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8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0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1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3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4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6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7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8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9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20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604" r:id="rId2"/>
    <p:sldId id="676" r:id="rId3"/>
    <p:sldId id="605" r:id="rId4"/>
    <p:sldId id="677" r:id="rId5"/>
    <p:sldId id="678" r:id="rId6"/>
    <p:sldId id="686" r:id="rId7"/>
    <p:sldId id="681" r:id="rId8"/>
    <p:sldId id="682" r:id="rId9"/>
    <p:sldId id="683" r:id="rId10"/>
    <p:sldId id="685" r:id="rId11"/>
    <p:sldId id="687" r:id="rId12"/>
    <p:sldId id="688" r:id="rId13"/>
    <p:sldId id="655" r:id="rId14"/>
    <p:sldId id="583" r:id="rId15"/>
    <p:sldId id="656" r:id="rId16"/>
    <p:sldId id="657" r:id="rId17"/>
    <p:sldId id="658" r:id="rId18"/>
    <p:sldId id="659" r:id="rId19"/>
    <p:sldId id="660" r:id="rId20"/>
    <p:sldId id="589" r:id="rId21"/>
    <p:sldId id="590" r:id="rId22"/>
    <p:sldId id="670" r:id="rId23"/>
    <p:sldId id="591" r:id="rId24"/>
    <p:sldId id="592" r:id="rId25"/>
    <p:sldId id="673" r:id="rId26"/>
    <p:sldId id="674" r:id="rId27"/>
    <p:sldId id="675" r:id="rId28"/>
    <p:sldId id="593" r:id="rId29"/>
    <p:sldId id="594" r:id="rId30"/>
    <p:sldId id="595" r:id="rId31"/>
    <p:sldId id="596" r:id="rId32"/>
    <p:sldId id="597" r:id="rId33"/>
    <p:sldId id="598" r:id="rId34"/>
    <p:sldId id="599" r:id="rId35"/>
    <p:sldId id="600" r:id="rId36"/>
    <p:sldId id="601" r:id="rId37"/>
    <p:sldId id="602" r:id="rId38"/>
    <p:sldId id="603" r:id="rId39"/>
    <p:sldId id="689" r:id="rId40"/>
    <p:sldId id="690" r:id="rId41"/>
    <p:sldId id="607" r:id="rId42"/>
    <p:sldId id="609" r:id="rId43"/>
    <p:sldId id="610" r:id="rId44"/>
    <p:sldId id="611" r:id="rId45"/>
    <p:sldId id="661" r:id="rId46"/>
    <p:sldId id="614" r:id="rId47"/>
    <p:sldId id="615" r:id="rId48"/>
    <p:sldId id="640" r:id="rId49"/>
    <p:sldId id="632" r:id="rId50"/>
    <p:sldId id="633" r:id="rId51"/>
    <p:sldId id="634" r:id="rId52"/>
    <p:sldId id="635" r:id="rId53"/>
    <p:sldId id="639" r:id="rId54"/>
    <p:sldId id="630" r:id="rId55"/>
    <p:sldId id="636" r:id="rId56"/>
    <p:sldId id="637" r:id="rId57"/>
    <p:sldId id="638" r:id="rId58"/>
    <p:sldId id="612" r:id="rId5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00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3" autoAdjust="0"/>
    <p:restoredTop sz="94017" autoAdjust="0"/>
  </p:normalViewPr>
  <p:slideViewPr>
    <p:cSldViewPr>
      <p:cViewPr varScale="1">
        <p:scale>
          <a:sx n="61" d="100"/>
          <a:sy n="61" d="100"/>
        </p:scale>
        <p:origin x="1121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55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4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0C18F-94D8-4F58-ABED-2F617BBA8F3A}" type="slidenum">
              <a:rPr lang="en-US"/>
              <a:pPr/>
              <a:t>24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Note that the retina is curved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C2C7D-2D47-4DC3-885A-8C2202BA6D80}" type="slidenum">
              <a:rPr lang="en-US"/>
              <a:pPr/>
              <a:t>33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000" dirty="0"/>
              <a:t>This way the image is right-side-up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B35D3-F9CD-4CB1-884C-E49CEE5B5060}" type="slidenum">
              <a:rPr lang="en-US"/>
              <a:pPr/>
              <a:t>14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It gets inverted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A112B-2C26-4230-811A-90390EEE03C9}" type="slidenum">
              <a:rPr lang="en-US"/>
              <a:pPr/>
              <a:t>42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CBBD6-3ADC-4F7F-A2BC-087801FC1D51}" type="slidenum">
              <a:rPr lang="en-US"/>
              <a:pPr/>
              <a:t>43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11F28-08A3-4B25-BEE6-0E3D1DA66302}" type="slidenum">
              <a:rPr lang="en-US"/>
              <a:pPr/>
              <a:t>44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81BDD-6A2D-4352-9627-9B6C901087CE}" type="slidenum">
              <a:rPr lang="en-US"/>
              <a:pPr/>
              <a:t>48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FDE32-A7F7-4A45-9993-C4E182EE48DC}" type="slidenum">
              <a:rPr lang="en-US"/>
              <a:pPr/>
              <a:t>15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E596B-2752-4603-B7A4-0FAC892AD8C0}" type="slidenum">
              <a:rPr lang="en-US"/>
              <a:pPr/>
              <a:t>17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9AA614-FD82-477B-AE58-5E6744DF39CC}" type="slidenum">
              <a:rPr lang="en-US"/>
              <a:pPr/>
              <a:t>19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ABA08-A916-46C0-8DA8-62DA221AA43D}" type="slidenum">
              <a:rPr lang="en-US"/>
              <a:pPr/>
              <a:t>23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0.wmf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image" Target="../media/image11.wmf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17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bevec.org/Pinhole/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debevec.org/Pinhole/35mm-pinhole-camera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image" Target="../media/image18.wmf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notesSlide" Target="../notesSlides/notesSlide8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9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22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32.jpeg"/><Relationship Id="rId4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33.jpeg"/><Relationship Id="rId4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34.png"/><Relationship Id="rId5" Type="http://schemas.openxmlformats.org/officeDocument/2006/relationships/tags" Target="../tags/tag87.xml"/><Relationship Id="rId10" Type="http://schemas.openxmlformats.org/officeDocument/2006/relationships/hyperlink" Target="http://www.michaelbach.de/ot/sze_muelue/index.html" TargetMode="External"/><Relationship Id="rId4" Type="http://schemas.openxmlformats.org/officeDocument/2006/relationships/tags" Target="../tags/tag86.xml"/><Relationship Id="rId9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92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image" Target="../media/image37.png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image" Target="../media/image36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image" Target="../media/image35.png"/><Relationship Id="rId5" Type="http://schemas.openxmlformats.org/officeDocument/2006/relationships/tags" Target="../tags/tag99.xml"/><Relationship Id="rId10" Type="http://schemas.openxmlformats.org/officeDocument/2006/relationships/notesSlide" Target="../notesSlides/notesSlide16.xml"/><Relationship Id="rId4" Type="http://schemas.openxmlformats.org/officeDocument/2006/relationships/tags" Target="../tags/tag98.xml"/><Relationship Id="rId9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notesSlide" Target="../notesSlides/notesSlide17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1.png"/><Relationship Id="rId2" Type="http://schemas.openxmlformats.org/officeDocument/2006/relationships/tags" Target="../tags/tag104.xml"/><Relationship Id="rId16" Type="http://schemas.openxmlformats.org/officeDocument/2006/relationships/image" Target="../media/image40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5" Type="http://schemas.openxmlformats.org/officeDocument/2006/relationships/image" Target="../media/image39.png"/><Relationship Id="rId10" Type="http://schemas.openxmlformats.org/officeDocument/2006/relationships/tags" Target="../tags/tag112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image" Target="../media/image44.png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image" Target="../media/image43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image" Target="../media/image42.png"/><Relationship Id="rId5" Type="http://schemas.openxmlformats.org/officeDocument/2006/relationships/tags" Target="../tags/tag118.xml"/><Relationship Id="rId10" Type="http://schemas.openxmlformats.org/officeDocument/2006/relationships/notesSlide" Target="../notesSlides/notesSlide18.xml"/><Relationship Id="rId4" Type="http://schemas.openxmlformats.org/officeDocument/2006/relationships/tags" Target="../tags/tag117.xml"/><Relationship Id="rId9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notesSlide" Target="../notesSlides/notesSlide19.xml"/><Relationship Id="rId18" Type="http://schemas.openxmlformats.org/officeDocument/2006/relationships/image" Target="../media/image46.png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5.png"/><Relationship Id="rId2" Type="http://schemas.openxmlformats.org/officeDocument/2006/relationships/tags" Target="../tags/tag123.xml"/><Relationship Id="rId16" Type="http://schemas.openxmlformats.org/officeDocument/2006/relationships/image" Target="../media/image44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5" Type="http://schemas.openxmlformats.org/officeDocument/2006/relationships/image" Target="../media/image43.png"/><Relationship Id="rId10" Type="http://schemas.openxmlformats.org/officeDocument/2006/relationships/tags" Target="../tags/tag131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26" Type="http://schemas.openxmlformats.org/officeDocument/2006/relationships/image" Target="../media/image49.png"/><Relationship Id="rId3" Type="http://schemas.openxmlformats.org/officeDocument/2006/relationships/tags" Target="../tags/tag135.xml"/><Relationship Id="rId21" Type="http://schemas.openxmlformats.org/officeDocument/2006/relationships/tags" Target="../tags/tag153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5" Type="http://schemas.openxmlformats.org/officeDocument/2006/relationships/image" Target="../media/image48.png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0" Type="http://schemas.openxmlformats.org/officeDocument/2006/relationships/tags" Target="../tags/tag152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image" Target="../media/image47.png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notesSlide" Target="../notesSlides/notesSlide20.xml"/><Relationship Id="rId10" Type="http://schemas.openxmlformats.org/officeDocument/2006/relationships/tags" Target="../tags/tag142.xml"/><Relationship Id="rId19" Type="http://schemas.openxmlformats.org/officeDocument/2006/relationships/tags" Target="../tags/tag151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15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9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image" Target="../media/image58.png"/><Relationship Id="rId5" Type="http://schemas.openxmlformats.org/officeDocument/2006/relationships/tags" Target="../tags/tag158.xml"/><Relationship Id="rId10" Type="http://schemas.openxmlformats.org/officeDocument/2006/relationships/image" Target="../media/image57.png"/><Relationship Id="rId4" Type="http://schemas.openxmlformats.org/officeDocument/2006/relationships/tags" Target="../tags/tag157.xml"/><Relationship Id="rId9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tags" Target="../tags/tag171.xml"/><Relationship Id="rId18" Type="http://schemas.openxmlformats.org/officeDocument/2006/relationships/tags" Target="../tags/tag176.xml"/><Relationship Id="rId26" Type="http://schemas.openxmlformats.org/officeDocument/2006/relationships/tags" Target="../tags/tag184.xml"/><Relationship Id="rId3" Type="http://schemas.openxmlformats.org/officeDocument/2006/relationships/tags" Target="../tags/tag161.xml"/><Relationship Id="rId21" Type="http://schemas.openxmlformats.org/officeDocument/2006/relationships/tags" Target="../tags/tag179.xml"/><Relationship Id="rId34" Type="http://schemas.openxmlformats.org/officeDocument/2006/relationships/image" Target="../media/image69.png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25" Type="http://schemas.openxmlformats.org/officeDocument/2006/relationships/tags" Target="../tags/tag183.xml"/><Relationship Id="rId33" Type="http://schemas.openxmlformats.org/officeDocument/2006/relationships/image" Target="../media/image68.png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0" Type="http://schemas.openxmlformats.org/officeDocument/2006/relationships/tags" Target="../tags/tag178.xml"/><Relationship Id="rId29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24" Type="http://schemas.openxmlformats.org/officeDocument/2006/relationships/tags" Target="../tags/tag182.xml"/><Relationship Id="rId32" Type="http://schemas.openxmlformats.org/officeDocument/2006/relationships/image" Target="../media/image67.wmf"/><Relationship Id="rId37" Type="http://schemas.openxmlformats.org/officeDocument/2006/relationships/image" Target="../media/image72.png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23" Type="http://schemas.openxmlformats.org/officeDocument/2006/relationships/tags" Target="../tags/tag181.xml"/><Relationship Id="rId28" Type="http://schemas.openxmlformats.org/officeDocument/2006/relationships/notesSlide" Target="../notesSlides/notesSlide26.xml"/><Relationship Id="rId36" Type="http://schemas.openxmlformats.org/officeDocument/2006/relationships/image" Target="../media/image71.png"/><Relationship Id="rId10" Type="http://schemas.openxmlformats.org/officeDocument/2006/relationships/tags" Target="../tags/tag168.xml"/><Relationship Id="rId19" Type="http://schemas.openxmlformats.org/officeDocument/2006/relationships/tags" Target="../tags/tag177.xml"/><Relationship Id="rId31" Type="http://schemas.openxmlformats.org/officeDocument/2006/relationships/oleObject" Target="../embeddings/oleObject3.bin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Relationship Id="rId22" Type="http://schemas.openxmlformats.org/officeDocument/2006/relationships/tags" Target="../tags/tag180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66.wmf"/><Relationship Id="rId35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3.png"/><Relationship Id="rId7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3.png"/><Relationship Id="rId7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7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84.png"/><Relationship Id="rId7" Type="http://schemas.openxmlformats.org/officeDocument/2006/relationships/image" Target="../media/image10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104.png"/><Relationship Id="rId5" Type="http://schemas.openxmlformats.org/officeDocument/2006/relationships/image" Target="../media/image76.png"/><Relationship Id="rId10" Type="http://schemas.openxmlformats.org/officeDocument/2006/relationships/image" Target="../media/image103.png"/><Relationship Id="rId4" Type="http://schemas.openxmlformats.org/officeDocument/2006/relationships/image" Target="../media/image75.png"/><Relationship Id="rId9" Type="http://schemas.openxmlformats.org/officeDocument/2006/relationships/image" Target="../media/image10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8077200" cy="146957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Lecture 9: Cameras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-1642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 descr="fed_plas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124200"/>
            <a:ext cx="5181600" cy="369789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77802" y="6550223"/>
            <a:ext cx="1566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S. Lazebnik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0" name="Picture 2" descr="http://www.cs.cornell.edu/courses/cs5670/2017sp/artifacts/pa1/jka67/Artifa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4486275" cy="491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s.cornell.edu/courses/cs5670/2017sp/artifacts/pa1/jka67/Artifac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304800" cy="33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Jaldeep</a:t>
            </a:r>
            <a:r>
              <a:rPr lang="en-US" sz="3600" dirty="0">
                <a:solidFill>
                  <a:schemeClr val="bg1"/>
                </a:solidFill>
              </a:rPr>
              <a:t> Acharya</a:t>
            </a:r>
          </a:p>
        </p:txBody>
      </p:sp>
    </p:spTree>
    <p:extLst>
      <p:ext uri="{BB962C8B-B14F-4D97-AF65-F5344CB8AC3E}">
        <p14:creationId xmlns:p14="http://schemas.microsoft.com/office/powerpoint/2010/main" val="184566687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</p:spTree>
    <p:extLst>
      <p:ext uri="{BB962C8B-B14F-4D97-AF65-F5344CB8AC3E}">
        <p14:creationId xmlns:p14="http://schemas.microsoft.com/office/powerpoint/2010/main" val="141555823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7" y="1828800"/>
            <a:ext cx="845026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use </a:t>
            </a:r>
            <a:r>
              <a:rPr lang="en-US" dirty="0" err="1"/>
              <a:t>homographies</a:t>
            </a:r>
            <a:r>
              <a:rPr lang="en-US" dirty="0"/>
              <a:t> to create a 360 panorama?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5359400"/>
            <a:ext cx="8229600" cy="715963"/>
          </a:xfrm>
        </p:spPr>
        <p:txBody>
          <a:bodyPr>
            <a:noAutofit/>
          </a:bodyPr>
          <a:lstStyle/>
          <a:p>
            <a:r>
              <a:rPr lang="en-US" dirty="0"/>
              <a:t>In order to figure this out, we need to learn what a </a:t>
            </a:r>
            <a:r>
              <a:rPr lang="en-US" b="1" dirty="0"/>
              <a:t>camera</a:t>
            </a:r>
            <a:r>
              <a:rPr lang="en-US" dirty="0"/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1355191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formation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5105400"/>
            <a:ext cx="77724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Let’s design a camera</a:t>
            </a:r>
          </a:p>
          <a:p>
            <a:pPr lvl="1"/>
            <a:r>
              <a:rPr lang="en-US"/>
              <a:t>Idea 1:  put a piece of film in front of an object</a:t>
            </a:r>
          </a:p>
          <a:p>
            <a:pPr lvl="1"/>
            <a:r>
              <a:rPr lang="en-US"/>
              <a:t>Do we get a reasonable image?</a:t>
            </a:r>
          </a:p>
        </p:txBody>
      </p:sp>
      <p:pic>
        <p:nvPicPr>
          <p:cNvPr id="6148" name="Picture 4" descr="image-nothi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54187" y="1943100"/>
            <a:ext cx="54848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287587" y="2476500"/>
            <a:ext cx="4724400" cy="1524000"/>
            <a:chOff x="1536" y="1248"/>
            <a:chExt cx="2976" cy="960"/>
          </a:xfrm>
        </p:grpSpPr>
        <p:sp>
          <p:nvSpPr>
            <p:cNvPr id="6159" name="Line 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1536" y="1248"/>
              <a:ext cx="2976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1536" y="1248"/>
              <a:ext cx="2976" cy="6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1536" y="1248"/>
              <a:ext cx="2976" cy="38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730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287587" y="2476500"/>
            <a:ext cx="47244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592387" y="2705100"/>
            <a:ext cx="4419600" cy="1295400"/>
            <a:chOff x="1728" y="1392"/>
            <a:chExt cx="2784" cy="816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728" y="1392"/>
              <a:ext cx="2784" cy="528"/>
              <a:chOff x="1728" y="1392"/>
              <a:chExt cx="2784" cy="528"/>
            </a:xfrm>
          </p:grpSpPr>
          <p:sp>
            <p:nvSpPr>
              <p:cNvPr id="6156" name="Line 11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V="1">
                <a:off x="1728" y="1392"/>
                <a:ext cx="2784" cy="24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Line 12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728" y="1632"/>
                <a:ext cx="2784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Line 13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728" y="1632"/>
                <a:ext cx="2784" cy="288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5" name="Line 14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728" y="1632"/>
              <a:ext cx="2784" cy="57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2" name="Oval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43137" y="24447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60637" y="3052763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89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Pinhole camera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4419600"/>
            <a:ext cx="77724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Add a barrier to block off most of the rays</a:t>
            </a:r>
          </a:p>
          <a:p>
            <a:pPr lvl="1"/>
            <a:r>
              <a:rPr lang="en-US"/>
              <a:t>This reduces blurring</a:t>
            </a:r>
          </a:p>
          <a:p>
            <a:pPr lvl="1"/>
            <a:r>
              <a:rPr lang="en-US"/>
              <a:t>The opening known as the </a:t>
            </a:r>
            <a:r>
              <a:rPr lang="en-US" b="1"/>
              <a:t>aperture</a:t>
            </a:r>
          </a:p>
          <a:p>
            <a:pPr lvl="1"/>
            <a:r>
              <a:rPr lang="en-US"/>
              <a:t>How does this transform the image?</a:t>
            </a:r>
          </a:p>
        </p:txBody>
      </p:sp>
      <p:pic>
        <p:nvPicPr>
          <p:cNvPr id="7172" name="Picture 18" descr="image-pinhol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52600" y="1524000"/>
            <a:ext cx="54848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286000" y="2057400"/>
            <a:ext cx="4724400" cy="1524000"/>
            <a:chOff x="1440" y="1296"/>
            <a:chExt cx="2976" cy="960"/>
          </a:xfrm>
        </p:grpSpPr>
        <p:sp>
          <p:nvSpPr>
            <p:cNvPr id="7182" name="Line 21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1440" y="1296"/>
              <a:ext cx="2976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22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1440" y="1296"/>
              <a:ext cx="1494" cy="3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23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1440" y="1296"/>
              <a:ext cx="1500" cy="1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2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1440" y="1296"/>
              <a:ext cx="1482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590800" y="2495550"/>
            <a:ext cx="4457700" cy="571500"/>
            <a:chOff x="1632" y="1572"/>
            <a:chExt cx="2808" cy="360"/>
          </a:xfrm>
        </p:grpSpPr>
        <p:sp>
          <p:nvSpPr>
            <p:cNvPr id="7178" name="Line 2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1632" y="1572"/>
              <a:ext cx="1302" cy="108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2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632" y="1680"/>
              <a:ext cx="1302" cy="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29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1632" y="1680"/>
              <a:ext cx="2808" cy="192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30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632" y="1680"/>
              <a:ext cx="1302" cy="252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5" name="Oval 3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41550" y="20256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Oval 3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59050" y="2633663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Camera Obscura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495800" y="2133600"/>
            <a:ext cx="4419600" cy="4267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Basic principle known to </a:t>
            </a:r>
            <a:r>
              <a:rPr lang="en-US" dirty="0" err="1"/>
              <a:t>Mozi</a:t>
            </a:r>
            <a:r>
              <a:rPr lang="en-US" dirty="0"/>
              <a:t> (470-390 BC), Aristotle (384-322 BC)</a:t>
            </a:r>
          </a:p>
          <a:p>
            <a:pPr>
              <a:buFontTx/>
              <a:buChar char="•"/>
            </a:pPr>
            <a:r>
              <a:rPr lang="en-US" dirty="0"/>
              <a:t>Drawing aid for artists: described by Leonardo </a:t>
            </a:r>
            <a:r>
              <a:rPr lang="en-US" dirty="0" err="1"/>
              <a:t>da</a:t>
            </a:r>
            <a:r>
              <a:rPr lang="en-US" dirty="0"/>
              <a:t> Vinci (1452-1519) </a:t>
            </a:r>
          </a:p>
        </p:txBody>
      </p:sp>
      <p:pic>
        <p:nvPicPr>
          <p:cNvPr id="36881" name="Picture 17" descr="obscura_frisius_58"/>
          <p:cNvPicPr>
            <a:picLocks noChangeAspect="1" noChangeArrowheads="1"/>
          </p:cNvPicPr>
          <p:nvPr/>
        </p:nvPicPr>
        <p:blipFill>
          <a:blip r:embed="rId3" cstate="print">
            <a:lum bright="-24000" contrast="36000"/>
          </a:blip>
          <a:srcRect/>
          <a:stretch>
            <a:fillRect/>
          </a:stretch>
        </p:blipFill>
        <p:spPr bwMode="auto">
          <a:xfrm>
            <a:off x="76200" y="1600200"/>
            <a:ext cx="4343400" cy="3611563"/>
          </a:xfrm>
          <a:prstGeom prst="rect">
            <a:avLst/>
          </a:prstGeom>
          <a:noFill/>
        </p:spPr>
      </p:pic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1322388" y="5105400"/>
            <a:ext cx="1878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/>
              <a:t>Gemma Frisius, 1558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7543800" y="6583363"/>
            <a:ext cx="1293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Source: A. Efros</a:t>
            </a:r>
          </a:p>
        </p:txBody>
      </p:sp>
    </p:spTree>
    <p:extLst>
      <p:ext uri="{BB962C8B-B14F-4D97-AF65-F5344CB8AC3E}">
        <p14:creationId xmlns:p14="http://schemas.microsoft.com/office/powerpoint/2010/main" val="225531687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Camera </a:t>
            </a:r>
            <a:r>
              <a:rPr lang="en-US" dirty="0" err="1"/>
              <a:t>Obscura</a:t>
            </a:r>
            <a:endParaRPr lang="en-US" dirty="0"/>
          </a:p>
        </p:txBody>
      </p:sp>
      <p:pic>
        <p:nvPicPr>
          <p:cNvPr id="8196" name="Picture 5" descr="pinhole_diff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1676400"/>
            <a:ext cx="5410200" cy="357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223698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Home-made pinhole camera </a:t>
            </a:r>
          </a:p>
        </p:txBody>
      </p:sp>
      <p:pic>
        <p:nvPicPr>
          <p:cNvPr id="102411" name="Picture 11" descr="The image “http://www.debevec.org/Pinhole/pinhole-debevec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828800"/>
            <a:ext cx="6096000" cy="4610100"/>
          </a:xfrm>
          <a:prstGeom prst="rect">
            <a:avLst/>
          </a:prstGeom>
          <a:noFill/>
        </p:spPr>
      </p:pic>
      <p:pic>
        <p:nvPicPr>
          <p:cNvPr id="102407" name="Picture 7" descr="35mm-pinhole-camer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447800"/>
            <a:ext cx="2819400" cy="2133600"/>
          </a:xfrm>
          <a:prstGeom prst="rect">
            <a:avLst/>
          </a:prstGeom>
          <a:noFill/>
        </p:spPr>
      </p:pic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4938713" y="6448425"/>
            <a:ext cx="3824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hlinkClick r:id="rId6"/>
              </a:rPr>
              <a:t>http://www.debevec.org/Pinhole/</a:t>
            </a:r>
            <a:endParaRPr lang="en-US" sz="2000" dirty="0"/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685800" y="4800600"/>
            <a:ext cx="129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Why so</a:t>
            </a:r>
          </a:p>
          <a:p>
            <a:r>
              <a:rPr lang="en-US" sz="2800" dirty="0"/>
              <a:t>blurry?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63500" y="6583363"/>
            <a:ext cx="1309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Slide by A. Efros</a:t>
            </a:r>
          </a:p>
        </p:txBody>
      </p:sp>
    </p:spTree>
    <p:extLst>
      <p:ext uri="{BB962C8B-B14F-4D97-AF65-F5344CB8AC3E}">
        <p14:creationId xmlns:p14="http://schemas.microsoft.com/office/powerpoint/2010/main" val="2882349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Pinhole photography</a:t>
            </a:r>
          </a:p>
        </p:txBody>
      </p:sp>
      <p:pic>
        <p:nvPicPr>
          <p:cNvPr id="609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610" y="1524000"/>
            <a:ext cx="610278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608707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Justin </a:t>
            </a:r>
            <a:r>
              <a:rPr lang="en-US" b="1" dirty="0" err="1"/>
              <a:t>Quinnell</a:t>
            </a:r>
            <a:r>
              <a:rPr lang="en-US" b="1" dirty="0"/>
              <a:t>, </a:t>
            </a:r>
            <a:r>
              <a:rPr lang="en-US" dirty="0"/>
              <a:t>The Clifton Suspension Bridge. December 17th 2007 - June 21st 2008</a:t>
            </a:r>
            <a:br>
              <a:rPr lang="en-US" dirty="0"/>
            </a:br>
            <a:r>
              <a:rPr lang="en-US" b="1" i="1" dirty="0"/>
              <a:t>6-month</a:t>
            </a:r>
            <a:r>
              <a:rPr lang="en-US" b="1" dirty="0"/>
              <a:t> exposure</a:t>
            </a:r>
          </a:p>
        </p:txBody>
      </p:sp>
    </p:spTree>
    <p:extLst>
      <p:ext uri="{BB962C8B-B14F-4D97-AF65-F5344CB8AC3E}">
        <p14:creationId xmlns:p14="http://schemas.microsoft.com/office/powerpoint/2010/main" val="944168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Shrinking the aperture</a:t>
            </a:r>
          </a:p>
        </p:txBody>
      </p:sp>
      <p:grpSp>
        <p:nvGrpSpPr>
          <p:cNvPr id="2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463675" y="1524000"/>
            <a:ext cx="6003925" cy="5638800"/>
            <a:chOff x="922" y="806"/>
            <a:chExt cx="2551" cy="2905"/>
          </a:xfrm>
        </p:grpSpPr>
        <p:pic>
          <p:nvPicPr>
            <p:cNvPr id="9222" name="Picture 5" descr="pinhole_diff2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92" y="806"/>
              <a:ext cx="2389" cy="2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Rectangle 6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22" y="2674"/>
              <a:ext cx="2551" cy="10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50000"/>
                </a:spcAft>
              </a:pPr>
              <a:endParaRPr lang="en-US" sz="1800" i="1">
                <a:solidFill>
                  <a:schemeClr val="bg1"/>
                </a:solidFill>
                <a:latin typeface="Myriad Roman" pitchFamily="34" charset="0"/>
              </a:endParaRPr>
            </a:p>
          </p:txBody>
        </p:sp>
      </p:grpSp>
      <p:sp>
        <p:nvSpPr>
          <p:cNvPr id="922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5800" y="5105400"/>
            <a:ext cx="7772400" cy="609600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Why not make the aperture as small as possible?</a:t>
            </a:r>
          </a:p>
        </p:txBody>
      </p:sp>
      <p:sp>
        <p:nvSpPr>
          <p:cNvPr id="54579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5527675"/>
            <a:ext cx="77724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Less light gets through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i="1" dirty="0"/>
              <a:t>Diffraction</a:t>
            </a:r>
            <a:r>
              <a:rPr lang="en-US" sz="2400" dirty="0"/>
              <a:t> effects...</a:t>
            </a:r>
          </a:p>
        </p:txBody>
      </p:sp>
    </p:spTree>
    <p:extLst>
      <p:ext uri="{BB962C8B-B14F-4D97-AF65-F5344CB8AC3E}">
        <p14:creationId xmlns:p14="http://schemas.microsoft.com/office/powerpoint/2010/main" val="2047603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5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5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0668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89861051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Shrinking the aperture</a:t>
            </a:r>
          </a:p>
        </p:txBody>
      </p:sp>
      <p:pic>
        <p:nvPicPr>
          <p:cNvPr id="10243" name="Picture 7" descr="pinhole_diff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8522" y="1371600"/>
            <a:ext cx="467325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Adding a lens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4648200"/>
            <a:ext cx="7772400" cy="1981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lens focuses light onto the film</a:t>
            </a:r>
          </a:p>
          <a:p>
            <a:pPr lvl="1"/>
            <a:r>
              <a:rPr lang="en-US" dirty="0"/>
              <a:t>There is a specific distance at which objects are “in focus”</a:t>
            </a:r>
          </a:p>
          <a:p>
            <a:pPr lvl="2"/>
            <a:r>
              <a:rPr lang="en-US" dirty="0"/>
              <a:t>other points project to a “circle of confusion” in the image</a:t>
            </a:r>
          </a:p>
          <a:p>
            <a:pPr lvl="1"/>
            <a:r>
              <a:rPr lang="en-US" dirty="0"/>
              <a:t>Changing the shape of the lens changes this distance</a:t>
            </a:r>
          </a:p>
        </p:txBody>
      </p:sp>
      <p:pic>
        <p:nvPicPr>
          <p:cNvPr id="11268" name="Picture 4" descr="image-len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754188" y="1752600"/>
            <a:ext cx="5484812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98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316163" y="2303463"/>
            <a:ext cx="4702175" cy="16430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71713" y="22717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89213" y="2879725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316163" y="2303463"/>
            <a:ext cx="4702175" cy="1643062"/>
            <a:chOff x="1459" y="1451"/>
            <a:chExt cx="2962" cy="1035"/>
          </a:xfrm>
        </p:grpSpPr>
        <p:sp>
          <p:nvSpPr>
            <p:cNvPr id="11293" name="Line 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1459" y="1451"/>
              <a:ext cx="1465" cy="7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10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2924" y="1528"/>
              <a:ext cx="1497" cy="9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316163" y="2303463"/>
            <a:ext cx="4702175" cy="1643062"/>
            <a:chOff x="1459" y="1451"/>
            <a:chExt cx="2962" cy="1035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459" y="1451"/>
              <a:ext cx="2962" cy="1035"/>
              <a:chOff x="1459" y="1451"/>
              <a:chExt cx="2962" cy="1035"/>
            </a:xfrm>
          </p:grpSpPr>
          <p:sp>
            <p:nvSpPr>
              <p:cNvPr id="11291" name="Line 13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459" y="1451"/>
                <a:ext cx="1465" cy="2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2" name="Line 14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924" y="1686"/>
                <a:ext cx="1497" cy="8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459" y="1451"/>
              <a:ext cx="2962" cy="1035"/>
              <a:chOff x="1459" y="1451"/>
              <a:chExt cx="2962" cy="1035"/>
            </a:xfrm>
          </p:grpSpPr>
          <p:sp>
            <p:nvSpPr>
              <p:cNvPr id="11289" name="Line 16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459" y="1451"/>
                <a:ext cx="1465" cy="36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" name="Line 17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924" y="1814"/>
                <a:ext cx="1497" cy="67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3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620963" y="2676525"/>
            <a:ext cx="4419600" cy="752475"/>
            <a:chOff x="1651" y="1686"/>
            <a:chExt cx="2784" cy="474"/>
          </a:xfrm>
        </p:grpSpPr>
        <p:sp>
          <p:nvSpPr>
            <p:cNvPr id="11279" name="Line 1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1651" y="1835"/>
              <a:ext cx="2784" cy="288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1651" y="1686"/>
              <a:ext cx="2778" cy="474"/>
              <a:chOff x="1651" y="1686"/>
              <a:chExt cx="2778" cy="474"/>
            </a:xfrm>
          </p:grpSpPr>
          <p:sp>
            <p:nvSpPr>
              <p:cNvPr id="11281" name="Line 21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51" y="1835"/>
                <a:ext cx="1273" cy="288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2" name="Line 22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924" y="2123"/>
                <a:ext cx="1505" cy="37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3" name="Line 24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51" y="1835"/>
                <a:ext cx="1273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4" name="Line 2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924" y="1835"/>
                <a:ext cx="1497" cy="265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5" name="Line 27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1651" y="1686"/>
                <a:ext cx="1273" cy="149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6" name="Line 28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924" y="1686"/>
                <a:ext cx="1497" cy="392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5" name="Oval 2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08513" y="306705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34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7086600" y="3321050"/>
            <a:ext cx="1638300" cy="641350"/>
            <a:chOff x="4464" y="2092"/>
            <a:chExt cx="1032" cy="404"/>
          </a:xfrm>
        </p:grpSpPr>
        <p:sp>
          <p:nvSpPr>
            <p:cNvPr id="11277" name="Text Box 3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716" y="2092"/>
              <a:ext cx="7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“circle of </a:t>
              </a:r>
            </a:p>
            <a:p>
              <a:pPr algn="ctr"/>
              <a:r>
                <a:rPr lang="en-US" sz="1800">
                  <a:latin typeface="Arial" charset="0"/>
                </a:rPr>
                <a:t>confusion”</a:t>
              </a:r>
            </a:p>
          </p:txBody>
        </p:sp>
        <p:sp>
          <p:nvSpPr>
            <p:cNvPr id="11278" name="Line 33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4464" y="2160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Lytro</a:t>
            </a:r>
            <a:r>
              <a:rPr lang="en-US" dirty="0"/>
              <a:t> </a:t>
            </a:r>
            <a:r>
              <a:rPr lang="en-US" dirty="0" err="1"/>
              <a:t>Lightfield</a:t>
            </a:r>
            <a:r>
              <a:rPr lang="en-US" dirty="0"/>
              <a:t> Camera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2066" name="Picture 2" descr="File:Lytro light field camera - front and 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7383"/>
            <a:ext cx="3571876" cy="485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7970" name="Picture 2" descr="Image result for lytro cam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437847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09789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Lenses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4191000"/>
            <a:ext cx="7772400" cy="2667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lens focuses parallel rays onto a single focal point</a:t>
            </a:r>
          </a:p>
          <a:p>
            <a:pPr lvl="1"/>
            <a:r>
              <a:rPr lang="en-US" dirty="0"/>
              <a:t>focal point at a distance </a:t>
            </a:r>
            <a:r>
              <a:rPr lang="en-US" i="1" dirty="0"/>
              <a:t>f</a:t>
            </a:r>
            <a:r>
              <a:rPr lang="en-US" dirty="0"/>
              <a:t> beyond the plane of the lens (the </a:t>
            </a:r>
            <a:r>
              <a:rPr lang="en-US" i="1" dirty="0"/>
              <a:t>focal length</a:t>
            </a:r>
            <a:r>
              <a:rPr lang="en-US" dirty="0"/>
              <a:t>)</a:t>
            </a:r>
          </a:p>
          <a:p>
            <a:pPr lvl="2"/>
            <a:r>
              <a:rPr lang="en-US" sz="2100" i="1" dirty="0"/>
              <a:t>f</a:t>
            </a:r>
            <a:r>
              <a:rPr lang="en-US" sz="2100" dirty="0"/>
              <a:t> is a function of the shape and index of refraction of the lens</a:t>
            </a:r>
          </a:p>
          <a:p>
            <a:pPr lvl="1"/>
            <a:r>
              <a:rPr lang="en-US" dirty="0"/>
              <a:t>Aperture restricts the range of rays</a:t>
            </a:r>
          </a:p>
          <a:p>
            <a:pPr lvl="2"/>
            <a:r>
              <a:rPr lang="en-US" sz="2100" dirty="0"/>
              <a:t>aperture may be on either side of the lens</a:t>
            </a:r>
          </a:p>
          <a:p>
            <a:pPr lvl="1"/>
            <a:r>
              <a:rPr lang="en-US" sz="2100" dirty="0"/>
              <a:t>Lenses are typically spherical (easier to produce)</a:t>
            </a:r>
          </a:p>
        </p:txBody>
      </p:sp>
      <p:pic>
        <p:nvPicPr>
          <p:cNvPr id="12292" name="Picture 5" descr="lens_terms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3050" y="1219200"/>
            <a:ext cx="53911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34150" y="2790825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focal point</a:t>
            </a:r>
          </a:p>
        </p:txBody>
      </p:sp>
      <p:sp>
        <p:nvSpPr>
          <p:cNvPr id="12294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6096000" y="2590800"/>
            <a:ext cx="43815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67400" y="2117725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F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eye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4800600"/>
            <a:ext cx="7772400" cy="1524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human eye is a camera</a:t>
            </a:r>
          </a:p>
          <a:p>
            <a:pPr lvl="1"/>
            <a:r>
              <a:rPr lang="en-US" b="1" dirty="0"/>
              <a:t>Iris</a:t>
            </a:r>
            <a:r>
              <a:rPr lang="en-US" dirty="0"/>
              <a:t> - </a:t>
            </a:r>
            <a:r>
              <a:rPr lang="en-US" sz="1800" dirty="0"/>
              <a:t>colored annulus with radial muscles</a:t>
            </a:r>
          </a:p>
          <a:p>
            <a:pPr lvl="1"/>
            <a:r>
              <a:rPr lang="en-US" b="1" dirty="0"/>
              <a:t>Pupil</a:t>
            </a:r>
            <a:r>
              <a:rPr lang="en-US" dirty="0"/>
              <a:t> - </a:t>
            </a:r>
            <a:r>
              <a:rPr lang="en-US" sz="1800" dirty="0"/>
              <a:t>the hole (aperture) whose size is controlled by the iris</a:t>
            </a:r>
          </a:p>
          <a:p>
            <a:pPr lvl="1"/>
            <a:r>
              <a:rPr lang="en-US" sz="1800" dirty="0"/>
              <a:t>What’s the “film”?</a:t>
            </a:r>
          </a:p>
        </p:txBody>
      </p:sp>
      <p:pic>
        <p:nvPicPr>
          <p:cNvPr id="15364" name="Picture 4" descr="humaney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6588" y="1446212"/>
            <a:ext cx="5484812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501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62484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1600" dirty="0"/>
              <a:t>photoreceptor cells (rods and cones) in the </a:t>
            </a:r>
            <a:r>
              <a:rPr lang="en-US" sz="1600" b="1" dirty="0"/>
              <a:t>retina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5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2 at 9.39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04800"/>
            <a:ext cx="9301989" cy="601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83179"/>
            <a:ext cx="8915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www.telegraph.co.uk</a:t>
            </a:r>
            <a:r>
              <a:rPr lang="en-US" sz="1000" dirty="0"/>
              <a:t>/news/earth/</a:t>
            </a:r>
            <a:r>
              <a:rPr lang="en-US" sz="1000" dirty="0" err="1"/>
              <a:t>earthpicturegalleries</a:t>
            </a:r>
            <a:r>
              <a:rPr lang="en-US" sz="1000" dirty="0"/>
              <a:t>/7598120/Animal-eyes-quiz-Can-you-work-out-which-creatures-these-are-from-their-eyes.html?image=25</a:t>
            </a:r>
          </a:p>
        </p:txBody>
      </p:sp>
    </p:spTree>
    <p:extLst>
      <p:ext uri="{BB962C8B-B14F-4D97-AF65-F5344CB8AC3E}">
        <p14:creationId xmlns:p14="http://schemas.microsoft.com/office/powerpoint/2010/main" val="230171704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2 at 9.39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04800"/>
            <a:ext cx="9301989" cy="601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83179"/>
            <a:ext cx="8915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www.telegraph.co.uk</a:t>
            </a:r>
            <a:r>
              <a:rPr lang="en-US" sz="1000" dirty="0"/>
              <a:t>/news/earth/</a:t>
            </a:r>
            <a:r>
              <a:rPr lang="en-US" sz="1000" dirty="0" err="1"/>
              <a:t>earthpicturegalleries</a:t>
            </a:r>
            <a:r>
              <a:rPr lang="en-US" sz="1000" dirty="0"/>
              <a:t>/7598120/Animal-eyes-quiz-Can-you-work-out-which-creatures-these-are-from-their-eyes.html?image=25</a:t>
            </a:r>
          </a:p>
        </p:txBody>
      </p:sp>
      <p:pic>
        <p:nvPicPr>
          <p:cNvPr id="6" name="Picture 5" descr="Screen Shot 2015-03-02 at 9.39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2769715"/>
            <a:ext cx="76708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615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886200"/>
            <a:ext cx="423174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Eyes in nature: </a:t>
            </a:r>
            <a:br>
              <a:rPr lang="en-US" dirty="0"/>
            </a:br>
            <a:r>
              <a:rPr lang="en-US" dirty="0"/>
              <a:t>eyespots to pinhole camera</a:t>
            </a:r>
          </a:p>
        </p:txBody>
      </p:sp>
      <p:pic>
        <p:nvPicPr>
          <p:cNvPr id="4208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99" y="2514600"/>
            <a:ext cx="311207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0"/>
            <a:ext cx="4575266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196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http://</a:t>
            </a:r>
            <a:r>
              <a:rPr lang="en-US" sz="1000" dirty="0" err="1">
                <a:solidFill>
                  <a:schemeClr val="bg1"/>
                </a:solidFill>
              </a:rPr>
              <a:t>upload.wikimedia.org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r>
              <a:rPr lang="en-US" sz="1000" dirty="0" err="1">
                <a:solidFill>
                  <a:schemeClr val="bg1"/>
                </a:solidFill>
              </a:rPr>
              <a:t>wikipedia</a:t>
            </a:r>
            <a:r>
              <a:rPr lang="en-US" sz="1000" dirty="0">
                <a:solidFill>
                  <a:schemeClr val="bg1"/>
                </a:solidFill>
              </a:rPr>
              <a:t>/commons/6/6d/</a:t>
            </a:r>
            <a:r>
              <a:rPr lang="en-US" sz="1000" dirty="0" err="1">
                <a:solidFill>
                  <a:schemeClr val="bg1"/>
                </a:solidFill>
              </a:rPr>
              <a:t>Mantis_shrimp.jpg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035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28775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Eyes in nature: </a:t>
            </a:r>
            <a:br>
              <a:rPr lang="en-US" dirty="0"/>
            </a:br>
            <a:r>
              <a:rPr lang="en-US" dirty="0"/>
              <a:t>eyespots to pinhole camera</a:t>
            </a:r>
          </a:p>
        </p:txBody>
      </p:sp>
      <p:pic>
        <p:nvPicPr>
          <p:cNvPr id="4208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524000"/>
            <a:ext cx="219675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Eyes in nature</a:t>
            </a:r>
          </a:p>
        </p:txBody>
      </p:sp>
      <p:pic>
        <p:nvPicPr>
          <p:cNvPr id="371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19200"/>
            <a:ext cx="47815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41" name="Picture 1" descr="C:\snavely\work\teaching\09Fa-CS6610\lectures\lec04\ey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9600" y="1828800"/>
            <a:ext cx="1371600" cy="1028700"/>
          </a:xfrm>
          <a:prstGeom prst="rect">
            <a:avLst/>
          </a:prstGeom>
          <a:noFill/>
        </p:spPr>
      </p:pic>
      <p:pic>
        <p:nvPicPr>
          <p:cNvPr id="4198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191000"/>
            <a:ext cx="1524000" cy="100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4038600"/>
            <a:ext cx="1600200" cy="116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43600" y="6488668"/>
            <a:ext cx="3184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i="1" dirty="0"/>
              <a:t>Animal Eyes</a:t>
            </a:r>
            <a:r>
              <a:rPr lang="en-US" sz="1600" dirty="0"/>
              <a:t>, Land </a:t>
            </a:r>
            <a:r>
              <a:rPr lang="en-US" sz="1600"/>
              <a:t>&amp; Nilsson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80198" y="2209800"/>
            <a:ext cx="231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polychaete</a:t>
            </a:r>
            <a:r>
              <a:rPr lang="en-US" dirty="0"/>
              <a:t> fan worm)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Szeliski 2.1.3-2.1.6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en-US"/>
              <a:t>Projection</a:t>
            </a:r>
          </a:p>
        </p:txBody>
      </p:sp>
      <p:pic>
        <p:nvPicPr>
          <p:cNvPr id="3076" name="Picture 20" descr="Julian Beever chalk artis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428750"/>
            <a:ext cx="64293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idewalk art glob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447800"/>
            <a:ext cx="640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/>
              <a:t>Projection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Müller-Lyer Illusion</a:t>
            </a:r>
          </a:p>
        </p:txBody>
      </p:sp>
      <p:grpSp>
        <p:nvGrpSpPr>
          <p:cNvPr id="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133600" y="1752600"/>
            <a:ext cx="5029200" cy="3429000"/>
            <a:chOff x="1344" y="1920"/>
            <a:chExt cx="3168" cy="2160"/>
          </a:xfrm>
        </p:grpSpPr>
        <p:sp>
          <p:nvSpPr>
            <p:cNvPr id="5129" name="Rectangl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344" y="3868"/>
              <a:ext cx="31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  <a:hlinkClick r:id="rId10"/>
                </a:rPr>
                <a:t>http://www.michaelbach.de/ot/sze_muelue/index.html</a:t>
              </a:r>
              <a:r>
                <a:rPr lang="en-US" sz="1600">
                  <a:latin typeface="Arial" charset="0"/>
                </a:rPr>
                <a:t> </a:t>
              </a:r>
            </a:p>
          </p:txBody>
        </p:sp>
        <p:pic>
          <p:nvPicPr>
            <p:cNvPr id="5130" name="Picture 8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36" y="1920"/>
              <a:ext cx="2832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743200" y="2543175"/>
            <a:ext cx="3048000" cy="1009650"/>
            <a:chOff x="1728" y="2418"/>
            <a:chExt cx="1920" cy="636"/>
          </a:xfrm>
        </p:grpSpPr>
        <p:sp>
          <p:nvSpPr>
            <p:cNvPr id="5127" name="Line 9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728" y="2418"/>
              <a:ext cx="192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Line 10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1728" y="3054"/>
              <a:ext cx="192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Modeling projection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4267200"/>
            <a:ext cx="7772400" cy="2514600"/>
          </a:xfrm>
        </p:spPr>
        <p:txBody>
          <a:bodyPr/>
          <a:lstStyle/>
          <a:p>
            <a:r>
              <a:rPr lang="en-US" dirty="0"/>
              <a:t>The coordinate system</a:t>
            </a:r>
          </a:p>
          <a:p>
            <a:pPr lvl="1"/>
            <a:r>
              <a:rPr lang="en-US" sz="1800" dirty="0"/>
              <a:t>We will use the pinhole model as an approximation</a:t>
            </a:r>
          </a:p>
          <a:p>
            <a:pPr lvl="1"/>
            <a:r>
              <a:rPr lang="en-US" sz="1800" dirty="0"/>
              <a:t>Put the optical center (</a:t>
            </a:r>
            <a:r>
              <a:rPr lang="en-US" sz="1800" b="1" dirty="0"/>
              <a:t>C</a:t>
            </a:r>
            <a:r>
              <a:rPr lang="en-US" sz="1800" dirty="0"/>
              <a:t>enter </a:t>
            </a:r>
            <a:r>
              <a:rPr lang="en-US" sz="1800" b="1" dirty="0"/>
              <a:t>O</a:t>
            </a:r>
            <a:r>
              <a:rPr lang="en-US" sz="1800" dirty="0"/>
              <a:t>f </a:t>
            </a:r>
            <a:r>
              <a:rPr lang="en-US" sz="1800" b="1" dirty="0"/>
              <a:t>P</a:t>
            </a:r>
            <a:r>
              <a:rPr lang="en-US" sz="1800" dirty="0"/>
              <a:t>rojection) at the origin</a:t>
            </a:r>
          </a:p>
          <a:p>
            <a:pPr lvl="1"/>
            <a:r>
              <a:rPr lang="en-US" sz="1800" dirty="0"/>
              <a:t>Put the image plane (</a:t>
            </a:r>
            <a:r>
              <a:rPr lang="en-US" sz="1800" b="1" dirty="0"/>
              <a:t>P</a:t>
            </a:r>
            <a:r>
              <a:rPr lang="en-US" sz="1800" dirty="0"/>
              <a:t>rojection </a:t>
            </a:r>
            <a:r>
              <a:rPr lang="en-US" sz="1800" b="1" dirty="0"/>
              <a:t>P</a:t>
            </a:r>
            <a:r>
              <a:rPr lang="en-US" sz="1800" dirty="0"/>
              <a:t>lane) </a:t>
            </a:r>
            <a:r>
              <a:rPr lang="en-US" sz="1800" i="1" dirty="0"/>
              <a:t>in front</a:t>
            </a:r>
            <a:r>
              <a:rPr lang="en-US" sz="1800" dirty="0"/>
              <a:t> of the COP</a:t>
            </a:r>
          </a:p>
          <a:p>
            <a:pPr lvl="2"/>
            <a:r>
              <a:rPr lang="en-US" sz="1600" dirty="0"/>
              <a:t>Why?</a:t>
            </a:r>
          </a:p>
          <a:p>
            <a:pPr lvl="1"/>
            <a:r>
              <a:rPr lang="en-US" sz="1800" dirty="0"/>
              <a:t>The camera looks down the </a:t>
            </a:r>
            <a:r>
              <a:rPr lang="en-US" sz="1800" i="1" dirty="0"/>
              <a:t>negative</a:t>
            </a:r>
            <a:r>
              <a:rPr lang="en-US" sz="1800" dirty="0"/>
              <a:t> z axis</a:t>
            </a:r>
          </a:p>
          <a:p>
            <a:pPr lvl="2"/>
            <a:r>
              <a:rPr lang="en-US" sz="1600" dirty="0"/>
              <a:t>we need this if we want right-handed-coordinates</a:t>
            </a:r>
          </a:p>
        </p:txBody>
      </p:sp>
      <p:sp>
        <p:nvSpPr>
          <p:cNvPr id="18436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44800" y="990600"/>
            <a:ext cx="347980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7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4800" y="1360487"/>
            <a:ext cx="347980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1905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–"/>
            </a:pPr>
            <a:endParaRPr lang="en-US" sz="160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Modeling projection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4191000"/>
            <a:ext cx="7772400" cy="121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Projection equations</a:t>
            </a:r>
          </a:p>
          <a:p>
            <a:pPr lvl="1"/>
            <a:r>
              <a:rPr lang="en-US" sz="1800" dirty="0"/>
              <a:t>Compute intersection with PP of ray from (</a:t>
            </a:r>
            <a:r>
              <a:rPr lang="en-US" sz="1800" dirty="0" err="1"/>
              <a:t>x,y,z</a:t>
            </a:r>
            <a:r>
              <a:rPr lang="en-US" sz="1800" dirty="0"/>
              <a:t>) to COP</a:t>
            </a:r>
          </a:p>
          <a:p>
            <a:pPr lvl="1"/>
            <a:r>
              <a:rPr lang="en-US" sz="1800" dirty="0"/>
              <a:t>Derived using similar triangles (on board)</a:t>
            </a:r>
          </a:p>
        </p:txBody>
      </p:sp>
      <p:sp>
        <p:nvSpPr>
          <p:cNvPr id="1946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44800" y="990600"/>
            <a:ext cx="347980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1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4800" y="1360487"/>
            <a:ext cx="347980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8096" name="Picture 16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14550" y="5314950"/>
            <a:ext cx="377983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85800" y="5867400"/>
            <a:ext cx="7772400" cy="914400"/>
            <a:chOff x="432" y="3696"/>
            <a:chExt cx="4896" cy="576"/>
          </a:xfrm>
        </p:grpSpPr>
        <p:pic>
          <p:nvPicPr>
            <p:cNvPr id="19464" name="Picture 18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52" y="3924"/>
              <a:ext cx="196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5" name="Rectangle 1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32" y="3696"/>
              <a:ext cx="489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•"/>
              </a:pPr>
              <a:r>
                <a:rPr lang="en-US" dirty="0"/>
                <a:t>We get the projection by throwing out the last coordinate: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8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Modeling projection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219200"/>
            <a:ext cx="7772400" cy="53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Is this a linear transformation?</a:t>
            </a:r>
          </a:p>
        </p:txBody>
      </p:sp>
      <p:sp>
        <p:nvSpPr>
          <p:cNvPr id="20484" name="Rectangl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0574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</a:pPr>
            <a:r>
              <a:rPr lang="en-US" sz="2000" dirty="0"/>
              <a:t>Homogeneous coordinates to the rescue!</a:t>
            </a:r>
          </a:p>
        </p:txBody>
      </p:sp>
      <p:sp>
        <p:nvSpPr>
          <p:cNvPr id="20485" name="Text 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93875" y="4133850"/>
            <a:ext cx="28677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homogeneous image </a:t>
            </a:r>
          </a:p>
          <a:p>
            <a:pPr algn="ctr"/>
            <a:r>
              <a:rPr lang="en-US" sz="2400"/>
              <a:t>coordinates</a:t>
            </a:r>
          </a:p>
        </p:txBody>
      </p:sp>
      <p:sp>
        <p:nvSpPr>
          <p:cNvPr id="20486" name="Text Box 3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41963" y="4122737"/>
            <a:ext cx="28286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homogeneous scene </a:t>
            </a:r>
          </a:p>
          <a:p>
            <a:pPr algn="ctr"/>
            <a:r>
              <a:rPr lang="en-US" sz="2400"/>
              <a:t>coordinates</a:t>
            </a:r>
          </a:p>
        </p:txBody>
      </p:sp>
      <p:sp>
        <p:nvSpPr>
          <p:cNvPr id="20487" name="Rectangle 3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5037137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Converting </a:t>
            </a:r>
            <a:r>
              <a:rPr lang="en-US" sz="2000" i="1"/>
              <a:t>from</a:t>
            </a:r>
            <a:r>
              <a:rPr lang="en-US" sz="2000"/>
              <a:t> homogeneous coordinates</a:t>
            </a:r>
          </a:p>
        </p:txBody>
      </p:sp>
      <p:pic>
        <p:nvPicPr>
          <p:cNvPr id="20488" name="Picture 35" descr="Edittex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89088" y="2982912"/>
            <a:ext cx="184308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9" descr="Editte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01738" y="5608637"/>
            <a:ext cx="26225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41" descr="Edittex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43450" y="5464175"/>
            <a:ext cx="32766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0170" name="Rectangle 4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" y="1676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no—division by z is nonlinear</a:t>
            </a:r>
          </a:p>
        </p:txBody>
      </p:sp>
      <p:pic>
        <p:nvPicPr>
          <p:cNvPr id="20492" name="Picture 43" descr="Edittex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22863" y="2830512"/>
            <a:ext cx="2112962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0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  <p:bldP spid="20487" grpId="0"/>
      <p:bldP spid="560170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Perspective Projection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2057400"/>
            <a:ext cx="8229600" cy="53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/>
              <a:t>Projection is a matrix multiply using homogeneous coordinates:</a:t>
            </a:r>
          </a:p>
        </p:txBody>
      </p:sp>
      <p:grpSp>
        <p:nvGrpSpPr>
          <p:cNvPr id="2" name="Group 1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838701" y="2855912"/>
            <a:ext cx="3395663" cy="1414463"/>
            <a:chOff x="2832" y="1392"/>
            <a:chExt cx="2139" cy="891"/>
          </a:xfrm>
        </p:grpSpPr>
        <p:sp>
          <p:nvSpPr>
            <p:cNvPr id="21517" name="Text Box 7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832" y="1992"/>
              <a:ext cx="21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/>
                <a:t>divide by third coordinate</a:t>
              </a:r>
            </a:p>
          </p:txBody>
        </p:sp>
        <p:pic>
          <p:nvPicPr>
            <p:cNvPr id="21518" name="Picture 14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52" y="1392"/>
              <a:ext cx="136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09" name="Picture 16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31863" y="2516188"/>
            <a:ext cx="3095625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7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7838" y="2667000"/>
            <a:ext cx="1503362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1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43434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This is known as </a:t>
            </a:r>
            <a:r>
              <a:rPr lang="en-US" sz="2400" b="1" dirty="0"/>
              <a:t>perspective projection</a:t>
            </a:r>
            <a:endParaRPr lang="en-US" b="1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/>
              <a:t>The matrix is the </a:t>
            </a:r>
            <a:r>
              <a:rPr lang="en-US" sz="2000" b="1" dirty="0"/>
              <a:t>projection matrix</a:t>
            </a:r>
          </a:p>
          <a:p>
            <a:pPr marL="285750" indent="-285750">
              <a:spcBef>
                <a:spcPct val="20000"/>
              </a:spcBef>
              <a:buFontTx/>
              <a:buChar char="•"/>
            </a:pPr>
            <a:endParaRPr lang="en-US" sz="2000" b="1" dirty="0"/>
          </a:p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n-US" sz="2000" dirty="0"/>
              <a:t>(Can also represent as a 4x4 matrix – OpenGL does something like this)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uiExpand="1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Perspective Projection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1905000"/>
            <a:ext cx="77724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How does scaling the projection matrix change the transformation?</a:t>
            </a:r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62500" y="2667000"/>
            <a:ext cx="3314700" cy="1349375"/>
            <a:chOff x="2832" y="1392"/>
            <a:chExt cx="2088" cy="850"/>
          </a:xfrm>
        </p:grpSpPr>
        <p:sp>
          <p:nvSpPr>
            <p:cNvPr id="22539" name="Text Box 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32" y="199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>
                <a:latin typeface="Arial" charset="0"/>
              </a:endParaRPr>
            </a:p>
          </p:txBody>
        </p:sp>
        <p:pic>
          <p:nvPicPr>
            <p:cNvPr id="22540" name="Picture 6" descr="Edittex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552" y="1392"/>
              <a:ext cx="136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3" name="Picture 7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5663" y="2287588"/>
            <a:ext cx="3095625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11638" y="2438400"/>
            <a:ext cx="1503362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62500" y="52419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pic>
        <p:nvPicPr>
          <p:cNvPr id="564241" name="Picture 17" descr="Edittex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05500" y="4289425"/>
            <a:ext cx="21717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0" descr="Editte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79488" y="3911600"/>
            <a:ext cx="2982912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45" name="Picture 21" descr="Edittex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71963" y="4064000"/>
            <a:ext cx="137795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Orthographic projection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417637"/>
            <a:ext cx="8229600" cy="3306763"/>
          </a:xfrm>
        </p:spPr>
        <p:txBody>
          <a:bodyPr>
            <a:noAutofit/>
          </a:bodyPr>
          <a:lstStyle/>
          <a:p>
            <a:r>
              <a:rPr lang="en-US" sz="2800" dirty="0"/>
              <a:t>Special case of perspective projection</a:t>
            </a:r>
          </a:p>
          <a:p>
            <a:pPr lvl="1"/>
            <a:r>
              <a:rPr lang="en-US" sz="2400" dirty="0"/>
              <a:t>Distance from the COP to the PP is infinite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Good approximation for telephoto optics</a:t>
            </a:r>
          </a:p>
          <a:p>
            <a:pPr lvl="1"/>
            <a:r>
              <a:rPr lang="en-US" sz="2400" dirty="0"/>
              <a:t>Also called “parallel projection”:  (x, y, z) </a:t>
            </a:r>
            <a:r>
              <a:rPr lang="en-US" sz="2400" dirty="0">
                <a:cs typeface="Arial" charset="0"/>
              </a:rPr>
              <a:t>→ (x, y)</a:t>
            </a:r>
          </a:p>
          <a:p>
            <a:pPr lvl="1"/>
            <a:r>
              <a:rPr lang="en-US" sz="2400" dirty="0"/>
              <a:t>What’s the projection matrix?</a:t>
            </a:r>
          </a:p>
        </p:txBody>
      </p:sp>
      <p:grpSp>
        <p:nvGrpSpPr>
          <p:cNvPr id="2" name="Group 16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406650" y="2590800"/>
            <a:ext cx="3841750" cy="1981178"/>
            <a:chOff x="1420" y="1177"/>
            <a:chExt cx="3146" cy="1622"/>
          </a:xfrm>
        </p:grpSpPr>
        <p:sp>
          <p:nvSpPr>
            <p:cNvPr id="23558" name="Freeform 16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723" y="1642"/>
              <a:ext cx="1032" cy="742"/>
            </a:xfrm>
            <a:custGeom>
              <a:avLst/>
              <a:gdLst>
                <a:gd name="T0" fmla="*/ 0 w 1032"/>
                <a:gd name="T1" fmla="*/ 319 h 742"/>
                <a:gd name="T2" fmla="*/ 1032 w 1032"/>
                <a:gd name="T3" fmla="*/ 0 h 742"/>
                <a:gd name="T4" fmla="*/ 401 w 1032"/>
                <a:gd name="T5" fmla="*/ 742 h 742"/>
                <a:gd name="T6" fmla="*/ 0 w 1032"/>
                <a:gd name="T7" fmla="*/ 319 h 7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2"/>
                <a:gd name="T13" fmla="*/ 0 h 742"/>
                <a:gd name="T14" fmla="*/ 1032 w 1032"/>
                <a:gd name="T15" fmla="*/ 742 h 7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2" h="742">
                  <a:moveTo>
                    <a:pt x="0" y="319"/>
                  </a:moveTo>
                  <a:lnTo>
                    <a:pt x="1032" y="0"/>
                  </a:lnTo>
                  <a:lnTo>
                    <a:pt x="401" y="742"/>
                  </a:lnTo>
                  <a:lnTo>
                    <a:pt x="0" y="319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Freeform 17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708" y="1924"/>
              <a:ext cx="45" cy="59"/>
            </a:xfrm>
            <a:custGeom>
              <a:avLst/>
              <a:gdLst>
                <a:gd name="T0" fmla="*/ 22 w 45"/>
                <a:gd name="T1" fmla="*/ 7 h 59"/>
                <a:gd name="T2" fmla="*/ 37 w 45"/>
                <a:gd name="T3" fmla="*/ 0 h 59"/>
                <a:gd name="T4" fmla="*/ 45 w 45"/>
                <a:gd name="T5" fmla="*/ 7 h 59"/>
                <a:gd name="T6" fmla="*/ 45 w 45"/>
                <a:gd name="T7" fmla="*/ 22 h 59"/>
                <a:gd name="T8" fmla="*/ 45 w 45"/>
                <a:gd name="T9" fmla="*/ 37 h 59"/>
                <a:gd name="T10" fmla="*/ 37 w 45"/>
                <a:gd name="T11" fmla="*/ 52 h 59"/>
                <a:gd name="T12" fmla="*/ 22 w 45"/>
                <a:gd name="T13" fmla="*/ 59 h 59"/>
                <a:gd name="T14" fmla="*/ 7 w 45"/>
                <a:gd name="T15" fmla="*/ 59 h 59"/>
                <a:gd name="T16" fmla="*/ 0 w 45"/>
                <a:gd name="T17" fmla="*/ 52 h 59"/>
                <a:gd name="T18" fmla="*/ 0 w 45"/>
                <a:gd name="T19" fmla="*/ 37 h 59"/>
                <a:gd name="T20" fmla="*/ 0 w 45"/>
                <a:gd name="T21" fmla="*/ 22 h 59"/>
                <a:gd name="T22" fmla="*/ 7 w 45"/>
                <a:gd name="T23" fmla="*/ 7 h 59"/>
                <a:gd name="T24" fmla="*/ 22 w 45"/>
                <a:gd name="T25" fmla="*/ 7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59"/>
                <a:gd name="T41" fmla="*/ 45 w 45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59">
                  <a:moveTo>
                    <a:pt x="22" y="7"/>
                  </a:moveTo>
                  <a:lnTo>
                    <a:pt x="37" y="0"/>
                  </a:lnTo>
                  <a:lnTo>
                    <a:pt x="45" y="7"/>
                  </a:lnTo>
                  <a:lnTo>
                    <a:pt x="45" y="22"/>
                  </a:lnTo>
                  <a:lnTo>
                    <a:pt x="45" y="37"/>
                  </a:lnTo>
                  <a:lnTo>
                    <a:pt x="37" y="52"/>
                  </a:lnTo>
                  <a:lnTo>
                    <a:pt x="22" y="59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7" y="7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Freeform 18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725" y="1605"/>
              <a:ext cx="45" cy="59"/>
            </a:xfrm>
            <a:custGeom>
              <a:avLst/>
              <a:gdLst>
                <a:gd name="T0" fmla="*/ 23 w 45"/>
                <a:gd name="T1" fmla="*/ 7 h 59"/>
                <a:gd name="T2" fmla="*/ 37 w 45"/>
                <a:gd name="T3" fmla="*/ 0 h 59"/>
                <a:gd name="T4" fmla="*/ 45 w 45"/>
                <a:gd name="T5" fmla="*/ 7 h 59"/>
                <a:gd name="T6" fmla="*/ 45 w 45"/>
                <a:gd name="T7" fmla="*/ 22 h 59"/>
                <a:gd name="T8" fmla="*/ 45 w 45"/>
                <a:gd name="T9" fmla="*/ 37 h 59"/>
                <a:gd name="T10" fmla="*/ 37 w 45"/>
                <a:gd name="T11" fmla="*/ 52 h 59"/>
                <a:gd name="T12" fmla="*/ 23 w 45"/>
                <a:gd name="T13" fmla="*/ 59 h 59"/>
                <a:gd name="T14" fmla="*/ 8 w 45"/>
                <a:gd name="T15" fmla="*/ 59 h 59"/>
                <a:gd name="T16" fmla="*/ 0 w 45"/>
                <a:gd name="T17" fmla="*/ 52 h 59"/>
                <a:gd name="T18" fmla="*/ 0 w 45"/>
                <a:gd name="T19" fmla="*/ 37 h 59"/>
                <a:gd name="T20" fmla="*/ 0 w 45"/>
                <a:gd name="T21" fmla="*/ 22 h 59"/>
                <a:gd name="T22" fmla="*/ 8 w 45"/>
                <a:gd name="T23" fmla="*/ 7 h 59"/>
                <a:gd name="T24" fmla="*/ 23 w 45"/>
                <a:gd name="T25" fmla="*/ 7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59"/>
                <a:gd name="T41" fmla="*/ 45 w 45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59">
                  <a:moveTo>
                    <a:pt x="23" y="7"/>
                  </a:moveTo>
                  <a:lnTo>
                    <a:pt x="37" y="0"/>
                  </a:lnTo>
                  <a:lnTo>
                    <a:pt x="45" y="7"/>
                  </a:lnTo>
                  <a:lnTo>
                    <a:pt x="45" y="22"/>
                  </a:lnTo>
                  <a:lnTo>
                    <a:pt x="45" y="37"/>
                  </a:lnTo>
                  <a:lnTo>
                    <a:pt x="37" y="52"/>
                  </a:lnTo>
                  <a:lnTo>
                    <a:pt x="23" y="59"/>
                  </a:lnTo>
                  <a:lnTo>
                    <a:pt x="8" y="59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8" y="7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19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102" y="2354"/>
              <a:ext cx="44" cy="59"/>
            </a:xfrm>
            <a:custGeom>
              <a:avLst/>
              <a:gdLst>
                <a:gd name="T0" fmla="*/ 22 w 44"/>
                <a:gd name="T1" fmla="*/ 7 h 59"/>
                <a:gd name="T2" fmla="*/ 37 w 44"/>
                <a:gd name="T3" fmla="*/ 0 h 59"/>
                <a:gd name="T4" fmla="*/ 44 w 44"/>
                <a:gd name="T5" fmla="*/ 7 h 59"/>
                <a:gd name="T6" fmla="*/ 44 w 44"/>
                <a:gd name="T7" fmla="*/ 22 h 59"/>
                <a:gd name="T8" fmla="*/ 44 w 44"/>
                <a:gd name="T9" fmla="*/ 37 h 59"/>
                <a:gd name="T10" fmla="*/ 37 w 44"/>
                <a:gd name="T11" fmla="*/ 52 h 59"/>
                <a:gd name="T12" fmla="*/ 22 w 44"/>
                <a:gd name="T13" fmla="*/ 59 h 59"/>
                <a:gd name="T14" fmla="*/ 7 w 44"/>
                <a:gd name="T15" fmla="*/ 59 h 59"/>
                <a:gd name="T16" fmla="*/ 0 w 44"/>
                <a:gd name="T17" fmla="*/ 52 h 59"/>
                <a:gd name="T18" fmla="*/ 0 w 44"/>
                <a:gd name="T19" fmla="*/ 37 h 59"/>
                <a:gd name="T20" fmla="*/ 0 w 44"/>
                <a:gd name="T21" fmla="*/ 22 h 59"/>
                <a:gd name="T22" fmla="*/ 7 w 44"/>
                <a:gd name="T23" fmla="*/ 7 h 59"/>
                <a:gd name="T24" fmla="*/ 22 w 44"/>
                <a:gd name="T25" fmla="*/ 7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59"/>
                <a:gd name="T41" fmla="*/ 44 w 44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59">
                  <a:moveTo>
                    <a:pt x="22" y="7"/>
                  </a:moveTo>
                  <a:lnTo>
                    <a:pt x="37" y="0"/>
                  </a:lnTo>
                  <a:lnTo>
                    <a:pt x="44" y="7"/>
                  </a:lnTo>
                  <a:lnTo>
                    <a:pt x="44" y="22"/>
                  </a:lnTo>
                  <a:lnTo>
                    <a:pt x="44" y="37"/>
                  </a:lnTo>
                  <a:lnTo>
                    <a:pt x="37" y="52"/>
                  </a:lnTo>
                  <a:lnTo>
                    <a:pt x="22" y="59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7" y="7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6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420" y="1177"/>
              <a:ext cx="1677" cy="1622"/>
            </a:xfrm>
            <a:custGeom>
              <a:avLst/>
              <a:gdLst>
                <a:gd name="T0" fmla="*/ 0 w 1842"/>
                <a:gd name="T1" fmla="*/ 660 h 1847"/>
                <a:gd name="T2" fmla="*/ 1842 w 1842"/>
                <a:gd name="T3" fmla="*/ 0 h 1847"/>
                <a:gd name="T4" fmla="*/ 1842 w 1842"/>
                <a:gd name="T5" fmla="*/ 1186 h 1847"/>
                <a:gd name="T6" fmla="*/ 0 w 1842"/>
                <a:gd name="T7" fmla="*/ 1847 h 1847"/>
                <a:gd name="T8" fmla="*/ 0 w 1842"/>
                <a:gd name="T9" fmla="*/ 660 h 18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2"/>
                <a:gd name="T16" fmla="*/ 0 h 1847"/>
                <a:gd name="T17" fmla="*/ 1842 w 1842"/>
                <a:gd name="T18" fmla="*/ 1847 h 18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2" h="1847">
                  <a:moveTo>
                    <a:pt x="0" y="660"/>
                  </a:moveTo>
                  <a:lnTo>
                    <a:pt x="1842" y="0"/>
                  </a:lnTo>
                  <a:lnTo>
                    <a:pt x="1842" y="1186"/>
                  </a:lnTo>
                  <a:lnTo>
                    <a:pt x="0" y="1847"/>
                  </a:lnTo>
                  <a:lnTo>
                    <a:pt x="0" y="66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Rectangle 14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550" y="1427"/>
              <a:ext cx="456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700" dirty="0">
                  <a:solidFill>
                    <a:srgbClr val="000000"/>
                  </a:solidFill>
                  <a:latin typeface="Helvetica" pitchFamily="34" charset="0"/>
                </a:rPr>
                <a:t>Image</a:t>
              </a:r>
              <a:endParaRPr lang="en-US" sz="2000" b="1" dirty="0"/>
            </a:p>
          </p:txBody>
        </p:sp>
        <p:sp>
          <p:nvSpPr>
            <p:cNvPr id="23564" name="Rectangle 14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047" y="1389"/>
              <a:ext cx="427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700">
                  <a:solidFill>
                    <a:srgbClr val="000000"/>
                  </a:solidFill>
                  <a:latin typeface="Helvetica" pitchFamily="34" charset="0"/>
                </a:rPr>
                <a:t>World</a:t>
              </a:r>
              <a:endParaRPr lang="en-US" sz="2000" b="1"/>
            </a:p>
          </p:txBody>
        </p:sp>
        <p:grpSp>
          <p:nvGrpSpPr>
            <p:cNvPr id="3" name="Group 149"/>
            <p:cNvGrpSpPr>
              <a:grpSpLocks/>
            </p:cNvGrpSpPr>
            <p:nvPr/>
          </p:nvGrpSpPr>
          <p:grpSpPr bwMode="auto">
            <a:xfrm>
              <a:off x="3504" y="1592"/>
              <a:ext cx="1062" cy="809"/>
              <a:chOff x="3978" y="2483"/>
              <a:chExt cx="1062" cy="809"/>
            </a:xfrm>
          </p:grpSpPr>
          <p:sp>
            <p:nvSpPr>
              <p:cNvPr id="23569" name="Freeform 150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978" y="2802"/>
                <a:ext cx="44" cy="59"/>
              </a:xfrm>
              <a:custGeom>
                <a:avLst/>
                <a:gdLst>
                  <a:gd name="T0" fmla="*/ 22 w 44"/>
                  <a:gd name="T1" fmla="*/ 7 h 59"/>
                  <a:gd name="T2" fmla="*/ 37 w 44"/>
                  <a:gd name="T3" fmla="*/ 0 h 59"/>
                  <a:gd name="T4" fmla="*/ 44 w 44"/>
                  <a:gd name="T5" fmla="*/ 7 h 59"/>
                  <a:gd name="T6" fmla="*/ 44 w 44"/>
                  <a:gd name="T7" fmla="*/ 22 h 59"/>
                  <a:gd name="T8" fmla="*/ 44 w 44"/>
                  <a:gd name="T9" fmla="*/ 37 h 59"/>
                  <a:gd name="T10" fmla="*/ 37 w 44"/>
                  <a:gd name="T11" fmla="*/ 52 h 59"/>
                  <a:gd name="T12" fmla="*/ 22 w 44"/>
                  <a:gd name="T13" fmla="*/ 59 h 59"/>
                  <a:gd name="T14" fmla="*/ 7 w 44"/>
                  <a:gd name="T15" fmla="*/ 59 h 59"/>
                  <a:gd name="T16" fmla="*/ 0 w 44"/>
                  <a:gd name="T17" fmla="*/ 52 h 59"/>
                  <a:gd name="T18" fmla="*/ 0 w 44"/>
                  <a:gd name="T19" fmla="*/ 37 h 59"/>
                  <a:gd name="T20" fmla="*/ 0 w 44"/>
                  <a:gd name="T21" fmla="*/ 22 h 59"/>
                  <a:gd name="T22" fmla="*/ 7 w 44"/>
                  <a:gd name="T23" fmla="*/ 7 h 59"/>
                  <a:gd name="T24" fmla="*/ 22 w 44"/>
                  <a:gd name="T25" fmla="*/ 7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59"/>
                  <a:gd name="T41" fmla="*/ 44 w 44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59">
                    <a:moveTo>
                      <a:pt x="22" y="7"/>
                    </a:moveTo>
                    <a:lnTo>
                      <a:pt x="37" y="0"/>
                    </a:lnTo>
                    <a:lnTo>
                      <a:pt x="44" y="7"/>
                    </a:lnTo>
                    <a:lnTo>
                      <a:pt x="44" y="22"/>
                    </a:lnTo>
                    <a:lnTo>
                      <a:pt x="44" y="37"/>
                    </a:lnTo>
                    <a:lnTo>
                      <a:pt x="37" y="52"/>
                    </a:lnTo>
                    <a:lnTo>
                      <a:pt x="22" y="59"/>
                    </a:lnTo>
                    <a:lnTo>
                      <a:pt x="7" y="59"/>
                    </a:lnTo>
                    <a:lnTo>
                      <a:pt x="0" y="52"/>
                    </a:lnTo>
                    <a:lnTo>
                      <a:pt x="0" y="37"/>
                    </a:lnTo>
                    <a:lnTo>
                      <a:pt x="0" y="22"/>
                    </a:lnTo>
                    <a:lnTo>
                      <a:pt x="7" y="7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0" name="Freeform 151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995" y="2483"/>
                <a:ext cx="45" cy="59"/>
              </a:xfrm>
              <a:custGeom>
                <a:avLst/>
                <a:gdLst>
                  <a:gd name="T0" fmla="*/ 22 w 45"/>
                  <a:gd name="T1" fmla="*/ 8 h 59"/>
                  <a:gd name="T2" fmla="*/ 37 w 45"/>
                  <a:gd name="T3" fmla="*/ 0 h 59"/>
                  <a:gd name="T4" fmla="*/ 45 w 45"/>
                  <a:gd name="T5" fmla="*/ 8 h 59"/>
                  <a:gd name="T6" fmla="*/ 45 w 45"/>
                  <a:gd name="T7" fmla="*/ 22 h 59"/>
                  <a:gd name="T8" fmla="*/ 45 w 45"/>
                  <a:gd name="T9" fmla="*/ 37 h 59"/>
                  <a:gd name="T10" fmla="*/ 37 w 45"/>
                  <a:gd name="T11" fmla="*/ 52 h 59"/>
                  <a:gd name="T12" fmla="*/ 22 w 45"/>
                  <a:gd name="T13" fmla="*/ 59 h 59"/>
                  <a:gd name="T14" fmla="*/ 7 w 45"/>
                  <a:gd name="T15" fmla="*/ 59 h 59"/>
                  <a:gd name="T16" fmla="*/ 0 w 45"/>
                  <a:gd name="T17" fmla="*/ 52 h 59"/>
                  <a:gd name="T18" fmla="*/ 0 w 45"/>
                  <a:gd name="T19" fmla="*/ 37 h 59"/>
                  <a:gd name="T20" fmla="*/ 0 w 45"/>
                  <a:gd name="T21" fmla="*/ 22 h 59"/>
                  <a:gd name="T22" fmla="*/ 7 w 45"/>
                  <a:gd name="T23" fmla="*/ 8 h 59"/>
                  <a:gd name="T24" fmla="*/ 22 w 45"/>
                  <a:gd name="T25" fmla="*/ 8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59"/>
                  <a:gd name="T41" fmla="*/ 45 w 45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59">
                    <a:moveTo>
                      <a:pt x="22" y="8"/>
                    </a:moveTo>
                    <a:lnTo>
                      <a:pt x="37" y="0"/>
                    </a:lnTo>
                    <a:lnTo>
                      <a:pt x="45" y="8"/>
                    </a:lnTo>
                    <a:lnTo>
                      <a:pt x="45" y="22"/>
                    </a:lnTo>
                    <a:lnTo>
                      <a:pt x="45" y="37"/>
                    </a:lnTo>
                    <a:lnTo>
                      <a:pt x="37" y="52"/>
                    </a:lnTo>
                    <a:lnTo>
                      <a:pt x="22" y="59"/>
                    </a:lnTo>
                    <a:lnTo>
                      <a:pt x="7" y="59"/>
                    </a:lnTo>
                    <a:lnTo>
                      <a:pt x="0" y="52"/>
                    </a:lnTo>
                    <a:lnTo>
                      <a:pt x="0" y="37"/>
                    </a:lnTo>
                    <a:lnTo>
                      <a:pt x="0" y="22"/>
                    </a:lnTo>
                    <a:lnTo>
                      <a:pt x="7" y="8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1" name="Freeform 152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371" y="3232"/>
                <a:ext cx="45" cy="60"/>
              </a:xfrm>
              <a:custGeom>
                <a:avLst/>
                <a:gdLst>
                  <a:gd name="T0" fmla="*/ 23 w 45"/>
                  <a:gd name="T1" fmla="*/ 8 h 60"/>
                  <a:gd name="T2" fmla="*/ 37 w 45"/>
                  <a:gd name="T3" fmla="*/ 0 h 60"/>
                  <a:gd name="T4" fmla="*/ 45 w 45"/>
                  <a:gd name="T5" fmla="*/ 8 h 60"/>
                  <a:gd name="T6" fmla="*/ 45 w 45"/>
                  <a:gd name="T7" fmla="*/ 22 h 60"/>
                  <a:gd name="T8" fmla="*/ 45 w 45"/>
                  <a:gd name="T9" fmla="*/ 37 h 60"/>
                  <a:gd name="T10" fmla="*/ 37 w 45"/>
                  <a:gd name="T11" fmla="*/ 52 h 60"/>
                  <a:gd name="T12" fmla="*/ 23 w 45"/>
                  <a:gd name="T13" fmla="*/ 60 h 60"/>
                  <a:gd name="T14" fmla="*/ 8 w 45"/>
                  <a:gd name="T15" fmla="*/ 60 h 60"/>
                  <a:gd name="T16" fmla="*/ 0 w 45"/>
                  <a:gd name="T17" fmla="*/ 52 h 60"/>
                  <a:gd name="T18" fmla="*/ 0 w 45"/>
                  <a:gd name="T19" fmla="*/ 37 h 60"/>
                  <a:gd name="T20" fmla="*/ 0 w 45"/>
                  <a:gd name="T21" fmla="*/ 22 h 60"/>
                  <a:gd name="T22" fmla="*/ 8 w 45"/>
                  <a:gd name="T23" fmla="*/ 8 h 60"/>
                  <a:gd name="T24" fmla="*/ 23 w 45"/>
                  <a:gd name="T25" fmla="*/ 8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60"/>
                  <a:gd name="T41" fmla="*/ 45 w 45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60">
                    <a:moveTo>
                      <a:pt x="23" y="8"/>
                    </a:moveTo>
                    <a:lnTo>
                      <a:pt x="37" y="0"/>
                    </a:lnTo>
                    <a:lnTo>
                      <a:pt x="45" y="8"/>
                    </a:lnTo>
                    <a:lnTo>
                      <a:pt x="45" y="22"/>
                    </a:lnTo>
                    <a:lnTo>
                      <a:pt x="45" y="37"/>
                    </a:lnTo>
                    <a:lnTo>
                      <a:pt x="37" y="52"/>
                    </a:lnTo>
                    <a:lnTo>
                      <a:pt x="23" y="60"/>
                    </a:lnTo>
                    <a:lnTo>
                      <a:pt x="8" y="60"/>
                    </a:lnTo>
                    <a:lnTo>
                      <a:pt x="0" y="52"/>
                    </a:lnTo>
                    <a:lnTo>
                      <a:pt x="0" y="37"/>
                    </a:lnTo>
                    <a:lnTo>
                      <a:pt x="0" y="22"/>
                    </a:lnTo>
                    <a:lnTo>
                      <a:pt x="8" y="8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2" name="Freeform 153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008" y="2520"/>
                <a:ext cx="1032" cy="742"/>
              </a:xfrm>
              <a:custGeom>
                <a:avLst/>
                <a:gdLst>
                  <a:gd name="T0" fmla="*/ 0 w 1032"/>
                  <a:gd name="T1" fmla="*/ 319 h 742"/>
                  <a:gd name="T2" fmla="*/ 1032 w 1032"/>
                  <a:gd name="T3" fmla="*/ 0 h 742"/>
                  <a:gd name="T4" fmla="*/ 401 w 1032"/>
                  <a:gd name="T5" fmla="*/ 742 h 742"/>
                  <a:gd name="T6" fmla="*/ 0 w 1032"/>
                  <a:gd name="T7" fmla="*/ 319 h 7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2"/>
                  <a:gd name="T13" fmla="*/ 0 h 742"/>
                  <a:gd name="T14" fmla="*/ 1032 w 1032"/>
                  <a:gd name="T15" fmla="*/ 742 h 7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2" h="742">
                    <a:moveTo>
                      <a:pt x="0" y="319"/>
                    </a:moveTo>
                    <a:lnTo>
                      <a:pt x="1032" y="0"/>
                    </a:lnTo>
                    <a:lnTo>
                      <a:pt x="401" y="742"/>
                    </a:lnTo>
                    <a:lnTo>
                      <a:pt x="0" y="319"/>
                    </a:lnTo>
                    <a:close/>
                  </a:path>
                </a:pathLst>
              </a:cu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66" name="Line 156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2112" y="2378"/>
              <a:ext cx="1809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5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718" y="1935"/>
              <a:ext cx="1809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5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2745" y="1625"/>
              <a:ext cx="1809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762000" y="4800600"/>
            <a:ext cx="6858000" cy="1905000"/>
            <a:chOff x="762000" y="4800600"/>
            <a:chExt cx="6858000" cy="1905000"/>
          </a:xfrm>
        </p:grpSpPr>
        <p:sp>
          <p:nvSpPr>
            <p:cNvPr id="24" name="Rectangle 23"/>
            <p:cNvSpPr/>
            <p:nvPr/>
          </p:nvSpPr>
          <p:spPr>
            <a:xfrm>
              <a:off x="762000" y="4800600"/>
              <a:ext cx="6858000" cy="1905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59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1905000" y="5029200"/>
              <a:ext cx="5127625" cy="1319213"/>
              <a:chOff x="1234" y="3441"/>
              <a:chExt cx="3230" cy="831"/>
            </a:xfrm>
          </p:grpSpPr>
          <p:pic>
            <p:nvPicPr>
              <p:cNvPr id="23573" name="Picture 5" descr="Edittex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1234" y="3441"/>
                <a:ext cx="1619" cy="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4" name="Picture 7" descr="Edittex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3017" y="3524"/>
                <a:ext cx="625" cy="6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5" name="Picture 11" descr="Edittex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3785" y="3770"/>
                <a:ext cx="679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Orthographic projection</a:t>
            </a:r>
          </a:p>
        </p:txBody>
      </p:sp>
      <p:pic>
        <p:nvPicPr>
          <p:cNvPr id="512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95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0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81400"/>
            <a:ext cx="4129087" cy="301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80308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Project 2 due Friday by 11:59pm</a:t>
            </a:r>
          </a:p>
          <a:p>
            <a:pPr lvl="1"/>
            <a:r>
              <a:rPr lang="en-US" dirty="0"/>
              <a:t>If you haven’t created your team on CMS, please do so ASAP</a:t>
            </a:r>
          </a:p>
          <a:p>
            <a:pPr lvl="1"/>
            <a:endParaRPr lang="en-US" dirty="0"/>
          </a:p>
          <a:p>
            <a:r>
              <a:rPr lang="en-US" dirty="0"/>
              <a:t>Take-home midterm</a:t>
            </a:r>
          </a:p>
          <a:p>
            <a:pPr lvl="1"/>
            <a:r>
              <a:rPr lang="en-US" dirty="0"/>
              <a:t>To be handed out next Thursday, due the following Tuesday by the beginning of class</a:t>
            </a:r>
          </a:p>
          <a:p>
            <a:pPr lvl="1"/>
            <a:endParaRPr lang="en-US" dirty="0"/>
          </a:p>
          <a:p>
            <a:r>
              <a:rPr lang="en-US" dirty="0"/>
              <a:t>Planning on in-class final, last lecture of class</a:t>
            </a:r>
          </a:p>
        </p:txBody>
      </p:sp>
    </p:spTree>
    <p:extLst>
      <p:ext uri="{BB962C8B-B14F-4D97-AF65-F5344CB8AC3E}">
        <p14:creationId xmlns:p14="http://schemas.microsoft.com/office/powerpoint/2010/main" val="3314661312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</a:t>
            </a:r>
          </a:p>
        </p:txBody>
      </p:sp>
      <p:pic>
        <p:nvPicPr>
          <p:cNvPr id="513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19200"/>
            <a:ext cx="3633537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038600"/>
            <a:ext cx="3581400" cy="260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7419755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Variants of orthographic projection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Scaled orthographic</a:t>
            </a:r>
          </a:p>
          <a:p>
            <a:pPr lvl="1"/>
            <a:r>
              <a:rPr lang="en-US" dirty="0"/>
              <a:t>Also called “weak perspective”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Affine projection</a:t>
            </a:r>
          </a:p>
          <a:p>
            <a:pPr lvl="1"/>
            <a:r>
              <a:rPr lang="en-US" dirty="0"/>
              <a:t>Also called “</a:t>
            </a:r>
            <a:r>
              <a:rPr lang="en-US" dirty="0" err="1"/>
              <a:t>paraperspective</a:t>
            </a:r>
            <a:r>
              <a:rPr lang="en-US" dirty="0"/>
              <a:t>”</a:t>
            </a:r>
          </a:p>
          <a:p>
            <a:pPr lvl="1">
              <a:buFontTx/>
              <a:buNone/>
            </a:pPr>
            <a:endParaRPr lang="en-US" dirty="0"/>
          </a:p>
        </p:txBody>
      </p:sp>
      <p:grpSp>
        <p:nvGrpSpPr>
          <p:cNvPr id="2" name="Group 7"/>
          <p:cNvGrpSpPr/>
          <p:nvPr/>
        </p:nvGrpSpPr>
        <p:grpSpPr>
          <a:xfrm>
            <a:off x="1752600" y="2514600"/>
            <a:ext cx="5872162" cy="1319212"/>
            <a:chOff x="1808163" y="1906588"/>
            <a:chExt cx="5872162" cy="1319212"/>
          </a:xfrm>
        </p:grpSpPr>
        <p:pic>
          <p:nvPicPr>
            <p:cNvPr id="24580" name="Picture 9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08163" y="1906588"/>
              <a:ext cx="2867025" cy="1319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1" name="Picture 10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48238" y="2087563"/>
              <a:ext cx="1306512" cy="1036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2" name="Picture 12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302375" y="2471738"/>
              <a:ext cx="1377950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83" name="Picture 16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68638" y="5233987"/>
            <a:ext cx="2570162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8413" y="2498726"/>
            <a:ext cx="3455987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14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403475"/>
            <a:ext cx="29718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9151" name="Rectangle 15"/>
          <p:cNvSpPr>
            <a:spLocks noChangeArrowheads="1"/>
          </p:cNvSpPr>
          <p:nvPr/>
        </p:nvSpPr>
        <p:spPr bwMode="auto">
          <a:xfrm>
            <a:off x="6965950" y="6613525"/>
            <a:ext cx="2178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Figures © Stephen E. Palmer, 2002</a:t>
            </a:r>
          </a:p>
        </p:txBody>
      </p:sp>
      <p:sp>
        <p:nvSpPr>
          <p:cNvPr id="219152" name="Rectangle 16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838200"/>
          </a:xfrm>
        </p:spPr>
        <p:txBody>
          <a:bodyPr>
            <a:noAutofit/>
          </a:bodyPr>
          <a:lstStyle/>
          <a:p>
            <a:r>
              <a:rPr lang="en-US"/>
              <a:t>Dimensionality Reduction Machine (3D to 2D)</a:t>
            </a:r>
          </a:p>
        </p:txBody>
      </p:sp>
      <p:sp>
        <p:nvSpPr>
          <p:cNvPr id="219154" name="Text Box 18"/>
          <p:cNvSpPr txBox="1">
            <a:spLocks noChangeArrowheads="1"/>
          </p:cNvSpPr>
          <p:nvPr/>
        </p:nvSpPr>
        <p:spPr bwMode="auto">
          <a:xfrm>
            <a:off x="1676400" y="1808162"/>
            <a:ext cx="159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/>
              <a:t>3D world</a:t>
            </a:r>
          </a:p>
        </p:txBody>
      </p:sp>
      <p:sp>
        <p:nvSpPr>
          <p:cNvPr id="219155" name="Text Box 19"/>
          <p:cNvSpPr txBox="1">
            <a:spLocks noChangeArrowheads="1"/>
          </p:cNvSpPr>
          <p:nvPr/>
        </p:nvSpPr>
        <p:spPr bwMode="auto">
          <a:xfrm>
            <a:off x="6019800" y="1905000"/>
            <a:ext cx="170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/>
              <a:t>2D image</a:t>
            </a:r>
          </a:p>
        </p:txBody>
      </p:sp>
      <p:sp>
        <p:nvSpPr>
          <p:cNvPr id="219158" name="Rectangle 22"/>
          <p:cNvSpPr>
            <a:spLocks noChangeArrowheads="1"/>
          </p:cNvSpPr>
          <p:nvPr/>
        </p:nvSpPr>
        <p:spPr bwMode="auto">
          <a:xfrm>
            <a:off x="685800" y="51816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What have we lost?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/>
              <a:t>Angles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/>
              <a:t>Distances (lengths)</a:t>
            </a:r>
          </a:p>
        </p:txBody>
      </p:sp>
      <p:sp>
        <p:nvSpPr>
          <p:cNvPr id="219159" name="Rectangle 23"/>
          <p:cNvSpPr>
            <a:spLocks noChangeArrowheads="1"/>
          </p:cNvSpPr>
          <p:nvPr/>
        </p:nvSpPr>
        <p:spPr bwMode="auto">
          <a:xfrm>
            <a:off x="6965950" y="6400800"/>
            <a:ext cx="1117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A. Efros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55" grpId="0"/>
      <p:bldP spid="21915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Projection properties</a:t>
            </a:r>
          </a:p>
        </p:txBody>
      </p:sp>
      <p:sp>
        <p:nvSpPr>
          <p:cNvPr id="34202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Many-to-one: any points along same ray map to same point in image</a:t>
            </a:r>
          </a:p>
          <a:p>
            <a:pPr>
              <a:buFontTx/>
              <a:buChar char="•"/>
            </a:pPr>
            <a:r>
              <a:rPr lang="en-US" dirty="0"/>
              <a:t>Points → points</a:t>
            </a:r>
          </a:p>
          <a:p>
            <a:pPr>
              <a:buFontTx/>
              <a:buChar char="•"/>
            </a:pPr>
            <a:r>
              <a:rPr lang="en-US" dirty="0"/>
              <a:t>Lines → lines (</a:t>
            </a:r>
            <a:r>
              <a:rPr lang="en-US" dirty="0" err="1"/>
              <a:t>collinearity</a:t>
            </a:r>
            <a:r>
              <a:rPr lang="en-US" dirty="0"/>
              <a:t> is preserved)</a:t>
            </a:r>
          </a:p>
          <a:p>
            <a:pPr lvl="1"/>
            <a:r>
              <a:rPr lang="en-US" dirty="0"/>
              <a:t>But line through focal point projects to a point</a:t>
            </a:r>
          </a:p>
          <a:p>
            <a:pPr>
              <a:buFontTx/>
              <a:buChar char="•"/>
            </a:pPr>
            <a:r>
              <a:rPr lang="en-US" dirty="0"/>
              <a:t>Planes → planes (or half-planes)</a:t>
            </a:r>
          </a:p>
          <a:p>
            <a:pPr lvl="1"/>
            <a:r>
              <a:rPr lang="en-US" dirty="0"/>
              <a:t>But plane through focal point projects to line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2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2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2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2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2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2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Projection properties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Parallel lines converge at a vanishing point</a:t>
            </a:r>
          </a:p>
          <a:p>
            <a:pPr lvl="1"/>
            <a:r>
              <a:rPr lang="en-US" dirty="0"/>
              <a:t>Each direction in space has its own vanishing point</a:t>
            </a:r>
          </a:p>
          <a:p>
            <a:pPr lvl="1"/>
            <a:r>
              <a:rPr lang="en-US" dirty="0"/>
              <a:t>But parallels parallel to the image plane remain parallel</a:t>
            </a:r>
          </a:p>
        </p:txBody>
      </p:sp>
      <p:pic>
        <p:nvPicPr>
          <p:cNvPr id="22119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276600"/>
            <a:ext cx="23685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21195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6200" y="3660775"/>
          <a:ext cx="6324600" cy="319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46" name="Image" r:id="rId5" imgW="9600000" imgH="4850794" progId="">
                  <p:embed/>
                </p:oleObj>
              </mc:Choice>
              <mc:Fallback>
                <p:oleObj name="Image" r:id="rId5" imgW="9600000" imgH="485079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660775"/>
                        <a:ext cx="6324600" cy="319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1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1" grpId="0" uiExpand="1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35530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US" dirty="0"/>
              <a:t>How can we model the geometry of a camera?</a:t>
            </a:r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819400"/>
            <a:ext cx="4648200" cy="304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5638800" y="5867400"/>
            <a:ext cx="13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“The World”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0630" y="4800600"/>
            <a:ext cx="9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Camera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016828" y="2884714"/>
            <a:ext cx="3603172" cy="3444351"/>
            <a:chOff x="4016828" y="2884714"/>
            <a:chExt cx="3603172" cy="344435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5487220" y="5377543"/>
              <a:ext cx="1882408" cy="10885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4419599" y="4257135"/>
              <a:ext cx="2177964" cy="644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4407893" y="4257135"/>
              <a:ext cx="2177964" cy="6449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 flipV="1">
              <a:off x="4016828" y="5388426"/>
              <a:ext cx="1447800" cy="55517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294270" y="5293118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/>
                <a:t>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32296" y="2884714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/>
                <a:t>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17670" y="5867400"/>
              <a:ext cx="306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/>
                <a:t>z</a:t>
              </a:r>
            </a:p>
          </p:txBody>
        </p:sp>
      </p:grpSp>
      <p:pic>
        <p:nvPicPr>
          <p:cNvPr id="23" name="Picture 3" descr="C:\snavely\projects\bpsfm\paper\figures\came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0" y="3884551"/>
            <a:ext cx="1275224" cy="937821"/>
          </a:xfrm>
          <a:prstGeom prst="rect">
            <a:avLst/>
          </a:prstGeom>
          <a:noFill/>
        </p:spPr>
      </p:pic>
      <p:grpSp>
        <p:nvGrpSpPr>
          <p:cNvPr id="33" name="Group 32"/>
          <p:cNvGrpSpPr/>
          <p:nvPr/>
        </p:nvGrpSpPr>
        <p:grpSpPr>
          <a:xfrm>
            <a:off x="1443030" y="2819400"/>
            <a:ext cx="1909770" cy="2023960"/>
            <a:chOff x="1066800" y="2819400"/>
            <a:chExt cx="1909770" cy="202396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1200643" y="3956662"/>
              <a:ext cx="1377282" cy="507797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529935" y="3793752"/>
              <a:ext cx="1341038" cy="378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200643" y="4464459"/>
              <a:ext cx="1522259" cy="217466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066800" y="2819400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cs typeface="Times New Roman" pitchFamily="18" charset="0"/>
                </a:rPr>
                <a:t>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40619" y="3733800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cs typeface="Times New Roman" pitchFamily="18" charset="0"/>
                </a:rPr>
                <a:t>w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472" y="447402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cs typeface="Times New Roman" pitchFamily="18" charset="0"/>
                </a:rPr>
                <a:t>u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10534" y="5246914"/>
            <a:ext cx="319318" cy="522514"/>
            <a:chOff x="5310534" y="5246914"/>
            <a:chExt cx="319318" cy="522514"/>
          </a:xfrm>
        </p:grpSpPr>
        <p:sp>
          <p:nvSpPr>
            <p:cNvPr id="8" name="Oval 7"/>
            <p:cNvSpPr/>
            <p:nvPr/>
          </p:nvSpPr>
          <p:spPr>
            <a:xfrm>
              <a:off x="5366656" y="5246914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10534" y="5369318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/>
                <a:t>o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50667" y="4201886"/>
            <a:ext cx="677419" cy="400110"/>
            <a:chOff x="574437" y="4201886"/>
            <a:chExt cx="677419" cy="400110"/>
          </a:xfrm>
        </p:grpSpPr>
        <p:sp>
          <p:nvSpPr>
            <p:cNvPr id="34" name="Oval 33"/>
            <p:cNvSpPr/>
            <p:nvPr/>
          </p:nvSpPr>
          <p:spPr>
            <a:xfrm>
              <a:off x="1099456" y="4408714"/>
              <a:ext cx="152400" cy="152400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4437" y="4201886"/>
              <a:ext cx="622991" cy="400110"/>
            </a:xfrm>
            <a:prstGeom prst="rect">
              <a:avLst/>
            </a:prstGeom>
            <a:solidFill>
              <a:srgbClr val="EEECE1">
                <a:alpha val="14902"/>
              </a:srgbClr>
            </a:solidFill>
          </p:spPr>
          <p:txBody>
            <a:bodyPr wrap="none">
              <a:spAutoFit/>
            </a:bodyPr>
            <a:lstStyle/>
            <a:p>
              <a:pPr lvl="0"/>
              <a:r>
                <a:rPr lang="en-US" sz="2000" b="1" i="1" dirty="0">
                  <a:solidFill>
                    <a:prstClr val="black"/>
                  </a:solidFill>
                </a:rPr>
                <a:t>COP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52400" y="5486400"/>
            <a:ext cx="3855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Two important coordinate systems:</a:t>
            </a:r>
          </a:p>
          <a:p>
            <a:r>
              <a:rPr lang="en-US" sz="2000" dirty="0"/>
              <a:t>    1. </a:t>
            </a:r>
            <a:r>
              <a:rPr lang="en-US" sz="2000" i="1" dirty="0"/>
              <a:t>World </a:t>
            </a:r>
            <a:r>
              <a:rPr lang="en-US" sz="2000" dirty="0"/>
              <a:t>coordinate system</a:t>
            </a:r>
          </a:p>
          <a:p>
            <a:r>
              <a:rPr lang="en-US" sz="2000" i="1" dirty="0"/>
              <a:t>    </a:t>
            </a:r>
            <a:r>
              <a:rPr lang="en-US" sz="2000" dirty="0"/>
              <a:t>2. </a:t>
            </a:r>
            <a:r>
              <a:rPr lang="en-US" sz="2000" i="1" dirty="0"/>
              <a:t>Camera </a:t>
            </a:r>
            <a:r>
              <a:rPr lang="en-US" sz="2000" dirty="0"/>
              <a:t>coordinate system</a:t>
            </a:r>
            <a:endParaRPr lang="en-US" sz="20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project a point 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in </a:t>
            </a:r>
            <a:r>
              <a:rPr lang="en-US" i="1" dirty="0"/>
              <a:t>world</a:t>
            </a:r>
            <a:r>
              <a:rPr lang="en-US" dirty="0"/>
              <a:t> coordinates into a camera</a:t>
            </a:r>
          </a:p>
          <a:p>
            <a:r>
              <a:rPr lang="en-US" dirty="0"/>
              <a:t>First transform 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into </a:t>
            </a:r>
            <a:r>
              <a:rPr lang="en-US" i="1" dirty="0"/>
              <a:t>camera</a:t>
            </a:r>
            <a:r>
              <a:rPr lang="en-US" dirty="0"/>
              <a:t> coordinates</a:t>
            </a:r>
          </a:p>
          <a:p>
            <a:r>
              <a:rPr lang="en-US" dirty="0"/>
              <a:t>Need to know</a:t>
            </a:r>
          </a:p>
          <a:p>
            <a:pPr lvl="1"/>
            <a:r>
              <a:rPr lang="en-US" dirty="0"/>
              <a:t>Camera position (in world coordinates)</a:t>
            </a:r>
          </a:p>
          <a:p>
            <a:pPr lvl="1"/>
            <a:r>
              <a:rPr lang="en-US" dirty="0"/>
              <a:t>Camera orientation (in world coordinates)</a:t>
            </a:r>
          </a:p>
          <a:p>
            <a:r>
              <a:rPr lang="en-US" dirty="0"/>
              <a:t>The project into the image plane</a:t>
            </a:r>
          </a:p>
          <a:p>
            <a:pPr lvl="1"/>
            <a:r>
              <a:rPr lang="en-US" dirty="0"/>
              <a:t>Need to know camera </a:t>
            </a:r>
            <a:r>
              <a:rPr lang="en-US" i="1" dirty="0"/>
              <a:t>intrinsics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4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85800" y="2667000"/>
            <a:ext cx="8153400" cy="3508375"/>
            <a:chOff x="432" y="1680"/>
            <a:chExt cx="5136" cy="2210"/>
          </a:xfrm>
        </p:grpSpPr>
        <p:sp>
          <p:nvSpPr>
            <p:cNvPr id="1044" name="Rectangle 103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2" y="1680"/>
              <a:ext cx="5136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/>
                <a:t>Projection equation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2000"/>
            </a:p>
            <a:p>
              <a:pPr marL="342900" indent="-342900">
                <a:spcBef>
                  <a:spcPct val="20000"/>
                </a:spcBef>
              </a:pPr>
              <a:endParaRPr lang="en-US" sz="2000"/>
            </a:p>
            <a:p>
              <a:pPr marL="342900" indent="-342900">
                <a:spcBef>
                  <a:spcPct val="20000"/>
                </a:spcBef>
              </a:pPr>
              <a:endParaRPr lang="en-US" sz="2000"/>
            </a:p>
            <a:p>
              <a:pPr marL="742950" lvl="1" indent="-285750">
                <a:spcBef>
                  <a:spcPct val="20000"/>
                </a:spcBef>
                <a:buFontTx/>
                <a:buChar char="•"/>
              </a:pPr>
              <a:r>
                <a:rPr lang="en-US" sz="1800"/>
                <a:t>The projection matrix models the cumulative effect of all parameters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•"/>
              </a:pPr>
              <a:r>
                <a:rPr lang="en-US" sz="1800"/>
                <a:t>Useful to decompose into a series of operations</a:t>
              </a:r>
              <a:endParaRPr lang="en-US" sz="1800" b="1"/>
            </a:p>
          </p:txBody>
        </p:sp>
        <p:graphicFrame>
          <p:nvGraphicFramePr>
            <p:cNvPr id="1026" name="Object 1028"/>
            <p:cNvGraphicFramePr>
              <a:graphicFrameLocks noChangeAspect="1"/>
            </p:cNvGraphicFramePr>
            <p:nvPr>
              <p:custDataLst>
                <p:tags r:id="rId19"/>
              </p:custDataLst>
            </p:nvPr>
          </p:nvGraphicFramePr>
          <p:xfrm>
            <a:off x="1584" y="1872"/>
            <a:ext cx="1914" cy="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994" name="Equation" r:id="rId29" imgW="2336760" imgH="914400" progId="Equation.3">
                    <p:embed/>
                  </p:oleObj>
                </mc:Choice>
                <mc:Fallback>
                  <p:oleObj name="Equation" r:id="rId29" imgW="2336760" imgH="914400" progId="Equation.3">
                    <p:embed/>
                    <p:pic>
                      <p:nvPicPr>
                        <p:cNvPr id="0" name="Object 10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872"/>
                          <a:ext cx="1914" cy="7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1032"/>
            <p:cNvGraphicFramePr>
              <a:graphicFrameLocks noChangeAspect="1"/>
            </p:cNvGraphicFramePr>
            <p:nvPr>
              <p:custDataLst>
                <p:tags r:id="rId20"/>
              </p:custDataLst>
            </p:nvPr>
          </p:nvGraphicFramePr>
          <p:xfrm>
            <a:off x="1058" y="3120"/>
            <a:ext cx="3392" cy="5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995" name="Equation" r:id="rId31" imgW="4140000" imgH="711000" progId="Equation.3">
                    <p:embed/>
                  </p:oleObj>
                </mc:Choice>
                <mc:Fallback>
                  <p:oleObj name="Equation" r:id="rId31" imgW="4140000" imgH="711000" progId="Equation.3">
                    <p:embed/>
                    <p:pic>
                      <p:nvPicPr>
                        <p:cNvPr id="0" name="Object 10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8" y="3120"/>
                          <a:ext cx="3392" cy="5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5" name="Text Box 103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269" y="3696"/>
              <a:ext cx="6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projection</a:t>
              </a:r>
            </a:p>
          </p:txBody>
        </p:sp>
        <p:sp>
          <p:nvSpPr>
            <p:cNvPr id="1046" name="Text Box 103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549" y="3696"/>
              <a:ext cx="52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intrinsics</a:t>
              </a:r>
            </a:p>
          </p:txBody>
        </p:sp>
        <p:sp>
          <p:nvSpPr>
            <p:cNvPr id="1047" name="Text Box 103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072" y="3696"/>
              <a:ext cx="4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3333FF"/>
                  </a:solidFill>
                </a:rPr>
                <a:t>rotation</a:t>
              </a:r>
            </a:p>
          </p:txBody>
        </p:sp>
        <p:sp>
          <p:nvSpPr>
            <p:cNvPr id="1048" name="Text Box 103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709" y="3696"/>
              <a:ext cx="6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3333FF"/>
                  </a:solidFill>
                </a:rPr>
                <a:t>translation</a:t>
              </a:r>
            </a:p>
          </p:txBody>
        </p:sp>
        <p:sp>
          <p:nvSpPr>
            <p:cNvPr id="1049" name="Text Box 1041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72" y="2928"/>
              <a:ext cx="9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identity matrix</a:t>
              </a:r>
            </a:p>
          </p:txBody>
        </p:sp>
        <p:sp>
          <p:nvSpPr>
            <p:cNvPr id="1050" name="Line 1042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3840" y="307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9" name="Picture 1060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235825" y="3429000"/>
            <a:ext cx="6127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056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323138" y="3886200"/>
            <a:ext cx="2016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026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/>
              <a:t>Camera parameters</a:t>
            </a:r>
          </a:p>
        </p:txBody>
      </p:sp>
      <p:sp>
        <p:nvSpPr>
          <p:cNvPr id="1032" name="Rectangle 103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914400"/>
            <a:ext cx="8153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A camera is described by several parameters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dirty="0"/>
              <a:t>Translation </a:t>
            </a:r>
            <a:r>
              <a:rPr lang="en-US" sz="1800" dirty="0">
                <a:solidFill>
                  <a:srgbClr val="3333FF"/>
                </a:solidFill>
              </a:rPr>
              <a:t>T</a:t>
            </a:r>
            <a:r>
              <a:rPr lang="en-US" sz="1800" dirty="0"/>
              <a:t> of the optical center from the origin of world </a:t>
            </a:r>
            <a:r>
              <a:rPr lang="en-US" sz="1800" dirty="0" err="1"/>
              <a:t>coords</a:t>
            </a:r>
            <a:endParaRPr lang="en-US" sz="18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dirty="0"/>
              <a:t>Rotation </a:t>
            </a:r>
            <a:r>
              <a:rPr lang="en-US" sz="1800" dirty="0">
                <a:solidFill>
                  <a:srgbClr val="3333FF"/>
                </a:solidFill>
              </a:rPr>
              <a:t>R</a:t>
            </a:r>
            <a:r>
              <a:rPr lang="en-US" sz="1800" dirty="0"/>
              <a:t> of the image plane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dirty="0"/>
              <a:t>focal length </a:t>
            </a:r>
            <a:r>
              <a:rPr lang="en-US" sz="1800" dirty="0">
                <a:solidFill>
                  <a:srgbClr val="FF0000"/>
                </a:solidFill>
              </a:rPr>
              <a:t>f</a:t>
            </a:r>
            <a:r>
              <a:rPr lang="en-US" sz="1800" dirty="0"/>
              <a:t>, principle point </a:t>
            </a:r>
            <a:r>
              <a:rPr lang="en-US" sz="1800" dirty="0">
                <a:solidFill>
                  <a:srgbClr val="FF0000"/>
                </a:solidFill>
              </a:rPr>
              <a:t>(</a:t>
            </a:r>
            <a:r>
              <a:rPr lang="en-US" sz="1800" dirty="0" err="1">
                <a:solidFill>
                  <a:srgbClr val="FF0000"/>
                </a:solidFill>
              </a:rPr>
              <a:t>x’</a:t>
            </a:r>
            <a:r>
              <a:rPr lang="en-US" sz="1800" baseline="-25000" dirty="0" err="1">
                <a:solidFill>
                  <a:srgbClr val="FF0000"/>
                </a:solidFill>
              </a:rPr>
              <a:t>c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y’</a:t>
            </a:r>
            <a:r>
              <a:rPr lang="en-US" sz="1800" baseline="-25000" dirty="0" err="1">
                <a:solidFill>
                  <a:srgbClr val="FF0000"/>
                </a:solidFill>
              </a:rPr>
              <a:t>c</a:t>
            </a:r>
            <a:r>
              <a:rPr lang="en-US" sz="1800" dirty="0">
                <a:solidFill>
                  <a:srgbClr val="FF0000"/>
                </a:solidFill>
              </a:rPr>
              <a:t>)</a:t>
            </a:r>
            <a:r>
              <a:rPr lang="en-US" sz="1800" dirty="0"/>
              <a:t>, pixel size </a:t>
            </a:r>
            <a:r>
              <a:rPr lang="en-US" sz="1800" dirty="0">
                <a:solidFill>
                  <a:srgbClr val="FF0000"/>
                </a:solidFill>
              </a:rPr>
              <a:t>(</a:t>
            </a:r>
            <a:r>
              <a:rPr lang="en-US" sz="1800" dirty="0" err="1">
                <a:solidFill>
                  <a:srgbClr val="FF0000"/>
                </a:solidFill>
              </a:rPr>
              <a:t>s</a:t>
            </a:r>
            <a:r>
              <a:rPr lang="en-US" sz="1800" baseline="-25000" dirty="0" err="1">
                <a:solidFill>
                  <a:srgbClr val="FF0000"/>
                </a:solidFill>
              </a:rPr>
              <a:t>x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s</a:t>
            </a:r>
            <a:r>
              <a:rPr lang="en-US" sz="1800" baseline="-25000" dirty="0" err="1">
                <a:solidFill>
                  <a:srgbClr val="FF0000"/>
                </a:solidFill>
              </a:rPr>
              <a:t>y</a:t>
            </a:r>
            <a:r>
              <a:rPr lang="en-US" sz="1800" dirty="0">
                <a:solidFill>
                  <a:srgbClr val="FF0000"/>
                </a:solidFill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dirty="0"/>
              <a:t>blue parameters are called “</a:t>
            </a:r>
            <a:r>
              <a:rPr lang="en-US" sz="1800" dirty="0" err="1">
                <a:solidFill>
                  <a:srgbClr val="3333FF"/>
                </a:solidFill>
              </a:rPr>
              <a:t>extrinsics</a:t>
            </a:r>
            <a:r>
              <a:rPr lang="en-US" sz="1800" dirty="0"/>
              <a:t>,”  red are “</a:t>
            </a:r>
            <a:r>
              <a:rPr lang="en-US" sz="1800" dirty="0">
                <a:solidFill>
                  <a:srgbClr val="FF0000"/>
                </a:solidFill>
              </a:rPr>
              <a:t>intrinsics</a:t>
            </a:r>
            <a:r>
              <a:rPr lang="en-US" sz="1800" dirty="0"/>
              <a:t>”</a:t>
            </a:r>
          </a:p>
        </p:txBody>
      </p:sp>
      <p:sp>
        <p:nvSpPr>
          <p:cNvPr id="1033" name="Rectangle 104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" y="61722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dirty="0"/>
              <a:t>The definitions of these parameters are </a:t>
            </a:r>
            <a:r>
              <a:rPr lang="en-US" sz="1800" b="1" dirty="0"/>
              <a:t>not</a:t>
            </a:r>
            <a:r>
              <a:rPr lang="en-US" sz="1800" dirty="0"/>
              <a:t> completely standardized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1600" dirty="0"/>
              <a:t>especially intrinsics—varies from one book to another</a:t>
            </a:r>
          </a:p>
        </p:txBody>
      </p:sp>
      <p:sp>
        <p:nvSpPr>
          <p:cNvPr id="1034" name="Rectangle 104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81800" y="2743200"/>
            <a:ext cx="14478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Line 104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4676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6" name="Line 104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5400000" flipV="1">
            <a:off x="7772400" y="3048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37" name="Picture 1049" descr="Edittex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8089900" y="3276600"/>
            <a:ext cx="2159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050" descr="Edittex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169150" y="2868613"/>
            <a:ext cx="19050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05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6699250" y="3276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0" name="Line 105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rot="5400000" flipV="1">
            <a:off x="70866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41" name="Picture 1057" descr="Edittex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438900" y="3276600"/>
            <a:ext cx="190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Oval 106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424738" y="33099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Freeform 1063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5029200" y="1663700"/>
            <a:ext cx="3136900" cy="1612900"/>
          </a:xfrm>
          <a:custGeom>
            <a:avLst/>
            <a:gdLst>
              <a:gd name="T0" fmla="*/ 0 w 1976"/>
              <a:gd name="T1" fmla="*/ 152 h 1016"/>
              <a:gd name="T2" fmla="*/ 912 w 1976"/>
              <a:gd name="T3" fmla="*/ 8 h 1016"/>
              <a:gd name="T4" fmla="*/ 1536 w 1976"/>
              <a:gd name="T5" fmla="*/ 200 h 1016"/>
              <a:gd name="T6" fmla="*/ 1968 w 1976"/>
              <a:gd name="T7" fmla="*/ 632 h 1016"/>
              <a:gd name="T8" fmla="*/ 1584 w 1976"/>
              <a:gd name="T9" fmla="*/ 1016 h 10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6"/>
              <a:gd name="T16" fmla="*/ 0 h 1016"/>
              <a:gd name="T17" fmla="*/ 1976 w 1976"/>
              <a:gd name="T18" fmla="*/ 1016 h 10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6" h="1016">
                <a:moveTo>
                  <a:pt x="0" y="152"/>
                </a:moveTo>
                <a:cubicBezTo>
                  <a:pt x="328" y="76"/>
                  <a:pt x="656" y="0"/>
                  <a:pt x="912" y="8"/>
                </a:cubicBezTo>
                <a:cubicBezTo>
                  <a:pt x="1168" y="16"/>
                  <a:pt x="1360" y="96"/>
                  <a:pt x="1536" y="200"/>
                </a:cubicBezTo>
                <a:cubicBezTo>
                  <a:pt x="1712" y="304"/>
                  <a:pt x="1960" y="496"/>
                  <a:pt x="1968" y="632"/>
                </a:cubicBezTo>
                <a:cubicBezTo>
                  <a:pt x="1976" y="768"/>
                  <a:pt x="1780" y="892"/>
                  <a:pt x="1584" y="10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Extrinsics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1600200"/>
          </a:xfrm>
        </p:spPr>
        <p:txBody>
          <a:bodyPr/>
          <a:lstStyle/>
          <a:p>
            <a:r>
              <a:rPr lang="en-US" dirty="0"/>
              <a:t>How do we get the camera to “canonical form”?</a:t>
            </a:r>
          </a:p>
          <a:p>
            <a:pPr lvl="1"/>
            <a:r>
              <a:rPr lang="en-US" dirty="0"/>
              <a:t>(Center of projection at the origin, x-axis points right, y-axis points up, z-axis points backwards)</a:t>
            </a:r>
          </a:p>
        </p:txBody>
      </p:sp>
      <p:sp>
        <p:nvSpPr>
          <p:cNvPr id="4" name="Parallelogram 3"/>
          <p:cNvSpPr/>
          <p:nvPr/>
        </p:nvSpPr>
        <p:spPr>
          <a:xfrm rot="11352756" flipH="1">
            <a:off x="5587428" y="4468094"/>
            <a:ext cx="2057400" cy="1143000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6514" y="6084617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6200000" flipV="1">
            <a:off x="5633871" y="5632860"/>
            <a:ext cx="685800" cy="3701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150946" y="5758047"/>
            <a:ext cx="1382483" cy="4027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6020314" y="4745675"/>
            <a:ext cx="1567543" cy="12627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5029714" y="5017817"/>
            <a:ext cx="1828800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6401314" y="5932217"/>
            <a:ext cx="76200" cy="533400"/>
          </a:xfrm>
          <a:prstGeom prst="line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5899779" y="5889470"/>
            <a:ext cx="501539" cy="42747"/>
          </a:xfrm>
          <a:prstGeom prst="line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829815" y="6220689"/>
            <a:ext cx="402773" cy="283031"/>
          </a:xfrm>
          <a:prstGeom prst="line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8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032" y="6124759"/>
            <a:ext cx="236111" cy="18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1150" y="5638985"/>
            <a:ext cx="193788" cy="16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0483" y="6586043"/>
            <a:ext cx="262839" cy="16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4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8631" y="6248583"/>
            <a:ext cx="164831" cy="16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4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6830" y="6324600"/>
            <a:ext cx="327293" cy="25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5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7430" y="3581400"/>
            <a:ext cx="309884" cy="33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5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46230" y="5029200"/>
            <a:ext cx="236765" cy="26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2421636" y="5407817"/>
            <a:ext cx="1828800" cy="1767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3374136" y="4533106"/>
            <a:ext cx="1752600" cy="1588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3108230" y="5409406"/>
            <a:ext cx="1140618" cy="106759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175030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297156" y="524244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50422" y="3331030"/>
            <a:ext cx="2907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Translate by -</a:t>
            </a:r>
            <a:r>
              <a:rPr lang="en-US" sz="2400" b="1" dirty="0"/>
              <a:t>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Edwardian Script ITC" pitchFamily="66" charset="0"/>
              </a:rPr>
              <a:t>Third Place</a:t>
            </a:r>
          </a:p>
        </p:txBody>
      </p:sp>
    </p:spTree>
    <p:extLst>
      <p:ext uri="{BB962C8B-B14F-4D97-AF65-F5344CB8AC3E}">
        <p14:creationId xmlns:p14="http://schemas.microsoft.com/office/powerpoint/2010/main" val="488659167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5402" y="3581400"/>
            <a:ext cx="309884" cy="33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Extrinsics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1600200"/>
          </a:xfrm>
        </p:spPr>
        <p:txBody>
          <a:bodyPr/>
          <a:lstStyle/>
          <a:p>
            <a:r>
              <a:rPr lang="en-US" dirty="0"/>
              <a:t>How do we get the camera to “canonical form”?</a:t>
            </a:r>
          </a:p>
          <a:p>
            <a:pPr lvl="1"/>
            <a:r>
              <a:rPr lang="en-US" dirty="0"/>
              <a:t>(Center of projection at the origin, x-axis points right, y-axis points up, z-axis points backwards)</a:t>
            </a:r>
          </a:p>
        </p:txBody>
      </p:sp>
      <p:grpSp>
        <p:nvGrpSpPr>
          <p:cNvPr id="6" name="Group 24"/>
          <p:cNvGrpSpPr/>
          <p:nvPr/>
        </p:nvGrpSpPr>
        <p:grpSpPr>
          <a:xfrm>
            <a:off x="3657600" y="3592284"/>
            <a:ext cx="2057400" cy="2416630"/>
            <a:chOff x="2146514" y="3592284"/>
            <a:chExt cx="2057400" cy="2416630"/>
          </a:xfrm>
        </p:grpSpPr>
        <p:sp>
          <p:nvSpPr>
            <p:cNvPr id="4" name="Parallelogram 3"/>
            <p:cNvSpPr/>
            <p:nvPr/>
          </p:nvSpPr>
          <p:spPr>
            <a:xfrm rot="11352756" flipH="1">
              <a:off x="2146514" y="3728361"/>
              <a:ext cx="2057400" cy="1143000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655600" y="5344884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6200000" flipV="1">
              <a:off x="2192957" y="4893127"/>
              <a:ext cx="685800" cy="3701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710032" y="5018314"/>
              <a:ext cx="1382483" cy="4027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579400" y="4005942"/>
              <a:ext cx="1567543" cy="12627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1588800" y="4278084"/>
              <a:ext cx="182880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2960400" y="5192484"/>
              <a:ext cx="76200" cy="533400"/>
            </a:xfrm>
            <a:prstGeom prst="line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2458865" y="5149737"/>
              <a:ext cx="501539" cy="42747"/>
            </a:xfrm>
            <a:prstGeom prst="line">
              <a:avLst/>
            </a:prstGeom>
            <a:ln w="22225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388901" y="5480956"/>
              <a:ext cx="402773" cy="283031"/>
            </a:xfrm>
            <a:prstGeom prst="line">
              <a:avLst/>
            </a:prstGeom>
            <a:ln w="22225">
              <a:solidFill>
                <a:srgbClr val="333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824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1118" y="5385026"/>
              <a:ext cx="236111" cy="184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24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20236" y="4899252"/>
              <a:ext cx="193788" cy="162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24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9569" y="5846310"/>
              <a:ext cx="262839" cy="162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7824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4802" y="6324600"/>
            <a:ext cx="327293" cy="25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5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44202" y="5029200"/>
            <a:ext cx="236765" cy="26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2419608" y="5407817"/>
            <a:ext cx="1828800" cy="1767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3372108" y="4533106"/>
            <a:ext cx="1752600" cy="1588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3106202" y="5409406"/>
            <a:ext cx="1140618" cy="106759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173002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295128" y="524244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50422" y="3331030"/>
            <a:ext cx="2907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Translate by -</a:t>
            </a:r>
            <a:r>
              <a:rPr lang="en-US" sz="2400" b="1" dirty="0"/>
              <a:t>c</a:t>
            </a:r>
          </a:p>
          <a:p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389912" y="3973272"/>
            <a:ext cx="2383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we represent translation as a matrix multiplication?</a:t>
            </a:r>
          </a:p>
        </p:txBody>
      </p:sp>
      <p:pic>
        <p:nvPicPr>
          <p:cNvPr id="7813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5085671"/>
            <a:ext cx="2423711" cy="133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131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74835" y="5576208"/>
            <a:ext cx="806221" cy="34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5402" y="3581400"/>
            <a:ext cx="309884" cy="33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Extrinsics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1600200"/>
          </a:xfrm>
        </p:spPr>
        <p:txBody>
          <a:bodyPr/>
          <a:lstStyle/>
          <a:p>
            <a:r>
              <a:rPr lang="en-US" dirty="0"/>
              <a:t>How do we get the camera to “canonical form”?</a:t>
            </a:r>
          </a:p>
          <a:p>
            <a:pPr lvl="1"/>
            <a:r>
              <a:rPr lang="en-US" dirty="0"/>
              <a:t>(Center of projection at the origin, x-axis points right, y-axis points up, z-axis points backwards)</a:t>
            </a:r>
          </a:p>
        </p:txBody>
      </p:sp>
      <p:grpSp>
        <p:nvGrpSpPr>
          <p:cNvPr id="6" name="Group 24"/>
          <p:cNvGrpSpPr/>
          <p:nvPr/>
        </p:nvGrpSpPr>
        <p:grpSpPr>
          <a:xfrm>
            <a:off x="3657600" y="3592284"/>
            <a:ext cx="2057400" cy="2416630"/>
            <a:chOff x="2146514" y="3592284"/>
            <a:chExt cx="2057400" cy="2416630"/>
          </a:xfrm>
        </p:grpSpPr>
        <p:sp>
          <p:nvSpPr>
            <p:cNvPr id="4" name="Parallelogram 3"/>
            <p:cNvSpPr/>
            <p:nvPr/>
          </p:nvSpPr>
          <p:spPr>
            <a:xfrm rot="11352756" flipH="1">
              <a:off x="2146514" y="3728361"/>
              <a:ext cx="2057400" cy="1143000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655600" y="5344884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6200000" flipV="1">
              <a:off x="2192957" y="4893127"/>
              <a:ext cx="685800" cy="3701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710032" y="5018314"/>
              <a:ext cx="1382483" cy="4027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579400" y="4005942"/>
              <a:ext cx="1567543" cy="12627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1588800" y="4278084"/>
              <a:ext cx="182880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2960400" y="5192484"/>
              <a:ext cx="76200" cy="533400"/>
            </a:xfrm>
            <a:prstGeom prst="line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2458865" y="5149737"/>
              <a:ext cx="501539" cy="42747"/>
            </a:xfrm>
            <a:prstGeom prst="line">
              <a:avLst/>
            </a:prstGeom>
            <a:ln w="22225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388901" y="5480956"/>
              <a:ext cx="402773" cy="283031"/>
            </a:xfrm>
            <a:prstGeom prst="line">
              <a:avLst/>
            </a:prstGeom>
            <a:ln w="22225">
              <a:solidFill>
                <a:srgbClr val="333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824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1118" y="5385026"/>
              <a:ext cx="236111" cy="184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24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20236" y="4899252"/>
              <a:ext cx="193788" cy="162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24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9569" y="5846310"/>
              <a:ext cx="262839" cy="162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7824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4802" y="6324600"/>
            <a:ext cx="327293" cy="25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5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44202" y="5029200"/>
            <a:ext cx="236765" cy="26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2419608" y="5407817"/>
            <a:ext cx="1828800" cy="1767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3372108" y="4533106"/>
            <a:ext cx="1752600" cy="1588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3106202" y="5409406"/>
            <a:ext cx="1140618" cy="106759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173002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295128" y="524244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50422" y="3331030"/>
            <a:ext cx="2907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Translate by -</a:t>
            </a:r>
            <a:r>
              <a:rPr lang="en-US" sz="2400" b="1" dirty="0"/>
              <a:t>c</a:t>
            </a:r>
          </a:p>
          <a:p>
            <a:r>
              <a:rPr lang="en-US" sz="2400" dirty="0"/>
              <a:t>Step 2: Rotate by </a:t>
            </a:r>
            <a:r>
              <a:rPr lang="en-US" sz="2400" b="1" dirty="0"/>
              <a:t>R</a:t>
            </a:r>
          </a:p>
        </p:txBody>
      </p:sp>
      <p:pic>
        <p:nvPicPr>
          <p:cNvPr id="78029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82384" y="4650922"/>
            <a:ext cx="2928696" cy="1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Arrow Connector 31"/>
          <p:cNvCxnSpPr/>
          <p:nvPr/>
        </p:nvCxnSpPr>
        <p:spPr>
          <a:xfrm rot="5400000" flipH="1" flipV="1">
            <a:off x="5709559" y="5622474"/>
            <a:ext cx="468085" cy="326568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87671" y="6008910"/>
            <a:ext cx="198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3x3 </a:t>
            </a:r>
            <a:r>
              <a:rPr lang="en-US"/>
              <a:t>rotation matrix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5402" y="3581400"/>
            <a:ext cx="309884" cy="33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Extrinsics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1600200"/>
          </a:xfrm>
        </p:spPr>
        <p:txBody>
          <a:bodyPr/>
          <a:lstStyle/>
          <a:p>
            <a:r>
              <a:rPr lang="en-US" dirty="0"/>
              <a:t>How do we get the camera to “canonical form”?</a:t>
            </a:r>
          </a:p>
          <a:p>
            <a:pPr lvl="1"/>
            <a:r>
              <a:rPr lang="en-US" dirty="0"/>
              <a:t>(Center of projection at the origin, x-axis points right, y-axis points up, z-axis points backwards)</a:t>
            </a:r>
          </a:p>
        </p:txBody>
      </p:sp>
      <p:pic>
        <p:nvPicPr>
          <p:cNvPr id="7782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4802" y="6324600"/>
            <a:ext cx="327293" cy="25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5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4202" y="5029200"/>
            <a:ext cx="236765" cy="26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2419608" y="5407817"/>
            <a:ext cx="1828800" cy="1767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3372108" y="4533106"/>
            <a:ext cx="1752600" cy="1588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3106202" y="5409406"/>
            <a:ext cx="1140618" cy="106759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173002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295128" y="524244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27" name="Parallelogram 26"/>
          <p:cNvSpPr/>
          <p:nvPr/>
        </p:nvSpPr>
        <p:spPr>
          <a:xfrm rot="8347545">
            <a:off x="3974425" y="4615947"/>
            <a:ext cx="2436138" cy="1177426"/>
          </a:xfrm>
          <a:prstGeom prst="parallelogram">
            <a:avLst>
              <a:gd name="adj" fmla="val 898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245429" y="3973286"/>
            <a:ext cx="1480457" cy="14260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203776" y="4911896"/>
            <a:ext cx="523061" cy="4311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52" idx="1"/>
          </p:cNvCxnSpPr>
          <p:nvPr/>
        </p:nvCxnSpPr>
        <p:spPr>
          <a:xfrm rot="16200000" flipV="1">
            <a:off x="3924301" y="5709557"/>
            <a:ext cx="1034143" cy="4136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52" idx="4"/>
          </p:cNvCxnSpPr>
          <p:nvPr/>
        </p:nvCxnSpPr>
        <p:spPr>
          <a:xfrm rot="10800000">
            <a:off x="4245430" y="5421087"/>
            <a:ext cx="1458685" cy="1197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150422" y="3331030"/>
            <a:ext cx="2907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Translate by -</a:t>
            </a:r>
            <a:r>
              <a:rPr lang="en-US" sz="2400" b="1" dirty="0"/>
              <a:t>c</a:t>
            </a:r>
          </a:p>
          <a:p>
            <a:r>
              <a:rPr lang="en-US" sz="2400" dirty="0"/>
              <a:t>Step 2: Rotate by </a:t>
            </a:r>
            <a:r>
              <a:rPr lang="en-US" sz="2400" b="1" dirty="0"/>
              <a:t>R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2384" y="4650922"/>
            <a:ext cx="2928696" cy="1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Perspective projection</a:t>
            </a:r>
          </a:p>
        </p:txBody>
      </p:sp>
      <p:pic>
        <p:nvPicPr>
          <p:cNvPr id="77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4495800" cy="124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7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743200"/>
            <a:ext cx="533400" cy="45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Brace 5"/>
          <p:cNvSpPr/>
          <p:nvPr/>
        </p:nvSpPr>
        <p:spPr>
          <a:xfrm rot="16200000">
            <a:off x="3314700" y="1485900"/>
            <a:ext cx="152400" cy="20574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02018" y="3135868"/>
            <a:ext cx="11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(intrinsics)</a:t>
            </a:r>
          </a:p>
        </p:txBody>
      </p:sp>
      <p:pic>
        <p:nvPicPr>
          <p:cNvPr id="777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7772" y="1230086"/>
            <a:ext cx="4419600" cy="115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7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7324" y="3722914"/>
            <a:ext cx="3937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92182" y="4147458"/>
            <a:ext cx="1562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general, </a:t>
            </a:r>
          </a:p>
        </p:txBody>
      </p:sp>
      <p:pic>
        <p:nvPicPr>
          <p:cNvPr id="777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632" y="5279834"/>
            <a:ext cx="347890" cy="35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7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556" y="5791200"/>
            <a:ext cx="300718" cy="31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72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790" y="6248400"/>
            <a:ext cx="990600" cy="3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95356" y="5285807"/>
            <a:ext cx="4354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 </a:t>
            </a:r>
            <a:r>
              <a:rPr lang="en-US" b="1" dirty="0"/>
              <a:t>aspect ratio </a:t>
            </a:r>
            <a:r>
              <a:rPr lang="en-US" dirty="0"/>
              <a:t>(1 unless pixels are not square)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5356" y="5769166"/>
            <a:ext cx="597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 </a:t>
            </a:r>
            <a:r>
              <a:rPr lang="en-US" b="1" dirty="0"/>
              <a:t>skew</a:t>
            </a:r>
            <a:r>
              <a:rPr lang="en-US" dirty="0"/>
              <a:t> (0 unless pixels are shaped like rhombi/parallelograms)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4339" y="6260068"/>
            <a:ext cx="809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 </a:t>
            </a:r>
            <a:r>
              <a:rPr lang="en-US" b="1" dirty="0"/>
              <a:t>principal point</a:t>
            </a:r>
            <a:r>
              <a:rPr lang="en-US" dirty="0"/>
              <a:t> ((0,0) unless optical axis doesn’t intersect projection plane at origin)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6978" y="4103914"/>
            <a:ext cx="1839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(upper triangular matrix)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05937" y="2751910"/>
            <a:ext cx="402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(converts from 3D rays in camera coordinate system to pixel coordinates)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Focal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r>
              <a:rPr lang="en-US" dirty="0"/>
              <a:t>Can think of as “zoom”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 related to </a:t>
            </a:r>
            <a:r>
              <a:rPr lang="en-US" i="1" dirty="0"/>
              <a:t>field of view</a:t>
            </a:r>
            <a:endParaRPr lang="en-US" dirty="0"/>
          </a:p>
        </p:txBody>
      </p:sp>
      <p:pic>
        <p:nvPicPr>
          <p:cNvPr id="464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4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49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1910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49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1910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94005" y="35814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24mm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35814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50mm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572666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200mm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571500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800mm</a:t>
            </a:r>
          </a:p>
        </p:txBody>
      </p:sp>
      <p:pic>
        <p:nvPicPr>
          <p:cNvPr id="48537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953000"/>
            <a:ext cx="1828800" cy="140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537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981200"/>
            <a:ext cx="1447800" cy="124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matrix</a:t>
            </a:r>
          </a:p>
        </p:txBody>
      </p:sp>
      <p:pic>
        <p:nvPicPr>
          <p:cNvPr id="77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9646" y="1664141"/>
            <a:ext cx="6820444" cy="145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171" y="2177131"/>
            <a:ext cx="508253" cy="43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9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31" y="2163526"/>
            <a:ext cx="1130604" cy="46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Brace 7"/>
          <p:cNvSpPr/>
          <p:nvPr/>
        </p:nvSpPr>
        <p:spPr>
          <a:xfrm rot="16200000">
            <a:off x="5257799" y="32643"/>
            <a:ext cx="337457" cy="6760029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1"/>
          <p:cNvGrpSpPr/>
          <p:nvPr/>
        </p:nvGrpSpPr>
        <p:grpSpPr>
          <a:xfrm>
            <a:off x="4028553" y="3777347"/>
            <a:ext cx="2850380" cy="696684"/>
            <a:chOff x="3707896" y="3744686"/>
            <a:chExt cx="3295752" cy="805542"/>
          </a:xfrm>
        </p:grpSpPr>
        <p:pic>
          <p:nvPicPr>
            <p:cNvPr id="77926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07896" y="3744686"/>
              <a:ext cx="3295752" cy="805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rot="5400000">
              <a:off x="4675415" y="4109357"/>
              <a:ext cx="729343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Left Brace 12"/>
          <p:cNvSpPr/>
          <p:nvPr/>
        </p:nvSpPr>
        <p:spPr>
          <a:xfrm rot="16200000">
            <a:off x="5916378" y="3891636"/>
            <a:ext cx="152416" cy="112123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72739" y="4593775"/>
            <a:ext cx="1981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b="1" dirty="0"/>
              <a:t>t </a:t>
            </a:r>
            <a:r>
              <a:rPr lang="en-US" sz="1600" dirty="0"/>
              <a:t>in book’s notation)</a:t>
            </a:r>
            <a:endParaRPr lang="en-US" sz="1600" b="1" dirty="0"/>
          </a:p>
        </p:txBody>
      </p:sp>
      <p:grpSp>
        <p:nvGrpSpPr>
          <p:cNvPr id="4" name="Group 17"/>
          <p:cNvGrpSpPr/>
          <p:nvPr/>
        </p:nvGrpSpPr>
        <p:grpSpPr>
          <a:xfrm>
            <a:off x="2166258" y="5268500"/>
            <a:ext cx="4920342" cy="733774"/>
            <a:chOff x="1861458" y="5669371"/>
            <a:chExt cx="5529942" cy="824684"/>
          </a:xfrm>
        </p:grpSpPr>
        <p:pic>
          <p:nvPicPr>
            <p:cNvPr id="77927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61458" y="5669371"/>
              <a:ext cx="5529942" cy="824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 rot="5400000">
              <a:off x="5028613" y="6041279"/>
              <a:ext cx="630782" cy="137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Down Arrow 18"/>
          <p:cNvSpPr/>
          <p:nvPr/>
        </p:nvSpPr>
        <p:spPr>
          <a:xfrm>
            <a:off x="4117458" y="4670307"/>
            <a:ext cx="745800" cy="53271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01543" y="2982682"/>
            <a:ext cx="119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translation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15544" y="2982682"/>
            <a:ext cx="93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rotation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503711" y="2982682"/>
            <a:ext cx="114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7685" y="2634339"/>
            <a:ext cx="10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intrinsics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/>
      <p:bldP spid="1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matrix</a:t>
            </a:r>
          </a:p>
        </p:txBody>
      </p:sp>
      <p:pic>
        <p:nvPicPr>
          <p:cNvPr id="77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9646" y="1261359"/>
            <a:ext cx="6820444" cy="145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487" y="1763463"/>
            <a:ext cx="508253" cy="43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9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177" y="1760744"/>
            <a:ext cx="1130604" cy="46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Brace 7"/>
          <p:cNvSpPr/>
          <p:nvPr/>
        </p:nvSpPr>
        <p:spPr>
          <a:xfrm rot="16200000">
            <a:off x="5257799" y="-468113"/>
            <a:ext cx="337457" cy="6760029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1"/>
          <p:cNvGrpSpPr/>
          <p:nvPr/>
        </p:nvGrpSpPr>
        <p:grpSpPr>
          <a:xfrm>
            <a:off x="4028553" y="3276591"/>
            <a:ext cx="2850380" cy="696684"/>
            <a:chOff x="3707896" y="3744686"/>
            <a:chExt cx="3295752" cy="805542"/>
          </a:xfrm>
        </p:grpSpPr>
        <p:pic>
          <p:nvPicPr>
            <p:cNvPr id="77926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07896" y="3744686"/>
              <a:ext cx="3295752" cy="805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rot="5400000">
              <a:off x="4675415" y="4109357"/>
              <a:ext cx="729343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Left Brace 12"/>
          <p:cNvSpPr/>
          <p:nvPr/>
        </p:nvSpPr>
        <p:spPr>
          <a:xfrm rot="16200000">
            <a:off x="5916378" y="3390880"/>
            <a:ext cx="152416" cy="112123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72739" y="4093019"/>
            <a:ext cx="1981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b="1" dirty="0"/>
              <a:t>t </a:t>
            </a:r>
            <a:r>
              <a:rPr lang="en-US" sz="1600" dirty="0"/>
              <a:t>in book’s notation)</a:t>
            </a:r>
            <a:endParaRPr lang="en-US" sz="1600" b="1" dirty="0"/>
          </a:p>
        </p:txBody>
      </p:sp>
      <p:grpSp>
        <p:nvGrpSpPr>
          <p:cNvPr id="4" name="Group 17"/>
          <p:cNvGrpSpPr/>
          <p:nvPr/>
        </p:nvGrpSpPr>
        <p:grpSpPr>
          <a:xfrm>
            <a:off x="2166258" y="4767744"/>
            <a:ext cx="4920342" cy="733774"/>
            <a:chOff x="1861458" y="5669371"/>
            <a:chExt cx="5529942" cy="824684"/>
          </a:xfrm>
        </p:grpSpPr>
        <p:pic>
          <p:nvPicPr>
            <p:cNvPr id="77927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61458" y="5669371"/>
              <a:ext cx="5529942" cy="824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 rot="5400000">
              <a:off x="5028613" y="6041279"/>
              <a:ext cx="630782" cy="137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Down Arrow 18"/>
          <p:cNvSpPr/>
          <p:nvPr/>
        </p:nvSpPr>
        <p:spPr>
          <a:xfrm>
            <a:off x="4117458" y="4169551"/>
            <a:ext cx="745800" cy="53271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2"/>
          <p:cNvGrpSpPr/>
          <p:nvPr/>
        </p:nvGrpSpPr>
        <p:grpSpPr>
          <a:xfrm>
            <a:off x="4345443" y="5594576"/>
            <a:ext cx="2860901" cy="736928"/>
            <a:chOff x="2451328" y="5659889"/>
            <a:chExt cx="4270948" cy="1100137"/>
          </a:xfrm>
        </p:grpSpPr>
        <p:pic>
          <p:nvPicPr>
            <p:cNvPr id="77927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51328" y="5923188"/>
              <a:ext cx="2185986" cy="541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9272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18957" y="5659889"/>
              <a:ext cx="2003319" cy="1100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3995057" y="555171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/>
      <p:bldP spid="1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matrix</a:t>
            </a:r>
          </a:p>
        </p:txBody>
      </p:sp>
      <p:sp>
        <p:nvSpPr>
          <p:cNvPr id="4" name="Parallelogram 3"/>
          <p:cNvSpPr/>
          <p:nvPr/>
        </p:nvSpPr>
        <p:spPr>
          <a:xfrm rot="11352756" flipH="1">
            <a:off x="4074313" y="2933208"/>
            <a:ext cx="2057400" cy="1143000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83399" y="4549731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6200000" flipV="1">
            <a:off x="4120756" y="4097974"/>
            <a:ext cx="685800" cy="3701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637831" y="4223161"/>
            <a:ext cx="1382483" cy="4027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4507199" y="3210789"/>
            <a:ext cx="1567543" cy="12627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V="1">
            <a:off x="3516599" y="3482931"/>
            <a:ext cx="1828800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4888199" y="4397331"/>
            <a:ext cx="76200" cy="533400"/>
          </a:xfrm>
          <a:prstGeom prst="line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4386664" y="4354584"/>
            <a:ext cx="501539" cy="42747"/>
          </a:xfrm>
          <a:prstGeom prst="line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316700" y="4685803"/>
            <a:ext cx="402773" cy="283031"/>
          </a:xfrm>
          <a:prstGeom prst="line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8917" y="4589873"/>
            <a:ext cx="236111" cy="18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035" y="4104099"/>
            <a:ext cx="193788" cy="16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7368" y="5051157"/>
            <a:ext cx="262839" cy="16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5516" y="4713697"/>
            <a:ext cx="164831" cy="16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3715" y="4789714"/>
            <a:ext cx="327293" cy="25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4315" y="2046514"/>
            <a:ext cx="309884" cy="33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3115" y="3494314"/>
            <a:ext cx="236765" cy="26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rot="10800000" flipV="1">
            <a:off x="908521" y="3872931"/>
            <a:ext cx="1828800" cy="1767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1861021" y="2998220"/>
            <a:ext cx="1752600" cy="1588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1595115" y="3874520"/>
            <a:ext cx="1140618" cy="106759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661915" y="3799114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784041" y="37075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cxnSp>
        <p:nvCxnSpPr>
          <p:cNvPr id="30" name="Straight Arrow Connector 29"/>
          <p:cNvCxnSpPr>
            <a:endCxn id="5" idx="3"/>
          </p:cNvCxnSpPr>
          <p:nvPr/>
        </p:nvCxnSpPr>
        <p:spPr>
          <a:xfrm rot="5400000">
            <a:off x="3963453" y="2775865"/>
            <a:ext cx="2546213" cy="1261683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122074" y="3396343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8"/>
          <p:cNvGrpSpPr/>
          <p:nvPr/>
        </p:nvGrpSpPr>
        <p:grpSpPr>
          <a:xfrm>
            <a:off x="5796988" y="1687286"/>
            <a:ext cx="1812111" cy="523220"/>
            <a:chOff x="5796988" y="1687286"/>
            <a:chExt cx="1812111" cy="523220"/>
          </a:xfrm>
        </p:grpSpPr>
        <p:pic>
          <p:nvPicPr>
            <p:cNvPr id="782338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543660" y="1832880"/>
              <a:ext cx="1065439" cy="28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Oval 27"/>
            <p:cNvSpPr/>
            <p:nvPr/>
          </p:nvSpPr>
          <p:spPr>
            <a:xfrm>
              <a:off x="5796988" y="2002971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2339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27286" y="1873025"/>
              <a:ext cx="243009" cy="260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37"/>
            <p:cNvSpPr txBox="1"/>
            <p:nvPr/>
          </p:nvSpPr>
          <p:spPr>
            <a:xfrm>
              <a:off x="6226628" y="168728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=</a:t>
              </a:r>
            </a:p>
          </p:txBody>
        </p:sp>
      </p:grpSp>
      <p:pic>
        <p:nvPicPr>
          <p:cNvPr id="782340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86288" y="3221492"/>
            <a:ext cx="530070" cy="31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6247886" y="3733800"/>
            <a:ext cx="2896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(in homogeneous image coordinates)</a:t>
            </a:r>
          </a:p>
        </p:txBody>
      </p:sp>
      <p:cxnSp>
        <p:nvCxnSpPr>
          <p:cNvPr id="43" name="Straight Arrow Connector 42"/>
          <p:cNvCxnSpPr>
            <a:stCxn id="41" idx="1"/>
          </p:cNvCxnSpPr>
          <p:nvPr/>
        </p:nvCxnSpPr>
        <p:spPr>
          <a:xfrm rot="10800000">
            <a:off x="5334000" y="3516087"/>
            <a:ext cx="913886" cy="3716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Zhen Liu</a:t>
            </a:r>
          </a:p>
        </p:txBody>
      </p:sp>
      <p:pic>
        <p:nvPicPr>
          <p:cNvPr id="470018" name="Picture 2" descr="http://www.cs.cornell.edu/courses/cs5670/2017sp/artifacts/pa1/zl557/Artifa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4191000" cy="535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s.cornell.edu/courses/cs5670/2017sp/artifacts/pa1/zl557/Artifac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295401"/>
            <a:ext cx="47734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40534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Edwardian Script ITC" pitchFamily="66" charset="0"/>
              </a:rPr>
              <a:t>Second Place</a:t>
            </a:r>
          </a:p>
        </p:txBody>
      </p:sp>
    </p:spTree>
    <p:extLst>
      <p:ext uri="{BB962C8B-B14F-4D97-AF65-F5344CB8AC3E}">
        <p14:creationId xmlns:p14="http://schemas.microsoft.com/office/powerpoint/2010/main" val="71124531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Gabriel </a:t>
            </a:r>
            <a:r>
              <a:rPr lang="en-US" sz="3600" dirty="0" err="1">
                <a:solidFill>
                  <a:schemeClr val="bg1"/>
                </a:solidFill>
              </a:rPr>
              <a:t>Ruttner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68994" name="Picture 2" descr="http://www.cs.cornell.edu/courses/cs5670/2017sp/artifacts/pa1/gtr38/Artifa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s.cornell.edu/courses/cs5670/2017sp/artifacts/pa1/gtr38/Artifac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03956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83889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Edwardian Script ITC" pitchFamily="66" charset="0"/>
              </a:rPr>
              <a:t>First Place</a:t>
            </a:r>
          </a:p>
        </p:txBody>
      </p:sp>
    </p:spTree>
    <p:extLst>
      <p:ext uri="{BB962C8B-B14F-4D97-AF65-F5344CB8AC3E}">
        <p14:creationId xmlns:p14="http://schemas.microsoft.com/office/powerpoint/2010/main" val="37410521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 y,z) \rightarrow (-d\frac{x}{z},~{-d\frac{y}{z}}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24.375"/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z \\ w&#10;\end{array}&#10;\right]&#10;\Rightarrow&#10;(x/w,y/w, z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65.75"/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,z) \Rightarrow&#10;\left[&#10;\begin{array}{c}&#10;x \\ y \\ z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58"/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cc}&#10;1 &amp; 0 &amp; 0 &amp; 0 \\&#10;0 &amp; 1 &amp; 0 &amp; 0 \\&#10;0 &amp; 0 &amp; -1/d &amp; 0 &#10;\end{array}&#10;\right]&#10;\left[&#10;\begin{array}{c}&#10;x \\ y \\ z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17.25"/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&#10;\left[&#10;\begin{array}{c}&#10;x \\ y \\ -z/d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96.875"/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&#10;(-d\frac{x}{z} ,~ -d\frac{y}{z}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73.25"/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cc}&#10;1 &amp; 0 &amp; 0 &amp; 0 \\&#10;0 &amp; 1 &amp; 0 &amp; 0 \\&#10;0 &amp; 0 &amp; -1/d &amp; 0 &#10;\end{array}&#10;\right]&#10;\left[&#10;\begin{array}{c}&#10;x \\ y \\ z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17.25"/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&#10;\left[&#10;\begin{array}{c}&#10;x \\ y \\ -z/d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96.875"/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&#10;(-d\frac{x}{z} ,~ -d\frac{y}{z}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73.25"/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cc}&#10;-d &amp; 0 &amp; 0 &amp; 0 \\&#10;0 &amp; -d &amp; 0 &amp; 0 \\&#10;0 &amp; 0 &amp; 1 &amp; 0 &#10;\end{array}&#10;\right]&#10;\left[&#10;\begin{array}{c}&#10;x \\ y \\ z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787.5"/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&#10;\left[&#10;\begin{array}{c}&#10;-dx \\ -dy \\ z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63.625"/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&#10;(-d\frac{x}{z} ,~ -d\frac{y}{z}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73.25"/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cc}&#10;1 &amp; 0 &amp; 0 &amp; 0 \\&#10;0 &amp; 1 &amp; 0 &amp; 0 \\&#10;0 &amp; 0 &amp; 0 &amp; 1 &#10;\end{array}&#10;\right]&#10;\left[&#10;\begin{array}{c}&#10;x \\ y \\ z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78.625"/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61.875"/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&#10;(x, y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84.375"/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cc}&#10;a &amp; b &amp; c &amp; d \\&#10;e &amp; f &amp; g &amp; h \\&#10;0 &amp; 0 &amp; 0 &amp; 1 &#10;\end{array}&#10;\right]&#10;\left[&#10;\begin{array}{c}&#10;x \\ y \\ z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78.625"/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cc}&#10;1 &amp; 0 &amp; 0 &amp; 0 \\&#10;0 &amp; 1 &amp; 0 &amp; 0 \\&#10;0 &amp; 0 &amp; 0 &amp; 1/d &#10;\end{array}&#10;\right]&#10;\left[&#10;\begin{array}{c}&#10;x \\ y \\ z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756.875"/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&#10;\left[&#10;\begin{array}{c}&#10;x \\ y \\ 1/d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44.75"/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&#10;(dx, dy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63.625"/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'_c, y'_c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39.375"/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'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3"/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7.5"/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Y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9.375"/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y'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9.375"/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 y,z) \rightarrow (-d\frac{x}{z},~{-d\frac{y}{z}},~{-d}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97.25"/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16428</TotalTime>
  <Words>1437</Words>
  <Application>Microsoft Office PowerPoint</Application>
  <PresentationFormat>On-screen Show (4:3)</PresentationFormat>
  <Paragraphs>279</Paragraphs>
  <Slides>58</Slides>
  <Notes>26</Notes>
  <HiddenSlides>4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Arial</vt:lpstr>
      <vt:lpstr>Calibri</vt:lpstr>
      <vt:lpstr>Edwardian Script ITC</vt:lpstr>
      <vt:lpstr>EngraversGothic BT Regular</vt:lpstr>
      <vt:lpstr>Helvetica</vt:lpstr>
      <vt:lpstr>Myriad Roman</vt:lpstr>
      <vt:lpstr>Times New Roman</vt:lpstr>
      <vt:lpstr>Office Theme</vt:lpstr>
      <vt:lpstr>Image</vt:lpstr>
      <vt:lpstr>Equation</vt:lpstr>
      <vt:lpstr>Lecture 9: Cameras</vt:lpstr>
      <vt:lpstr>PowerPoint Presentation</vt:lpstr>
      <vt:lpstr>Reading</vt:lpstr>
      <vt:lpstr>Announcements</vt:lpstr>
      <vt:lpstr>Third Place</vt:lpstr>
      <vt:lpstr>Zhen Liu</vt:lpstr>
      <vt:lpstr>Second Place</vt:lpstr>
      <vt:lpstr>Gabriel Ruttner</vt:lpstr>
      <vt:lpstr>First Place</vt:lpstr>
      <vt:lpstr>Jaldeep Acharya</vt:lpstr>
      <vt:lpstr>Last time</vt:lpstr>
      <vt:lpstr>Can we use homographies to create a 360 panorama?</vt:lpstr>
      <vt:lpstr>Image formation</vt:lpstr>
      <vt:lpstr>Pinhole camera</vt:lpstr>
      <vt:lpstr>Camera Obscura</vt:lpstr>
      <vt:lpstr>Camera Obscura</vt:lpstr>
      <vt:lpstr>Home-made pinhole camera </vt:lpstr>
      <vt:lpstr>Pinhole photography</vt:lpstr>
      <vt:lpstr>Shrinking the aperture</vt:lpstr>
      <vt:lpstr>Shrinking the aperture</vt:lpstr>
      <vt:lpstr>Adding a lens</vt:lpstr>
      <vt:lpstr>Lytro Lightfield Camera</vt:lpstr>
      <vt:lpstr>Lenses</vt:lpstr>
      <vt:lpstr>The eye</vt:lpstr>
      <vt:lpstr>PowerPoint Presentation</vt:lpstr>
      <vt:lpstr>PowerPoint Presentation</vt:lpstr>
      <vt:lpstr>Eyes in nature:  eyespots to pinhole camera</vt:lpstr>
      <vt:lpstr>Eyes in nature:  eyespots to pinhole camera</vt:lpstr>
      <vt:lpstr>Eyes in nature</vt:lpstr>
      <vt:lpstr>Projection</vt:lpstr>
      <vt:lpstr>Projection</vt:lpstr>
      <vt:lpstr>Müller-Lyer Illusion</vt:lpstr>
      <vt:lpstr>Modeling projection</vt:lpstr>
      <vt:lpstr>Modeling projection</vt:lpstr>
      <vt:lpstr>Modeling projection</vt:lpstr>
      <vt:lpstr>Perspective Projection</vt:lpstr>
      <vt:lpstr>Perspective Projection</vt:lpstr>
      <vt:lpstr>Orthographic projection</vt:lpstr>
      <vt:lpstr>Orthographic projection</vt:lpstr>
      <vt:lpstr>Perspective projection</vt:lpstr>
      <vt:lpstr>Variants of orthographic projection</vt:lpstr>
      <vt:lpstr>Dimensionality Reduction Machine (3D to 2D)</vt:lpstr>
      <vt:lpstr>Projection properties</vt:lpstr>
      <vt:lpstr>Projection properties</vt:lpstr>
      <vt:lpstr>Questions?</vt:lpstr>
      <vt:lpstr>Camera parameters</vt:lpstr>
      <vt:lpstr>Camera parameters</vt:lpstr>
      <vt:lpstr>Camera parameters</vt:lpstr>
      <vt:lpstr>Extrinsics</vt:lpstr>
      <vt:lpstr>Extrinsics</vt:lpstr>
      <vt:lpstr>Extrinsics</vt:lpstr>
      <vt:lpstr>Extrinsics</vt:lpstr>
      <vt:lpstr>Perspective projection</vt:lpstr>
      <vt:lpstr>Focal length</vt:lpstr>
      <vt:lpstr>Projection matrix</vt:lpstr>
      <vt:lpstr>Projection matrix</vt:lpstr>
      <vt:lpstr>Projection matrix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691</cp:revision>
  <dcterms:created xsi:type="dcterms:W3CDTF">2009-08-25T02:47:59Z</dcterms:created>
  <dcterms:modified xsi:type="dcterms:W3CDTF">2017-03-07T19:44:19Z</dcterms:modified>
</cp:coreProperties>
</file>