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499" r:id="rId4"/>
    <p:sldId id="491" r:id="rId5"/>
    <p:sldId id="507" r:id="rId6"/>
    <p:sldId id="506" r:id="rId7"/>
    <p:sldId id="467" r:id="rId8"/>
    <p:sldId id="468" r:id="rId9"/>
    <p:sldId id="469" r:id="rId10"/>
    <p:sldId id="510" r:id="rId11"/>
    <p:sldId id="511" r:id="rId12"/>
    <p:sldId id="512" r:id="rId13"/>
    <p:sldId id="470" r:id="rId14"/>
    <p:sldId id="471" r:id="rId15"/>
    <p:sldId id="472" r:id="rId16"/>
    <p:sldId id="473" r:id="rId17"/>
    <p:sldId id="513" r:id="rId18"/>
    <p:sldId id="43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50" autoAdjust="0"/>
    <p:restoredTop sz="94444" autoAdjust="0"/>
  </p:normalViewPr>
  <p:slideViewPr>
    <p:cSldViewPr>
      <p:cViewPr varScale="1">
        <p:scale>
          <a:sx n="61" d="100"/>
          <a:sy n="61" d="100"/>
        </p:scale>
        <p:origin x="756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4384"/>
            <a:ext cx="85344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6: Feature matching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810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82" y="3352800"/>
            <a:ext cx="426321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748" y="3048000"/>
            <a:ext cx="2856452" cy="33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2743200" y="4267200"/>
            <a:ext cx="4724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83972" y="3657600"/>
            <a:ext cx="4495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4953000"/>
            <a:ext cx="4724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008"/>
            <a:ext cx="8229600" cy="1143000"/>
          </a:xfrm>
        </p:spPr>
        <p:txBody>
          <a:bodyPr/>
          <a:lstStyle/>
          <a:p>
            <a:r>
              <a:rPr lang="en-US" dirty="0"/>
              <a:t>Feature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SSD vs “ratio distance” change the best match to a given feature in image 1?</a:t>
            </a:r>
          </a:p>
        </p:txBody>
      </p:sp>
    </p:spTree>
    <p:extLst>
      <p:ext uri="{BB962C8B-B14F-4D97-AF65-F5344CB8AC3E}">
        <p14:creationId xmlns:p14="http://schemas.microsoft.com/office/powerpoint/2010/main" val="3716473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5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2590800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28800"/>
            <a:ext cx="8534400" cy="39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01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51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</p:spTree>
    <p:extLst>
      <p:ext uri="{BB962C8B-B14F-4D97-AF65-F5344CB8AC3E}">
        <p14:creationId xmlns:p14="http://schemas.microsoft.com/office/powerpoint/2010/main" val="4112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4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4370" name="Picture 2" descr="C:\snavely\matlab\A2P3\templa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077" y="1828801"/>
            <a:ext cx="2406865" cy="3429000"/>
          </a:xfrm>
          <a:prstGeom prst="rect">
            <a:avLst/>
          </a:prstGeom>
          <a:noFill/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28800"/>
            <a:ext cx="8534400" cy="370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01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58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</p:spTree>
    <p:extLst>
      <p:ext uri="{BB962C8B-B14F-4D97-AF65-F5344CB8AC3E}">
        <p14:creationId xmlns:p14="http://schemas.microsoft.com/office/powerpoint/2010/main" val="41238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8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How can we measure the performance of a feature matcher?</a:t>
            </a:r>
          </a:p>
        </p:txBody>
      </p:sp>
      <p:pic>
        <p:nvPicPr>
          <p:cNvPr id="73732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62162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2057400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2438400" y="2624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6365875" y="25876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1752600" y="2471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5715000" y="2243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1524000" y="2090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2"/>
          <p:cNvSpPr>
            <a:spLocks noChangeArrowheads="1"/>
          </p:cNvSpPr>
          <p:nvPr/>
        </p:nvSpPr>
        <p:spPr bwMode="auto">
          <a:xfrm>
            <a:off x="5410200" y="29289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 flipV="1">
            <a:off x="1905000" y="2306637"/>
            <a:ext cx="3810000" cy="228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4181475" y="2151062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3333FF"/>
                </a:solidFill>
                <a:latin typeface="Arial" charset="0"/>
              </a:rPr>
              <a:t>50</a:t>
            </a:r>
            <a:endParaRPr lang="en-US" sz="2000" b="0" baseline="-25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2" name="Line 15"/>
          <p:cNvSpPr>
            <a:spLocks noChangeShapeType="1"/>
          </p:cNvSpPr>
          <p:nvPr/>
        </p:nvSpPr>
        <p:spPr bwMode="auto">
          <a:xfrm flipV="1">
            <a:off x="2590800" y="2624137"/>
            <a:ext cx="3775075" cy="76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3" name="Rectangle 16"/>
          <p:cNvSpPr>
            <a:spLocks noChangeArrowheads="1"/>
          </p:cNvSpPr>
          <p:nvPr/>
        </p:nvSpPr>
        <p:spPr bwMode="auto">
          <a:xfrm>
            <a:off x="4267200" y="2471737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3333FF"/>
                </a:solidFill>
                <a:latin typeface="Arial" charset="0"/>
              </a:rPr>
              <a:t>75</a:t>
            </a:r>
            <a:endParaRPr lang="en-US" sz="2000" b="0" baseline="-25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4" name="Freeform 17"/>
          <p:cNvSpPr>
            <a:spLocks/>
          </p:cNvSpPr>
          <p:nvPr/>
        </p:nvSpPr>
        <p:spPr bwMode="auto">
          <a:xfrm>
            <a:off x="1562100" y="2243137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5" name="Rectangle 18"/>
          <p:cNvSpPr>
            <a:spLocks noChangeArrowheads="1"/>
          </p:cNvSpPr>
          <p:nvPr/>
        </p:nvSpPr>
        <p:spPr bwMode="auto">
          <a:xfrm>
            <a:off x="4191000" y="2928937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3333FF"/>
                </a:solidFill>
                <a:latin typeface="Arial" charset="0"/>
              </a:rPr>
              <a:t>200</a:t>
            </a:r>
            <a:endParaRPr lang="en-US" sz="2000" b="0" baseline="-250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6" name="Rectangle 19"/>
          <p:cNvSpPr>
            <a:spLocks noChangeArrowheads="1"/>
          </p:cNvSpPr>
          <p:nvPr/>
        </p:nvSpPr>
        <p:spPr bwMode="auto">
          <a:xfrm>
            <a:off x="3657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feature distance</a:t>
            </a:r>
            <a:endParaRPr lang="en-US" sz="2000" b="0" baseline="-25000" dirty="0"/>
          </a:p>
        </p:txBody>
      </p:sp>
      <p:sp>
        <p:nvSpPr>
          <p:cNvPr id="73747" name="Line 20"/>
          <p:cNvSpPr>
            <a:spLocks noChangeShapeType="1"/>
          </p:cNvSpPr>
          <p:nvPr/>
        </p:nvSpPr>
        <p:spPr bwMode="auto">
          <a:xfrm flipH="1" flipV="1">
            <a:off x="4495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2" grpId="0" animBg="1"/>
      <p:bldP spid="73743" grpId="0" animBg="1"/>
      <p:bldP spid="73744" grpId="0" animBg="1"/>
      <p:bldP spid="73745" grpId="0" animBg="1"/>
      <p:bldP spid="73746" grpId="0" animBg="1"/>
      <p:bldP spid="737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The distance threshold affects performance</a:t>
            </a:r>
          </a:p>
          <a:p>
            <a:pPr lvl="1"/>
            <a:r>
              <a:rPr lang="en-US" sz="1800" dirty="0"/>
              <a:t>True positives = # of detected matches that are correct</a:t>
            </a:r>
          </a:p>
          <a:p>
            <a:pPr lvl="2"/>
            <a:r>
              <a:rPr lang="en-US" sz="1600" dirty="0"/>
              <a:t>Suppose we want to maximize these—how to choose threshold?</a:t>
            </a:r>
          </a:p>
          <a:p>
            <a:pPr lvl="1"/>
            <a:r>
              <a:rPr lang="en-US" sz="1800" dirty="0"/>
              <a:t>False positives = # of detected matches that are incorrect</a:t>
            </a:r>
          </a:p>
          <a:p>
            <a:pPr lvl="2"/>
            <a:r>
              <a:rPr lang="en-US" sz="1600" dirty="0"/>
              <a:t>Suppose we want to minimize these—how to choose threshold?</a:t>
            </a:r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73275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2068512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438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365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752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715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524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5410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1905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4181475" y="2162175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B050"/>
                </a:solidFill>
                <a:latin typeface="Arial" charset="0"/>
              </a:rPr>
              <a:t>50</a:t>
            </a:r>
            <a:endParaRPr lang="en-US" sz="2000" b="0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2590800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4267200" y="2482850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B050"/>
                </a:solidFill>
                <a:latin typeface="Arial" charset="0"/>
              </a:rPr>
              <a:t>75</a:t>
            </a:r>
            <a:endParaRPr lang="en-US" sz="2000" b="0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1562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4191000" y="2940050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Arial" charset="0"/>
              </a:rPr>
              <a:t>200</a:t>
            </a:r>
            <a:endParaRPr lang="en-US" sz="20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014788" y="3165475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false match</a:t>
            </a:r>
            <a:endParaRPr lang="en-US" sz="12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4049713" y="2373312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accent2"/>
                </a:solidFill>
                <a:latin typeface="Arial" charset="0"/>
              </a:rPr>
              <a:t>true match</a:t>
            </a:r>
            <a:endParaRPr lang="en-US" sz="1200" b="0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3657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feature distance</a:t>
            </a:r>
            <a:endParaRPr lang="en-US" sz="2000" b="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4495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measure the performance of a feature matcher?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34"/>
          <p:cNvSpPr>
            <a:spLocks noChangeShapeType="1"/>
          </p:cNvSpPr>
          <p:nvPr/>
        </p:nvSpPr>
        <p:spPr bwMode="auto">
          <a:xfrm flipH="1">
            <a:off x="3505200" y="328295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79" name="Line 32"/>
          <p:cNvSpPr>
            <a:spLocks noChangeShapeType="1"/>
          </p:cNvSpPr>
          <p:nvPr/>
        </p:nvSpPr>
        <p:spPr bwMode="auto">
          <a:xfrm>
            <a:off x="3922713" y="3244850"/>
            <a:ext cx="0" cy="2085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TextBox 23"/>
          <p:cNvSpPr txBox="1">
            <a:spLocks noChangeArrowheads="1"/>
          </p:cNvSpPr>
          <p:nvPr/>
        </p:nvSpPr>
        <p:spPr bwMode="auto">
          <a:xfrm>
            <a:off x="3092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0.7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3657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3429000" y="514985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latin typeface="Arial" charset="0"/>
              </a:rPr>
              <a:t>0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6096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3429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5787" name="Text Box 9"/>
          <p:cNvSpPr txBox="1">
            <a:spLocks noChangeArrowheads="1"/>
          </p:cNvSpPr>
          <p:nvPr/>
        </p:nvSpPr>
        <p:spPr bwMode="auto">
          <a:xfrm>
            <a:off x="3276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2667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endParaRPr lang="en-US" sz="1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3749675"/>
            <a:ext cx="2895600" cy="517525"/>
            <a:chOff x="-48" y="1786"/>
            <a:chExt cx="1200" cy="326"/>
          </a:xfrm>
        </p:grpSpPr>
        <p:sp>
          <p:nvSpPr>
            <p:cNvPr id="75798" name="Text Box 23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>
                  <a:latin typeface="Arial" charset="0"/>
                </a:rPr>
                <a:t># true positives</a:t>
              </a:r>
            </a:p>
            <a:p>
              <a:pPr algn="ctr"/>
              <a:r>
                <a:rPr lang="en-US" sz="1400" b="0">
                  <a:latin typeface="Arial" charset="0"/>
                </a:rPr>
                <a:t># matching features (positives)</a:t>
              </a:r>
              <a:endParaRPr lang="en-US" b="0" baseline="-25000"/>
            </a:p>
          </p:txBody>
        </p:sp>
        <p:sp>
          <p:nvSpPr>
            <p:cNvPr id="75799" name="Line 14"/>
            <p:cNvSpPr>
              <a:spLocks noChangeShapeType="1"/>
            </p:cNvSpPr>
            <p:nvPr/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90" name="Oval 15"/>
          <p:cNvSpPr>
            <a:spLocks noChangeArrowheads="1"/>
          </p:cNvSpPr>
          <p:nvPr/>
        </p:nvSpPr>
        <p:spPr bwMode="auto">
          <a:xfrm>
            <a:off x="3886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6"/>
          <p:cNvSpPr>
            <a:spLocks noChangeShapeType="1"/>
          </p:cNvSpPr>
          <p:nvPr/>
        </p:nvSpPr>
        <p:spPr bwMode="auto">
          <a:xfrm>
            <a:off x="3924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Line 17"/>
          <p:cNvSpPr>
            <a:spLocks noChangeShapeType="1"/>
          </p:cNvSpPr>
          <p:nvPr/>
        </p:nvSpPr>
        <p:spPr bwMode="auto">
          <a:xfrm rot="-5400000">
            <a:off x="3619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3683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0.1</a:t>
            </a:r>
          </a:p>
        </p:txBody>
      </p:sp>
      <p:sp>
        <p:nvSpPr>
          <p:cNvPr id="75795" name="Line 23"/>
          <p:cNvSpPr>
            <a:spLocks noChangeShapeType="1"/>
          </p:cNvSpPr>
          <p:nvPr/>
        </p:nvSpPr>
        <p:spPr bwMode="auto">
          <a:xfrm flipV="1">
            <a:off x="3657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572" y="4267200"/>
            <a:ext cx="87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“recall”</a:t>
            </a: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581400" y="5578475"/>
            <a:ext cx="2895600" cy="517525"/>
            <a:chOff x="-48" y="1786"/>
            <a:chExt cx="1200" cy="326"/>
          </a:xfrm>
        </p:grpSpPr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 dirty="0">
                  <a:latin typeface="Arial" charset="0"/>
                </a:rPr>
                <a:t># false positives</a:t>
              </a:r>
            </a:p>
            <a:p>
              <a:pPr algn="ctr"/>
              <a:r>
                <a:rPr lang="en-US" sz="1400" b="0" dirty="0">
                  <a:latin typeface="Arial" charset="0"/>
                </a:rPr>
                <a:t># unmatched features (negatives)</a:t>
              </a:r>
              <a:endParaRPr lang="en-US" b="0" baseline="-25000" dirty="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269437" y="6096000"/>
            <a:ext cx="152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1 - “precision”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3"/>
          <p:cNvSpPr txBox="1">
            <a:spLocks noChangeArrowheads="1"/>
          </p:cNvSpPr>
          <p:nvPr/>
        </p:nvSpPr>
        <p:spPr bwMode="auto">
          <a:xfrm>
            <a:off x="3092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0.7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3657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429000" y="514985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latin typeface="Arial" charset="0"/>
              </a:rPr>
              <a:t>0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096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429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276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667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endParaRPr lang="en-US" sz="1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3749675"/>
            <a:ext cx="2895600" cy="517525"/>
            <a:chOff x="-48" y="1786"/>
            <a:chExt cx="1200" cy="326"/>
          </a:xfrm>
        </p:grpSpPr>
        <p:sp>
          <p:nvSpPr>
            <p:cNvPr id="76823" name="Text Box 12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 dirty="0">
                  <a:latin typeface="Arial" charset="0"/>
                </a:rPr>
                <a:t># true positives</a:t>
              </a:r>
            </a:p>
            <a:p>
              <a:pPr algn="ctr"/>
              <a:r>
                <a:rPr lang="en-US" sz="1400" b="0" dirty="0">
                  <a:latin typeface="Arial" charset="0"/>
                </a:rPr>
                <a:t># matching features (positives)</a:t>
              </a:r>
              <a:endParaRPr lang="en-US" b="0" baseline="-25000" dirty="0"/>
            </a:p>
          </p:txBody>
        </p:sp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2" name="Oval 15"/>
          <p:cNvSpPr>
            <a:spLocks noChangeArrowheads="1"/>
          </p:cNvSpPr>
          <p:nvPr/>
        </p:nvSpPr>
        <p:spPr bwMode="auto">
          <a:xfrm>
            <a:off x="3886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6"/>
          <p:cNvSpPr>
            <a:spLocks noChangeShapeType="1"/>
          </p:cNvSpPr>
          <p:nvPr/>
        </p:nvSpPr>
        <p:spPr bwMode="auto">
          <a:xfrm>
            <a:off x="3924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17"/>
          <p:cNvSpPr>
            <a:spLocks noChangeShapeType="1"/>
          </p:cNvSpPr>
          <p:nvPr/>
        </p:nvSpPr>
        <p:spPr bwMode="auto">
          <a:xfrm rot="-5400000">
            <a:off x="3619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3683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0.1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81400" y="5578475"/>
            <a:ext cx="2895600" cy="517525"/>
            <a:chOff x="-48" y="1786"/>
            <a:chExt cx="1200" cy="326"/>
          </a:xfrm>
        </p:grpSpPr>
        <p:sp>
          <p:nvSpPr>
            <p:cNvPr id="76821" name="Text Box 19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 dirty="0">
                  <a:latin typeface="Arial" charset="0"/>
                </a:rPr>
                <a:t># false positives</a:t>
              </a:r>
            </a:p>
            <a:p>
              <a:pPr algn="ctr"/>
              <a:r>
                <a:rPr lang="en-US" sz="1400" b="0" dirty="0">
                  <a:latin typeface="Arial" charset="0"/>
                </a:rPr>
                <a:t># unmatched features (negatives)</a:t>
              </a:r>
              <a:endParaRPr lang="en-US" b="0" baseline="-25000" dirty="0"/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7" name="Line 23"/>
          <p:cNvSpPr>
            <a:spLocks noChangeShapeType="1"/>
          </p:cNvSpPr>
          <p:nvPr/>
        </p:nvSpPr>
        <p:spPr bwMode="auto">
          <a:xfrm flipV="1">
            <a:off x="3657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Freeform 25"/>
          <p:cNvSpPr>
            <a:spLocks/>
          </p:cNvSpPr>
          <p:nvPr/>
        </p:nvSpPr>
        <p:spPr bwMode="auto">
          <a:xfrm>
            <a:off x="3657600" y="2635250"/>
            <a:ext cx="2590800" cy="2590800"/>
          </a:xfrm>
          <a:custGeom>
            <a:avLst/>
            <a:gdLst>
              <a:gd name="T0" fmla="*/ 0 w 1632"/>
              <a:gd name="T1" fmla="*/ 2147483647 h 1632"/>
              <a:gd name="T2" fmla="*/ 120967500 w 1632"/>
              <a:gd name="T3" fmla="*/ 2147483647 h 1632"/>
              <a:gd name="T4" fmla="*/ 241935000 w 1632"/>
              <a:gd name="T5" fmla="*/ 1451610000 h 1632"/>
              <a:gd name="T6" fmla="*/ 483870000 w 1632"/>
              <a:gd name="T7" fmla="*/ 967740000 h 1632"/>
              <a:gd name="T8" fmla="*/ 1209675000 w 1632"/>
              <a:gd name="T9" fmla="*/ 483870000 h 1632"/>
              <a:gd name="T10" fmla="*/ 2147483647 w 1632"/>
              <a:gd name="T11" fmla="*/ 120967500 h 1632"/>
              <a:gd name="T12" fmla="*/ 2147483647 w 1632"/>
              <a:gd name="T13" fmla="*/ 0 h 1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632"/>
              <a:gd name="T23" fmla="*/ 1632 w 1632"/>
              <a:gd name="T24" fmla="*/ 1632 h 1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632">
                <a:moveTo>
                  <a:pt x="0" y="1632"/>
                </a:moveTo>
                <a:cubicBezTo>
                  <a:pt x="16" y="1456"/>
                  <a:pt x="32" y="1280"/>
                  <a:pt x="48" y="1104"/>
                </a:cubicBezTo>
                <a:cubicBezTo>
                  <a:pt x="64" y="928"/>
                  <a:pt x="72" y="696"/>
                  <a:pt x="96" y="576"/>
                </a:cubicBezTo>
                <a:cubicBezTo>
                  <a:pt x="120" y="456"/>
                  <a:pt x="128" y="448"/>
                  <a:pt x="192" y="384"/>
                </a:cubicBezTo>
                <a:cubicBezTo>
                  <a:pt x="256" y="320"/>
                  <a:pt x="304" y="248"/>
                  <a:pt x="480" y="192"/>
                </a:cubicBezTo>
                <a:cubicBezTo>
                  <a:pt x="656" y="136"/>
                  <a:pt x="1056" y="80"/>
                  <a:pt x="1248" y="48"/>
                </a:cubicBezTo>
                <a:cubicBezTo>
                  <a:pt x="1440" y="16"/>
                  <a:pt x="1536" y="8"/>
                  <a:pt x="1632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9" name="Text Box 23"/>
          <p:cNvSpPr txBox="1">
            <a:spLocks noChangeArrowheads="1"/>
          </p:cNvSpPr>
          <p:nvPr/>
        </p:nvSpPr>
        <p:spPr bwMode="auto">
          <a:xfrm>
            <a:off x="2819400" y="2286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3CC33"/>
                </a:solidFill>
                <a:latin typeface="Arial" charset="0"/>
              </a:rPr>
              <a:t>ROC curve  </a:t>
            </a:r>
            <a:r>
              <a:rPr lang="en-US" sz="1200" dirty="0">
                <a:solidFill>
                  <a:srgbClr val="33CC33"/>
                </a:solidFill>
                <a:latin typeface="Arial" charset="0"/>
              </a:rPr>
              <a:t>(“Receiver Operator Characteristic”)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572" y="4267200"/>
            <a:ext cx="87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“recall”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9437" y="6096000"/>
            <a:ext cx="152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1 - “precision”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Available at a web site near you…</a:t>
            </a:r>
            <a:endParaRPr lang="de-CH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For most local feature detectors, executables are available online: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http://www.robots.ox.ac.uk/~vgg/research/affine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http://www.cs.ubc.ca/~lowe/keypoints/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http://www.vision.ee.ethz.ch/~surf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de-CH" dirty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424765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4.1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Project 1 artifact voting online shortly</a:t>
            </a:r>
          </a:p>
          <a:p>
            <a:endParaRPr lang="en-US" dirty="0"/>
          </a:p>
          <a:p>
            <a:r>
              <a:rPr lang="en-US" dirty="0"/>
              <a:t>Project 2 to be released soon</a:t>
            </a:r>
          </a:p>
          <a:p>
            <a:endParaRPr lang="en-US" dirty="0"/>
          </a:p>
          <a:p>
            <a:r>
              <a:rPr lang="en-US" dirty="0"/>
              <a:t>Quiz at the beginning of class today</a:t>
            </a:r>
          </a:p>
        </p:txBody>
      </p:sp>
    </p:spTree>
    <p:extLst>
      <p:ext uri="{BB962C8B-B14F-4D97-AF65-F5344CB8AC3E}">
        <p14:creationId xmlns:p14="http://schemas.microsoft.com/office/powerpoint/2010/main" val="124829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>
            <a:normAutofit fontScale="92500"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sz="2800">
                <a:latin typeface="Arial" charset="0"/>
              </a:rPr>
              <a:t>Detection: </a:t>
            </a:r>
            <a:r>
              <a:rPr lang="en-US" sz="2400">
                <a:latin typeface="Arial" charset="0"/>
              </a:rPr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sz="2800">
                <a:latin typeface="Arial" charset="0"/>
              </a:rPr>
              <a:t>Description</a:t>
            </a:r>
            <a:r>
              <a:rPr lang="en-US" sz="2400">
                <a:latin typeface="Arial" charset="0"/>
              </a:rPr>
              <a:t>: 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>
              <a:latin typeface="Arial" charset="0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sz="2800">
                <a:latin typeface="Arial" charset="0"/>
              </a:rPr>
              <a:t>Matching: </a:t>
            </a:r>
            <a:r>
              <a:rPr lang="en-US" sz="2400">
                <a:latin typeface="Arial" charset="0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76800" y="2982913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82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18300" y="3352800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483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00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Example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1676400"/>
            <a:ext cx="285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2323" name="Picture 3" descr="C:\snavely\matlab\A2P3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2857500" cy="434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191000" y="3276600"/>
            <a:ext cx="838200" cy="838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6019800"/>
            <a:ext cx="2002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868 SIFT features</a:t>
            </a:r>
          </a:p>
        </p:txBody>
      </p:sp>
    </p:spTree>
    <p:extLst>
      <p:ext uri="{BB962C8B-B14F-4D97-AF65-F5344CB8AC3E}">
        <p14:creationId xmlns:p14="http://schemas.microsoft.com/office/powerpoint/2010/main" val="39973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90600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5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I</a:t>
            </a:r>
            <a:r>
              <a:rPr lang="en-US" baseline="-25000" dirty="0"/>
              <a:t>1</a:t>
            </a:r>
            <a:r>
              <a:rPr lang="en-US" dirty="0"/>
              <a:t>, how to find the best match in I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I</a:t>
            </a:r>
            <a:r>
              <a:rPr lang="en-US" baseline="-25000" dirty="0"/>
              <a:t>2</a:t>
            </a:r>
            <a:r>
              <a:rPr lang="en-US" dirty="0"/>
              <a:t>, find the one with min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914400" lvl="1" indent="-457200"/>
            <a:r>
              <a:rPr lang="en-US" sz="2400" dirty="0"/>
              <a:t>Simple approach: L</a:t>
            </a:r>
            <a:r>
              <a:rPr lang="en-US" sz="2400" baseline="-25000" dirty="0"/>
              <a:t>2</a:t>
            </a:r>
            <a:r>
              <a:rPr lang="en-US" sz="2400" dirty="0"/>
              <a:t> distance, ||f</a:t>
            </a:r>
            <a:r>
              <a:rPr lang="en-US" sz="2400" baseline="-25000" dirty="0"/>
              <a:t>1</a:t>
            </a:r>
            <a:r>
              <a:rPr lang="en-US" sz="2400" dirty="0"/>
              <a:t> - f</a:t>
            </a:r>
            <a:r>
              <a:rPr lang="en-US" sz="2400" baseline="-25000" dirty="0"/>
              <a:t>2</a:t>
            </a:r>
            <a:r>
              <a:rPr lang="en-US" sz="2400" dirty="0"/>
              <a:t> || (aka SSD)</a:t>
            </a:r>
            <a:endParaRPr lang="en-US" sz="1600" dirty="0"/>
          </a:p>
          <a:p>
            <a:pPr marL="914400" lvl="1" indent="-457200"/>
            <a:r>
              <a:rPr lang="en-US" sz="2400" dirty="0"/>
              <a:t>can give good scores to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2239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736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219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8015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015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219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8015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8015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7216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7216775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="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define the difference between two features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 || / || 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 is  2</a:t>
            </a:r>
            <a:r>
              <a:rPr lang="en-US" sz="2000" baseline="30000" dirty="0"/>
              <a:t>nd</a:t>
            </a:r>
            <a:r>
              <a:rPr lang="en-US" sz="2000" dirty="0"/>
              <a:t>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gives large 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239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736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10964</TotalTime>
  <Words>536</Words>
  <Application>Microsoft Office PowerPoint</Application>
  <PresentationFormat>On-screen Show (4:3)</PresentationFormat>
  <Paragraphs>126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Office Theme</vt:lpstr>
      <vt:lpstr>Equation</vt:lpstr>
      <vt:lpstr>Lecture 6: Feature matching</vt:lpstr>
      <vt:lpstr>Reading</vt:lpstr>
      <vt:lpstr>Announcements</vt:lpstr>
      <vt:lpstr>Local features: main components</vt:lpstr>
      <vt:lpstr>SIFT Example</vt:lpstr>
      <vt:lpstr>Which features match?</vt:lpstr>
      <vt:lpstr>Feature matching</vt:lpstr>
      <vt:lpstr>Feature distance</vt:lpstr>
      <vt:lpstr>PowerPoint Presentation</vt:lpstr>
      <vt:lpstr>Feature distance</vt:lpstr>
      <vt:lpstr>Feature matching example</vt:lpstr>
      <vt:lpstr>Feature matching example</vt:lpstr>
      <vt:lpstr>Evaluating the results</vt:lpstr>
      <vt:lpstr>True/false positives</vt:lpstr>
      <vt:lpstr>Evaluating the results</vt:lpstr>
      <vt:lpstr>Evaluating the results</vt:lpstr>
      <vt:lpstr>Available at a web site near you…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449</cp:revision>
  <dcterms:created xsi:type="dcterms:W3CDTF">2009-08-25T02:47:59Z</dcterms:created>
  <dcterms:modified xsi:type="dcterms:W3CDTF">2017-02-24T00:12:43Z</dcterms:modified>
</cp:coreProperties>
</file>