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499" r:id="rId4"/>
    <p:sldId id="491" r:id="rId5"/>
    <p:sldId id="418" r:id="rId6"/>
    <p:sldId id="429" r:id="rId7"/>
    <p:sldId id="434" r:id="rId8"/>
    <p:sldId id="493" r:id="rId9"/>
    <p:sldId id="494" r:id="rId10"/>
    <p:sldId id="495" r:id="rId11"/>
    <p:sldId id="496" r:id="rId12"/>
    <p:sldId id="497" r:id="rId13"/>
    <p:sldId id="430" r:id="rId14"/>
    <p:sldId id="431" r:id="rId15"/>
    <p:sldId id="432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500" r:id="rId27"/>
    <p:sldId id="437" r:id="rId28"/>
    <p:sldId id="448" r:id="rId29"/>
    <p:sldId id="484" r:id="rId30"/>
    <p:sldId id="485" r:id="rId31"/>
    <p:sldId id="501" r:id="rId32"/>
    <p:sldId id="449" r:id="rId33"/>
    <p:sldId id="450" r:id="rId34"/>
    <p:sldId id="451" r:id="rId35"/>
    <p:sldId id="498" r:id="rId36"/>
    <p:sldId id="452" r:id="rId37"/>
    <p:sldId id="454" r:id="rId38"/>
    <p:sldId id="480" r:id="rId39"/>
    <p:sldId id="455" r:id="rId40"/>
    <p:sldId id="482" r:id="rId41"/>
    <p:sldId id="481" r:id="rId42"/>
    <p:sldId id="457" r:id="rId43"/>
    <p:sldId id="458" r:id="rId44"/>
    <p:sldId id="459" r:id="rId45"/>
    <p:sldId id="460" r:id="rId46"/>
    <p:sldId id="461" r:id="rId47"/>
    <p:sldId id="462" r:id="rId48"/>
    <p:sldId id="463" r:id="rId49"/>
    <p:sldId id="464" r:id="rId50"/>
    <p:sldId id="465" r:id="rId51"/>
    <p:sldId id="466" r:id="rId52"/>
    <p:sldId id="502" r:id="rId53"/>
    <p:sldId id="505" r:id="rId54"/>
    <p:sldId id="503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50" autoAdjust="0"/>
    <p:restoredTop sz="94444" autoAdjust="0"/>
  </p:normalViewPr>
  <p:slideViewPr>
    <p:cSldViewPr>
      <p:cViewPr varScale="1">
        <p:scale>
          <a:sx n="61" d="100"/>
          <a:sy n="61" d="100"/>
        </p:scale>
        <p:origin x="756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2ADCE-512E-4D30-A984-BD24E85C2A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25975" cy="3470275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73890-DCAF-43E6-8684-32303C5A86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25975" cy="34702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Show other scales and how the feature looks less corner like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670B8-8582-4419-B97B-ED61D7FE1BF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7658-14C2-47C4-936A-8FE44F66EAA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8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53FEC-5D69-428F-8FE1-CA98666B980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4419A-2DD5-49F1-A019-4EA4F1158A6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cs typeface="Arial" charset="0"/>
              </a:rPr>
              <a:t>Blob detector is distinct from harris corner detector</a:t>
            </a:r>
          </a:p>
        </p:txBody>
      </p:sp>
    </p:spTree>
    <p:extLst>
      <p:ext uri="{BB962C8B-B14F-4D97-AF65-F5344CB8AC3E}">
        <p14:creationId xmlns:p14="http://schemas.microsoft.com/office/powerpoint/2010/main" val="3476229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CA212-E3EA-4739-98CC-117D047D003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F663-1D9C-4182-AA97-FE57FA310B9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EE081-4C8C-41BF-BDAC-7C9F61253F8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infoscience.epfl.ch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/record/175537/files/2069.pdf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FREAK: Fast Retina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Binary Robust Independent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(BRIEF) [5], the Oriented Fast and Ro-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(ORB)[26], and the Binary Robust Invariant Scalable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[16] (BRISK) are good examples.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D959CE-A071-9F4B-840F-D3C5F5D760E3}" type="slidenum">
              <a:rPr lang="en-US"/>
              <a:pPr/>
              <a:t>8</a:t>
            </a:fld>
            <a:endParaRPr 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DFCB0FF-A536-1B41-BFE0-923BEDBFF4DB}" type="slidenum">
              <a:rPr lang="en-US"/>
              <a:pPr/>
              <a:t>9</a:t>
            </a:fld>
            <a:endParaRPr 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25975" cy="3470275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5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795C3DA-48CC-9D44-8BD4-CF202E5CFCA7}" type="slidenum">
              <a:rPr lang="en-US"/>
              <a:pPr/>
              <a:t>10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25975" cy="3470275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6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F18844-EAB1-6444-887B-D5C9AB4FBFCA}" type="slidenum">
              <a:rPr lang="en-US"/>
              <a:pPr/>
              <a:t>11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25975" cy="3470275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2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73890-DCAF-43E6-8684-32303C5A86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25975" cy="34702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F3383-14F2-4EDE-84CF-5FAB10E6A85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25975" cy="34702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da.kth.se/cvap/abstracts/cvap198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eg"/><Relationship Id="rId11" Type="http://schemas.openxmlformats.org/officeDocument/2006/relationships/image" Target="../media/image29.wmf"/><Relationship Id="rId5" Type="http://schemas.openxmlformats.org/officeDocument/2006/relationships/image" Target="../media/image31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cs.ubc.ca/~lowe/keypoi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people.csail.mit.edu/albert/ladypack/wiki/index.php/Known_implementations_of_S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3.0911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4384"/>
            <a:ext cx="85344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5: Feature descriptors and matching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810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snavely\work\teaching\09Fa-CS6610\projects\misc\featur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289" y="3357565"/>
            <a:ext cx="5851920" cy="2096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</a:rPr>
              <a:t>Harris detector: Invariance properties 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-- Image rotation</a:t>
            </a:r>
            <a:endParaRPr lang="ru-RU" sz="3600" dirty="0">
              <a:latin typeface="Arial" charset="0"/>
            </a:endParaRPr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1219200" y="45720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cs typeface="Times New Roman" charset="0"/>
              </a:rPr>
              <a:t>Second moment ellipse rotates but its shape (i.e. eigenvalues) remains the same</a:t>
            </a:r>
            <a:endParaRPr lang="ru-RU" sz="2400">
              <a:cs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1676400"/>
            <a:ext cx="5257800" cy="2438400"/>
            <a:chOff x="1720" y="1344"/>
            <a:chExt cx="2072" cy="950"/>
          </a:xfrm>
        </p:grpSpPr>
        <p:grpSp>
          <p:nvGrpSpPr>
            <p:cNvPr id="152582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152595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596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41038 h 528"/>
                  <a:gd name="T2" fmla="*/ 3442 w 720"/>
                  <a:gd name="T3" fmla="*/ 0 h 528"/>
                  <a:gd name="T4" fmla="*/ 51732 w 720"/>
                  <a:gd name="T5" fmla="*/ 26097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2583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152593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594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4 h 528"/>
                  <a:gd name="T2" fmla="*/ 1 w 720"/>
                  <a:gd name="T3" fmla="*/ 0 h 528"/>
                  <a:gd name="T4" fmla="*/ 1 w 720"/>
                  <a:gd name="T5" fmla="*/ 2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584" name="AutoShape 12"/>
            <p:cNvSpPr>
              <a:spLocks noChangeArrowheads="1"/>
            </p:cNvSpPr>
            <p:nvPr/>
          </p:nvSpPr>
          <p:spPr bwMode="auto">
            <a:xfrm>
              <a:off x="2536" y="1488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585" name="Group 13"/>
            <p:cNvGrpSpPr>
              <a:grpSpLocks/>
            </p:cNvGrpSpPr>
            <p:nvPr/>
          </p:nvGrpSpPr>
          <p:grpSpPr bwMode="auto">
            <a:xfrm rot="-1269191">
              <a:off x="1720" y="2064"/>
              <a:ext cx="584" cy="230"/>
              <a:chOff x="1536" y="2496"/>
              <a:chExt cx="1152" cy="384"/>
            </a:xfrm>
          </p:grpSpPr>
          <p:sp>
            <p:nvSpPr>
              <p:cNvPr id="152590" name="Oval 14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591" name="Line 1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2" name="Line 1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2586" name="Group 17"/>
            <p:cNvGrpSpPr>
              <a:grpSpLocks/>
            </p:cNvGrpSpPr>
            <p:nvPr/>
          </p:nvGrpSpPr>
          <p:grpSpPr bwMode="auto">
            <a:xfrm rot="1035916">
              <a:off x="3208" y="2064"/>
              <a:ext cx="584" cy="230"/>
              <a:chOff x="1536" y="2496"/>
              <a:chExt cx="1152" cy="384"/>
            </a:xfrm>
          </p:grpSpPr>
          <p:sp>
            <p:nvSpPr>
              <p:cNvPr id="152587" name="Oval 1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588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9" name="Line 20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cs typeface="Times New Roman" charset="0"/>
              </a:rPr>
              <a:t>Corner location is covariant w.r.t. rotation</a:t>
            </a:r>
            <a:endParaRPr lang="ru-RU" sz="2400">
              <a:solidFill>
                <a:srgbClr val="0033CC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</a:rPr>
              <a:t>Harris detector: Invariance properties – 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Affine intensity change</a:t>
            </a:r>
            <a:endParaRPr lang="ru-RU" sz="3600" dirty="0">
              <a:latin typeface="Arial" charset="0"/>
            </a:endParaRPr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1447800" y="1997075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charset="0"/>
                <a:cs typeface="Times New Roman" charset="0"/>
              </a:rPr>
              <a:t>   </a:t>
            </a:r>
            <a:r>
              <a:rPr lang="en-US" sz="2400">
                <a:cs typeface="Times New Roman" charset="0"/>
              </a:rPr>
              <a:t>Only derivatives are used =&gt; invariance to intensity shift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400" i="1">
                <a:latin typeface="Times New Roman" charset="0"/>
                <a:cs typeface="Times New Roman" charset="0"/>
              </a:rPr>
              <a:t>I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sz="2400" i="1">
                <a:latin typeface="Times New Roman" charset="0"/>
                <a:cs typeface="Times New Roman" charset="0"/>
                <a:sym typeface="Symbol" charset="0"/>
              </a:rPr>
              <a:t>I</a:t>
            </a:r>
            <a:r>
              <a:rPr lang="he-IL" sz="2400" i="1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he-IL" sz="240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i="1">
                <a:latin typeface="Times New Roman" charset="0"/>
                <a:cs typeface="Times New Roman" charset="0"/>
                <a:sym typeface="Symbol" charset="0"/>
              </a:rPr>
              <a:t>b</a:t>
            </a:r>
            <a:endParaRPr lang="ru-RU" sz="2400" i="1">
              <a:latin typeface="Times New Roman" charset="0"/>
              <a:cs typeface="Times New Roman" charset="0"/>
            </a:endParaRPr>
          </a:p>
        </p:txBody>
      </p:sp>
      <p:sp>
        <p:nvSpPr>
          <p:cNvPr id="150538" name="Text Box 6"/>
          <p:cNvSpPr txBox="1">
            <a:spLocks noChangeArrowheads="1"/>
          </p:cNvSpPr>
          <p:nvPr/>
        </p:nvSpPr>
        <p:spPr bwMode="auto">
          <a:xfrm>
            <a:off x="1447800" y="2962275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  </a:t>
            </a:r>
            <a:r>
              <a:rPr lang="he-IL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cs typeface="Times New Roman" charset="0"/>
              </a:rPr>
              <a:t>Intensity scaling: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</a:rPr>
              <a:t>I </a:t>
            </a:r>
            <a:r>
              <a:rPr lang="en-US" sz="2400" dirty="0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a</a:t>
            </a:r>
            <a:r>
              <a:rPr lang="he-IL" sz="2400" i="1" dirty="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  <a:sym typeface="Symbol" charset="0"/>
              </a:rPr>
              <a:t>I</a:t>
            </a:r>
            <a:endParaRPr lang="ru-RU" sz="2400" i="1" dirty="0">
              <a:latin typeface="Times New Roman" charset="0"/>
              <a:cs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0675" y="3149600"/>
            <a:ext cx="8289925" cy="2632075"/>
            <a:chOff x="320675" y="3149600"/>
            <a:chExt cx="8289925" cy="2632075"/>
          </a:xfrm>
        </p:grpSpPr>
        <p:sp>
          <p:nvSpPr>
            <p:cNvPr id="150539" name="Freeform 7"/>
            <p:cNvSpPr>
              <a:spLocks/>
            </p:cNvSpPr>
            <p:nvPr/>
          </p:nvSpPr>
          <p:spPr bwMode="auto">
            <a:xfrm>
              <a:off x="1600200" y="3937000"/>
              <a:ext cx="2514600" cy="1193800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40" name="Freeform 8"/>
            <p:cNvSpPr>
              <a:spLocks/>
            </p:cNvSpPr>
            <p:nvPr/>
          </p:nvSpPr>
          <p:spPr bwMode="auto">
            <a:xfrm>
              <a:off x="5619750" y="3149600"/>
              <a:ext cx="2514600" cy="1955800"/>
            </a:xfrm>
            <a:custGeom>
              <a:avLst/>
              <a:gdLst>
                <a:gd name="T0" fmla="*/ 0 w 1584"/>
                <a:gd name="T1" fmla="*/ 104725 h 752"/>
                <a:gd name="T2" fmla="*/ 144 w 1584"/>
                <a:gd name="T3" fmla="*/ 31206 h 752"/>
                <a:gd name="T4" fmla="*/ 384 w 1584"/>
                <a:gd name="T5" fmla="*/ 57970 h 752"/>
                <a:gd name="T6" fmla="*/ 528 w 1584"/>
                <a:gd name="T7" fmla="*/ 4415 h 752"/>
                <a:gd name="T8" fmla="*/ 768 w 1584"/>
                <a:gd name="T9" fmla="*/ 84705 h 752"/>
                <a:gd name="T10" fmla="*/ 912 w 1584"/>
                <a:gd name="T11" fmla="*/ 64621 h 752"/>
                <a:gd name="T12" fmla="*/ 1104 w 1584"/>
                <a:gd name="T13" fmla="*/ 91383 h 752"/>
                <a:gd name="T14" fmla="*/ 1248 w 1584"/>
                <a:gd name="T15" fmla="*/ 37958 h 752"/>
                <a:gd name="T16" fmla="*/ 1584 w 1584"/>
                <a:gd name="T17" fmla="*/ 91383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541" name="Group 9"/>
            <p:cNvGrpSpPr>
              <a:grpSpLocks/>
            </p:cNvGrpSpPr>
            <p:nvPr/>
          </p:nvGrpSpPr>
          <p:grpSpPr bwMode="auto">
            <a:xfrm>
              <a:off x="1077913" y="3759200"/>
              <a:ext cx="3524250" cy="2022475"/>
              <a:chOff x="583" y="2880"/>
              <a:chExt cx="2220" cy="1274"/>
            </a:xfrm>
          </p:grpSpPr>
          <p:grpSp>
            <p:nvGrpSpPr>
              <p:cNvPr id="150557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150559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6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R</a:t>
                  </a:r>
                  <a:endParaRPr lang="ru-RU" sz="2400" i="1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505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x</a:t>
                  </a:r>
                  <a:r>
                    <a:rPr lang="en-US" sz="2400">
                      <a:latin typeface="Times New Roman" charset="0"/>
                      <a:cs typeface="Times New Roman" charset="0"/>
                    </a:rPr>
                    <a:t> </a:t>
                  </a:r>
                  <a:r>
                    <a:rPr lang="en-US" sz="2000">
                      <a:latin typeface="Times New Roman" charset="0"/>
                      <a:cs typeface="Times New Roman" charset="0"/>
                    </a:rPr>
                    <a:t>(image coordinate)</a:t>
                  </a:r>
                  <a:endParaRPr lang="ru-RU" sz="2000"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150558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50542" name="Text Box 16"/>
            <p:cNvSpPr txBox="1">
              <a:spLocks noChangeArrowheads="1"/>
            </p:cNvSpPr>
            <p:nvPr/>
          </p:nvSpPr>
          <p:spPr bwMode="auto">
            <a:xfrm>
              <a:off x="320675" y="4276725"/>
              <a:ext cx="11271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latin typeface="Times New Roman" charset="0"/>
                  <a:cs typeface="Times New Roman" charset="0"/>
                </a:rPr>
                <a:t>threshold</a:t>
              </a:r>
              <a:endParaRPr lang="ru-RU" sz="2000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150543" name="Group 17"/>
            <p:cNvGrpSpPr>
              <a:grpSpLocks/>
            </p:cNvGrpSpPr>
            <p:nvPr/>
          </p:nvGrpSpPr>
          <p:grpSpPr bwMode="auto">
            <a:xfrm>
              <a:off x="5086350" y="3759200"/>
              <a:ext cx="3524250" cy="2022475"/>
              <a:chOff x="583" y="2880"/>
              <a:chExt cx="2220" cy="1274"/>
            </a:xfrm>
          </p:grpSpPr>
          <p:grpSp>
            <p:nvGrpSpPr>
              <p:cNvPr id="150551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150553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5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5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R</a:t>
                  </a:r>
                  <a:endParaRPr lang="ru-RU" sz="2400" i="1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5055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i="1">
                      <a:latin typeface="Times New Roman" charset="0"/>
                      <a:cs typeface="Times New Roman" charset="0"/>
                    </a:rPr>
                    <a:t>x</a:t>
                  </a:r>
                  <a:r>
                    <a:rPr lang="en-US" sz="2400">
                      <a:latin typeface="Times New Roman" charset="0"/>
                      <a:cs typeface="Times New Roman" charset="0"/>
                    </a:rPr>
                    <a:t> </a:t>
                  </a:r>
                  <a:r>
                    <a:rPr lang="en-US" sz="2000">
                      <a:latin typeface="Times New Roman" charset="0"/>
                      <a:cs typeface="Times New Roman" charset="0"/>
                    </a:rPr>
                    <a:t>(image coordinate)</a:t>
                  </a:r>
                  <a:endParaRPr lang="ru-RU" sz="2000"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150552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50544" name="Oval 24"/>
            <p:cNvSpPr>
              <a:spLocks noChangeArrowheads="1"/>
            </p:cNvSpPr>
            <p:nvPr/>
          </p:nvSpPr>
          <p:spPr bwMode="auto">
            <a:xfrm>
              <a:off x="1814513" y="4230688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5" name="Oval 25"/>
            <p:cNvSpPr>
              <a:spLocks noChangeArrowheads="1"/>
            </p:cNvSpPr>
            <p:nvPr/>
          </p:nvSpPr>
          <p:spPr bwMode="auto">
            <a:xfrm>
              <a:off x="2376488" y="3940175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6" name="Oval 26"/>
            <p:cNvSpPr>
              <a:spLocks noChangeArrowheads="1"/>
            </p:cNvSpPr>
            <p:nvPr/>
          </p:nvSpPr>
          <p:spPr bwMode="auto">
            <a:xfrm>
              <a:off x="3551238" y="4332288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7" name="Oval 27"/>
            <p:cNvSpPr>
              <a:spLocks noChangeArrowheads="1"/>
            </p:cNvSpPr>
            <p:nvPr/>
          </p:nvSpPr>
          <p:spPr bwMode="auto">
            <a:xfrm>
              <a:off x="5854700" y="3679825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8" name="Oval 28"/>
            <p:cNvSpPr>
              <a:spLocks noChangeArrowheads="1"/>
            </p:cNvSpPr>
            <p:nvPr/>
          </p:nvSpPr>
          <p:spPr bwMode="auto">
            <a:xfrm>
              <a:off x="6405563" y="3200400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49" name="Oval 29"/>
            <p:cNvSpPr>
              <a:spLocks noChangeArrowheads="1"/>
            </p:cNvSpPr>
            <p:nvPr/>
          </p:nvSpPr>
          <p:spPr bwMode="auto">
            <a:xfrm>
              <a:off x="7010400" y="4292600"/>
              <a:ext cx="90488" cy="746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0550" name="Oval 30"/>
            <p:cNvSpPr>
              <a:spLocks noChangeArrowheads="1"/>
            </p:cNvSpPr>
            <p:nvPr/>
          </p:nvSpPr>
          <p:spPr bwMode="auto">
            <a:xfrm>
              <a:off x="7567613" y="3852863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210399" name="Text Box 31"/>
          <p:cNvSpPr txBox="1">
            <a:spLocks noChangeArrowheads="1"/>
          </p:cNvSpPr>
          <p:nvPr/>
        </p:nvSpPr>
        <p:spPr bwMode="auto">
          <a:xfrm>
            <a:off x="1219200" y="6015038"/>
            <a:ext cx="69342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33CC"/>
                </a:solidFill>
                <a:cs typeface="Times New Roman" charset="0"/>
              </a:rPr>
              <a:t>Partially invariant </a:t>
            </a:r>
            <a:r>
              <a:rPr lang="en-US" sz="2400">
                <a:solidFill>
                  <a:srgbClr val="0033CC"/>
                </a:solidFill>
                <a:cs typeface="Times New Roman" charset="0"/>
              </a:rPr>
              <a:t>to affine intensity change</a:t>
            </a:r>
            <a:endParaRPr lang="ru-RU" sz="2400">
              <a:solidFill>
                <a:srgbClr val="0033CC"/>
              </a:solidFill>
              <a:cs typeface="Times New Roman" charset="0"/>
            </a:endParaRPr>
          </a:p>
        </p:txBody>
      </p:sp>
      <p:sp>
        <p:nvSpPr>
          <p:cNvPr id="150534" name="Rectangle 30"/>
          <p:cNvSpPr>
            <a:spLocks noChangeArrowheads="1"/>
          </p:cNvSpPr>
          <p:nvPr/>
        </p:nvSpPr>
        <p:spPr bwMode="auto">
          <a:xfrm>
            <a:off x="5029200" y="1143000"/>
            <a:ext cx="184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 New Roman" charset="0"/>
                <a:cs typeface="Times New Roman" charset="0"/>
              </a:rPr>
              <a:t>I </a:t>
            </a:r>
            <a:r>
              <a:rPr lang="en-US">
                <a:latin typeface="Times New Roman" charset="0"/>
                <a:cs typeface="Times New Roman" charset="0"/>
                <a:sym typeface="Symbol" charset="0"/>
              </a:rPr>
              <a:t> </a:t>
            </a:r>
            <a:r>
              <a:rPr lang="en-US" i="1">
                <a:latin typeface="Times New Roman" charset="0"/>
                <a:cs typeface="Times New Roman" charset="0"/>
                <a:sym typeface="Symbol" charset="0"/>
              </a:rPr>
              <a:t>a</a:t>
            </a:r>
            <a:r>
              <a:rPr lang="he-IL" i="1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lang="en-US" i="1">
                <a:latin typeface="Times New Roman" charset="0"/>
                <a:cs typeface="Times New Roman" charset="0"/>
                <a:sym typeface="Symbol" charset="0"/>
              </a:rPr>
              <a:t>I </a:t>
            </a:r>
            <a:r>
              <a:rPr lang="en-US" i="1">
                <a:latin typeface="Times New Roman" charset="0"/>
                <a:cs typeface="Times New Roman" charset="0"/>
              </a:rPr>
              <a:t>+ b</a:t>
            </a: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50535" name="Rectangle 13"/>
          <p:cNvSpPr>
            <a:spLocks noChangeArrowheads="1"/>
          </p:cNvSpPr>
          <p:nvPr/>
        </p:nvSpPr>
        <p:spPr bwMode="auto">
          <a:xfrm>
            <a:off x="3733800" y="1219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0536" name="Rectangle 14"/>
          <p:cNvSpPr>
            <a:spLocks noChangeArrowheads="1"/>
          </p:cNvSpPr>
          <p:nvPr/>
        </p:nvSpPr>
        <p:spPr bwMode="auto">
          <a:xfrm>
            <a:off x="2362200" y="12192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0537" name="AutoShape 15"/>
          <p:cNvSpPr>
            <a:spLocks noChangeArrowheads="1"/>
          </p:cNvSpPr>
          <p:nvPr/>
        </p:nvSpPr>
        <p:spPr bwMode="auto">
          <a:xfrm>
            <a:off x="3048000" y="12954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 autoUpdateAnimBg="0"/>
      <p:bldP spid="150538" grpId="0"/>
      <p:bldP spid="12103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Harris Detector: Invariance Properties</a:t>
            </a: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/>
              <a:t>Scaling</a:t>
            </a:r>
            <a:endParaRPr lang="ru-RU" dirty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5791200" y="4191000"/>
            <a:ext cx="259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All points will be classified as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edges</a:t>
            </a:r>
            <a:endParaRPr lang="ru-RU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90688" y="3132138"/>
            <a:ext cx="442912" cy="434975"/>
            <a:chOff x="4329" y="1733"/>
            <a:chExt cx="279" cy="274"/>
          </a:xfrm>
        </p:grpSpPr>
        <p:sp>
          <p:nvSpPr>
            <p:cNvPr id="39951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34 h 1264"/>
                <a:gd name="T2" fmla="*/ 2 w 1728"/>
                <a:gd name="T3" fmla="*/ 11 h 1264"/>
                <a:gd name="T4" fmla="*/ 8 w 1728"/>
                <a:gd name="T5" fmla="*/ 2 h 1264"/>
                <a:gd name="T6" fmla="*/ 20 w 1728"/>
                <a:gd name="T7" fmla="*/ 0 h 1264"/>
                <a:gd name="T8" fmla="*/ 33 w 1728"/>
                <a:gd name="T9" fmla="*/ 4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1502228" y="3581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Corner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1219200" y="6100763"/>
            <a:ext cx="6934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0033CC"/>
                </a:solidFill>
                <a:cs typeface="Times New Roman" pitchFamily="18" charset="0"/>
              </a:rPr>
              <a:t>Not invariant </a:t>
            </a: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to scaling</a:t>
            </a:r>
            <a:endParaRPr lang="ru-RU" sz="240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76600" y="2209800"/>
            <a:ext cx="5029200" cy="2159000"/>
            <a:chOff x="2064" y="1152"/>
            <a:chExt cx="3168" cy="136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39949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0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0 h 21600"/>
                  <a:gd name="T4" fmla="*/ 2 w 21600"/>
                  <a:gd name="T5" fmla="*/ 0 h 21600"/>
                  <a:gd name="T6" fmla="*/ 3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46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2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Harris Detector: Invariance Properties</a:t>
            </a:r>
            <a:endParaRPr lang="ru-RU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0650"/>
            <a:ext cx="7772400" cy="682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Rotation</a:t>
            </a:r>
            <a:endParaRPr lang="ru-RU" dirty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1219200" y="4816475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Ellipse rotates but its shape (i.e. eigenvalues) remains the same</a:t>
            </a:r>
            <a:endParaRPr lang="ru-RU" sz="2400"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133600"/>
            <a:ext cx="5257800" cy="2438400"/>
            <a:chOff x="1720" y="1344"/>
            <a:chExt cx="2072" cy="95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37908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9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1261 h 528"/>
                  <a:gd name="T2" fmla="*/ 113 w 720"/>
                  <a:gd name="T3" fmla="*/ 0 h 528"/>
                  <a:gd name="T4" fmla="*/ 1693 w 720"/>
                  <a:gd name="T5" fmla="*/ 802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37906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198 h 528"/>
                  <a:gd name="T2" fmla="*/ 12 w 720"/>
                  <a:gd name="T3" fmla="*/ 0 h 528"/>
                  <a:gd name="T4" fmla="*/ 184 w 720"/>
                  <a:gd name="T5" fmla="*/ 126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97" name="AutoShape 12"/>
            <p:cNvSpPr>
              <a:spLocks noChangeArrowheads="1"/>
            </p:cNvSpPr>
            <p:nvPr/>
          </p:nvSpPr>
          <p:spPr bwMode="auto">
            <a:xfrm>
              <a:off x="2536" y="1488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 rot="-1269191">
              <a:off x="1720" y="2064"/>
              <a:ext cx="584" cy="230"/>
              <a:chOff x="1536" y="2496"/>
              <a:chExt cx="1152" cy="384"/>
            </a:xfrm>
          </p:grpSpPr>
          <p:sp>
            <p:nvSpPr>
              <p:cNvPr id="37903" name="Oval 14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4" name="Line 1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Line 1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rot="1035916">
              <a:off x="3208" y="2064"/>
              <a:ext cx="584" cy="230"/>
              <a:chOff x="1536" y="2496"/>
              <a:chExt cx="1152" cy="384"/>
            </a:xfrm>
          </p:grpSpPr>
          <p:sp>
            <p:nvSpPr>
              <p:cNvPr id="37900" name="Oval 1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1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2" name="Line 20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143000" y="5867400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Corner response is invariant to image rotation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Harris Detector: Invariance Properties</a:t>
            </a: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682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Affine intensity change: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aI</a:t>
            </a:r>
            <a:r>
              <a:rPr lang="he-I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he-IL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ru-RU" dirty="0"/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1447800" y="20574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Only derivatives are used =&gt;        	                  	invariance to intensity shift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he-I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he-IL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1447800" y="2895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Intensity scale: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he-I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0675" y="3733800"/>
            <a:ext cx="4281488" cy="2022475"/>
            <a:chOff x="320675" y="3733800"/>
            <a:chExt cx="4281488" cy="2022475"/>
          </a:xfrm>
        </p:grpSpPr>
        <p:sp>
          <p:nvSpPr>
            <p:cNvPr id="38920" name="Freeform 7"/>
            <p:cNvSpPr>
              <a:spLocks/>
            </p:cNvSpPr>
            <p:nvPr/>
          </p:nvSpPr>
          <p:spPr bwMode="auto">
            <a:xfrm>
              <a:off x="1600200" y="3911600"/>
              <a:ext cx="2514600" cy="1193800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077913" y="3733800"/>
              <a:ext cx="3524250" cy="2022475"/>
              <a:chOff x="583" y="2880"/>
              <a:chExt cx="2220" cy="127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38940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94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(image coordinate)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939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3" name="Text Box 16"/>
            <p:cNvSpPr txBox="1">
              <a:spLocks noChangeArrowheads="1"/>
            </p:cNvSpPr>
            <p:nvPr/>
          </p:nvSpPr>
          <p:spPr bwMode="auto">
            <a:xfrm>
              <a:off x="320675" y="4251325"/>
              <a:ext cx="11271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threshold</a:t>
              </a: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5" name="Oval 24"/>
            <p:cNvSpPr>
              <a:spLocks noChangeArrowheads="1"/>
            </p:cNvSpPr>
            <p:nvPr/>
          </p:nvSpPr>
          <p:spPr bwMode="auto">
            <a:xfrm>
              <a:off x="1814513" y="4205288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6" name="Oval 25"/>
            <p:cNvSpPr>
              <a:spLocks noChangeArrowheads="1"/>
            </p:cNvSpPr>
            <p:nvPr/>
          </p:nvSpPr>
          <p:spPr bwMode="auto">
            <a:xfrm>
              <a:off x="2376488" y="3914775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7" name="Oval 26"/>
            <p:cNvSpPr>
              <a:spLocks noChangeArrowheads="1"/>
            </p:cNvSpPr>
            <p:nvPr/>
          </p:nvSpPr>
          <p:spPr bwMode="auto">
            <a:xfrm>
              <a:off x="3551238" y="4306888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86350" y="3124200"/>
            <a:ext cx="3524250" cy="2632075"/>
            <a:chOff x="5086350" y="3124200"/>
            <a:chExt cx="3524250" cy="2632075"/>
          </a:xfrm>
        </p:grpSpPr>
        <p:sp>
          <p:nvSpPr>
            <p:cNvPr id="38921" name="Freeform 8"/>
            <p:cNvSpPr>
              <a:spLocks/>
            </p:cNvSpPr>
            <p:nvPr/>
          </p:nvSpPr>
          <p:spPr bwMode="auto">
            <a:xfrm>
              <a:off x="5619750" y="3124200"/>
              <a:ext cx="2514600" cy="1955800"/>
            </a:xfrm>
            <a:custGeom>
              <a:avLst/>
              <a:gdLst>
                <a:gd name="T0" fmla="*/ 0 w 1584"/>
                <a:gd name="T1" fmla="*/ 2018 h 752"/>
                <a:gd name="T2" fmla="*/ 144 w 1584"/>
                <a:gd name="T3" fmla="*/ 601 h 752"/>
                <a:gd name="T4" fmla="*/ 384 w 1584"/>
                <a:gd name="T5" fmla="*/ 1117 h 752"/>
                <a:gd name="T6" fmla="*/ 528 w 1584"/>
                <a:gd name="T7" fmla="*/ 85 h 752"/>
                <a:gd name="T8" fmla="*/ 768 w 1584"/>
                <a:gd name="T9" fmla="*/ 1632 h 752"/>
                <a:gd name="T10" fmla="*/ 912 w 1584"/>
                <a:gd name="T11" fmla="*/ 1245 h 752"/>
                <a:gd name="T12" fmla="*/ 1104 w 1584"/>
                <a:gd name="T13" fmla="*/ 1761 h 752"/>
                <a:gd name="T14" fmla="*/ 1248 w 1584"/>
                <a:gd name="T15" fmla="*/ 731 h 752"/>
                <a:gd name="T16" fmla="*/ 1584 w 1584"/>
                <a:gd name="T17" fmla="*/ 1761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5086350" y="3733800"/>
              <a:ext cx="3524250" cy="2022475"/>
              <a:chOff x="583" y="2880"/>
              <a:chExt cx="2220" cy="1274"/>
            </a:xfrm>
          </p:grpSpPr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38934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93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(image coordinate)</a:t>
                  </a:r>
                  <a:endParaRPr lang="ru-RU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933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8" name="Oval 27"/>
            <p:cNvSpPr>
              <a:spLocks noChangeArrowheads="1"/>
            </p:cNvSpPr>
            <p:nvPr/>
          </p:nvSpPr>
          <p:spPr bwMode="auto">
            <a:xfrm>
              <a:off x="5854700" y="3654425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9" name="Oval 28"/>
            <p:cNvSpPr>
              <a:spLocks noChangeArrowheads="1"/>
            </p:cNvSpPr>
            <p:nvPr/>
          </p:nvSpPr>
          <p:spPr bwMode="auto">
            <a:xfrm>
              <a:off x="6405563" y="3175000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30" name="Oval 29"/>
            <p:cNvSpPr>
              <a:spLocks noChangeArrowheads="1"/>
            </p:cNvSpPr>
            <p:nvPr/>
          </p:nvSpPr>
          <p:spPr bwMode="auto">
            <a:xfrm>
              <a:off x="7010400" y="4267200"/>
              <a:ext cx="90488" cy="746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31" name="Oval 30"/>
            <p:cNvSpPr>
              <a:spLocks noChangeArrowheads="1"/>
            </p:cNvSpPr>
            <p:nvPr/>
          </p:nvSpPr>
          <p:spPr bwMode="auto">
            <a:xfrm>
              <a:off x="7567613" y="3827463"/>
              <a:ext cx="90488" cy="746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0399" name="Text Box 31"/>
          <p:cNvSpPr txBox="1">
            <a:spLocks noChangeArrowheads="1"/>
          </p:cNvSpPr>
          <p:nvPr/>
        </p:nvSpPr>
        <p:spPr bwMode="auto">
          <a:xfrm>
            <a:off x="1219200" y="5872163"/>
            <a:ext cx="6934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0033CC"/>
                </a:solidFill>
                <a:cs typeface="Times New Roman" pitchFamily="18" charset="0"/>
              </a:rPr>
              <a:t>Partially invariant </a:t>
            </a: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to affine intensity change</a:t>
            </a:r>
            <a:endParaRPr lang="ru-RU" sz="2400">
              <a:solidFill>
                <a:srgbClr val="00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 autoUpdateAnimBg="0"/>
      <p:bldP spid="38919" grpId="0"/>
      <p:bldP spid="12103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Harris Detector: Invariance Properties</a:t>
            </a: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/>
              <a:t>Scaling</a:t>
            </a:r>
            <a:endParaRPr lang="ru-RU" dirty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5791200" y="4191000"/>
            <a:ext cx="259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All points will be classified as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edges</a:t>
            </a:r>
            <a:endParaRPr lang="ru-RU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90688" y="3132138"/>
            <a:ext cx="442912" cy="434975"/>
            <a:chOff x="4329" y="1733"/>
            <a:chExt cx="279" cy="274"/>
          </a:xfrm>
        </p:grpSpPr>
        <p:sp>
          <p:nvSpPr>
            <p:cNvPr id="39951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34 h 1264"/>
                <a:gd name="T2" fmla="*/ 2 w 1728"/>
                <a:gd name="T3" fmla="*/ 11 h 1264"/>
                <a:gd name="T4" fmla="*/ 8 w 1728"/>
                <a:gd name="T5" fmla="*/ 2 h 1264"/>
                <a:gd name="T6" fmla="*/ 20 w 1728"/>
                <a:gd name="T7" fmla="*/ 0 h 1264"/>
                <a:gd name="T8" fmla="*/ 33 w 1728"/>
                <a:gd name="T9" fmla="*/ 4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1502228" y="3581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Corner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1219200" y="6100763"/>
            <a:ext cx="6934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0033CC"/>
                </a:solidFill>
                <a:cs typeface="Times New Roman" pitchFamily="18" charset="0"/>
              </a:rPr>
              <a:t>Not invariant </a:t>
            </a: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to scaling</a:t>
            </a:r>
            <a:endParaRPr lang="ru-RU" sz="240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76600" y="2209800"/>
            <a:ext cx="5029200" cy="2159000"/>
            <a:chOff x="2064" y="1152"/>
            <a:chExt cx="3168" cy="136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39949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0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0 h 21600"/>
                  <a:gd name="T4" fmla="*/ 2 w 21600"/>
                  <a:gd name="T5" fmla="*/ 0 h 21600"/>
                  <a:gd name="T6" fmla="*/ 3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46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Freeform 19"/>
          <p:cNvSpPr>
            <a:spLocks/>
          </p:cNvSpPr>
          <p:nvPr/>
        </p:nvSpPr>
        <p:spPr bwMode="auto">
          <a:xfrm>
            <a:off x="3429000" y="2711450"/>
            <a:ext cx="1981200" cy="20574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2147483647 h 1392"/>
              <a:gd name="T6" fmla="*/ 2147483647 w 1584"/>
              <a:gd name="T7" fmla="*/ 2147483647 h 1392"/>
              <a:gd name="T8" fmla="*/ 2147483647 w 1584"/>
              <a:gd name="T9" fmla="*/ 2147483647 h 1392"/>
              <a:gd name="T10" fmla="*/ 2147483647 w 1584"/>
              <a:gd name="T11" fmla="*/ 2147483647 h 1392"/>
              <a:gd name="T12" fmla="*/ 2147483647 w 1584"/>
              <a:gd name="T13" fmla="*/ 2147483647 h 1392"/>
              <a:gd name="T14" fmla="*/ 2147483647 w 1584"/>
              <a:gd name="T15" fmla="*/ 2147483647 h 1392"/>
              <a:gd name="T16" fmla="*/ 2147483647 w 1584"/>
              <a:gd name="T17" fmla="*/ 2147483647 h 1392"/>
              <a:gd name="T18" fmla="*/ 2147483647 w 1584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4"/>
              <a:gd name="T31" fmla="*/ 0 h 1392"/>
              <a:gd name="T32" fmla="*/ 1584 w 1584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4" h="1392">
                <a:moveTo>
                  <a:pt x="0" y="1248"/>
                </a:moveTo>
                <a:cubicBezTo>
                  <a:pt x="120" y="1320"/>
                  <a:pt x="240" y="1392"/>
                  <a:pt x="336" y="1344"/>
                </a:cubicBezTo>
                <a:cubicBezTo>
                  <a:pt x="432" y="1296"/>
                  <a:pt x="560" y="1088"/>
                  <a:pt x="576" y="960"/>
                </a:cubicBezTo>
                <a:cubicBezTo>
                  <a:pt x="592" y="832"/>
                  <a:pt x="440" y="672"/>
                  <a:pt x="432" y="576"/>
                </a:cubicBezTo>
                <a:cubicBezTo>
                  <a:pt x="424" y="480"/>
                  <a:pt x="464" y="416"/>
                  <a:pt x="528" y="384"/>
                </a:cubicBezTo>
                <a:cubicBezTo>
                  <a:pt x="592" y="352"/>
                  <a:pt x="728" y="352"/>
                  <a:pt x="816" y="384"/>
                </a:cubicBezTo>
                <a:cubicBezTo>
                  <a:pt x="904" y="416"/>
                  <a:pt x="992" y="584"/>
                  <a:pt x="1056" y="576"/>
                </a:cubicBezTo>
                <a:cubicBezTo>
                  <a:pt x="1120" y="568"/>
                  <a:pt x="1176" y="408"/>
                  <a:pt x="1200" y="336"/>
                </a:cubicBezTo>
                <a:cubicBezTo>
                  <a:pt x="1224" y="264"/>
                  <a:pt x="1136" y="200"/>
                  <a:pt x="1200" y="144"/>
                </a:cubicBezTo>
                <a:cubicBezTo>
                  <a:pt x="1264" y="88"/>
                  <a:pt x="1424" y="44"/>
                  <a:pt x="15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invariant detection</a:t>
            </a:r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76663" y="2905125"/>
            <a:ext cx="795337" cy="800100"/>
            <a:chOff x="3548063" y="2524125"/>
            <a:chExt cx="795337" cy="800100"/>
          </a:xfrm>
        </p:grpSpPr>
        <p:sp>
          <p:nvSpPr>
            <p:cNvPr id="57356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3962400" y="3105150"/>
            <a:ext cx="396875" cy="400050"/>
            <a:chOff x="3548063" y="2524125"/>
            <a:chExt cx="795337" cy="800100"/>
          </a:xfrm>
        </p:grpSpPr>
        <p:sp>
          <p:nvSpPr>
            <p:cNvPr id="57354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71800" y="2133600"/>
            <a:ext cx="2386013" cy="2378529"/>
            <a:chOff x="3548063" y="2524125"/>
            <a:chExt cx="795337" cy="792843"/>
          </a:xfrm>
        </p:grpSpPr>
        <p:sp>
          <p:nvSpPr>
            <p:cNvPr id="57352" name="Oval 21"/>
            <p:cNvSpPr>
              <a:spLocks noChangeArrowheads="1"/>
            </p:cNvSpPr>
            <p:nvPr/>
          </p:nvSpPr>
          <p:spPr bwMode="auto">
            <a:xfrm>
              <a:off x="3548063" y="2526393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dirty="0"/>
              <a:t>Suppose you’re looking for corners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Key idea:  find scale that gives local maximum of </a:t>
            </a:r>
            <a:r>
              <a:rPr lang="en-US" i="1" dirty="0"/>
              <a:t>f</a:t>
            </a:r>
          </a:p>
          <a:p>
            <a:pPr lvl="1"/>
            <a:r>
              <a:rPr lang="en-US" dirty="0"/>
              <a:t>in both position and scale</a:t>
            </a:r>
          </a:p>
          <a:p>
            <a:pPr lvl="1"/>
            <a:r>
              <a:rPr lang="en-US" dirty="0"/>
              <a:t>One definition of </a:t>
            </a:r>
            <a:r>
              <a:rPr lang="en-US" i="1" dirty="0"/>
              <a:t>f</a:t>
            </a:r>
            <a:r>
              <a:rPr lang="en-US" dirty="0"/>
              <a:t>: the Harris 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902" name="Text Box 11"/>
          <p:cNvSpPr txBox="1">
            <a:spLocks noChangeArrowheads="1"/>
          </p:cNvSpPr>
          <p:nvPr/>
        </p:nvSpPr>
        <p:spPr bwMode="auto">
          <a:xfrm>
            <a:off x="3886200" y="6553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410200" y="1219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chemeClr val="bg1"/>
                </a:solidFill>
                <a:latin typeface="Arial" charset="0"/>
              </a:rPr>
              <a:t>Lindeberg et al, 1996</a:t>
            </a: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638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37338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5791200" y="1219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 err="1">
                <a:solidFill>
                  <a:schemeClr val="bg1"/>
                </a:solidFill>
                <a:latin typeface="Arial" charset="0"/>
              </a:rPr>
              <a:t>Lindeberg</a:t>
            </a: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et al., 1996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638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638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638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638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638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638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638" y="-914400"/>
            <a:ext cx="10201276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computing </a:t>
            </a:r>
            <a:r>
              <a:rPr lang="en-US" i="1" dirty="0"/>
              <a:t>f</a:t>
            </a:r>
            <a:r>
              <a:rPr lang="en-US" dirty="0"/>
              <a:t> for larger and larger windows, we can implement using a fixed window size with a Gaussian pyramid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3528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3352800"/>
            <a:ext cx="457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62742" y="4060372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44142" y="3635828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38256" y="345077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9742" y="335280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6800" y="5334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(sometimes need to create in-between levels, e.g. a ¾-size image)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Feature extraction: Corners and blobs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5" descr="Sunflowers2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727200"/>
            <a:ext cx="4140200" cy="41402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82750"/>
            <a:ext cx="4092575" cy="4184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370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common definition of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Laplacian</a:t>
            </a:r>
            <a:r>
              <a:rPr lang="en-US" i="1" dirty="0"/>
              <a:t> of Gaussian </a:t>
            </a:r>
            <a:r>
              <a:rPr lang="en-US" dirty="0"/>
              <a:t>(</a:t>
            </a:r>
            <a:r>
              <a:rPr lang="en-US" i="1" dirty="0" err="1"/>
              <a:t>LoG</a:t>
            </a:r>
            <a:r>
              <a:rPr lang="en-US" dirty="0"/>
              <a:t>) </a:t>
            </a:r>
            <a:endParaRPr lang="en-US" i="1" dirty="0"/>
          </a:p>
        </p:txBody>
      </p:sp>
      <p:pic>
        <p:nvPicPr>
          <p:cNvPr id="4" name="Picture 5" descr="lo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351" y="2374495"/>
            <a:ext cx="3414098" cy="25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976" y="2752046"/>
            <a:ext cx="1707048" cy="170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762000" y="5105400"/>
          <a:ext cx="2970212" cy="119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0" name="Equation" r:id="rId5" imgW="1104840" imgH="444240" progId="Equation.3">
                  <p:embed/>
                </p:oleObj>
              </mc:Choice>
              <mc:Fallback>
                <p:oleObj name="Equation" r:id="rId5" imgW="110484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2970212" cy="1194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1000" y="5221069"/>
            <a:ext cx="495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(very similar to a Difference of Gaussians (</a:t>
            </a:r>
            <a:r>
              <a:rPr lang="en-US" dirty="0" err="1"/>
              <a:t>DoG</a:t>
            </a:r>
            <a:r>
              <a:rPr lang="en-US" dirty="0"/>
              <a:t>) – i.e. a Gaussian minus a slightly smaller Gaussian)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Laplacian</a:t>
            </a:r>
            <a:r>
              <a:rPr lang="en-US" dirty="0"/>
              <a:t> of Gaussian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3998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“Blob” detector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maxima </a:t>
            </a:r>
            <a:r>
              <a:rPr lang="en-US" i="1" dirty="0"/>
              <a:t>and minima</a:t>
            </a:r>
            <a:r>
              <a:rPr lang="en-US" dirty="0"/>
              <a:t> of </a:t>
            </a:r>
            <a:r>
              <a:rPr lang="en-US" dirty="0" err="1"/>
              <a:t>LoG</a:t>
            </a:r>
            <a:r>
              <a:rPr lang="en-US" dirty="0"/>
              <a:t> operator in space and scale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81400"/>
            <a:ext cx="360764" cy="36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6" name="Picture 2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1"/>
            <a:ext cx="3581400" cy="2590940"/>
          </a:xfrm>
          <a:prstGeom prst="rect">
            <a:avLst/>
          </a:prstGeom>
          <a:noFill/>
        </p:spPr>
      </p:pic>
      <p:pic>
        <p:nvPicPr>
          <p:cNvPr id="226307" name="Picture 3" descr="C:\snavely\work\teaching\09Fa-CS6610\lectures\lec03\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38400"/>
            <a:ext cx="3581400" cy="25909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23079" y="3333374"/>
            <a:ext cx="748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5286" y="340722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=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6509656" y="4909456"/>
            <a:ext cx="522516" cy="17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5203372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17526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057900" y="2095500"/>
            <a:ext cx="12954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081158" y="2552700"/>
            <a:ext cx="1219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selection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At what scale does the Laplacian achieve a maximum response for a binary circle of radius r?</a:t>
            </a: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457200" y="3505200"/>
            <a:ext cx="2362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8"/>
          <p:cNvSpPr>
            <a:spLocks noChangeArrowheads="1"/>
          </p:cNvSpPr>
          <p:nvPr/>
        </p:nvSpPr>
        <p:spPr bwMode="auto">
          <a:xfrm>
            <a:off x="990600" y="3962400"/>
            <a:ext cx="1295400" cy="1295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3"/>
          <p:cNvSpPr>
            <a:spLocks noChangeShapeType="1"/>
          </p:cNvSpPr>
          <p:nvPr/>
        </p:nvSpPr>
        <p:spPr bwMode="auto">
          <a:xfrm>
            <a:off x="1676400" y="4572000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Text Box 14"/>
          <p:cNvSpPr txBox="1">
            <a:spLocks noChangeArrowheads="1"/>
          </p:cNvSpPr>
          <p:nvPr/>
        </p:nvSpPr>
        <p:spPr bwMode="auto">
          <a:xfrm>
            <a:off x="1752600" y="449580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47112" name="Text Box 19"/>
          <p:cNvSpPr txBox="1">
            <a:spLocks noChangeArrowheads="1"/>
          </p:cNvSpPr>
          <p:nvPr/>
        </p:nvSpPr>
        <p:spPr bwMode="auto">
          <a:xfrm>
            <a:off x="1295400" y="57912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image</a:t>
            </a:r>
          </a:p>
        </p:txBody>
      </p:sp>
      <p:pic>
        <p:nvPicPr>
          <p:cNvPr id="47113" name="Picture 4" descr="lo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352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5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81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 Box 19"/>
          <p:cNvSpPr txBox="1">
            <a:spLocks noChangeArrowheads="1"/>
          </p:cNvSpPr>
          <p:nvPr/>
        </p:nvSpPr>
        <p:spPr bwMode="auto">
          <a:xfrm>
            <a:off x="5181600" y="57912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Laplacian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Artifacts due tomorrow, Friday 2/17, at 11:59pm</a:t>
            </a:r>
          </a:p>
          <a:p>
            <a:endParaRPr lang="en-US" dirty="0"/>
          </a:p>
          <a:p>
            <a:r>
              <a:rPr lang="en-US" dirty="0"/>
              <a:t>Project 2 will be released next week</a:t>
            </a:r>
          </a:p>
          <a:p>
            <a:endParaRPr lang="en-US" dirty="0"/>
          </a:p>
          <a:p>
            <a:r>
              <a:rPr lang="en-US" dirty="0"/>
              <a:t>In-class quiz at the beginning of class Thursday</a:t>
            </a:r>
          </a:p>
        </p:txBody>
      </p:sp>
    </p:spTree>
    <p:extLst>
      <p:ext uri="{BB962C8B-B14F-4D97-AF65-F5344CB8AC3E}">
        <p14:creationId xmlns:p14="http://schemas.microsoft.com/office/powerpoint/2010/main" val="1248291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scale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We define the characteristic scale as the scale that produces peak of Laplacian response</a:t>
            </a:r>
          </a:p>
        </p:txBody>
      </p:sp>
      <p:pic>
        <p:nvPicPr>
          <p:cNvPr id="48137" name="Picture 15" descr="scale_se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17800"/>
            <a:ext cx="548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Oval 8"/>
          <p:cNvSpPr>
            <a:spLocks noChangeArrowheads="1"/>
          </p:cNvSpPr>
          <p:nvPr/>
        </p:nvSpPr>
        <p:spPr bwMode="auto">
          <a:xfrm>
            <a:off x="2855042" y="3552560"/>
            <a:ext cx="867697" cy="84213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10"/>
          <p:cNvSpPr>
            <a:spLocks noChangeShapeType="1"/>
          </p:cNvSpPr>
          <p:nvPr/>
        </p:nvSpPr>
        <p:spPr bwMode="auto">
          <a:xfrm flipH="1" flipV="1">
            <a:off x="3352800" y="4433888"/>
            <a:ext cx="990600" cy="135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4" name="Line 11"/>
          <p:cNvSpPr>
            <a:spLocks noChangeShapeType="1"/>
          </p:cNvSpPr>
          <p:nvPr/>
        </p:nvSpPr>
        <p:spPr bwMode="auto">
          <a:xfrm flipV="1">
            <a:off x="6400799" y="5334000"/>
            <a:ext cx="76199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4419600" y="5715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characteristic scale</a:t>
            </a:r>
          </a:p>
        </p:txBody>
      </p:sp>
      <p:sp>
        <p:nvSpPr>
          <p:cNvPr id="48136" name="Rectangle 17"/>
          <p:cNvSpPr>
            <a:spLocks noChangeArrowheads="1"/>
          </p:cNvSpPr>
          <p:nvPr/>
        </p:nvSpPr>
        <p:spPr bwMode="auto">
          <a:xfrm>
            <a:off x="457200" y="61563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T. </a:t>
            </a:r>
            <a:r>
              <a:rPr lang="en-US" sz="2000" dirty="0" err="1"/>
              <a:t>Lindeberg</a:t>
            </a:r>
            <a:r>
              <a:rPr lang="en-US" sz="2000" dirty="0"/>
              <a:t> (1998). </a:t>
            </a:r>
            <a:r>
              <a:rPr lang="en-US" sz="2000" dirty="0">
                <a:hlinkClick r:id="rId4" tooltip="http://www.nada.kth.se/cvap/abstracts/cvap198.html"/>
              </a:rPr>
              <a:t>"Feature detection with automatic scale selection."</a:t>
            </a:r>
            <a:r>
              <a:rPr lang="en-US" sz="2000" dirty="0"/>
              <a:t> </a:t>
            </a:r>
            <a:r>
              <a:rPr lang="en-US" sz="2000" i="1" dirty="0"/>
              <a:t>International Journal of Computer Vision</a:t>
            </a:r>
            <a:r>
              <a:rPr lang="en-US" sz="2000" dirty="0"/>
              <a:t> </a:t>
            </a:r>
            <a:r>
              <a:rPr lang="en-US" sz="2000" b="1" dirty="0"/>
              <a:t>30</a:t>
            </a:r>
            <a:r>
              <a:rPr lang="en-US" sz="2000" dirty="0"/>
              <a:t> (2): pp 77--116.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3" grpId="0" animBg="1"/>
      <p:bldP spid="48134" grpId="0" animBg="1"/>
      <p:bldP spid="481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+mj-ea"/>
              </a:rPr>
              <a:t>Find local maxima in position-scale space</a:t>
            </a:r>
            <a:endParaRPr lang="de-CH" sz="2800" dirty="0">
              <a:ea typeface="+mj-ea"/>
            </a:endParaRPr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261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30525"/>
            <a:ext cx="16811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1125" name="Group 6"/>
          <p:cNvGrpSpPr>
            <a:grpSpLocks/>
          </p:cNvGrpSpPr>
          <p:nvPr/>
        </p:nvGrpSpPr>
        <p:grpSpPr bwMode="auto">
          <a:xfrm>
            <a:off x="2484438" y="1163638"/>
            <a:ext cx="3584575" cy="4924425"/>
            <a:chOff x="2211388" y="1700213"/>
            <a:chExt cx="3584575" cy="4924425"/>
          </a:xfrm>
        </p:grpSpPr>
        <p:pic>
          <p:nvPicPr>
            <p:cNvPr id="261133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5665788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4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4664075"/>
              <a:ext cx="1225550" cy="960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5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3681413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6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268446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7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170021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61138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482" name="Equation" r:id="rId10" imgW="990170" imgH="241195" progId="Equation.3">
                    <p:embed/>
                  </p:oleObj>
                </mc:Choice>
                <mc:Fallback>
                  <p:oleObj name="Equation" r:id="rId10" imgW="990170" imgH="241195" progId="Equation.3">
                    <p:embed/>
                    <p:pic>
                      <p:nvPicPr>
                        <p:cNvPr id="2611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3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endParaRPr lang="en-US" sz="1800" b="1" i="1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2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3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4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5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6" name="Line 19"/>
            <p:cNvSpPr>
              <a:spLocks noChangeShapeType="1"/>
            </p:cNvSpPr>
            <p:nvPr/>
          </p:nvSpPr>
          <p:spPr bwMode="auto">
            <a:xfrm>
              <a:off x="3779838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26" name="Group 23"/>
          <p:cNvGrpSpPr>
            <a:grpSpLocks/>
          </p:cNvGrpSpPr>
          <p:nvPr/>
        </p:nvGrpSpPr>
        <p:grpSpPr bwMode="auto">
          <a:xfrm>
            <a:off x="6140450" y="1560513"/>
            <a:ext cx="3013075" cy="2670175"/>
            <a:chOff x="5867400" y="2168526"/>
            <a:chExt cx="3013134" cy="2670173"/>
          </a:xfrm>
        </p:grpSpPr>
        <p:pic>
          <p:nvPicPr>
            <p:cNvPr id="261129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284" y="2665412"/>
              <a:ext cx="2254250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130" name="Line 22"/>
            <p:cNvSpPr>
              <a:spLocks noChangeShapeType="1"/>
            </p:cNvSpPr>
            <p:nvPr/>
          </p:nvSpPr>
          <p:spPr bwMode="auto">
            <a:xfrm>
              <a:off x="5867400" y="4113213"/>
              <a:ext cx="1174750" cy="29313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1" name="Line 23"/>
            <p:cNvSpPr>
              <a:spLocks noChangeShapeType="1"/>
            </p:cNvSpPr>
            <p:nvPr/>
          </p:nvSpPr>
          <p:spPr bwMode="auto">
            <a:xfrm>
              <a:off x="5867400" y="3175795"/>
              <a:ext cx="1174750" cy="4111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2" name="Line 24"/>
            <p:cNvSpPr>
              <a:spLocks noChangeShapeType="1"/>
            </p:cNvSpPr>
            <p:nvPr/>
          </p:nvSpPr>
          <p:spPr bwMode="auto">
            <a:xfrm>
              <a:off x="5867400" y="2168526"/>
              <a:ext cx="1174750" cy="5476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27" name="Text Box 26"/>
          <p:cNvSpPr txBox="1">
            <a:spLocks noChangeArrowheads="1"/>
          </p:cNvSpPr>
          <p:nvPr/>
        </p:nvSpPr>
        <p:spPr bwMode="auto">
          <a:xfrm>
            <a:off x="7072313" y="5010150"/>
            <a:ext cx="150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000000"/>
                </a:solidFill>
                <a:latin typeface="Calibri" charset="0"/>
                <a:sym typeface="Symbol" charset="0"/>
              </a:rPr>
              <a:t></a:t>
            </a:r>
            <a:r>
              <a:rPr lang="en-US" sz="1800" b="1">
                <a:solidFill>
                  <a:srgbClr val="000000"/>
                </a:solidFill>
                <a:latin typeface="Calibri" charset="0"/>
                <a:sym typeface="Symbol" charset="0"/>
              </a:rPr>
              <a:t> L</a:t>
            </a:r>
            <a:r>
              <a:rPr lang="pl-PL" sz="1800" b="1">
                <a:solidFill>
                  <a:srgbClr val="000000"/>
                </a:solidFill>
                <a:latin typeface="Calibri" charset="0"/>
              </a:rPr>
              <a:t>ist of</a:t>
            </a:r>
            <a:r>
              <a:rPr lang="en-US" sz="1800" b="1">
                <a:solidFill>
                  <a:srgbClr val="000000"/>
                </a:solidFill>
                <a:latin typeface="Calibri" charset="0"/>
              </a:rPr>
              <a:t>       </a:t>
            </a:r>
            <a:br>
              <a:rPr lang="en-US" sz="1800" b="1">
                <a:solidFill>
                  <a:srgbClr val="000000"/>
                </a:solidFill>
                <a:latin typeface="Calibri" charset="0"/>
              </a:rPr>
            </a:br>
            <a:r>
              <a:rPr lang="en-US" sz="1800" b="1" i="1">
                <a:solidFill>
                  <a:srgbClr val="000000"/>
                </a:solidFill>
                <a:latin typeface="Calibri" charset="0"/>
              </a:rPr>
              <a:t>    </a:t>
            </a:r>
            <a:r>
              <a:rPr lang="pl-PL" sz="1800" b="1" i="1">
                <a:solidFill>
                  <a:srgbClr val="000000"/>
                </a:solidFill>
                <a:latin typeface="Calibri" charset="0"/>
              </a:rPr>
              <a:t>(x, y, s)</a:t>
            </a:r>
            <a:endParaRPr lang="en-US" sz="1800" b="1" i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61128" name="Picture 27" descr="c-enhedg-lapla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47675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07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227331" name="Picture 3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00225"/>
            <a:ext cx="520065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2596" name="Picture 4" descr="pyramid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7" name="Picture 5" descr="pyramid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8" name="Picture 6" descr="pyramid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9" name="Picture 7" descr="pyramid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0" name="Picture 8" descr="pyramid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1" name="Picture 9" descr="pyramid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2" name="Picture 10" descr="pyramid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3" name="Picture 11" descr="pyramid_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4" name="Picture 12" descr="pyramid_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5" name="Picture 13" descr="pyramid_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4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52227" name="Picture 4" descr="butterfly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38" y="1771650"/>
            <a:ext cx="51482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1 at 9.3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990897"/>
          </a:xfrm>
          <a:prstGeom prst="rect">
            <a:avLst/>
          </a:prstGeom>
        </p:spPr>
      </p:pic>
      <p:pic>
        <p:nvPicPr>
          <p:cNvPr id="5" name="Picture 4" descr="Screen Shot 2015-02-11 at 10.59.2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64738"/>
            <a:ext cx="1981200" cy="9832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2133600"/>
            <a:ext cx="25908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56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" y="213360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3289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232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3724275" y="43053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181475" y="3848100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3444875" y="34290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205288" y="223202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Lots of possibilities (this is a popular research area)</a:t>
            </a:r>
          </a:p>
          <a:p>
            <a:pPr lvl="1"/>
            <a:r>
              <a:rPr lang="en-US" sz="2000" dirty="0"/>
              <a:t>Simple option:  match square windows around the point</a:t>
            </a:r>
          </a:p>
          <a:p>
            <a:pPr lvl="1"/>
            <a:r>
              <a:rPr lang="en-US" sz="2000" dirty="0"/>
              <a:t>State of the art approach:  SIFT</a:t>
            </a:r>
          </a:p>
          <a:p>
            <a:pPr lvl="2"/>
            <a:r>
              <a:rPr lang="en-US" sz="1400" dirty="0"/>
              <a:t>David Lowe, UBC  </a:t>
            </a:r>
            <a:r>
              <a:rPr lang="en-US" sz="1400" dirty="0">
                <a:hlinkClick r:id="rId2"/>
              </a:rPr>
              <a:t>http://www.cs.ubc.ca/~lowe/keypoints/</a:t>
            </a:r>
            <a:r>
              <a:rPr lang="en-US" sz="1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" y="213360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3289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232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3724275" y="43053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181475" y="3848100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3444875" y="34290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05288" y="223202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sz="2800">
                <a:latin typeface="Arial" charset="0"/>
              </a:rPr>
              <a:t>Detection: </a:t>
            </a:r>
            <a:r>
              <a:rPr lang="en-US" sz="2400">
                <a:latin typeface="Arial" charset="0"/>
              </a:rPr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sz="2800">
                <a:latin typeface="Arial" charset="0"/>
              </a:rPr>
              <a:t>Description</a:t>
            </a:r>
            <a:r>
              <a:rPr lang="en-US" sz="2400">
                <a:latin typeface="Arial" charset="0"/>
              </a:rPr>
              <a:t>: 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sz="2800">
                <a:latin typeface="Arial" charset="0"/>
              </a:rPr>
              <a:t>Matching: </a:t>
            </a:r>
            <a:r>
              <a:rPr lang="en-US" sz="2400">
                <a:latin typeface="Arial" charset="0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76800" y="2982913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8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18300" y="3352800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469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00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Descriptor shouldn’t change even if image is transformed</a:t>
            </a:r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should be highly unique for each point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" name="Group 24"/>
          <p:cNvGrpSpPr/>
          <p:nvPr/>
        </p:nvGrpSpPr>
        <p:grpSpPr>
          <a:xfrm>
            <a:off x="4027821" y="2503821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3962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191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Invariance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Suppose we are comparing two images I</a:t>
            </a:r>
            <a:r>
              <a:rPr lang="en-US" baseline="-25000" dirty="0"/>
              <a:t>1</a:t>
            </a:r>
            <a:r>
              <a:rPr lang="en-US" dirty="0"/>
              <a:t> and I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 may be a transformed version of I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What kinds of transformations are we likely to encounter in practice?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feature descriptors are designed to be invariant to </a:t>
            </a:r>
          </a:p>
          <a:p>
            <a:pPr lvl="1"/>
            <a:r>
              <a:rPr lang="en-US" sz="2200" dirty="0"/>
              <a:t>Translation, 2D rotation, scale</a:t>
            </a:r>
          </a:p>
          <a:p>
            <a:endParaRPr lang="en-US" dirty="0"/>
          </a:p>
          <a:p>
            <a:r>
              <a:rPr lang="en-US" dirty="0"/>
              <a:t>They can usually also handle</a:t>
            </a:r>
          </a:p>
          <a:p>
            <a:pPr lvl="1"/>
            <a:r>
              <a:rPr lang="en-US" sz="2200" dirty="0"/>
              <a:t>Limited 3D rotations (SIFT works up to about 60 degrees)</a:t>
            </a:r>
          </a:p>
          <a:p>
            <a:pPr lvl="1"/>
            <a:r>
              <a:rPr lang="en-US" sz="2200" dirty="0"/>
              <a:t>Limited affine transformations (some are fully affine invariant)</a:t>
            </a:r>
          </a:p>
          <a:p>
            <a:pPr lvl="1"/>
            <a:r>
              <a:rPr lang="en-US" sz="2200" dirty="0"/>
              <a:t>Limited illumination/contrast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achieve invariance</a:t>
            </a:r>
            <a:endParaRPr lang="en-US" sz="180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None/>
            </a:pPr>
            <a:r>
              <a:rPr lang="en-US" sz="2800" dirty="0"/>
              <a:t>Need both of the following:</a:t>
            </a:r>
          </a:p>
          <a:p>
            <a:pPr marL="457200" indent="-457200">
              <a:buFontTx/>
              <a:buAutoNum type="arabicPeriod"/>
            </a:pPr>
            <a:r>
              <a:rPr lang="en-US" sz="2800" dirty="0"/>
              <a:t>Make sure your detector is invariant</a:t>
            </a:r>
            <a:endParaRPr lang="en-US" sz="2800" baseline="-25000" dirty="0"/>
          </a:p>
          <a:p>
            <a:pPr marL="457200" indent="-457200">
              <a:buFontTx/>
              <a:buNone/>
            </a:pPr>
            <a:r>
              <a:rPr lang="en-US" sz="2800" dirty="0"/>
              <a:t>2.  Design an invariant feature descriptor</a:t>
            </a:r>
          </a:p>
          <a:p>
            <a:pPr lvl="1"/>
            <a:r>
              <a:rPr lang="en-US" sz="2400" dirty="0"/>
              <a:t>Simplest descriptor: a single 0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Next simplest descriptor:  a square window of pixels 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Let’s look at some better approaches…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45433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Find dominant orientation of the image patch</a:t>
            </a:r>
          </a:p>
          <a:p>
            <a:pPr lvl="1"/>
            <a:r>
              <a:rPr lang="en-US" sz="2000" dirty="0"/>
              <a:t>This is given by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max</a:t>
            </a:r>
            <a:r>
              <a:rPr lang="en-US" sz="2000" dirty="0"/>
              <a:t>, the eigenvector of </a:t>
            </a:r>
            <a:r>
              <a:rPr lang="en-US" sz="2000" b="1" dirty="0"/>
              <a:t>H</a:t>
            </a:r>
            <a:r>
              <a:rPr lang="en-US" sz="2000" dirty="0"/>
              <a:t> corresponding to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>
                <a:sym typeface="Symbol" pitchFamily="18" charset="2"/>
              </a:rPr>
              <a:t> (</a:t>
            </a:r>
            <a:r>
              <a:rPr lang="en-US" sz="2000" dirty="0"/>
              <a:t>the </a:t>
            </a:r>
            <a:r>
              <a:rPr lang="en-US" sz="2000" i="1" dirty="0"/>
              <a:t>larger</a:t>
            </a:r>
            <a:r>
              <a:rPr lang="en-US" sz="2000" dirty="0"/>
              <a:t> </a:t>
            </a:r>
            <a:r>
              <a:rPr lang="en-US" sz="2000" dirty="0" err="1"/>
              <a:t>eigenvalue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Rotate the patch according to this angle</a:t>
            </a:r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</a:t>
            </a:r>
            <a:br>
              <a:rPr lang="en-US" sz="4000" dirty="0"/>
            </a:br>
            <a:r>
              <a:rPr lang="en-US" sz="4000" dirty="0"/>
              <a:t>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3460763" y="6519446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Figure by Matthew Brown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2" y="1828800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7148512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6005512" y="2573338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7453312" y="2286000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5853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6127597" y="6550223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Matthew Brown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685800" y="1371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Take 16x16 square window around detected feature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edge orientation (angle of the gradient - 90</a:t>
            </a:r>
            <a:r>
              <a:rPr lang="en-US" sz="1800" b="0" dirty="0">
                <a:sym typeface="Symbol" pitchFamily="18" charset="2"/>
              </a:rPr>
              <a:t></a:t>
            </a:r>
            <a:r>
              <a:rPr lang="en-US" sz="1800" b="0" dirty="0"/>
              <a:t>) for each pixel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Throw out weak edges (threshold gradient magnitude)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Create histogram of surviving edge orientations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cale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nvariant </a:t>
            </a:r>
            <a:r>
              <a:rPr lang="en-US">
                <a:solidFill>
                  <a:srgbClr val="0066FF"/>
                </a:solidFill>
              </a:rPr>
              <a:t>F</a:t>
            </a:r>
            <a:r>
              <a:rPr lang="en-US"/>
              <a:t>eature </a:t>
            </a:r>
            <a:r>
              <a:rPr lang="en-US">
                <a:solidFill>
                  <a:srgbClr val="0066FF"/>
                </a:solidFill>
              </a:rPr>
              <a:t>T</a:t>
            </a:r>
            <a:r>
              <a:rPr lang="en-US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6473589" y="6550223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31162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5562600" y="31162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15000" y="3268662"/>
            <a:ext cx="2362200" cy="1300163"/>
            <a:chOff x="5715000" y="4343400"/>
            <a:chExt cx="2362200" cy="129986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461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46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5921375" y="4498975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324600" y="51736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685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/>
              <a:t>Full version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sz="18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473589" y="6550223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David Lowe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ows_step4_harris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Harris features (in red)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2819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dirty="0"/>
              <a:t>Extraordinarily robust matching technique</a:t>
            </a:r>
          </a:p>
          <a:p>
            <a:pPr lvl="1"/>
            <a:r>
              <a:rPr lang="en-US" sz="1800" dirty="0"/>
              <a:t>Can handle changes in viewpoint</a:t>
            </a:r>
          </a:p>
          <a:p>
            <a:pPr lvl="2"/>
            <a:r>
              <a:rPr lang="en-US" sz="1600" dirty="0"/>
              <a:t>Up to about 60 degree out of plane rotation</a:t>
            </a:r>
          </a:p>
          <a:p>
            <a:pPr lvl="1"/>
            <a:r>
              <a:rPr lang="en-US" sz="1800" dirty="0"/>
              <a:t>Can handle significant changes in illumination</a:t>
            </a:r>
          </a:p>
          <a:p>
            <a:pPr lvl="2"/>
            <a:r>
              <a:rPr lang="en-US" sz="1600" dirty="0"/>
              <a:t>Sometimes even day vs. night (below)</a:t>
            </a:r>
          </a:p>
          <a:p>
            <a:pPr lvl="1"/>
            <a:r>
              <a:rPr lang="en-US" sz="1800" dirty="0"/>
              <a:t>Fast and efficient—can run in real time</a:t>
            </a:r>
          </a:p>
          <a:p>
            <a:pPr lvl="1"/>
            <a:r>
              <a:rPr lang="en-US" sz="1800" dirty="0"/>
              <a:t>Lots of code available</a:t>
            </a:r>
          </a:p>
          <a:p>
            <a:pPr lvl="2"/>
            <a:r>
              <a:rPr lang="en-US" sz="1100" dirty="0">
                <a:hlinkClick r:id="rId2"/>
              </a:rPr>
              <a:t>http://people.csail.mit.edu/albert/ladypack/wiki/index.php/Known_implementations_of_SIFT</a:t>
            </a:r>
            <a:r>
              <a:rPr lang="en-US" sz="1100" dirty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87738"/>
            <a:ext cx="44958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3494088"/>
            <a:ext cx="448468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ini_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1841500"/>
            <a:ext cx="3194050" cy="425450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aximally 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table </a:t>
            </a:r>
            <a:r>
              <a:rPr lang="en-US">
                <a:solidFill>
                  <a:srgbClr val="0066FF"/>
                </a:solidFill>
              </a:rPr>
              <a:t>E</a:t>
            </a:r>
            <a:r>
              <a:rPr lang="en-US"/>
              <a:t>xtremal </a:t>
            </a:r>
            <a:r>
              <a:rPr lang="en-US">
                <a:solidFill>
                  <a:srgbClr val="0066FF"/>
                </a:solidFill>
              </a:rPr>
              <a:t>R</a:t>
            </a:r>
            <a:r>
              <a:rPr lang="en-US"/>
              <a:t>egions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5097463" cy="3989388"/>
          </a:xfrm>
          <a:noFill/>
          <a:ln/>
        </p:spPr>
        <p:txBody>
          <a:bodyPr/>
          <a:lstStyle/>
          <a:p>
            <a:r>
              <a:rPr lang="en-US" sz="2000" dirty="0"/>
              <a:t>Maximally Stable </a:t>
            </a:r>
            <a:r>
              <a:rPr lang="en-US" sz="2000" dirty="0" err="1"/>
              <a:t>Extremal</a:t>
            </a:r>
            <a:r>
              <a:rPr lang="en-US" sz="2000" dirty="0"/>
              <a:t> Regions</a:t>
            </a:r>
          </a:p>
          <a:p>
            <a:pPr lvl="1"/>
            <a:r>
              <a:rPr lang="en-US" sz="1800" i="1" dirty="0"/>
              <a:t>Threshold</a:t>
            </a:r>
            <a:r>
              <a:rPr lang="en-US" sz="1800" dirty="0"/>
              <a:t> image intensities: </a:t>
            </a:r>
            <a:r>
              <a:rPr lang="en-US" sz="1800" i="1" dirty="0"/>
              <a:t>I </a:t>
            </a:r>
            <a:r>
              <a:rPr lang="en-US" sz="1800" dirty="0"/>
              <a:t>&gt; </a:t>
            </a:r>
            <a:r>
              <a:rPr lang="en-US" sz="1800" i="1" dirty="0"/>
              <a:t>thresh</a:t>
            </a:r>
            <a:br>
              <a:rPr lang="en-US" sz="1800" i="1" dirty="0"/>
            </a:br>
            <a:r>
              <a:rPr lang="en-US" sz="1800" dirty="0"/>
              <a:t>for several increasing values of thresh</a:t>
            </a:r>
          </a:p>
          <a:p>
            <a:pPr lvl="1"/>
            <a:r>
              <a:rPr lang="en-US" sz="1800" dirty="0"/>
              <a:t>Extract </a:t>
            </a:r>
            <a:r>
              <a:rPr lang="en-US" sz="1800" i="1" dirty="0"/>
              <a:t>connected components</a:t>
            </a:r>
            <a:br>
              <a:rPr lang="en-US" sz="1800" dirty="0"/>
            </a:br>
            <a:r>
              <a:rPr lang="en-US" sz="1800" dirty="0"/>
              <a:t>(“</a:t>
            </a:r>
            <a:r>
              <a:rPr lang="en-US" sz="1800" dirty="0" err="1"/>
              <a:t>Extremal</a:t>
            </a:r>
            <a:r>
              <a:rPr lang="en-US" sz="1800" dirty="0"/>
              <a:t> Regions”)</a:t>
            </a:r>
          </a:p>
          <a:p>
            <a:pPr lvl="1"/>
            <a:r>
              <a:rPr lang="en-US" sz="1800" dirty="0"/>
              <a:t>Find a threshold when region is “Maximally Stable”, i.e. </a:t>
            </a:r>
            <a:r>
              <a:rPr lang="en-US" sz="1800" i="1" dirty="0"/>
              <a:t>local minimum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of the relative growth</a:t>
            </a:r>
          </a:p>
          <a:p>
            <a:pPr lvl="1"/>
            <a:r>
              <a:rPr lang="en-US" sz="1800" dirty="0"/>
              <a:t>Approximate each region with </a:t>
            </a:r>
            <a:br>
              <a:rPr lang="en-US" sz="1800" dirty="0"/>
            </a:br>
            <a:r>
              <a:rPr lang="en-US" sz="1800" dirty="0"/>
              <a:t>an </a:t>
            </a:r>
            <a:r>
              <a:rPr lang="en-US" sz="1800" i="1" dirty="0"/>
              <a:t>ellipse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57200" y="1157287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0" dirty="0" err="1">
                <a:cs typeface="Times New Roman" pitchFamily="18" charset="0"/>
              </a:rPr>
              <a:t>J.Matas</a:t>
            </a:r>
            <a:r>
              <a:rPr lang="en-US" sz="1800" b="0" dirty="0">
                <a:cs typeface="Times New Roman" pitchFamily="18" charset="0"/>
              </a:rPr>
              <a:t> et.al. “Distinguished Regions for Wide-baseline Stereo”. BMVC 2002.</a:t>
            </a:r>
            <a:endParaRPr lang="ru-RU" sz="1800" b="0" dirty="0">
              <a:cs typeface="Times New Roman" pitchFamily="18" charset="0"/>
            </a:endParaRPr>
          </a:p>
        </p:txBody>
      </p:sp>
      <p:pic>
        <p:nvPicPr>
          <p:cNvPr id="94214" name="Picture 6" descr="mini_israel_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5" name="Picture 7" descr="mini_israel_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6" name="Picture 8" descr="mini_israel_2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7" name="Picture 9" descr="mini_israel_2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8" name="Picture 10" descr="mini_israel_2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9" name="Picture 11" descr="mini_israel_2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0" name="Picture 12" descr="mini_israel_2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1" name="Picture 13" descr="mini_israel_2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2" name="Picture 14" descr="mini_israel_2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3" name="Picture 15" descr="mini_israel_20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4" name="Picture 16" descr="mini_israel_2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HOG: Histogram of Gradients (HOG)</a:t>
            </a:r>
          </a:p>
          <a:p>
            <a:pPr lvl="1"/>
            <a:r>
              <a:rPr lang="en-US" dirty="0" err="1"/>
              <a:t>Dalal</a:t>
            </a:r>
            <a:r>
              <a:rPr lang="en-US" dirty="0"/>
              <a:t>/</a:t>
            </a:r>
            <a:r>
              <a:rPr lang="en-US" dirty="0" err="1"/>
              <a:t>Triggs</a:t>
            </a:r>
            <a:endParaRPr lang="en-US" dirty="0"/>
          </a:p>
          <a:p>
            <a:pPr lvl="1"/>
            <a:r>
              <a:rPr lang="en-US" dirty="0"/>
              <a:t>Sliding window, pedestrian detection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FREAK: Fast Retina </a:t>
            </a:r>
            <a:r>
              <a:rPr lang="en-US" dirty="0" err="1"/>
              <a:t>Keypoint</a:t>
            </a:r>
            <a:endParaRPr lang="en-US" dirty="0"/>
          </a:p>
          <a:p>
            <a:pPr lvl="1"/>
            <a:r>
              <a:rPr lang="en-US" dirty="0"/>
              <a:t>Perceptually motivated</a:t>
            </a:r>
          </a:p>
          <a:p>
            <a:pPr lvl="1"/>
            <a:endParaRPr lang="en-US" dirty="0"/>
          </a:p>
          <a:p>
            <a:r>
              <a:rPr lang="en-US" dirty="0"/>
              <a:t>LIFT: Learned Invariant Feature Transform</a:t>
            </a:r>
          </a:p>
          <a:p>
            <a:pPr lvl="1"/>
            <a:r>
              <a:rPr lang="en-US" dirty="0"/>
              <a:t>Learned via deep learning</a:t>
            </a:r>
          </a:p>
          <a:p>
            <a:pPr marL="914400" lvl="2" indent="0">
              <a:buNone/>
            </a:pPr>
            <a:r>
              <a:rPr lang="en-US" sz="1800" dirty="0">
                <a:hlinkClick r:id="rId3"/>
              </a:rPr>
              <a:t>https://arxiv.org/abs/1603.09114</a:t>
            </a:r>
            <a:endParaRPr lang="en-US" sz="1800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00400"/>
            <a:ext cx="2438400" cy="15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44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5135563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err="1"/>
              <a:t>Keypoint</a:t>
            </a:r>
            <a:r>
              <a:rPr lang="en-US" sz="2800" dirty="0"/>
              <a:t> detection: repeatable and distinctive</a:t>
            </a:r>
          </a:p>
          <a:p>
            <a:pPr lvl="1"/>
            <a:r>
              <a:rPr lang="en-US" sz="2400" dirty="0"/>
              <a:t>Corners, blobs, stable regions</a:t>
            </a:r>
          </a:p>
          <a:p>
            <a:pPr lvl="1"/>
            <a:r>
              <a:rPr lang="en-US" sz="2400" dirty="0"/>
              <a:t>Harris, </a:t>
            </a:r>
            <a:r>
              <a:rPr lang="en-US" sz="2400" dirty="0" err="1"/>
              <a:t>DoG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Descriptors: robust and selective</a:t>
            </a:r>
          </a:p>
          <a:p>
            <a:pPr lvl="1"/>
            <a:r>
              <a:rPr lang="en-US" sz="2400" dirty="0"/>
              <a:t>spatial histograms of orientation</a:t>
            </a:r>
          </a:p>
          <a:p>
            <a:pPr lvl="1"/>
            <a:r>
              <a:rPr lang="en-US" sz="2400" dirty="0"/>
              <a:t>SIFT and variants are typically good for stitching and recognition</a:t>
            </a:r>
          </a:p>
          <a:p>
            <a:pPr lvl="1"/>
            <a:r>
              <a:rPr lang="en-US" sz="2400" dirty="0"/>
              <a:t>But, need not stick to one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1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pPr lvl="1"/>
            <a:r>
              <a:rPr lang="en-US" b="1" dirty="0"/>
              <a:t>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/>
            <a:r>
              <a:rPr lang="en-US" b="1" dirty="0"/>
              <a:t>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/>
            <a:r>
              <a:rPr lang="en-US" b="1" dirty="0"/>
              <a:t>Intensity change</a:t>
            </a:r>
            <a:endParaRPr lang="ru-RU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05000" y="2743200"/>
            <a:ext cx="1524000" cy="381000"/>
            <a:chOff x="3810000" y="1905000"/>
            <a:chExt cx="1524000" cy="381000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3810000" y="1905000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 rot="2351569">
              <a:off x="4876800" y="1905000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AutoShape 10"/>
            <p:cNvSpPr>
              <a:spLocks noChangeArrowheads="1"/>
            </p:cNvSpPr>
            <p:nvPr/>
          </p:nvSpPr>
          <p:spPr bwMode="auto">
            <a:xfrm>
              <a:off x="4419600" y="1981200"/>
              <a:ext cx="304800" cy="228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28800" y="3962400"/>
            <a:ext cx="1676400" cy="609600"/>
            <a:chOff x="3810000" y="2743200"/>
            <a:chExt cx="1676400" cy="609600"/>
          </a:xfrm>
        </p:grpSpPr>
        <p:sp>
          <p:nvSpPr>
            <p:cNvPr id="36871" name="Rectangle 6"/>
            <p:cNvSpPr>
              <a:spLocks noChangeArrowheads="1"/>
            </p:cNvSpPr>
            <p:nvPr/>
          </p:nvSpPr>
          <p:spPr bwMode="auto">
            <a:xfrm>
              <a:off x="3810000" y="2895600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Rectangle 7"/>
            <p:cNvSpPr>
              <a:spLocks noChangeArrowheads="1"/>
            </p:cNvSpPr>
            <p:nvPr/>
          </p:nvSpPr>
          <p:spPr bwMode="auto">
            <a:xfrm>
              <a:off x="4800600" y="2743200"/>
              <a:ext cx="685800" cy="6096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AutoShape 11"/>
            <p:cNvSpPr>
              <a:spLocks noChangeArrowheads="1"/>
            </p:cNvSpPr>
            <p:nvPr/>
          </p:nvSpPr>
          <p:spPr bwMode="auto">
            <a:xfrm>
              <a:off x="4419600" y="2971800"/>
              <a:ext cx="304800" cy="228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00" y="5867400"/>
            <a:ext cx="1676400" cy="381000"/>
            <a:chOff x="6781800" y="5257800"/>
            <a:chExt cx="1676400" cy="381000"/>
          </a:xfrm>
        </p:grpSpPr>
        <p:sp>
          <p:nvSpPr>
            <p:cNvPr id="36878" name="Rectangle 13"/>
            <p:cNvSpPr>
              <a:spLocks noChangeArrowheads="1"/>
            </p:cNvSpPr>
            <p:nvPr/>
          </p:nvSpPr>
          <p:spPr bwMode="auto">
            <a:xfrm>
              <a:off x="6781800" y="5257800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14"/>
            <p:cNvSpPr>
              <a:spLocks noChangeArrowheads="1"/>
            </p:cNvSpPr>
            <p:nvPr/>
          </p:nvSpPr>
          <p:spPr bwMode="auto">
            <a:xfrm>
              <a:off x="8001000" y="5257800"/>
              <a:ext cx="457200" cy="381000"/>
            </a:xfrm>
            <a:prstGeom prst="rect">
              <a:avLst/>
            </a:prstGeom>
            <a:solidFill>
              <a:srgbClr val="9FB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AutoShape 15"/>
            <p:cNvSpPr>
              <a:spLocks noChangeArrowheads="1"/>
            </p:cNvSpPr>
            <p:nvPr/>
          </p:nvSpPr>
          <p:spPr bwMode="auto">
            <a:xfrm>
              <a:off x="7391400" y="5334000"/>
              <a:ext cx="381000" cy="228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2211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800"/>
            <a:ext cx="685800" cy="685800"/>
          </a:xfrm>
          <a:prstGeom prst="rect">
            <a:avLst/>
          </a:prstGeom>
          <a:noFill/>
        </p:spPr>
      </p:pic>
      <p:pic>
        <p:nvPicPr>
          <p:cNvPr id="28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58027">
            <a:off x="5725779" y="2580021"/>
            <a:ext cx="685800" cy="685800"/>
          </a:xfrm>
          <a:prstGeom prst="rect">
            <a:avLst/>
          </a:prstGeom>
          <a:noFill/>
        </p:spPr>
      </p:pic>
      <p:pic>
        <p:nvPicPr>
          <p:cNvPr id="29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86200"/>
            <a:ext cx="685800" cy="685800"/>
          </a:xfrm>
          <a:prstGeom prst="rect">
            <a:avLst/>
          </a:prstGeom>
          <a:noFill/>
        </p:spPr>
      </p:pic>
      <p:pic>
        <p:nvPicPr>
          <p:cNvPr id="30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86200"/>
            <a:ext cx="1143000" cy="1143000"/>
          </a:xfrm>
          <a:prstGeom prst="rect">
            <a:avLst/>
          </a:prstGeom>
          <a:noFill/>
        </p:spPr>
      </p:pic>
      <p:pic>
        <p:nvPicPr>
          <p:cNvPr id="31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562600"/>
            <a:ext cx="685800" cy="685800"/>
          </a:xfrm>
          <a:prstGeom prst="rect">
            <a:avLst/>
          </a:prstGeom>
          <a:noFill/>
        </p:spPr>
      </p:pic>
      <p:pic>
        <p:nvPicPr>
          <p:cNvPr id="32" name="Picture 3" descr="C:\snavely\work\teaching\09Fa-CS6610\lectures\lec03\bee_bw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638800" y="5562600"/>
            <a:ext cx="685800" cy="685800"/>
          </a:xfrm>
          <a:prstGeom prst="rect">
            <a:avLst/>
          </a:prstGeom>
          <a:noFill/>
        </p:spPr>
      </p:pic>
      <p:sp>
        <p:nvSpPr>
          <p:cNvPr id="33" name="Right Arrow 32"/>
          <p:cNvSpPr/>
          <p:nvPr/>
        </p:nvSpPr>
        <p:spPr>
          <a:xfrm>
            <a:off x="5105400" y="2743200"/>
            <a:ext cx="304800" cy="381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105400" y="4038600"/>
            <a:ext cx="304800" cy="381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105400" y="5715000"/>
            <a:ext cx="304800" cy="381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4027821" y="2503821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2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91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Invariance and covariance  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5410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We want corner locations to be </a:t>
            </a:r>
            <a:r>
              <a:rPr lang="en-US" sz="2000" i="1" dirty="0">
                <a:latin typeface="Arial" charset="0"/>
              </a:rPr>
              <a:t>invariant</a:t>
            </a:r>
            <a:r>
              <a:rPr lang="en-US" sz="2000" dirty="0">
                <a:latin typeface="Arial" charset="0"/>
              </a:rPr>
              <a:t> to photometric transformations and </a:t>
            </a:r>
            <a:r>
              <a:rPr lang="en-US" sz="2000" i="1" dirty="0">
                <a:latin typeface="Arial" charset="0"/>
              </a:rPr>
              <a:t>covariant</a:t>
            </a:r>
            <a:r>
              <a:rPr lang="en-US" sz="2000" dirty="0">
                <a:latin typeface="Arial" charset="0"/>
              </a:rPr>
              <a:t> to geometric transformations</a:t>
            </a:r>
          </a:p>
          <a:p>
            <a:pPr lvl="1"/>
            <a:r>
              <a:rPr lang="en-US" sz="2000" b="1" dirty="0">
                <a:latin typeface="Arial" charset="0"/>
              </a:rPr>
              <a:t>Invariance:</a:t>
            </a:r>
            <a:r>
              <a:rPr lang="en-US" sz="2000" dirty="0">
                <a:latin typeface="Arial" charset="0"/>
              </a:rPr>
              <a:t> image is transformed and corner locations do not change</a:t>
            </a:r>
          </a:p>
          <a:p>
            <a:pPr lvl="1"/>
            <a:r>
              <a:rPr lang="en-US" sz="2000" b="1" dirty="0">
                <a:latin typeface="Arial" charset="0"/>
              </a:rPr>
              <a:t>Covariance: </a:t>
            </a:r>
            <a:r>
              <a:rPr lang="en-US" sz="2000" dirty="0">
                <a:latin typeface="Arial" charset="0"/>
              </a:rPr>
              <a:t>if we have two transformed versions of the same image, features should be detected in corresponding locations</a:t>
            </a:r>
          </a:p>
        </p:txBody>
      </p:sp>
      <p:pic>
        <p:nvPicPr>
          <p:cNvPr id="149508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51175"/>
            <a:ext cx="5715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19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</a:rPr>
              <a:t>Harris detector: Invariance properties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-- Image translation</a:t>
            </a:r>
            <a:endParaRPr lang="ru-RU" sz="3600" dirty="0">
              <a:latin typeface="Arial" charset="0"/>
            </a:endParaRPr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838200" y="4267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cs typeface="Times New Roman" charset="0"/>
              </a:rPr>
              <a:t>  Derivatives and window function are shift-invariant</a:t>
            </a:r>
            <a:endParaRPr lang="ru-RU" sz="2400">
              <a:cs typeface="Times New Roman" charset="0"/>
            </a:endParaRPr>
          </a:p>
        </p:txBody>
      </p:sp>
      <p:sp>
        <p:nvSpPr>
          <p:cNvPr id="151556" name="Rectangle 7"/>
          <p:cNvSpPr>
            <a:spLocks noChangeArrowheads="1"/>
          </p:cNvSpPr>
          <p:nvPr/>
        </p:nvSpPr>
        <p:spPr bwMode="auto">
          <a:xfrm>
            <a:off x="1447800" y="1143000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1557" name="Freeform 8"/>
          <p:cNvSpPr>
            <a:spLocks/>
          </p:cNvSpPr>
          <p:nvPr/>
        </p:nvSpPr>
        <p:spPr bwMode="auto">
          <a:xfrm>
            <a:off x="1755775" y="1527175"/>
            <a:ext cx="788988" cy="723900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558" name="AutoShape 12"/>
          <p:cNvSpPr>
            <a:spLocks noChangeArrowheads="1"/>
          </p:cNvSpPr>
          <p:nvPr/>
        </p:nvSpPr>
        <p:spPr bwMode="auto">
          <a:xfrm>
            <a:off x="3898900" y="1663700"/>
            <a:ext cx="1219200" cy="12319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cs typeface="Times New Roman" charset="0"/>
              </a:rPr>
              <a:t>Corner location is covariant w.r.t. translation</a:t>
            </a:r>
            <a:endParaRPr lang="ru-RU" sz="2400">
              <a:solidFill>
                <a:srgbClr val="0033CC"/>
              </a:solidFill>
              <a:cs typeface="Times New Roman" charset="0"/>
            </a:endParaRPr>
          </a:p>
        </p:txBody>
      </p:sp>
      <p:sp>
        <p:nvSpPr>
          <p:cNvPr id="151560" name="Rectangle 7"/>
          <p:cNvSpPr>
            <a:spLocks noChangeArrowheads="1"/>
          </p:cNvSpPr>
          <p:nvPr/>
        </p:nvSpPr>
        <p:spPr bwMode="auto">
          <a:xfrm>
            <a:off x="5435600" y="1143000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1561" name="Freeform 8"/>
          <p:cNvSpPr>
            <a:spLocks/>
          </p:cNvSpPr>
          <p:nvPr/>
        </p:nvSpPr>
        <p:spPr bwMode="auto">
          <a:xfrm>
            <a:off x="6553200" y="2246313"/>
            <a:ext cx="787400" cy="725487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10571</TotalTime>
  <Words>1384</Words>
  <Application>Microsoft Office PowerPoint</Application>
  <PresentationFormat>On-screen Show (4:3)</PresentationFormat>
  <Paragraphs>314</Paragraphs>
  <Slides>54</Slides>
  <Notes>21</Notes>
  <HiddenSlides>7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ＭＳ Ｐゴシック</vt:lpstr>
      <vt:lpstr>Arial</vt:lpstr>
      <vt:lpstr>Calibri</vt:lpstr>
      <vt:lpstr>Symbol</vt:lpstr>
      <vt:lpstr>Times New Roman</vt:lpstr>
      <vt:lpstr>Verdana</vt:lpstr>
      <vt:lpstr>Wingdings</vt:lpstr>
      <vt:lpstr>Office Theme</vt:lpstr>
      <vt:lpstr>Equation</vt:lpstr>
      <vt:lpstr>Lecture 5: Feature descriptors and matching</vt:lpstr>
      <vt:lpstr>Reading</vt:lpstr>
      <vt:lpstr>Announcements</vt:lpstr>
      <vt:lpstr>Local features: main components</vt:lpstr>
      <vt:lpstr>Harris features (in red)</vt:lpstr>
      <vt:lpstr>Image transformations</vt:lpstr>
      <vt:lpstr>Image transformations</vt:lpstr>
      <vt:lpstr>Invariance and covariance   </vt:lpstr>
      <vt:lpstr>Harris detector: Invariance properties -- Image translation</vt:lpstr>
      <vt:lpstr>Harris detector: Invariance properties  -- Image rotation</vt:lpstr>
      <vt:lpstr>Harris detector: Invariance properties –  Affine intensity change</vt:lpstr>
      <vt:lpstr>Harris Detector: Invariance Properties</vt:lpstr>
      <vt:lpstr>Harris Detector: Invariance Properties</vt:lpstr>
      <vt:lpstr>Harris Detector: Invariance Properties</vt:lpstr>
      <vt:lpstr>Harris Detector: Invariance Properties</vt:lpstr>
      <vt:lpstr>Scale invariant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Feature extraction: Corners and blobs</vt:lpstr>
      <vt:lpstr>Another common definition of f</vt:lpstr>
      <vt:lpstr>Laplacian of Gaussian</vt:lpstr>
      <vt:lpstr>Scale selection</vt:lpstr>
      <vt:lpstr>Characteristic scale</vt:lpstr>
      <vt:lpstr>Find local maxima in position-scale space</vt:lpstr>
      <vt:lpstr>Scale-space blob detector: Example</vt:lpstr>
      <vt:lpstr>Scale-space blob detector: Example</vt:lpstr>
      <vt:lpstr>Scale-space blob detector: Example</vt:lpstr>
      <vt:lpstr>PowerPoint Presentation</vt:lpstr>
      <vt:lpstr>Questions?</vt:lpstr>
      <vt:lpstr>Feature descriptors</vt:lpstr>
      <vt:lpstr>Feature descriptors</vt:lpstr>
      <vt:lpstr>Feature descriptors</vt:lpstr>
      <vt:lpstr>Invariance vs. discriminability</vt:lpstr>
      <vt:lpstr>Image transformations</vt:lpstr>
      <vt:lpstr>Invariance</vt:lpstr>
      <vt:lpstr>Invariance</vt:lpstr>
      <vt:lpstr>How to achieve invariance</vt:lpstr>
      <vt:lpstr>Rotation invariance for  feature descriptors</vt:lpstr>
      <vt:lpstr>Multiscale Oriented PatcheS descriptor</vt:lpstr>
      <vt:lpstr>Detections at multiple scales</vt:lpstr>
      <vt:lpstr>Scale Invariant Feature Transform</vt:lpstr>
      <vt:lpstr>SIFT descriptor</vt:lpstr>
      <vt:lpstr>Properties of SIFT</vt:lpstr>
      <vt:lpstr>Maximally Stable Extremal Regions</vt:lpstr>
      <vt:lpstr>Other descriptors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442</cp:revision>
  <dcterms:created xsi:type="dcterms:W3CDTF">2009-08-25T02:47:59Z</dcterms:created>
  <dcterms:modified xsi:type="dcterms:W3CDTF">2017-02-17T14:33:25Z</dcterms:modified>
</cp:coreProperties>
</file>