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89" r:id="rId2"/>
    <p:sldId id="327" r:id="rId3"/>
    <p:sldId id="329" r:id="rId4"/>
    <p:sldId id="328" r:id="rId5"/>
    <p:sldId id="296" r:id="rId6"/>
    <p:sldId id="297" r:id="rId7"/>
    <p:sldId id="321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23" r:id="rId16"/>
    <p:sldId id="305" r:id="rId17"/>
    <p:sldId id="306" r:id="rId18"/>
    <p:sldId id="307" r:id="rId19"/>
    <p:sldId id="308" r:id="rId20"/>
    <p:sldId id="322" r:id="rId21"/>
    <p:sldId id="309" r:id="rId22"/>
    <p:sldId id="310" r:id="rId23"/>
    <p:sldId id="311" r:id="rId24"/>
    <p:sldId id="324" r:id="rId25"/>
    <p:sldId id="312" r:id="rId26"/>
    <p:sldId id="325" r:id="rId27"/>
    <p:sldId id="326" r:id="rId28"/>
    <p:sldId id="313" r:id="rId29"/>
    <p:sldId id="314" r:id="rId30"/>
    <p:sldId id="315" r:id="rId31"/>
    <p:sldId id="316" r:id="rId32"/>
    <p:sldId id="317" r:id="rId33"/>
    <p:sldId id="318" r:id="rId34"/>
    <p:sldId id="319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93" autoAdjust="0"/>
    <p:restoredTop sz="94587" autoAdjust="0"/>
  </p:normalViewPr>
  <p:slideViewPr>
    <p:cSldViewPr>
      <p:cViewPr varScale="1">
        <p:scale>
          <a:sx n="61" d="100"/>
          <a:sy n="61" d="100"/>
        </p:scale>
        <p:origin x="1243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92CD9C-0936-4CB5-8F47-4F37A3C1BD80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8A4206-02EB-4F55-B83C-8E908C55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65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61C155-FDB6-45B3-A8EB-64DCB3A41D3B}" type="slidenum">
              <a:rPr lang="en-US"/>
              <a:pPr/>
              <a:t>5</a:t>
            </a:fld>
            <a:endParaRPr lang="en-US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24387" cy="3470275"/>
          </a:xfrm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E7AF4E-50B3-4AEC-A02E-C05AF9D042D7}" type="slidenum">
              <a:rPr lang="en-US"/>
              <a:pPr/>
              <a:t>18</a:t>
            </a:fld>
            <a:endParaRPr lang="en-US"/>
          </a:p>
        </p:txBody>
      </p:sp>
      <p:sp>
        <p:nvSpPr>
          <p:cNvPr id="467970" name="Rectangle 7"/>
          <p:cNvSpPr txBox="1">
            <a:spLocks noGrp="1" noChangeArrowheads="1"/>
          </p:cNvSpPr>
          <p:nvPr/>
        </p:nvSpPr>
        <p:spPr bwMode="auto">
          <a:xfrm>
            <a:off x="3946393" y="8869085"/>
            <a:ext cx="3033580" cy="46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80" tIns="45939" rIns="91880" bIns="45939" anchor="b"/>
          <a:lstStyle/>
          <a:p>
            <a:pPr algn="r" defTabSz="919645"/>
            <a:fld id="{6566B668-B627-4CC7-846D-72C5D0232D1C}" type="slidenum">
              <a:rPr lang="en-US" sz="1200"/>
              <a:pPr algn="r" defTabSz="919645"/>
              <a:t>18</a:t>
            </a:fld>
            <a:endParaRPr lang="en-US" sz="1200" dirty="0"/>
          </a:p>
        </p:txBody>
      </p:sp>
      <p:sp>
        <p:nvSpPr>
          <p:cNvPr id="467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24387" cy="3470275"/>
          </a:xfrm>
          <a:ln/>
        </p:spPr>
      </p:sp>
      <p:sp>
        <p:nvSpPr>
          <p:cNvPr id="4679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Q:  Why might these work better?</a:t>
            </a:r>
          </a:p>
          <a:p>
            <a:r>
              <a:rPr lang="en-US"/>
              <a:t>A:  more stable when there is noise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4300EC-EC5B-46B8-88DB-97E06B2D2D1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870" y="694771"/>
            <a:ext cx="4579276" cy="3470779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8BDD3E-763B-40B1-9E99-56467CB7372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24387" cy="3470275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5F0F6A-4F37-4F70-9747-5EA58DB911E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24387" cy="347027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5F0F6A-4F37-4F70-9747-5EA58DB911E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24387" cy="347027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7EF8A6-361E-481F-B292-4B0DFD99E6D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24387" cy="34702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272B6-521F-4D44-91D1-C5931EDFFC7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B6B1AF-0CDC-4AFE-91EB-1BA445E390DC}" type="slidenum">
              <a:rPr lang="en-US"/>
              <a:pPr/>
              <a:t>6</a:t>
            </a:fld>
            <a:endParaRPr lang="en-US"/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24387" cy="3470275"/>
          </a:xfrm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19368F-EAE0-4D3F-A58D-0C61B9EB5CD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FF5886-D4A8-4A49-8F34-B8597D3588F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24387" cy="347027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give definition of partial derivative:  lim h-&gt;0 [f(x+h,y) – f(x,y)]/h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D0F738-C018-426C-9157-CC508A33937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24387" cy="347027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How to fix?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E5181-7D8B-4D93-BCED-A4CB54E0453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24387" cy="3470275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0F13A1-DA61-48C2-B89C-2B2DDFCE63B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24387" cy="347027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9314D7-CA33-4C25-8A78-E08FA11C49BE}" type="slidenum">
              <a:rPr lang="en-US"/>
              <a:pPr/>
              <a:t>16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24387" cy="3470275"/>
          </a:xfrm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many 2</a:t>
            </a:r>
            <a:r>
              <a:rPr lang="en-US" baseline="30000"/>
              <a:t>nd</a:t>
            </a:r>
            <a:r>
              <a:rPr lang="en-US"/>
              <a:t> derivative filters are there?  There are four 2</a:t>
            </a:r>
            <a:r>
              <a:rPr lang="en-US" baseline="30000"/>
              <a:t>nd</a:t>
            </a:r>
            <a:r>
              <a:rPr lang="en-US"/>
              <a:t> partial derivative filters.</a:t>
            </a:r>
          </a:p>
          <a:p>
            <a:r>
              <a:rPr lang="en-US"/>
              <a:t>In practice, it’s handy to define a single 2</a:t>
            </a:r>
            <a:r>
              <a:rPr lang="en-US" baseline="30000"/>
              <a:t>nd</a:t>
            </a:r>
            <a:r>
              <a:rPr lang="en-US"/>
              <a:t> derivative filter—the Laplacian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FCEA50-995A-484F-A7D6-79A1942CBCF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5FC9-4C7C-4839-AD87-B5CD13220982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http://www.sandlotscience.com/Contrast/Contrast_frm.htm" TargetMode="Externa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1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0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19.png"/><Relationship Id="rId5" Type="http://schemas.openxmlformats.org/officeDocument/2006/relationships/tags" Target="../tags/tag23.xml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tags" Target="../tags/tag22.xml"/><Relationship Id="rId9" Type="http://schemas.openxmlformats.org/officeDocument/2006/relationships/notesSlide" Target="../notesSlides/notesSlide4.xml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27.xml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tags" Target="../tags/tag2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8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26.png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oleObject" Target="../embeddings/oleObject8.bin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41.png"/><Relationship Id="rId2" Type="http://schemas.openxmlformats.org/officeDocument/2006/relationships/tags" Target="../tags/tag28.xml"/><Relationship Id="rId16" Type="http://schemas.openxmlformats.org/officeDocument/2006/relationships/image" Target="../media/image44.png"/><Relationship Id="rId1" Type="http://schemas.openxmlformats.org/officeDocument/2006/relationships/vmlDrawing" Target="../drawings/vmlDrawing6.vml"/><Relationship Id="rId6" Type="http://schemas.openxmlformats.org/officeDocument/2006/relationships/tags" Target="../tags/tag32.xml"/><Relationship Id="rId11" Type="http://schemas.openxmlformats.org/officeDocument/2006/relationships/oleObject" Target="../embeddings/oleObject7.bin"/><Relationship Id="rId5" Type="http://schemas.openxmlformats.org/officeDocument/2006/relationships/tags" Target="../tags/tag31.xml"/><Relationship Id="rId15" Type="http://schemas.openxmlformats.org/officeDocument/2006/relationships/image" Target="../media/image43.png"/><Relationship Id="rId10" Type="http://schemas.openxmlformats.org/officeDocument/2006/relationships/notesSlide" Target="../notesSlides/notesSlide8.xml"/><Relationship Id="rId4" Type="http://schemas.openxmlformats.org/officeDocument/2006/relationships/tags" Target="../tags/tag3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image" Target="../media/image50.png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image" Target="../media/image49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notesSlide" Target="../notesSlides/notesSlide10.xml"/><Relationship Id="rId5" Type="http://schemas.openxmlformats.org/officeDocument/2006/relationships/tags" Target="../tags/tag39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hyperlink" Target="http://ieeexplore.ieee.org/xpls/abs_all.jsp?isnumber=4767846&amp;arnumber=4767851&amp;count=16&amp;index=4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tags" Target="../tags/tag46.xml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7.png"/><Relationship Id="rId5" Type="http://schemas.openxmlformats.org/officeDocument/2006/relationships/tags" Target="../tags/tag48.xml"/><Relationship Id="rId10" Type="http://schemas.openxmlformats.org/officeDocument/2006/relationships/image" Target="../media/image76.png"/><Relationship Id="rId4" Type="http://schemas.openxmlformats.org/officeDocument/2006/relationships/tags" Target="../tags/tag47.xml"/><Relationship Id="rId9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9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oleObject" Target="../embeddings/oleObject3.bin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tags" Target="../tags/tag9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8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7.xml"/><Relationship Id="rId9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7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16.png"/><Relationship Id="rId5" Type="http://schemas.openxmlformats.org/officeDocument/2006/relationships/tags" Target="../tags/tag17.xml"/><Relationship Id="rId10" Type="http://schemas.openxmlformats.org/officeDocument/2006/relationships/image" Target="../media/image15.png"/><Relationship Id="rId4" Type="http://schemas.openxmlformats.org/officeDocument/2006/relationships/tags" Target="../tags/tag16.xm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8077200" cy="33528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Lecture 2</a:t>
            </a:r>
            <a:r>
              <a:rPr lang="en-US" sz="3600"/>
              <a:t>: Edge detection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-1642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CS5670: Computer Vision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328550" y="826325"/>
            <a:ext cx="4876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Noah Snavely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914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0" y="4953000"/>
            <a:ext cx="28432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>
                <a:latin typeface="Arial" charset="0"/>
              </a:rPr>
              <a:t>From </a:t>
            </a:r>
            <a:r>
              <a:rPr lang="en-US" sz="1000">
                <a:latin typeface="Arial" charset="0"/>
                <a:hlinkClick r:id="rId5"/>
              </a:rPr>
              <a:t>Sandlot Science</a:t>
            </a:r>
            <a:endParaRPr lang="en-US" sz="1000">
              <a:latin typeface="Arial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828800" y="3754438"/>
          <a:ext cx="5219700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85" name="Photo Editor Photo" r:id="rId6" imgW="3123810" imgH="581106" progId="">
                  <p:embed/>
                </p:oleObj>
              </mc:Choice>
              <mc:Fallback>
                <p:oleObj name="Photo Editor Photo" r:id="rId6" imgW="3123810" imgH="581106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754438"/>
                        <a:ext cx="5219700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9"/>
          <p:cNvSpPr>
            <a:spLocks noChangeArrowheads="1"/>
          </p:cNvSpPr>
          <p:nvPr/>
        </p:nvSpPr>
        <p:spPr bwMode="auto">
          <a:xfrm>
            <a:off x="914400" y="1828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The gradient points in the direction of most rapid increase in intensity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91200" y="2438400"/>
            <a:ext cx="2590800" cy="990600"/>
            <a:chOff x="3840" y="1776"/>
            <a:chExt cx="1632" cy="62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840" y="1776"/>
              <a:ext cx="1632" cy="624"/>
              <a:chOff x="3840" y="1776"/>
              <a:chExt cx="1632" cy="624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3840" y="1776"/>
                <a:ext cx="624" cy="624"/>
                <a:chOff x="3840" y="1776"/>
                <a:chExt cx="624" cy="624"/>
              </a:xfrm>
            </p:grpSpPr>
            <p:sp>
              <p:nvSpPr>
                <p:cNvPr id="974853" name="Rectangle 5"/>
                <p:cNvSpPr>
                  <a:spLocks noChangeArrowheads="1"/>
                </p:cNvSpPr>
                <p:nvPr/>
              </p:nvSpPr>
              <p:spPr bwMode="auto">
                <a:xfrm>
                  <a:off x="3840" y="1776"/>
                  <a:ext cx="624" cy="62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tx1"/>
                    </a:gs>
                    <a:gs pos="100000">
                      <a:schemeClr val="tx1">
                        <a:gamma/>
                        <a:tint val="0"/>
                        <a:invGamma/>
                      </a:schemeClr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46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4161" y="1872"/>
                  <a:ext cx="207" cy="20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9244" name="Picture 7" descr="Edittex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505" y="1824"/>
                <a:ext cx="967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242" name="Oval 8"/>
            <p:cNvSpPr>
              <a:spLocks noChangeArrowheads="1"/>
            </p:cNvSpPr>
            <p:nvPr/>
          </p:nvSpPr>
          <p:spPr bwMode="auto">
            <a:xfrm>
              <a:off x="4128" y="206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0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Image gradient</a:t>
            </a:r>
          </a:p>
        </p:txBody>
      </p:sp>
      <p:sp>
        <p:nvSpPr>
          <p:cNvPr id="9221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77200" cy="1295400"/>
          </a:xfrm>
        </p:spPr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i="1" dirty="0"/>
              <a:t>gradient</a:t>
            </a:r>
            <a:r>
              <a:rPr lang="en-US" sz="2400" dirty="0"/>
              <a:t> of an image: </a:t>
            </a:r>
          </a:p>
        </p:txBody>
      </p:sp>
      <p:pic>
        <p:nvPicPr>
          <p:cNvPr id="9222" name="Picture 11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1143000"/>
            <a:ext cx="246856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4860" name="Rectangle 12"/>
          <p:cNvSpPr>
            <a:spLocks noChangeArrowheads="1"/>
          </p:cNvSpPr>
          <p:nvPr/>
        </p:nvSpPr>
        <p:spPr bwMode="auto">
          <a:xfrm>
            <a:off x="762000" y="2438400"/>
            <a:ext cx="304800" cy="9906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24" name="Line 13"/>
          <p:cNvSpPr>
            <a:spLocks noChangeShapeType="1"/>
          </p:cNvSpPr>
          <p:nvPr/>
        </p:nvSpPr>
        <p:spPr bwMode="auto">
          <a:xfrm>
            <a:off x="914400" y="2971800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5" name="Oval 14"/>
          <p:cNvSpPr>
            <a:spLocks noChangeArrowheads="1"/>
          </p:cNvSpPr>
          <p:nvPr/>
        </p:nvSpPr>
        <p:spPr bwMode="auto">
          <a:xfrm>
            <a:off x="857250" y="29337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26" name="Picture 1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19200" y="2513013"/>
            <a:ext cx="140811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497263" y="2438400"/>
            <a:ext cx="1882775" cy="1157288"/>
            <a:chOff x="2395" y="1776"/>
            <a:chExt cx="1186" cy="729"/>
          </a:xfrm>
        </p:grpSpPr>
        <p:pic>
          <p:nvPicPr>
            <p:cNvPr id="9237" name="Picture 17" descr="Edittex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688" y="2256"/>
              <a:ext cx="893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4866" name="Rectangle 18"/>
            <p:cNvSpPr>
              <a:spLocks noChangeArrowheads="1"/>
            </p:cNvSpPr>
            <p:nvPr/>
          </p:nvSpPr>
          <p:spPr bwMode="auto">
            <a:xfrm rot="5400000">
              <a:off x="2638" y="1533"/>
              <a:ext cx="192" cy="677"/>
            </a:xfrm>
            <a:prstGeom prst="rect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39" name="Line 19"/>
            <p:cNvSpPr>
              <a:spLocks noChangeShapeType="1"/>
            </p:cNvSpPr>
            <p:nvPr/>
          </p:nvSpPr>
          <p:spPr bwMode="auto">
            <a:xfrm rot="5400000">
              <a:off x="2568" y="2040"/>
              <a:ext cx="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Oval 20"/>
            <p:cNvSpPr>
              <a:spLocks noChangeArrowheads="1"/>
            </p:cNvSpPr>
            <p:nvPr/>
          </p:nvSpPr>
          <p:spPr bwMode="auto">
            <a:xfrm>
              <a:off x="2712" y="18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6276975" y="2449513"/>
            <a:ext cx="485775" cy="509587"/>
            <a:chOff x="4152" y="1776"/>
            <a:chExt cx="306" cy="321"/>
          </a:xfrm>
        </p:grpSpPr>
        <p:sp>
          <p:nvSpPr>
            <p:cNvPr id="9233" name="Line 22"/>
            <p:cNvSpPr>
              <a:spLocks noChangeShapeType="1"/>
            </p:cNvSpPr>
            <p:nvPr/>
          </p:nvSpPr>
          <p:spPr bwMode="auto">
            <a:xfrm>
              <a:off x="4155" y="2088"/>
              <a:ext cx="3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Line 23"/>
            <p:cNvSpPr>
              <a:spLocks noChangeShapeType="1"/>
            </p:cNvSpPr>
            <p:nvPr/>
          </p:nvSpPr>
          <p:spPr bwMode="auto">
            <a:xfrm flipV="1">
              <a:off x="4152" y="1776"/>
              <a:ext cx="0" cy="3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Freeform 24"/>
            <p:cNvSpPr>
              <a:spLocks/>
            </p:cNvSpPr>
            <p:nvPr/>
          </p:nvSpPr>
          <p:spPr bwMode="auto">
            <a:xfrm flipV="1">
              <a:off x="4216" y="2032"/>
              <a:ext cx="27" cy="51"/>
            </a:xfrm>
            <a:custGeom>
              <a:avLst/>
              <a:gdLst>
                <a:gd name="T0" fmla="*/ 18 w 27"/>
                <a:gd name="T1" fmla="*/ 0 h 51"/>
                <a:gd name="T2" fmla="*/ 24 w 27"/>
                <a:gd name="T3" fmla="*/ 33 h 51"/>
                <a:gd name="T4" fmla="*/ 0 w 27"/>
                <a:gd name="T5" fmla="*/ 51 h 51"/>
                <a:gd name="T6" fmla="*/ 0 60000 65536"/>
                <a:gd name="T7" fmla="*/ 0 60000 65536"/>
                <a:gd name="T8" fmla="*/ 0 60000 65536"/>
                <a:gd name="T9" fmla="*/ 0 w 27"/>
                <a:gd name="T10" fmla="*/ 0 h 51"/>
                <a:gd name="T11" fmla="*/ 27 w 27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51">
                  <a:moveTo>
                    <a:pt x="18" y="0"/>
                  </a:moveTo>
                  <a:cubicBezTo>
                    <a:pt x="22" y="12"/>
                    <a:pt x="27" y="25"/>
                    <a:pt x="24" y="33"/>
                  </a:cubicBezTo>
                  <a:cubicBezTo>
                    <a:pt x="21" y="41"/>
                    <a:pt x="10" y="46"/>
                    <a:pt x="0" y="5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236" name="Picture 25" descr="Edittex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99" y="1968"/>
              <a:ext cx="69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9" name="Rectangle 26"/>
          <p:cNvSpPr>
            <a:spLocks noChangeArrowheads="1"/>
          </p:cNvSpPr>
          <p:nvPr/>
        </p:nvSpPr>
        <p:spPr bwMode="auto">
          <a:xfrm>
            <a:off x="533400" y="3962400"/>
            <a:ext cx="8077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The </a:t>
            </a:r>
            <a:r>
              <a:rPr lang="en-US" i="1" dirty="0"/>
              <a:t>edge strength</a:t>
            </a:r>
            <a:r>
              <a:rPr lang="en-US" dirty="0"/>
              <a:t> is given by the gradient magnitude:</a:t>
            </a:r>
          </a:p>
          <a:p>
            <a:pPr marL="342900" indent="-342900">
              <a:spcBef>
                <a:spcPct val="20000"/>
              </a:spcBef>
            </a:pPr>
            <a:endParaRPr lang="en-US" dirty="0"/>
          </a:p>
          <a:p>
            <a:pPr marL="342900" indent="-342900">
              <a:spcBef>
                <a:spcPct val="20000"/>
              </a:spcBef>
            </a:pPr>
            <a:endParaRPr lang="en-US" dirty="0"/>
          </a:p>
          <a:p>
            <a:pPr marL="342900" indent="-342900">
              <a:spcBef>
                <a:spcPct val="20000"/>
              </a:spcBef>
            </a:pPr>
            <a:endParaRPr lang="en-US" dirty="0"/>
          </a:p>
          <a:p>
            <a:pPr marL="342900" indent="-342900">
              <a:spcBef>
                <a:spcPct val="20000"/>
              </a:spcBef>
            </a:pPr>
            <a:r>
              <a:rPr lang="en-US" dirty="0"/>
              <a:t>The gradient direction is given by: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18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18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dirty="0"/>
              <a:t>how does this relate to the direction of the edge?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9230" name="Picture 27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00400" y="5671456"/>
            <a:ext cx="27971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28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66996" y="4354284"/>
            <a:ext cx="37084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Text Box 31"/>
          <p:cNvSpPr txBox="1">
            <a:spLocks noChangeArrowheads="1"/>
          </p:cNvSpPr>
          <p:nvPr/>
        </p:nvSpPr>
        <p:spPr bwMode="auto">
          <a:xfrm>
            <a:off x="7685324" y="6477000"/>
            <a:ext cx="1382486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Steve Seitz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gradient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71600"/>
            <a:ext cx="5829300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7685324" y="6477000"/>
            <a:ext cx="1382486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Lazebnik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of noise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3897313" y="1917700"/>
          <a:ext cx="5018087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36" name="Photo Editor Photo" r:id="rId6" imgW="5885714" imgH="2219635" progId="">
                  <p:embed/>
                </p:oleObj>
              </mc:Choice>
              <mc:Fallback>
                <p:oleObj name="Photo Editor Photo" r:id="rId6" imgW="5885714" imgH="2219635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7313" y="1917700"/>
                        <a:ext cx="5018087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8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82925" y="2673350"/>
            <a:ext cx="6508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5" name="Object 7"/>
          <p:cNvGraphicFramePr>
            <a:graphicFrameLocks noChangeAspect="1"/>
          </p:cNvGraphicFramePr>
          <p:nvPr/>
        </p:nvGraphicFramePr>
        <p:xfrm>
          <a:off x="3886200" y="4216400"/>
          <a:ext cx="5037138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37" name="Photo Editor Photo" r:id="rId9" imgW="5915851" imgH="2029108" progId="">
                  <p:embed/>
                </p:oleObj>
              </mc:Choice>
              <mc:Fallback>
                <p:oleObj name="Photo Editor Photo" r:id="rId9" imgW="5915851" imgH="2029108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216400"/>
                        <a:ext cx="5037138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1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43200" y="4737100"/>
            <a:ext cx="9874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2987675" y="6096000"/>
            <a:ext cx="31845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/>
              <a:t>Where is the edge?</a:t>
            </a:r>
            <a:endParaRPr lang="en-US" sz="2800" i="1" dirty="0"/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7315200" y="6477000"/>
            <a:ext cx="1457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Source: S. Seitz</a:t>
            </a:r>
          </a:p>
        </p:txBody>
      </p:sp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4212" y="1752600"/>
            <a:ext cx="2221461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348342" y="2819400"/>
            <a:ext cx="2209800" cy="0"/>
          </a:xfrm>
          <a:prstGeom prst="line">
            <a:avLst/>
          </a:prstGeom>
          <a:noFill/>
          <a:ln w="38100">
            <a:solidFill>
              <a:srgbClr val="FF0000">
                <a:alpha val="50000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6057" y="4038595"/>
            <a:ext cx="186974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Noisy input image</a:t>
            </a:r>
          </a:p>
          <a:p>
            <a:pPr algn="ctr"/>
            <a:endParaRPr lang="en-US" sz="1000" dirty="0"/>
          </a:p>
          <a:p>
            <a:pPr algn="ctr"/>
            <a:endParaRPr lang="en-US" sz="1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Solution: smooth first</a:t>
            </a:r>
          </a:p>
        </p:txBody>
      </p:sp>
      <p:pic>
        <p:nvPicPr>
          <p:cNvPr id="410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5638" y="990600"/>
            <a:ext cx="5313362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17"/>
          <p:cNvSpPr txBox="1">
            <a:spLocks noChangeArrowheads="1"/>
          </p:cNvSpPr>
          <p:nvPr/>
        </p:nvSpPr>
        <p:spPr bwMode="auto">
          <a:xfrm>
            <a:off x="1638300" y="1517650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</a:rPr>
              <a:t>f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638300" y="2392363"/>
            <a:ext cx="5600700" cy="1120775"/>
            <a:chOff x="1032" y="1507"/>
            <a:chExt cx="3528" cy="706"/>
          </a:xfrm>
        </p:grpSpPr>
        <p:pic>
          <p:nvPicPr>
            <p:cNvPr id="4111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3" y="1507"/>
              <a:ext cx="3347" cy="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2" name="Text Box 18"/>
            <p:cNvSpPr txBox="1">
              <a:spLocks noChangeArrowheads="1"/>
            </p:cNvSpPr>
            <p:nvPr/>
          </p:nvSpPr>
          <p:spPr bwMode="auto">
            <a:xfrm>
              <a:off x="1032" y="1684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pitchFamily="18" charset="0"/>
                </a:rPr>
                <a:t>h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219200" y="3530600"/>
            <a:ext cx="6019800" cy="1104900"/>
            <a:chOff x="768" y="2224"/>
            <a:chExt cx="3792" cy="696"/>
          </a:xfrm>
        </p:grpSpPr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13" y="2224"/>
              <a:ext cx="3347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0" name="Text Box 19"/>
            <p:cNvSpPr txBox="1">
              <a:spLocks noChangeArrowheads="1"/>
            </p:cNvSpPr>
            <p:nvPr/>
          </p:nvSpPr>
          <p:spPr bwMode="auto">
            <a:xfrm>
              <a:off x="768" y="2346"/>
              <a:ext cx="37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pitchFamily="18" charset="0"/>
                </a:rPr>
                <a:t>f * h</a:t>
              </a:r>
            </a:p>
          </p:txBody>
        </p:sp>
      </p:grpSp>
      <p:sp>
        <p:nvSpPr>
          <p:cNvPr id="4107" name="Text Box 26"/>
          <p:cNvSpPr txBox="1">
            <a:spLocks noChangeArrowheads="1"/>
          </p:cNvSpPr>
          <p:nvPr/>
        </p:nvSpPr>
        <p:spPr bwMode="auto">
          <a:xfrm>
            <a:off x="7610475" y="6477000"/>
            <a:ext cx="1457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Source: S. </a:t>
            </a:r>
            <a:r>
              <a:rPr lang="en-US" sz="1400" dirty="0"/>
              <a:t>Seitz</a:t>
            </a:r>
          </a:p>
        </p:txBody>
      </p:sp>
      <p:grpSp>
        <p:nvGrpSpPr>
          <p:cNvPr id="4" name="Group 23"/>
          <p:cNvGrpSpPr/>
          <p:nvPr/>
        </p:nvGrpSpPr>
        <p:grpSpPr>
          <a:xfrm>
            <a:off x="533400" y="4635500"/>
            <a:ext cx="6705601" cy="1155700"/>
            <a:chOff x="533400" y="4635500"/>
            <a:chExt cx="6705601" cy="1155700"/>
          </a:xfrm>
        </p:grpSpPr>
        <p:pic>
          <p:nvPicPr>
            <p:cNvPr id="4108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25638" y="4635500"/>
              <a:ext cx="5313363" cy="1155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53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3400" y="4800600"/>
              <a:ext cx="1295400" cy="65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4"/>
          <p:cNvGrpSpPr/>
          <p:nvPr/>
        </p:nvGrpSpPr>
        <p:grpSpPr>
          <a:xfrm>
            <a:off x="1273628" y="6019800"/>
            <a:ext cx="7772400" cy="659750"/>
            <a:chOff x="1273628" y="6019800"/>
            <a:chExt cx="7772400" cy="659750"/>
          </a:xfrm>
        </p:grpSpPr>
        <p:sp>
          <p:nvSpPr>
            <p:cNvPr id="4113" name="Rectangle 2"/>
            <p:cNvSpPr>
              <a:spLocks noChangeArrowheads="1"/>
            </p:cNvSpPr>
            <p:nvPr/>
          </p:nvSpPr>
          <p:spPr bwMode="auto">
            <a:xfrm>
              <a:off x="1273628" y="6063342"/>
              <a:ext cx="7772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dirty="0"/>
                <a:t>To find edges, look for peaks in</a:t>
              </a:r>
              <a:endParaRPr lang="en-US" sz="2800" i="1" dirty="0"/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867400" y="6019800"/>
              <a:ext cx="1295400" cy="65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Differentiation is convolution, and convolution is associative:</a:t>
            </a:r>
          </a:p>
          <a:p>
            <a:pPr>
              <a:buFontTx/>
              <a:buChar char="•"/>
            </a:pPr>
            <a:r>
              <a:rPr lang="en-US" dirty="0"/>
              <a:t>This saves us one operation:</a:t>
            </a:r>
            <a:endParaRPr lang="en-US" i="1" dirty="0"/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Associative property of convolution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87174" y="2743200"/>
            <a:ext cx="5680426" cy="3810000"/>
            <a:chOff x="1025" y="1317"/>
            <a:chExt cx="4169" cy="2907"/>
          </a:xfrm>
        </p:grpSpPr>
        <p:graphicFrame>
          <p:nvGraphicFramePr>
            <p:cNvPr id="5123" name="Object 8"/>
            <p:cNvGraphicFramePr>
              <a:graphicFrameLocks noChangeAspect="1"/>
            </p:cNvGraphicFramePr>
            <p:nvPr/>
          </p:nvGraphicFramePr>
          <p:xfrm>
            <a:off x="1595" y="1317"/>
            <a:ext cx="3599" cy="29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105" name="Photo Editor Photo" r:id="rId4" imgW="6001588" imgH="4847619" progId="">
                    <p:embed/>
                  </p:oleObj>
                </mc:Choice>
                <mc:Fallback>
                  <p:oleObj name="Photo Editor Photo" r:id="rId4" imgW="6001588" imgH="4847619" progId="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5" y="1317"/>
                          <a:ext cx="3599" cy="29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1025" y="1666"/>
              <a:ext cx="198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 dirty="0">
                  <a:latin typeface="Times New Roman" pitchFamily="18" charset="0"/>
                </a:rPr>
                <a:t>f</a:t>
              </a:r>
            </a:p>
          </p:txBody>
        </p:sp>
      </p:grpSp>
      <p:sp>
        <p:nvSpPr>
          <p:cNvPr id="5129" name="Text Box 12"/>
          <p:cNvSpPr txBox="1">
            <a:spLocks noChangeArrowheads="1"/>
          </p:cNvSpPr>
          <p:nvPr/>
        </p:nvSpPr>
        <p:spPr bwMode="auto">
          <a:xfrm>
            <a:off x="7610475" y="6477000"/>
            <a:ext cx="1457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Source: S. Seitz</a:t>
            </a:r>
          </a:p>
        </p:txBody>
      </p:sp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676400"/>
            <a:ext cx="21726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200" y="4267200"/>
            <a:ext cx="62905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3000" y="5410200"/>
            <a:ext cx="1219200" cy="77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990600" y="4114800"/>
            <a:ext cx="7239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49088" y="5301342"/>
            <a:ext cx="7239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1D Gaussian and its derivatives</a:t>
            </a:r>
          </a:p>
        </p:txBody>
      </p:sp>
      <p:pic>
        <p:nvPicPr>
          <p:cNvPr id="3" name="Picture 2" descr="Screen Shot 2015-02-08 at 10.22.1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7" t="20720" r="26894" b="25002"/>
          <a:stretch/>
        </p:blipFill>
        <p:spPr>
          <a:xfrm>
            <a:off x="4267200" y="1524000"/>
            <a:ext cx="4732843" cy="1623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3240987"/>
            <a:ext cx="5492582" cy="362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2849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2D edge detection filters</a:t>
            </a:r>
          </a:p>
        </p:txBody>
      </p:sp>
      <p:graphicFrame>
        <p:nvGraphicFramePr>
          <p:cNvPr id="416772" name="Object 4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066800" y="1981200"/>
          <a:ext cx="2733675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84" name="Photo Editor Photo" r:id="rId11" imgW="4133333" imgH="2905531" progId="">
                  <p:embed/>
                </p:oleObj>
              </mc:Choice>
              <mc:Fallback>
                <p:oleObj name="Photo Editor Photo" r:id="rId11" imgW="4133333" imgH="2905531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981200"/>
                        <a:ext cx="2733675" cy="192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3" name="Object 5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876800" y="2667000"/>
          <a:ext cx="3006725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85" name="Photo Editor Photo" r:id="rId13" imgW="6001588" imgH="2629267" progId="">
                  <p:embed/>
                </p:oleObj>
              </mc:Choice>
              <mc:Fallback>
                <p:oleObj name="Photo Editor Photo" r:id="rId13" imgW="6001588" imgH="2629267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667000"/>
                        <a:ext cx="3006725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6781" name="Picture 13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77913" y="4506913"/>
            <a:ext cx="2747962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6792" name="Text Box 2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22450" y="4129088"/>
            <a:ext cx="10278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Gaussian</a:t>
            </a:r>
          </a:p>
        </p:txBody>
      </p:sp>
      <p:sp>
        <p:nvSpPr>
          <p:cNvPr id="416793" name="Text Box 2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060950" y="3922713"/>
            <a:ext cx="2546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dirty="0"/>
              <a:t>derivative of Gaussian (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800" dirty="0"/>
              <a:t>)</a:t>
            </a:r>
          </a:p>
        </p:txBody>
      </p:sp>
      <p:pic>
        <p:nvPicPr>
          <p:cNvPr id="416794" name="Picture 26" descr="Edittex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900738" y="4357688"/>
            <a:ext cx="11874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Derivative of Gaussian filter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057400" y="4114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114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1006475"/>
            <a:ext cx="34290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990600"/>
            <a:ext cx="3363913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117725" y="3544888"/>
            <a:ext cx="1592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x</a:t>
            </a:r>
            <a:r>
              <a:rPr lang="en-US"/>
              <a:t>-direction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5570538" y="3505200"/>
            <a:ext cx="1592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y</a:t>
            </a:r>
            <a:r>
              <a:rPr lang="en-US"/>
              <a:t>-direction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Sobel operator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381000" y="1371600"/>
            <a:ext cx="8534400" cy="1371600"/>
          </a:xfrm>
        </p:spPr>
        <p:txBody>
          <a:bodyPr>
            <a:normAutofit/>
          </a:bodyPr>
          <a:lstStyle/>
          <a:p>
            <a:r>
              <a:rPr lang="en-US" sz="3100" dirty="0"/>
              <a:t>Common approximation of derivative of Gaussian</a:t>
            </a:r>
          </a:p>
        </p:txBody>
      </p:sp>
      <p:graphicFrame>
        <p:nvGraphicFramePr>
          <p:cNvPr id="434180" name="Group 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705100" y="2730500"/>
          <a:ext cx="1143000" cy="105156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34198" name="Group 22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5105400" y="2730500"/>
          <a:ext cx="1143000" cy="105156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66984" name="Picture 42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38400" y="3017838"/>
            <a:ext cx="1905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6985" name="Picture 43" descr="Edittex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38700" y="3022600"/>
            <a:ext cx="1905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6986" name="Rectangle 4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1000" y="4800600"/>
            <a:ext cx="853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dirty="0"/>
              <a:t>The standard </a:t>
            </a:r>
            <a:r>
              <a:rPr lang="en-US" sz="2400" dirty="0" err="1"/>
              <a:t>defn</a:t>
            </a:r>
            <a:r>
              <a:rPr lang="en-US" sz="2400" dirty="0"/>
              <a:t>. of the </a:t>
            </a:r>
            <a:r>
              <a:rPr lang="en-US" sz="2400" dirty="0" err="1"/>
              <a:t>Sobel</a:t>
            </a:r>
            <a:r>
              <a:rPr lang="en-US" sz="2400" dirty="0"/>
              <a:t> operator omits the 1/8 term</a:t>
            </a:r>
          </a:p>
          <a:p>
            <a:pPr marL="1143000" lvl="2" indent="-228600">
              <a:spcBef>
                <a:spcPct val="20000"/>
              </a:spcBef>
              <a:buFontTx/>
              <a:buChar char="–"/>
            </a:pPr>
            <a:r>
              <a:rPr lang="en-US" sz="2000" dirty="0"/>
              <a:t>doesn’t make a difference for edge detection</a:t>
            </a:r>
          </a:p>
          <a:p>
            <a:pPr marL="1143000" lvl="2" indent="-228600">
              <a:spcBef>
                <a:spcPct val="20000"/>
              </a:spcBef>
              <a:buFontTx/>
              <a:buChar char="–"/>
            </a:pPr>
            <a:r>
              <a:rPr lang="en-US" sz="2000" dirty="0"/>
              <a:t>the 1/8 term </a:t>
            </a:r>
            <a:r>
              <a:rPr lang="en-US" sz="2000" b="1" dirty="0"/>
              <a:t>is</a:t>
            </a:r>
            <a:r>
              <a:rPr lang="en-US" sz="2000" dirty="0"/>
              <a:t> needed to get the right gradient magnitude</a:t>
            </a:r>
          </a:p>
        </p:txBody>
      </p:sp>
      <p:pic>
        <p:nvPicPr>
          <p:cNvPr id="466987" name="Picture 47" descr="Edittex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97213" y="3976688"/>
            <a:ext cx="30003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6988" name="Picture 48" descr="Edittex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05450" y="3956050"/>
            <a:ext cx="284163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8194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8194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28194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Sobel</a:t>
            </a:r>
            <a:r>
              <a:rPr lang="en-US" dirty="0"/>
              <a:t> operator: example</a:t>
            </a: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7566491" y="6477000"/>
            <a:ext cx="15013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Source: Wikipedia</a:t>
            </a: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28194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1295400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16200" y="1295400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1400" y="1295400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6600" y="1295400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Project 1 (Hybrid Images) is now on the course webpage (see “Projects</a:t>
            </a:r>
            <a:r>
              <a:rPr lang="en-US"/>
              <a:t>” link)</a:t>
            </a:r>
            <a:endParaRPr lang="en-US" dirty="0"/>
          </a:p>
          <a:p>
            <a:pPr lvl="1"/>
            <a:r>
              <a:rPr lang="en-US" dirty="0"/>
              <a:t>Due Wednesday, Feb 15, by 11:59pm</a:t>
            </a:r>
          </a:p>
          <a:p>
            <a:pPr lvl="1"/>
            <a:r>
              <a:rPr lang="en-US" dirty="0"/>
              <a:t>Artifact due Friday, Feb 15, by 11:59pm</a:t>
            </a:r>
          </a:p>
          <a:p>
            <a:pPr lvl="1"/>
            <a:r>
              <a:rPr lang="en-US" dirty="0"/>
              <a:t>To be done individually</a:t>
            </a:r>
          </a:p>
          <a:p>
            <a:pPr lvl="1"/>
            <a:r>
              <a:rPr lang="en-US" dirty="0"/>
              <a:t>Voting system for favorite artifacts (with small amount of extra credit)</a:t>
            </a:r>
          </a:p>
          <a:p>
            <a:pPr lvl="1"/>
            <a:r>
              <a:rPr lang="en-US" dirty="0"/>
              <a:t>Files due by CMS</a:t>
            </a:r>
          </a:p>
          <a:p>
            <a:pPr lvl="1"/>
            <a:r>
              <a:rPr lang="en-US" dirty="0"/>
              <a:t>We will provide a course VM for you to run the assignments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79689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1-30 at 12.49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591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4519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791200"/>
            <a:ext cx="7772400" cy="609600"/>
          </a:xfrm>
        </p:spPr>
        <p:txBody>
          <a:bodyPr/>
          <a:lstStyle/>
          <a:p>
            <a:pPr algn="ctr"/>
            <a:r>
              <a:rPr lang="en-US"/>
              <a:t>original image (Lena)</a:t>
            </a:r>
          </a:p>
        </p:txBody>
      </p:sp>
      <p:pic>
        <p:nvPicPr>
          <p:cNvPr id="21508" name="Picture 4" descr="le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50950"/>
            <a:ext cx="43878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Finding edges</a:t>
            </a:r>
          </a:p>
        </p:txBody>
      </p:sp>
      <p:pic>
        <p:nvPicPr>
          <p:cNvPr id="22531" name="Picture 3" descr="canny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50950"/>
            <a:ext cx="43878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85800" y="57912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/>
              <a:t>gradient magnitude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anny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52538"/>
            <a:ext cx="43878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85800" y="57912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/>
              <a:t>thresholding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Finding edges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219200"/>
            <a:ext cx="1323976" cy="133753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943600" y="2438400"/>
            <a:ext cx="2286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172200" y="2558143"/>
            <a:ext cx="2525486" cy="10885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943600" y="1219200"/>
            <a:ext cx="1447800" cy="1219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86595" y="2666988"/>
            <a:ext cx="196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 is the edge?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Get Orientation at Each Pixel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229600" cy="4525963"/>
          </a:xfrm>
        </p:spPr>
        <p:txBody>
          <a:bodyPr/>
          <a:lstStyle/>
          <a:p>
            <a:r>
              <a:rPr lang="en-US" sz="2400" dirty="0">
                <a:latin typeface="Calibri" charset="0"/>
              </a:rPr>
              <a:t>Threshold at minimum level</a:t>
            </a:r>
          </a:p>
          <a:p>
            <a:r>
              <a:rPr lang="en-US" sz="2400" dirty="0">
                <a:latin typeface="Calibri" charset="0"/>
              </a:rPr>
              <a:t>Get orientation</a:t>
            </a:r>
          </a:p>
        </p:txBody>
      </p:sp>
      <p:pic>
        <p:nvPicPr>
          <p:cNvPr id="50180" name="Picture 2" descr="C:\Documents and Settings\Derek Hoiem\My Documents\Classes\Spring10 - Computer Vision\figs\7\lena_edge_di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Box 8"/>
          <p:cNvSpPr txBox="1">
            <a:spLocks noChangeArrowheads="1"/>
          </p:cNvSpPr>
          <p:nvPr/>
        </p:nvSpPr>
        <p:spPr bwMode="auto">
          <a:xfrm>
            <a:off x="5791200" y="2057400"/>
            <a:ext cx="2992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latin typeface="Arial" charset="0"/>
              </a:rPr>
              <a:t>theta = atan2(gy, gx)</a:t>
            </a:r>
          </a:p>
        </p:txBody>
      </p:sp>
    </p:spTree>
    <p:extLst>
      <p:ext uri="{BB962C8B-B14F-4D97-AF65-F5344CB8AC3E}">
        <p14:creationId xmlns:p14="http://schemas.microsoft.com/office/powerpoint/2010/main" val="3855617614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533400" y="5916186"/>
            <a:ext cx="8102600" cy="989012"/>
          </a:xfrm>
          <a:noFill/>
        </p:spPr>
        <p:txBody>
          <a:bodyPr/>
          <a:lstStyle/>
          <a:p>
            <a:pPr eaLnBrk="1" hangingPunct="1"/>
            <a:r>
              <a:rPr lang="en-US" altLang="ja-JP" sz="2000" dirty="0">
                <a:ea typeface="ＭＳ Ｐゴシック" charset="-128"/>
              </a:rPr>
              <a:t>Check if pixel is local maximum along gradient direction</a:t>
            </a:r>
          </a:p>
          <a:p>
            <a:pPr lvl="1" eaLnBrk="1" hangingPunct="1"/>
            <a:r>
              <a:rPr lang="en-US" altLang="ja-JP" sz="1800" dirty="0">
                <a:ea typeface="ＭＳ Ｐゴシック" charset="-128"/>
              </a:rPr>
              <a:t>requires </a:t>
            </a:r>
            <a:r>
              <a:rPr lang="en-US" altLang="ja-JP" sz="1800" i="1" dirty="0">
                <a:ea typeface="ＭＳ Ｐゴシック" charset="-128"/>
              </a:rPr>
              <a:t>interpolating</a:t>
            </a:r>
            <a:r>
              <a:rPr lang="en-US" altLang="ja-JP" sz="1800" dirty="0">
                <a:ea typeface="ＭＳ Ｐゴシック" charset="-128"/>
              </a:rPr>
              <a:t> pixels p and r</a:t>
            </a:r>
          </a:p>
        </p:txBody>
      </p:sp>
      <p:pic>
        <p:nvPicPr>
          <p:cNvPr id="43012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8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8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Non-maximum </a:t>
            </a:r>
            <a:r>
              <a:rPr lang="en-US" dirty="0" err="1"/>
              <a:t>supression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144486" y="3516086"/>
            <a:ext cx="195943" cy="1959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154" y="4897853"/>
            <a:ext cx="4007076" cy="87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C:\Documents and Settings\Derek Hoiem\My Documents\Classes\Spring10 - Computer Vision\figs\7\lena_gma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Before Non-max Suppression</a:t>
            </a:r>
          </a:p>
        </p:txBody>
      </p:sp>
    </p:spTree>
    <p:extLst>
      <p:ext uri="{BB962C8B-B14F-4D97-AF65-F5344CB8AC3E}">
        <p14:creationId xmlns:p14="http://schemas.microsoft.com/office/powerpoint/2010/main" val="4184623893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2" descr="C:\Documents and Settings\Derek Hoiem\My Documents\Classes\Spring10 - Computer Vision\figs\7\lena_grad_th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Non-max Suppression</a:t>
            </a:r>
          </a:p>
        </p:txBody>
      </p:sp>
    </p:spTree>
    <p:extLst>
      <p:ext uri="{BB962C8B-B14F-4D97-AF65-F5344CB8AC3E}">
        <p14:creationId xmlns:p14="http://schemas.microsoft.com/office/powerpoint/2010/main" val="2545914287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anny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52538"/>
            <a:ext cx="43878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85800" y="57912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/>
              <a:t>thresholding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Finding edges</a:t>
            </a: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anny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52538"/>
            <a:ext cx="43878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85800" y="57912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/>
              <a:t>thinning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000"/>
              <a:t>(non-maximum suppression)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Finding edges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55" y="189792"/>
            <a:ext cx="8229600" cy="1143000"/>
          </a:xfrm>
        </p:spPr>
        <p:txBody>
          <a:bodyPr/>
          <a:lstStyle/>
          <a:p>
            <a:r>
              <a:rPr lang="en-US" dirty="0"/>
              <a:t>Project 1: Hybrid Images</a:t>
            </a:r>
          </a:p>
        </p:txBody>
      </p:sp>
      <p:pic>
        <p:nvPicPr>
          <p:cNvPr id="132098" name="Picture 2" descr="dog.jpg (410×36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86323"/>
            <a:ext cx="2643310" cy="232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100" name="Picture 4" descr="http://www.cs.cornell.edu/courses/cs5670/2017sp/projects/pa1/c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86323"/>
            <a:ext cx="2643310" cy="232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219200" y="3608354"/>
            <a:ext cx="6705600" cy="2813305"/>
            <a:chOff x="1219200" y="3608354"/>
            <a:chExt cx="6705600" cy="2813305"/>
          </a:xfrm>
        </p:grpSpPr>
        <p:pic>
          <p:nvPicPr>
            <p:cNvPr id="132104" name="Picture 8" descr="http://www.cs.cornell.edu/courses/cs5670/2017sp/projects/pa1/low_frequencie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4073398"/>
              <a:ext cx="2643310" cy="2327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106" name="Picture 10" descr="high_frequencies.jpg (410×361)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4073398"/>
              <a:ext cx="2667000" cy="2348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Arrow: Down 6"/>
            <p:cNvSpPr/>
            <p:nvPr/>
          </p:nvSpPr>
          <p:spPr>
            <a:xfrm>
              <a:off x="2262310" y="3608354"/>
              <a:ext cx="557090" cy="506446"/>
            </a:xfrm>
            <a:prstGeom prst="down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Arrow: Down 13"/>
            <p:cNvSpPr/>
            <p:nvPr/>
          </p:nvSpPr>
          <p:spPr>
            <a:xfrm>
              <a:off x="6300910" y="3608354"/>
              <a:ext cx="557090" cy="506446"/>
            </a:xfrm>
            <a:prstGeom prst="down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2108" name="Picture 12" descr="hybrid_image.jpg (410×361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530" y="2144029"/>
            <a:ext cx="3905250" cy="34385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ybrid_image.jpg (410×361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80759"/>
            <a:ext cx="568648" cy="5006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6858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Canny edge detector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086" y="1600200"/>
            <a:ext cx="7010400" cy="4525963"/>
          </a:xfrm>
        </p:spPr>
        <p:txBody>
          <a:bodyPr>
            <a:normAutofit lnSpcReduction="10000"/>
          </a:bodyPr>
          <a:lstStyle/>
          <a:p>
            <a:pPr marL="533400" indent="-533400">
              <a:buFontTx/>
              <a:buAutoNum type="arabicPeriod"/>
            </a:pPr>
            <a:r>
              <a:rPr lang="en-US" sz="2800" dirty="0"/>
              <a:t>Filter image with derivative of Gaussian </a:t>
            </a:r>
          </a:p>
          <a:p>
            <a:pPr marL="533400" indent="-533400">
              <a:buFontTx/>
              <a:buAutoNum type="arabicPeriod"/>
            </a:pPr>
            <a:endParaRPr lang="en-US" sz="2800" dirty="0"/>
          </a:p>
          <a:p>
            <a:pPr marL="533400" indent="-533400">
              <a:buFontTx/>
              <a:buAutoNum type="arabicPeriod"/>
            </a:pPr>
            <a:r>
              <a:rPr lang="en-US" sz="2800" dirty="0"/>
              <a:t>Find magnitude and orientation of gradient</a:t>
            </a:r>
          </a:p>
          <a:p>
            <a:pPr marL="533400" indent="-533400">
              <a:buFontTx/>
              <a:buAutoNum type="arabicPeriod"/>
            </a:pPr>
            <a:endParaRPr lang="en-US" sz="2800" dirty="0"/>
          </a:p>
          <a:p>
            <a:pPr marL="533400" indent="-533400">
              <a:buFontTx/>
              <a:buAutoNum type="arabicPeriod"/>
            </a:pPr>
            <a:r>
              <a:rPr lang="en-US" sz="2800" dirty="0"/>
              <a:t>Non-maximum suppression</a:t>
            </a:r>
          </a:p>
          <a:p>
            <a:pPr marL="533400" indent="-533400">
              <a:buFontTx/>
              <a:buAutoNum type="arabicPeriod"/>
            </a:pPr>
            <a:endParaRPr lang="en-US" sz="2800" dirty="0"/>
          </a:p>
          <a:p>
            <a:pPr marL="533400" indent="-533400">
              <a:buFontTx/>
              <a:buAutoNum type="arabicPeriod"/>
            </a:pPr>
            <a:r>
              <a:rPr lang="en-US" sz="2800" dirty="0"/>
              <a:t>Linking and </a:t>
            </a:r>
            <a:r>
              <a:rPr lang="en-US" sz="2800" dirty="0" err="1"/>
              <a:t>thresholding</a:t>
            </a:r>
            <a:r>
              <a:rPr lang="en-US" sz="2800" dirty="0"/>
              <a:t> (hysteresis):</a:t>
            </a:r>
          </a:p>
          <a:p>
            <a:pPr marL="838200" lvl="1" indent="-381000"/>
            <a:r>
              <a:rPr lang="en-US" sz="2400" dirty="0"/>
              <a:t>Define two thresholds: low and high</a:t>
            </a:r>
          </a:p>
          <a:p>
            <a:pPr marL="838200" lvl="1" indent="-381000"/>
            <a:r>
              <a:rPr lang="en-US" sz="2400" dirty="0"/>
              <a:t>Use the high threshold to start edge curves and the low threshold to continue them</a:t>
            </a:r>
            <a:endParaRPr lang="en-US" sz="2400" b="1" dirty="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705600" y="6553200"/>
            <a:ext cx="2341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Source: D. Lowe, L. Fei-Fei</a:t>
            </a:r>
          </a:p>
        </p:txBody>
      </p:sp>
      <p:sp>
        <p:nvSpPr>
          <p:cNvPr id="5" name="Rectangle 4"/>
          <p:cNvSpPr/>
          <p:nvPr/>
        </p:nvSpPr>
        <p:spPr>
          <a:xfrm>
            <a:off x="2733494" y="1099843"/>
            <a:ext cx="3837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/>
            <a:r>
              <a:rPr lang="en-US" dirty="0"/>
              <a:t>MATLAB: 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edge(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image,‘canny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’)</a:t>
            </a:r>
          </a:p>
        </p:txBody>
      </p:sp>
      <p:pic>
        <p:nvPicPr>
          <p:cNvPr id="8" name="Picture 4" descr="le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320" y="423766"/>
            <a:ext cx="900629" cy="90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anny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240" y="1546570"/>
            <a:ext cx="1593238" cy="159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nny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486" y="3432815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0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02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02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02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02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285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Canny edge detector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Still one of the most widely used edge detectors in computer vision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Depends on several parameters:</a:t>
            </a:r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8086" y="2723919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2000" dirty="0"/>
              <a:t>J. Canny, </a:t>
            </a:r>
            <a:r>
              <a:rPr lang="en-US" sz="2000" b="1" i="1" dirty="0">
                <a:hlinkClick r:id="rId2"/>
              </a:rPr>
              <a:t>A Computational Approach To Edge Detection</a:t>
            </a:r>
            <a:r>
              <a:rPr lang="en-US" sz="2000" dirty="0"/>
              <a:t>, IEEE Trans. Pattern Analysis and Machine Intelligence, 8:679-714, 1986. </a:t>
            </a: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3855" y="4516645"/>
            <a:ext cx="326574" cy="28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07767" y="4463137"/>
            <a:ext cx="3060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: width of the Gaussian blur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24727" y="4887687"/>
            <a:ext cx="16912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high threshold</a:t>
            </a:r>
          </a:p>
          <a:p>
            <a:r>
              <a:rPr lang="en-US" sz="2000" dirty="0"/>
              <a:t>low threshold</a:t>
            </a: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Canny edge detector</a:t>
            </a:r>
          </a:p>
        </p:txBody>
      </p:sp>
      <p:pic>
        <p:nvPicPr>
          <p:cNvPr id="47107" name="Picture 4" descr="cln1can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51550" y="1246188"/>
            <a:ext cx="2925763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5" descr="cln1can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65463" y="1244600"/>
            <a:ext cx="2925762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6" descr="cln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950" y="1246188"/>
            <a:ext cx="2925763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3340100" y="4157663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000">
                <a:latin typeface="Arial" charset="0"/>
                <a:ea typeface="ＭＳ Ｐゴシック" charset="-128"/>
              </a:rPr>
              <a:t>Canny with </a:t>
            </a:r>
          </a:p>
        </p:txBody>
      </p:sp>
      <p:pic>
        <p:nvPicPr>
          <p:cNvPr id="47111" name="Picture 8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37113" y="4222750"/>
            <a:ext cx="8651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Text Box 9"/>
          <p:cNvSpPr txBox="1">
            <a:spLocks noChangeArrowheads="1"/>
          </p:cNvSpPr>
          <p:nvPr/>
        </p:nvSpPr>
        <p:spPr bwMode="auto">
          <a:xfrm>
            <a:off x="6311900" y="4146550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000">
                <a:latin typeface="Arial" charset="0"/>
                <a:ea typeface="ＭＳ Ｐゴシック" charset="-128"/>
              </a:rPr>
              <a:t>Canny with </a:t>
            </a:r>
          </a:p>
        </p:txBody>
      </p:sp>
      <p:pic>
        <p:nvPicPr>
          <p:cNvPr id="47113" name="Picture 10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00975" y="4206875"/>
            <a:ext cx="8810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4" name="Text Box 11"/>
          <p:cNvSpPr txBox="1">
            <a:spLocks noChangeArrowheads="1"/>
          </p:cNvSpPr>
          <p:nvPr/>
        </p:nvSpPr>
        <p:spPr bwMode="auto">
          <a:xfrm>
            <a:off x="1038225" y="4146550"/>
            <a:ext cx="1074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000">
                <a:latin typeface="Arial" charset="0"/>
                <a:ea typeface="ＭＳ Ｐゴシック" charset="-128"/>
              </a:rPr>
              <a:t>original </a:t>
            </a:r>
          </a:p>
        </p:txBody>
      </p:sp>
      <p:sp>
        <p:nvSpPr>
          <p:cNvPr id="47115" name="Rectangle 12"/>
          <p:cNvSpPr>
            <a:spLocks noChangeArrowheads="1"/>
          </p:cNvSpPr>
          <p:nvPr/>
        </p:nvSpPr>
        <p:spPr bwMode="auto">
          <a:xfrm>
            <a:off x="582613" y="4953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2000" dirty="0">
                <a:ea typeface="ＭＳ Ｐゴシック" charset="-128"/>
              </a:rPr>
              <a:t>The choice of         depends on desired behavior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ja-JP" sz="2000" dirty="0">
                <a:ea typeface="ＭＳ Ｐゴシック" charset="-128"/>
              </a:rPr>
              <a:t>large       detects “large-scale” edges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ja-JP" sz="2000" dirty="0">
                <a:ea typeface="ＭＳ Ｐゴシック" charset="-128"/>
              </a:rPr>
              <a:t>small       detects fine edges</a:t>
            </a:r>
          </a:p>
        </p:txBody>
      </p:sp>
      <p:pic>
        <p:nvPicPr>
          <p:cNvPr id="47116" name="Picture 13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03718" y="5052332"/>
            <a:ext cx="26828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7" name="Picture 14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24517" y="5408838"/>
            <a:ext cx="268287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8" name="Picture 15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27465" y="5783036"/>
            <a:ext cx="26828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467600" y="6491288"/>
            <a:ext cx="1979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Source: S. </a:t>
            </a:r>
            <a:r>
              <a:rPr lang="en-US" sz="1400" dirty="0"/>
              <a:t>Seitz</a:t>
            </a: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260"/>
            <a:ext cx="8229600" cy="1143000"/>
          </a:xfrm>
        </p:spPr>
        <p:txBody>
          <a:bodyPr/>
          <a:lstStyle/>
          <a:p>
            <a:r>
              <a:rPr lang="en-US" dirty="0"/>
              <a:t>Scale space </a:t>
            </a:r>
            <a:r>
              <a:rPr lang="en-US" sz="1800" dirty="0"/>
              <a:t>(</a:t>
            </a:r>
            <a:r>
              <a:rPr lang="en-US" sz="1800" dirty="0" err="1"/>
              <a:t>Witkin</a:t>
            </a:r>
            <a:r>
              <a:rPr lang="en-US" sz="1800" dirty="0"/>
              <a:t> 83)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219700"/>
            <a:ext cx="7772400" cy="1409700"/>
          </a:xfrm>
        </p:spPr>
        <p:txBody>
          <a:bodyPr/>
          <a:lstStyle/>
          <a:p>
            <a:r>
              <a:rPr lang="en-US" sz="2000"/>
              <a:t>Properties of scale space (w/ Gaussian smoothing)</a:t>
            </a:r>
          </a:p>
          <a:p>
            <a:pPr lvl="1"/>
            <a:r>
              <a:rPr lang="en-US" sz="1800">
                <a:sym typeface="Symbol" pitchFamily="18" charset="2"/>
              </a:rPr>
              <a:t>edge position may shift with increasing scale ()</a:t>
            </a:r>
          </a:p>
          <a:p>
            <a:pPr lvl="1"/>
            <a:r>
              <a:rPr lang="en-US" sz="1800">
                <a:sym typeface="Symbol" pitchFamily="18" charset="2"/>
              </a:rPr>
              <a:t>two edges may merge with increasing scale </a:t>
            </a:r>
          </a:p>
          <a:p>
            <a:pPr lvl="1"/>
            <a:r>
              <a:rPr lang="en-US" sz="1800">
                <a:sym typeface="Symbol" pitchFamily="18" charset="2"/>
              </a:rPr>
              <a:t>an edge may </a:t>
            </a:r>
            <a:r>
              <a:rPr lang="en-US" sz="1800" b="1" i="1">
                <a:sym typeface="Symbol" pitchFamily="18" charset="2"/>
              </a:rPr>
              <a:t>not</a:t>
            </a:r>
            <a:r>
              <a:rPr lang="en-US" sz="1800">
                <a:sym typeface="Symbol" pitchFamily="18" charset="2"/>
              </a:rPr>
              <a:t> split into two with increasing scale</a:t>
            </a:r>
          </a:p>
        </p:txBody>
      </p:sp>
      <p:pic>
        <p:nvPicPr>
          <p:cNvPr id="4464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2550" y="1333500"/>
            <a:ext cx="34480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64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295400"/>
            <a:ext cx="3962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6470" name="Oval 6"/>
          <p:cNvSpPr>
            <a:spLocks noChangeArrowheads="1"/>
          </p:cNvSpPr>
          <p:nvPr/>
        </p:nvSpPr>
        <p:spPr bwMode="auto">
          <a:xfrm>
            <a:off x="2867025" y="15573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1" name="Oval 7"/>
          <p:cNvSpPr>
            <a:spLocks noChangeArrowheads="1"/>
          </p:cNvSpPr>
          <p:nvPr/>
        </p:nvSpPr>
        <p:spPr bwMode="auto">
          <a:xfrm>
            <a:off x="2811463" y="18192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2" name="Oval 8"/>
          <p:cNvSpPr>
            <a:spLocks noChangeArrowheads="1"/>
          </p:cNvSpPr>
          <p:nvPr/>
        </p:nvSpPr>
        <p:spPr bwMode="auto">
          <a:xfrm>
            <a:off x="2790825" y="20701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3" name="Oval 9"/>
          <p:cNvSpPr>
            <a:spLocks noChangeArrowheads="1"/>
          </p:cNvSpPr>
          <p:nvPr/>
        </p:nvSpPr>
        <p:spPr bwMode="auto">
          <a:xfrm>
            <a:off x="2755900" y="2362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4" name="Oval 10"/>
          <p:cNvSpPr>
            <a:spLocks noChangeArrowheads="1"/>
          </p:cNvSpPr>
          <p:nvPr/>
        </p:nvSpPr>
        <p:spPr bwMode="auto">
          <a:xfrm>
            <a:off x="2713038" y="26336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5" name="Oval 11"/>
          <p:cNvSpPr>
            <a:spLocks noChangeArrowheads="1"/>
          </p:cNvSpPr>
          <p:nvPr/>
        </p:nvSpPr>
        <p:spPr bwMode="auto">
          <a:xfrm>
            <a:off x="2679700" y="290671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6" name="Oval 12"/>
          <p:cNvSpPr>
            <a:spLocks noChangeArrowheads="1"/>
          </p:cNvSpPr>
          <p:nvPr/>
        </p:nvSpPr>
        <p:spPr bwMode="auto">
          <a:xfrm>
            <a:off x="2647950" y="3200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7" name="Oval 13"/>
          <p:cNvSpPr>
            <a:spLocks noChangeArrowheads="1"/>
          </p:cNvSpPr>
          <p:nvPr/>
        </p:nvSpPr>
        <p:spPr bwMode="auto">
          <a:xfrm>
            <a:off x="2647950" y="344011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8" name="Oval 14"/>
          <p:cNvSpPr>
            <a:spLocks noChangeArrowheads="1"/>
          </p:cNvSpPr>
          <p:nvPr/>
        </p:nvSpPr>
        <p:spPr bwMode="auto">
          <a:xfrm>
            <a:off x="2647950" y="37004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9" name="Oval 15"/>
          <p:cNvSpPr>
            <a:spLocks noChangeArrowheads="1"/>
          </p:cNvSpPr>
          <p:nvPr/>
        </p:nvSpPr>
        <p:spPr bwMode="auto">
          <a:xfrm>
            <a:off x="2647950" y="3962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0" name="Oval 16"/>
          <p:cNvSpPr>
            <a:spLocks noChangeArrowheads="1"/>
          </p:cNvSpPr>
          <p:nvPr/>
        </p:nvSpPr>
        <p:spPr bwMode="auto">
          <a:xfrm>
            <a:off x="2638425" y="42354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1" name="Oval 17"/>
          <p:cNvSpPr>
            <a:spLocks noChangeArrowheads="1"/>
          </p:cNvSpPr>
          <p:nvPr/>
        </p:nvSpPr>
        <p:spPr bwMode="auto">
          <a:xfrm>
            <a:off x="2616200" y="45180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2" name="Oval 18"/>
          <p:cNvSpPr>
            <a:spLocks noChangeArrowheads="1"/>
          </p:cNvSpPr>
          <p:nvPr/>
        </p:nvSpPr>
        <p:spPr bwMode="auto">
          <a:xfrm>
            <a:off x="1657350" y="4495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3" name="Oval 19"/>
          <p:cNvSpPr>
            <a:spLocks noChangeArrowheads="1"/>
          </p:cNvSpPr>
          <p:nvPr/>
        </p:nvSpPr>
        <p:spPr bwMode="auto">
          <a:xfrm>
            <a:off x="1671638" y="26193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4" name="Oval 20"/>
          <p:cNvSpPr>
            <a:spLocks noChangeArrowheads="1"/>
          </p:cNvSpPr>
          <p:nvPr/>
        </p:nvSpPr>
        <p:spPr bwMode="auto">
          <a:xfrm>
            <a:off x="1638300" y="28924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5" name="Oval 21"/>
          <p:cNvSpPr>
            <a:spLocks noChangeArrowheads="1"/>
          </p:cNvSpPr>
          <p:nvPr/>
        </p:nvSpPr>
        <p:spPr bwMode="auto">
          <a:xfrm>
            <a:off x="1635125" y="31575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6" name="Oval 22"/>
          <p:cNvSpPr>
            <a:spLocks noChangeArrowheads="1"/>
          </p:cNvSpPr>
          <p:nvPr/>
        </p:nvSpPr>
        <p:spPr bwMode="auto">
          <a:xfrm>
            <a:off x="1620838" y="34115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7" name="Oval 23"/>
          <p:cNvSpPr>
            <a:spLocks noChangeArrowheads="1"/>
          </p:cNvSpPr>
          <p:nvPr/>
        </p:nvSpPr>
        <p:spPr bwMode="auto">
          <a:xfrm>
            <a:off x="1620838" y="36718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8" name="Oval 24"/>
          <p:cNvSpPr>
            <a:spLocks noChangeArrowheads="1"/>
          </p:cNvSpPr>
          <p:nvPr/>
        </p:nvSpPr>
        <p:spPr bwMode="auto">
          <a:xfrm>
            <a:off x="1606550" y="39338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9" name="Oval 25"/>
          <p:cNvSpPr>
            <a:spLocks noChangeArrowheads="1"/>
          </p:cNvSpPr>
          <p:nvPr/>
        </p:nvSpPr>
        <p:spPr bwMode="auto">
          <a:xfrm>
            <a:off x="1624013" y="42052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91" name="Oval 27"/>
          <p:cNvSpPr>
            <a:spLocks noChangeArrowheads="1"/>
          </p:cNvSpPr>
          <p:nvPr/>
        </p:nvSpPr>
        <p:spPr bwMode="auto">
          <a:xfrm>
            <a:off x="1866900" y="44672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93" name="Oval 29"/>
          <p:cNvSpPr>
            <a:spLocks noChangeArrowheads="1"/>
          </p:cNvSpPr>
          <p:nvPr/>
        </p:nvSpPr>
        <p:spPr bwMode="auto">
          <a:xfrm>
            <a:off x="1838325" y="28971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94" name="Oval 30"/>
          <p:cNvSpPr>
            <a:spLocks noChangeArrowheads="1"/>
          </p:cNvSpPr>
          <p:nvPr/>
        </p:nvSpPr>
        <p:spPr bwMode="auto">
          <a:xfrm>
            <a:off x="1849438" y="31623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95" name="Oval 31"/>
          <p:cNvSpPr>
            <a:spLocks noChangeArrowheads="1"/>
          </p:cNvSpPr>
          <p:nvPr/>
        </p:nvSpPr>
        <p:spPr bwMode="auto">
          <a:xfrm>
            <a:off x="1863725" y="34305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96" name="Oval 32"/>
          <p:cNvSpPr>
            <a:spLocks noChangeArrowheads="1"/>
          </p:cNvSpPr>
          <p:nvPr/>
        </p:nvSpPr>
        <p:spPr bwMode="auto">
          <a:xfrm>
            <a:off x="1849438" y="36909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97" name="Oval 33"/>
          <p:cNvSpPr>
            <a:spLocks noChangeArrowheads="1"/>
          </p:cNvSpPr>
          <p:nvPr/>
        </p:nvSpPr>
        <p:spPr bwMode="auto">
          <a:xfrm>
            <a:off x="1849438" y="394811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98" name="Oval 34"/>
          <p:cNvSpPr>
            <a:spLocks noChangeArrowheads="1"/>
          </p:cNvSpPr>
          <p:nvPr/>
        </p:nvSpPr>
        <p:spPr bwMode="auto">
          <a:xfrm>
            <a:off x="1852613" y="42100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619250" y="1600200"/>
            <a:ext cx="1257300" cy="2971800"/>
            <a:chOff x="696" y="1248"/>
            <a:chExt cx="792" cy="1872"/>
          </a:xfrm>
        </p:grpSpPr>
        <p:sp>
          <p:nvSpPr>
            <p:cNvPr id="446499" name="Freeform 35"/>
            <p:cNvSpPr>
              <a:spLocks/>
            </p:cNvSpPr>
            <p:nvPr/>
          </p:nvSpPr>
          <p:spPr bwMode="auto">
            <a:xfrm>
              <a:off x="696" y="1824"/>
              <a:ext cx="192" cy="1296"/>
            </a:xfrm>
            <a:custGeom>
              <a:avLst/>
              <a:gdLst/>
              <a:ahLst/>
              <a:cxnLst>
                <a:cxn ang="0">
                  <a:pos x="24" y="1368"/>
                </a:cxn>
                <a:cxn ang="0">
                  <a:pos x="24" y="168"/>
                </a:cxn>
                <a:cxn ang="0">
                  <a:pos x="168" y="360"/>
                </a:cxn>
                <a:cxn ang="0">
                  <a:pos x="168" y="1320"/>
                </a:cxn>
              </a:cxnLst>
              <a:rect l="0" t="0" r="r" b="b"/>
              <a:pathLst>
                <a:path w="192" h="1368">
                  <a:moveTo>
                    <a:pt x="24" y="1368"/>
                  </a:moveTo>
                  <a:cubicBezTo>
                    <a:pt x="12" y="852"/>
                    <a:pt x="0" y="336"/>
                    <a:pt x="24" y="168"/>
                  </a:cubicBezTo>
                  <a:cubicBezTo>
                    <a:pt x="48" y="0"/>
                    <a:pt x="144" y="168"/>
                    <a:pt x="168" y="360"/>
                  </a:cubicBezTo>
                  <a:cubicBezTo>
                    <a:pt x="192" y="552"/>
                    <a:pt x="180" y="936"/>
                    <a:pt x="168" y="132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6500" name="Freeform 36"/>
            <p:cNvSpPr>
              <a:spLocks/>
            </p:cNvSpPr>
            <p:nvPr/>
          </p:nvSpPr>
          <p:spPr bwMode="auto">
            <a:xfrm>
              <a:off x="1320" y="1248"/>
              <a:ext cx="168" cy="1872"/>
            </a:xfrm>
            <a:custGeom>
              <a:avLst/>
              <a:gdLst/>
              <a:ahLst/>
              <a:cxnLst>
                <a:cxn ang="0">
                  <a:pos x="24" y="1872"/>
                </a:cxn>
                <a:cxn ang="0">
                  <a:pos x="24" y="1536"/>
                </a:cxn>
                <a:cxn ang="0">
                  <a:pos x="24" y="1200"/>
                </a:cxn>
                <a:cxn ang="0">
                  <a:pos x="168" y="0"/>
                </a:cxn>
              </a:cxnLst>
              <a:rect l="0" t="0" r="r" b="b"/>
              <a:pathLst>
                <a:path w="168" h="1872">
                  <a:moveTo>
                    <a:pt x="24" y="1872"/>
                  </a:moveTo>
                  <a:cubicBezTo>
                    <a:pt x="24" y="1760"/>
                    <a:pt x="24" y="1648"/>
                    <a:pt x="24" y="1536"/>
                  </a:cubicBezTo>
                  <a:cubicBezTo>
                    <a:pt x="24" y="1424"/>
                    <a:pt x="0" y="1456"/>
                    <a:pt x="24" y="1200"/>
                  </a:cubicBezTo>
                  <a:cubicBezTo>
                    <a:pt x="48" y="944"/>
                    <a:pt x="136" y="200"/>
                    <a:pt x="168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46503" name="Picture 39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7725" y="3173413"/>
            <a:ext cx="21907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6504" name="Line 40"/>
          <p:cNvSpPr>
            <a:spLocks noChangeShapeType="1"/>
          </p:cNvSpPr>
          <p:nvPr/>
        </p:nvSpPr>
        <p:spPr bwMode="auto">
          <a:xfrm flipV="1">
            <a:off x="1219200" y="2843213"/>
            <a:ext cx="0" cy="814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6505" name="Text Box 41"/>
          <p:cNvSpPr txBox="1">
            <a:spLocks noChangeArrowheads="1"/>
          </p:cNvSpPr>
          <p:nvPr/>
        </p:nvSpPr>
        <p:spPr bwMode="auto">
          <a:xfrm>
            <a:off x="76200" y="3048000"/>
            <a:ext cx="903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larger </a:t>
            </a:r>
          </a:p>
        </p:txBody>
      </p:sp>
      <p:sp>
        <p:nvSpPr>
          <p:cNvPr id="446506" name="Text Box 42"/>
          <p:cNvSpPr txBox="1">
            <a:spLocks noChangeArrowheads="1"/>
          </p:cNvSpPr>
          <p:nvPr/>
        </p:nvSpPr>
        <p:spPr bwMode="auto">
          <a:xfrm>
            <a:off x="1797050" y="4657725"/>
            <a:ext cx="262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Gaussian filtered signal </a:t>
            </a:r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1981200" y="990600"/>
            <a:ext cx="2266950" cy="566738"/>
            <a:chOff x="1248" y="624"/>
            <a:chExt cx="1428" cy="357"/>
          </a:xfrm>
        </p:grpSpPr>
        <p:sp>
          <p:nvSpPr>
            <p:cNvPr id="446507" name="Text Box 43"/>
            <p:cNvSpPr txBox="1">
              <a:spLocks noChangeArrowheads="1"/>
            </p:cNvSpPr>
            <p:nvPr/>
          </p:nvSpPr>
          <p:spPr bwMode="auto">
            <a:xfrm>
              <a:off x="1248" y="624"/>
              <a:ext cx="1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first derivative peaks</a:t>
              </a:r>
            </a:p>
          </p:txBody>
        </p:sp>
        <p:sp>
          <p:nvSpPr>
            <p:cNvPr id="446508" name="Line 44"/>
            <p:cNvSpPr>
              <a:spLocks noChangeShapeType="1"/>
            </p:cNvSpPr>
            <p:nvPr/>
          </p:nvSpPr>
          <p:spPr bwMode="auto">
            <a:xfrm flipH="1">
              <a:off x="1854" y="816"/>
              <a:ext cx="162" cy="16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6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46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46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7" grpId="0" build="p"/>
      <p:bldP spid="446470" grpId="0" animBg="1"/>
      <p:bldP spid="446471" grpId="0" animBg="1"/>
      <p:bldP spid="446472" grpId="0" animBg="1"/>
      <p:bldP spid="446473" grpId="0" animBg="1"/>
      <p:bldP spid="446474" grpId="0" animBg="1"/>
      <p:bldP spid="446475" grpId="0" animBg="1"/>
      <p:bldP spid="446476" grpId="0" animBg="1"/>
      <p:bldP spid="446477" grpId="0" animBg="1"/>
      <p:bldP spid="446478" grpId="0" animBg="1"/>
      <p:bldP spid="446479" grpId="0" animBg="1"/>
      <p:bldP spid="446480" grpId="0" animBg="1"/>
      <p:bldP spid="446481" grpId="0" animBg="1"/>
      <p:bldP spid="446482" grpId="0" animBg="1"/>
      <p:bldP spid="446483" grpId="0" animBg="1"/>
      <p:bldP spid="446484" grpId="0" animBg="1"/>
      <p:bldP spid="446485" grpId="0" animBg="1"/>
      <p:bldP spid="446486" grpId="0" animBg="1"/>
      <p:bldP spid="446487" grpId="0" animBg="1"/>
      <p:bldP spid="446488" grpId="0" animBg="1"/>
      <p:bldP spid="446489" grpId="0" animBg="1"/>
      <p:bldP spid="446491" grpId="0" animBg="1"/>
      <p:bldP spid="446493" grpId="0" animBg="1"/>
      <p:bldP spid="446494" grpId="0" animBg="1"/>
      <p:bldP spid="446495" grpId="0" animBg="1"/>
      <p:bldP spid="446496" grpId="0" animBg="1"/>
      <p:bldP spid="446497" grpId="0" animBg="1"/>
      <p:bldP spid="44649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1 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7336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en-US" dirty="0"/>
              <a:t>Edge detection</a:t>
            </a:r>
          </a:p>
        </p:txBody>
      </p:sp>
      <p:sp>
        <p:nvSpPr>
          <p:cNvPr id="460807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71120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TexPoint fonts used in EMF. </a:t>
            </a:r>
          </a:p>
          <a:p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5800" y="5257800"/>
            <a:ext cx="7772400" cy="1295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Convert a 2D image into a set of curves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Extracts salient features of the scene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compact than pixels</a:t>
            </a:r>
          </a:p>
        </p:txBody>
      </p:sp>
      <p:graphicFrame>
        <p:nvGraphicFramePr>
          <p:cNvPr id="8" name="Object 2048"/>
          <p:cNvGraphicFramePr>
            <a:graphicFrameLocks noChangeAspect="1"/>
          </p:cNvGraphicFramePr>
          <p:nvPr/>
        </p:nvGraphicFramePr>
        <p:xfrm>
          <a:off x="1581150" y="1304925"/>
          <a:ext cx="6267450" cy="395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33" name="Photo Editor Photo" r:id="rId6" imgW="7354327" imgH="4638095" progId="">
                  <p:embed/>
                </p:oleObj>
              </mc:Choice>
              <mc:Fallback>
                <p:oleObj name="Photo Editor Photo" r:id="rId6" imgW="7354327" imgH="463809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1304925"/>
                        <a:ext cx="6267450" cy="395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Origin of Edges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685800" y="4800600"/>
            <a:ext cx="7772400" cy="1371600"/>
          </a:xfrm>
        </p:spPr>
        <p:txBody>
          <a:bodyPr/>
          <a:lstStyle/>
          <a:p>
            <a:r>
              <a:rPr lang="en-US"/>
              <a:t>Edges are caused by a variety of factors</a:t>
            </a:r>
          </a:p>
        </p:txBody>
      </p:sp>
      <p:sp>
        <p:nvSpPr>
          <p:cNvPr id="46387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88" y="92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63877" name="Object 7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2667000" y="1447800"/>
          <a:ext cx="299085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57" name="Photo Editor Photo" r:id="rId12" imgW="2991268" imgH="2857899" progId="">
                  <p:embed/>
                </p:oleObj>
              </mc:Choice>
              <mc:Fallback>
                <p:oleObj name="Photo Editor Photo" r:id="rId12" imgW="2991268" imgH="2857899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447800"/>
                        <a:ext cx="2990850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3878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38800" y="2330450"/>
            <a:ext cx="1865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depth discontinuity</a:t>
            </a:r>
          </a:p>
        </p:txBody>
      </p:sp>
      <p:sp>
        <p:nvSpPr>
          <p:cNvPr id="463879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38800" y="2971800"/>
            <a:ext cx="2520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surface color discontinuity</a:t>
            </a:r>
          </a:p>
        </p:txBody>
      </p:sp>
      <p:sp>
        <p:nvSpPr>
          <p:cNvPr id="463880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38800" y="3625850"/>
            <a:ext cx="2370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illumination discontinuity</a:t>
            </a:r>
          </a:p>
        </p:txBody>
      </p:sp>
      <p:sp>
        <p:nvSpPr>
          <p:cNvPr id="463881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38800" y="1676400"/>
            <a:ext cx="2701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surface normal discontinuity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  <a:ln/>
        </p:spPr>
        <p:txBody>
          <a:bodyPr rIns="132080"/>
          <a:lstStyle/>
          <a:p>
            <a:r>
              <a:rPr lang="en-US" dirty="0"/>
              <a:t>Images as functions…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5843588"/>
            <a:ext cx="3962400" cy="1014412"/>
          </a:xfrm>
          <a:ln/>
        </p:spPr>
        <p:txBody>
          <a:bodyPr rIns="132080">
            <a:normAutofit lnSpcReduction="10000"/>
          </a:bodyPr>
          <a:lstStyle/>
          <a:p>
            <a:pPr marL="382588" indent="-342900"/>
            <a:r>
              <a:rPr lang="en-US"/>
              <a:t>Edges look like steep cliffs</a:t>
            </a:r>
          </a:p>
        </p:txBody>
      </p:sp>
      <p:pic>
        <p:nvPicPr>
          <p:cNvPr id="717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1319213"/>
            <a:ext cx="49149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32766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40053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Characterizing edges</a:t>
            </a:r>
          </a:p>
        </p:txBody>
      </p:sp>
      <p:sp>
        <p:nvSpPr>
          <p:cNvPr id="8195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An edge is a place of </a:t>
            </a:r>
            <a:r>
              <a:rPr lang="en-US" i="1" dirty="0"/>
              <a:t>rapid change </a:t>
            </a:r>
            <a:r>
              <a:rPr lang="en-US" dirty="0"/>
              <a:t>in the image intensity function</a:t>
            </a:r>
          </a:p>
        </p:txBody>
      </p:sp>
      <p:pic>
        <p:nvPicPr>
          <p:cNvPr id="8196" name="Picture 10" descr="step_edg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276600"/>
            <a:ext cx="2743200" cy="208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7" name="Line 21"/>
          <p:cNvSpPr>
            <a:spLocks noChangeShapeType="1"/>
          </p:cNvSpPr>
          <p:nvPr/>
        </p:nvSpPr>
        <p:spPr bwMode="auto">
          <a:xfrm>
            <a:off x="228600" y="4343400"/>
            <a:ext cx="2743200" cy="0"/>
          </a:xfrm>
          <a:prstGeom prst="line">
            <a:avLst/>
          </a:prstGeom>
          <a:noFill/>
          <a:ln w="38100">
            <a:solidFill>
              <a:srgbClr val="FF0000">
                <a:alpha val="50000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Text Box 22"/>
          <p:cNvSpPr txBox="1">
            <a:spLocks noChangeArrowheads="1"/>
          </p:cNvSpPr>
          <p:nvPr/>
        </p:nvSpPr>
        <p:spPr bwMode="auto">
          <a:xfrm>
            <a:off x="1174750" y="2895600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/>
              <a:t>image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124200" y="2635250"/>
            <a:ext cx="2851150" cy="2725738"/>
            <a:chOff x="1968" y="1420"/>
            <a:chExt cx="1796" cy="1717"/>
          </a:xfrm>
        </p:grpSpPr>
        <p:sp>
          <p:nvSpPr>
            <p:cNvPr id="8210" name="Rectangle 11"/>
            <p:cNvSpPr>
              <a:spLocks noChangeArrowheads="1"/>
            </p:cNvSpPr>
            <p:nvPr/>
          </p:nvSpPr>
          <p:spPr bwMode="auto">
            <a:xfrm>
              <a:off x="2016" y="1824"/>
              <a:ext cx="1727" cy="1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Freeform 12"/>
            <p:cNvSpPr>
              <a:spLocks/>
            </p:cNvSpPr>
            <p:nvPr/>
          </p:nvSpPr>
          <p:spPr bwMode="auto">
            <a:xfrm>
              <a:off x="2016" y="2016"/>
              <a:ext cx="912" cy="1015"/>
            </a:xfrm>
            <a:custGeom>
              <a:avLst/>
              <a:gdLst>
                <a:gd name="T0" fmla="*/ 0 w 912"/>
                <a:gd name="T1" fmla="*/ 0 h 1015"/>
                <a:gd name="T2" fmla="*/ 316 w 912"/>
                <a:gd name="T3" fmla="*/ 0 h 1015"/>
                <a:gd name="T4" fmla="*/ 435 w 912"/>
                <a:gd name="T5" fmla="*/ 129 h 1015"/>
                <a:gd name="T6" fmla="*/ 492 w 912"/>
                <a:gd name="T7" fmla="*/ 579 h 1015"/>
                <a:gd name="T8" fmla="*/ 549 w 912"/>
                <a:gd name="T9" fmla="*/ 927 h 1015"/>
                <a:gd name="T10" fmla="*/ 660 w 912"/>
                <a:gd name="T11" fmla="*/ 1008 h 1015"/>
                <a:gd name="T12" fmla="*/ 912 w 912"/>
                <a:gd name="T13" fmla="*/ 1014 h 1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2"/>
                <a:gd name="T22" fmla="*/ 0 h 1015"/>
                <a:gd name="T23" fmla="*/ 912 w 912"/>
                <a:gd name="T24" fmla="*/ 1015 h 1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2" h="1015">
                  <a:moveTo>
                    <a:pt x="0" y="0"/>
                  </a:moveTo>
                  <a:cubicBezTo>
                    <a:pt x="0" y="0"/>
                    <a:pt x="252" y="0"/>
                    <a:pt x="316" y="0"/>
                  </a:cubicBezTo>
                  <a:cubicBezTo>
                    <a:pt x="380" y="0"/>
                    <a:pt x="405" y="28"/>
                    <a:pt x="435" y="129"/>
                  </a:cubicBezTo>
                  <a:cubicBezTo>
                    <a:pt x="465" y="230"/>
                    <a:pt x="480" y="444"/>
                    <a:pt x="492" y="579"/>
                  </a:cubicBezTo>
                  <a:cubicBezTo>
                    <a:pt x="504" y="714"/>
                    <a:pt x="521" y="856"/>
                    <a:pt x="549" y="927"/>
                  </a:cubicBezTo>
                  <a:cubicBezTo>
                    <a:pt x="577" y="998"/>
                    <a:pt x="602" y="1001"/>
                    <a:pt x="660" y="1008"/>
                  </a:cubicBezTo>
                  <a:cubicBezTo>
                    <a:pt x="718" y="1015"/>
                    <a:pt x="860" y="1013"/>
                    <a:pt x="912" y="10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Freeform 15"/>
            <p:cNvSpPr>
              <a:spLocks/>
            </p:cNvSpPr>
            <p:nvPr/>
          </p:nvSpPr>
          <p:spPr bwMode="auto">
            <a:xfrm flipH="1">
              <a:off x="2832" y="2016"/>
              <a:ext cx="912" cy="1015"/>
            </a:xfrm>
            <a:custGeom>
              <a:avLst/>
              <a:gdLst>
                <a:gd name="T0" fmla="*/ 0 w 912"/>
                <a:gd name="T1" fmla="*/ 0 h 1015"/>
                <a:gd name="T2" fmla="*/ 316 w 912"/>
                <a:gd name="T3" fmla="*/ 0 h 1015"/>
                <a:gd name="T4" fmla="*/ 435 w 912"/>
                <a:gd name="T5" fmla="*/ 129 h 1015"/>
                <a:gd name="T6" fmla="*/ 492 w 912"/>
                <a:gd name="T7" fmla="*/ 579 h 1015"/>
                <a:gd name="T8" fmla="*/ 549 w 912"/>
                <a:gd name="T9" fmla="*/ 927 h 1015"/>
                <a:gd name="T10" fmla="*/ 660 w 912"/>
                <a:gd name="T11" fmla="*/ 1008 h 1015"/>
                <a:gd name="T12" fmla="*/ 912 w 912"/>
                <a:gd name="T13" fmla="*/ 1014 h 1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2"/>
                <a:gd name="T22" fmla="*/ 0 h 1015"/>
                <a:gd name="T23" fmla="*/ 912 w 912"/>
                <a:gd name="T24" fmla="*/ 1015 h 1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2" h="1015">
                  <a:moveTo>
                    <a:pt x="0" y="0"/>
                  </a:moveTo>
                  <a:cubicBezTo>
                    <a:pt x="0" y="0"/>
                    <a:pt x="252" y="0"/>
                    <a:pt x="316" y="0"/>
                  </a:cubicBezTo>
                  <a:cubicBezTo>
                    <a:pt x="380" y="0"/>
                    <a:pt x="405" y="28"/>
                    <a:pt x="435" y="129"/>
                  </a:cubicBezTo>
                  <a:cubicBezTo>
                    <a:pt x="465" y="230"/>
                    <a:pt x="480" y="444"/>
                    <a:pt x="492" y="579"/>
                  </a:cubicBezTo>
                  <a:cubicBezTo>
                    <a:pt x="504" y="714"/>
                    <a:pt x="521" y="856"/>
                    <a:pt x="549" y="927"/>
                  </a:cubicBezTo>
                  <a:cubicBezTo>
                    <a:pt x="577" y="998"/>
                    <a:pt x="602" y="1001"/>
                    <a:pt x="660" y="1008"/>
                  </a:cubicBezTo>
                  <a:cubicBezTo>
                    <a:pt x="718" y="1015"/>
                    <a:pt x="860" y="1013"/>
                    <a:pt x="912" y="10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Text Box 24"/>
            <p:cNvSpPr txBox="1">
              <a:spLocks noChangeArrowheads="1"/>
            </p:cNvSpPr>
            <p:nvPr/>
          </p:nvSpPr>
          <p:spPr bwMode="auto">
            <a:xfrm>
              <a:off x="1968" y="1420"/>
              <a:ext cx="179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intensity function</a:t>
              </a:r>
              <a:br>
                <a:rPr lang="en-US" sz="1800"/>
              </a:br>
              <a:r>
                <a:rPr lang="en-US" sz="1800"/>
                <a:t>(along horizontal scanline)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6172200" y="2909888"/>
            <a:ext cx="2743200" cy="2451100"/>
            <a:chOff x="3888" y="1593"/>
            <a:chExt cx="1728" cy="1544"/>
          </a:xfrm>
        </p:grpSpPr>
        <p:sp>
          <p:nvSpPr>
            <p:cNvPr id="8205" name="Rectangle 16"/>
            <p:cNvSpPr>
              <a:spLocks noChangeArrowheads="1"/>
            </p:cNvSpPr>
            <p:nvPr/>
          </p:nvSpPr>
          <p:spPr bwMode="auto">
            <a:xfrm>
              <a:off x="3888" y="1824"/>
              <a:ext cx="1727" cy="1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3888" y="1854"/>
              <a:ext cx="1728" cy="1248"/>
              <a:chOff x="3888" y="2640"/>
              <a:chExt cx="1728" cy="1248"/>
            </a:xfrm>
          </p:grpSpPr>
          <p:sp>
            <p:nvSpPr>
              <p:cNvPr id="8208" name="Freeform 17"/>
              <p:cNvSpPr>
                <a:spLocks/>
              </p:cNvSpPr>
              <p:nvPr/>
            </p:nvSpPr>
            <p:spPr bwMode="auto">
              <a:xfrm>
                <a:off x="3888" y="3264"/>
                <a:ext cx="909" cy="624"/>
              </a:xfrm>
              <a:custGeom>
                <a:avLst/>
                <a:gdLst>
                  <a:gd name="T0" fmla="*/ 0 w 909"/>
                  <a:gd name="T1" fmla="*/ 0 h 630"/>
                  <a:gd name="T2" fmla="*/ 288 w 909"/>
                  <a:gd name="T3" fmla="*/ 6 h 630"/>
                  <a:gd name="T4" fmla="*/ 354 w 909"/>
                  <a:gd name="T5" fmla="*/ 83 h 630"/>
                  <a:gd name="T6" fmla="*/ 399 w 909"/>
                  <a:gd name="T7" fmla="*/ 425 h 630"/>
                  <a:gd name="T8" fmla="*/ 459 w 909"/>
                  <a:gd name="T9" fmla="*/ 624 h 630"/>
                  <a:gd name="T10" fmla="*/ 528 w 909"/>
                  <a:gd name="T11" fmla="*/ 428 h 630"/>
                  <a:gd name="T12" fmla="*/ 564 w 909"/>
                  <a:gd name="T13" fmla="*/ 95 h 630"/>
                  <a:gd name="T14" fmla="*/ 642 w 909"/>
                  <a:gd name="T15" fmla="*/ 15 h 630"/>
                  <a:gd name="T16" fmla="*/ 909 w 909"/>
                  <a:gd name="T17" fmla="*/ 3 h 6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9"/>
                  <a:gd name="T28" fmla="*/ 0 h 630"/>
                  <a:gd name="T29" fmla="*/ 909 w 909"/>
                  <a:gd name="T30" fmla="*/ 630 h 6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9" h="630">
                    <a:moveTo>
                      <a:pt x="0" y="0"/>
                    </a:moveTo>
                    <a:cubicBezTo>
                      <a:pt x="48" y="1"/>
                      <a:pt x="231" y="0"/>
                      <a:pt x="288" y="6"/>
                    </a:cubicBezTo>
                    <a:cubicBezTo>
                      <a:pt x="345" y="12"/>
                      <a:pt x="351" y="57"/>
                      <a:pt x="354" y="84"/>
                    </a:cubicBezTo>
                    <a:cubicBezTo>
                      <a:pt x="357" y="111"/>
                      <a:pt x="382" y="338"/>
                      <a:pt x="399" y="429"/>
                    </a:cubicBezTo>
                    <a:cubicBezTo>
                      <a:pt x="416" y="520"/>
                      <a:pt x="438" y="630"/>
                      <a:pt x="459" y="630"/>
                    </a:cubicBezTo>
                    <a:cubicBezTo>
                      <a:pt x="483" y="630"/>
                      <a:pt x="504" y="536"/>
                      <a:pt x="528" y="432"/>
                    </a:cubicBezTo>
                    <a:cubicBezTo>
                      <a:pt x="546" y="343"/>
                      <a:pt x="545" y="165"/>
                      <a:pt x="564" y="96"/>
                    </a:cubicBezTo>
                    <a:cubicBezTo>
                      <a:pt x="581" y="24"/>
                      <a:pt x="585" y="28"/>
                      <a:pt x="642" y="15"/>
                    </a:cubicBezTo>
                    <a:cubicBezTo>
                      <a:pt x="699" y="2"/>
                      <a:pt x="854" y="5"/>
                      <a:pt x="909" y="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9" name="Freeform 18"/>
              <p:cNvSpPr>
                <a:spLocks/>
              </p:cNvSpPr>
              <p:nvPr/>
            </p:nvSpPr>
            <p:spPr bwMode="auto">
              <a:xfrm flipV="1">
                <a:off x="4707" y="2640"/>
                <a:ext cx="909" cy="624"/>
              </a:xfrm>
              <a:custGeom>
                <a:avLst/>
                <a:gdLst>
                  <a:gd name="T0" fmla="*/ 0 w 909"/>
                  <a:gd name="T1" fmla="*/ 0 h 630"/>
                  <a:gd name="T2" fmla="*/ 288 w 909"/>
                  <a:gd name="T3" fmla="*/ 6 h 630"/>
                  <a:gd name="T4" fmla="*/ 354 w 909"/>
                  <a:gd name="T5" fmla="*/ 83 h 630"/>
                  <a:gd name="T6" fmla="*/ 399 w 909"/>
                  <a:gd name="T7" fmla="*/ 425 h 630"/>
                  <a:gd name="T8" fmla="*/ 459 w 909"/>
                  <a:gd name="T9" fmla="*/ 624 h 630"/>
                  <a:gd name="T10" fmla="*/ 528 w 909"/>
                  <a:gd name="T11" fmla="*/ 428 h 630"/>
                  <a:gd name="T12" fmla="*/ 564 w 909"/>
                  <a:gd name="T13" fmla="*/ 95 h 630"/>
                  <a:gd name="T14" fmla="*/ 642 w 909"/>
                  <a:gd name="T15" fmla="*/ 15 h 630"/>
                  <a:gd name="T16" fmla="*/ 909 w 909"/>
                  <a:gd name="T17" fmla="*/ 3 h 6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9"/>
                  <a:gd name="T28" fmla="*/ 0 h 630"/>
                  <a:gd name="T29" fmla="*/ 909 w 909"/>
                  <a:gd name="T30" fmla="*/ 630 h 6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9" h="630">
                    <a:moveTo>
                      <a:pt x="0" y="0"/>
                    </a:moveTo>
                    <a:cubicBezTo>
                      <a:pt x="48" y="1"/>
                      <a:pt x="231" y="0"/>
                      <a:pt x="288" y="6"/>
                    </a:cubicBezTo>
                    <a:cubicBezTo>
                      <a:pt x="345" y="12"/>
                      <a:pt x="351" y="57"/>
                      <a:pt x="354" y="84"/>
                    </a:cubicBezTo>
                    <a:cubicBezTo>
                      <a:pt x="357" y="111"/>
                      <a:pt x="382" y="338"/>
                      <a:pt x="399" y="429"/>
                    </a:cubicBezTo>
                    <a:cubicBezTo>
                      <a:pt x="416" y="520"/>
                      <a:pt x="438" y="630"/>
                      <a:pt x="459" y="630"/>
                    </a:cubicBezTo>
                    <a:cubicBezTo>
                      <a:pt x="483" y="630"/>
                      <a:pt x="504" y="536"/>
                      <a:pt x="528" y="432"/>
                    </a:cubicBezTo>
                    <a:cubicBezTo>
                      <a:pt x="546" y="343"/>
                      <a:pt x="545" y="165"/>
                      <a:pt x="564" y="96"/>
                    </a:cubicBezTo>
                    <a:cubicBezTo>
                      <a:pt x="581" y="24"/>
                      <a:pt x="585" y="28"/>
                      <a:pt x="642" y="15"/>
                    </a:cubicBezTo>
                    <a:cubicBezTo>
                      <a:pt x="699" y="2"/>
                      <a:pt x="854" y="5"/>
                      <a:pt x="909" y="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07" name="Text Box 25"/>
            <p:cNvSpPr txBox="1">
              <a:spLocks noChangeArrowheads="1"/>
            </p:cNvSpPr>
            <p:nvPr/>
          </p:nvSpPr>
          <p:spPr bwMode="auto">
            <a:xfrm>
              <a:off x="4216" y="1593"/>
              <a:ext cx="10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first derivative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6489700" y="3657600"/>
            <a:ext cx="2305050" cy="3200400"/>
            <a:chOff x="4088" y="2064"/>
            <a:chExt cx="1452" cy="2016"/>
          </a:xfrm>
        </p:grpSpPr>
        <p:sp>
          <p:nvSpPr>
            <p:cNvPr id="8202" name="Line 28"/>
            <p:cNvSpPr>
              <a:spLocks noChangeShapeType="1"/>
            </p:cNvSpPr>
            <p:nvPr/>
          </p:nvSpPr>
          <p:spPr bwMode="auto">
            <a:xfrm flipH="1" flipV="1">
              <a:off x="4368" y="3168"/>
              <a:ext cx="14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Line 29"/>
            <p:cNvSpPr>
              <a:spLocks noChangeShapeType="1"/>
            </p:cNvSpPr>
            <p:nvPr/>
          </p:nvSpPr>
          <p:spPr bwMode="auto">
            <a:xfrm flipV="1">
              <a:off x="5040" y="2064"/>
              <a:ext cx="144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Text Box 30"/>
            <p:cNvSpPr txBox="1">
              <a:spLocks noChangeArrowheads="1"/>
            </p:cNvSpPr>
            <p:nvPr/>
          </p:nvSpPr>
          <p:spPr bwMode="auto">
            <a:xfrm>
              <a:off x="4088" y="3676"/>
              <a:ext cx="145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edges correspond to</a:t>
              </a:r>
              <a:br>
                <a:rPr lang="en-US" sz="1800"/>
              </a:br>
              <a:r>
                <a:rPr lang="en-US" sz="1800"/>
                <a:t>extrema of derivative</a:t>
              </a:r>
            </a:p>
          </p:txBody>
        </p:sp>
      </p:grp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0" y="6583362"/>
            <a:ext cx="1382486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Lazebnik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0" y="1447800"/>
            <a:ext cx="8382000" cy="746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can we differentiate a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digital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image F[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x,y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Option 1:  reconstruct a continuous image,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f,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then compute the derivative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Option 2:  take discrete derivative (finite difference)</a:t>
            </a:r>
          </a:p>
        </p:txBody>
      </p:sp>
      <p:pic>
        <p:nvPicPr>
          <p:cNvPr id="6" name="Picture 4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7000" y="3657600"/>
            <a:ext cx="4230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Group 5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438400" y="5241924"/>
          <a:ext cx="1143000" cy="974726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-1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ectangle 2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71600" y="4556124"/>
            <a:ext cx="662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</a:pPr>
            <a:r>
              <a:rPr lang="en-US" sz="2000" baseline="0" dirty="0"/>
              <a:t>How would you implement this as a linear filter?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dirty="0"/>
              <a:t>Image derivatives</a:t>
            </a:r>
          </a:p>
        </p:txBody>
      </p:sp>
      <p:graphicFrame>
        <p:nvGraphicFramePr>
          <p:cNvPr id="12" name="Group 5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5486400" y="5241924"/>
          <a:ext cx="1143000" cy="974726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-1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89868" y="5406387"/>
            <a:ext cx="391486" cy="64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005154" y="5453744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:</a:t>
            </a: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65914" y="5410199"/>
            <a:ext cx="371203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148944" y="5421086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:</a:t>
            </a: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71775" y="6303475"/>
            <a:ext cx="428626" cy="33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45404" y="6323197"/>
            <a:ext cx="434744" cy="33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7924816" y="6520544"/>
            <a:ext cx="1175647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S. Seitz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73829" y="5584371"/>
            <a:ext cx="239485" cy="250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03713" y="5595255"/>
            <a:ext cx="239485" cy="250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943601" y="5606142"/>
            <a:ext cx="239485" cy="250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932715" y="5943600"/>
            <a:ext cx="261256" cy="217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7" grpId="0"/>
      <p:bldP spid="16" grpId="0" animBg="1"/>
      <p:bldP spid="18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\partial f}{\partial x}[x,y] \approx&#10;F[x + 1,y] - F[x,y]&#10;\]&#10;\end{document}&#10;"/>
  <p:tag name="EXTERNALNAME" val="Edittex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7"/>
  <p:tag name="BOXFONT" val="10"/>
  <p:tag name="BOXWRAP" val="False"/>
  <p:tag name="WORKAROUNDTRANSPARENCYBUG" val="False"/>
  <p:tag name="BITMAPFORMAT" val="bmpmono"/>
  <p:tag name="DEBUGINTERACTIVE" val="True"/>
  <p:tag name="ORIGWIDTH" val="291"/>
  <p:tag name="PICTUREFILESIZE" val="445726"/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0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41.8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 = \tan^{-1} \left(\frac{\partial f}{\partial y}/\frac{\partial f}{\partial x}\right)$&#10;\end{document}&#10;"/>
  <p:tag name="EXTERNALNAME" val="Edittex"/>
  <p:tag name="BLEND" val="False"/>
  <p:tag name="TRANSPARENT" val="False"/>
  <p:tag name="BITMAPFORMAT" val="bmpmono"/>
  <p:tag name="DEBUGINTERACTIVE" val="True"/>
  <p:tag name="ORIGWIDTH" val="659.7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|\nabla f\| = \sqrt{{(\frac{\partial f}{\partial x})}^2 + {(\frac{\partial f}{\partial y})}^2}$&#10;\end{document}&#10;"/>
  <p:tag name="EXTERNALNAME" val="Edittex"/>
  <p:tag name="BLEND" val="False"/>
  <p:tag name="TRANSPARENT" val="False"/>
  <p:tag name="BITMAPFORMAT" val="bmpmono"/>
  <p:tag name="DEBUGINTERACTIVE" val="True"/>
  <p:tag name="ORIGWIDTH" val="87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$&#10;\end{document}&#10;"/>
  <p:tag name="EXTERNALNAME" val="Edittex"/>
  <p:tag name="BLEND" val="False"/>
  <p:tag name="TRANSPARENT" val="True"/>
  <p:tag name="BITMAPFORMAT" val="bmpmono"/>
  <p:tag name="DEBUGINTERACTIVE" val="True"/>
  <p:tag name="ORIGWIDTH" val="33.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0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41.87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(x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53"/>
  <p:tag name="PICTUREFILESIZE" val="205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d}{dx}f(x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32.25"/>
  <p:tag name="PICTUREFILESIZE" val="423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h_\sigma(u,v) = \frac{1}{2 \pi \sigma^2} e^{-\frac{u^2+v^2}{2\sigma^2}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858.625"/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\partial}{\partial x} h_\sigma(u,v)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70.75"/>
  <p:tag name="PICTUREFILESIZE" val="9578"/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1}{8}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5"/>
  <p:tag name="PICTUREFILESIZE" val="990"/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1}{8}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5"/>
  <p:tag name="PICTUREFILESIZE" val="990"/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_x$&#10;\end{document}&#10;"/>
  <p:tag name="EXTERNALNAME" val="Edittex"/>
  <p:tag name="BLEND" val="False"/>
  <p:tag name="TRANSPARENT" val="False"/>
  <p:tag name="BITMAPFORMAT" val="bmpmono"/>
  <p:tag name="DEBUGINTERACTIVE" val="True"/>
  <p:tag name="ORIGWIDTH" val="71.125"/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_y$&#10;\end{document}&#10;"/>
  <p:tag name="EXTERNALNAME" val="Edittex"/>
  <p:tag name="BLEND" val="False"/>
  <p:tag name="TRANSPARENT" val="False"/>
  <p:tag name="BITMAPFORMAT" val="bmpmono"/>
  <p:tag name="DEBUGINTERACTIVE" val="True"/>
  <p:tag name="ORIGWIDTH" val="67.5"/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 = 1$&#10;\end{document}&#10;"/>
  <p:tag name="EXTERNALNAME" val="Edittex"/>
  <p:tag name="BLEND" val="False"/>
  <p:tag name="TRANSPARENT" val="False"/>
  <p:tag name="BITMAPFORMAT" val="bmpmono"/>
  <p:tag name="DEBUGINTERACTIVE" val="True"/>
  <p:tag name="ORIGWIDTH" val="202.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 = 2$&#10;\end{document}&#10;"/>
  <p:tag name="EXTERNALNAME" val="Edittex"/>
  <p:tag name="BLEND" val="False"/>
  <p:tag name="TRANSPARENT" val="False"/>
  <p:tag name="BITMAPFORMAT" val="bmpmono"/>
  <p:tag name="DEBUGINTERACTIVE" val="True"/>
  <p:tag name="ORIGWIDTH" val="206.12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$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$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$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igma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4702</TotalTime>
  <Words>828</Words>
  <Application>Microsoft Office PowerPoint</Application>
  <PresentationFormat>On-screen Show (4:3)</PresentationFormat>
  <Paragraphs>190</Paragraphs>
  <Slides>34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ＭＳ Ｐゴシック</vt:lpstr>
      <vt:lpstr>Arial</vt:lpstr>
      <vt:lpstr>Calibri</vt:lpstr>
      <vt:lpstr>CMMI10</vt:lpstr>
      <vt:lpstr>CMR10</vt:lpstr>
      <vt:lpstr>CMR7</vt:lpstr>
      <vt:lpstr>Courier New</vt:lpstr>
      <vt:lpstr>Myriad Roman</vt:lpstr>
      <vt:lpstr>Symbol</vt:lpstr>
      <vt:lpstr>Times New Roman</vt:lpstr>
      <vt:lpstr>Office Theme</vt:lpstr>
      <vt:lpstr>Photo Editor Photo</vt:lpstr>
      <vt:lpstr>Lecture 2: Edge detection </vt:lpstr>
      <vt:lpstr>Announcements</vt:lpstr>
      <vt:lpstr>Project 1: Hybrid Images</vt:lpstr>
      <vt:lpstr>Project 1 Demo</vt:lpstr>
      <vt:lpstr>Edge detection</vt:lpstr>
      <vt:lpstr>Origin of Edges</vt:lpstr>
      <vt:lpstr>Images as functions…</vt:lpstr>
      <vt:lpstr>Characterizing edges</vt:lpstr>
      <vt:lpstr>Image derivatives</vt:lpstr>
      <vt:lpstr>Image gradient</vt:lpstr>
      <vt:lpstr>Image gradient</vt:lpstr>
      <vt:lpstr>Effects of noise</vt:lpstr>
      <vt:lpstr>Solution: smooth first</vt:lpstr>
      <vt:lpstr>Associative property of convolution</vt:lpstr>
      <vt:lpstr>The 1D Gaussian and its derivatives</vt:lpstr>
      <vt:lpstr>2D edge detection filters</vt:lpstr>
      <vt:lpstr>Derivative of Gaussian filter</vt:lpstr>
      <vt:lpstr>The Sobel operator</vt:lpstr>
      <vt:lpstr>Sobel operator: example</vt:lpstr>
      <vt:lpstr>PowerPoint Presentation</vt:lpstr>
      <vt:lpstr>Example</vt:lpstr>
      <vt:lpstr>Finding edges</vt:lpstr>
      <vt:lpstr>PowerPoint Presentation</vt:lpstr>
      <vt:lpstr>Get Orientation at Each Pixel</vt:lpstr>
      <vt:lpstr>Non-maximum supression</vt:lpstr>
      <vt:lpstr>Before Non-max Suppression</vt:lpstr>
      <vt:lpstr>After Non-max Suppression</vt:lpstr>
      <vt:lpstr>PowerPoint Presentation</vt:lpstr>
      <vt:lpstr>PowerPoint Presentation</vt:lpstr>
      <vt:lpstr>Canny edge detector</vt:lpstr>
      <vt:lpstr>Canny edge detector</vt:lpstr>
      <vt:lpstr>Canny edge detector</vt:lpstr>
      <vt:lpstr>Scale space (Witkin 83)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Images and image filtering</dc:title>
  <dc:creator>Noah Snavely</dc:creator>
  <cp:lastModifiedBy>Noah Snavely</cp:lastModifiedBy>
  <cp:revision>182</cp:revision>
  <dcterms:created xsi:type="dcterms:W3CDTF">2009-08-25T02:47:59Z</dcterms:created>
  <dcterms:modified xsi:type="dcterms:W3CDTF">2017-02-02T15:14:51Z</dcterms:modified>
</cp:coreProperties>
</file>