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6" r:id="rId3"/>
    <p:sldId id="297" r:id="rId4"/>
    <p:sldId id="257" r:id="rId5"/>
    <p:sldId id="258" r:id="rId6"/>
    <p:sldId id="310" r:id="rId7"/>
    <p:sldId id="311" r:id="rId8"/>
    <p:sldId id="315" r:id="rId9"/>
    <p:sldId id="316" r:id="rId10"/>
    <p:sldId id="317" r:id="rId11"/>
    <p:sldId id="295" r:id="rId12"/>
    <p:sldId id="259" r:id="rId13"/>
    <p:sldId id="260" r:id="rId14"/>
    <p:sldId id="261" r:id="rId15"/>
    <p:sldId id="262" r:id="rId16"/>
    <p:sldId id="300" r:id="rId17"/>
    <p:sldId id="301" r:id="rId18"/>
    <p:sldId id="263" r:id="rId19"/>
    <p:sldId id="265" r:id="rId20"/>
    <p:sldId id="266" r:id="rId21"/>
    <p:sldId id="267" r:id="rId22"/>
    <p:sldId id="269" r:id="rId23"/>
    <p:sldId id="298" r:id="rId24"/>
    <p:sldId id="268" r:id="rId25"/>
    <p:sldId id="264" r:id="rId26"/>
    <p:sldId id="303" r:id="rId27"/>
    <p:sldId id="304" r:id="rId28"/>
    <p:sldId id="305" r:id="rId29"/>
    <p:sldId id="306" r:id="rId30"/>
    <p:sldId id="307" r:id="rId31"/>
    <p:sldId id="308" r:id="rId32"/>
    <p:sldId id="270" r:id="rId33"/>
    <p:sldId id="271" r:id="rId34"/>
    <p:sldId id="272" r:id="rId35"/>
    <p:sldId id="273" r:id="rId36"/>
    <p:sldId id="274" r:id="rId37"/>
    <p:sldId id="275" r:id="rId38"/>
    <p:sldId id="278" r:id="rId39"/>
    <p:sldId id="280" r:id="rId40"/>
    <p:sldId id="281" r:id="rId41"/>
    <p:sldId id="299" r:id="rId42"/>
    <p:sldId id="282" r:id="rId43"/>
    <p:sldId id="283" r:id="rId44"/>
    <p:sldId id="276" r:id="rId45"/>
    <p:sldId id="277" r:id="rId46"/>
    <p:sldId id="285" r:id="rId47"/>
    <p:sldId id="284" r:id="rId48"/>
    <p:sldId id="302" r:id="rId49"/>
    <p:sldId id="309" r:id="rId50"/>
    <p:sldId id="286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 varScale="1">
        <p:scale>
          <a:sx n="61" d="100"/>
          <a:sy n="61" d="100"/>
        </p:scale>
        <p:origin x="124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D5834-A80B-416B-92A6-65B22C8CD2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14813" y="0"/>
            <a:ext cx="12395201" cy="92964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7417" y="969914"/>
            <a:ext cx="2590866" cy="678016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Answer:  take lots of images, average them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1CC4-F38B-4448-ABCF-6E7523585C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66B4A-7B24-4AAF-A9EB-F7140824BCA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2CDC3-69BE-411F-9C41-51A69F6ED2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3738"/>
            <a:ext cx="4629150" cy="347186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E4AEE-8035-4E77-A391-811D0AD39F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76CC1-63DF-4546-832F-7B3740A94E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11CB8-0680-4BC0-BBD4-10AB2DA2E5E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 always walk through the argument on the left rather carefully; it gives some insight into the</a:t>
            </a:r>
          </a:p>
          <a:p>
            <a:pPr eaLnBrk="1" hangingPunct="1"/>
            <a:r>
              <a:rPr lang="en-US"/>
              <a:t>significance of impulse responses or point spread functions.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snavely\work\teaching\09Sp-CS1114\lectures\lec2\t100.ply" TargetMode="External"/><Relationship Id="rId5" Type="http://schemas.openxmlformats.org/officeDocument/2006/relationships/hyperlink" Target="file:///c:\snavely\bin\snoop.exe" TargetMode="External"/><Relationship Id="rId4" Type="http://schemas.openxmlformats.org/officeDocument/2006/relationships/hyperlink" Target="file:///c:\snavely\bin\snoo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wmf"/><Relationship Id="rId4" Type="http://schemas.openxmlformats.org/officeDocument/2006/relationships/tags" Target="../tags/tag11.xml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1.xml"/><Relationship Id="rId7" Type="http://schemas.openxmlformats.org/officeDocument/2006/relationships/image" Target="../media/image1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://cvcl.mit.edu/hybridimage.htm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30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31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33.xml"/><Relationship Id="rId7" Type="http://schemas.openxmlformats.org/officeDocument/2006/relationships/oleObject" Target="../embeddings/oleObject3.bin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6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62484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53" y="2909888"/>
            <a:ext cx="8446758" cy="333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63" name="Picture 1" descr="Screen Shot 2015-01-21 at 11.5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1" t="47131" r="29457"/>
          <a:stretch>
            <a:fillRect/>
          </a:stretch>
        </p:blipFill>
        <p:spPr bwMode="auto">
          <a:xfrm>
            <a:off x="609600" y="0"/>
            <a:ext cx="71628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8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31" y="1447800"/>
            <a:ext cx="7083138" cy="47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381000" y="12192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is an image?</a:t>
            </a:r>
          </a:p>
        </p:txBody>
      </p:sp>
      <p:pic>
        <p:nvPicPr>
          <p:cNvPr id="13316" name="Picture 4" descr="humaneye"/>
          <p:cNvPicPr>
            <a:picLocks noChangeAspect="1" noChangeArrowheads="1"/>
          </p:cNvPicPr>
          <p:nvPr/>
        </p:nvPicPr>
        <p:blipFill>
          <a:blip r:embed="rId3" cstate="print"/>
          <a:srcRect l="14894" r="17021"/>
          <a:stretch>
            <a:fillRect/>
          </a:stretch>
        </p:blipFill>
        <p:spPr bwMode="auto">
          <a:xfrm>
            <a:off x="5867400" y="4343400"/>
            <a:ext cx="22575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1581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cs typeface="Arial" charset="0"/>
              </a:rPr>
              <a:t>Digital Camera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6248400"/>
            <a:ext cx="910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cs typeface="Arial" charset="0"/>
              </a:rPr>
              <a:t>The Eye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788275" y="6504801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charset="0"/>
              </a:rPr>
              <a:t>Source: A. Efros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1066800"/>
            <a:ext cx="2743200" cy="2971800"/>
          </a:xfrm>
          <a:prstGeom prst="ellipse">
            <a:avLst/>
          </a:prstGeom>
          <a:noFill/>
          <a:ln w="190500">
            <a:solidFill>
              <a:srgbClr val="FF0000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4343400"/>
            <a:ext cx="3352800" cy="2209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876800" y="4114800"/>
            <a:ext cx="1371600" cy="1066800"/>
          </a:xfrm>
          <a:prstGeom prst="straightConnector1">
            <a:avLst/>
          </a:pr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19400" y="5334000"/>
            <a:ext cx="359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We’ll focus on these in this 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5286" y="5029200"/>
            <a:ext cx="1741714" cy="1338943"/>
          </a:xfrm>
          <a:custGeom>
            <a:avLst/>
            <a:gdLst>
              <a:gd name="connsiteX0" fmla="*/ 2383971 w 2383971"/>
              <a:gd name="connsiteY0" fmla="*/ 1338943 h 1338943"/>
              <a:gd name="connsiteX1" fmla="*/ 413657 w 2383971"/>
              <a:gd name="connsiteY1" fmla="*/ 881743 h 1338943"/>
              <a:gd name="connsiteX2" fmla="*/ 0 w 2383971"/>
              <a:gd name="connsiteY2" fmla="*/ 0 h 13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971" h="1338943">
                <a:moveTo>
                  <a:pt x="2383971" y="1338943"/>
                </a:moveTo>
                <a:cubicBezTo>
                  <a:pt x="1597478" y="1221921"/>
                  <a:pt x="810986" y="1104900"/>
                  <a:pt x="413657" y="881743"/>
                </a:cubicBezTo>
                <a:cubicBezTo>
                  <a:pt x="16328" y="658586"/>
                  <a:pt x="8164" y="329293"/>
                  <a:pt x="0" y="0"/>
                </a:cubicBezTo>
              </a:path>
            </a:pathLst>
          </a:cu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6172200"/>
            <a:ext cx="312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(More on this process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0" grpId="0" animBg="1"/>
      <p:bldP spid="11" grpId="0" animBg="1"/>
      <p:bldP spid="14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 grid (matrix) of intensity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49847" b="18367"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We can think of a (grayscale)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R:</a:t>
            </a:r>
          </a:p>
          <a:p>
            <a:pPr lvl="1">
              <a:defRPr/>
            </a:pP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the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hlinkClick r:id="rId4" action="ppaction://hlinkfile"/>
          </p:cNvPr>
          <p:cNvSpPr txBox="1"/>
          <p:nvPr/>
        </p:nvSpPr>
        <p:spPr>
          <a:xfrm>
            <a:off x="2145584" y="52240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  <a:hlinkClick r:id="rId5" action="ppaction://hlinkfile"/>
              </a:rPr>
              <a:t>snoop</a:t>
            </a:r>
            <a:endParaRPr lang="en-US" sz="1600" i="0" u="sng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5" name="TextBox 24">
            <a:hlinkClick r:id="rId6" action="ppaction://hlinkfile"/>
          </p:cNvPr>
          <p:cNvSpPr txBox="1"/>
          <p:nvPr/>
        </p:nvSpPr>
        <p:spPr>
          <a:xfrm>
            <a:off x="6248400" y="55626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</a:rPr>
              <a:t>3D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/>
              <a:t>As with any function, we can apply operators to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We’ll talk about a special kind of operator, </a:t>
            </a:r>
            <a:r>
              <a:rPr lang="en-US" i="1" dirty="0"/>
              <a:t>convolution </a:t>
            </a:r>
            <a:r>
              <a:rPr lang="en-US" dirty="0"/>
              <a:t>(linear filtering)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841013"/>
            <a:ext cx="3505200" cy="1807187"/>
            <a:chOff x="735462" y="3383891"/>
            <a:chExt cx="3250920" cy="167608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462" y="3383891"/>
              <a:ext cx="1269343" cy="11961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3142" y="3383891"/>
              <a:ext cx="1263240" cy="119000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01493" y="3782498"/>
              <a:ext cx="369333" cy="306616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4659868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+ </a:t>
              </a:r>
              <a:r>
                <a:rPr lang="en-US" sz="2000" i="0" dirty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2841013"/>
            <a:ext cx="3509048" cy="1775891"/>
            <a:chOff x="4876800" y="2819400"/>
            <a:chExt cx="3509048" cy="177589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ight Arrow 11"/>
            <p:cNvSpPr/>
            <p:nvPr/>
          </p:nvSpPr>
          <p:spPr bwMode="auto">
            <a:xfrm>
              <a:off x="6457501" y="3249185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4195181"/>
              <a:ext cx="3204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(-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</a:t>
              </a:r>
              <a:endParaRPr lang="en-US" sz="2000" i="0" dirty="0"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104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Form a new image whose pixels are a combination of the original pixels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get useful information from images</a:t>
            </a:r>
          </a:p>
          <a:p>
            <a:pPr lvl="2"/>
            <a:r>
              <a:rPr lang="en-US" dirty="0"/>
              <a:t>E.g., extract edges or contours (to understand shape)</a:t>
            </a:r>
          </a:p>
          <a:p>
            <a:pPr lvl="1"/>
            <a:r>
              <a:rPr lang="en-US" dirty="0"/>
              <a:t>To enhance the image</a:t>
            </a:r>
          </a:p>
          <a:p>
            <a:pPr lvl="2"/>
            <a:r>
              <a:rPr lang="en-US" dirty="0"/>
              <a:t>E.g., to remove noise</a:t>
            </a:r>
          </a:p>
          <a:p>
            <a:pPr lvl="2"/>
            <a:r>
              <a:rPr lang="en-US" dirty="0"/>
              <a:t>E.g., to sharpen to “enhance image” a la CSI</a:t>
            </a:r>
          </a:p>
        </p:txBody>
      </p:sp>
    </p:spTree>
    <p:extLst>
      <p:ext uri="{BB962C8B-B14F-4D97-AF65-F5344CB8AC3E}">
        <p14:creationId xmlns:p14="http://schemas.microsoft.com/office/powerpoint/2010/main" val="78368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Canonical Image Processing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Image Restoration</a:t>
            </a:r>
          </a:p>
          <a:p>
            <a:pPr lvl="1"/>
            <a:r>
              <a:rPr lang="en-US" sz="2000" dirty="0" err="1"/>
              <a:t>denoising</a:t>
            </a:r>
            <a:endParaRPr lang="en-US" sz="2000" dirty="0"/>
          </a:p>
          <a:p>
            <a:pPr lvl="1"/>
            <a:r>
              <a:rPr lang="en-US" sz="2000" dirty="0" err="1"/>
              <a:t>deblurring</a:t>
            </a:r>
            <a:endParaRPr lang="en-US" sz="2000" dirty="0"/>
          </a:p>
          <a:p>
            <a:r>
              <a:rPr lang="en-US" sz="2400" dirty="0"/>
              <a:t>Image Compression</a:t>
            </a:r>
          </a:p>
          <a:p>
            <a:pPr lvl="1"/>
            <a:r>
              <a:rPr lang="en-US" sz="2000" dirty="0"/>
              <a:t>JPEG, JPEG2000, MPEG..</a:t>
            </a:r>
          </a:p>
          <a:p>
            <a:r>
              <a:rPr lang="en-US" sz="2400" dirty="0"/>
              <a:t>Computing Field Properties</a:t>
            </a:r>
          </a:p>
          <a:p>
            <a:pPr lvl="1"/>
            <a:r>
              <a:rPr lang="en-US" sz="2000" dirty="0"/>
              <a:t>optical flow</a:t>
            </a:r>
          </a:p>
          <a:p>
            <a:pPr lvl="1"/>
            <a:r>
              <a:rPr lang="en-US" sz="2000" dirty="0"/>
              <a:t>disparity</a:t>
            </a:r>
            <a:endParaRPr lang="en-US" sz="2400" dirty="0"/>
          </a:p>
          <a:p>
            <a:r>
              <a:rPr lang="en-US" sz="2400" dirty="0"/>
              <a:t>Locating Structural Features</a:t>
            </a:r>
          </a:p>
          <a:p>
            <a:pPr lvl="1"/>
            <a:r>
              <a:rPr lang="en-US" sz="2000" dirty="0"/>
              <a:t>corners</a:t>
            </a:r>
          </a:p>
          <a:p>
            <a:pPr lvl="1"/>
            <a:r>
              <a:rPr lang="en-US" sz="2000" dirty="0"/>
              <a:t>edges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0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Question: Noise reduction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9" imgW="914400" imgH="198720" progId="">
                  <p:embed/>
                </p:oleObj>
              </mc:Choice>
              <mc:Fallback>
                <p:oleObj name="Equation" r:id="rId9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0932" name="Picture 4" descr="image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lum bright="24000" contrast="30000"/>
          </a:blip>
          <a:srcRect/>
          <a:stretch>
            <a:fillRect/>
          </a:stretch>
        </p:blipFill>
        <p:spPr bwMode="auto">
          <a:xfrm>
            <a:off x="5791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3" name="Picture 5" descr="image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1219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4" name="Picture 6" descr="avg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3454400" y="2427287"/>
            <a:ext cx="26828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0" y="933450"/>
            <a:ext cx="7772400" cy="15049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a camera and a still scene, how can you reduce noise?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822325" y="59436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Take lots of images and average them! </a:t>
            </a:r>
          </a:p>
        </p:txBody>
      </p:sp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838200" y="638492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What’s the next best thing?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  <p:bldP spid="10209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Image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9850"/>
            <a:ext cx="8724900" cy="1381125"/>
          </a:xfrm>
        </p:spPr>
        <p:txBody>
          <a:bodyPr/>
          <a:lstStyle/>
          <a:p>
            <a:pPr eaLnBrk="1" hangingPunct="1"/>
            <a:r>
              <a:rPr lang="en-US" dirty="0"/>
              <a:t>Modify the pixels in an image based on some function of a local neighborhood of each pixel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89050" y="3352800"/>
            <a:ext cx="1241425" cy="1143000"/>
            <a:chOff x="2290" y="1920"/>
            <a:chExt cx="782" cy="720"/>
          </a:xfrm>
        </p:grpSpPr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25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26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33827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33828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33829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30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33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33834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1066800" y="45720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7075" y="3352800"/>
            <a:ext cx="1295400" cy="1219200"/>
            <a:chOff x="2256" y="1920"/>
            <a:chExt cx="816" cy="768"/>
          </a:xfrm>
        </p:grpSpPr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cs typeface="Arial" charset="0"/>
                </a:rPr>
                <a:t>7</a:t>
              </a:r>
            </a:p>
          </p:txBody>
        </p: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5502275" y="45720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3444875" y="3962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02" name="Text Box 42"/>
          <p:cNvSpPr txBox="1">
            <a:spLocks noChangeArrowheads="1"/>
          </p:cNvSpPr>
          <p:nvPr/>
        </p:nvSpPr>
        <p:spPr bwMode="auto">
          <a:xfrm>
            <a:off x="3289300" y="335280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cs typeface="Arial" charset="0"/>
              </a:rPr>
              <a:t>Some function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 animBg="1"/>
      <p:bldP spid="338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664" y="4286440"/>
            <a:ext cx="1481136" cy="58540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61" idx="3"/>
            <a:endCxn id="34845" idx="1"/>
          </p:cNvCxnSpPr>
          <p:nvPr/>
        </p:nvCxnSpPr>
        <p:spPr>
          <a:xfrm>
            <a:off x="2405742" y="4991100"/>
            <a:ext cx="1175658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Linear filtering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493838"/>
            <a:ext cx="8374062" cy="5059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One simple version of filtering:  linear filtering 		(cross-correlation, convolution)</a:t>
            </a:r>
          </a:p>
          <a:p>
            <a:pPr lvl="1" eaLnBrk="1" hangingPunct="1"/>
            <a:r>
              <a:rPr lang="en-US" sz="2400" dirty="0"/>
              <a:t>Replace each pixel by a linear combination (a weighted sum) of its neighbors</a:t>
            </a:r>
          </a:p>
          <a:p>
            <a:pPr eaLnBrk="1" hangingPunct="1"/>
            <a:r>
              <a:rPr lang="en-US" sz="2800" dirty="0"/>
              <a:t>The prescription for the linear combination is called the “kernel” (or “mask”, “filter”)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581403" y="4419600"/>
            <a:ext cx="1271588" cy="1219200"/>
            <a:chOff x="4896" y="1392"/>
            <a:chExt cx="801" cy="768"/>
          </a:xfrm>
        </p:grpSpPr>
        <p:sp>
          <p:nvSpPr>
            <p:cNvPr id="34843" name="Text Box 23"/>
            <p:cNvSpPr txBox="1">
              <a:spLocks noChangeArrowheads="1"/>
            </p:cNvSpPr>
            <p:nvPr/>
          </p:nvSpPr>
          <p:spPr bwMode="auto">
            <a:xfrm>
              <a:off x="5397" y="1872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0.5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96" y="1392"/>
              <a:ext cx="768" cy="768"/>
              <a:chOff x="4896" y="1392"/>
              <a:chExt cx="768" cy="768"/>
            </a:xfrm>
          </p:grpSpPr>
          <p:sp>
            <p:nvSpPr>
              <p:cNvPr id="34845" name="Rectangle 25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76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5136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5424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4896" y="18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30"/>
              <p:cNvSpPr txBox="1">
                <a:spLocks noChangeArrowheads="1"/>
              </p:cNvSpPr>
              <p:nvPr/>
            </p:nvSpPr>
            <p:spPr bwMode="auto">
              <a:xfrm>
                <a:off x="5115" y="1632"/>
                <a:ext cx="3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0.5</a:t>
                </a:r>
              </a:p>
            </p:txBody>
          </p:sp>
          <p:sp>
            <p:nvSpPr>
              <p:cNvPr id="34851" name="Text Box 31"/>
              <p:cNvSpPr txBox="1">
                <a:spLocks noChangeArrowheads="1"/>
              </p:cNvSpPr>
              <p:nvPr/>
            </p:nvSpPr>
            <p:spPr bwMode="auto">
              <a:xfrm>
                <a:off x="5452" y="163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2" name="Text Box 32"/>
              <p:cNvSpPr txBox="1">
                <a:spLocks noChangeArrowheads="1"/>
              </p:cNvSpPr>
              <p:nvPr/>
            </p:nvSpPr>
            <p:spPr bwMode="auto">
              <a:xfrm>
                <a:off x="4913" y="163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3" name="Text Box 33"/>
              <p:cNvSpPr txBox="1">
                <a:spLocks noChangeArrowheads="1"/>
              </p:cNvSpPr>
              <p:nvPr/>
            </p:nvSpPr>
            <p:spPr bwMode="auto">
              <a:xfrm>
                <a:off x="5185" y="187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4854" name="Text Box 34"/>
              <p:cNvSpPr txBox="1">
                <a:spLocks noChangeArrowheads="1"/>
              </p:cNvSpPr>
              <p:nvPr/>
            </p:nvSpPr>
            <p:spPr bwMode="auto">
              <a:xfrm>
                <a:off x="4913" y="187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7" name="Text Box 37"/>
              <p:cNvSpPr txBox="1">
                <a:spLocks noChangeArrowheads="1"/>
              </p:cNvSpPr>
              <p:nvPr/>
            </p:nvSpPr>
            <p:spPr bwMode="auto">
              <a:xfrm>
                <a:off x="5452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8" name="Text Box 38"/>
              <p:cNvSpPr txBox="1">
                <a:spLocks noChangeArrowheads="1"/>
              </p:cNvSpPr>
              <p:nvPr/>
            </p:nvSpPr>
            <p:spPr bwMode="auto">
              <a:xfrm>
                <a:off x="4913" y="139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</p:grpSp>
      </p:grpSp>
      <p:sp>
        <p:nvSpPr>
          <p:cNvPr id="34824" name="Text Box 40"/>
          <p:cNvSpPr txBox="1">
            <a:spLocks noChangeArrowheads="1"/>
          </p:cNvSpPr>
          <p:nvPr/>
        </p:nvSpPr>
        <p:spPr bwMode="auto">
          <a:xfrm>
            <a:off x="3810000" y="5638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kernel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19800" y="4419600"/>
            <a:ext cx="1295400" cy="1219200"/>
            <a:chOff x="2256" y="1920"/>
            <a:chExt cx="816" cy="768"/>
          </a:xfrm>
        </p:grpSpPr>
        <p:sp>
          <p:nvSpPr>
            <p:cNvPr id="34827" name="Rectangle 42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43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44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45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46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Text Box 47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34833" name="Text Box 48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4" name="Text Box 49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5" name="Text Box 50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6" name="Text Box 51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7" name="Text Box 52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8" name="Line 53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54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 Box 55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1" name="Text Box 56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2" name="Text Box 57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4826" name="Text Box 58"/>
          <p:cNvSpPr txBox="1">
            <a:spLocks noChangeArrowheads="1"/>
          </p:cNvSpPr>
          <p:nvPr/>
        </p:nvSpPr>
        <p:spPr bwMode="auto">
          <a:xfrm>
            <a:off x="5738812" y="56388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  <p:sp>
        <p:nvSpPr>
          <p:cNvPr id="34823" name="Text Box 39"/>
          <p:cNvSpPr txBox="1">
            <a:spLocks noChangeArrowheads="1"/>
          </p:cNvSpPr>
          <p:nvPr/>
        </p:nvSpPr>
        <p:spPr bwMode="auto">
          <a:xfrm>
            <a:off x="914401" y="5638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164317" y="4419600"/>
            <a:ext cx="1241425" cy="1143000"/>
            <a:chOff x="2290" y="1920"/>
            <a:chExt cx="782" cy="720"/>
          </a:xfrm>
        </p:grpSpPr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6</a:t>
              </a: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cxnSp>
        <p:nvCxnSpPr>
          <p:cNvPr id="83" name="Straight Arrow Connector 82"/>
          <p:cNvCxnSpPr>
            <a:stCxn id="34845" idx="3"/>
            <a:endCxn id="34827" idx="1"/>
          </p:cNvCxnSpPr>
          <p:nvPr/>
        </p:nvCxnSpPr>
        <p:spPr>
          <a:xfrm>
            <a:off x="4800600" y="49911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  <p:bldP spid="34824" grpId="0"/>
      <p:bldP spid="34826" grpId="0"/>
      <p:bldP spid="348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Cross-correlation</a:t>
            </a:r>
          </a:p>
        </p:txBody>
      </p:sp>
      <p:pic>
        <p:nvPicPr>
          <p:cNvPr id="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698" y="2813050"/>
            <a:ext cx="729594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61" y="418782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cross-correlation</a:t>
            </a:r>
            <a:r>
              <a:rPr lang="en-US" sz="2800" baseline="0" dirty="0"/>
              <a:t> operation: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2800" baseline="0" dirty="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7916" y="4790904"/>
            <a:ext cx="3535684" cy="5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357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3200" baseline="0" dirty="0"/>
              <a:t>Let      be the image,      be the kernel (of size 2</a:t>
            </a:r>
            <a:r>
              <a:rPr lang="en-US" sz="3200" i="1" baseline="0" dirty="0"/>
              <a:t>k</a:t>
            </a:r>
            <a:r>
              <a:rPr lang="en-US" sz="3200" baseline="0" dirty="0"/>
              <a:t>+1 x 2</a:t>
            </a:r>
            <a:r>
              <a:rPr lang="en-US" sz="3200" i="1" baseline="0" dirty="0"/>
              <a:t>k</a:t>
            </a:r>
            <a:r>
              <a:rPr lang="en-US" sz="3200" baseline="0" dirty="0"/>
              <a:t>+1), and      be the output image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32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4000" dirty="0"/>
          </a:p>
          <a:p>
            <a:pPr marL="457200" indent="-457200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800" dirty="0"/>
              <a:t>Can think of as a “dot product” between local neighborhood and kernel for each pixel</a:t>
            </a:r>
            <a:endParaRPr lang="en-US" sz="2800" baseline="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9714" y="2024744"/>
            <a:ext cx="3864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9357" y="1534886"/>
            <a:ext cx="4392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66157" y="1556658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Same as cross-correlation, except that the kernel is “flipped” (horizontally and vertically)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 is </a:t>
            </a:r>
            <a:r>
              <a:rPr lang="en-US" b="1" dirty="0"/>
              <a:t>commutative</a:t>
            </a:r>
            <a:r>
              <a:rPr lang="en-US" dirty="0"/>
              <a:t> and </a:t>
            </a:r>
            <a:r>
              <a:rPr lang="en-US" b="1" dirty="0"/>
              <a:t>associative</a:t>
            </a: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100" y="409257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convolution</a:t>
            </a:r>
            <a:r>
              <a:rPr lang="en-US" sz="2800" baseline="0" dirty="0"/>
              <a:t> operation: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6629400" cy="1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29150"/>
            <a:ext cx="3219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Convolution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815111" name="Picture 7" descr="t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0144" y="2681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12" name="Picture 8" descr="t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50143" y="26670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0145" y="2681287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-381000" y="4343400"/>
            <a:ext cx="1143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5116" name="Picture 12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9943" y="25908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</a:t>
            </a:r>
            <a:r>
              <a:rPr lang="en-US" sz="1400" dirty="0"/>
              <a:t>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12" name="Group 38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3598" y="2125657"/>
          <a:ext cx="3124202" cy="2692840"/>
        </p:xfrm>
        <a:graphic>
          <a:graphicData uri="http://schemas.openxmlformats.org/drawingml/2006/table">
            <a:tbl>
              <a:tblPr/>
              <a:tblGrid>
                <a:gridCol w="31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8127" y="2971800"/>
          <a:ext cx="979673" cy="844869"/>
        </p:xfrm>
        <a:graphic>
          <a:graphicData uri="http://schemas.openxmlformats.org/drawingml/2006/table">
            <a:tbl>
              <a:tblPr/>
              <a:tblGrid>
                <a:gridCol w="32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7333" y="28194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55" y="3015342"/>
            <a:ext cx="20204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21388" y="2895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graphicFrame>
        <p:nvGraphicFramePr>
          <p:cNvPr id="21" name="Group 1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943600" y="2133600"/>
          <a:ext cx="3094218" cy="2667000"/>
        </p:xfrm>
        <a:graphic>
          <a:graphicData uri="http://schemas.openxmlformats.org/drawingml/2006/table">
            <a:tbl>
              <a:tblPr/>
              <a:tblGrid>
                <a:gridCol w="3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ectangle 2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990878"/>
            <a:ext cx="303355" cy="2654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398" y="3748118"/>
            <a:ext cx="957942" cy="823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887684"/>
            <a:ext cx="462643" cy="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411" y="3925527"/>
            <a:ext cx="525812" cy="4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8" y="4953000"/>
            <a:ext cx="456127" cy="3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2658" y="2971800"/>
            <a:ext cx="1382482" cy="838200"/>
            <a:chOff x="32658" y="2971800"/>
            <a:chExt cx="1382482" cy="838200"/>
          </a:xfrm>
        </p:grpSpPr>
        <p:sp>
          <p:nvSpPr>
            <p:cNvPr id="19" name="Rectangle 18"/>
            <p:cNvSpPr/>
            <p:nvPr/>
          </p:nvSpPr>
          <p:spPr>
            <a:xfrm>
              <a:off x="522514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2514" y="332014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400" y="359228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200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330925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086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5658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86540" y="3320142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75656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58" y="29718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26016" r="13767" b="21084"/>
          <a:stretch/>
        </p:blipFill>
        <p:spPr>
          <a:xfrm>
            <a:off x="1240364" y="1772188"/>
            <a:ext cx="6644813" cy="360345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0801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23904" r="13132" b="24414"/>
          <a:stretch/>
        </p:blipFill>
        <p:spPr>
          <a:xfrm>
            <a:off x="1520924" y="1639274"/>
            <a:ext cx="6423318" cy="35443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641727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4549" r="13860" b="24199"/>
          <a:stretch/>
        </p:blipFill>
        <p:spPr>
          <a:xfrm>
            <a:off x="1506157" y="1683578"/>
            <a:ext cx="6364254" cy="351484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102396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3257" r="13616" b="24199"/>
          <a:stretch/>
        </p:blipFill>
        <p:spPr>
          <a:xfrm>
            <a:off x="1506158" y="1594970"/>
            <a:ext cx="6393786" cy="360344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79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4" y="4376792"/>
            <a:ext cx="1023936" cy="40470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24765" r="11676" b="24415"/>
          <a:stretch/>
        </p:blipFill>
        <p:spPr>
          <a:xfrm>
            <a:off x="1373261" y="1698346"/>
            <a:ext cx="6703877" cy="348530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6765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4980" r="12000" b="23984"/>
          <a:stretch/>
        </p:blipFill>
        <p:spPr>
          <a:xfrm>
            <a:off x="1550456" y="1713115"/>
            <a:ext cx="6497150" cy="35000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81889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Blur (with a</a:t>
            </a:r>
          </a:p>
          <a:p>
            <a:r>
              <a:rPr lang="en-US">
                <a:latin typeface="Times" pitchFamily="18" charset="0"/>
              </a:rPr>
              <a:t>box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0</a:t>
              </a:r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1</a:t>
              </a:r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2" y="4659868"/>
            <a:ext cx="245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/>
              <a:t>Smoothing with box filter revisited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467600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D. Forsyth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8392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/>
              <a:t>Constant factor at front makes volume sum to 1 (can be ignored, as we should re-normalize weights to sum to 1 in any case)</a:t>
            </a:r>
            <a:endParaRPr lang="en-US" sz="2400">
              <a:latin typeface="Courier New" pitchFamily="49" charset="0"/>
            </a:endParaRP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973388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19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143000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37188" y="3105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591300" y="4662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ahoma" pitchFamily="34" charset="0"/>
                <a:sym typeface="Symbol" pitchFamily="18" charset="2"/>
              </a:rPr>
              <a:t>5 x 5,  = 1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Rasmussen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463" y="3352800"/>
            <a:ext cx="62055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5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457200" y="1828800"/>
            <a:ext cx="9220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1: Images and image filtering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1752600" y="1995487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9548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205287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</a:t>
            </a:r>
            <a:r>
              <a:rPr lang="en-US" sz="1400" dirty="0"/>
              <a:t>Rasmussen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7276797" y="2133600"/>
            <a:ext cx="1636944" cy="3264932"/>
            <a:chOff x="7276797" y="2133600"/>
            <a:chExt cx="1636944" cy="3264932"/>
          </a:xfrm>
        </p:grpSpPr>
        <p:grpSp>
          <p:nvGrpSpPr>
            <p:cNvPr id="4" name="Group 27"/>
            <p:cNvGrpSpPr/>
            <p:nvPr/>
          </p:nvGrpSpPr>
          <p:grpSpPr>
            <a:xfrm>
              <a:off x="7429531" y="4370614"/>
              <a:ext cx="1409669" cy="1027918"/>
              <a:chOff x="7429531" y="4675414"/>
              <a:chExt cx="1409669" cy="1027918"/>
            </a:xfrm>
          </p:grpSpPr>
          <p:pic>
            <p:nvPicPr>
              <p:cNvPr id="134150" name="Picture 6" descr="C:\snavely\work\teaching\10Fa-CS4670\lectures\lec02\g3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88728" y="467541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29531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56569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30 pixels</a:t>
                </a:r>
              </a:p>
            </p:txBody>
          </p:sp>
        </p:grpSp>
        <p:pic>
          <p:nvPicPr>
            <p:cNvPr id="134155" name="Picture 11" descr="C:\snavely\work\teaching\10Fa-CS4670\lectures\lec02\owl3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76797" y="2133600"/>
              <a:ext cx="1636944" cy="2049738"/>
            </a:xfrm>
            <a:prstGeom prst="rect">
              <a:avLst/>
            </a:prstGeom>
            <a:noFill/>
          </p:spPr>
        </p:pic>
      </p:grpSp>
      <p:pic>
        <p:nvPicPr>
          <p:cNvPr id="134156" name="Picture 12" descr="C:\snavely\work\teaching\10Fa-CS4670\lectures\lec02\ow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87" y="2133600"/>
            <a:ext cx="1636944" cy="2049738"/>
          </a:xfrm>
          <a:prstGeom prst="rect">
            <a:avLst/>
          </a:prstGeom>
          <a:noFill/>
        </p:spPr>
      </p:pic>
      <p:grpSp>
        <p:nvGrpSpPr>
          <p:cNvPr id="5" name="Group 33"/>
          <p:cNvGrpSpPr/>
          <p:nvPr/>
        </p:nvGrpSpPr>
        <p:grpSpPr>
          <a:xfrm>
            <a:off x="1975565" y="2133600"/>
            <a:ext cx="1636944" cy="3264932"/>
            <a:chOff x="1975565" y="2133600"/>
            <a:chExt cx="1636944" cy="3264932"/>
          </a:xfrm>
        </p:grpSpPr>
        <p:grpSp>
          <p:nvGrpSpPr>
            <p:cNvPr id="6" name="Group 24"/>
            <p:cNvGrpSpPr/>
            <p:nvPr/>
          </p:nvGrpSpPr>
          <p:grpSpPr>
            <a:xfrm>
              <a:off x="2209800" y="4351564"/>
              <a:ext cx="1181069" cy="1046968"/>
              <a:chOff x="2209800" y="4656364"/>
              <a:chExt cx="1181069" cy="1046968"/>
            </a:xfrm>
          </p:grpSpPr>
          <p:pic>
            <p:nvPicPr>
              <p:cNvPr id="134147" name="Picture 3" descr="C:\snavely\work\teaching\10Fa-CS4670\lectures\lec02\g1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6561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3" name="Picture 14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0980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416628" y="5334000"/>
                <a:ext cx="974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 pixel</a:t>
                </a:r>
              </a:p>
            </p:txBody>
          </p:sp>
        </p:grpSp>
        <p:pic>
          <p:nvPicPr>
            <p:cNvPr id="134157" name="Picture 13" descr="C:\snavely\work\teaching\10Fa-CS4670\lectures\lec02\owl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5565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7" name="Group 34"/>
          <p:cNvGrpSpPr/>
          <p:nvPr/>
        </p:nvGrpSpPr>
        <p:grpSpPr>
          <a:xfrm>
            <a:off x="3742643" y="2133600"/>
            <a:ext cx="1636944" cy="3276600"/>
            <a:chOff x="3742643" y="2133600"/>
            <a:chExt cx="1636944" cy="3276600"/>
          </a:xfrm>
        </p:grpSpPr>
        <p:grpSp>
          <p:nvGrpSpPr>
            <p:cNvPr id="8" name="Group 25"/>
            <p:cNvGrpSpPr/>
            <p:nvPr/>
          </p:nvGrpSpPr>
          <p:grpSpPr>
            <a:xfrm>
              <a:off x="3902557" y="4351564"/>
              <a:ext cx="1292651" cy="1058636"/>
              <a:chOff x="3902557" y="4656364"/>
              <a:chExt cx="1292651" cy="1058636"/>
            </a:xfrm>
          </p:grpSpPr>
          <p:pic>
            <p:nvPicPr>
              <p:cNvPr id="134148" name="Picture 4" descr="C:\snavely\work\teaching\10Fa-CS4670\lectures\lec02\g5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34540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5" name="Picture 14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02557" y="5431972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29595" y="5345668"/>
                <a:ext cx="10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5 pixels</a:t>
                </a:r>
              </a:p>
            </p:txBody>
          </p:sp>
        </p:grpSp>
        <p:pic>
          <p:nvPicPr>
            <p:cNvPr id="134158" name="Picture 14" descr="C:\snavely\work\teaching\10Fa-CS4670\lectures\lec02\owl5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42643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9" name="Group 35"/>
          <p:cNvGrpSpPr/>
          <p:nvPr/>
        </p:nvGrpSpPr>
        <p:grpSpPr>
          <a:xfrm>
            <a:off x="5509721" y="2133600"/>
            <a:ext cx="1636944" cy="3264932"/>
            <a:chOff x="5509721" y="2133600"/>
            <a:chExt cx="1636944" cy="3264932"/>
          </a:xfrm>
        </p:grpSpPr>
        <p:grpSp>
          <p:nvGrpSpPr>
            <p:cNvPr id="10" name="Group 26"/>
            <p:cNvGrpSpPr/>
            <p:nvPr/>
          </p:nvGrpSpPr>
          <p:grpSpPr>
            <a:xfrm>
              <a:off x="5627910" y="4351564"/>
              <a:ext cx="1409669" cy="1046968"/>
              <a:chOff x="5627910" y="4656364"/>
              <a:chExt cx="1409669" cy="1046968"/>
            </a:xfrm>
          </p:grpSpPr>
          <p:pic>
            <p:nvPicPr>
              <p:cNvPr id="134149" name="Picture 5" descr="C:\snavely\work\teaching\10Fa-CS4670\lectures\lec02\g10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99802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Edittex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2791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54948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10 pixels</a:t>
                </a:r>
              </a:p>
            </p:txBody>
          </p:sp>
        </p:grpSp>
        <p:pic>
          <p:nvPicPr>
            <p:cNvPr id="134159" name="Picture 15" descr="C:\snavely\work\teaching\10Fa-CS4670\lectures\lec02\owl1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09721" y="2133600"/>
              <a:ext cx="1636944" cy="20497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41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Mean vs. Gaussian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95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Photo Editor Photo" r:id="rId4" imgW="3828571" imgH="3572374" progId="">
                  <p:embed/>
                </p:oleObj>
              </mc:Choice>
              <mc:Fallback>
                <p:oleObj name="Photo Editor Photo" r:id="rId4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Removes “high-frequency” components from the image (low-pass filter)</a:t>
            </a:r>
          </a:p>
          <a:p>
            <a:pPr>
              <a:buFontTx/>
              <a:buChar char="•"/>
            </a:pPr>
            <a:r>
              <a:rPr lang="en-US" dirty="0"/>
              <a:t>Convolution with self is another Gaussian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Convolving twice with Gaussian kernel of width </a:t>
            </a:r>
            <a:r>
              <a:rPr lang="en-US" i="1" dirty="0"/>
              <a:t>   </a:t>
            </a:r>
            <a:r>
              <a:rPr lang="en-US" dirty="0"/>
              <a:t> = convolving once with kernel of width  </a:t>
            </a:r>
            <a:endParaRPr lang="en-US" i="1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  <p:pic>
        <p:nvPicPr>
          <p:cNvPr id="43010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1447800" cy="1447800"/>
          </a:xfrm>
          <a:prstGeom prst="rect">
            <a:avLst/>
          </a:prstGeom>
          <a:noFill/>
        </p:spPr>
      </p:pic>
      <p:pic>
        <p:nvPicPr>
          <p:cNvPr id="43011" name="Picture 3" descr="C:\snavely\work\teaching\09Fa-CS6610\matlab\filters\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1447800" cy="1447800"/>
          </a:xfrm>
          <a:prstGeom prst="rect">
            <a:avLst/>
          </a:prstGeom>
          <a:noFill/>
        </p:spPr>
      </p:pic>
      <p:pic>
        <p:nvPicPr>
          <p:cNvPr id="7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1447800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7277" y="350645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2016" y="34943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218" y="5303065"/>
            <a:ext cx="2579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3732" y="5577878"/>
            <a:ext cx="82293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  <p:bldP spid="8" grpId="0"/>
      <p:bldP spid="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 revisited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550987"/>
            <a:ext cx="2157413" cy="2182813"/>
            <a:chOff x="336" y="912"/>
            <a:chExt cx="1505" cy="1521"/>
          </a:xfrm>
        </p:grpSpPr>
        <p:pic>
          <p:nvPicPr>
            <p:cNvPr id="42012" name="Picture 4" descr="le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3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6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1550987"/>
            <a:ext cx="2166938" cy="2162175"/>
            <a:chOff x="2256" y="912"/>
            <a:chExt cx="1511" cy="1507"/>
          </a:xfrm>
        </p:grpSpPr>
        <p:pic>
          <p:nvPicPr>
            <p:cNvPr id="42010" name="Picture 5" descr="lenaG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1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17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971800" y="2286000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1550987"/>
            <a:ext cx="2735263" cy="2149475"/>
            <a:chOff x="3756" y="912"/>
            <a:chExt cx="1723" cy="1354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128" y="912"/>
              <a:ext cx="1351" cy="1354"/>
              <a:chOff x="4128" y="912"/>
              <a:chExt cx="1496" cy="1499"/>
            </a:xfrm>
          </p:grpSpPr>
          <p:pic>
            <p:nvPicPr>
              <p:cNvPr id="42008" name="Picture 6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9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2007" name="Text Box 18"/>
            <p:cNvSpPr txBox="1">
              <a:spLocks noChangeArrowheads="1"/>
            </p:cNvSpPr>
            <p:nvPr/>
          </p:nvSpPr>
          <p:spPr bwMode="auto">
            <a:xfrm>
              <a:off x="3756" y="1327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4419600"/>
            <a:ext cx="2743200" cy="2149475"/>
            <a:chOff x="3744" y="2784"/>
            <a:chExt cx="1728" cy="1354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4"/>
              <a:chOff x="4128" y="2784"/>
              <a:chExt cx="1488" cy="1499"/>
            </a:xfrm>
          </p:grpSpPr>
          <p:pic>
            <p:nvPicPr>
              <p:cNvPr id="42004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5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8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744" y="3216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3886200"/>
            <a:ext cx="7924800" cy="2682875"/>
            <a:chOff x="336" y="2448"/>
            <a:chExt cx="4992" cy="1690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36" y="2784"/>
              <a:ext cx="1359" cy="1354"/>
              <a:chOff x="336" y="2784"/>
              <a:chExt cx="1505" cy="1499"/>
            </a:xfrm>
          </p:grpSpPr>
          <p:pic>
            <p:nvPicPr>
              <p:cNvPr id="42000" name="Picture 8" descr="le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1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64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256" y="2784"/>
              <a:ext cx="1351" cy="1354"/>
              <a:chOff x="2256" y="2784"/>
              <a:chExt cx="1496" cy="1499"/>
            </a:xfrm>
          </p:grpSpPr>
          <p:pic>
            <p:nvPicPr>
              <p:cNvPr id="41998" name="Picture 9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9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776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391400" y="6553200"/>
            <a:ext cx="1566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714" y="1142998"/>
            <a:ext cx="8839200" cy="3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2362200"/>
            <a:ext cx="8839200" cy="4481512"/>
            <a:chOff x="144" y="1161"/>
            <a:chExt cx="5568" cy="2823"/>
          </a:xfrm>
        </p:grpSpPr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0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727"/>
              <a:chOff x="2064" y="576"/>
              <a:chExt cx="1824" cy="2727"/>
            </a:xfrm>
          </p:grpSpPr>
          <p:sp>
            <p:nvSpPr>
              <p:cNvPr id="7186" name="Freeform 7"/>
              <p:cNvSpPr>
                <a:spLocks/>
              </p:cNvSpPr>
              <p:nvPr/>
            </p:nvSpPr>
            <p:spPr bwMode="auto">
              <a:xfrm>
                <a:off x="2064" y="2295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1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70"/>
                <a:ext cx="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scaled impulse</a:t>
                </a:r>
              </a:p>
            </p:txBody>
          </p:sp>
        </p:grpSp>
        <p:pic>
          <p:nvPicPr>
            <p:cNvPr id="7182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-44450" y="1752600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sp>
        <p:nvSpPr>
          <p:cNvPr id="7175" name="Text Box 25"/>
          <p:cNvSpPr txBox="1">
            <a:spLocks noChangeArrowheads="1"/>
          </p:cNvSpPr>
          <p:nvPr/>
        </p:nvSpPr>
        <p:spPr bwMode="auto">
          <a:xfrm>
            <a:off x="1793422" y="1600200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blurred</a:t>
            </a:r>
            <a:br>
              <a:rPr lang="en-US" sz="1800" dirty="0"/>
            </a:br>
            <a:r>
              <a:rPr lang="en-US" sz="1800" dirty="0"/>
              <a:t>image</a:t>
            </a:r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 flipV="1">
            <a:off x="336550" y="14478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7501164" y="1781856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unit impulse</a:t>
            </a:r>
            <a:br>
              <a:rPr lang="en-US" sz="1800" dirty="0"/>
            </a:br>
            <a:r>
              <a:rPr lang="en-US" sz="1800" dirty="0"/>
              <a:t>(identity)</a:t>
            </a:r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V="1">
            <a:off x="8186964" y="15240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2190641" y="1151275"/>
            <a:ext cx="103634" cy="8490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9400" y="1066800"/>
            <a:ext cx="632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 filter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650" y="1752600"/>
            <a:ext cx="5896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1676400" y="17526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676400" y="38862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453" y="2590800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unfiltered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714" y="4681640"/>
            <a:ext cx="8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“Optical” Convolution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57321"/>
            <a:ext cx="1745674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874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6519446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http://lullaby.homepage.dk/diy-camera/bokeh.html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684931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126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Bokeh</a:t>
            </a:r>
            <a:r>
              <a:rPr lang="en-US" dirty="0"/>
              <a:t>: Blur in out-of-focus regions of an image.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Camera shake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755775"/>
            <a:ext cx="1295400" cy="128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 l="2803" t="12834" r="19760" b="2528"/>
          <a:stretch>
            <a:fillRect/>
          </a:stretch>
        </p:blipFill>
        <p:spPr bwMode="auto">
          <a:xfrm>
            <a:off x="4144055" y="1527175"/>
            <a:ext cx="2224087" cy="167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7" descr="stata_blur"/>
          <p:cNvPicPr>
            <a:picLocks noChangeAspect="1" noChangeArrowheads="1"/>
          </p:cNvPicPr>
          <p:nvPr/>
        </p:nvPicPr>
        <p:blipFill>
          <a:blip r:embed="rId8" cstate="print"/>
          <a:srcRect l="2849" t="13071" r="20229" b="2490"/>
          <a:stretch>
            <a:fillRect/>
          </a:stretch>
        </p:blipFill>
        <p:spPr bwMode="auto">
          <a:xfrm>
            <a:off x="838200" y="1527175"/>
            <a:ext cx="2219325" cy="1673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37677" y="180703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5855" y="18037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Source: Fergus, </a:t>
            </a:r>
            <a:r>
              <a:rPr lang="en-GB" sz="1600" i="1" dirty="0"/>
              <a:t>et al. “</a:t>
            </a:r>
            <a:r>
              <a:rPr lang="en-GB" sz="1600" dirty="0"/>
              <a:t>Removing Camera Shake from a Single Photograph”, SIGGRAPH 2006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Filters: </a:t>
            </a:r>
            <a:r>
              <a:rPr lang="en-US" dirty="0" err="1"/>
              <a:t>Thresholding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6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thresholding a linear filter?</a:t>
            </a:r>
          </a:p>
        </p:txBody>
      </p:sp>
    </p:spTree>
    <p:extLst>
      <p:ext uri="{BB962C8B-B14F-4D97-AF65-F5344CB8AC3E}">
        <p14:creationId xmlns:p14="http://schemas.microsoft.com/office/powerpoint/2010/main" val="545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Szeliski, Chapter 3.1-3.2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all be enrolled in Piazza and CMS</a:t>
            </a:r>
          </a:p>
          <a:p>
            <a:r>
              <a:rPr lang="en-US" dirty="0"/>
              <a:t>Let me know if you need to be added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Noah</a:t>
            </a:r>
          </a:p>
          <a:p>
            <a:pPr lvl="2"/>
            <a:r>
              <a:rPr lang="en-US" dirty="0"/>
              <a:t>Thursday 9:30-11am (Baron)</a:t>
            </a:r>
          </a:p>
          <a:p>
            <a:pPr lvl="1"/>
            <a:r>
              <a:rPr lang="en-US" dirty="0" err="1"/>
              <a:t>Zhengqi</a:t>
            </a:r>
            <a:endParaRPr lang="en-US" dirty="0"/>
          </a:p>
          <a:p>
            <a:pPr lvl="2"/>
            <a:r>
              <a:rPr lang="en-US" dirty="0"/>
              <a:t>Tuesday 4:15-5:45pm (Bear Hug)</a:t>
            </a:r>
          </a:p>
          <a:p>
            <a:pPr lvl="2"/>
            <a:r>
              <a:rPr lang="en-US" dirty="0"/>
              <a:t>Thursday 4:15-5:45pm *or* Friday 2-3:30 (preferences?)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(Hybrid Images) will be released this week or early next week</a:t>
            </a:r>
          </a:p>
        </p:txBody>
      </p:sp>
    </p:spTree>
    <p:extLst>
      <p:ext uri="{BB962C8B-B14F-4D97-AF65-F5344CB8AC3E}">
        <p14:creationId xmlns:p14="http://schemas.microsoft.com/office/powerpoint/2010/main" val="41077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0115" name="Picture 3" descr="Screen Shot 2015-01-21 at 11.55.15 AM.png"/>
          <p:cNvSpPr>
            <a:spLocks noChangeAspect="1"/>
          </p:cNvSpPr>
          <p:nvPr/>
        </p:nvSpPr>
        <p:spPr bwMode="auto">
          <a:xfrm>
            <a:off x="0" y="187325"/>
            <a:ext cx="9144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0116" name="Picture 1" descr="Screen Shot 2015-01-21 at 11.5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1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1139" name="Picture 3" descr="Screen Shot 2015-01-21 at 11.55.15 AM.png"/>
          <p:cNvSpPr>
            <a:spLocks noChangeAspect="1"/>
          </p:cNvSpPr>
          <p:nvPr/>
        </p:nvSpPr>
        <p:spPr bwMode="auto">
          <a:xfrm>
            <a:off x="0" y="187325"/>
            <a:ext cx="9144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1140" name="Picture 1" descr="Screen Shot 2015-01-21 at 11.5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r="29861" b="53574"/>
          <a:stretch>
            <a:fillRect/>
          </a:stretch>
        </p:blipFill>
        <p:spPr bwMode="auto">
          <a:xfrm>
            <a:off x="381000" y="152400"/>
            <a:ext cx="80772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20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1523</Words>
  <Application>Microsoft Office PowerPoint</Application>
  <PresentationFormat>On-screen Show (4:3)</PresentationFormat>
  <Paragraphs>683</Paragraphs>
  <Slides>50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MS PGothic</vt:lpstr>
      <vt:lpstr>Arial</vt:lpstr>
      <vt:lpstr>Calibri</vt:lpstr>
      <vt:lpstr>Courier New</vt:lpstr>
      <vt:lpstr>Myriad Roman</vt:lpstr>
      <vt:lpstr>Symbol</vt:lpstr>
      <vt:lpstr>Tahoma</vt:lpstr>
      <vt:lpstr>Times</vt:lpstr>
      <vt:lpstr>Times New Roman</vt:lpstr>
      <vt:lpstr>Verdana</vt:lpstr>
      <vt:lpstr>Office Theme</vt:lpstr>
      <vt:lpstr>Equation</vt:lpstr>
      <vt:lpstr>Photo Editor Photo</vt:lpstr>
      <vt:lpstr>Lecture 1: Images and image filtering</vt:lpstr>
      <vt:lpstr>Lecture 1: Images and image filtering</vt:lpstr>
      <vt:lpstr>Lecture 1: Images and image filtering</vt:lpstr>
      <vt:lpstr>PowerPoint Presentation</vt:lpstr>
      <vt:lpstr>Reading</vt:lpstr>
      <vt:lpstr>Announcements</vt:lpstr>
      <vt:lpstr>Announcements</vt:lpstr>
      <vt:lpstr>PowerPoint Presentation</vt:lpstr>
      <vt:lpstr>PowerPoint Presentation</vt:lpstr>
      <vt:lpstr>PowerPoint Presentation</vt:lpstr>
      <vt:lpstr>What is an image?</vt:lpstr>
      <vt:lpstr>What is an image?</vt:lpstr>
      <vt:lpstr>What is an image?</vt:lpstr>
      <vt:lpstr>What is an image?</vt:lpstr>
      <vt:lpstr>Image transformations</vt:lpstr>
      <vt:lpstr>Filters</vt:lpstr>
      <vt:lpstr>Canonical Image Processing problems</vt:lpstr>
      <vt:lpstr>Question: Noise reduction</vt:lpstr>
      <vt:lpstr>Image filtering</vt:lpstr>
      <vt:lpstr>Linear filtering</vt:lpstr>
      <vt:lpstr>Cross-correlation</vt:lpstr>
      <vt:lpstr>Convolution</vt:lpstr>
      <vt:lpstr>1D Demo</vt:lpstr>
      <vt:lpstr>Convolution</vt:lpstr>
      <vt:lpstr>Mean filtering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Example filters</vt:lpstr>
      <vt:lpstr>Linear filters: examples</vt:lpstr>
      <vt:lpstr>Linear filters: examples</vt:lpstr>
      <vt:lpstr>Linear filters: examples</vt:lpstr>
      <vt:lpstr>Linear filters: examples</vt:lpstr>
      <vt:lpstr>Sharpening</vt:lpstr>
      <vt:lpstr>Smoothing with box filter revisited</vt:lpstr>
      <vt:lpstr>Gaussian Kernel</vt:lpstr>
      <vt:lpstr>Gaussian Kernel</vt:lpstr>
      <vt:lpstr>Gaussian filters</vt:lpstr>
      <vt:lpstr>Mean vs. Gaussian filtering</vt:lpstr>
      <vt:lpstr>Gaussian filter</vt:lpstr>
      <vt:lpstr>Sharpening revisited</vt:lpstr>
      <vt:lpstr>Sharpen filter</vt:lpstr>
      <vt:lpstr>Sharpen filter</vt:lpstr>
      <vt:lpstr>“Optical” Convolution</vt:lpstr>
      <vt:lpstr>Filters: Thresholding</vt:lpstr>
      <vt:lpstr>Linear filters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142</cp:revision>
  <dcterms:created xsi:type="dcterms:W3CDTF">2009-08-25T02:47:59Z</dcterms:created>
  <dcterms:modified xsi:type="dcterms:W3CDTF">2017-02-01T02:53:33Z</dcterms:modified>
</cp:coreProperties>
</file>