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64"/>
  </p:notesMasterIdLst>
  <p:handoutMasterIdLst>
    <p:handoutMasterId r:id="rId65"/>
  </p:handoutMasterIdLst>
  <p:sldIdLst>
    <p:sldId id="551" r:id="rId2"/>
    <p:sldId id="656" r:id="rId3"/>
    <p:sldId id="741" r:id="rId4"/>
    <p:sldId id="742" r:id="rId5"/>
    <p:sldId id="743" r:id="rId6"/>
    <p:sldId id="744" r:id="rId7"/>
    <p:sldId id="745" r:id="rId8"/>
    <p:sldId id="746" r:id="rId9"/>
    <p:sldId id="747" r:id="rId10"/>
    <p:sldId id="748" r:id="rId11"/>
    <p:sldId id="749" r:id="rId12"/>
    <p:sldId id="658" r:id="rId13"/>
    <p:sldId id="729" r:id="rId14"/>
    <p:sldId id="577" r:id="rId15"/>
    <p:sldId id="673" r:id="rId16"/>
    <p:sldId id="579" r:id="rId17"/>
    <p:sldId id="580" r:id="rId18"/>
    <p:sldId id="759" r:id="rId19"/>
    <p:sldId id="760" r:id="rId20"/>
    <p:sldId id="758" r:id="rId21"/>
    <p:sldId id="550" r:id="rId22"/>
    <p:sldId id="576" r:id="rId23"/>
    <p:sldId id="731" r:id="rId24"/>
    <p:sldId id="734" r:id="rId25"/>
    <p:sldId id="722" r:id="rId26"/>
    <p:sldId id="735" r:id="rId27"/>
    <p:sldId id="663" r:id="rId28"/>
    <p:sldId id="736" r:id="rId29"/>
    <p:sldId id="768" r:id="rId30"/>
    <p:sldId id="740" r:id="rId31"/>
    <p:sldId id="750" r:id="rId32"/>
    <p:sldId id="753" r:id="rId33"/>
    <p:sldId id="751" r:id="rId34"/>
    <p:sldId id="761" r:id="rId35"/>
    <p:sldId id="754" r:id="rId36"/>
    <p:sldId id="755" r:id="rId37"/>
    <p:sldId id="756" r:id="rId38"/>
    <p:sldId id="732" r:id="rId39"/>
    <p:sldId id="762" r:id="rId40"/>
    <p:sldId id="763" r:id="rId41"/>
    <p:sldId id="738" r:id="rId42"/>
    <p:sldId id="584" r:id="rId43"/>
    <p:sldId id="585" r:id="rId44"/>
    <p:sldId id="587" r:id="rId45"/>
    <p:sldId id="604" r:id="rId46"/>
    <p:sldId id="605" r:id="rId47"/>
    <p:sldId id="677" r:id="rId48"/>
    <p:sldId id="678" r:id="rId49"/>
    <p:sldId id="679" r:id="rId50"/>
    <p:sldId id="733" r:id="rId51"/>
    <p:sldId id="764" r:id="rId52"/>
    <p:sldId id="765" r:id="rId53"/>
    <p:sldId id="766" r:id="rId54"/>
    <p:sldId id="767" r:id="rId55"/>
    <p:sldId id="607" r:id="rId56"/>
    <p:sldId id="608" r:id="rId57"/>
    <p:sldId id="609" r:id="rId58"/>
    <p:sldId id="629" r:id="rId59"/>
    <p:sldId id="630" r:id="rId60"/>
    <p:sldId id="610" r:id="rId61"/>
    <p:sldId id="672" r:id="rId62"/>
    <p:sldId id="578" r:id="rId63"/>
  </p:sldIdLst>
  <p:sldSz cx="9144000" cy="6858000" type="screen4x3"/>
  <p:notesSz cx="6881813" cy="9167813"/>
  <p:custDataLst>
    <p:tags r:id="rId66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Char char="•"/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39B7E"/>
    <a:srgbClr val="0033CC"/>
    <a:srgbClr val="3399FF"/>
    <a:srgbClr val="FF00FF"/>
    <a:srgbClr val="33CCFF"/>
    <a:srgbClr val="0066FF"/>
    <a:srgbClr val="FF00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7906" autoAdjust="0"/>
    <p:restoredTop sz="88346" autoAdjust="0"/>
  </p:normalViewPr>
  <p:slideViewPr>
    <p:cSldViewPr snapToObjects="1">
      <p:cViewPr>
        <p:scale>
          <a:sx n="90" d="100"/>
          <a:sy n="90" d="100"/>
        </p:scale>
        <p:origin x="-798" y="-72"/>
      </p:cViewPr>
      <p:guideLst>
        <p:guide orient="horz" pos="2064"/>
        <p:guide pos="1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24"/>
    </p:cViewPr>
  </p:sorterViewPr>
  <p:notesViewPr>
    <p:cSldViewPr snapToObjects="1">
      <p:cViewPr varScale="1">
        <p:scale>
          <a:sx n="52" d="100"/>
          <a:sy n="52" d="100"/>
        </p:scale>
        <p:origin x="-1104" y="-77"/>
      </p:cViewPr>
      <p:guideLst>
        <p:guide orient="horz" pos="2887"/>
        <p:guide pos="216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13" Type="http://schemas.openxmlformats.org/officeDocument/2006/relationships/slide" Target="slides/slide43.xml"/><Relationship Id="rId3" Type="http://schemas.openxmlformats.org/officeDocument/2006/relationships/slide" Target="slides/slide12.xml"/><Relationship Id="rId7" Type="http://schemas.openxmlformats.org/officeDocument/2006/relationships/slide" Target="slides/slide20.xml"/><Relationship Id="rId12" Type="http://schemas.openxmlformats.org/officeDocument/2006/relationships/slide" Target="slides/slide40.xml"/><Relationship Id="rId2" Type="http://schemas.openxmlformats.org/officeDocument/2006/relationships/slide" Target="slides/slide9.xml"/><Relationship Id="rId1" Type="http://schemas.openxmlformats.org/officeDocument/2006/relationships/slide" Target="slides/slide1.xml"/><Relationship Id="rId6" Type="http://schemas.openxmlformats.org/officeDocument/2006/relationships/slide" Target="slides/slide16.xml"/><Relationship Id="rId11" Type="http://schemas.openxmlformats.org/officeDocument/2006/relationships/slide" Target="slides/slide33.xml"/><Relationship Id="rId5" Type="http://schemas.openxmlformats.org/officeDocument/2006/relationships/slide" Target="slides/slide15.xml"/><Relationship Id="rId10" Type="http://schemas.openxmlformats.org/officeDocument/2006/relationships/slide" Target="slides/slide31.xml"/><Relationship Id="rId4" Type="http://schemas.openxmlformats.org/officeDocument/2006/relationships/slide" Target="slides/slide14.xml"/><Relationship Id="rId9" Type="http://schemas.openxmlformats.org/officeDocument/2006/relationships/slide" Target="slides/slide22.xml"/><Relationship Id="rId14" Type="http://schemas.openxmlformats.org/officeDocument/2006/relationships/slide" Target="slides/slide6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0.wmf"/><Relationship Id="rId7" Type="http://schemas.openxmlformats.org/officeDocument/2006/relationships/image" Target="../media/image2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4513"/>
            <a:ext cx="5046663" cy="4125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746" tIns="44576" rIns="90746" bIns="44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93738"/>
            <a:ext cx="45688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r>
              <a:rPr lang="en-US" smtClean="0"/>
              <a:t>Now, if you take a horizontal line and look at the intensity profile, it is reasonable to assume that artery is brighter than background within each scan line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84700" cy="3438525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5803900"/>
            <a:ext cx="5046663" cy="122237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79938" cy="34353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54513"/>
            <a:ext cx="5505450" cy="412432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84700" cy="343852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514600"/>
            <a:ext cx="9144000" cy="4343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buFontTx/>
              <a:buNone/>
              <a:defRPr/>
            </a:pPr>
            <a:r>
              <a:rPr lang="en-US" altLang="en-US" i="0">
                <a:latin typeface="Times" pitchFamily="18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06625"/>
            <a:ext cx="9144000" cy="519113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8153400" y="2209800"/>
            <a:ext cx="1588" cy="4645025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2725738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53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5943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rgbClr val="FC0128"/>
                </a:solidFill>
              </a:defRPr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1853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800225" y="2819400"/>
            <a:ext cx="5981700" cy="838200"/>
          </a:xfrm>
        </p:spPr>
        <p:txBody>
          <a:bodyPr/>
          <a:lstStyle>
            <a:lvl1pPr algn="l">
              <a:defRPr sz="3000" b="0">
                <a:solidFill>
                  <a:srgbClr val="FC0128"/>
                </a:solidFill>
              </a:defRPr>
            </a:lvl1pPr>
          </a:lstStyle>
          <a:p>
            <a:r>
              <a:rPr lang="en-US" altLang="en-US"/>
              <a:t>Insert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B2F65-212A-42D1-99B9-AD0C45E1E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28600"/>
            <a:ext cx="6021387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D689-42BE-4366-A598-FE4769C79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219200"/>
            <a:ext cx="4038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40187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D8F96-584B-4062-B77E-4D362B346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19200"/>
            <a:ext cx="8231187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3" y="3733800"/>
            <a:ext cx="8231187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451B9-92B1-443E-9B0A-6F2C014F4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51EAA-57A0-4240-BB10-5D5F86705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0A242-28CD-471D-8E35-872CC7558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40187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34310-5B4A-40A3-BA66-FE9CF1D04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E2AB-7927-4415-A17C-3932F09F5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F3B9-A241-4CCD-9650-D11A646A4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5FE96-46C8-45D7-BF8E-AE8661AE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1A2B-EF7D-471C-BD5B-F847DBB57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2C37D-4825-42B7-A037-39472B484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0" y="6249988"/>
            <a:ext cx="9144000" cy="5318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IDEA Lab, Radiology, Cornell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0" y="6673850"/>
            <a:ext cx="9144000" cy="180975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>
            <a:off x="8153400" y="6096000"/>
            <a:ext cx="1588" cy="762000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0" y="6677025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838200" y="457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  <a:defRPr/>
            </a:pPr>
            <a:endParaRPr lang="en-US" i="0">
              <a:latin typeface="Times" pitchFamily="18" charset="0"/>
            </a:endParaRPr>
          </a:p>
        </p:txBody>
      </p:sp>
      <p:sp>
        <p:nvSpPr>
          <p:cNvPr id="184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19200"/>
            <a:ext cx="82311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246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C9CE502-15C6-4FA8-B480-9A83C7078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Symbol" pitchFamily="18" charset="2"/>
        <a:buChar char="Þ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rowan.edu/~polikar/WAVELETS/WTpart1.html" TargetMode="External"/><Relationship Id="rId2" Type="http://schemas.openxmlformats.org/officeDocument/2006/relationships/hyperlink" Target="http://www.bearcave.com/misl/misl_tech/wavelets/matrix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.utexas.edu/users/davis/reu/ch3/wavelets/wavelets.pdf" TargetMode="External"/><Relationship Id="rId5" Type="http://schemas.openxmlformats.org/officeDocument/2006/relationships/hyperlink" Target="http://users.rowan.edu/~polikar/WAVELETS/WTpart3.html" TargetMode="External"/><Relationship Id="rId4" Type="http://schemas.openxmlformats.org/officeDocument/2006/relationships/hyperlink" Target="http://users.rowan.edu/~polikar/WAVELETS/WTpart2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nx.org/content/m10764/lates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362200"/>
            <a:ext cx="7315200" cy="838200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639B7E"/>
                </a:solidFill>
              </a:rPr>
              <a:t>CS5540: Computational Techniques for Analyzing Clinical Data </a:t>
            </a: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400" b="1" smtClean="0">
                <a:solidFill>
                  <a:srgbClr val="639B7E"/>
                </a:solidFill>
              </a:rPr>
              <a:t>Lecture 7:</a:t>
            </a:r>
            <a:br>
              <a:rPr lang="en-US" sz="2400" b="1" smtClean="0">
                <a:solidFill>
                  <a:srgbClr val="639B7E"/>
                </a:solidFill>
              </a:rPr>
            </a:br>
            <a:r>
              <a:rPr lang="en-US" sz="2400" b="1" smtClean="0">
                <a:solidFill>
                  <a:srgbClr val="639B7E"/>
                </a:solidFill>
              </a:rPr>
              <a:t/>
            </a:r>
            <a:br>
              <a:rPr lang="en-US" sz="2400" b="1" smtClean="0">
                <a:solidFill>
                  <a:srgbClr val="639B7E"/>
                </a:solidFill>
              </a:rPr>
            </a:br>
            <a:r>
              <a:rPr lang="en-US" sz="2800" b="1" smtClean="0"/>
              <a:t> </a:t>
            </a:r>
            <a:br>
              <a:rPr lang="en-US" sz="2800" b="1" smtClean="0"/>
            </a:br>
            <a:r>
              <a:rPr lang="en-US" sz="2800" b="1" smtClean="0"/>
              <a:t>Statistical Estimation: Least Squares, Maximum Likelihood and Maximum A Posteriori Estimators</a:t>
            </a:r>
            <a:br>
              <a:rPr lang="en-US" sz="2800" b="1" smtClean="0"/>
            </a:br>
            <a:endParaRPr lang="en-US" sz="2800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419600"/>
            <a:ext cx="5943600" cy="2438400"/>
          </a:xfrm>
        </p:spPr>
        <p:txBody>
          <a:bodyPr/>
          <a:lstStyle/>
          <a:p>
            <a:r>
              <a:rPr lang="en-US" sz="2000" smtClean="0">
                <a:solidFill>
                  <a:srgbClr val="00B050"/>
                </a:solidFill>
              </a:rPr>
              <a:t>Ashish Raj, PhD</a:t>
            </a:r>
          </a:p>
          <a:p>
            <a:endParaRPr lang="en-US" sz="2000" smtClean="0">
              <a:solidFill>
                <a:srgbClr val="00B050"/>
              </a:solidFill>
            </a:endParaRPr>
          </a:p>
          <a:p>
            <a:r>
              <a:rPr lang="en-US" smtClean="0">
                <a:solidFill>
                  <a:srgbClr val="00B050"/>
                </a:solidFill>
              </a:rPr>
              <a:t>Image Data Evaluation and Analytics Laboratory (IDEAL)</a:t>
            </a:r>
          </a:p>
          <a:p>
            <a:r>
              <a:rPr lang="en-US" smtClean="0">
                <a:solidFill>
                  <a:srgbClr val="00B050"/>
                </a:solidFill>
              </a:rPr>
              <a:t>Department of Radiology</a:t>
            </a:r>
          </a:p>
          <a:p>
            <a:r>
              <a:rPr lang="en-US" smtClean="0">
                <a:solidFill>
                  <a:srgbClr val="00B050"/>
                </a:solidFill>
              </a:rPr>
              <a:t>Weill Cornell Medical College</a:t>
            </a:r>
          </a:p>
          <a:p>
            <a:r>
              <a:rPr lang="en-US" smtClean="0">
                <a:solidFill>
                  <a:srgbClr val="00B050"/>
                </a:solidFill>
              </a:rPr>
              <a:t>New York</a:t>
            </a:r>
          </a:p>
          <a:p>
            <a:endParaRPr lang="en-US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eps_diag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49534" y="1652905"/>
            <a:ext cx="6408420" cy="432054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155448"/>
            <a:ext cx="8534400" cy="606552"/>
          </a:xfrm>
        </p:spPr>
        <p:txBody>
          <a:bodyPr/>
          <a:lstStyle/>
          <a:p>
            <a:r>
              <a:rPr lang="en-US" dirty="0" smtClean="0"/>
              <a:t>Liver </a:t>
            </a:r>
            <a:r>
              <a:rPr lang="en-US" dirty="0" err="1" smtClean="0"/>
              <a:t>tumour</a:t>
            </a:r>
            <a:r>
              <a:rPr lang="en-US" dirty="0" smtClean="0"/>
              <a:t> quantification from DCE-MRI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 on Wavelets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Linear Algebra view of wavelet transform</a:t>
            </a:r>
          </a:p>
          <a:p>
            <a:pPr>
              <a:buNone/>
            </a:pPr>
            <a:r>
              <a:rPr lang="en-US" sz="2000" dirty="0" smtClean="0">
                <a:ln>
                  <a:solidFill>
                    <a:srgbClr val="FF0000"/>
                  </a:solidFill>
                </a:ln>
                <a:hlinkClick r:id="rId2"/>
              </a:rPr>
              <a:t>http://www.bearcave.com/misl/misl_tech/wavelets/matrix/index.html</a:t>
            </a:r>
            <a:endParaRPr lang="en-US" sz="2000" dirty="0" smtClean="0">
              <a:ln>
                <a:solidFill>
                  <a:srgbClr val="FF0000"/>
                </a:solidFill>
              </a:ln>
            </a:endParaRPr>
          </a:p>
          <a:p>
            <a:r>
              <a:rPr lang="en-US" dirty="0" smtClean="0"/>
              <a:t>Wavelet tutorial</a:t>
            </a:r>
          </a:p>
          <a:p>
            <a:r>
              <a:rPr lang="en-US" sz="2000" dirty="0" smtClean="0">
                <a:ln>
                  <a:solidFill>
                    <a:srgbClr val="FF0000"/>
                  </a:solidFill>
                </a:ln>
                <a:hlinkClick r:id="rId3"/>
              </a:rPr>
              <a:t>http://users.rowan.edu/~polikar/WAVELETS/WTpart1.html</a:t>
            </a:r>
            <a:endParaRPr lang="en-US" sz="2000" dirty="0" smtClean="0">
              <a:ln>
                <a:solidFill>
                  <a:srgbClr val="FF0000"/>
                </a:solidFill>
              </a:ln>
            </a:endParaRPr>
          </a:p>
          <a:p>
            <a:r>
              <a:rPr lang="en-US" sz="2000" dirty="0" smtClean="0">
                <a:ln>
                  <a:solidFill>
                    <a:srgbClr val="FF0000"/>
                  </a:solidFill>
                </a:ln>
                <a:hlinkClick r:id="rId4"/>
              </a:rPr>
              <a:t>http://users.rowan.edu/~polikar/WAVELETS/WTpart2.html</a:t>
            </a:r>
            <a:endParaRPr lang="en-US" sz="2000" dirty="0" smtClean="0">
              <a:ln>
                <a:solidFill>
                  <a:srgbClr val="FF0000"/>
                </a:solidFill>
              </a:ln>
            </a:endParaRPr>
          </a:p>
          <a:p>
            <a:r>
              <a:rPr lang="en-US" sz="2000" dirty="0" smtClean="0">
                <a:ln>
                  <a:solidFill>
                    <a:srgbClr val="FF0000"/>
                  </a:solidFill>
                </a:ln>
                <a:hlinkClick r:id="rId5"/>
              </a:rPr>
              <a:t>http://users.rowan.edu/~polikar/WAVELETS/WTpart3.html</a:t>
            </a:r>
            <a:endParaRPr lang="en-US" sz="2000" dirty="0" smtClean="0">
              <a:ln>
                <a:solidFill>
                  <a:srgbClr val="FF0000"/>
                </a:solidFill>
              </a:ln>
            </a:endParaRPr>
          </a:p>
          <a:p>
            <a:r>
              <a:rPr lang="en-US" dirty="0" smtClean="0"/>
              <a:t>Wavelets application to EKG R wave detection: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hlinkClick r:id="rId6"/>
              </a:rPr>
              <a:t>http://www.ma.utexas.edu/users/davis/reu/ch3/wavelets/wavelets.pdf</a:t>
            </a:r>
            <a:endParaRPr lang="en-US" dirty="0" smtClean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CB68E-75DE-47CC-B525-D6895985D2D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066800"/>
            <a:ext cx="7315200" cy="838200"/>
          </a:xfrm>
        </p:spPr>
        <p:txBody>
          <a:bodyPr/>
          <a:lstStyle/>
          <a:p>
            <a:r>
              <a:rPr lang="en-US" sz="2800" b="1" dirty="0" smtClean="0"/>
              <a:t>Part II : Least Squares Estimation and Examples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266825" y="3384550"/>
            <a:ext cx="1831975" cy="1739900"/>
            <a:chOff x="2246312" y="3124200"/>
            <a:chExt cx="1831977" cy="1739901"/>
          </a:xfrm>
        </p:grpSpPr>
        <p:cxnSp>
          <p:nvCxnSpPr>
            <p:cNvPr id="14356" name="Straight Connector 29"/>
            <p:cNvCxnSpPr>
              <a:cxnSpLocks noChangeShapeType="1"/>
            </p:cNvCxnSpPr>
            <p:nvPr/>
          </p:nvCxnSpPr>
          <p:spPr bwMode="auto">
            <a:xfrm rot="5400000">
              <a:off x="2953498" y="3866357"/>
              <a:ext cx="430259" cy="15829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357" name="Straight Connector 31"/>
            <p:cNvCxnSpPr>
              <a:cxnSpLocks noChangeShapeType="1"/>
            </p:cNvCxnSpPr>
            <p:nvPr/>
          </p:nvCxnSpPr>
          <p:spPr bwMode="auto">
            <a:xfrm rot="5400000">
              <a:off x="3307556" y="4056856"/>
              <a:ext cx="3429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358" name="Straight Connector 32"/>
            <p:cNvCxnSpPr>
              <a:cxnSpLocks noChangeShapeType="1"/>
            </p:cNvCxnSpPr>
            <p:nvPr/>
          </p:nvCxnSpPr>
          <p:spPr bwMode="auto">
            <a:xfrm rot="5400000">
              <a:off x="3885406" y="3593306"/>
              <a:ext cx="228599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359" name="Straight Connector 34"/>
            <p:cNvCxnSpPr>
              <a:cxnSpLocks noChangeShapeType="1"/>
            </p:cNvCxnSpPr>
            <p:nvPr/>
          </p:nvCxnSpPr>
          <p:spPr bwMode="auto">
            <a:xfrm rot="5400000">
              <a:off x="2855912" y="4394201"/>
              <a:ext cx="3048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360" name="Straight Connector 35"/>
            <p:cNvCxnSpPr>
              <a:cxnSpLocks noChangeShapeType="1"/>
            </p:cNvCxnSpPr>
            <p:nvPr/>
          </p:nvCxnSpPr>
          <p:spPr bwMode="auto">
            <a:xfrm rot="5400000">
              <a:off x="3677444" y="3777457"/>
              <a:ext cx="3429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361" name="Straight Connector 42"/>
            <p:cNvCxnSpPr>
              <a:cxnSpLocks noChangeShapeType="1"/>
            </p:cNvCxnSpPr>
            <p:nvPr/>
          </p:nvCxnSpPr>
          <p:spPr bwMode="auto">
            <a:xfrm rot="5400000">
              <a:off x="2399506" y="4482307"/>
              <a:ext cx="3048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362" name="Straight Connector 43"/>
            <p:cNvCxnSpPr>
              <a:cxnSpLocks noChangeShapeType="1"/>
            </p:cNvCxnSpPr>
            <p:nvPr/>
          </p:nvCxnSpPr>
          <p:spPr bwMode="auto">
            <a:xfrm rot="5400000">
              <a:off x="2094706" y="4710907"/>
              <a:ext cx="3048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363" name="Straight Connector 48"/>
            <p:cNvCxnSpPr>
              <a:cxnSpLocks noChangeShapeType="1"/>
            </p:cNvCxnSpPr>
            <p:nvPr/>
          </p:nvCxnSpPr>
          <p:spPr bwMode="auto">
            <a:xfrm rot="5400000">
              <a:off x="3963195" y="3237706"/>
              <a:ext cx="228599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364" name="Straight Connector 49"/>
            <p:cNvCxnSpPr>
              <a:cxnSpLocks noChangeShapeType="1"/>
            </p:cNvCxnSpPr>
            <p:nvPr/>
          </p:nvCxnSpPr>
          <p:spPr bwMode="auto">
            <a:xfrm rot="5400000">
              <a:off x="2932907" y="4114007"/>
              <a:ext cx="152397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E3F-1D1E-4519-938A-543CB874115D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simple Least Squares problem – Line fitting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8459787" cy="1535113"/>
          </a:xfrm>
        </p:spPr>
        <p:txBody>
          <a:bodyPr/>
          <a:lstStyle/>
          <a:p>
            <a:r>
              <a:rPr lang="en-US" sz="2000" dirty="0" smtClean="0"/>
              <a:t>Goal: To </a:t>
            </a:r>
            <a:r>
              <a:rPr lang="en-US" sz="2000" dirty="0" smtClean="0"/>
              <a:t>find </a:t>
            </a:r>
            <a:r>
              <a:rPr lang="en-US" sz="2000" dirty="0" smtClean="0"/>
              <a:t>the </a:t>
            </a:r>
            <a:r>
              <a:rPr lang="en-US" sz="2000" dirty="0" smtClean="0"/>
              <a:t>“best-fit” </a:t>
            </a:r>
            <a:r>
              <a:rPr lang="en-US" sz="2000" dirty="0" smtClean="0"/>
              <a:t>line representing a bunch of points </a:t>
            </a:r>
            <a:endParaRPr lang="en-US" sz="2000" dirty="0" smtClean="0"/>
          </a:p>
          <a:p>
            <a:r>
              <a:rPr lang="en-US" sz="2000" dirty="0" smtClean="0"/>
              <a:t>Here: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are observations at location x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Intercept and slope of line are the unknown model parameters to be estimated</a:t>
            </a:r>
          </a:p>
          <a:p>
            <a:r>
              <a:rPr lang="en-US" sz="2000" dirty="0" smtClean="0"/>
              <a:t>Which model parameters </a:t>
            </a:r>
            <a:r>
              <a:rPr lang="en-US" sz="2000" dirty="0" smtClean="0"/>
              <a:t>best </a:t>
            </a:r>
            <a:r>
              <a:rPr lang="en-US" sz="2000" dirty="0" smtClean="0"/>
              <a:t>fit the observed points?</a:t>
            </a:r>
          </a:p>
        </p:txBody>
      </p:sp>
      <p:sp>
        <p:nvSpPr>
          <p:cNvPr id="2051087" name="Line 15"/>
          <p:cNvSpPr>
            <a:spLocks noChangeShapeType="1"/>
          </p:cNvSpPr>
          <p:nvPr/>
        </p:nvSpPr>
        <p:spPr bwMode="auto">
          <a:xfrm flipV="1">
            <a:off x="865188" y="3440113"/>
            <a:ext cx="2514600" cy="19812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609600" y="3021013"/>
            <a:ext cx="4038600" cy="3151187"/>
            <a:chOff x="762000" y="2755107"/>
            <a:chExt cx="4038600" cy="3151188"/>
          </a:xfrm>
        </p:grpSpPr>
        <p:sp>
          <p:nvSpPr>
            <p:cNvPr id="14345" name="Oval 18"/>
            <p:cNvSpPr>
              <a:spLocks noChangeArrowheads="1"/>
            </p:cNvSpPr>
            <p:nvPr/>
          </p:nvSpPr>
          <p:spPr bwMode="auto">
            <a:xfrm>
              <a:off x="32004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Oval 19"/>
            <p:cNvSpPr>
              <a:spLocks noChangeArrowheads="1"/>
            </p:cNvSpPr>
            <p:nvPr/>
          </p:nvSpPr>
          <p:spPr bwMode="auto">
            <a:xfrm>
              <a:off x="3124200" y="36576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Oval 20"/>
            <p:cNvSpPr>
              <a:spLocks noChangeArrowheads="1"/>
            </p:cNvSpPr>
            <p:nvPr/>
          </p:nvSpPr>
          <p:spPr bwMode="auto">
            <a:xfrm>
              <a:off x="2590800" y="41910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Oval 21"/>
            <p:cNvSpPr>
              <a:spLocks noChangeArrowheads="1"/>
            </p:cNvSpPr>
            <p:nvPr/>
          </p:nvSpPr>
          <p:spPr bwMode="auto">
            <a:xfrm>
              <a:off x="2286000" y="35814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Oval 22"/>
            <p:cNvSpPr>
              <a:spLocks noChangeArrowheads="1"/>
            </p:cNvSpPr>
            <p:nvPr/>
          </p:nvSpPr>
          <p:spPr bwMode="auto">
            <a:xfrm>
              <a:off x="2133600" y="40005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Oval 23"/>
            <p:cNvSpPr>
              <a:spLocks noChangeArrowheads="1"/>
            </p:cNvSpPr>
            <p:nvPr/>
          </p:nvSpPr>
          <p:spPr bwMode="auto">
            <a:xfrm>
              <a:off x="2133600" y="44958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Oval 24"/>
            <p:cNvSpPr>
              <a:spLocks noChangeArrowheads="1"/>
            </p:cNvSpPr>
            <p:nvPr/>
          </p:nvSpPr>
          <p:spPr bwMode="auto">
            <a:xfrm>
              <a:off x="1371600" y="44958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Oval 25"/>
            <p:cNvSpPr>
              <a:spLocks noChangeArrowheads="1"/>
            </p:cNvSpPr>
            <p:nvPr/>
          </p:nvSpPr>
          <p:spPr bwMode="auto">
            <a:xfrm>
              <a:off x="1676400" y="42672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Oval 26"/>
            <p:cNvSpPr>
              <a:spLocks noChangeArrowheads="1"/>
            </p:cNvSpPr>
            <p:nvPr/>
          </p:nvSpPr>
          <p:spPr bwMode="auto">
            <a:xfrm>
              <a:off x="2971800" y="39624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54" name="Straight Arrow Connector 53"/>
            <p:cNvCxnSpPr>
              <a:cxnSpLocks noChangeShapeType="1"/>
            </p:cNvCxnSpPr>
            <p:nvPr/>
          </p:nvCxnSpPr>
          <p:spPr bwMode="auto">
            <a:xfrm rot="5400000" flipH="1" flipV="1">
              <a:off x="-584994" y="4329907"/>
              <a:ext cx="3151188" cy="158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4355" name="Straight Arrow Connector 55"/>
            <p:cNvCxnSpPr>
              <a:cxnSpLocks noChangeShapeType="1"/>
            </p:cNvCxnSpPr>
            <p:nvPr/>
          </p:nvCxnSpPr>
          <p:spPr bwMode="auto">
            <a:xfrm>
              <a:off x="762000" y="5638800"/>
              <a:ext cx="4038600" cy="158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429000" y="4157008"/>
            <a:ext cx="52752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0" dirty="0" smtClean="0"/>
              <a:t>This </a:t>
            </a:r>
            <a:r>
              <a:rPr lang="en-US" i="0" dirty="0"/>
              <a:t>can be written in matrix notation, as</a:t>
            </a:r>
          </a:p>
          <a:p>
            <a:pPr>
              <a:buFontTx/>
              <a:buNone/>
            </a:pPr>
            <a:r>
              <a:rPr lang="en-US" b="1" dirty="0" err="1">
                <a:latin typeface="Symbol" pitchFamily="18" charset="2"/>
              </a:rPr>
              <a:t>q</a:t>
            </a:r>
            <a:r>
              <a:rPr lang="en-US" baseline="-25000" dirty="0" err="1"/>
              <a:t>LS</a:t>
            </a:r>
            <a:r>
              <a:rPr lang="en-US" dirty="0"/>
              <a:t> = </a:t>
            </a:r>
            <a:r>
              <a:rPr lang="en-US" dirty="0" err="1"/>
              <a:t>arg</a:t>
            </a:r>
            <a:r>
              <a:rPr lang="en-US" dirty="0"/>
              <a:t> min ||</a:t>
            </a:r>
            <a:r>
              <a:rPr lang="en-US" b="1" dirty="0"/>
              <a:t>y</a:t>
            </a:r>
            <a:r>
              <a:rPr lang="en-US" dirty="0"/>
              <a:t> – </a:t>
            </a:r>
            <a:r>
              <a:rPr lang="en-US" b="1" dirty="0" err="1"/>
              <a:t>H</a:t>
            </a:r>
            <a:r>
              <a:rPr lang="en-US" b="1" dirty="0" err="1">
                <a:latin typeface="Symbol" pitchFamily="18" charset="2"/>
              </a:rPr>
              <a:t>q</a:t>
            </a:r>
            <a:r>
              <a:rPr lang="en-US" dirty="0"/>
              <a:t>||</a:t>
            </a:r>
            <a:r>
              <a:rPr lang="en-US" baseline="30000" dirty="0"/>
              <a:t>2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i="0" dirty="0"/>
              <a:t>What are </a:t>
            </a:r>
            <a:r>
              <a:rPr lang="en-US" b="1" dirty="0"/>
              <a:t>H</a:t>
            </a:r>
            <a:r>
              <a:rPr lang="en-US" i="0" dirty="0"/>
              <a:t> and </a:t>
            </a:r>
            <a:r>
              <a:rPr lang="en-US" b="1" dirty="0">
                <a:latin typeface="Symbol" pitchFamily="18" charset="2"/>
              </a:rPr>
              <a:t>q</a:t>
            </a:r>
            <a:r>
              <a:rPr lang="en-US" i="0" dirty="0"/>
              <a:t>? </a:t>
            </a:r>
            <a:endParaRPr lang="en-US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376612" y="3048000"/>
          <a:ext cx="5614988" cy="1050925"/>
        </p:xfrm>
        <a:graphic>
          <a:graphicData uri="http://schemas.openxmlformats.org/presentationml/2006/ole">
            <p:oleObj spid="_x0000_s14365" name="Equation" r:id="rId4" imgW="3124080" imgH="583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087" grpId="0" animBg="1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42D96-976B-47F4-BB52-512D8DEDCD7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Least Squares Estimator</a:t>
            </a:r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4876800"/>
          </a:xfrm>
        </p:spPr>
        <p:txBody>
          <a:bodyPr/>
          <a:lstStyle/>
          <a:p>
            <a:r>
              <a:rPr lang="en-US" dirty="0" smtClean="0"/>
              <a:t>Given linear process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b="1" dirty="0" smtClean="0"/>
              <a:t>y</a:t>
            </a:r>
            <a:r>
              <a:rPr lang="en-US" dirty="0" smtClean="0"/>
              <a:t> = </a:t>
            </a:r>
            <a:r>
              <a:rPr lang="en-US" b="1" dirty="0" smtClean="0"/>
              <a:t>H </a:t>
            </a:r>
            <a:r>
              <a:rPr lang="en-US" b="1" dirty="0" smtClean="0">
                <a:latin typeface="Symbol" pitchFamily="18" charset="2"/>
              </a:rPr>
              <a:t>q</a:t>
            </a:r>
            <a:r>
              <a:rPr lang="en-US" dirty="0" smtClean="0"/>
              <a:t> + </a:t>
            </a:r>
            <a:r>
              <a:rPr lang="en-US" b="1" dirty="0" smtClean="0"/>
              <a:t>n</a:t>
            </a:r>
          </a:p>
          <a:p>
            <a:r>
              <a:rPr lang="en-US" dirty="0" smtClean="0"/>
              <a:t>Least Squares estimator: </a:t>
            </a:r>
          </a:p>
          <a:p>
            <a:pPr lvl="1">
              <a:buFontTx/>
              <a:buNone/>
            </a:pPr>
            <a:r>
              <a:rPr lang="en-US" dirty="0" smtClean="0"/>
              <a:t>		 </a:t>
            </a:r>
            <a:r>
              <a:rPr lang="en-US" b="1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LS</a:t>
            </a:r>
            <a:r>
              <a:rPr lang="en-US" dirty="0" smtClean="0"/>
              <a:t> = </a:t>
            </a:r>
            <a:r>
              <a:rPr lang="en-US" dirty="0" err="1" smtClean="0"/>
              <a:t>argmin</a:t>
            </a:r>
            <a:r>
              <a:rPr lang="en-US" dirty="0" smtClean="0"/>
              <a:t> ||</a:t>
            </a:r>
            <a:r>
              <a:rPr lang="en-US" b="1" dirty="0" smtClean="0"/>
              <a:t>y</a:t>
            </a:r>
            <a:r>
              <a:rPr lang="en-US" dirty="0" smtClean="0"/>
              <a:t> – </a:t>
            </a:r>
            <a:r>
              <a:rPr lang="en-US" b="1" dirty="0" err="1" smtClean="0"/>
              <a:t>H</a:t>
            </a:r>
            <a:r>
              <a:rPr lang="en-US" b="1" dirty="0" err="1" smtClean="0">
                <a:latin typeface="Symbol" pitchFamily="18" charset="2"/>
              </a:rPr>
              <a:t>q</a:t>
            </a:r>
            <a:r>
              <a:rPr lang="en-US" dirty="0" smtClean="0"/>
              <a:t>||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Natural estimator– want solution to match observation</a:t>
            </a:r>
          </a:p>
          <a:p>
            <a:r>
              <a:rPr lang="en-US" dirty="0" smtClean="0"/>
              <a:t>Does not use any information about n</a:t>
            </a:r>
          </a:p>
          <a:p>
            <a:r>
              <a:rPr lang="en-US" dirty="0" smtClean="0"/>
              <a:t>There is a simple solution (a.k.a. pseudo-inverse):</a:t>
            </a:r>
          </a:p>
          <a:p>
            <a:pPr lvl="2">
              <a:buFont typeface="Symbol" pitchFamily="18" charset="2"/>
              <a:buNone/>
            </a:pPr>
            <a:r>
              <a:rPr lang="en-US" dirty="0" smtClean="0">
                <a:latin typeface="Symbol" pitchFamily="18" charset="2"/>
              </a:rPr>
              <a:t> </a:t>
            </a:r>
            <a:r>
              <a:rPr lang="en-US" b="1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LS</a:t>
            </a:r>
            <a:r>
              <a:rPr lang="en-US" dirty="0" smtClean="0"/>
              <a:t> = (</a:t>
            </a:r>
            <a:r>
              <a:rPr lang="en-US" b="1" dirty="0" smtClean="0"/>
              <a:t>H</a:t>
            </a:r>
            <a:r>
              <a:rPr lang="en-US" baseline="30000" dirty="0" smtClean="0"/>
              <a:t>T</a:t>
            </a:r>
            <a:r>
              <a:rPr lang="en-US" b="1" dirty="0" smtClean="0"/>
              <a:t>H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30000" dirty="0" err="1" smtClean="0"/>
              <a:t>T</a:t>
            </a:r>
            <a:r>
              <a:rPr lang="en-US" b="1" dirty="0" err="1" smtClean="0"/>
              <a:t>y</a:t>
            </a:r>
            <a:endParaRPr lang="en-US" b="1" dirty="0" smtClean="0"/>
          </a:p>
          <a:p>
            <a:pPr>
              <a:buFont typeface="Symbol" pitchFamily="18" charset="2"/>
              <a:buChar char=" "/>
            </a:pPr>
            <a:r>
              <a:rPr lang="en-US" dirty="0" smtClean="0"/>
              <a:t>In MATLAB, type </a:t>
            </a:r>
            <a:r>
              <a:rPr lang="en-US" dirty="0" err="1" smtClean="0"/>
              <a:t>pinv</a:t>
            </a:r>
            <a:r>
              <a:rPr lang="en-US" dirty="0" smtClean="0"/>
              <a:t>(y)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7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755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4669D5-7C4A-41AA-97EB-A7767AF7F4A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04800"/>
            <a:ext cx="9372600" cy="914400"/>
          </a:xfrm>
        </p:spPr>
        <p:txBody>
          <a:bodyPr/>
          <a:lstStyle/>
          <a:p>
            <a:r>
              <a:rPr lang="en-US" dirty="0" smtClean="0"/>
              <a:t>Example - estimating T</a:t>
            </a:r>
            <a:r>
              <a:rPr lang="en-US" baseline="-25000" dirty="0" smtClean="0"/>
              <a:t>2</a:t>
            </a:r>
            <a:r>
              <a:rPr lang="en-US" dirty="0" smtClean="0"/>
              <a:t> decay constant in repeated spin echo </a:t>
            </a:r>
            <a:r>
              <a:rPr lang="en-US" dirty="0" smtClean="0"/>
              <a:t>MR data</a:t>
            </a:r>
            <a:endParaRPr lang="en-US" dirty="0" smtClean="0"/>
          </a:p>
        </p:txBody>
      </p:sp>
      <p:pic>
        <p:nvPicPr>
          <p:cNvPr id="28676" name="Picture 4" descr="~AUT0006"/>
          <p:cNvPicPr>
            <a:picLocks noChangeAspect="1" noChangeArrowheads="1"/>
          </p:cNvPicPr>
          <p:nvPr/>
        </p:nvPicPr>
        <p:blipFill>
          <a:blip r:embed="rId3" cstate="print">
            <a:lum bright="-78000" contrast="94000"/>
          </a:blip>
          <a:srcRect/>
          <a:stretch>
            <a:fillRect/>
          </a:stretch>
        </p:blipFill>
        <p:spPr bwMode="auto">
          <a:xfrm>
            <a:off x="1143000" y="1562100"/>
            <a:ext cx="7162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68547A-3F32-4BEE-8102-FC2DA8EF8CF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– estimating T</a:t>
            </a:r>
            <a:r>
              <a:rPr lang="en-US" baseline="-25000" smtClean="0"/>
              <a:t>2</a:t>
            </a:r>
            <a:r>
              <a:rPr lang="en-US" smtClean="0"/>
              <a:t> in repeated spin echo data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31188" cy="3200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sz="2000" dirty="0" smtClean="0"/>
              <a:t>s(t) </a:t>
            </a:r>
            <a:r>
              <a:rPr lang="en-US" sz="2000" b="1" dirty="0" smtClean="0">
                <a:latin typeface="cmsy10" pitchFamily="34" charset="0"/>
              </a:rPr>
              <a:t>=</a:t>
            </a:r>
            <a:r>
              <a:rPr lang="en-US" sz="2000" dirty="0" smtClean="0"/>
              <a:t> s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e</a:t>
            </a:r>
            <a:r>
              <a:rPr lang="en-US" sz="2000" baseline="30000" dirty="0" smtClean="0"/>
              <a:t>-t/T</a:t>
            </a:r>
            <a:r>
              <a:rPr lang="en-US" sz="2000" baseline="15000" dirty="0" smtClean="0"/>
              <a:t>2</a:t>
            </a:r>
            <a:endParaRPr lang="en-US" sz="2000" dirty="0" smtClean="0"/>
          </a:p>
          <a:p>
            <a:r>
              <a:rPr lang="en-US" dirty="0" smtClean="0"/>
              <a:t>Need only 2 data points to estimate T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2est</a:t>
            </a:r>
            <a:r>
              <a:rPr lang="en-US" sz="2000" dirty="0" smtClean="0"/>
              <a:t> = [T</a:t>
            </a:r>
            <a:r>
              <a:rPr lang="en-US" sz="2000" baseline="-25000" dirty="0" smtClean="0"/>
              <a:t>E2</a:t>
            </a:r>
            <a:r>
              <a:rPr lang="en-US" sz="2000" dirty="0" smtClean="0"/>
              <a:t> – T</a:t>
            </a:r>
            <a:r>
              <a:rPr lang="en-US" sz="2000" baseline="-25000" dirty="0" smtClean="0"/>
              <a:t>E1</a:t>
            </a:r>
            <a:r>
              <a:rPr lang="en-US" sz="2000" dirty="0" smtClean="0"/>
              <a:t>] / </a:t>
            </a:r>
            <a:r>
              <a:rPr lang="en-US" sz="2000" dirty="0" err="1" smtClean="0"/>
              <a:t>ln</a:t>
            </a:r>
            <a:r>
              <a:rPr lang="en-US" sz="2000" dirty="0" smtClean="0"/>
              <a:t>[s(T</a:t>
            </a:r>
            <a:r>
              <a:rPr lang="en-US" sz="2000" baseline="-25000" dirty="0" smtClean="0"/>
              <a:t>E1</a:t>
            </a:r>
            <a:r>
              <a:rPr lang="en-US" sz="2000" dirty="0" smtClean="0"/>
              <a:t>)/s(T</a:t>
            </a:r>
            <a:r>
              <a:rPr lang="en-US" sz="2000" baseline="-25000" dirty="0" smtClean="0"/>
              <a:t>E2</a:t>
            </a:r>
            <a:r>
              <a:rPr lang="en-US" sz="2000" dirty="0" smtClean="0"/>
              <a:t>) ]</a:t>
            </a:r>
          </a:p>
          <a:p>
            <a:r>
              <a:rPr lang="en-US" dirty="0" smtClean="0"/>
              <a:t>However, not good due to noise, timing issues</a:t>
            </a:r>
          </a:p>
          <a:p>
            <a:r>
              <a:rPr lang="en-US" dirty="0" smtClean="0"/>
              <a:t>In practice we have many data samples from various echoes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41617-EDF3-4D67-9190-4DE52220D65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– estimating T</a:t>
            </a:r>
            <a:r>
              <a:rPr lang="en-US" baseline="-25000" smtClean="0"/>
              <a:t>2</a:t>
            </a:r>
          </a:p>
        </p:txBody>
      </p:sp>
      <p:sp>
        <p:nvSpPr>
          <p:cNvPr id="1692684" name="Text Box 12"/>
          <p:cNvSpPr txBox="1">
            <a:spLocks noChangeArrowheads="1"/>
          </p:cNvSpPr>
          <p:nvPr/>
        </p:nvSpPr>
        <p:spPr bwMode="auto">
          <a:xfrm>
            <a:off x="2236788" y="3727450"/>
            <a:ext cx="238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latin typeface="Symbol" pitchFamily="18" charset="2"/>
              </a:rPr>
              <a:t>q </a:t>
            </a:r>
            <a:r>
              <a:rPr lang="en-US" baseline="-25000"/>
              <a:t>LS</a:t>
            </a:r>
            <a:r>
              <a:rPr lang="en-US"/>
              <a:t> = (H</a:t>
            </a:r>
            <a:r>
              <a:rPr lang="en-US" baseline="30000"/>
              <a:t>T</a:t>
            </a:r>
            <a:r>
              <a:rPr lang="en-US"/>
              <a:t>H)</a:t>
            </a:r>
            <a:r>
              <a:rPr lang="en-US" baseline="30000"/>
              <a:t>-1</a:t>
            </a:r>
            <a:r>
              <a:rPr lang="en-US"/>
              <a:t>H</a:t>
            </a:r>
            <a:r>
              <a:rPr lang="en-US" baseline="30000"/>
              <a:t>T</a:t>
            </a:r>
            <a:r>
              <a:rPr lang="en-US"/>
              <a:t>y</a:t>
            </a:r>
            <a:endParaRPr lang="en-US" baseline="30000"/>
          </a:p>
        </p:txBody>
      </p:sp>
      <p:sp>
        <p:nvSpPr>
          <p:cNvPr id="1692685" name="Text Box 13"/>
          <p:cNvSpPr txBox="1">
            <a:spLocks noChangeArrowheads="1"/>
          </p:cNvSpPr>
          <p:nvPr/>
        </p:nvSpPr>
        <p:spPr bwMode="auto">
          <a:xfrm>
            <a:off x="2425700" y="41910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T</a:t>
            </a:r>
            <a:r>
              <a:rPr lang="en-US" baseline="-25000"/>
              <a:t>2</a:t>
            </a:r>
            <a:r>
              <a:rPr lang="en-US"/>
              <a:t> = 1/r</a:t>
            </a:r>
            <a:r>
              <a:rPr lang="en-US" baseline="-25000"/>
              <a:t>LS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638800" y="1066800"/>
            <a:ext cx="935038" cy="457200"/>
            <a:chOff x="3552" y="982"/>
            <a:chExt cx="589" cy="288"/>
          </a:xfrm>
        </p:grpSpPr>
        <p:sp>
          <p:nvSpPr>
            <p:cNvPr id="30740" name="Line 14"/>
            <p:cNvSpPr>
              <a:spLocks noChangeShapeType="1"/>
            </p:cNvSpPr>
            <p:nvPr/>
          </p:nvSpPr>
          <p:spPr bwMode="auto">
            <a:xfrm flipH="1">
              <a:off x="3552" y="1126"/>
              <a:ext cx="33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741" name="Text Box 15"/>
            <p:cNvSpPr txBox="1">
              <a:spLocks noChangeArrowheads="1"/>
            </p:cNvSpPr>
            <p:nvPr/>
          </p:nvSpPr>
          <p:spPr bwMode="auto">
            <a:xfrm>
              <a:off x="3886" y="98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/>
                <a:t>H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894013" y="1295400"/>
            <a:ext cx="3201987" cy="1676400"/>
            <a:chOff x="1823" y="816"/>
            <a:chExt cx="2017" cy="1056"/>
          </a:xfrm>
        </p:grpSpPr>
        <p:sp>
          <p:nvSpPr>
            <p:cNvPr id="30736" name="AutoShape 6"/>
            <p:cNvSpPr>
              <a:spLocks noChangeArrowheads="1"/>
            </p:cNvSpPr>
            <p:nvPr/>
          </p:nvSpPr>
          <p:spPr bwMode="auto">
            <a:xfrm>
              <a:off x="1823" y="816"/>
              <a:ext cx="769" cy="105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ln(s(t</a:t>
              </a:r>
              <a:r>
                <a:rPr lang="en-US" sz="1600" i="0" baseline="-25000">
                  <a:latin typeface="Verdana" pitchFamily="34" charset="0"/>
                </a:rPr>
                <a:t>1</a:t>
              </a:r>
              <a:r>
                <a:rPr lang="en-US" sz="1600" i="0">
                  <a:latin typeface="Verdana" pitchFamily="34" charset="0"/>
                </a:rPr>
                <a:t>))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ln(s(t</a:t>
              </a:r>
              <a:r>
                <a:rPr lang="en-US" sz="1600" i="0" baseline="-25000">
                  <a:latin typeface="Verdana" pitchFamily="34" charset="0"/>
                </a:rPr>
                <a:t>2</a:t>
              </a:r>
              <a:r>
                <a:rPr lang="en-US" sz="1600" i="0">
                  <a:latin typeface="Verdana" pitchFamily="34" charset="0"/>
                </a:rPr>
                <a:t>))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MT Extra" pitchFamily="18" charset="2"/>
                <a:buChar char=" "/>
              </a:pPr>
              <a:endParaRPr lang="en-US" sz="1600" i="0">
                <a:latin typeface="MT Extra" pitchFamily="18" charset="2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MT Extra" pitchFamily="18" charset="2"/>
                <a:buChar char=" "/>
              </a:pPr>
              <a:r>
                <a:rPr lang="en-US" sz="1600" i="0">
                  <a:latin typeface="MT Extra" pitchFamily="18" charset="2"/>
                </a:rPr>
                <a:t> M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ln(s(t</a:t>
              </a:r>
              <a:r>
                <a:rPr lang="en-US" sz="1600" i="0" baseline="-25000">
                  <a:latin typeface="Verdana" pitchFamily="34" charset="0"/>
                </a:rPr>
                <a:t>n</a:t>
              </a:r>
              <a:r>
                <a:rPr lang="en-US" sz="1600" i="0">
                  <a:latin typeface="Verdana" pitchFamily="34" charset="0"/>
                </a:rPr>
                <a:t>))</a:t>
              </a:r>
            </a:p>
          </p:txBody>
        </p:sp>
        <p:sp>
          <p:nvSpPr>
            <p:cNvPr id="30737" name="AutoShape 9"/>
            <p:cNvSpPr>
              <a:spLocks noChangeArrowheads="1"/>
            </p:cNvSpPr>
            <p:nvPr/>
          </p:nvSpPr>
          <p:spPr bwMode="auto">
            <a:xfrm>
              <a:off x="2928" y="816"/>
              <a:ext cx="624" cy="105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1   -t</a:t>
              </a:r>
              <a:r>
                <a:rPr lang="en-US" sz="1600" i="0" baseline="-25000">
                  <a:latin typeface="Verdana" pitchFamily="34" charset="0"/>
                </a:rPr>
                <a:t>1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1   -t</a:t>
              </a:r>
              <a:r>
                <a:rPr lang="en-US" sz="1600" i="0" baseline="-25000">
                  <a:latin typeface="Verdana" pitchFamily="34" charset="0"/>
                </a:rPr>
                <a:t>2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MT Extra" pitchFamily="18" charset="2"/>
                </a:rPr>
                <a:t>    M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1   -t</a:t>
              </a:r>
              <a:r>
                <a:rPr lang="en-US" sz="1600" i="0" baseline="-25000">
                  <a:latin typeface="Verdana" pitchFamily="34" charset="0"/>
                </a:rPr>
                <a:t>n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en-US" sz="1600" i="0">
                <a:latin typeface="Verdana" pitchFamily="34" charset="0"/>
              </a:endParaRPr>
            </a:p>
          </p:txBody>
        </p:sp>
        <p:sp>
          <p:nvSpPr>
            <p:cNvPr id="30738" name="Text Box 10"/>
            <p:cNvSpPr txBox="1">
              <a:spLocks noChangeArrowheads="1"/>
            </p:cNvSpPr>
            <p:nvPr/>
          </p:nvSpPr>
          <p:spPr bwMode="auto">
            <a:xfrm>
              <a:off x="2592" y="1224"/>
              <a:ext cx="2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/>
                <a:t>=</a:t>
              </a:r>
            </a:p>
          </p:txBody>
        </p:sp>
        <p:sp>
          <p:nvSpPr>
            <p:cNvPr id="30739" name="AutoShape 16"/>
            <p:cNvSpPr>
              <a:spLocks noChangeArrowheads="1"/>
            </p:cNvSpPr>
            <p:nvPr/>
          </p:nvSpPr>
          <p:spPr bwMode="auto">
            <a:xfrm>
              <a:off x="3633" y="1104"/>
              <a:ext cx="207" cy="432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a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r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69025" y="2133600"/>
            <a:ext cx="688975" cy="609600"/>
            <a:chOff x="3886" y="1654"/>
            <a:chExt cx="434" cy="384"/>
          </a:xfrm>
        </p:grpSpPr>
        <p:sp>
          <p:nvSpPr>
            <p:cNvPr id="30734" name="Line 17"/>
            <p:cNvSpPr>
              <a:spLocks noChangeShapeType="1"/>
            </p:cNvSpPr>
            <p:nvPr/>
          </p:nvSpPr>
          <p:spPr bwMode="auto">
            <a:xfrm flipH="1" flipV="1">
              <a:off x="3886" y="1654"/>
              <a:ext cx="255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735" name="Text Box 18"/>
            <p:cNvSpPr txBox="1">
              <a:spLocks noChangeArrowheads="1"/>
            </p:cNvSpPr>
            <p:nvPr/>
          </p:nvSpPr>
          <p:spPr bwMode="auto">
            <a:xfrm>
              <a:off x="4104" y="1750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>
                  <a:latin typeface="Symbol" pitchFamily="18" charset="2"/>
                </a:rPr>
                <a:t>q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966913" y="1219200"/>
            <a:ext cx="927100" cy="723900"/>
            <a:chOff x="1239" y="1078"/>
            <a:chExt cx="584" cy="456"/>
          </a:xfrm>
        </p:grpSpPr>
        <p:sp>
          <p:nvSpPr>
            <p:cNvPr id="30732" name="Text Box 19"/>
            <p:cNvSpPr txBox="1">
              <a:spLocks noChangeArrowheads="1"/>
            </p:cNvSpPr>
            <p:nvPr/>
          </p:nvSpPr>
          <p:spPr bwMode="auto">
            <a:xfrm>
              <a:off x="1239" y="1078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/>
                <a:t>y</a:t>
              </a:r>
            </a:p>
          </p:txBody>
        </p:sp>
        <p:sp>
          <p:nvSpPr>
            <p:cNvPr id="30733" name="Line 20"/>
            <p:cNvSpPr>
              <a:spLocks noChangeShapeType="1"/>
            </p:cNvSpPr>
            <p:nvPr/>
          </p:nvSpPr>
          <p:spPr bwMode="auto">
            <a:xfrm>
              <a:off x="1440" y="1270"/>
              <a:ext cx="383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692693" name="Text Box 21"/>
          <p:cNvSpPr txBox="1">
            <a:spLocks noChangeArrowheads="1"/>
          </p:cNvSpPr>
          <p:nvPr/>
        </p:nvSpPr>
        <p:spPr bwMode="auto">
          <a:xfrm>
            <a:off x="2057400" y="3200400"/>
            <a:ext cx="305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/>
              <a:t>Least Squares estimate: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2684" grpId="0" autoUpdateAnimBg="0"/>
      <p:bldP spid="1692685" grpId="0" autoUpdateAnimBg="0"/>
      <p:bldP spid="169269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A6CE5-F997-4D39-BD3D-A2DB091F3F8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Estimation example - Denoising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we have a noisy MR image y, and wish to obtain the noiseless image x, where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y = x + n</a:t>
            </a:r>
          </a:p>
          <a:p>
            <a:r>
              <a:rPr lang="en-US" dirty="0" smtClean="0"/>
              <a:t>Can we use LSE to find x?</a:t>
            </a:r>
          </a:p>
          <a:p>
            <a:r>
              <a:rPr lang="en-US" dirty="0" smtClean="0"/>
              <a:t>Try: H = I,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= x in the linear model</a:t>
            </a:r>
          </a:p>
          <a:p>
            <a:r>
              <a:rPr lang="en-US" dirty="0" smtClean="0"/>
              <a:t>LS estimator simply gives x = y!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 we need a more powerful model</a:t>
            </a:r>
          </a:p>
          <a:p>
            <a:r>
              <a:rPr lang="en-US" dirty="0" smtClean="0">
                <a:sym typeface="Wingdings" pitchFamily="2" charset="2"/>
              </a:rPr>
              <a:t>Suppose the image x can be approximated by a polynomial, i.e. a mixture of 1</a:t>
            </a:r>
            <a:r>
              <a:rPr lang="en-US" baseline="30000" dirty="0" smtClean="0">
                <a:sym typeface="Wingdings" pitchFamily="2" charset="2"/>
              </a:rPr>
              <a:t>st</a:t>
            </a:r>
            <a:r>
              <a:rPr lang="en-US" dirty="0" smtClean="0">
                <a:sym typeface="Wingdings" pitchFamily="2" charset="2"/>
              </a:rPr>
              <a:t> p powers of r: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ym typeface="Wingdings" pitchFamily="2" charset="2"/>
              </a:rPr>
              <a:t>		x =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US" baseline="-25000" dirty="0" smtClean="0">
                <a:sym typeface="Wingdings" pitchFamily="2" charset="2"/>
              </a:rPr>
              <a:t>i=0</a:t>
            </a:r>
            <a:r>
              <a:rPr lang="en-US" baseline="30000" dirty="0" smtClean="0"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</a:t>
            </a:r>
            <a:r>
              <a:rPr lang="en-US" baseline="30000" dirty="0" err="1" smtClean="0">
                <a:sym typeface="Wingdings" pitchFamily="2" charset="2"/>
              </a:rPr>
              <a:t>i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3ADCB-9FE0-4F2C-9327-91FF99CAAB8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Example – denoising</a:t>
            </a:r>
            <a:endParaRPr lang="en-US" baseline="-25000" smtClean="0"/>
          </a:p>
        </p:txBody>
      </p:sp>
      <p:sp>
        <p:nvSpPr>
          <p:cNvPr id="1696776" name="Text Box 8"/>
          <p:cNvSpPr txBox="1">
            <a:spLocks noChangeArrowheads="1"/>
          </p:cNvSpPr>
          <p:nvPr/>
        </p:nvSpPr>
        <p:spPr bwMode="auto">
          <a:xfrm>
            <a:off x="2236788" y="3727450"/>
            <a:ext cx="238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dirty="0">
                <a:latin typeface="Symbol" pitchFamily="18" charset="2"/>
              </a:rPr>
              <a:t>q </a:t>
            </a:r>
            <a:r>
              <a:rPr lang="en-US" baseline="-25000" dirty="0"/>
              <a:t>LS</a:t>
            </a:r>
            <a:r>
              <a:rPr lang="en-US" dirty="0"/>
              <a:t> = (H</a:t>
            </a:r>
            <a:r>
              <a:rPr lang="en-US" baseline="30000" dirty="0"/>
              <a:t>T</a:t>
            </a:r>
            <a:r>
              <a:rPr lang="en-US" dirty="0"/>
              <a:t>H)</a:t>
            </a:r>
            <a:r>
              <a:rPr lang="en-US" baseline="30000" dirty="0"/>
              <a:t>-1</a:t>
            </a:r>
            <a:r>
              <a:rPr lang="en-US" dirty="0"/>
              <a:t>H</a:t>
            </a:r>
            <a:r>
              <a:rPr lang="en-US" baseline="30000" dirty="0"/>
              <a:t>T</a:t>
            </a:r>
            <a:r>
              <a:rPr lang="en-US" dirty="0"/>
              <a:t>y</a:t>
            </a:r>
            <a:endParaRPr lang="en-US" baseline="30000" dirty="0"/>
          </a:p>
        </p:txBody>
      </p:sp>
      <p:sp>
        <p:nvSpPr>
          <p:cNvPr id="1696777" name="Text Box 9"/>
          <p:cNvSpPr txBox="1">
            <a:spLocks noChangeArrowheads="1"/>
          </p:cNvSpPr>
          <p:nvPr/>
        </p:nvSpPr>
        <p:spPr bwMode="auto">
          <a:xfrm>
            <a:off x="2378075" y="4283075"/>
            <a:ext cx="2236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>
                <a:latin typeface="Verdana" pitchFamily="34" charset="0"/>
                <a:sym typeface="Wingdings" pitchFamily="2" charset="2"/>
              </a:rPr>
              <a:t> x = </a:t>
            </a:r>
            <a:r>
              <a:rPr lang="en-US">
                <a:latin typeface="Symbol" pitchFamily="18" charset="2"/>
                <a:sym typeface="Wingdings" pitchFamily="2" charset="2"/>
              </a:rPr>
              <a:t>S</a:t>
            </a:r>
            <a:r>
              <a:rPr lang="en-US" baseline="-25000">
                <a:latin typeface="Verdana" pitchFamily="34" charset="0"/>
                <a:sym typeface="Wingdings" pitchFamily="2" charset="2"/>
              </a:rPr>
              <a:t>i=0</a:t>
            </a:r>
            <a:r>
              <a:rPr lang="en-US" baseline="30000">
                <a:latin typeface="Verdana" pitchFamily="34" charset="0"/>
                <a:sym typeface="Wingdings" pitchFamily="2" charset="2"/>
              </a:rPr>
              <a:t>p</a:t>
            </a:r>
            <a:r>
              <a:rPr lang="en-US">
                <a:latin typeface="Verdana" pitchFamily="34" charset="0"/>
                <a:sym typeface="Wingdings" pitchFamily="2" charset="2"/>
              </a:rPr>
              <a:t> a</a:t>
            </a:r>
            <a:r>
              <a:rPr lang="en-US" baseline="-25000">
                <a:latin typeface="Verdana" pitchFamily="34" charset="0"/>
                <a:sym typeface="Wingdings" pitchFamily="2" charset="2"/>
              </a:rPr>
              <a:t>i</a:t>
            </a:r>
            <a:r>
              <a:rPr lang="en-US">
                <a:latin typeface="Verdana" pitchFamily="34" charset="0"/>
                <a:sym typeface="Wingdings" pitchFamily="2" charset="2"/>
              </a:rPr>
              <a:t> r</a:t>
            </a:r>
            <a:r>
              <a:rPr lang="en-US" baseline="30000">
                <a:latin typeface="Verdana" pitchFamily="34" charset="0"/>
                <a:sym typeface="Wingdings" pitchFamily="2" charset="2"/>
              </a:rPr>
              <a:t>i</a:t>
            </a:r>
            <a:endParaRPr lang="en-US">
              <a:latin typeface="Verdana" pitchFamily="34" charset="0"/>
            </a:endParaRPr>
          </a:p>
          <a:p>
            <a:pPr>
              <a:buFontTx/>
              <a:buNone/>
            </a:pPr>
            <a:r>
              <a:rPr lang="en-US"/>
              <a:t>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194300" y="838200"/>
            <a:ext cx="935038" cy="533400"/>
            <a:chOff x="3552" y="816"/>
            <a:chExt cx="589" cy="336"/>
          </a:xfrm>
        </p:grpSpPr>
        <p:sp>
          <p:nvSpPr>
            <p:cNvPr id="32790" name="Line 10"/>
            <p:cNvSpPr>
              <a:spLocks noChangeShapeType="1"/>
            </p:cNvSpPr>
            <p:nvPr/>
          </p:nvSpPr>
          <p:spPr bwMode="auto">
            <a:xfrm flipH="1">
              <a:off x="3552" y="1008"/>
              <a:ext cx="33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91" name="Text Box 11"/>
            <p:cNvSpPr txBox="1">
              <a:spLocks noChangeArrowheads="1"/>
            </p:cNvSpPr>
            <p:nvPr/>
          </p:nvSpPr>
          <p:spPr bwMode="auto">
            <a:xfrm>
              <a:off x="3886" y="81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/>
                <a:t>H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638800" y="2819400"/>
            <a:ext cx="342900" cy="685800"/>
            <a:chOff x="3648" y="2064"/>
            <a:chExt cx="216" cy="432"/>
          </a:xfrm>
        </p:grpSpPr>
        <p:sp>
          <p:nvSpPr>
            <p:cNvPr id="32788" name="Line 13"/>
            <p:cNvSpPr>
              <a:spLocks noChangeShapeType="1"/>
            </p:cNvSpPr>
            <p:nvPr/>
          </p:nvSpPr>
          <p:spPr bwMode="auto">
            <a:xfrm flipH="1" flipV="1">
              <a:off x="3729" y="2064"/>
              <a:ext cx="39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89" name="Text Box 14"/>
            <p:cNvSpPr txBox="1">
              <a:spLocks noChangeArrowheads="1"/>
            </p:cNvSpPr>
            <p:nvPr/>
          </p:nvSpPr>
          <p:spPr bwMode="auto">
            <a:xfrm>
              <a:off x="3648" y="2208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US">
                  <a:latin typeface="Symbol" pitchFamily="18" charset="2"/>
                </a:rPr>
                <a:t>q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371600" y="1254125"/>
            <a:ext cx="927100" cy="723900"/>
            <a:chOff x="1144" y="1078"/>
            <a:chExt cx="584" cy="456"/>
          </a:xfrm>
        </p:grpSpPr>
        <p:sp>
          <p:nvSpPr>
            <p:cNvPr id="32786" name="Text Box 15"/>
            <p:cNvSpPr txBox="1">
              <a:spLocks noChangeArrowheads="1"/>
            </p:cNvSpPr>
            <p:nvPr/>
          </p:nvSpPr>
          <p:spPr bwMode="auto">
            <a:xfrm>
              <a:off x="1144" y="1078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/>
                <a:t>y</a:t>
              </a:r>
            </a:p>
          </p:txBody>
        </p:sp>
        <p:sp>
          <p:nvSpPr>
            <p:cNvPr id="32787" name="Line 16"/>
            <p:cNvSpPr>
              <a:spLocks noChangeShapeType="1"/>
            </p:cNvSpPr>
            <p:nvPr/>
          </p:nvSpPr>
          <p:spPr bwMode="auto">
            <a:xfrm>
              <a:off x="1345" y="1270"/>
              <a:ext cx="383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696785" name="Text Box 17"/>
          <p:cNvSpPr txBox="1">
            <a:spLocks noChangeArrowheads="1"/>
          </p:cNvSpPr>
          <p:nvPr/>
        </p:nvSpPr>
        <p:spPr bwMode="auto">
          <a:xfrm>
            <a:off x="2057400" y="3200400"/>
            <a:ext cx="305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/>
              <a:t>Least Squares estimate: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398713" y="1330325"/>
            <a:ext cx="4776787" cy="1717675"/>
            <a:chOff x="1791" y="1126"/>
            <a:chExt cx="3009" cy="1082"/>
          </a:xfrm>
        </p:grpSpPr>
        <p:sp>
          <p:nvSpPr>
            <p:cNvPr id="32780" name="AutoShape 5"/>
            <p:cNvSpPr>
              <a:spLocks noChangeArrowheads="1"/>
            </p:cNvSpPr>
            <p:nvPr/>
          </p:nvSpPr>
          <p:spPr bwMode="auto">
            <a:xfrm>
              <a:off x="1791" y="1126"/>
              <a:ext cx="369" cy="105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 y</a:t>
              </a:r>
              <a:r>
                <a:rPr lang="en-US" sz="1600" i="0" baseline="-25000">
                  <a:latin typeface="Verdana" pitchFamily="34" charset="0"/>
                </a:rPr>
                <a:t>1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 y</a:t>
              </a:r>
              <a:r>
                <a:rPr lang="en-US" sz="1600" i="0" baseline="-25000">
                  <a:latin typeface="Verdana" pitchFamily="34" charset="0"/>
                </a:rPr>
                <a:t>2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MT Extra" pitchFamily="18" charset="2"/>
                </a:rPr>
                <a:t>  M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 y</a:t>
              </a:r>
              <a:r>
                <a:rPr lang="en-US" sz="1600" i="0" baseline="-25000">
                  <a:latin typeface="Verdana" pitchFamily="34" charset="0"/>
                </a:rPr>
                <a:t>n</a:t>
              </a:r>
              <a:endParaRPr lang="en-US" sz="1600" i="0">
                <a:latin typeface="Verdana" pitchFamily="34" charset="0"/>
              </a:endParaRPr>
            </a:p>
          </p:txBody>
        </p:sp>
        <p:sp>
          <p:nvSpPr>
            <p:cNvPr id="32781" name="AutoShape 6"/>
            <p:cNvSpPr>
              <a:spLocks noChangeArrowheads="1"/>
            </p:cNvSpPr>
            <p:nvPr/>
          </p:nvSpPr>
          <p:spPr bwMode="auto">
            <a:xfrm>
              <a:off x="2592" y="1126"/>
              <a:ext cx="960" cy="105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1  r</a:t>
              </a:r>
              <a:r>
                <a:rPr lang="en-US" sz="1600" i="0" baseline="-25000">
                  <a:latin typeface="Verdana" pitchFamily="34" charset="0"/>
                </a:rPr>
                <a:t>1</a:t>
              </a:r>
              <a:r>
                <a:rPr lang="en-US" sz="1600" i="0" baseline="30000">
                  <a:latin typeface="Verdana" pitchFamily="34" charset="0"/>
                </a:rPr>
                <a:t>1</a:t>
              </a:r>
              <a:r>
                <a:rPr lang="en-US" sz="1600" i="0">
                  <a:latin typeface="Verdana" pitchFamily="34" charset="0"/>
                </a:rPr>
                <a:t> </a:t>
              </a:r>
              <a:r>
                <a:rPr lang="en-US" sz="1600" i="0">
                  <a:latin typeface="MT Extra" pitchFamily="18" charset="2"/>
                </a:rPr>
                <a:t>L</a:t>
              </a:r>
              <a:r>
                <a:rPr lang="en-US" sz="1600" i="0">
                  <a:latin typeface="Verdana" pitchFamily="34" charset="0"/>
                </a:rPr>
                <a:t> r</a:t>
              </a:r>
              <a:r>
                <a:rPr lang="en-US" sz="1600" i="0" baseline="-25000">
                  <a:latin typeface="Verdana" pitchFamily="34" charset="0"/>
                </a:rPr>
                <a:t>1</a:t>
              </a:r>
              <a:r>
                <a:rPr lang="en-US" sz="1600" i="0" baseline="30000">
                  <a:latin typeface="Verdana" pitchFamily="34" charset="0"/>
                </a:rPr>
                <a:t>p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1  r</a:t>
              </a:r>
              <a:r>
                <a:rPr lang="en-US" sz="1600" i="0" baseline="-25000">
                  <a:latin typeface="Verdana" pitchFamily="34" charset="0"/>
                </a:rPr>
                <a:t>2</a:t>
              </a:r>
              <a:r>
                <a:rPr lang="en-US" sz="1600" i="0" baseline="30000">
                  <a:latin typeface="Verdana" pitchFamily="34" charset="0"/>
                </a:rPr>
                <a:t>1</a:t>
              </a:r>
              <a:r>
                <a:rPr lang="en-US" sz="1600" i="0">
                  <a:latin typeface="Verdana" pitchFamily="34" charset="0"/>
                </a:rPr>
                <a:t> </a:t>
              </a:r>
              <a:r>
                <a:rPr lang="en-US" sz="1600" i="0">
                  <a:latin typeface="MT Extra" pitchFamily="18" charset="2"/>
                </a:rPr>
                <a:t>L</a:t>
              </a:r>
              <a:r>
                <a:rPr lang="en-US" sz="1600" i="0">
                  <a:latin typeface="Verdana" pitchFamily="34" charset="0"/>
                </a:rPr>
                <a:t> r</a:t>
              </a:r>
              <a:r>
                <a:rPr lang="en-US" sz="1600" i="0" baseline="-25000">
                  <a:latin typeface="Verdana" pitchFamily="34" charset="0"/>
                </a:rPr>
                <a:t>2</a:t>
              </a:r>
              <a:r>
                <a:rPr lang="en-US" sz="1600" i="0" baseline="30000">
                  <a:latin typeface="Verdana" pitchFamily="34" charset="0"/>
                </a:rPr>
                <a:t>p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MT Extra" pitchFamily="18" charset="2"/>
                <a:buChar char=" "/>
              </a:pPr>
              <a:endParaRPr lang="en-US" sz="1600" i="0">
                <a:latin typeface="MT Extra" pitchFamily="18" charset="2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MT Extra" pitchFamily="18" charset="2"/>
                <a:buChar char=" "/>
              </a:pPr>
              <a:r>
                <a:rPr lang="en-US" sz="1600" i="0">
                  <a:latin typeface="MT Extra" pitchFamily="18" charset="2"/>
                </a:rPr>
                <a:t>M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1  r</a:t>
              </a:r>
              <a:r>
                <a:rPr lang="en-US" sz="1600" i="0" baseline="-25000">
                  <a:latin typeface="Verdana" pitchFamily="34" charset="0"/>
                </a:rPr>
                <a:t>n</a:t>
              </a:r>
              <a:r>
                <a:rPr lang="en-US" sz="1600" i="0" baseline="30000">
                  <a:latin typeface="Verdana" pitchFamily="34" charset="0"/>
                </a:rPr>
                <a:t>1</a:t>
              </a:r>
              <a:r>
                <a:rPr lang="en-US" sz="1600" i="0">
                  <a:latin typeface="Verdana" pitchFamily="34" charset="0"/>
                </a:rPr>
                <a:t> </a:t>
              </a:r>
              <a:r>
                <a:rPr lang="en-US" sz="1600" i="0">
                  <a:latin typeface="MT Extra" pitchFamily="18" charset="2"/>
                </a:rPr>
                <a:t>L</a:t>
              </a:r>
              <a:r>
                <a:rPr lang="en-US" sz="1600" i="0">
                  <a:latin typeface="Verdana" pitchFamily="34" charset="0"/>
                </a:rPr>
                <a:t> r</a:t>
              </a:r>
              <a:r>
                <a:rPr lang="en-US" sz="1600" i="0" baseline="-25000">
                  <a:latin typeface="Verdana" pitchFamily="34" charset="0"/>
                </a:rPr>
                <a:t>n</a:t>
              </a:r>
              <a:r>
                <a:rPr lang="en-US" sz="1600" i="0" baseline="30000">
                  <a:latin typeface="Verdana" pitchFamily="34" charset="0"/>
                </a:rPr>
                <a:t>p</a:t>
              </a:r>
            </a:p>
          </p:txBody>
        </p:sp>
        <p:sp>
          <p:nvSpPr>
            <p:cNvPr id="32782" name="Text Box 7"/>
            <p:cNvSpPr txBox="1">
              <a:spLocks noChangeArrowheads="1"/>
            </p:cNvSpPr>
            <p:nvPr/>
          </p:nvSpPr>
          <p:spPr bwMode="auto">
            <a:xfrm>
              <a:off x="2265" y="1534"/>
              <a:ext cx="2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/>
                <a:t>=</a:t>
              </a:r>
            </a:p>
          </p:txBody>
        </p:sp>
        <p:sp>
          <p:nvSpPr>
            <p:cNvPr id="32783" name="AutoShape 12"/>
            <p:cNvSpPr>
              <a:spLocks noChangeArrowheads="1"/>
            </p:cNvSpPr>
            <p:nvPr/>
          </p:nvSpPr>
          <p:spPr bwMode="auto">
            <a:xfrm>
              <a:off x="3633" y="1248"/>
              <a:ext cx="351" cy="79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a</a:t>
              </a:r>
              <a:r>
                <a:rPr lang="en-US" sz="1600" i="0" baseline="-25000">
                  <a:latin typeface="Verdana" pitchFamily="34" charset="0"/>
                </a:rPr>
                <a:t>0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a</a:t>
              </a:r>
              <a:r>
                <a:rPr lang="en-US" sz="1600" i="0" baseline="-25000">
                  <a:latin typeface="Verdana" pitchFamily="34" charset="0"/>
                </a:rPr>
                <a:t>1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MT Extra" pitchFamily="18" charset="2"/>
                </a:rPr>
                <a:t> M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a</a:t>
              </a:r>
              <a:r>
                <a:rPr lang="en-US" sz="1600" i="0" baseline="-25000">
                  <a:latin typeface="Verdana" pitchFamily="34" charset="0"/>
                </a:rPr>
                <a:t>p</a:t>
              </a:r>
            </a:p>
          </p:txBody>
        </p:sp>
        <p:sp>
          <p:nvSpPr>
            <p:cNvPr id="32784" name="AutoShape 19"/>
            <p:cNvSpPr>
              <a:spLocks noChangeArrowheads="1"/>
            </p:cNvSpPr>
            <p:nvPr/>
          </p:nvSpPr>
          <p:spPr bwMode="auto">
            <a:xfrm>
              <a:off x="4431" y="1152"/>
              <a:ext cx="369" cy="105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 n</a:t>
              </a:r>
              <a:r>
                <a:rPr lang="en-US" sz="1600" i="0" baseline="-25000">
                  <a:latin typeface="Verdana" pitchFamily="34" charset="0"/>
                </a:rPr>
                <a:t>1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 n</a:t>
              </a:r>
              <a:r>
                <a:rPr lang="en-US" sz="1600" i="0" baseline="-25000">
                  <a:latin typeface="Verdana" pitchFamily="34" charset="0"/>
                </a:rPr>
                <a:t>2</a:t>
              </a: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endParaRPr lang="en-US" sz="1600" i="0">
                <a:latin typeface="Verdana" pitchFamily="34" charset="0"/>
              </a:endParaRP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MT Extra" pitchFamily="18" charset="2"/>
                </a:rPr>
                <a:t>  M</a:t>
              </a:r>
            </a:p>
            <a:p>
              <a:pPr marL="342900" indent="-342900" algn="l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1600" i="0">
                  <a:latin typeface="Verdana" pitchFamily="34" charset="0"/>
                </a:rPr>
                <a:t> n</a:t>
              </a:r>
              <a:r>
                <a:rPr lang="en-US" sz="1600" i="0" baseline="-25000">
                  <a:latin typeface="Verdana" pitchFamily="34" charset="0"/>
                </a:rPr>
                <a:t>n</a:t>
              </a:r>
              <a:endParaRPr lang="en-US" sz="1600" i="0">
                <a:latin typeface="Verdana" pitchFamily="34" charset="0"/>
              </a:endParaRPr>
            </a:p>
          </p:txBody>
        </p:sp>
        <p:sp>
          <p:nvSpPr>
            <p:cNvPr id="32785" name="Text Box 20"/>
            <p:cNvSpPr txBox="1">
              <a:spLocks noChangeArrowheads="1"/>
            </p:cNvSpPr>
            <p:nvPr/>
          </p:nvSpPr>
          <p:spPr bwMode="auto">
            <a:xfrm>
              <a:off x="4074" y="1536"/>
              <a:ext cx="2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/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6776" grpId="0" autoUpdateAnimBg="0"/>
      <p:bldP spid="1696777" grpId="0" autoUpdateAnimBg="0"/>
      <p:bldP spid="169678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CD422B-E462-436D-B623-AAEFB701307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I: Recap of Wavelet Transforms</a:t>
            </a:r>
          </a:p>
          <a:p>
            <a:r>
              <a:rPr lang="en-US" dirty="0" smtClean="0"/>
              <a:t>Part II : Least Squares Estimation</a:t>
            </a:r>
          </a:p>
          <a:p>
            <a:r>
              <a:rPr lang="en-US" dirty="0" smtClean="0"/>
              <a:t>Part III: Maximum Likelihood Estimation</a:t>
            </a:r>
          </a:p>
          <a:p>
            <a:r>
              <a:rPr lang="en-US" dirty="0" smtClean="0"/>
              <a:t>Part IV: Maximum A Posteriori Estimation : Next week</a:t>
            </a:r>
          </a:p>
          <a:p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 </a:t>
            </a:r>
            <a:r>
              <a:rPr lang="en-US" i="1" dirty="0" smtClean="0"/>
              <a:t>Note: you will not be tested on specific examples shown here, only on general principles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066800"/>
            <a:ext cx="7315200" cy="838200"/>
          </a:xfrm>
        </p:spPr>
        <p:txBody>
          <a:bodyPr/>
          <a:lstStyle/>
          <a:p>
            <a:r>
              <a:rPr lang="en-US" sz="2800" b="1" dirty="0" smtClean="0"/>
              <a:t>Part III : Maximum Likelihood Estimation and Examples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54F06-9EAB-48D2-A3B7-9C085FAFF8C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Estimation Theory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a linear process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b="1" dirty="0" smtClean="0"/>
              <a:t>y </a:t>
            </a:r>
            <a:r>
              <a:rPr lang="en-US" dirty="0" smtClean="0"/>
              <a:t>=</a:t>
            </a:r>
            <a:r>
              <a:rPr lang="en-US" b="1" dirty="0" smtClean="0"/>
              <a:t> H </a:t>
            </a:r>
            <a:r>
              <a:rPr lang="en-US" b="1" dirty="0" smtClean="0">
                <a:latin typeface="Symbol" pitchFamily="18" charset="2"/>
              </a:rPr>
              <a:t>q</a:t>
            </a:r>
            <a:r>
              <a:rPr lang="en-US" b="1" dirty="0" smtClean="0"/>
              <a:t> </a:t>
            </a:r>
            <a:r>
              <a:rPr lang="en-US" dirty="0" smtClean="0"/>
              <a:t>+</a:t>
            </a:r>
            <a:r>
              <a:rPr lang="en-US" b="1" dirty="0" smtClean="0"/>
              <a:t> n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b="1" dirty="0" smtClean="0"/>
              <a:t>y</a:t>
            </a:r>
            <a:r>
              <a:rPr lang="en-US" dirty="0" smtClean="0"/>
              <a:t> = observed data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Symbol" pitchFamily="18" charset="2"/>
              </a:rPr>
              <a:t>	</a:t>
            </a:r>
            <a:r>
              <a:rPr lang="en-US" b="1" dirty="0" smtClean="0">
                <a:latin typeface="Symbol" pitchFamily="18" charset="2"/>
              </a:rPr>
              <a:t>q</a:t>
            </a:r>
            <a:r>
              <a:rPr lang="en-US" dirty="0" smtClean="0"/>
              <a:t> = set of model parameters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b="1" dirty="0" smtClean="0"/>
              <a:t>n</a:t>
            </a:r>
            <a:r>
              <a:rPr lang="en-US" dirty="0" smtClean="0"/>
              <a:t> = additive noise</a:t>
            </a:r>
          </a:p>
          <a:p>
            <a:r>
              <a:rPr lang="en-US" dirty="0" smtClean="0"/>
              <a:t>Then Estimation is the problem of finding the statistically optimal </a:t>
            </a:r>
            <a:r>
              <a:rPr lang="en-US" b="1" dirty="0" smtClean="0">
                <a:latin typeface="Symbol" pitchFamily="18" charset="2"/>
              </a:rPr>
              <a:t>q</a:t>
            </a:r>
            <a:r>
              <a:rPr lang="en-US" dirty="0" smtClean="0"/>
              <a:t>, given </a:t>
            </a:r>
            <a:r>
              <a:rPr lang="en-US" b="1" dirty="0" smtClean="0"/>
              <a:t>y</a:t>
            </a:r>
            <a:r>
              <a:rPr lang="en-US" dirty="0" smtClean="0"/>
              <a:t>, </a:t>
            </a:r>
            <a:r>
              <a:rPr lang="en-US" b="1" dirty="0" smtClean="0"/>
              <a:t>H</a:t>
            </a:r>
            <a:r>
              <a:rPr lang="en-US" dirty="0" smtClean="0"/>
              <a:t> and knowledge of noise properties</a:t>
            </a:r>
          </a:p>
          <a:p>
            <a:r>
              <a:rPr lang="en-US" dirty="0" smtClean="0"/>
              <a:t>Medicine is full of estimation problems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707FF8-837C-4A6B-9218-12C69D41807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 approaches to estimation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Minimum variance unbiased estimators</a:t>
            </a:r>
          </a:p>
          <a:p>
            <a:r>
              <a:rPr lang="en-US" smtClean="0"/>
              <a:t>Least Squares</a:t>
            </a:r>
          </a:p>
          <a:p>
            <a:r>
              <a:rPr lang="en-US" smtClean="0"/>
              <a:t>Maximum-likelihood</a:t>
            </a:r>
          </a:p>
          <a:p>
            <a:r>
              <a:rPr lang="en-US" smtClean="0"/>
              <a:t>Maximum entropy</a:t>
            </a:r>
          </a:p>
          <a:p>
            <a:r>
              <a:rPr lang="en-US" smtClean="0"/>
              <a:t>Maximum a posteriori</a:t>
            </a:r>
          </a:p>
        </p:txBody>
      </p:sp>
      <p:sp>
        <p:nvSpPr>
          <p:cNvPr id="1683460" name="AutoShape 4"/>
          <p:cNvSpPr>
            <a:spLocks/>
          </p:cNvSpPr>
          <p:nvPr/>
        </p:nvSpPr>
        <p:spPr bwMode="auto">
          <a:xfrm>
            <a:off x="5249863" y="1806575"/>
            <a:ext cx="1912937" cy="1089025"/>
          </a:xfrm>
          <a:prstGeom prst="borderCallout1">
            <a:avLst>
              <a:gd name="adj1" fmla="val 10495"/>
              <a:gd name="adj2" fmla="val -3981"/>
              <a:gd name="adj3" fmla="val 10495"/>
              <a:gd name="adj4" fmla="val -81991"/>
            </a:avLst>
          </a:prstGeom>
          <a:noFill/>
          <a:ln w="15875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/>
              <a:t>has no statistical basis</a:t>
            </a:r>
          </a:p>
        </p:txBody>
      </p:sp>
      <p:sp>
        <p:nvSpPr>
          <p:cNvPr id="1683461" name="AutoShape 5"/>
          <p:cNvSpPr>
            <a:spLocks/>
          </p:cNvSpPr>
          <p:nvPr/>
        </p:nvSpPr>
        <p:spPr bwMode="auto">
          <a:xfrm>
            <a:off x="5295900" y="3219450"/>
            <a:ext cx="2095500" cy="1047750"/>
          </a:xfrm>
          <a:prstGeom prst="borderCallout1">
            <a:avLst>
              <a:gd name="adj1" fmla="val 10907"/>
              <a:gd name="adj2" fmla="val -3634"/>
              <a:gd name="adj3" fmla="val -78634"/>
              <a:gd name="adj4" fmla="val -51667"/>
            </a:avLst>
          </a:prstGeom>
          <a:noFill/>
          <a:ln w="15875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/>
              <a:t>uses knowledge of noise PDF</a:t>
            </a:r>
          </a:p>
        </p:txBody>
      </p:sp>
      <p:sp>
        <p:nvSpPr>
          <p:cNvPr id="1683462" name="AutoShape 6"/>
          <p:cNvSpPr>
            <a:spLocks/>
          </p:cNvSpPr>
          <p:nvPr/>
        </p:nvSpPr>
        <p:spPr bwMode="auto">
          <a:xfrm>
            <a:off x="3352800" y="4495800"/>
            <a:ext cx="2144713" cy="1044575"/>
          </a:xfrm>
          <a:prstGeom prst="borderCallout1">
            <a:avLst>
              <a:gd name="adj1" fmla="val 10944"/>
              <a:gd name="adj2" fmla="val -3551"/>
              <a:gd name="adj3" fmla="val -93463"/>
              <a:gd name="adj4" fmla="val -37083"/>
            </a:avLst>
          </a:prstGeom>
          <a:noFill/>
          <a:ln w="15875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/>
              <a:t>uses prior information about </a:t>
            </a:r>
            <a:r>
              <a:rPr lang="en-US">
                <a:latin typeface="Symbol" pitchFamily="18" charset="2"/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3460" grpId="0" animBg="1" autoUpdateAnimBg="0"/>
      <p:bldP spid="1683461" grpId="0" animBg="1" autoUpdateAnimBg="0"/>
      <p:bldP spid="168346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1DF9A4-05DD-4A35-9650-A86357667B34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Probability vs. Statistics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Probability: Mathematical models of uncertainty predict outcomes</a:t>
            </a:r>
          </a:p>
          <a:p>
            <a:pPr lvl="1"/>
            <a:r>
              <a:rPr lang="en-US" dirty="0" smtClean="0"/>
              <a:t>This is the heart of probability</a:t>
            </a:r>
          </a:p>
          <a:p>
            <a:pPr lvl="1"/>
            <a:r>
              <a:rPr lang="en-US" dirty="0" smtClean="0"/>
              <a:t>Models, and their consequences</a:t>
            </a:r>
          </a:p>
          <a:p>
            <a:pPr lvl="2"/>
            <a:r>
              <a:rPr lang="en-US" dirty="0" smtClean="0"/>
              <a:t>What is the probability of a model generating some particular data as an outcome?</a:t>
            </a:r>
          </a:p>
          <a:p>
            <a:r>
              <a:rPr lang="en-US" dirty="0" smtClean="0"/>
              <a:t>Statistics: Given an outcome, analyze different models</a:t>
            </a:r>
          </a:p>
          <a:p>
            <a:pPr lvl="1"/>
            <a:r>
              <a:rPr lang="en-US" dirty="0" smtClean="0"/>
              <a:t>Did this model generate the data?</a:t>
            </a:r>
          </a:p>
          <a:p>
            <a:pPr lvl="1"/>
            <a:r>
              <a:rPr lang="en-US" dirty="0" smtClean="0"/>
              <a:t>From among different models (or parameters), which one generated the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/>
          <p:cNvGrpSpPr>
            <a:grpSpLocks/>
          </p:cNvGrpSpPr>
          <p:nvPr/>
        </p:nvGrpSpPr>
        <p:grpSpPr bwMode="auto">
          <a:xfrm>
            <a:off x="1266825" y="3384550"/>
            <a:ext cx="1831975" cy="1739900"/>
            <a:chOff x="2246312" y="3124200"/>
            <a:chExt cx="1831977" cy="1739901"/>
          </a:xfrm>
        </p:grpSpPr>
        <p:cxnSp>
          <p:nvCxnSpPr>
            <p:cNvPr id="23581" name="Straight Connector 5"/>
            <p:cNvCxnSpPr>
              <a:cxnSpLocks noChangeShapeType="1"/>
            </p:cNvCxnSpPr>
            <p:nvPr/>
          </p:nvCxnSpPr>
          <p:spPr bwMode="auto">
            <a:xfrm rot="5400000">
              <a:off x="2953498" y="3866357"/>
              <a:ext cx="430259" cy="15829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3582" name="Straight Connector 6"/>
            <p:cNvCxnSpPr>
              <a:cxnSpLocks noChangeShapeType="1"/>
            </p:cNvCxnSpPr>
            <p:nvPr/>
          </p:nvCxnSpPr>
          <p:spPr bwMode="auto">
            <a:xfrm rot="5400000">
              <a:off x="3307556" y="4056856"/>
              <a:ext cx="3429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3583" name="Straight Connector 7"/>
            <p:cNvCxnSpPr>
              <a:cxnSpLocks noChangeShapeType="1"/>
            </p:cNvCxnSpPr>
            <p:nvPr/>
          </p:nvCxnSpPr>
          <p:spPr bwMode="auto">
            <a:xfrm rot="5400000">
              <a:off x="3885406" y="3593306"/>
              <a:ext cx="228599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3584" name="Straight Connector 8"/>
            <p:cNvCxnSpPr>
              <a:cxnSpLocks noChangeShapeType="1"/>
            </p:cNvCxnSpPr>
            <p:nvPr/>
          </p:nvCxnSpPr>
          <p:spPr bwMode="auto">
            <a:xfrm rot="5400000">
              <a:off x="2844426" y="4409701"/>
              <a:ext cx="275385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3585" name="Straight Connector 9"/>
            <p:cNvCxnSpPr>
              <a:cxnSpLocks noChangeShapeType="1"/>
            </p:cNvCxnSpPr>
            <p:nvPr/>
          </p:nvCxnSpPr>
          <p:spPr bwMode="auto">
            <a:xfrm rot="5400000">
              <a:off x="3677444" y="3777457"/>
              <a:ext cx="3429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3586" name="Straight Connector 10"/>
            <p:cNvCxnSpPr>
              <a:cxnSpLocks noChangeShapeType="1"/>
            </p:cNvCxnSpPr>
            <p:nvPr/>
          </p:nvCxnSpPr>
          <p:spPr bwMode="auto">
            <a:xfrm rot="5400000">
              <a:off x="2399506" y="4482307"/>
              <a:ext cx="3048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3587" name="Straight Connector 11"/>
            <p:cNvCxnSpPr>
              <a:cxnSpLocks noChangeShapeType="1"/>
            </p:cNvCxnSpPr>
            <p:nvPr/>
          </p:nvCxnSpPr>
          <p:spPr bwMode="auto">
            <a:xfrm rot="5400000">
              <a:off x="2094706" y="4710907"/>
              <a:ext cx="3048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3588" name="Straight Connector 12"/>
            <p:cNvCxnSpPr>
              <a:cxnSpLocks noChangeShapeType="1"/>
            </p:cNvCxnSpPr>
            <p:nvPr/>
          </p:nvCxnSpPr>
          <p:spPr bwMode="auto">
            <a:xfrm rot="5400000">
              <a:off x="3963195" y="3237706"/>
              <a:ext cx="228599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23589" name="Straight Connector 13"/>
            <p:cNvCxnSpPr>
              <a:cxnSpLocks noChangeShapeType="1"/>
            </p:cNvCxnSpPr>
            <p:nvPr/>
          </p:nvCxnSpPr>
          <p:spPr bwMode="auto">
            <a:xfrm rot="5400000">
              <a:off x="2941640" y="4100561"/>
              <a:ext cx="190500" cy="3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20467-77B9-4A0B-B25F-F34B012F461D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Maximul Likelihood Estimator for Line Fitting Problem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5613" y="1219200"/>
            <a:ext cx="868838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i="0" dirty="0" smtClean="0">
                <a:latin typeface="+mn-lt"/>
              </a:rPr>
              <a:t>What if we know something about the noise? i.e. Pr(</a:t>
            </a:r>
            <a:r>
              <a:rPr lang="en-US" sz="2000" b="1" i="0" dirty="0" smtClean="0">
                <a:latin typeface="+mn-lt"/>
              </a:rPr>
              <a:t>n</a:t>
            </a:r>
            <a:r>
              <a:rPr lang="en-US" sz="2000" i="0" dirty="0" smtClean="0">
                <a:latin typeface="+mn-lt"/>
              </a:rPr>
              <a:t>)…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i="0" kern="0" dirty="0" smtClean="0">
                <a:latin typeface="+mn-lt"/>
              </a:rPr>
              <a:t>If </a:t>
            </a:r>
            <a:r>
              <a:rPr lang="en-US" sz="2000" i="0" kern="0" dirty="0">
                <a:latin typeface="+mn-lt"/>
              </a:rPr>
              <a:t>noise not uniform across samples, LS might be </a:t>
            </a:r>
            <a:r>
              <a:rPr lang="en-US" sz="2000" i="0" kern="0" dirty="0" smtClean="0">
                <a:latin typeface="+mn-lt"/>
              </a:rPr>
              <a:t>incorrect</a:t>
            </a:r>
            <a:endParaRPr lang="en-US" sz="2000" i="0" kern="0" dirty="0">
              <a:latin typeface="+mn-lt"/>
            </a:endParaRPr>
          </a:p>
        </p:txBody>
      </p:sp>
      <p:sp>
        <p:nvSpPr>
          <p:cNvPr id="23558" name="Line 15"/>
          <p:cNvSpPr>
            <a:spLocks noChangeShapeType="1"/>
          </p:cNvSpPr>
          <p:nvPr/>
        </p:nvSpPr>
        <p:spPr bwMode="auto">
          <a:xfrm flipV="1">
            <a:off x="865188" y="3440113"/>
            <a:ext cx="2514600" cy="19812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3559" name="Group 18"/>
          <p:cNvGrpSpPr>
            <a:grpSpLocks/>
          </p:cNvGrpSpPr>
          <p:nvPr/>
        </p:nvGrpSpPr>
        <p:grpSpPr bwMode="auto">
          <a:xfrm>
            <a:off x="609600" y="3021013"/>
            <a:ext cx="4038600" cy="3151187"/>
            <a:chOff x="762000" y="2755107"/>
            <a:chExt cx="4038600" cy="3151188"/>
          </a:xfrm>
        </p:grpSpPr>
        <p:sp>
          <p:nvSpPr>
            <p:cNvPr id="23570" name="Oval 18"/>
            <p:cNvSpPr>
              <a:spLocks noChangeArrowheads="1"/>
            </p:cNvSpPr>
            <p:nvPr/>
          </p:nvSpPr>
          <p:spPr bwMode="auto">
            <a:xfrm>
              <a:off x="32004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Oval 19"/>
            <p:cNvSpPr>
              <a:spLocks noChangeArrowheads="1"/>
            </p:cNvSpPr>
            <p:nvPr/>
          </p:nvSpPr>
          <p:spPr bwMode="auto">
            <a:xfrm>
              <a:off x="3124200" y="36576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Oval 20"/>
            <p:cNvSpPr>
              <a:spLocks noChangeArrowheads="1"/>
            </p:cNvSpPr>
            <p:nvPr/>
          </p:nvSpPr>
          <p:spPr bwMode="auto">
            <a:xfrm>
              <a:off x="2590800" y="41910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Oval 21"/>
            <p:cNvSpPr>
              <a:spLocks noChangeArrowheads="1"/>
            </p:cNvSpPr>
            <p:nvPr/>
          </p:nvSpPr>
          <p:spPr bwMode="auto">
            <a:xfrm>
              <a:off x="2286000" y="35814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Oval 22"/>
            <p:cNvSpPr>
              <a:spLocks noChangeArrowheads="1"/>
            </p:cNvSpPr>
            <p:nvPr/>
          </p:nvSpPr>
          <p:spPr bwMode="auto">
            <a:xfrm>
              <a:off x="2168500" y="3932075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Oval 23"/>
            <p:cNvSpPr>
              <a:spLocks noChangeArrowheads="1"/>
            </p:cNvSpPr>
            <p:nvPr/>
          </p:nvSpPr>
          <p:spPr bwMode="auto">
            <a:xfrm>
              <a:off x="2115180" y="44958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Oval 24"/>
            <p:cNvSpPr>
              <a:spLocks noChangeArrowheads="1"/>
            </p:cNvSpPr>
            <p:nvPr/>
          </p:nvSpPr>
          <p:spPr bwMode="auto">
            <a:xfrm>
              <a:off x="1371600" y="44958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Oval 25"/>
            <p:cNvSpPr>
              <a:spLocks noChangeArrowheads="1"/>
            </p:cNvSpPr>
            <p:nvPr/>
          </p:nvSpPr>
          <p:spPr bwMode="auto">
            <a:xfrm>
              <a:off x="1676400" y="42672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Oval 26"/>
            <p:cNvSpPr>
              <a:spLocks noChangeArrowheads="1"/>
            </p:cNvSpPr>
            <p:nvPr/>
          </p:nvSpPr>
          <p:spPr bwMode="auto">
            <a:xfrm>
              <a:off x="2971800" y="396240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579" name="Straight Arrow Connector 28"/>
            <p:cNvCxnSpPr>
              <a:cxnSpLocks noChangeShapeType="1"/>
            </p:cNvCxnSpPr>
            <p:nvPr/>
          </p:nvCxnSpPr>
          <p:spPr bwMode="auto">
            <a:xfrm rot="5400000" flipH="1" flipV="1">
              <a:off x="-584994" y="4329907"/>
              <a:ext cx="3151188" cy="158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23580" name="Straight Arrow Connector 29"/>
            <p:cNvCxnSpPr>
              <a:cxnSpLocks noChangeShapeType="1"/>
            </p:cNvCxnSpPr>
            <p:nvPr/>
          </p:nvCxnSpPr>
          <p:spPr bwMode="auto">
            <a:xfrm>
              <a:off x="762000" y="5638800"/>
              <a:ext cx="4038600" cy="158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640138" y="3547408"/>
            <a:ext cx="52752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0" dirty="0" smtClean="0"/>
              <a:t>This </a:t>
            </a:r>
            <a:r>
              <a:rPr lang="en-US" i="0" dirty="0"/>
              <a:t>can be written in matrix notation, as</a:t>
            </a:r>
          </a:p>
          <a:p>
            <a:pPr>
              <a:buFontTx/>
              <a:buNone/>
            </a:pPr>
            <a:r>
              <a:rPr lang="en-US" b="1" dirty="0" err="1">
                <a:latin typeface="Symbol" pitchFamily="18" charset="2"/>
              </a:rPr>
              <a:t>q</a:t>
            </a:r>
            <a:r>
              <a:rPr lang="en-US" baseline="-25000" dirty="0" err="1"/>
              <a:t>ML</a:t>
            </a:r>
            <a:r>
              <a:rPr lang="en-US" dirty="0"/>
              <a:t> = </a:t>
            </a:r>
            <a:r>
              <a:rPr lang="en-US" dirty="0" err="1"/>
              <a:t>arg</a:t>
            </a:r>
            <a:r>
              <a:rPr lang="en-US" dirty="0"/>
              <a:t> min ||</a:t>
            </a:r>
            <a:r>
              <a:rPr lang="en-US" b="1" dirty="0"/>
              <a:t>W</a:t>
            </a:r>
            <a:r>
              <a:rPr lang="en-US" dirty="0"/>
              <a:t>(</a:t>
            </a:r>
            <a:r>
              <a:rPr lang="en-US" b="1" dirty="0"/>
              <a:t>y</a:t>
            </a:r>
            <a:r>
              <a:rPr lang="en-US" dirty="0"/>
              <a:t> – </a:t>
            </a:r>
            <a:r>
              <a:rPr lang="en-US" b="1" dirty="0" err="1"/>
              <a:t>H</a:t>
            </a:r>
            <a:r>
              <a:rPr lang="en-US" b="1" dirty="0" err="1">
                <a:latin typeface="Symbol" pitchFamily="18" charset="2"/>
              </a:rPr>
              <a:t>q</a:t>
            </a:r>
            <a:r>
              <a:rPr lang="en-US" dirty="0">
                <a:latin typeface="Symbol" pitchFamily="18" charset="2"/>
              </a:rPr>
              <a:t>)</a:t>
            </a:r>
            <a:r>
              <a:rPr lang="en-US" dirty="0"/>
              <a:t>||</a:t>
            </a:r>
            <a:r>
              <a:rPr lang="en-US" baseline="30000" dirty="0"/>
              <a:t>2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i="0" dirty="0"/>
              <a:t>What is </a:t>
            </a:r>
            <a:r>
              <a:rPr lang="en-US" b="1" dirty="0"/>
              <a:t>W</a:t>
            </a:r>
            <a:r>
              <a:rPr lang="en-US" i="0" dirty="0"/>
              <a:t>? </a:t>
            </a:r>
            <a:endParaRPr lang="en-US" dirty="0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110513" y="5124453"/>
            <a:ext cx="1543444" cy="685396"/>
            <a:chOff x="1110504" y="5125197"/>
            <a:chExt cx="1543392" cy="684709"/>
          </a:xfrm>
        </p:grpSpPr>
        <p:sp>
          <p:nvSpPr>
            <p:cNvPr id="23568" name="Left Brace 33"/>
            <p:cNvSpPr>
              <a:spLocks/>
            </p:cNvSpPr>
            <p:nvPr/>
          </p:nvSpPr>
          <p:spPr bwMode="auto">
            <a:xfrm rot="-5400000">
              <a:off x="1505324" y="4730377"/>
              <a:ext cx="296909" cy="1086549"/>
            </a:xfrm>
            <a:prstGeom prst="leftBrace">
              <a:avLst>
                <a:gd name="adj1" fmla="val 8336"/>
                <a:gd name="adj2" fmla="val 4769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Tx/>
                <a:buNone/>
              </a:pPr>
              <a:endParaRPr lang="en-US">
                <a:solidFill>
                  <a:srgbClr val="639B7E"/>
                </a:solidFill>
              </a:endParaRPr>
            </a:p>
          </p:txBody>
        </p:sp>
        <p:sp>
          <p:nvSpPr>
            <p:cNvPr id="23569" name="TextBox 35"/>
            <p:cNvSpPr txBox="1">
              <a:spLocks noChangeArrowheads="1"/>
            </p:cNvSpPr>
            <p:nvPr/>
          </p:nvSpPr>
          <p:spPr bwMode="auto">
            <a:xfrm>
              <a:off x="1116347" y="5410197"/>
              <a:ext cx="1537549" cy="399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/>
                <a:t>noise </a:t>
              </a:r>
              <a:r>
                <a:rPr lang="en-US" sz="2000" dirty="0" smtClean="0"/>
                <a:t>σ = </a:t>
              </a:r>
              <a:r>
                <a:rPr lang="en-US" sz="2000" dirty="0"/>
                <a:t>0.1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600197" y="2438400"/>
            <a:ext cx="1600741" cy="677863"/>
            <a:chOff x="1600202" y="2438400"/>
            <a:chExt cx="1600199" cy="677909"/>
          </a:xfrm>
        </p:grpSpPr>
        <p:sp>
          <p:nvSpPr>
            <p:cNvPr id="23566" name="Left Brace 34"/>
            <p:cNvSpPr>
              <a:spLocks/>
            </p:cNvSpPr>
            <p:nvPr/>
          </p:nvSpPr>
          <p:spPr bwMode="auto">
            <a:xfrm rot="5400000" flipV="1">
              <a:off x="2251847" y="2167755"/>
              <a:ext cx="296909" cy="1600199"/>
            </a:xfrm>
            <a:prstGeom prst="leftBrace">
              <a:avLst>
                <a:gd name="adj1" fmla="val 8334"/>
                <a:gd name="adj2" fmla="val 4769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Tx/>
                <a:buNone/>
              </a:pPr>
              <a:endParaRPr lang="en-US">
                <a:solidFill>
                  <a:srgbClr val="639B7E"/>
                </a:solidFill>
              </a:endParaRPr>
            </a:p>
          </p:txBody>
        </p:sp>
        <p:sp>
          <p:nvSpPr>
            <p:cNvPr id="23567" name="TextBox 36"/>
            <p:cNvSpPr txBox="1">
              <a:spLocks noChangeArrowheads="1"/>
            </p:cNvSpPr>
            <p:nvPr/>
          </p:nvSpPr>
          <p:spPr bwMode="auto">
            <a:xfrm>
              <a:off x="1689727" y="2438400"/>
              <a:ext cx="1472982" cy="400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/>
                <a:t>noise σ</a:t>
              </a:r>
              <a:r>
                <a:rPr lang="en-US" sz="2000" dirty="0" smtClean="0"/>
                <a:t> </a:t>
              </a:r>
              <a:r>
                <a:rPr lang="en-US" sz="2000" dirty="0"/>
                <a:t>= 10</a:t>
              </a:r>
            </a:p>
          </p:txBody>
        </p:sp>
      </p:grpSp>
      <p:grpSp>
        <p:nvGrpSpPr>
          <p:cNvPr id="19" name="Group 37"/>
          <p:cNvGrpSpPr>
            <a:grpSpLocks/>
          </p:cNvGrpSpPr>
          <p:nvPr/>
        </p:nvGrpSpPr>
        <p:grpSpPr bwMode="auto">
          <a:xfrm>
            <a:off x="754063" y="4037013"/>
            <a:ext cx="4229100" cy="1295400"/>
            <a:chOff x="1866900" y="3999706"/>
            <a:chExt cx="4229100" cy="1295401"/>
          </a:xfrm>
        </p:grpSpPr>
        <p:sp>
          <p:nvSpPr>
            <p:cNvPr id="39" name="Line 16"/>
            <p:cNvSpPr>
              <a:spLocks noChangeShapeType="1"/>
            </p:cNvSpPr>
            <p:nvPr/>
          </p:nvSpPr>
          <p:spPr bwMode="auto">
            <a:xfrm flipV="1">
              <a:off x="1866900" y="3999706"/>
              <a:ext cx="2819400" cy="103505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65" name="Rectangular Callout 39"/>
            <p:cNvSpPr>
              <a:spLocks noChangeArrowheads="1"/>
            </p:cNvSpPr>
            <p:nvPr/>
          </p:nvSpPr>
          <p:spPr bwMode="auto">
            <a:xfrm>
              <a:off x="3962400" y="4761706"/>
              <a:ext cx="2133600" cy="533401"/>
            </a:xfrm>
            <a:prstGeom prst="wedgeRectCallout">
              <a:avLst>
                <a:gd name="adj1" fmla="val -56546"/>
                <a:gd name="adj2" fmla="val -116069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Tx/>
                <a:buNone/>
              </a:pPr>
              <a:r>
                <a:rPr lang="en-US" sz="2000" b="1">
                  <a:solidFill>
                    <a:srgbClr val="0033CC"/>
                  </a:solidFill>
                </a:rPr>
                <a:t>ML estimate</a:t>
              </a:r>
            </a:p>
          </p:txBody>
        </p:sp>
      </p:grp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308350" y="2165350"/>
          <a:ext cx="5683250" cy="1187450"/>
        </p:xfrm>
        <a:graphic>
          <a:graphicData uri="http://schemas.openxmlformats.org/presentationml/2006/ole">
            <p:oleObj spid="_x0000_s23590" name="Equation" r:id="rId3" imgW="316224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F482B-B1A0-4ED9-9867-08E1FC85E8FD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 of likelihood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Likelihood is a probability model of the uncertainty in output given a known input</a:t>
            </a:r>
          </a:p>
          <a:p>
            <a:r>
              <a:rPr lang="en-US" dirty="0" smtClean="0"/>
              <a:t>The likelihood of a hypothesis is the probability that it would have resulted in the data you saw</a:t>
            </a:r>
          </a:p>
          <a:p>
            <a:pPr lvl="1"/>
            <a:r>
              <a:rPr lang="en-US" dirty="0" smtClean="0"/>
              <a:t>Think of the data as fixed, and try to chose among the possible PDF’s</a:t>
            </a:r>
          </a:p>
          <a:p>
            <a:pPr lvl="1"/>
            <a:r>
              <a:rPr lang="en-US" dirty="0" smtClean="0"/>
              <a:t>Often, a parameterized family of PDF’s</a:t>
            </a:r>
          </a:p>
          <a:p>
            <a:pPr lvl="2"/>
            <a:r>
              <a:rPr lang="en-US" dirty="0" smtClean="0"/>
              <a:t>ML parameter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AAD39A-0FDA-4F66-A3FE-EA0E23040F4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Noise Models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5613" y="1219200"/>
            <a:ext cx="86883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 smtClean="0">
                <a:latin typeface="+mn-lt"/>
              </a:rPr>
              <a:t>In linear model we discussed, likelihood comes from noise statistics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 smtClean="0">
                <a:latin typeface="+mn-lt"/>
              </a:rPr>
              <a:t>Simple </a:t>
            </a:r>
            <a:r>
              <a:rPr lang="en-US" i="0" kern="0" dirty="0">
                <a:latin typeface="+mn-lt"/>
              </a:rPr>
              <a:t>idea: want to incorporate knowledge of noise </a:t>
            </a:r>
            <a:r>
              <a:rPr lang="en-US" i="0" kern="0" dirty="0" smtClean="0">
                <a:latin typeface="+mn-lt"/>
              </a:rPr>
              <a:t>statistics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 smtClean="0"/>
              <a:t>If uniform white Gaussian noise</a:t>
            </a:r>
            <a:r>
              <a:rPr lang="en-US" i="0" kern="0" dirty="0" smtClean="0">
                <a:latin typeface="+mn-lt"/>
              </a:rPr>
              <a:t>: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en-US" i="0" kern="0" dirty="0" smtClean="0">
                <a:latin typeface="+mn-lt"/>
              </a:rPr>
              <a:t>		</a:t>
            </a:r>
            <a:endParaRPr lang="en-US" i="0" kern="0" dirty="0" smtClean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i="0" kern="0" dirty="0" smtClean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 smtClean="0"/>
              <a:t>If non-uniform white Gaussian noise:</a:t>
            </a:r>
            <a:endParaRPr lang="en-US" i="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r>
              <a:rPr lang="en-US" i="0" kern="0" dirty="0" smtClean="0"/>
              <a:t>	</a:t>
            </a:r>
            <a:r>
              <a:rPr lang="en-US" i="0" kern="0" dirty="0"/>
              <a:t>	</a:t>
            </a:r>
            <a:endParaRPr lang="en-US" i="0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i="0" kern="0" dirty="0" smtClean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54150" y="3276600"/>
          <a:ext cx="4346575" cy="1016000"/>
        </p:xfrm>
        <a:graphic>
          <a:graphicData uri="http://schemas.openxmlformats.org/presentationml/2006/ole">
            <p:oleObj spid="_x0000_s87041" name="Equation" r:id="rId3" imgW="2933640" imgH="685800" progId="Equation.3">
              <p:embed/>
            </p:oleObj>
          </a:graphicData>
        </a:graphic>
      </p:graphicFrame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2603500" y="4470400"/>
          <a:ext cx="2425700" cy="1016000"/>
        </p:xfrm>
        <a:graphic>
          <a:graphicData uri="http://schemas.openxmlformats.org/presentationml/2006/ole">
            <p:oleObj spid="_x0000_s87042" name="Equation" r:id="rId4" imgW="163800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F3FDD9-7A9B-4E32-9A0D-973BFE03404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Maximum Likelihood Estimator - Theory</a:t>
            </a:r>
          </a:p>
        </p:txBody>
      </p:sp>
      <p:sp>
        <p:nvSpPr>
          <p:cNvPr id="187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8388" cy="4876800"/>
          </a:xfrm>
        </p:spPr>
        <p:txBody>
          <a:bodyPr/>
          <a:lstStyle/>
          <a:p>
            <a:r>
              <a:rPr lang="en-US" sz="2000" dirty="0" smtClean="0"/>
              <a:t>n = y-</a:t>
            </a:r>
            <a:r>
              <a:rPr lang="en-US" sz="2000" dirty="0" err="1" smtClean="0"/>
              <a:t>H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dirty="0" smtClean="0">
                <a:latin typeface="Symbol" pitchFamily="18" charset="2"/>
              </a:rPr>
              <a:t>, </a:t>
            </a:r>
            <a:r>
              <a:rPr lang="en-US" sz="2000" dirty="0" smtClean="0"/>
              <a:t>Pr(n) = exp(- ||n||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/2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Therefore Pr(y for known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 = Pr(n)</a:t>
            </a:r>
          </a:p>
          <a:p>
            <a:r>
              <a:rPr lang="en-US" sz="2000" dirty="0" smtClean="0"/>
              <a:t>Simple idea: want to maximize Pr(</a:t>
            </a:r>
            <a:r>
              <a:rPr lang="en-US" sz="2000" dirty="0" err="1" smtClean="0"/>
              <a:t>y|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dirty="0" smtClean="0"/>
              <a:t>) - called the likelihood function</a:t>
            </a:r>
          </a:p>
          <a:p>
            <a:r>
              <a:rPr lang="en-US" sz="2000" dirty="0" smtClean="0"/>
              <a:t>Example 1: show that for uniform independent Gaussian noise</a:t>
            </a:r>
            <a:endParaRPr lang="en-US" sz="2000" dirty="0" smtClean="0">
              <a:latin typeface="Symbol" pitchFamily="18" charset="2"/>
            </a:endParaRPr>
          </a:p>
          <a:p>
            <a:pPr lvl="1">
              <a:buFontTx/>
              <a:buNone/>
            </a:pPr>
            <a:r>
              <a:rPr lang="en-US" sz="2000" dirty="0" smtClean="0"/>
              <a:t>   	   </a:t>
            </a: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baseline="-25000" dirty="0" err="1" smtClean="0"/>
              <a:t>ML</a:t>
            </a:r>
            <a:r>
              <a:rPr lang="en-US" sz="2400" dirty="0" smtClean="0"/>
              <a:t> = </a:t>
            </a:r>
            <a:r>
              <a:rPr lang="en-US" sz="2400" dirty="0" err="1" smtClean="0"/>
              <a:t>arg</a:t>
            </a:r>
            <a:r>
              <a:rPr lang="en-US" sz="2400" dirty="0" smtClean="0"/>
              <a:t> min ||y-</a:t>
            </a:r>
            <a:r>
              <a:rPr lang="en-US" sz="2400" dirty="0" err="1" smtClean="0"/>
              <a:t>H</a:t>
            </a: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dirty="0" smtClean="0"/>
              <a:t>||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 lvl="2">
              <a:buFontTx/>
              <a:buNone/>
            </a:pPr>
            <a:endParaRPr lang="en-US" sz="2400" baseline="30000" dirty="0" smtClean="0">
              <a:latin typeface="+mj-lt"/>
            </a:endParaRPr>
          </a:p>
          <a:p>
            <a:r>
              <a:rPr lang="en-US" sz="2000" dirty="0" smtClean="0"/>
              <a:t>Example 2: For non-uniform Gaussian noise</a:t>
            </a:r>
          </a:p>
          <a:p>
            <a:pPr>
              <a:buNone/>
            </a:pPr>
            <a:r>
              <a:rPr lang="en-US" sz="2000" dirty="0" smtClean="0"/>
              <a:t>		 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ML</a:t>
            </a:r>
            <a:r>
              <a:rPr lang="en-US" dirty="0" smtClean="0">
                <a:latin typeface="Symbol" pitchFamily="18" charset="2"/>
              </a:rPr>
              <a:t>  </a:t>
            </a:r>
            <a:r>
              <a:rPr lang="en-US" dirty="0" smtClean="0"/>
              <a:t>= </a:t>
            </a:r>
            <a:r>
              <a:rPr lang="en-US" dirty="0" err="1" smtClean="0"/>
              <a:t>arg</a:t>
            </a:r>
            <a:r>
              <a:rPr lang="en-US" dirty="0" smtClean="0"/>
              <a:t> min ||W(y-</a:t>
            </a:r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dirty="0" smtClean="0">
                <a:latin typeface="Symbol" pitchFamily="18" charset="2"/>
              </a:rPr>
              <a:t>)</a:t>
            </a:r>
            <a:r>
              <a:rPr lang="en-US" dirty="0" smtClean="0"/>
              <a:t>||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2">
              <a:buFontTx/>
              <a:buNone/>
            </a:pPr>
            <a:endParaRPr lang="en-US" sz="2400" dirty="0" smtClean="0"/>
          </a:p>
          <a:p>
            <a:pPr lvl="1">
              <a:buFontTx/>
              <a:buNone/>
            </a:pPr>
            <a:r>
              <a:rPr lang="en-US" sz="2000" dirty="0" smtClean="0"/>
              <a:t>		</a:t>
            </a:r>
            <a:endParaRPr lang="en-US" sz="2800" dirty="0" smtClean="0"/>
          </a:p>
          <a:p>
            <a:endParaRPr lang="en-US" sz="20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5971" grpId="0" uiExpand="1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Bottomline</a:t>
            </a:r>
            <a:r>
              <a:rPr lang="en-US" dirty="0" smtClean="0"/>
              <a:t>:</a:t>
            </a:r>
          </a:p>
          <a:p>
            <a:r>
              <a:rPr lang="en-US" dirty="0" smtClean="0"/>
              <a:t>Use noise properties to write Pr(</a:t>
            </a:r>
            <a:r>
              <a:rPr lang="en-US" dirty="0" err="1" smtClean="0"/>
              <a:t>y|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dirty="0" smtClean="0"/>
              <a:t>) </a:t>
            </a:r>
          </a:p>
          <a:p>
            <a:r>
              <a:rPr lang="en-US" dirty="0" smtClean="0"/>
              <a:t>Whichever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maximize above, is the MLE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003057-3010-4BF8-82C8-9AB0B4F4664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324600"/>
            <a:ext cx="685800" cy="304800"/>
          </a:xfrm>
        </p:spPr>
        <p:txBody>
          <a:bodyPr/>
          <a:lstStyle/>
          <a:p>
            <a:pPr>
              <a:defRPr/>
            </a:pPr>
            <a:fld id="{6A4A6CE5-F997-4D39-BD3D-A2DB091F3F8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Example – Estimating main frequency of ECG signal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5613" y="1524000"/>
            <a:ext cx="82311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Model: 	y(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sin(f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MLE of a, f ?</a:t>
            </a:r>
          </a:p>
          <a:p>
            <a:pPr marL="342900" lvl="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 kern="0" dirty="0" smtClean="0"/>
              <a:t>Pr(y | </a:t>
            </a:r>
            <a:r>
              <a:rPr lang="en-US" dirty="0" smtClean="0">
                <a:latin typeface="Symbol" pitchFamily="18" charset="2"/>
              </a:rPr>
              <a:t>q </a:t>
            </a:r>
            <a:r>
              <a:rPr lang="en-US" i="0" dirty="0" smtClean="0">
                <a:latin typeface="Symbol" pitchFamily="18" charset="2"/>
              </a:rPr>
              <a:t>)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i="0" kern="0" dirty="0" smtClean="0">
                <a:latin typeface="+mn-lt"/>
              </a:rPr>
              <a:t>= exp(-</a:t>
            </a:r>
            <a:r>
              <a:rPr lang="en-US" i="0" kern="0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US" i="0" kern="0" baseline="-25000" dirty="0" smtClean="0">
                <a:sym typeface="Wingdings" pitchFamily="2" charset="2"/>
              </a:rPr>
              <a:t>i</a:t>
            </a:r>
            <a:r>
              <a:rPr lang="en-US" i="0" kern="0" dirty="0" smtClean="0">
                <a:latin typeface="+mn-lt"/>
                <a:sym typeface="Wingdings" pitchFamily="2" charset="2"/>
              </a:rPr>
              <a:t> (</a:t>
            </a:r>
            <a:r>
              <a:rPr lang="en-US" i="0" kern="0" dirty="0" smtClean="0"/>
              <a:t>y(</a:t>
            </a:r>
            <a:r>
              <a:rPr lang="en-US" i="0" kern="0" dirty="0" err="1" smtClean="0"/>
              <a:t>t</a:t>
            </a:r>
            <a:r>
              <a:rPr lang="en-US" i="0" kern="0" baseline="-25000" dirty="0" err="1" smtClean="0"/>
              <a:t>i</a:t>
            </a:r>
            <a:r>
              <a:rPr lang="en-US" i="0" kern="0" dirty="0" smtClean="0"/>
              <a:t>) - a sin(f </a:t>
            </a:r>
            <a:r>
              <a:rPr lang="en-US" i="0" kern="0" dirty="0" err="1" smtClean="0"/>
              <a:t>t</a:t>
            </a:r>
            <a:r>
              <a:rPr lang="en-US" i="0" kern="0" baseline="-25000" dirty="0" err="1" smtClean="0"/>
              <a:t>i</a:t>
            </a:r>
            <a:r>
              <a:rPr lang="en-US" i="0" kern="0" dirty="0" smtClean="0"/>
              <a:t>) )</a:t>
            </a:r>
            <a:r>
              <a:rPr lang="en-US" i="0" kern="0" baseline="30000" dirty="0" smtClean="0"/>
              <a:t>2</a:t>
            </a:r>
            <a:r>
              <a:rPr lang="en-US" i="0" kern="0" dirty="0" smtClean="0"/>
              <a:t> / 2 </a:t>
            </a:r>
            <a:r>
              <a:rPr lang="el-GR" i="0" kern="0" dirty="0" smtClean="0"/>
              <a:t>σ</a:t>
            </a:r>
            <a:r>
              <a:rPr lang="en-US" i="0" kern="0" baseline="30000" dirty="0" smtClean="0"/>
              <a:t>2</a:t>
            </a:r>
            <a:r>
              <a:rPr lang="en-US" i="0" kern="0" dirty="0" smtClean="0">
                <a:latin typeface="+mn-lt"/>
                <a:sym typeface="Wingdings" pitchFamily="2" charset="2"/>
              </a:rPr>
              <a:t>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		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010400" cy="914400"/>
          </a:xfrm>
        </p:spPr>
        <p:txBody>
          <a:bodyPr/>
          <a:lstStyle/>
          <a:p>
            <a:r>
              <a:rPr lang="en-US" dirty="0" smtClean="0"/>
              <a:t>Basis functions in WT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CB68E-75DE-47CC-B525-D6895985D2D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5613" y="1219200"/>
            <a:ext cx="5716587" cy="4114800"/>
          </a:xfrm>
        </p:spPr>
        <p:txBody>
          <a:bodyPr/>
          <a:lstStyle/>
          <a:p>
            <a:r>
              <a:rPr lang="en-US" sz="2000" dirty="0" smtClean="0"/>
              <a:t>Basis functions are called “wavelets”</a:t>
            </a:r>
          </a:p>
          <a:p>
            <a:r>
              <a:rPr lang="en-US" sz="2000" dirty="0" smtClean="0"/>
              <a:t>Important wavelet property: </a:t>
            </a:r>
          </a:p>
          <a:p>
            <a:r>
              <a:rPr lang="en-US" sz="2000" dirty="0" smtClean="0"/>
              <a:t>All basis functions are scaled, shifted copies of the same mother wavelet</a:t>
            </a:r>
          </a:p>
          <a:p>
            <a:r>
              <a:rPr lang="en-US" sz="2000" dirty="0" smtClean="0"/>
              <a:t>By clever construction of mother wavelet, these scaled, shifted copies can be made either </a:t>
            </a:r>
            <a:r>
              <a:rPr lang="en-US" sz="2000" dirty="0" err="1" smtClean="0"/>
              <a:t>orthonormal</a:t>
            </a:r>
            <a:r>
              <a:rPr lang="en-US" sz="2000" dirty="0" smtClean="0"/>
              <a:t>, or at least linearly independent</a:t>
            </a:r>
          </a:p>
          <a:p>
            <a:r>
              <a:rPr lang="en-US" sz="2000" dirty="0" smtClean="0"/>
              <a:t>Wavelets form a complete basis, and wavelet transforms are designed to be easily invertible</a:t>
            </a:r>
          </a:p>
          <a:p>
            <a:r>
              <a:rPr lang="en-US" sz="2000" dirty="0" smtClean="0"/>
              <a:t>Online wavelet tutorial:</a:t>
            </a:r>
          </a:p>
          <a:p>
            <a:pPr>
              <a:buNone/>
            </a:pPr>
            <a:r>
              <a:rPr lang="en-US" sz="2000" dirty="0" smtClean="0">
                <a:ln>
                  <a:solidFill>
                    <a:srgbClr val="FF0000"/>
                  </a:solidFill>
                </a:ln>
                <a:hlinkClick r:id="rId2"/>
              </a:rPr>
              <a:t>http://cnx.org/content/m10764/latest/</a:t>
            </a:r>
            <a:endParaRPr lang="en-US" sz="2000" dirty="0" smtClean="0">
              <a:ln>
                <a:solidFill>
                  <a:srgbClr val="FF0000"/>
                </a:solidFill>
              </a:ln>
            </a:endParaRPr>
          </a:p>
          <a:p>
            <a:pPr>
              <a:buNone/>
            </a:pP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99000" contrast="100000"/>
          </a:blip>
          <a:srcRect/>
          <a:stretch>
            <a:fillRect/>
          </a:stretch>
        </p:blipFill>
        <p:spPr bwMode="auto">
          <a:xfrm>
            <a:off x="6896100" y="228600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7843" name="Picture 3"/>
          <p:cNvPicPr>
            <a:picLocks noChangeAspect="1" noChangeArrowheads="1"/>
          </p:cNvPicPr>
          <p:nvPr/>
        </p:nvPicPr>
        <p:blipFill>
          <a:blip r:embed="rId4" cstate="print">
            <a:lum bright="99000" contrast="100000"/>
          </a:blip>
          <a:srcRect/>
          <a:stretch>
            <a:fillRect/>
          </a:stretch>
        </p:blipFill>
        <p:spPr bwMode="auto">
          <a:xfrm>
            <a:off x="6896100" y="58674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7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985260"/>
            <a:ext cx="3124200" cy="218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448616" y="1872615"/>
            <a:ext cx="726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err="1" smtClean="0"/>
              <a:t>Haar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019242" y="3562290"/>
            <a:ext cx="1515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smtClean="0"/>
              <a:t>Mexican Hat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724400" y="5616714"/>
            <a:ext cx="16498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 err="1" smtClean="0"/>
              <a:t>Daubechies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orthonormal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AAD39A-0FDA-4F66-A3FE-EA0E23040F4F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Detection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5613" y="1219200"/>
            <a:ext cx="82311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 smtClean="0">
                <a:latin typeface="+mn-lt"/>
              </a:rPr>
              <a:t>ML is quite a general, powerful idea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 smtClean="0">
                <a:latin typeface="+mn-lt"/>
              </a:rPr>
              <a:t>Same ideas can be used for classification and detection of features hidden in data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 smtClean="0">
                <a:latin typeface="+mn-lt"/>
              </a:rPr>
              <a:t>Example 1: Deciding whether a </a:t>
            </a:r>
            <a:r>
              <a:rPr lang="en-US" i="0" kern="0" dirty="0" err="1" smtClean="0">
                <a:latin typeface="+mn-lt"/>
              </a:rPr>
              <a:t>voxel</a:t>
            </a:r>
            <a:r>
              <a:rPr lang="en-US" i="0" kern="0" dirty="0" smtClean="0">
                <a:latin typeface="+mn-lt"/>
              </a:rPr>
              <a:t> is artery or vein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i="0" kern="0" dirty="0" smtClean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i="0" kern="0" dirty="0"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3276600"/>
            <a:ext cx="82311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 smtClean="0">
                <a:latin typeface="+mn-lt"/>
              </a:rPr>
              <a:t>There are 3 hypotheses at each </a:t>
            </a:r>
            <a:r>
              <a:rPr lang="en-US" i="0" kern="0" dirty="0" err="1" smtClean="0">
                <a:latin typeface="+mn-lt"/>
              </a:rPr>
              <a:t>voxel</a:t>
            </a:r>
            <a:r>
              <a:rPr lang="en-US" i="0" kern="0" dirty="0" smtClean="0">
                <a:latin typeface="+mn-lt"/>
              </a:rPr>
              <a:t>: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kern="0" dirty="0" err="1" smtClean="0">
                <a:latin typeface="+mn-lt"/>
              </a:rPr>
              <a:t>Voxel</a:t>
            </a:r>
            <a:r>
              <a:rPr lang="en-US" i="0" kern="0" dirty="0" smtClean="0">
                <a:latin typeface="+mn-lt"/>
              </a:rPr>
              <a:t> is artery, or </a:t>
            </a:r>
            <a:r>
              <a:rPr lang="en-US" i="0" kern="0" dirty="0" err="1" smtClean="0">
                <a:latin typeface="+mn-lt"/>
              </a:rPr>
              <a:t>voxel</a:t>
            </a:r>
            <a:r>
              <a:rPr lang="en-US" i="0" kern="0" dirty="0">
                <a:latin typeface="+mn-lt"/>
              </a:rPr>
              <a:t> </a:t>
            </a:r>
            <a:r>
              <a:rPr lang="en-US" i="0" kern="0" dirty="0" smtClean="0">
                <a:latin typeface="+mn-lt"/>
              </a:rPr>
              <a:t>is vein, or </a:t>
            </a:r>
            <a:r>
              <a:rPr lang="en-US" i="0" kern="0" dirty="0" err="1" smtClean="0">
                <a:latin typeface="+mn-lt"/>
              </a:rPr>
              <a:t>voxel</a:t>
            </a:r>
            <a:r>
              <a:rPr lang="en-US" i="0" kern="0" dirty="0" smtClean="0">
                <a:latin typeface="+mn-lt"/>
              </a:rPr>
              <a:t> is parenchyma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i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 autoUpdateAnimBg="0"/>
      <p:bldP spid="6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FC082-BC9B-4E6B-8231-41C1F89F86AD}" type="slidenum">
              <a:rPr lang="en-US"/>
              <a:pPr/>
              <a:t>31</a:t>
            </a:fld>
            <a:endParaRPr lang="en-US"/>
          </a:p>
        </p:txBody>
      </p:sp>
      <p:sp>
        <p:nvSpPr>
          <p:cNvPr id="20295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Example: MRA segmentation</a:t>
            </a:r>
          </a:p>
        </p:txBody>
      </p:sp>
      <p:sp>
        <p:nvSpPr>
          <p:cNvPr id="2029573" name="Rectangle 5"/>
          <p:cNvSpPr>
            <a:spLocks noChangeArrowheads="1"/>
          </p:cNvSpPr>
          <p:nvPr/>
        </p:nvSpPr>
        <p:spPr bwMode="auto">
          <a:xfrm>
            <a:off x="455613" y="4191000"/>
            <a:ext cx="82311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>
                <a:latin typeface="Verdana" pitchFamily="34" charset="0"/>
              </a:rPr>
              <a:t>artery/vein may have similar intensity at given time point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>
                <a:latin typeface="Verdana" pitchFamily="34" charset="0"/>
              </a:rPr>
              <a:t>but different time profiles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>
                <a:latin typeface="Verdana" pitchFamily="34" charset="0"/>
              </a:rPr>
              <a:t>wish to segment according to time profile, not single intensity</a:t>
            </a:r>
          </a:p>
        </p:txBody>
      </p:sp>
      <p:pic>
        <p:nvPicPr>
          <p:cNvPr id="2029574" name="Picture 6"/>
          <p:cNvPicPr>
            <a:picLocks noChangeAspect="1" noChangeArrowheads="1"/>
          </p:cNvPicPr>
          <p:nvPr/>
        </p:nvPicPr>
        <p:blipFill>
          <a:blip r:embed="rId3" cstate="print">
            <a:lum bright="30000" contrast="48000"/>
          </a:blip>
          <a:srcRect l="1204" r="1204"/>
          <a:stretch>
            <a:fillRect/>
          </a:stretch>
        </p:blipFill>
        <p:spPr bwMode="auto">
          <a:xfrm>
            <a:off x="866775" y="995363"/>
            <a:ext cx="741045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957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81CF6-5104-4006-B5F2-57BEE9724711}" type="slidenum">
              <a:rPr lang="en-US"/>
              <a:pPr/>
              <a:t>32</a:t>
            </a:fld>
            <a:endParaRPr lang="en-US"/>
          </a:p>
        </p:txBody>
      </p:sp>
      <p:sp>
        <p:nvSpPr>
          <p:cNvPr id="203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</a:t>
            </a:r>
            <a:endParaRPr lang="en-US" dirty="0"/>
          </a:p>
        </p:txBody>
      </p:sp>
      <p:pic>
        <p:nvPicPr>
          <p:cNvPr id="2033668" name="Picture 4"/>
          <p:cNvPicPr>
            <a:picLocks noChangeAspect="1" noChangeArrowheads="1"/>
          </p:cNvPicPr>
          <p:nvPr/>
        </p:nvPicPr>
        <p:blipFill>
          <a:blip r:embed="rId3" cstate="print">
            <a:lum bright="30000" contrast="24000"/>
          </a:blip>
          <a:srcRect/>
          <a:stretch>
            <a:fillRect/>
          </a:stretch>
        </p:blipFill>
        <p:spPr bwMode="auto">
          <a:xfrm>
            <a:off x="2286000" y="1219200"/>
            <a:ext cx="5434013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  <a:noFill/>
          <a:ln/>
        </p:spPr>
        <p:txBody>
          <a:bodyPr/>
          <a:lstStyle/>
          <a:p>
            <a:r>
              <a:rPr lang="en-US" dirty="0"/>
              <a:t>Example: MRA segmentation</a:t>
            </a:r>
          </a:p>
        </p:txBody>
      </p:sp>
      <p:sp>
        <p:nvSpPr>
          <p:cNvPr id="2030597" name="Rectangle 5"/>
          <p:cNvSpPr>
            <a:spLocks noChangeArrowheads="1"/>
          </p:cNvSpPr>
          <p:nvPr/>
        </p:nvSpPr>
        <p:spPr bwMode="auto">
          <a:xfrm>
            <a:off x="228600" y="685800"/>
            <a:ext cx="823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 dirty="0">
                <a:latin typeface="Verdana" pitchFamily="34" charset="0"/>
              </a:rPr>
              <a:t>First: need a time model of all </a:t>
            </a:r>
            <a:r>
              <a:rPr lang="en-US" i="0" dirty="0" smtClean="0">
                <a:latin typeface="Verdana" pitchFamily="34" charset="0"/>
              </a:rPr>
              <a:t>segments</a:t>
            </a:r>
            <a:endParaRPr lang="en-US" i="0" dirty="0">
              <a:latin typeface="Verdana" pitchFamily="34" charset="0"/>
            </a:endParaRPr>
          </a:p>
        </p:txBody>
      </p:sp>
      <p:pic>
        <p:nvPicPr>
          <p:cNvPr id="20305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95401"/>
            <a:ext cx="7378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30600" name="Rectangle 8"/>
          <p:cNvSpPr>
            <a:spLocks noChangeArrowheads="1"/>
          </p:cNvSpPr>
          <p:nvPr/>
        </p:nvSpPr>
        <p:spPr bwMode="auto">
          <a:xfrm>
            <a:off x="228600" y="3810000"/>
            <a:ext cx="823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 dirty="0" smtClean="0">
                <a:latin typeface="Verdana" pitchFamily="34" charset="0"/>
              </a:rPr>
              <a:t>Lets use ML principles to see </a:t>
            </a:r>
            <a:r>
              <a:rPr lang="en-US" i="0" dirty="0">
                <a:latin typeface="Verdana" pitchFamily="34" charset="0"/>
              </a:rPr>
              <a:t>which </a:t>
            </a:r>
            <a:r>
              <a:rPr lang="en-US" i="0" dirty="0" err="1">
                <a:latin typeface="Verdana" pitchFamily="34" charset="0"/>
              </a:rPr>
              <a:t>voxel</a:t>
            </a:r>
            <a:r>
              <a:rPr lang="en-US" i="0" dirty="0">
                <a:latin typeface="Verdana" pitchFamily="34" charset="0"/>
              </a:rPr>
              <a:t> belongs to which </a:t>
            </a:r>
            <a:r>
              <a:rPr lang="en-US" i="0" dirty="0" smtClean="0">
                <a:latin typeface="Verdana" pitchFamily="34" charset="0"/>
              </a:rPr>
              <a:t>model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 dirty="0" smtClean="0">
                <a:latin typeface="Verdana" pitchFamily="34" charset="0"/>
              </a:rPr>
              <a:t>Artery: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 dirty="0" smtClean="0">
                <a:latin typeface="Verdana" pitchFamily="34" charset="0"/>
              </a:rPr>
              <a:t>Vein: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 dirty="0" err="1" smtClean="0">
                <a:latin typeface="Verdana" pitchFamily="34" charset="0"/>
              </a:rPr>
              <a:t>Parench</a:t>
            </a:r>
            <a:r>
              <a:rPr lang="en-US" i="0" dirty="0" smtClean="0">
                <a:latin typeface="Verdana" pitchFamily="34" charset="0"/>
              </a:rPr>
              <a:t>: 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i="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i="0" dirty="0">
              <a:latin typeface="Verdan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00400" y="1241425"/>
            <a:ext cx="1219200" cy="587375"/>
            <a:chOff x="3200400" y="1470025"/>
            <a:chExt cx="1219200" cy="587375"/>
          </a:xfrm>
        </p:grpSpPr>
        <p:sp>
          <p:nvSpPr>
            <p:cNvPr id="7" name="Rectangular Callout 6"/>
            <p:cNvSpPr/>
            <p:nvPr/>
          </p:nvSpPr>
          <p:spPr bwMode="auto">
            <a:xfrm>
              <a:off x="3200400" y="1485900"/>
              <a:ext cx="1219200" cy="533400"/>
            </a:xfrm>
            <a:prstGeom prst="wedgeRectCallout">
              <a:avLst>
                <a:gd name="adj1" fmla="val -82396"/>
                <a:gd name="adj2" fmla="val 105997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74755" name="Object 3"/>
            <p:cNvGraphicFramePr>
              <a:graphicFrameLocks noChangeAspect="1"/>
            </p:cNvGraphicFramePr>
            <p:nvPr/>
          </p:nvGraphicFramePr>
          <p:xfrm>
            <a:off x="3206750" y="1470025"/>
            <a:ext cx="1209675" cy="587375"/>
          </p:xfrm>
          <a:graphic>
            <a:graphicData uri="http://schemas.openxmlformats.org/presentationml/2006/ole">
              <p:oleObj spid="_x0000_s74755" name="Equation" r:id="rId5" imgW="469800" imgH="228600" progId="Equation.3">
                <p:embed/>
              </p:oleObj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6261100" y="2057400"/>
            <a:ext cx="1282700" cy="587375"/>
            <a:chOff x="6261100" y="2514600"/>
            <a:chExt cx="1282700" cy="587375"/>
          </a:xfrm>
        </p:grpSpPr>
        <p:graphicFrame>
          <p:nvGraphicFramePr>
            <p:cNvPr id="74757" name="Object 5"/>
            <p:cNvGraphicFramePr>
              <a:graphicFrameLocks noChangeAspect="1"/>
            </p:cNvGraphicFramePr>
            <p:nvPr/>
          </p:nvGraphicFramePr>
          <p:xfrm>
            <a:off x="6300788" y="2514600"/>
            <a:ext cx="1208087" cy="587375"/>
          </p:xfrm>
          <a:graphic>
            <a:graphicData uri="http://schemas.openxmlformats.org/presentationml/2006/ole">
              <p:oleObj spid="_x0000_s74757" name="Equation" r:id="rId6" imgW="469800" imgH="228600" progId="Equation.3">
                <p:embed/>
              </p:oleObj>
            </a:graphicData>
          </a:graphic>
        </p:graphicFrame>
        <p:sp>
          <p:nvSpPr>
            <p:cNvPr id="12" name="Rectangular Callout 11"/>
            <p:cNvSpPr/>
            <p:nvPr/>
          </p:nvSpPr>
          <p:spPr bwMode="auto">
            <a:xfrm>
              <a:off x="6261100" y="2514600"/>
              <a:ext cx="1282700" cy="533400"/>
            </a:xfrm>
            <a:prstGeom prst="wedgeRectCallout">
              <a:avLst>
                <a:gd name="adj1" fmla="val -76885"/>
                <a:gd name="adj2" fmla="val 17508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90713" y="4621213"/>
            <a:ext cx="2270125" cy="1385887"/>
            <a:chOff x="1890713" y="4621213"/>
            <a:chExt cx="2270125" cy="1385887"/>
          </a:xfrm>
        </p:grpSpPr>
        <p:graphicFrame>
          <p:nvGraphicFramePr>
            <p:cNvPr id="74762" name="Object 10"/>
            <p:cNvGraphicFramePr>
              <a:graphicFrameLocks noChangeAspect="1"/>
            </p:cNvGraphicFramePr>
            <p:nvPr/>
          </p:nvGraphicFramePr>
          <p:xfrm>
            <a:off x="1890713" y="4621213"/>
            <a:ext cx="2257425" cy="495300"/>
          </p:xfrm>
          <a:graphic>
            <a:graphicData uri="http://schemas.openxmlformats.org/presentationml/2006/ole">
              <p:oleObj spid="_x0000_s74762" name="Equation" r:id="rId7" imgW="1041120" imgH="228600" progId="Equation.3">
                <p:embed/>
              </p:oleObj>
            </a:graphicData>
          </a:graphic>
        </p:graphicFrame>
        <p:graphicFrame>
          <p:nvGraphicFramePr>
            <p:cNvPr id="74763" name="Object 11"/>
            <p:cNvGraphicFramePr>
              <a:graphicFrameLocks noChangeAspect="1"/>
            </p:cNvGraphicFramePr>
            <p:nvPr/>
          </p:nvGraphicFramePr>
          <p:xfrm>
            <a:off x="1903413" y="5040313"/>
            <a:ext cx="2228850" cy="495300"/>
          </p:xfrm>
          <a:graphic>
            <a:graphicData uri="http://schemas.openxmlformats.org/presentationml/2006/ole">
              <p:oleObj spid="_x0000_s74763" name="Equation" r:id="rId8" imgW="1028520" imgH="228600" progId="Equation.3">
                <p:embed/>
              </p:oleObj>
            </a:graphicData>
          </a:graphic>
        </p:graphicFrame>
        <p:graphicFrame>
          <p:nvGraphicFramePr>
            <p:cNvPr id="74764" name="Object 12"/>
            <p:cNvGraphicFramePr>
              <a:graphicFrameLocks noChangeAspect="1"/>
            </p:cNvGraphicFramePr>
            <p:nvPr/>
          </p:nvGraphicFramePr>
          <p:xfrm>
            <a:off x="1905000" y="5484813"/>
            <a:ext cx="2255838" cy="522287"/>
          </p:xfrm>
          <a:graphic>
            <a:graphicData uri="http://schemas.openxmlformats.org/presentationml/2006/ole">
              <p:oleObj spid="_x0000_s74764" name="Equation" r:id="rId9" imgW="1041120" imgH="2412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0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0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06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0600" grpId="0" uiExpand="1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657600" y="609600"/>
            <a:ext cx="5410200" cy="2963532"/>
            <a:chOff x="3657600" y="609600"/>
            <a:chExt cx="5410200" cy="2963532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4206875" y="609600"/>
              <a:ext cx="4860925" cy="2963532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75781" name="Object 5"/>
            <p:cNvGraphicFramePr>
              <a:graphicFrameLocks noChangeAspect="1"/>
            </p:cNvGraphicFramePr>
            <p:nvPr/>
          </p:nvGraphicFramePr>
          <p:xfrm>
            <a:off x="4306888" y="650544"/>
            <a:ext cx="4735512" cy="1044575"/>
          </p:xfrm>
          <a:graphic>
            <a:graphicData uri="http://schemas.openxmlformats.org/presentationml/2006/ole">
              <p:oleObj spid="_x0000_s75781" name="Equation" r:id="rId3" imgW="2184120" imgH="482400" progId="Equation.3">
                <p:embed/>
              </p:oleObj>
            </a:graphicData>
          </a:graphic>
        </p:graphicFrame>
        <p:graphicFrame>
          <p:nvGraphicFramePr>
            <p:cNvPr id="75782" name="Object 6"/>
            <p:cNvGraphicFramePr>
              <a:graphicFrameLocks noChangeAspect="1"/>
            </p:cNvGraphicFramePr>
            <p:nvPr/>
          </p:nvGraphicFramePr>
          <p:xfrm>
            <a:off x="4332288" y="1587169"/>
            <a:ext cx="4706937" cy="1044575"/>
          </p:xfrm>
          <a:graphic>
            <a:graphicData uri="http://schemas.openxmlformats.org/presentationml/2006/ole">
              <p:oleObj spid="_x0000_s75782" name="Equation" r:id="rId4" imgW="2171520" imgH="482400" progId="Equation.3">
                <p:embed/>
              </p:oleObj>
            </a:graphicData>
          </a:graphic>
        </p:graphicFrame>
        <p:graphicFrame>
          <p:nvGraphicFramePr>
            <p:cNvPr id="75783" name="Object 7"/>
            <p:cNvGraphicFramePr>
              <a:graphicFrameLocks noChangeAspect="1"/>
            </p:cNvGraphicFramePr>
            <p:nvPr/>
          </p:nvGraphicFramePr>
          <p:xfrm>
            <a:off x="4303713" y="2474582"/>
            <a:ext cx="4764087" cy="1098550"/>
          </p:xfrm>
          <a:graphic>
            <a:graphicData uri="http://schemas.openxmlformats.org/presentationml/2006/ole">
              <p:oleObj spid="_x0000_s75783" name="Equation" r:id="rId5" imgW="2197080" imgH="507960" progId="Equation.3">
                <p:embed/>
              </p:oleObj>
            </a:graphicData>
          </a:graphic>
        </p:graphicFrame>
        <p:sp>
          <p:nvSpPr>
            <p:cNvPr id="19" name="Right Arrow 18"/>
            <p:cNvSpPr/>
            <p:nvPr/>
          </p:nvSpPr>
          <p:spPr bwMode="auto">
            <a:xfrm>
              <a:off x="3657600" y="990600"/>
              <a:ext cx="549275" cy="427346"/>
            </a:xfrm>
            <a:prstGeom prst="right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3657600" y="1858654"/>
              <a:ext cx="549275" cy="427346"/>
            </a:xfrm>
            <a:prstGeom prst="right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>
              <a:off x="3657600" y="2773054"/>
              <a:ext cx="549275" cy="427346"/>
            </a:xfrm>
            <a:prstGeom prst="right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n-US" dirty="0" smtClean="0"/>
              <a:t>Maximum Likelihood Classification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5725" y="914400"/>
            <a:ext cx="3571875" cy="2383808"/>
            <a:chOff x="85725" y="1039504"/>
            <a:chExt cx="3571875" cy="2383808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85725" y="1039504"/>
              <a:ext cx="3571875" cy="2313296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75778" name="Object 2"/>
            <p:cNvGraphicFramePr>
              <a:graphicFrameLocks noChangeAspect="1"/>
            </p:cNvGraphicFramePr>
            <p:nvPr/>
          </p:nvGraphicFramePr>
          <p:xfrm>
            <a:off x="1314450" y="1153804"/>
            <a:ext cx="2257425" cy="495300"/>
          </p:xfrm>
          <a:graphic>
            <a:graphicData uri="http://schemas.openxmlformats.org/presentationml/2006/ole">
              <p:oleObj spid="_x0000_s75778" name="Equation" r:id="rId6" imgW="1041120" imgH="228600" progId="Equation.3">
                <p:embed/>
              </p:oleObj>
            </a:graphicData>
          </a:graphic>
        </p:graphicFrame>
        <p:graphicFrame>
          <p:nvGraphicFramePr>
            <p:cNvPr id="75779" name="Object 3"/>
            <p:cNvGraphicFramePr>
              <a:graphicFrameLocks noChangeAspect="1"/>
            </p:cNvGraphicFramePr>
            <p:nvPr/>
          </p:nvGraphicFramePr>
          <p:xfrm>
            <a:off x="1295400" y="2030104"/>
            <a:ext cx="2228850" cy="495300"/>
          </p:xfrm>
          <a:graphic>
            <a:graphicData uri="http://schemas.openxmlformats.org/presentationml/2006/ole">
              <p:oleObj spid="_x0000_s75779" name="Equation" r:id="rId7" imgW="1028520" imgH="228600" progId="Equation.3">
                <p:embed/>
              </p:oleObj>
            </a:graphicData>
          </a:graphic>
        </p:graphicFrame>
        <p:graphicFrame>
          <p:nvGraphicFramePr>
            <p:cNvPr id="75780" name="Object 4"/>
            <p:cNvGraphicFramePr>
              <a:graphicFrameLocks noChangeAspect="1"/>
            </p:cNvGraphicFramePr>
            <p:nvPr/>
          </p:nvGraphicFramePr>
          <p:xfrm>
            <a:off x="1314450" y="2901025"/>
            <a:ext cx="2255838" cy="522287"/>
          </p:xfrm>
          <a:graphic>
            <a:graphicData uri="http://schemas.openxmlformats.org/presentationml/2006/ole">
              <p:oleObj spid="_x0000_s75780" name="Equation" r:id="rId8" imgW="1041120" imgH="241200" progId="Equation.3">
                <p:embed/>
              </p:oleObj>
            </a:graphicData>
          </a:graphic>
        </p:graphicFrame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7012" y="1039504"/>
            <a:ext cx="8231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i="0" dirty="0" smtClean="0">
                <a:latin typeface="Verdana" pitchFamily="34" charset="0"/>
              </a:rPr>
              <a:t>Artery: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i="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i="0" dirty="0" smtClean="0">
                <a:latin typeface="Verdana" pitchFamily="34" charset="0"/>
              </a:rPr>
              <a:t>Vein: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i="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i="0" dirty="0" err="1" smtClean="0">
                <a:latin typeface="Verdana" pitchFamily="34" charset="0"/>
              </a:rPr>
              <a:t>Paren</a:t>
            </a:r>
            <a:r>
              <a:rPr lang="en-US" i="0" dirty="0" smtClean="0">
                <a:latin typeface="Verdana" pitchFamily="34" charset="0"/>
              </a:rPr>
              <a:t>: 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i="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i="0" dirty="0">
              <a:latin typeface="Verdan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28600" y="3581400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i="0" dirty="0" smtClean="0">
                <a:latin typeface="Verdana" pitchFamily="34" charset="0"/>
              </a:rPr>
              <a:t>So at each </a:t>
            </a:r>
            <a:r>
              <a:rPr lang="en-US" i="0" dirty="0" err="1" smtClean="0">
                <a:latin typeface="Verdana" pitchFamily="34" charset="0"/>
              </a:rPr>
              <a:t>voxel</a:t>
            </a:r>
            <a:r>
              <a:rPr lang="en-US" i="0" dirty="0" smtClean="0">
                <a:latin typeface="Verdana" pitchFamily="34" charset="0"/>
              </a:rPr>
              <a:t>, the best model is one that maximizes: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None/>
            </a:pPr>
            <a:endParaRPr lang="en-US" i="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None/>
            </a:pPr>
            <a:endParaRPr lang="en-US" i="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i="0" dirty="0" smtClean="0">
                <a:latin typeface="Verdana" pitchFamily="34" charset="0"/>
              </a:rPr>
              <a:t>Or equivalently, minimizes: 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None/>
            </a:pPr>
            <a:endParaRPr lang="en-US" i="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i="0" dirty="0">
              <a:latin typeface="Verdana" pitchFamily="34" charset="0"/>
            </a:endParaRPr>
          </a:p>
        </p:txBody>
      </p:sp>
      <p:graphicFrame>
        <p:nvGraphicFramePr>
          <p:cNvPr id="75784" name="Object 8"/>
          <p:cNvGraphicFramePr>
            <a:graphicFrameLocks noChangeAspect="1"/>
          </p:cNvGraphicFramePr>
          <p:nvPr/>
        </p:nvGraphicFramePr>
        <p:xfrm>
          <a:off x="488950" y="4267200"/>
          <a:ext cx="3082925" cy="742950"/>
        </p:xfrm>
        <a:graphic>
          <a:graphicData uri="http://schemas.openxmlformats.org/presentationml/2006/ole">
            <p:oleObj spid="_x0000_s75784" name="Equation" r:id="rId9" imgW="1422360" imgH="342720" progId="Equation.3">
              <p:embed/>
            </p:oleObj>
          </a:graphicData>
        </a:graphic>
      </p:graphicFrame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2508250" y="5486400"/>
          <a:ext cx="2339975" cy="742950"/>
        </p:xfrm>
        <a:graphic>
          <a:graphicData uri="http://schemas.openxmlformats.org/presentationml/2006/ole">
            <p:oleObj spid="_x0000_s75786" name="Equation" r:id="rId10" imgW="1079280" imgH="342720" progId="Equation.3">
              <p:embed/>
            </p:oleObj>
          </a:graphicData>
        </a:graphic>
      </p:graphicFrame>
      <p:graphicFrame>
        <p:nvGraphicFramePr>
          <p:cNvPr id="75787" name="Object 11"/>
          <p:cNvGraphicFramePr>
            <a:graphicFrameLocks noChangeAspect="1"/>
          </p:cNvGraphicFramePr>
          <p:nvPr/>
        </p:nvGraphicFramePr>
        <p:xfrm>
          <a:off x="3840162" y="3910171"/>
          <a:ext cx="3932238" cy="1347629"/>
        </p:xfrm>
        <a:graphic>
          <a:graphicData uri="http://schemas.openxmlformats.org/presentationml/2006/ole">
            <p:oleObj spid="_x0000_s75787" name="Equation" r:id="rId11" imgW="171432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3" y="1600200"/>
            <a:ext cx="8231187" cy="2743200"/>
          </a:xfrm>
        </p:spPr>
        <p:txBody>
          <a:bodyPr/>
          <a:lstStyle/>
          <a:p>
            <a:r>
              <a:rPr lang="en-US" dirty="0" smtClean="0"/>
              <a:t>Data: Tumor model Rabbit DCE-MR data</a:t>
            </a:r>
          </a:p>
          <a:p>
            <a:r>
              <a:rPr lang="en-US" dirty="0" err="1" smtClean="0"/>
              <a:t>Paramegnetic</a:t>
            </a:r>
            <a:r>
              <a:rPr lang="en-US" dirty="0" smtClean="0"/>
              <a:t> contrast agent , pathology gold standard</a:t>
            </a:r>
          </a:p>
          <a:p>
            <a:r>
              <a:rPr lang="en-US" dirty="0" smtClean="0"/>
              <a:t>Extract temporal features from DCE-MRI</a:t>
            </a:r>
          </a:p>
          <a:p>
            <a:r>
              <a:rPr lang="en-US" dirty="0" smtClean="0"/>
              <a:t>Use these features for accurate detection and quantification of </a:t>
            </a:r>
            <a:r>
              <a:rPr lang="en-US" dirty="0" err="1" smtClean="0"/>
              <a:t>tumour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606552"/>
          </a:xfrm>
        </p:spPr>
        <p:txBody>
          <a:bodyPr/>
          <a:lstStyle/>
          <a:p>
            <a:r>
              <a:rPr lang="en-US" dirty="0" smtClean="0"/>
              <a:t>Liver </a:t>
            </a:r>
            <a:r>
              <a:rPr lang="en-US" dirty="0" err="1" smtClean="0"/>
              <a:t>tumour</a:t>
            </a:r>
            <a:r>
              <a:rPr lang="en-US" dirty="0" smtClean="0"/>
              <a:t> quantification from Dynamic Contrast Enhanced MRI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</a:t>
            </a:r>
            <a:r>
              <a:rPr lang="en-US" dirty="0" err="1" smtClean="0"/>
              <a:t>Tumour</a:t>
            </a:r>
            <a:r>
              <a:rPr lang="en-US" dirty="0" smtClean="0"/>
              <a:t> Temporal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CB68E-75DE-47CC-B525-D6895985D2D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b="3693"/>
          <a:stretch>
            <a:fillRect/>
          </a:stretch>
        </p:blipFill>
        <p:spPr bwMode="auto">
          <a:xfrm>
            <a:off x="685800" y="1447800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752600"/>
            <a:ext cx="57150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9600" y="4114800"/>
            <a:ext cx="2900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i="0" dirty="0" smtClean="0"/>
              <a:t>Typical plot of time-resolved MR signal of various tissue classes</a:t>
            </a:r>
            <a:endParaRPr lang="en-US" sz="1800" i="0" dirty="0"/>
          </a:p>
        </p:txBody>
      </p:sp>
      <p:sp>
        <p:nvSpPr>
          <p:cNvPr id="9" name="Rectangle 8"/>
          <p:cNvSpPr/>
          <p:nvPr/>
        </p:nvSpPr>
        <p:spPr>
          <a:xfrm>
            <a:off x="4491158" y="1106269"/>
            <a:ext cx="2900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i="0" dirty="0" smtClean="0"/>
              <a:t>Temporal models used to extract features</a:t>
            </a:r>
            <a:endParaRPr lang="en-US" sz="1800" i="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757989" y="3048000"/>
            <a:ext cx="1700215" cy="2133600"/>
            <a:chOff x="6757989" y="3048000"/>
            <a:chExt cx="1700215" cy="2133600"/>
          </a:xfrm>
        </p:grpSpPr>
        <p:graphicFrame>
          <p:nvGraphicFramePr>
            <p:cNvPr id="76803" name="Object 3"/>
            <p:cNvGraphicFramePr>
              <a:graphicFrameLocks noChangeAspect="1"/>
            </p:cNvGraphicFramePr>
            <p:nvPr/>
          </p:nvGraphicFramePr>
          <p:xfrm>
            <a:off x="6757989" y="4557712"/>
            <a:ext cx="1395411" cy="623888"/>
          </p:xfrm>
          <a:graphic>
            <a:graphicData uri="http://schemas.openxmlformats.org/presentationml/2006/ole">
              <p:oleObj spid="_x0000_s76803" name="Equation" r:id="rId5" imgW="444240" imgH="203040" progId="Equation.3">
                <p:embed/>
              </p:oleObj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 bwMode="auto">
            <a:xfrm rot="5400000" flipH="1" flipV="1">
              <a:off x="7252649" y="3339149"/>
              <a:ext cx="1496704" cy="914406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eps_diag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49534" y="1652905"/>
            <a:ext cx="6408420" cy="432054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155448"/>
            <a:ext cx="8534400" cy="606552"/>
          </a:xfrm>
        </p:spPr>
        <p:txBody>
          <a:bodyPr/>
          <a:lstStyle/>
          <a:p>
            <a:r>
              <a:rPr lang="en-US" dirty="0" smtClean="0"/>
              <a:t>Liver </a:t>
            </a:r>
            <a:r>
              <a:rPr lang="en-US" dirty="0" err="1" smtClean="0"/>
              <a:t>tumour</a:t>
            </a:r>
            <a:r>
              <a:rPr lang="en-US" dirty="0" smtClean="0"/>
              <a:t> quantification from DCE-MRI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5D7FE-BD44-4158-AA09-AF2AEA253E5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1600200" y="1143000"/>
            <a:ext cx="6477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0"/>
              <a:t>Slides by Andrew Moore (CMU): available on course webpage</a:t>
            </a:r>
          </a:p>
          <a:p>
            <a:pPr>
              <a:buFontTx/>
              <a:buNone/>
            </a:pPr>
            <a:r>
              <a:rPr lang="en-US" i="0"/>
              <a:t>Paper by Jae Myung, “Tutorial on Maximum Likelihood”: available on course webpage</a:t>
            </a:r>
          </a:p>
          <a:p>
            <a:pPr>
              <a:buFontTx/>
              <a:buNone/>
            </a:pPr>
            <a:endParaRPr lang="en-US" i="0"/>
          </a:p>
          <a:p>
            <a:pPr>
              <a:buFontTx/>
              <a:buNone/>
            </a:pPr>
            <a:endParaRPr lang="en-US" i="0"/>
          </a:p>
          <a:p>
            <a:pPr>
              <a:buFontTx/>
              <a:buNone/>
            </a:pPr>
            <a:endParaRPr lang="en-US" i="0"/>
          </a:p>
          <a:p>
            <a:pPr>
              <a:buFontTx/>
              <a:buNone/>
            </a:pPr>
            <a:endParaRPr lang="en-US" i="0"/>
          </a:p>
          <a:p>
            <a:pPr>
              <a:buFontTx/>
              <a:buNone/>
            </a:pPr>
            <a:endParaRPr lang="en-US" i="0"/>
          </a:p>
          <a:p>
            <a:pPr>
              <a:buFontTx/>
              <a:buNone/>
            </a:pPr>
            <a:r>
              <a:rPr lang="en-US" i="0"/>
              <a:t>http://www.cs.cmu.edu/~aberger/maxent.html</a:t>
            </a:r>
          </a:p>
          <a:p>
            <a:pPr>
              <a:buFontTx/>
              <a:buNone/>
            </a:pPr>
            <a:r>
              <a:rPr lang="en-US" i="0"/>
              <a:t/>
            </a:r>
            <a:br>
              <a:rPr lang="en-US" i="0"/>
            </a:br>
            <a:endParaRPr lang="en-US" i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200" b="1" i="0" kern="0" dirty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ML Tutorials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276600"/>
            <a:ext cx="8229600" cy="9144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200" b="1" i="0" kern="0" dirty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Max Entropy Tutorial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D1A467-5DF2-42B6-BB92-9FD0A5454306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 (Friday)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8231187" cy="1905000"/>
          </a:xfrm>
        </p:spPr>
        <p:txBody>
          <a:bodyPr/>
          <a:lstStyle/>
          <a:p>
            <a:r>
              <a:rPr lang="en-US" dirty="0" smtClean="0"/>
              <a:t>Non-parametric density estimation</a:t>
            </a:r>
          </a:p>
          <a:p>
            <a:pPr lvl="1"/>
            <a:r>
              <a:rPr lang="en-US" dirty="0" smtClean="0"/>
              <a:t>Histograms + various fitting methods</a:t>
            </a:r>
          </a:p>
          <a:p>
            <a:pPr lvl="1"/>
            <a:r>
              <a:rPr lang="en-US" dirty="0" smtClean="0"/>
              <a:t>Nearest neighbor</a:t>
            </a:r>
          </a:p>
          <a:p>
            <a:pPr lvl="1"/>
            <a:r>
              <a:rPr lang="en-US" dirty="0" err="1" smtClean="0"/>
              <a:t>Parzen</a:t>
            </a:r>
            <a:r>
              <a:rPr lang="en-US" dirty="0" smtClean="0"/>
              <a:t> estimation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971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lecture (Wednesday)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3962400"/>
            <a:ext cx="82311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A Posteriori Estimators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200" i="0" kern="0" dirty="0" smtClean="0">
                <a:latin typeface="+mn-lt"/>
              </a:rPr>
              <a:t>Several examples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 in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19200"/>
            <a:ext cx="8535987" cy="4876800"/>
          </a:xfrm>
        </p:spPr>
        <p:txBody>
          <a:bodyPr/>
          <a:lstStyle/>
          <a:p>
            <a:r>
              <a:rPr lang="en-US" sz="2000" dirty="0" smtClean="0"/>
              <a:t>Images are piecewise smooth or piecewise constant</a:t>
            </a:r>
          </a:p>
          <a:p>
            <a:r>
              <a:rPr lang="en-US" sz="2000" dirty="0" err="1" smtClean="0"/>
              <a:t>Stationarity</a:t>
            </a:r>
            <a:r>
              <a:rPr lang="en-US" sz="2000" dirty="0" smtClean="0"/>
              <a:t> is even rarer than in 1D signals</a:t>
            </a:r>
          </a:p>
          <a:p>
            <a:r>
              <a:rPr lang="en-US" sz="2000" dirty="0" smtClean="0"/>
              <a:t>FT even less useful (</a:t>
            </a:r>
            <a:r>
              <a:rPr lang="en-US" sz="2000" dirty="0" err="1" smtClean="0"/>
              <a:t>nnd</a:t>
            </a:r>
            <a:r>
              <a:rPr lang="en-US" sz="2000" dirty="0" smtClean="0"/>
              <a:t> WT more attractive)</a:t>
            </a:r>
          </a:p>
          <a:p>
            <a:r>
              <a:rPr lang="en-US" sz="2000" dirty="0" smtClean="0"/>
              <a:t>2D wavelet transforms are simple extensions of 1D WT, generally performing 1D WT along rows, then columns etc</a:t>
            </a:r>
          </a:p>
          <a:p>
            <a:r>
              <a:rPr lang="en-US" sz="2000" dirty="0" smtClean="0"/>
              <a:t>Sometimes we use 2D wavelets directly, e.g. </a:t>
            </a:r>
            <a:r>
              <a:rPr lang="en-US" sz="2000" dirty="0" err="1" smtClean="0"/>
              <a:t>orthonormal</a:t>
            </a:r>
            <a:r>
              <a:rPr lang="en-US" sz="2000" dirty="0" smtClean="0"/>
              <a:t> </a:t>
            </a:r>
            <a:r>
              <a:rPr lang="en-US" sz="2000" dirty="0" err="1" smtClean="0"/>
              <a:t>Daubechies</a:t>
            </a:r>
            <a:r>
              <a:rPr lang="en-US" sz="2000" dirty="0" smtClean="0"/>
              <a:t> 2D wavelet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CB68E-75DE-47CC-B525-D6895985D2D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49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397910"/>
            <a:ext cx="2819400" cy="277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362200"/>
            <a:ext cx="7315200" cy="838200"/>
          </a:xfrm>
        </p:spPr>
        <p:txBody>
          <a:bodyPr/>
          <a:lstStyle/>
          <a:p>
            <a:pPr algn="ctr"/>
            <a:r>
              <a:rPr lang="en-US" sz="2400" b="1" smtClean="0">
                <a:solidFill>
                  <a:srgbClr val="639B7E"/>
                </a:solidFill>
              </a:rPr>
              <a:t>CS5540: Computational Techniques for Analyzing Clinical Data </a:t>
            </a: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400" b="1" smtClean="0">
                <a:solidFill>
                  <a:srgbClr val="639B7E"/>
                </a:solidFill>
              </a:rPr>
              <a:t>Lecture 7:</a:t>
            </a:r>
            <a:br>
              <a:rPr lang="en-US" sz="2400" b="1" smtClean="0">
                <a:solidFill>
                  <a:srgbClr val="639B7E"/>
                </a:solidFill>
              </a:rPr>
            </a:br>
            <a:r>
              <a:rPr lang="en-US" sz="2400" b="1" smtClean="0">
                <a:solidFill>
                  <a:srgbClr val="639B7E"/>
                </a:solidFill>
              </a:rPr>
              <a:t/>
            </a:r>
            <a:br>
              <a:rPr lang="en-US" sz="2400" b="1" smtClean="0">
                <a:solidFill>
                  <a:srgbClr val="639B7E"/>
                </a:solidFill>
              </a:rPr>
            </a:br>
            <a:r>
              <a:rPr lang="en-US" sz="2800" b="1" smtClean="0"/>
              <a:t> </a:t>
            </a:r>
            <a:br>
              <a:rPr lang="en-US" sz="2800" b="1" smtClean="0"/>
            </a:br>
            <a:r>
              <a:rPr lang="en-US" sz="2800" b="1" smtClean="0"/>
              <a:t>Statistical Estimation: Least Squares, Maximum Likelihood and Maximum A Posteriori Estimators</a:t>
            </a:r>
            <a:br>
              <a:rPr lang="en-US" sz="2800" b="1" smtClean="0"/>
            </a:br>
            <a:endParaRPr lang="en-US" sz="2800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419600"/>
            <a:ext cx="5943600" cy="2438400"/>
          </a:xfrm>
        </p:spPr>
        <p:txBody>
          <a:bodyPr/>
          <a:lstStyle/>
          <a:p>
            <a:r>
              <a:rPr lang="en-US" sz="2000" smtClean="0">
                <a:solidFill>
                  <a:srgbClr val="00B050"/>
                </a:solidFill>
              </a:rPr>
              <a:t>Ashish Raj, PhD</a:t>
            </a:r>
          </a:p>
          <a:p>
            <a:endParaRPr lang="en-US" sz="2000" smtClean="0">
              <a:solidFill>
                <a:srgbClr val="00B050"/>
              </a:solidFill>
            </a:endParaRPr>
          </a:p>
          <a:p>
            <a:r>
              <a:rPr lang="en-US" smtClean="0">
                <a:solidFill>
                  <a:srgbClr val="00B050"/>
                </a:solidFill>
              </a:rPr>
              <a:t>Image Data Evaluation and Analytics Laboratory (IDEAL)</a:t>
            </a:r>
          </a:p>
          <a:p>
            <a:r>
              <a:rPr lang="en-US" smtClean="0">
                <a:solidFill>
                  <a:srgbClr val="00B050"/>
                </a:solidFill>
              </a:rPr>
              <a:t>Department of Radiology</a:t>
            </a:r>
          </a:p>
          <a:p>
            <a:r>
              <a:rPr lang="en-US" smtClean="0">
                <a:solidFill>
                  <a:srgbClr val="00B050"/>
                </a:solidFill>
              </a:rPr>
              <a:t>Weill Cornell Medical College</a:t>
            </a:r>
          </a:p>
          <a:p>
            <a:r>
              <a:rPr lang="en-US" smtClean="0">
                <a:solidFill>
                  <a:srgbClr val="00B050"/>
                </a:solidFill>
              </a:rPr>
              <a:t>New York</a:t>
            </a:r>
          </a:p>
          <a:p>
            <a:endParaRPr lang="en-US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20557F-3810-43D0-B9A6-5B63DBE5B09C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 modes of ML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Likelihood isn’t the only criterion for selecting a model or parameter</a:t>
            </a:r>
          </a:p>
          <a:p>
            <a:pPr lvl="1"/>
            <a:r>
              <a:rPr lang="en-US" smtClean="0"/>
              <a:t>Though it’s obviously an important one</a:t>
            </a:r>
          </a:p>
          <a:p>
            <a:r>
              <a:rPr lang="en-US" smtClean="0"/>
              <a:t>Bizarre models may have high likelihood</a:t>
            </a:r>
          </a:p>
          <a:p>
            <a:pPr lvl="1"/>
            <a:r>
              <a:rPr lang="en-US" smtClean="0"/>
              <a:t>Consider a speedometer reading 55 MPH</a:t>
            </a:r>
          </a:p>
          <a:p>
            <a:pPr lvl="1"/>
            <a:r>
              <a:rPr lang="en-US" smtClean="0"/>
              <a:t>Likelihood of “true speed = 55”: 10%</a:t>
            </a:r>
          </a:p>
          <a:p>
            <a:pPr lvl="1"/>
            <a:r>
              <a:rPr lang="en-US" smtClean="0"/>
              <a:t>Likelihood of “speedometer stuck”: 100%</a:t>
            </a:r>
          </a:p>
          <a:p>
            <a:r>
              <a:rPr lang="en-US" smtClean="0"/>
              <a:t>ML likes “fairy tales”</a:t>
            </a:r>
          </a:p>
          <a:p>
            <a:pPr lvl="1"/>
            <a:r>
              <a:rPr lang="en-US" smtClean="0"/>
              <a:t>In practice, exclude such hypotheses</a:t>
            </a:r>
          </a:p>
          <a:p>
            <a:pPr lvl="1"/>
            <a:r>
              <a:rPr lang="en-US" smtClean="0"/>
              <a:t>There must be a principled solution…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254DA1-ADD7-417A-AD35-3F4FDADD0205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Maximum a Posteriori Estimate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8231187" cy="2971800"/>
          </a:xfrm>
        </p:spPr>
        <p:txBody>
          <a:bodyPr/>
          <a:lstStyle/>
          <a:p>
            <a:r>
              <a:rPr lang="en-US" smtClean="0"/>
              <a:t>This is an example of using an image prior</a:t>
            </a:r>
          </a:p>
          <a:p>
            <a:r>
              <a:rPr lang="en-US" smtClean="0"/>
              <a:t>Priors are generally expressed in the form of a PDF Pr(x)</a:t>
            </a:r>
          </a:p>
          <a:p>
            <a:r>
              <a:rPr lang="en-US" smtClean="0"/>
              <a:t>Once the likelihood L(x) and prior are known, we have complete statistical knowledge</a:t>
            </a:r>
          </a:p>
          <a:p>
            <a:r>
              <a:rPr lang="en-US" smtClean="0"/>
              <a:t>LS/ML are suboptimal in presence of prior</a:t>
            </a:r>
          </a:p>
          <a:p>
            <a:r>
              <a:rPr lang="en-US" smtClean="0"/>
              <a:t>MAP (aka Bayesian) estimates are optimal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33600" y="4343400"/>
            <a:ext cx="4343400" cy="1327150"/>
            <a:chOff x="1296" y="2640"/>
            <a:chExt cx="2736" cy="836"/>
          </a:xfrm>
        </p:grpSpPr>
        <p:sp>
          <p:nvSpPr>
            <p:cNvPr id="39945" name="Rectangle 4"/>
            <p:cNvSpPr>
              <a:spLocks noChangeArrowheads="1"/>
            </p:cNvSpPr>
            <p:nvPr/>
          </p:nvSpPr>
          <p:spPr bwMode="auto">
            <a:xfrm>
              <a:off x="1296" y="2640"/>
              <a:ext cx="2736" cy="836"/>
            </a:xfrm>
            <a:prstGeom prst="rect">
              <a:avLst/>
            </a:prstGeom>
            <a:noFill/>
            <a:ln w="15875">
              <a:solidFill>
                <a:srgbClr val="0033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sz="2000" i="0">
                  <a:latin typeface="Verdana" pitchFamily="34" charset="0"/>
                </a:rPr>
                <a:t>Bayes Theorem:</a:t>
              </a:r>
            </a:p>
            <a:p>
              <a:pPr lvl="1" algn="l">
                <a:spcBef>
                  <a:spcPct val="50000"/>
                </a:spcBef>
                <a:buClr>
                  <a:schemeClr val="accent2"/>
                </a:buClr>
                <a:buFontTx/>
                <a:buNone/>
              </a:pPr>
              <a:r>
                <a:rPr lang="en-US" sz="2000" i="0">
                  <a:latin typeface="Verdana" pitchFamily="34" charset="0"/>
                </a:rPr>
                <a:t>Pr(x|y) =   </a:t>
              </a:r>
              <a:r>
                <a:rPr lang="en-US" sz="2000" i="0" u="sng">
                  <a:latin typeface="Verdana" pitchFamily="34" charset="0"/>
                </a:rPr>
                <a:t> Pr(y|x) </a:t>
              </a:r>
              <a:r>
                <a:rPr lang="en-US" sz="2000" b="1" i="0" u="sng">
                  <a:latin typeface="cmsy10" pitchFamily="34" charset="0"/>
                </a:rPr>
                <a:t>.</a:t>
              </a:r>
              <a:r>
                <a:rPr lang="en-US" sz="2000" i="0" u="sng">
                  <a:latin typeface="Verdana" pitchFamily="34" charset="0"/>
                </a:rPr>
                <a:t> Pr(x) </a:t>
              </a:r>
            </a:p>
            <a:p>
              <a:pPr lvl="1" algn="l">
                <a:spcBef>
                  <a:spcPct val="50000"/>
                </a:spcBef>
                <a:buClr>
                  <a:schemeClr val="accent2"/>
                </a:buClr>
                <a:buFontTx/>
                <a:buNone/>
              </a:pPr>
              <a:r>
                <a:rPr lang="en-US" sz="2000" i="0">
                  <a:latin typeface="Verdana" pitchFamily="34" charset="0"/>
                </a:rPr>
                <a:t>   	                   Pr(y)</a:t>
              </a:r>
            </a:p>
          </p:txBody>
        </p:sp>
        <p:sp>
          <p:nvSpPr>
            <p:cNvPr id="39946" name="Rectangle 5"/>
            <p:cNvSpPr>
              <a:spLocks noChangeArrowheads="1"/>
            </p:cNvSpPr>
            <p:nvPr/>
          </p:nvSpPr>
          <p:spPr bwMode="auto">
            <a:xfrm>
              <a:off x="1296" y="2640"/>
              <a:ext cx="2736" cy="826"/>
            </a:xfrm>
            <a:prstGeom prst="rect">
              <a:avLst/>
            </a:prstGeom>
            <a:noFill/>
            <a:ln w="1587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03943" name="AutoShape 7"/>
          <p:cNvSpPr>
            <a:spLocks/>
          </p:cNvSpPr>
          <p:nvPr/>
        </p:nvSpPr>
        <p:spPr bwMode="auto">
          <a:xfrm>
            <a:off x="6827838" y="4167188"/>
            <a:ext cx="1554162" cy="401637"/>
          </a:xfrm>
          <a:prstGeom prst="borderCallout1">
            <a:avLst>
              <a:gd name="adj1" fmla="val 28347"/>
              <a:gd name="adj2" fmla="val -4894"/>
              <a:gd name="adj3" fmla="val 160236"/>
              <a:gd name="adj4" fmla="val -120083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>
                <a:solidFill>
                  <a:srgbClr val="0033CC"/>
                </a:solidFill>
              </a:rPr>
              <a:t>likelihood</a:t>
            </a:r>
          </a:p>
        </p:txBody>
      </p:sp>
      <p:sp>
        <p:nvSpPr>
          <p:cNvPr id="1703944" name="AutoShape 8"/>
          <p:cNvSpPr>
            <a:spLocks/>
          </p:cNvSpPr>
          <p:nvPr/>
        </p:nvSpPr>
        <p:spPr bwMode="auto">
          <a:xfrm>
            <a:off x="6824663" y="4849813"/>
            <a:ext cx="1557337" cy="407987"/>
          </a:xfrm>
          <a:prstGeom prst="borderCallout1">
            <a:avLst>
              <a:gd name="adj1" fmla="val 28014"/>
              <a:gd name="adj2" fmla="val -4894"/>
              <a:gd name="adj3" fmla="val 29574"/>
              <a:gd name="adj4" fmla="val -46278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>
                <a:solidFill>
                  <a:srgbClr val="0033CC"/>
                </a:solidFill>
              </a:rPr>
              <a:t>prior</a:t>
            </a:r>
          </a:p>
        </p:txBody>
      </p:sp>
      <p:sp>
        <p:nvSpPr>
          <p:cNvPr id="1703945" name="AutoShape 9"/>
          <p:cNvSpPr>
            <a:spLocks/>
          </p:cNvSpPr>
          <p:nvPr/>
        </p:nvSpPr>
        <p:spPr bwMode="auto">
          <a:xfrm>
            <a:off x="195263" y="4522788"/>
            <a:ext cx="1557337" cy="403225"/>
          </a:xfrm>
          <a:prstGeom prst="borderCallout1">
            <a:avLst>
              <a:gd name="adj1" fmla="val 28347"/>
              <a:gd name="adj2" fmla="val 104894"/>
              <a:gd name="adj3" fmla="val 104722"/>
              <a:gd name="adj4" fmla="val 160144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>
                <a:solidFill>
                  <a:srgbClr val="0033CC"/>
                </a:solidFill>
              </a:rPr>
              <a:t>posterior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3943" grpId="0" animBg="1" autoUpdateAnimBg="0"/>
      <p:bldP spid="1703944" grpId="0" animBg="1" autoUpdateAnimBg="0"/>
      <p:bldP spid="1703945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ABE2F-F870-444E-A863-982CEEE9EA27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914400"/>
          </a:xfrm>
        </p:spPr>
        <p:txBody>
          <a:bodyPr/>
          <a:lstStyle/>
          <a:p>
            <a:r>
              <a:rPr lang="en-US" sz="2800" smtClean="0"/>
              <a:t>Maximum a Posteriori (Bayesian) Estimate</a:t>
            </a:r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458200" cy="49530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Consider the class of linear systems </a:t>
            </a:r>
            <a:r>
              <a:rPr lang="en-US" i="1" smtClean="0">
                <a:latin typeface="Arial" pitchFamily="34" charset="0"/>
              </a:rPr>
              <a:t>y = Hx + n</a:t>
            </a:r>
            <a:endParaRPr lang="en-US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latin typeface="Arial" pitchFamily="34" charset="0"/>
              </a:rPr>
              <a:t>Bayesian methods maximize the posterior probability: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i="1" smtClean="0">
                <a:latin typeface="Arial" pitchFamily="34" charset="0"/>
              </a:rPr>
              <a:t>			Pr(x|y) </a:t>
            </a:r>
            <a:r>
              <a:rPr lang="en-US" i="1" smtClean="0"/>
              <a:t>∝</a:t>
            </a:r>
            <a:r>
              <a:rPr lang="en-US" i="1" smtClean="0">
                <a:latin typeface="Arial" pitchFamily="34" charset="0"/>
              </a:rPr>
              <a:t> Pr(y|x) . Pr(x)</a:t>
            </a:r>
          </a:p>
          <a:p>
            <a:pPr>
              <a:lnSpc>
                <a:spcPct val="80000"/>
              </a:lnSpc>
            </a:pPr>
            <a:r>
              <a:rPr lang="en-US" i="1" smtClean="0">
                <a:latin typeface="Arial" pitchFamily="34" charset="0"/>
              </a:rPr>
              <a:t>Pr(y|x)</a:t>
            </a:r>
            <a:r>
              <a:rPr lang="en-US" smtClean="0">
                <a:latin typeface="Arial" pitchFamily="34" charset="0"/>
              </a:rPr>
              <a:t> (likelihood function)  = exp(- </a:t>
            </a:r>
            <a:r>
              <a:rPr lang="en-US" i="1" smtClean="0">
                <a:latin typeface="Arial" pitchFamily="34" charset="0"/>
              </a:rPr>
              <a:t>||y-Hx||</a:t>
            </a:r>
            <a:r>
              <a:rPr lang="en-US" i="1" baseline="30000" smtClean="0">
                <a:latin typeface="Arial" pitchFamily="34" charset="0"/>
              </a:rPr>
              <a:t>2</a:t>
            </a:r>
            <a:r>
              <a:rPr lang="en-US" smtClean="0">
                <a:latin typeface="Arial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i="1" smtClean="0">
                <a:latin typeface="Arial" pitchFamily="34" charset="0"/>
              </a:rPr>
              <a:t>Pr(x)</a:t>
            </a:r>
            <a:r>
              <a:rPr lang="en-US" smtClean="0">
                <a:latin typeface="Arial" pitchFamily="34" charset="0"/>
              </a:rPr>
              <a:t> (prior PDF) = exp(-G(x))</a:t>
            </a:r>
          </a:p>
          <a:p>
            <a:r>
              <a:rPr lang="en-US" smtClean="0">
                <a:latin typeface="Arial" pitchFamily="34" charset="0"/>
              </a:rPr>
              <a:t>Non-Bayesian: maximize only likelihood</a:t>
            </a:r>
          </a:p>
          <a:p>
            <a:pPr>
              <a:buFont typeface="Wingdings" pitchFamily="2" charset="2"/>
              <a:buNone/>
            </a:pPr>
            <a:r>
              <a:rPr lang="en-US" sz="2800" i="1" smtClean="0">
                <a:latin typeface="Arial" pitchFamily="34" charset="0"/>
              </a:rPr>
              <a:t>			   </a:t>
            </a:r>
            <a:r>
              <a:rPr lang="en-US" i="1" smtClean="0">
                <a:latin typeface="Arial" pitchFamily="34" charset="0"/>
              </a:rPr>
              <a:t>x</a:t>
            </a:r>
            <a:r>
              <a:rPr lang="en-US" i="1" baseline="-25000" smtClean="0">
                <a:latin typeface="Arial" pitchFamily="34" charset="0"/>
              </a:rPr>
              <a:t>est</a:t>
            </a:r>
            <a:r>
              <a:rPr lang="en-US" i="1" smtClean="0">
                <a:latin typeface="Arial" pitchFamily="34" charset="0"/>
              </a:rPr>
              <a:t> = arg min ||y-Hx||</a:t>
            </a:r>
            <a:r>
              <a:rPr lang="en-US" i="1" baseline="30000" smtClean="0">
                <a:latin typeface="Arial" pitchFamily="34" charset="0"/>
              </a:rPr>
              <a:t>2</a:t>
            </a:r>
            <a:endParaRPr lang="en-US" sz="200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latin typeface="Arial" pitchFamily="34" charset="0"/>
              </a:rPr>
              <a:t>Bayesian: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smtClean="0">
                <a:latin typeface="Arial" pitchFamily="34" charset="0"/>
              </a:rPr>
              <a:t>			  </a:t>
            </a:r>
            <a:r>
              <a:rPr lang="en-US" i="1" smtClean="0">
                <a:latin typeface="Arial" pitchFamily="34" charset="0"/>
              </a:rPr>
              <a:t>x</a:t>
            </a:r>
            <a:r>
              <a:rPr lang="en-US" i="1" baseline="-25000" smtClean="0">
                <a:latin typeface="Arial" pitchFamily="34" charset="0"/>
              </a:rPr>
              <a:t>est</a:t>
            </a:r>
            <a:r>
              <a:rPr lang="en-US" i="1" smtClean="0">
                <a:latin typeface="Arial" pitchFamily="34" charset="0"/>
              </a:rPr>
              <a:t> = arg min ||y-Hx||</a:t>
            </a:r>
            <a:r>
              <a:rPr lang="en-US" i="1" baseline="30000" smtClean="0">
                <a:latin typeface="Arial" pitchFamily="34" charset="0"/>
              </a:rPr>
              <a:t>2</a:t>
            </a:r>
            <a:r>
              <a:rPr lang="en-US" i="1" smtClean="0">
                <a:latin typeface="Arial" pitchFamily="34" charset="0"/>
              </a:rPr>
              <a:t> + G(x)</a:t>
            </a:r>
            <a:r>
              <a:rPr lang="en-US" sz="2000" smtClean="0">
                <a:latin typeface="Arial" pitchFamily="34" charset="0"/>
              </a:rPr>
              <a:t> ,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Arial" pitchFamily="34" charset="0"/>
              </a:rPr>
              <a:t>	where </a:t>
            </a:r>
            <a:r>
              <a:rPr lang="en-US" i="1" smtClean="0">
                <a:latin typeface="Arial" pitchFamily="34" charset="0"/>
              </a:rPr>
              <a:t>G(x)</a:t>
            </a:r>
            <a:r>
              <a:rPr lang="en-US" smtClean="0">
                <a:latin typeface="Arial" pitchFamily="34" charset="0"/>
              </a:rPr>
              <a:t> is obtained from the prior distribution of </a:t>
            </a:r>
            <a:r>
              <a:rPr lang="en-US" i="1" smtClean="0">
                <a:latin typeface="Arial" pitchFamily="34" charset="0"/>
              </a:rPr>
              <a:t>x</a:t>
            </a:r>
          </a:p>
          <a:p>
            <a:r>
              <a:rPr lang="en-US" smtClean="0">
                <a:latin typeface="Arial" pitchFamily="34" charset="0"/>
              </a:rPr>
              <a:t>If </a:t>
            </a:r>
            <a:r>
              <a:rPr lang="en-US" i="1" smtClean="0">
                <a:latin typeface="Arial" pitchFamily="34" charset="0"/>
              </a:rPr>
              <a:t>G(x) = ||Gx||</a:t>
            </a:r>
            <a:r>
              <a:rPr lang="en-US" i="1" baseline="30000" smtClean="0">
                <a:latin typeface="Arial" pitchFamily="34" charset="0"/>
              </a:rPr>
              <a:t>2</a:t>
            </a:r>
            <a:r>
              <a:rPr lang="en-US" i="1" smtClean="0">
                <a:latin typeface="Arial" pitchFamily="34" charset="0"/>
              </a:rPr>
              <a:t> </a:t>
            </a:r>
            <a:r>
              <a:rPr lang="en-US" smtClean="0">
                <a:latin typeface="Arial" pitchFamily="34" charset="0"/>
                <a:sym typeface="Wingdings" pitchFamily="2" charset="2"/>
              </a:rPr>
              <a:t></a:t>
            </a:r>
            <a:r>
              <a:rPr lang="en-US" i="1" smtClean="0">
                <a:latin typeface="Arial" pitchFamily="34" charset="0"/>
                <a:sym typeface="Wingdings" pitchFamily="2" charset="2"/>
              </a:rPr>
              <a:t> Tikhonov Regularization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49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4964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F90A65-8EF6-43D9-A86A-57F962250907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example of Estimation in MR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876800"/>
          </a:xfrm>
        </p:spPr>
        <p:txBody>
          <a:bodyPr/>
          <a:lstStyle/>
          <a:p>
            <a:r>
              <a:rPr lang="en-US" smtClean="0"/>
              <a:t>Image denoising: H = I</a:t>
            </a:r>
          </a:p>
          <a:p>
            <a:r>
              <a:rPr lang="en-US" smtClean="0"/>
              <a:t>Image deblurring: H = convolution mtx in img-space</a:t>
            </a:r>
          </a:p>
          <a:p>
            <a:r>
              <a:rPr lang="en-US" smtClean="0"/>
              <a:t>Super-resolution: H = diagonal mtx in k-space</a:t>
            </a:r>
          </a:p>
          <a:p>
            <a:r>
              <a:rPr lang="en-US" smtClean="0"/>
              <a:t>Metabolite quantification in MRSI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F6F06-1341-4C54-9BEC-857C689BCD9C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1168400" y="471488"/>
            <a:ext cx="7302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ko-KR" sz="2800" i="0">
                <a:solidFill>
                  <a:srgbClr val="0033CC"/>
                </a:solidFill>
                <a:latin typeface="Arial" pitchFamily="34" charset="0"/>
                <a:ea typeface="Gulim" pitchFamily="34" charset="-127"/>
              </a:rPr>
              <a:t>What Is the Right Imaging Model?</a:t>
            </a: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584200" y="1136650"/>
            <a:ext cx="85598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 y = H x + n,    n is Gaussian   		  (1)</a:t>
            </a:r>
          </a:p>
          <a:p>
            <a:pPr marL="342900" indent="-342900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endParaRPr kumimoji="1" lang="en-US" altLang="ko-KR">
              <a:latin typeface="Gulim" pitchFamily="34" charset="-127"/>
              <a:ea typeface="Gulim" pitchFamily="34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endParaRPr kumimoji="1" lang="en-US" altLang="ko-KR">
              <a:latin typeface="Gulim" pitchFamily="34" charset="-127"/>
              <a:ea typeface="Gulim" pitchFamily="34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1" lang="en-US" altLang="ko-KR">
                <a:latin typeface="Gulim" pitchFamily="34" charset="-127"/>
                <a:ea typeface="Gulim" pitchFamily="34" charset="-127"/>
              </a:rPr>
              <a:t>y = H x + n,   n, x are Gaussian  	            (2)</a:t>
            </a:r>
            <a:r>
              <a:rPr kumimoji="1" lang="en-US" altLang="ko-KR" i="0">
                <a:latin typeface="Arial" pitchFamily="34" charset="0"/>
                <a:ea typeface="Gulim" pitchFamily="34" charset="-127"/>
              </a:rPr>
              <a:t>                                    </a:t>
            </a:r>
          </a:p>
        </p:txBody>
      </p:sp>
      <p:grpSp>
        <p:nvGrpSpPr>
          <p:cNvPr id="43013" name="Group 6"/>
          <p:cNvGrpSpPr>
            <a:grpSpLocks/>
          </p:cNvGrpSpPr>
          <p:nvPr/>
        </p:nvGrpSpPr>
        <p:grpSpPr bwMode="auto">
          <a:xfrm>
            <a:off x="188913" y="2438400"/>
            <a:ext cx="7875587" cy="846138"/>
            <a:chOff x="119" y="2472"/>
            <a:chExt cx="4961" cy="533"/>
          </a:xfrm>
        </p:grpSpPr>
        <p:sp>
          <p:nvSpPr>
            <p:cNvPr id="43016" name="Rectangle 7"/>
            <p:cNvSpPr>
              <a:spLocks noChangeArrowheads="1"/>
            </p:cNvSpPr>
            <p:nvPr/>
          </p:nvSpPr>
          <p:spPr bwMode="auto">
            <a:xfrm>
              <a:off x="1040" y="2472"/>
              <a:ext cx="4040" cy="312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Text Box 8"/>
            <p:cNvSpPr txBox="1">
              <a:spLocks noChangeArrowheads="1"/>
            </p:cNvSpPr>
            <p:nvPr/>
          </p:nvSpPr>
          <p:spPr bwMode="auto">
            <a:xfrm>
              <a:off x="119" y="2774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800" i="0">
                  <a:latin typeface="Gulim" pitchFamily="34" charset="-127"/>
                  <a:ea typeface="Gulim" pitchFamily="34" charset="-127"/>
                </a:rPr>
                <a:t>MAP Sense</a:t>
              </a:r>
            </a:p>
          </p:txBody>
        </p:sp>
        <p:sp>
          <p:nvSpPr>
            <p:cNvPr id="43018" name="Line 9"/>
            <p:cNvSpPr>
              <a:spLocks noChangeShapeType="1"/>
            </p:cNvSpPr>
            <p:nvPr/>
          </p:nvSpPr>
          <p:spPr bwMode="auto">
            <a:xfrm flipV="1">
              <a:off x="584" y="2536"/>
              <a:ext cx="440" cy="256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4" name="Rectangle 10"/>
          <p:cNvSpPr>
            <a:spLocks noChangeArrowheads="1"/>
          </p:cNvSpPr>
          <p:nvPr/>
        </p:nvSpPr>
        <p:spPr bwMode="auto">
          <a:xfrm>
            <a:off x="1651000" y="2438400"/>
            <a:ext cx="6413500" cy="508000"/>
          </a:xfrm>
          <a:prstGeom prst="rect">
            <a:avLst/>
          </a:prstGeom>
          <a:noFill/>
          <a:ln w="50800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11"/>
          <p:cNvSpPr>
            <a:spLocks noChangeArrowheads="1"/>
          </p:cNvSpPr>
          <p:nvPr/>
        </p:nvSpPr>
        <p:spPr bwMode="auto">
          <a:xfrm>
            <a:off x="1968500" y="4500563"/>
            <a:ext cx="70231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latin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endParaRPr kumimoji="1" lang="en-US" altLang="ko-KR" sz="1800" i="0">
              <a:latin typeface="Arial" pitchFamily="34" charset="0"/>
              <a:ea typeface="Gulim" pitchFamily="34" charset="-127"/>
              <a:cs typeface="Arial" pitchFamily="34" charset="0"/>
            </a:endParaRPr>
          </a:p>
          <a:p>
            <a:pPr algn="l" eaLnBrk="1" latin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kumimoji="1" lang="en-US" altLang="ko-KR" sz="1800">
                <a:latin typeface="Arial" pitchFamily="34" charset="0"/>
                <a:ea typeface="Gulim" pitchFamily="34" charset="-127"/>
                <a:cs typeface="Arial" pitchFamily="34" charset="0"/>
              </a:rPr>
              <a:t>  MAP Sense = Bayesian (MAP) estimate of (2)</a:t>
            </a:r>
            <a:endParaRPr kumimoji="1" lang="el-GR" altLang="ko-KR" sz="1800" i="0"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E508A-2EB3-489F-8DB8-0814573C27F3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330200"/>
            <a:ext cx="6019800" cy="647700"/>
          </a:xfrm>
        </p:spPr>
        <p:txBody>
          <a:bodyPr/>
          <a:lstStyle/>
          <a:p>
            <a:r>
              <a:rPr lang="en-US" sz="2800" b="0" smtClean="0">
                <a:solidFill>
                  <a:srgbClr val="0033CC"/>
                </a:solidFill>
                <a:latin typeface="Arial" pitchFamily="34" charset="0"/>
              </a:rPr>
              <a:t>Intro to Bayesian Estimation</a:t>
            </a:r>
          </a:p>
        </p:txBody>
      </p:sp>
      <p:sp>
        <p:nvSpPr>
          <p:cNvPr id="175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31900"/>
            <a:ext cx="8039100" cy="3771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>
                <a:latin typeface="Arial" pitchFamily="34" charset="0"/>
              </a:rPr>
              <a:t>Bayesian methods maximize the posterior probability: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i="1" smtClean="0">
                <a:latin typeface="Arial" pitchFamily="34" charset="0"/>
              </a:rPr>
              <a:t>			Pr(x|y) </a:t>
            </a:r>
            <a:r>
              <a:rPr lang="en-US" i="1" smtClean="0"/>
              <a:t>∝</a:t>
            </a:r>
            <a:r>
              <a:rPr lang="en-US" i="1" smtClean="0">
                <a:latin typeface="Arial" pitchFamily="34" charset="0"/>
              </a:rPr>
              <a:t> Pr(y|x) . Pr(x)</a:t>
            </a:r>
          </a:p>
          <a:p>
            <a:pPr>
              <a:lnSpc>
                <a:spcPct val="80000"/>
              </a:lnSpc>
            </a:pPr>
            <a:r>
              <a:rPr lang="en-US" i="1" smtClean="0">
                <a:latin typeface="Arial" pitchFamily="34" charset="0"/>
              </a:rPr>
              <a:t>Pr(y|x)</a:t>
            </a:r>
            <a:r>
              <a:rPr lang="en-US" smtClean="0">
                <a:latin typeface="Arial" pitchFamily="34" charset="0"/>
              </a:rPr>
              <a:t> (likelihood function)  = exp(- </a:t>
            </a:r>
            <a:r>
              <a:rPr lang="en-US" i="1" smtClean="0">
                <a:latin typeface="Arial" pitchFamily="34" charset="0"/>
              </a:rPr>
              <a:t>||y-Hx||</a:t>
            </a:r>
            <a:r>
              <a:rPr lang="en-US" i="1" baseline="30000" smtClean="0">
                <a:latin typeface="Arial" pitchFamily="34" charset="0"/>
              </a:rPr>
              <a:t>2</a:t>
            </a:r>
            <a:r>
              <a:rPr lang="en-US" smtClean="0">
                <a:latin typeface="Arial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i="1" smtClean="0">
                <a:latin typeface="Arial" pitchFamily="34" charset="0"/>
              </a:rPr>
              <a:t>Pr(x)</a:t>
            </a:r>
            <a:r>
              <a:rPr lang="en-US" smtClean="0">
                <a:latin typeface="Arial" pitchFamily="34" charset="0"/>
              </a:rPr>
              <a:t> (prior PDF) = exp(-G(x))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Arial" pitchFamily="34" charset="0"/>
              </a:rPr>
              <a:t>Gaussian prior: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Arial" pitchFamily="34" charset="0"/>
              </a:rPr>
              <a:t>			Pr(x) = exp{- ½  x</a:t>
            </a:r>
            <a:r>
              <a:rPr lang="en-US" baseline="30000" smtClean="0">
                <a:latin typeface="Arial" pitchFamily="34" charset="0"/>
              </a:rPr>
              <a:t>T</a:t>
            </a:r>
            <a:r>
              <a:rPr lang="en-US" smtClean="0">
                <a:latin typeface="Arial" pitchFamily="34" charset="0"/>
              </a:rPr>
              <a:t> R</a:t>
            </a:r>
            <a:r>
              <a:rPr lang="en-US" baseline="-25000" smtClean="0">
                <a:latin typeface="Arial" pitchFamily="34" charset="0"/>
              </a:rPr>
              <a:t>x</a:t>
            </a:r>
            <a:r>
              <a:rPr lang="en-US" baseline="30000" smtClean="0">
                <a:latin typeface="Arial" pitchFamily="34" charset="0"/>
              </a:rPr>
              <a:t>-1</a:t>
            </a:r>
            <a:r>
              <a:rPr lang="en-US" smtClean="0">
                <a:latin typeface="Arial" pitchFamily="34" charset="0"/>
              </a:rPr>
              <a:t> x}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Arial" pitchFamily="34" charset="0"/>
              </a:rPr>
              <a:t>MAP estimate: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i="1" smtClean="0">
                <a:latin typeface="Arial" pitchFamily="34" charset="0"/>
              </a:rPr>
              <a:t>			x</a:t>
            </a:r>
            <a:r>
              <a:rPr lang="en-US" i="1" baseline="-25000" smtClean="0">
                <a:latin typeface="Arial" pitchFamily="34" charset="0"/>
              </a:rPr>
              <a:t>est</a:t>
            </a:r>
            <a:r>
              <a:rPr lang="en-US" i="1" smtClean="0">
                <a:latin typeface="Arial" pitchFamily="34" charset="0"/>
              </a:rPr>
              <a:t> = arg min ||y-Hx||</a:t>
            </a:r>
            <a:r>
              <a:rPr lang="en-US" i="1" baseline="30000" smtClean="0">
                <a:latin typeface="Arial" pitchFamily="34" charset="0"/>
              </a:rPr>
              <a:t>2</a:t>
            </a:r>
            <a:r>
              <a:rPr lang="en-US" i="1" smtClean="0">
                <a:latin typeface="Arial" pitchFamily="34" charset="0"/>
              </a:rPr>
              <a:t> + G(x)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Arial" pitchFamily="34" charset="0"/>
              </a:rPr>
              <a:t>MAP estimate for Gaussian everything is known as Wiener estimate</a:t>
            </a:r>
            <a:endParaRPr lang="en-US" sz="2000" smtClean="0">
              <a:latin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Arial" pitchFamily="34" charset="0"/>
              </a:rPr>
              <a:t>	</a:t>
            </a:r>
            <a:endParaRPr lang="en-US" sz="180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309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Regularization = Bayesian Estimation!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31188" cy="1371600"/>
          </a:xfrm>
        </p:spPr>
        <p:txBody>
          <a:bodyPr/>
          <a:lstStyle/>
          <a:p>
            <a:r>
              <a:rPr lang="en-US" sz="2000" smtClean="0"/>
              <a:t>For any regularization scheme, its almost always possible to formulate the corresponding MAP problem</a:t>
            </a:r>
          </a:p>
          <a:p>
            <a:r>
              <a:rPr lang="en-US" sz="2000" smtClean="0"/>
              <a:t>MAP = superset of regularization</a:t>
            </a:r>
          </a:p>
          <a:p>
            <a:endParaRPr lang="en-US" sz="2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DEB97-9171-412B-96C0-80E2EBE53EFE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838200" y="3276600"/>
            <a:ext cx="1679575" cy="4619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Prior model</a:t>
            </a: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5254625" y="3276600"/>
            <a:ext cx="2994025" cy="4619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Regularization scheme</a:t>
            </a:r>
          </a:p>
        </p:txBody>
      </p:sp>
      <p:cxnSp>
        <p:nvCxnSpPr>
          <p:cNvPr id="45063" name="Straight Arrow Connector 8"/>
          <p:cNvCxnSpPr>
            <a:cxnSpLocks noChangeShapeType="1"/>
            <a:stCxn id="45061" idx="3"/>
          </p:cNvCxnSpPr>
          <p:nvPr/>
        </p:nvCxnSpPr>
        <p:spPr bwMode="auto">
          <a:xfrm flipV="1">
            <a:off x="2517775" y="3505200"/>
            <a:ext cx="758825" cy="15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5064" name="Straight Arrow Connector 9"/>
          <p:cNvCxnSpPr>
            <a:cxnSpLocks noChangeShapeType="1"/>
          </p:cNvCxnSpPr>
          <p:nvPr/>
        </p:nvCxnSpPr>
        <p:spPr bwMode="auto">
          <a:xfrm flipV="1">
            <a:off x="4495800" y="3506788"/>
            <a:ext cx="758825" cy="31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5065" name="TextBox 10"/>
          <p:cNvSpPr txBox="1">
            <a:spLocks noChangeArrowheads="1"/>
          </p:cNvSpPr>
          <p:nvPr/>
        </p:nvSpPr>
        <p:spPr bwMode="auto">
          <a:xfrm>
            <a:off x="3486150" y="3278188"/>
            <a:ext cx="815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MAP</a:t>
            </a:r>
          </a:p>
        </p:txBody>
      </p:sp>
      <p:sp>
        <p:nvSpPr>
          <p:cNvPr id="45066" name="TextBox 11"/>
          <p:cNvSpPr txBox="1">
            <a:spLocks noChangeArrowheads="1"/>
          </p:cNvSpPr>
          <p:nvPr/>
        </p:nvSpPr>
        <p:spPr bwMode="auto">
          <a:xfrm>
            <a:off x="685800" y="4648200"/>
            <a:ext cx="4564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So why deal with regularization??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Lets talk about Prior Models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Temporal priors: smooth time-trajectory</a:t>
            </a:r>
          </a:p>
          <a:p>
            <a:r>
              <a:rPr lang="en-US" smtClean="0"/>
              <a:t>Sparse priors: L0, L1, L2 (=Tikhonov)</a:t>
            </a:r>
          </a:p>
          <a:p>
            <a:r>
              <a:rPr lang="en-US" smtClean="0"/>
              <a:t>Spatial Priors: most powerful for images</a:t>
            </a:r>
          </a:p>
          <a:p>
            <a:r>
              <a:rPr lang="en-US" smtClean="0"/>
              <a:t>I recommend robust spatial priors using Markov Fields</a:t>
            </a:r>
          </a:p>
          <a:p>
            <a:r>
              <a:rPr lang="en-US" smtClean="0"/>
              <a:t>Want priors to be general, not too specific</a:t>
            </a:r>
          </a:p>
          <a:p>
            <a:r>
              <a:rPr lang="en-US" smtClean="0"/>
              <a:t>Ie, weak rather than strong priors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1B040-7668-4ECF-AF46-98AC505E0D7C}" type="slidenum">
              <a:rPr lang="en-US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How to do regularization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231187" cy="4876800"/>
          </a:xfrm>
        </p:spPr>
        <p:txBody>
          <a:bodyPr/>
          <a:lstStyle/>
          <a:p>
            <a:r>
              <a:rPr lang="en-US" sz="2000" smtClean="0"/>
              <a:t>First model physical property of image, </a:t>
            </a:r>
          </a:p>
          <a:p>
            <a:r>
              <a:rPr lang="en-US" sz="2000" smtClean="0"/>
              <a:t>then create a prior which captures it, </a:t>
            </a:r>
          </a:p>
          <a:p>
            <a:r>
              <a:rPr lang="en-US" sz="2000" smtClean="0"/>
              <a:t>then formulate MAP estimator,</a:t>
            </a:r>
          </a:p>
          <a:p>
            <a:r>
              <a:rPr lang="en-US" sz="2000" smtClean="0"/>
              <a:t>Then find a good algorithm to solve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8643D2-0CC3-4EFC-937D-0703AF8A0AB3}" type="slidenum">
              <a:rPr lang="en-US" sz="1200"/>
              <a:pPr>
                <a:defRPr/>
              </a:pPr>
              <a:t>49</a:t>
            </a:fld>
            <a:endParaRPr lang="en-US" sz="12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514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Tx/>
              <a:buNone/>
              <a:defRPr/>
            </a:pPr>
            <a:r>
              <a:rPr lang="en-US" sz="2800" b="1" i="0" kern="0" dirty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How NOT to do regularization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5613" y="3505200"/>
            <a:ext cx="82311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DON’T use regularization scheme without bearing on physical property of image!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Example: L1 or L0 prior in k-space!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Specifically: </a:t>
            </a:r>
            <a:r>
              <a:rPr lang="en-US" sz="2000" i="0" kern="0" dirty="0" err="1">
                <a:latin typeface="+mn-lt"/>
              </a:rPr>
              <a:t>deblurring</a:t>
            </a:r>
            <a:r>
              <a:rPr lang="en-US" sz="2000" i="0" kern="0" dirty="0">
                <a:latin typeface="+mn-lt"/>
              </a:rPr>
              <a:t> in k-space (handy b/c convolution becomes multiply)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BUT: hard to impose smoothness priors in k-space </a:t>
            </a:r>
            <a:r>
              <a:rPr lang="en-US" sz="2000" i="0" kern="0" dirty="0">
                <a:latin typeface="+mn-lt"/>
                <a:sym typeface="Wingdings" pitchFamily="2" charset="2"/>
              </a:rPr>
              <a:t> no meaning</a:t>
            </a:r>
            <a:endParaRPr lang="en-US" sz="2000" i="0" kern="0" dirty="0">
              <a:latin typeface="+mn-lt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229600" y="86106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buFontTx/>
              <a:buNone/>
              <a:defRPr/>
            </a:pPr>
            <a:fld id="{9E584D42-9041-4CD3-AD8A-C25E805F195F}" type="slidenum">
              <a:rPr lang="en-US" sz="1200" i="0">
                <a:solidFill>
                  <a:schemeClr val="bg1"/>
                </a:solidFill>
                <a:latin typeface="+mn-lt"/>
              </a:rPr>
              <a:pPr algn="r">
                <a:buFontTx/>
                <a:buNone/>
                <a:defRPr/>
              </a:pPr>
              <a:t>49</a:t>
            </a:fld>
            <a:endParaRPr lang="en-US" sz="1200" i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dirty="0" smtClean="0"/>
              <a:t>WT on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CB68E-75DE-47CC-B525-D6895985D2D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3" name="Group 30"/>
          <p:cNvGrpSpPr/>
          <p:nvPr/>
        </p:nvGrpSpPr>
        <p:grpSpPr>
          <a:xfrm>
            <a:off x="736107" y="990600"/>
            <a:ext cx="3150093" cy="2819400"/>
            <a:chOff x="736107" y="990600"/>
            <a:chExt cx="3150093" cy="2819400"/>
          </a:xfrm>
        </p:grpSpPr>
        <p:grpSp>
          <p:nvGrpSpPr>
            <p:cNvPr id="5" name="Group 5"/>
            <p:cNvGrpSpPr/>
            <p:nvPr/>
          </p:nvGrpSpPr>
          <p:grpSpPr>
            <a:xfrm>
              <a:off x="762000" y="1597968"/>
              <a:ext cx="2819400" cy="2212032"/>
              <a:chOff x="4495800" y="4114801"/>
              <a:chExt cx="2819400" cy="2212032"/>
            </a:xfrm>
          </p:grpSpPr>
          <p:cxnSp>
            <p:nvCxnSpPr>
              <p:cNvPr id="7" name="Straight Arrow Connector 6"/>
              <p:cNvCxnSpPr/>
              <p:nvPr/>
            </p:nvCxnSpPr>
            <p:spPr bwMode="auto">
              <a:xfrm rot="16200000" flipV="1">
                <a:off x="4156200" y="5215609"/>
                <a:ext cx="2208362" cy="674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" name="Straight Arrow Connector 7"/>
              <p:cNvCxnSpPr/>
              <p:nvPr/>
            </p:nvCxnSpPr>
            <p:spPr bwMode="auto">
              <a:xfrm>
                <a:off x="4953000" y="5941368"/>
                <a:ext cx="2362200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" name="Rectangle 8"/>
              <p:cNvSpPr/>
              <p:nvPr/>
            </p:nvSpPr>
            <p:spPr>
              <a:xfrm>
                <a:off x="6448399" y="5865168"/>
                <a:ext cx="7906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time 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495800" y="4493568"/>
                <a:ext cx="8162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scale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5257008" y="54102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6096000" y="54102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257800" y="48768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5638800" y="48768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6096000" y="48768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5257800" y="43434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5410200" y="43434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5638800" y="43434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5867400" y="43434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6096000" y="4343400"/>
                <a:ext cx="838200" cy="5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736107" y="990600"/>
              <a:ext cx="31500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2D generalization of  scale-time decomposition</a:t>
              </a:r>
              <a:endParaRPr lang="en-US" sz="2000" dirty="0"/>
            </a:p>
          </p:txBody>
        </p:sp>
      </p:grp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152400" y="4604873"/>
            <a:ext cx="8763000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 smtClean="0"/>
              <a:t> Successive application of dot product with wavelet of increasing width.</a:t>
            </a:r>
          </a:p>
          <a:p>
            <a:pPr>
              <a:buNone/>
            </a:pPr>
            <a:r>
              <a:rPr lang="en-US" sz="1800" dirty="0" smtClean="0"/>
              <a:t> Forms a natural pyramid structure. At each scale:</a:t>
            </a:r>
          </a:p>
          <a:p>
            <a:pPr>
              <a:buNone/>
            </a:pPr>
            <a:r>
              <a:rPr lang="en-US" sz="1800" dirty="0" smtClean="0"/>
              <a:t>	H = dot product of image rows with wavelet</a:t>
            </a:r>
          </a:p>
          <a:p>
            <a:pPr>
              <a:buNone/>
            </a:pPr>
            <a:r>
              <a:rPr lang="en-US" sz="1800" dirty="0" smtClean="0"/>
              <a:t>	V = dot product of image </a:t>
            </a:r>
            <a:r>
              <a:rPr lang="en-US" sz="1800" dirty="0" smtClean="0"/>
              <a:t>columns with </a:t>
            </a:r>
            <a:r>
              <a:rPr lang="en-US" sz="1800" dirty="0" smtClean="0"/>
              <a:t>wavelet</a:t>
            </a:r>
          </a:p>
          <a:p>
            <a:pPr>
              <a:buNone/>
            </a:pPr>
            <a:r>
              <a:rPr lang="en-US" sz="1800" dirty="0" smtClean="0"/>
              <a:t>	H-V = dot product of image rows then columns with wavelet</a:t>
            </a:r>
            <a:endParaRPr lang="en-US" sz="1800" dirty="0"/>
          </a:p>
        </p:txBody>
      </p:sp>
      <p:grpSp>
        <p:nvGrpSpPr>
          <p:cNvPr id="6" name="Group 31"/>
          <p:cNvGrpSpPr/>
          <p:nvPr/>
        </p:nvGrpSpPr>
        <p:grpSpPr>
          <a:xfrm>
            <a:off x="4021335" y="914400"/>
            <a:ext cx="4807480" cy="3848220"/>
            <a:chOff x="4021335" y="914400"/>
            <a:chExt cx="4807480" cy="3848220"/>
          </a:xfrm>
        </p:grpSpPr>
        <p:pic>
          <p:nvPicPr>
            <p:cNvPr id="5488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3000" y="914400"/>
              <a:ext cx="35052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4021335" y="1143000"/>
              <a:ext cx="9316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Scale 0</a:t>
              </a:r>
              <a:endParaRPr lang="en-US" sz="2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8600" y="2114490"/>
              <a:ext cx="9316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Scale 1</a:t>
              </a:r>
              <a:endParaRPr lang="en-US" sz="2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21335" y="3352800"/>
              <a:ext cx="9316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Scale 2</a:t>
              </a:r>
              <a:endParaRPr lang="en-US" sz="2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458200" y="1597967"/>
              <a:ext cx="3706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H</a:t>
              </a:r>
              <a:endParaRPr lang="en-US" sz="2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77027" y="4362510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V</a:t>
              </a:r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46574" y="4343400"/>
              <a:ext cx="6126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H-V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A369D-6226-4369-82F3-EC84E57C102C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 for Line fitting problem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5613" y="1219200"/>
            <a:ext cx="823118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If model estimated by ML and Prior info do not agree…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MAP is a compromise between the two</a:t>
            </a:r>
          </a:p>
        </p:txBody>
      </p:sp>
      <p:grpSp>
        <p:nvGrpSpPr>
          <p:cNvPr id="48133" name="Group 23"/>
          <p:cNvGrpSpPr>
            <a:grpSpLocks/>
          </p:cNvGrpSpPr>
          <p:nvPr/>
        </p:nvGrpSpPr>
        <p:grpSpPr bwMode="auto">
          <a:xfrm>
            <a:off x="1943100" y="2286000"/>
            <a:ext cx="4914900" cy="2857500"/>
            <a:chOff x="1943100" y="2286000"/>
            <a:chExt cx="4914900" cy="2857502"/>
          </a:xfrm>
        </p:grpSpPr>
        <p:grpSp>
          <p:nvGrpSpPr>
            <p:cNvPr id="48140" name="Group 18"/>
            <p:cNvGrpSpPr>
              <a:grpSpLocks/>
            </p:cNvGrpSpPr>
            <p:nvPr/>
          </p:nvGrpSpPr>
          <p:grpSpPr bwMode="auto">
            <a:xfrm>
              <a:off x="1943100" y="3086102"/>
              <a:ext cx="2514600" cy="2057400"/>
              <a:chOff x="1905000" y="3048000"/>
              <a:chExt cx="2514600" cy="2057400"/>
            </a:xfrm>
          </p:grpSpPr>
          <p:sp>
            <p:nvSpPr>
              <p:cNvPr id="48142" name="Line 15"/>
              <p:cNvSpPr>
                <a:spLocks noChangeShapeType="1"/>
              </p:cNvSpPr>
              <p:nvPr/>
            </p:nvSpPr>
            <p:spPr bwMode="auto">
              <a:xfrm flipV="1">
                <a:off x="1905000" y="3124200"/>
                <a:ext cx="2514600" cy="19812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143" name="Oval 18"/>
              <p:cNvSpPr>
                <a:spLocks noChangeArrowheads="1"/>
              </p:cNvSpPr>
              <p:nvPr/>
            </p:nvSpPr>
            <p:spPr bwMode="auto">
              <a:xfrm>
                <a:off x="4038600" y="3048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4" name="Oval 19"/>
              <p:cNvSpPr>
                <a:spLocks noChangeArrowheads="1"/>
              </p:cNvSpPr>
              <p:nvPr/>
            </p:nvSpPr>
            <p:spPr bwMode="auto">
              <a:xfrm>
                <a:off x="3962400" y="365760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5" name="Oval 20"/>
              <p:cNvSpPr>
                <a:spLocks noChangeArrowheads="1"/>
              </p:cNvSpPr>
              <p:nvPr/>
            </p:nvSpPr>
            <p:spPr bwMode="auto">
              <a:xfrm>
                <a:off x="3429000" y="419100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6" name="Oval 21"/>
              <p:cNvSpPr>
                <a:spLocks noChangeArrowheads="1"/>
              </p:cNvSpPr>
              <p:nvPr/>
            </p:nvSpPr>
            <p:spPr bwMode="auto">
              <a:xfrm>
                <a:off x="3124200" y="358140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7" name="Oval 22"/>
              <p:cNvSpPr>
                <a:spLocks noChangeArrowheads="1"/>
              </p:cNvSpPr>
              <p:nvPr/>
            </p:nvSpPr>
            <p:spPr bwMode="auto">
              <a:xfrm>
                <a:off x="2971800" y="400050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8" name="Oval 23"/>
              <p:cNvSpPr>
                <a:spLocks noChangeArrowheads="1"/>
              </p:cNvSpPr>
              <p:nvPr/>
            </p:nvSpPr>
            <p:spPr bwMode="auto">
              <a:xfrm>
                <a:off x="2971800" y="449580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9" name="Oval 24"/>
              <p:cNvSpPr>
                <a:spLocks noChangeArrowheads="1"/>
              </p:cNvSpPr>
              <p:nvPr/>
            </p:nvSpPr>
            <p:spPr bwMode="auto">
              <a:xfrm>
                <a:off x="2209800" y="449580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0" name="Oval 25"/>
              <p:cNvSpPr>
                <a:spLocks noChangeArrowheads="1"/>
              </p:cNvSpPr>
              <p:nvPr/>
            </p:nvSpPr>
            <p:spPr bwMode="auto">
              <a:xfrm>
                <a:off x="2514600" y="426720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1" name="Oval 26"/>
              <p:cNvSpPr>
                <a:spLocks noChangeArrowheads="1"/>
              </p:cNvSpPr>
              <p:nvPr/>
            </p:nvSpPr>
            <p:spPr bwMode="auto">
              <a:xfrm>
                <a:off x="3810000" y="3962401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41" name="Rectangular Callout 20"/>
            <p:cNvSpPr>
              <a:spLocks noChangeArrowheads="1"/>
            </p:cNvSpPr>
            <p:nvPr/>
          </p:nvSpPr>
          <p:spPr bwMode="auto">
            <a:xfrm>
              <a:off x="4724400" y="2286000"/>
              <a:ext cx="2133600" cy="533401"/>
            </a:xfrm>
            <a:prstGeom prst="wedgeRectCallout">
              <a:avLst>
                <a:gd name="adj1" fmla="val -60120"/>
                <a:gd name="adj2" fmla="val 114880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Tx/>
                <a:buNone/>
              </a:pPr>
              <a:r>
                <a:rPr lang="en-US" sz="2000" b="1">
                  <a:solidFill>
                    <a:srgbClr val="FF0000"/>
                  </a:solidFill>
                </a:rPr>
                <a:t>LS estimate</a:t>
              </a:r>
            </a:p>
          </p:txBody>
        </p:sp>
      </p:grpSp>
      <p:grpSp>
        <p:nvGrpSpPr>
          <p:cNvPr id="48134" name="Group 25"/>
          <p:cNvGrpSpPr>
            <a:grpSpLocks/>
          </p:cNvGrpSpPr>
          <p:nvPr/>
        </p:nvGrpSpPr>
        <p:grpSpPr bwMode="auto">
          <a:xfrm>
            <a:off x="1943100" y="4229100"/>
            <a:ext cx="4457700" cy="1524000"/>
            <a:chOff x="1943100" y="4229103"/>
            <a:chExt cx="4457700" cy="1523999"/>
          </a:xfrm>
        </p:grpSpPr>
        <p:sp>
          <p:nvSpPr>
            <p:cNvPr id="48138" name="Line 16"/>
            <p:cNvSpPr>
              <a:spLocks noChangeShapeType="1"/>
            </p:cNvSpPr>
            <p:nvPr/>
          </p:nvSpPr>
          <p:spPr bwMode="auto">
            <a:xfrm flipV="1">
              <a:off x="1943100" y="4229103"/>
              <a:ext cx="3276600" cy="11191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39" name="Rectangular Callout 21"/>
            <p:cNvSpPr>
              <a:spLocks noChangeArrowheads="1"/>
            </p:cNvSpPr>
            <p:nvPr/>
          </p:nvSpPr>
          <p:spPr bwMode="auto">
            <a:xfrm>
              <a:off x="4457700" y="4838702"/>
              <a:ext cx="1943100" cy="914400"/>
            </a:xfrm>
            <a:prstGeom prst="wedgeRectCallout">
              <a:avLst>
                <a:gd name="adj1" fmla="val -37079"/>
                <a:gd name="adj2" fmla="val -93338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Tx/>
                <a:buNone/>
              </a:pPr>
              <a:r>
                <a:rPr lang="en-US" sz="2000" b="1">
                  <a:solidFill>
                    <a:srgbClr val="639B7E"/>
                  </a:solidFill>
                </a:rPr>
                <a:t>Most probable prior model</a:t>
              </a:r>
            </a:p>
          </p:txBody>
        </p:sp>
      </p:grpSp>
      <p:grpSp>
        <p:nvGrpSpPr>
          <p:cNvPr id="48135" name="Group 24"/>
          <p:cNvGrpSpPr>
            <a:grpSpLocks/>
          </p:cNvGrpSpPr>
          <p:nvPr/>
        </p:nvGrpSpPr>
        <p:grpSpPr bwMode="auto">
          <a:xfrm>
            <a:off x="1905000" y="3390900"/>
            <a:ext cx="5410200" cy="1828800"/>
            <a:chOff x="1905000" y="3390901"/>
            <a:chExt cx="5410200" cy="1828800"/>
          </a:xfrm>
        </p:grpSpPr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V="1">
              <a:off x="1905000" y="3478214"/>
              <a:ext cx="2819400" cy="174148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37" name="Rectangular Callout 22"/>
            <p:cNvSpPr>
              <a:spLocks noChangeArrowheads="1"/>
            </p:cNvSpPr>
            <p:nvPr/>
          </p:nvSpPr>
          <p:spPr bwMode="auto">
            <a:xfrm>
              <a:off x="5181600" y="3390901"/>
              <a:ext cx="2133600" cy="533401"/>
            </a:xfrm>
            <a:prstGeom prst="wedgeRectCallout">
              <a:avLst>
                <a:gd name="adj1" fmla="val -73213"/>
                <a:gd name="adj2" fmla="val -20833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Tx/>
                <a:buNone/>
              </a:pPr>
              <a:r>
                <a:rPr lang="en-US" sz="2000" b="1">
                  <a:solidFill>
                    <a:srgbClr val="0033CC"/>
                  </a:solidFill>
                </a:rPr>
                <a:t>MAP estimate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39B501-C820-45B6-8A38-C089ED692EFE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Multi-variate FLASH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953000"/>
          </a:xfrm>
        </p:spPr>
        <p:txBody>
          <a:bodyPr/>
          <a:lstStyle/>
          <a:p>
            <a:r>
              <a:rPr lang="en-US" smtClean="0"/>
              <a:t>Acquire 6-10 accelerated FLASH data sets at different flip angles or TR’s</a:t>
            </a:r>
          </a:p>
          <a:p>
            <a:r>
              <a:rPr lang="en-US" smtClean="0"/>
              <a:t>Generate T</a:t>
            </a:r>
            <a:r>
              <a:rPr lang="en-US" baseline="-25000" smtClean="0"/>
              <a:t>1</a:t>
            </a:r>
            <a:r>
              <a:rPr lang="en-US" smtClean="0"/>
              <a:t> maps by fitting to:</a:t>
            </a:r>
          </a:p>
          <a:p>
            <a:endParaRPr lang="en-US" smtClean="0"/>
          </a:p>
        </p:txBody>
      </p:sp>
      <p:graphicFrame>
        <p:nvGraphicFramePr>
          <p:cNvPr id="2302980" name="Object 2"/>
          <p:cNvGraphicFramePr>
            <a:graphicFrameLocks noChangeAspect="1"/>
          </p:cNvGraphicFramePr>
          <p:nvPr/>
        </p:nvGraphicFramePr>
        <p:xfrm>
          <a:off x="762000" y="2667000"/>
          <a:ext cx="7543800" cy="1263650"/>
        </p:xfrm>
        <a:graphic>
          <a:graphicData uri="http://schemas.openxmlformats.org/presentationml/2006/ole">
            <p:oleObj spid="_x0000_s92162" name="Equation" r:id="rId4" imgW="2806560" imgH="469800" progId="">
              <p:embed/>
            </p:oleObj>
          </a:graphicData>
        </a:graphic>
      </p:graphicFrame>
      <p:sp>
        <p:nvSpPr>
          <p:cNvPr id="2302981" name="Rectangle 5"/>
          <p:cNvSpPr>
            <a:spLocks noChangeArrowheads="1"/>
          </p:cNvSpPr>
          <p:nvPr/>
        </p:nvSpPr>
        <p:spPr bwMode="auto">
          <a:xfrm>
            <a:off x="990600" y="3930650"/>
            <a:ext cx="6019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spcBef>
                <a:spcPct val="50000"/>
              </a:spcBef>
            </a:pPr>
            <a:r>
              <a:rPr lang="en-US" sz="2800" i="0"/>
              <a:t> Not enough info in a single voxel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800" i="0"/>
              <a:t> Noise causes incorrect estimates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800" i="0"/>
              <a:t> Error in flip angle varies spatially!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02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02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2981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5F1B7-3751-42F4-930D-F3663AD23A65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Spatially Coherent T</a:t>
            </a:r>
            <a:r>
              <a:rPr lang="en-US" baseline="-25000" smtClean="0"/>
              <a:t>1</a:t>
            </a:r>
            <a:r>
              <a:rPr lang="en-US" smtClean="0"/>
              <a:t>, </a:t>
            </a:r>
            <a:r>
              <a:rPr lang="en-US" smtClean="0">
                <a:latin typeface="Symbol" pitchFamily="18" charset="2"/>
              </a:rPr>
              <a:t>r</a:t>
            </a:r>
            <a:r>
              <a:rPr lang="en-US" smtClean="0"/>
              <a:t> estimation</a:t>
            </a:r>
          </a:p>
        </p:txBody>
      </p:sp>
      <p:sp>
        <p:nvSpPr>
          <p:cNvPr id="2315267" name="Rectangle 3"/>
          <p:cNvSpPr>
            <a:spLocks noChangeArrowheads="1"/>
          </p:cNvSpPr>
          <p:nvPr/>
        </p:nvSpPr>
        <p:spPr bwMode="auto">
          <a:xfrm>
            <a:off x="304800" y="1219200"/>
            <a:ext cx="83058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i="0">
                <a:latin typeface="Verdana" pitchFamily="34" charset="0"/>
              </a:rPr>
              <a:t> First, stack parameters from all voxels in one big vector </a:t>
            </a:r>
            <a:r>
              <a:rPr lang="en-US" sz="2000" b="1" i="0">
                <a:solidFill>
                  <a:srgbClr val="006600"/>
                </a:solidFill>
                <a:latin typeface="譖"/>
              </a:rPr>
              <a:t>x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b="1" i="0">
                <a:latin typeface="Verdana" pitchFamily="34" charset="0"/>
              </a:rPr>
              <a:t> </a:t>
            </a:r>
            <a:r>
              <a:rPr lang="en-US" sz="2000" i="0">
                <a:latin typeface="Verdana" pitchFamily="34" charset="0"/>
              </a:rPr>
              <a:t>Stack all observed flip angle images in </a:t>
            </a:r>
            <a:r>
              <a:rPr lang="en-US" sz="2000" b="1" i="0">
                <a:solidFill>
                  <a:srgbClr val="006600"/>
                </a:solidFill>
                <a:latin typeface="Verdana" pitchFamily="34" charset="0"/>
              </a:rPr>
              <a:t>y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i="0">
                <a:latin typeface="Verdana" pitchFamily="34" charset="0"/>
              </a:rPr>
              <a:t> Then we can write 	</a:t>
            </a:r>
            <a:r>
              <a:rPr lang="en-US" sz="2000" b="1" i="0">
                <a:solidFill>
                  <a:srgbClr val="006600"/>
                </a:solidFill>
                <a:latin typeface="Verdana" pitchFamily="34" charset="0"/>
              </a:rPr>
              <a:t>y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 = </a:t>
            </a:r>
            <a:r>
              <a:rPr lang="en-US" sz="2000" b="1" i="0">
                <a:solidFill>
                  <a:srgbClr val="006600"/>
                </a:solidFill>
                <a:latin typeface="cmsy10" pitchFamily="34" charset="0"/>
              </a:rPr>
              <a:t>M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 (</a:t>
            </a:r>
            <a:r>
              <a:rPr lang="en-US" sz="2000" b="1" i="0">
                <a:solidFill>
                  <a:srgbClr val="006600"/>
                </a:solidFill>
                <a:latin typeface="Verdana" pitchFamily="34" charset="0"/>
              </a:rPr>
              <a:t>x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) + </a:t>
            </a:r>
            <a:r>
              <a:rPr lang="en-US" sz="2000" b="1" i="0">
                <a:solidFill>
                  <a:srgbClr val="006600"/>
                </a:solidFill>
                <a:latin typeface="Verdana" pitchFamily="34" charset="0"/>
              </a:rPr>
              <a:t>n</a:t>
            </a:r>
            <a:endParaRPr lang="en-US" sz="2000" i="0">
              <a:solidFill>
                <a:srgbClr val="006600"/>
              </a:solidFill>
              <a:latin typeface="Verdana" pitchFamily="34" charset="0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i="0">
                <a:latin typeface="Verdana" pitchFamily="34" charset="0"/>
              </a:rPr>
              <a:t> Recall </a:t>
            </a:r>
            <a:r>
              <a:rPr lang="en-US" sz="2000" b="1" i="0">
                <a:solidFill>
                  <a:srgbClr val="006600"/>
                </a:solidFill>
                <a:latin typeface="cmsy10" pitchFamily="34" charset="0"/>
              </a:rPr>
              <a:t>M</a:t>
            </a:r>
            <a:r>
              <a:rPr lang="en-US" sz="2000" i="0">
                <a:latin typeface="Verdana" pitchFamily="34" charset="0"/>
              </a:rPr>
              <a:t> is the (nonlinear) functional obtained from</a:t>
            </a:r>
          </a:p>
        </p:txBody>
      </p:sp>
      <p:graphicFrame>
        <p:nvGraphicFramePr>
          <p:cNvPr id="2315268" name="Object 2"/>
          <p:cNvGraphicFramePr>
            <a:graphicFrameLocks noChangeAspect="1"/>
          </p:cNvGraphicFramePr>
          <p:nvPr/>
        </p:nvGraphicFramePr>
        <p:xfrm>
          <a:off x="1219200" y="2743200"/>
          <a:ext cx="5105400" cy="855663"/>
        </p:xfrm>
        <a:graphic>
          <a:graphicData uri="http://schemas.openxmlformats.org/presentationml/2006/ole">
            <p:oleObj spid="_x0000_s93186" name="Equation" r:id="rId4" imgW="2806560" imgH="469800" progId="">
              <p:embed/>
            </p:oleObj>
          </a:graphicData>
        </a:graphic>
      </p:graphicFrame>
      <p:sp>
        <p:nvSpPr>
          <p:cNvPr id="2315269" name="Rectangle 5"/>
          <p:cNvSpPr>
            <a:spLocks noChangeArrowheads="1"/>
          </p:cNvSpPr>
          <p:nvPr/>
        </p:nvSpPr>
        <p:spPr bwMode="auto">
          <a:xfrm>
            <a:off x="304800" y="3536950"/>
            <a:ext cx="86868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i="0">
                <a:latin typeface="Verdana" pitchFamily="34" charset="0"/>
              </a:rPr>
              <a:t> Solve for </a:t>
            </a:r>
            <a:r>
              <a:rPr lang="en-US" sz="2000" b="1" i="0">
                <a:solidFill>
                  <a:srgbClr val="006600"/>
                </a:solidFill>
                <a:latin typeface="Verdana" pitchFamily="34" charset="0"/>
              </a:rPr>
              <a:t>x</a:t>
            </a:r>
            <a:r>
              <a:rPr lang="en-US" sz="2000" b="1" i="0">
                <a:latin typeface="Verdana" pitchFamily="34" charset="0"/>
              </a:rPr>
              <a:t> </a:t>
            </a:r>
            <a:r>
              <a:rPr lang="en-US" sz="2000" i="0">
                <a:latin typeface="Verdana" pitchFamily="34" charset="0"/>
              </a:rPr>
              <a:t>by non-linear least square fitting, PLUS spatial prior: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000" i="0">
                <a:latin typeface="Verdana" pitchFamily="34" charset="0"/>
              </a:rPr>
              <a:t>	</a:t>
            </a:r>
            <a:r>
              <a:rPr lang="en-US" sz="2000" b="1" i="0">
                <a:solidFill>
                  <a:srgbClr val="006600"/>
                </a:solidFill>
                <a:latin typeface="Verdana" pitchFamily="34" charset="0"/>
              </a:rPr>
              <a:t>x</a:t>
            </a:r>
            <a:r>
              <a:rPr lang="en-US" sz="2000" i="0" baseline="-25000">
                <a:solidFill>
                  <a:srgbClr val="006600"/>
                </a:solidFill>
                <a:latin typeface="Verdana" pitchFamily="34" charset="0"/>
              </a:rPr>
              <a:t>est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 = arg min</a:t>
            </a:r>
            <a:r>
              <a:rPr lang="en-US" sz="2000" b="1" i="0" baseline="-25000">
                <a:solidFill>
                  <a:srgbClr val="006600"/>
                </a:solidFill>
                <a:latin typeface="Verdana" pitchFamily="34" charset="0"/>
              </a:rPr>
              <a:t>x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 || </a:t>
            </a:r>
            <a:r>
              <a:rPr lang="en-US" sz="2000" b="1" i="0">
                <a:solidFill>
                  <a:srgbClr val="006600"/>
                </a:solidFill>
                <a:latin typeface="Verdana" pitchFamily="34" charset="0"/>
              </a:rPr>
              <a:t>y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 - </a:t>
            </a:r>
            <a:r>
              <a:rPr lang="en-US" sz="2000" b="1" i="0">
                <a:solidFill>
                  <a:srgbClr val="006600"/>
                </a:solidFill>
                <a:latin typeface="cmsy10" pitchFamily="34" charset="0"/>
              </a:rPr>
              <a:t>M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 (</a:t>
            </a:r>
            <a:r>
              <a:rPr lang="en-US" sz="2000" b="1" i="0">
                <a:solidFill>
                  <a:srgbClr val="006600"/>
                </a:solidFill>
                <a:latin typeface="Verdana" pitchFamily="34" charset="0"/>
              </a:rPr>
              <a:t>x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) ||</a:t>
            </a:r>
            <a:r>
              <a:rPr lang="en-US" sz="2000" i="0" baseline="30000">
                <a:solidFill>
                  <a:srgbClr val="006600"/>
                </a:solidFill>
                <a:latin typeface="Verdana" pitchFamily="34" charset="0"/>
              </a:rPr>
              <a:t>2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 + </a:t>
            </a:r>
            <a:r>
              <a:rPr lang="en-US" sz="2000" i="0">
                <a:solidFill>
                  <a:srgbClr val="006600"/>
                </a:solidFill>
                <a:latin typeface="Symbol" pitchFamily="18" charset="2"/>
              </a:rPr>
              <a:t>m</a:t>
            </a:r>
            <a:r>
              <a:rPr lang="en-US" sz="2000" i="0" baseline="30000">
                <a:solidFill>
                  <a:srgbClr val="006600"/>
                </a:solidFill>
                <a:latin typeface="Verdana" pitchFamily="34" charset="0"/>
              </a:rPr>
              <a:t>2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||D</a:t>
            </a:r>
            <a:r>
              <a:rPr lang="en-US" sz="2000" b="1" i="0">
                <a:solidFill>
                  <a:srgbClr val="006600"/>
                </a:solidFill>
                <a:latin typeface="Verdana" pitchFamily="34" charset="0"/>
              </a:rPr>
              <a:t>x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||</a:t>
            </a:r>
            <a:r>
              <a:rPr lang="en-US" sz="2000" i="0" baseline="30000">
                <a:solidFill>
                  <a:srgbClr val="006600"/>
                </a:solidFill>
                <a:latin typeface="Verdana" pitchFamily="34" charset="0"/>
              </a:rPr>
              <a:t>2     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2000" i="0">
              <a:latin typeface="Verdana" pitchFamily="34" charset="0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000" i="0">
              <a:latin typeface="Verdana" pitchFamily="34" charset="0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i="0">
                <a:latin typeface="Verdana" pitchFamily="34" charset="0"/>
              </a:rPr>
              <a:t> Minimize via MATLAB’s </a:t>
            </a:r>
            <a:r>
              <a:rPr lang="en-US" sz="2000">
                <a:latin typeface="Times" pitchFamily="18" charset="0"/>
              </a:rPr>
              <a:t>lsqnonlin</a:t>
            </a:r>
            <a:r>
              <a:rPr lang="en-US" sz="2000" i="0">
                <a:latin typeface="Verdana" pitchFamily="34" charset="0"/>
              </a:rPr>
              <a:t> function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i="0">
                <a:latin typeface="Verdana" pitchFamily="34" charset="0"/>
              </a:rPr>
              <a:t> How? </a:t>
            </a:r>
            <a:r>
              <a:rPr lang="en-US" sz="2000" i="0">
                <a:latin typeface="Verdana" pitchFamily="34" charset="0"/>
                <a:sym typeface="Wingdings" pitchFamily="2" charset="2"/>
              </a:rPr>
              <a:t>Construct </a:t>
            </a:r>
            <a:r>
              <a:rPr lang="en-US" sz="2000" i="0">
                <a:solidFill>
                  <a:srgbClr val="006600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  <a:sym typeface="Wingdings" pitchFamily="2" charset="2"/>
              </a:rPr>
              <a:t> = [</a:t>
            </a:r>
            <a:r>
              <a:rPr lang="en-US" sz="2000" b="1" i="0">
                <a:solidFill>
                  <a:srgbClr val="006600"/>
                </a:solidFill>
                <a:latin typeface="Verdana" pitchFamily="34" charset="0"/>
              </a:rPr>
              <a:t>y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 - </a:t>
            </a:r>
            <a:r>
              <a:rPr lang="en-US" sz="2000" b="1" i="0">
                <a:solidFill>
                  <a:srgbClr val="006600"/>
                </a:solidFill>
                <a:latin typeface="cmsy10" pitchFamily="34" charset="0"/>
              </a:rPr>
              <a:t>M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 (</a:t>
            </a:r>
            <a:r>
              <a:rPr lang="en-US" sz="2000" b="1" i="0">
                <a:solidFill>
                  <a:srgbClr val="006600"/>
                </a:solidFill>
                <a:latin typeface="Verdana" pitchFamily="34" charset="0"/>
              </a:rPr>
              <a:t>x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);</a:t>
            </a:r>
            <a:r>
              <a:rPr lang="en-US" sz="2000" i="0">
                <a:latin typeface="Verdana" pitchFamily="34" charset="0"/>
                <a:sym typeface="Wingdings" pitchFamily="2" charset="2"/>
              </a:rPr>
              <a:t> </a:t>
            </a:r>
            <a:r>
              <a:rPr lang="en-US" sz="2000" i="0">
                <a:solidFill>
                  <a:srgbClr val="0066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sz="2000" i="0">
                <a:latin typeface="Verdana" pitchFamily="34" charset="0"/>
                <a:sym typeface="Wingdings" pitchFamily="2" charset="2"/>
              </a:rPr>
              <a:t> 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D</a:t>
            </a:r>
            <a:r>
              <a:rPr lang="en-US" sz="2000" b="1" i="0">
                <a:solidFill>
                  <a:srgbClr val="006600"/>
                </a:solidFill>
                <a:latin typeface="Verdana" pitchFamily="34" charset="0"/>
              </a:rPr>
              <a:t>x]</a:t>
            </a:r>
            <a:r>
              <a:rPr lang="en-US" sz="2000" i="0">
                <a:latin typeface="Verdana" pitchFamily="34" charset="0"/>
              </a:rPr>
              <a:t>. Then</a:t>
            </a:r>
            <a:r>
              <a:rPr lang="en-US" sz="2000" b="1" i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E</a:t>
            </a:r>
            <a:r>
              <a:rPr lang="en-US" sz="2000" b="1" i="0">
                <a:solidFill>
                  <a:srgbClr val="006600"/>
                </a:solidFill>
                <a:latin typeface="Verdana" pitchFamily="34" charset="0"/>
              </a:rPr>
              <a:t>(x) = 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||</a:t>
            </a:r>
            <a:r>
              <a:rPr lang="en-US" sz="2000" b="1" i="0">
                <a:solidFill>
                  <a:srgbClr val="006600"/>
                </a:solidFill>
                <a:latin typeface="Symbol" pitchFamily="18" charset="2"/>
              </a:rPr>
              <a:t>d</a:t>
            </a:r>
            <a:r>
              <a:rPr lang="en-US" sz="2000" i="0">
                <a:solidFill>
                  <a:srgbClr val="006600"/>
                </a:solidFill>
                <a:latin typeface="Verdana" pitchFamily="34" charset="0"/>
              </a:rPr>
              <a:t>||</a:t>
            </a:r>
            <a:r>
              <a:rPr lang="en-US" sz="2000" b="1" i="0" baseline="30000">
                <a:solidFill>
                  <a:srgbClr val="006600"/>
                </a:solidFill>
                <a:latin typeface="Verdana" pitchFamily="34" charset="0"/>
              </a:rPr>
              <a:t>2</a:t>
            </a:r>
            <a:endParaRPr lang="en-US" sz="2000" i="0">
              <a:latin typeface="Verdana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76600" y="3886200"/>
            <a:ext cx="5105400" cy="533400"/>
            <a:chOff x="2064" y="2688"/>
            <a:chExt cx="3216" cy="336"/>
          </a:xfrm>
        </p:grpSpPr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064" y="2688"/>
              <a:ext cx="2352" cy="33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4810" y="2726"/>
              <a:ext cx="4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i="0">
                  <a:solidFill>
                    <a:srgbClr val="006600"/>
                  </a:solidFill>
                  <a:latin typeface="Verdana" pitchFamily="34" charset="0"/>
                  <a:sym typeface="Wingdings" pitchFamily="2" charset="2"/>
                </a:rPr>
                <a:t>E(</a:t>
              </a:r>
              <a:r>
                <a:rPr lang="en-US" sz="2000" b="1" i="0">
                  <a:solidFill>
                    <a:srgbClr val="006600"/>
                  </a:solidFill>
                  <a:latin typeface="Verdana" pitchFamily="34" charset="0"/>
                  <a:sym typeface="Wingdings" pitchFamily="2" charset="2"/>
                </a:rPr>
                <a:t>x</a:t>
              </a:r>
              <a:r>
                <a:rPr lang="en-US" sz="2000" i="0">
                  <a:solidFill>
                    <a:srgbClr val="006600"/>
                  </a:solidFill>
                  <a:latin typeface="Verdana" pitchFamily="34" charset="0"/>
                  <a:sym typeface="Wingdings" pitchFamily="2" charset="2"/>
                </a:rPr>
                <a:t>)</a:t>
              </a:r>
            </a:p>
          </p:txBody>
        </p:sp>
        <p:sp>
          <p:nvSpPr>
            <p:cNvPr id="2060" name="AutoShape 9"/>
            <p:cNvSpPr>
              <a:spLocks noChangeArrowheads="1"/>
            </p:cNvSpPr>
            <p:nvPr/>
          </p:nvSpPr>
          <p:spPr bwMode="auto">
            <a:xfrm>
              <a:off x="4464" y="2784"/>
              <a:ext cx="362" cy="134"/>
            </a:xfrm>
            <a:prstGeom prst="leftArrow">
              <a:avLst>
                <a:gd name="adj1" fmla="val 50000"/>
                <a:gd name="adj2" fmla="val 67537"/>
              </a:avLst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15274" name="AutoShape 10"/>
          <p:cNvSpPr>
            <a:spLocks noChangeArrowheads="1"/>
          </p:cNvSpPr>
          <p:nvPr/>
        </p:nvSpPr>
        <p:spPr bwMode="auto">
          <a:xfrm>
            <a:off x="1600200" y="4648200"/>
            <a:ext cx="2741613" cy="420688"/>
          </a:xfrm>
          <a:prstGeom prst="wedgeRoundRectCallout">
            <a:avLst>
              <a:gd name="adj1" fmla="val 41894"/>
              <a:gd name="adj2" fmla="val -123519"/>
              <a:gd name="adj3" fmla="val 1666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buFontTx/>
              <a:buNone/>
            </a:pPr>
            <a:r>
              <a:rPr lang="en-US" sz="2000" i="0">
                <a:solidFill>
                  <a:schemeClr val="bg1"/>
                </a:solidFill>
              </a:rPr>
              <a:t>Makes </a:t>
            </a:r>
            <a:r>
              <a:rPr lang="en-US" sz="2000" i="0">
                <a:solidFill>
                  <a:schemeClr val="bg1"/>
                </a:solidFill>
                <a:latin typeface="cmmi10" pitchFamily="34" charset="0"/>
              </a:rPr>
              <a:t>M(x)</a:t>
            </a:r>
            <a:r>
              <a:rPr lang="en-US" sz="2000" i="0">
                <a:solidFill>
                  <a:schemeClr val="bg1"/>
                </a:solidFill>
              </a:rPr>
              <a:t> close to </a:t>
            </a:r>
            <a:r>
              <a:rPr lang="en-US" sz="2000" i="0">
                <a:solidFill>
                  <a:schemeClr val="bg1"/>
                </a:solidFill>
                <a:latin typeface="cmmi10" pitchFamily="34" charset="0"/>
              </a:rPr>
              <a:t>y</a:t>
            </a:r>
          </a:p>
        </p:txBody>
      </p:sp>
      <p:sp>
        <p:nvSpPr>
          <p:cNvPr id="2315275" name="AutoShape 11"/>
          <p:cNvSpPr>
            <a:spLocks noChangeArrowheads="1"/>
          </p:cNvSpPr>
          <p:nvPr/>
        </p:nvSpPr>
        <p:spPr bwMode="auto">
          <a:xfrm>
            <a:off x="4724400" y="4648200"/>
            <a:ext cx="3200400" cy="430213"/>
          </a:xfrm>
          <a:prstGeom prst="wedgeRoundRectCallout">
            <a:avLst>
              <a:gd name="adj1" fmla="val 1042"/>
              <a:gd name="adj2" fmla="val -112361"/>
              <a:gd name="adj3" fmla="val 16667"/>
            </a:avLst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buFontTx/>
              <a:buNone/>
            </a:pPr>
            <a:r>
              <a:rPr lang="en-US" sz="2000" i="0">
                <a:solidFill>
                  <a:schemeClr val="bg1"/>
                </a:solidFill>
              </a:rPr>
              <a:t>Makes </a:t>
            </a:r>
            <a:r>
              <a:rPr lang="en-US" sz="2000" i="0">
                <a:solidFill>
                  <a:schemeClr val="bg1"/>
                </a:solidFill>
                <a:latin typeface="cmmi10" pitchFamily="34" charset="0"/>
              </a:rPr>
              <a:t>x</a:t>
            </a:r>
            <a:r>
              <a:rPr lang="en-US" sz="2000" i="0">
                <a:solidFill>
                  <a:schemeClr val="bg1"/>
                </a:solidFill>
              </a:rPr>
              <a:t> smooth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15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15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15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1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5267" grpId="0" build="p" autoUpdateAnimBg="0"/>
      <p:bldP spid="2315269" grpId="0" build="p" autoUpdateAnimBg="0"/>
      <p:bldP spid="2315274" grpId="0" animBg="1" autoUpdateAnimBg="0"/>
      <p:bldP spid="2315275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9BD356-CC5B-484B-AF32-3AEFF421B81A}" type="slidenum">
              <a:rPr lang="en-US"/>
              <a:pPr>
                <a:defRPr/>
              </a:pPr>
              <a:t>53</a:t>
            </a:fld>
            <a:endParaRPr lang="en-US"/>
          </a:p>
        </p:txBody>
      </p:sp>
      <p:pic>
        <p:nvPicPr>
          <p:cNvPr id="2321410" name="Picture 2" descr="C:\Documents and Settings\ashish\Desktop\multiflip\results\case2_com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1150" y="1965325"/>
            <a:ext cx="344011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1411" name="Picture 3" descr="C:\Documents and Settings\ashish\Desktop\multiflip\results\case2_co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1150" y="1965325"/>
            <a:ext cx="344011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 sz="3200" b="1" i="0">
                <a:solidFill>
                  <a:srgbClr val="333399"/>
                </a:solidFill>
                <a:latin typeface="Verdana" pitchFamily="34" charset="0"/>
              </a:rPr>
              <a:t>Multi-Flip Results – combined </a:t>
            </a:r>
            <a:r>
              <a:rPr lang="en-US" sz="3200" b="1" i="0">
                <a:solidFill>
                  <a:srgbClr val="333399"/>
                </a:solidFill>
                <a:latin typeface="Symbol" pitchFamily="18" charset="2"/>
              </a:rPr>
              <a:t>r</a:t>
            </a:r>
            <a:r>
              <a:rPr lang="en-US" sz="3200" b="1" i="0">
                <a:solidFill>
                  <a:srgbClr val="333399"/>
                </a:solidFill>
                <a:latin typeface="Verdana" pitchFamily="34" charset="0"/>
              </a:rPr>
              <a:t>, T</a:t>
            </a:r>
            <a:r>
              <a:rPr lang="en-US" sz="3200" b="1" i="0" baseline="-25000">
                <a:solidFill>
                  <a:srgbClr val="333399"/>
                </a:solidFill>
                <a:latin typeface="Verdana" pitchFamily="34" charset="0"/>
              </a:rPr>
              <a:t>1</a:t>
            </a:r>
            <a:r>
              <a:rPr lang="en-US" sz="3200" b="1" i="0">
                <a:solidFill>
                  <a:srgbClr val="333399"/>
                </a:solidFill>
                <a:latin typeface="Verdana" pitchFamily="34" charset="0"/>
              </a:rPr>
              <a:t> in pseudocolour</a:t>
            </a:r>
            <a:endParaRPr lang="en-US" sz="3200" b="1" i="0">
              <a:solidFill>
                <a:srgbClr val="333399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479C4-194D-4890-BEF5-882C7F8E2620}" type="slidenum">
              <a:rPr lang="en-US"/>
              <a:pPr>
                <a:defRPr/>
              </a:pPr>
              <a:t>54</a:t>
            </a:fld>
            <a:endParaRPr lang="en-US"/>
          </a:p>
        </p:txBody>
      </p:sp>
      <p:pic>
        <p:nvPicPr>
          <p:cNvPr id="2327554" name="Picture 2" descr="C:\Documents and Settings\ashish\Desktop\multiflip\results\case1_com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7555" name="Picture 3" descr="C:\Documents and Settings\ashish\Desktop\multiflip\results\case1_co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3716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 sz="3200" b="1" i="0">
                <a:solidFill>
                  <a:srgbClr val="333399"/>
                </a:solidFill>
                <a:latin typeface="Verdana" pitchFamily="34" charset="0"/>
              </a:rPr>
              <a:t>Multi-Flip Results – combined </a:t>
            </a:r>
            <a:r>
              <a:rPr lang="en-US" sz="3200" b="1" i="0">
                <a:solidFill>
                  <a:srgbClr val="333399"/>
                </a:solidFill>
                <a:latin typeface="Symbol" pitchFamily="18" charset="2"/>
              </a:rPr>
              <a:t>r</a:t>
            </a:r>
            <a:r>
              <a:rPr lang="en-US" sz="3200" b="1" i="0">
                <a:solidFill>
                  <a:srgbClr val="333399"/>
                </a:solidFill>
                <a:latin typeface="Verdana" pitchFamily="34" charset="0"/>
              </a:rPr>
              <a:t>, T</a:t>
            </a:r>
            <a:r>
              <a:rPr lang="en-US" sz="3200" b="1" i="0" baseline="-25000">
                <a:solidFill>
                  <a:srgbClr val="333399"/>
                </a:solidFill>
                <a:latin typeface="Verdana" pitchFamily="34" charset="0"/>
              </a:rPr>
              <a:t>1</a:t>
            </a:r>
            <a:r>
              <a:rPr lang="en-US" sz="3200" b="1" i="0">
                <a:solidFill>
                  <a:srgbClr val="333399"/>
                </a:solidFill>
                <a:latin typeface="Verdana" pitchFamily="34" charset="0"/>
              </a:rPr>
              <a:t> in pseudocolour</a:t>
            </a:r>
            <a:endParaRPr lang="en-US" sz="3200" b="1" i="0">
              <a:solidFill>
                <a:srgbClr val="333399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5E550-DDE1-419D-905A-1808CCB4AD93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4915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588963"/>
          </a:xfrm>
        </p:spPr>
        <p:txBody>
          <a:bodyPr/>
          <a:lstStyle/>
          <a:p>
            <a:r>
              <a:rPr lang="en-US" sz="2800" smtClean="0">
                <a:solidFill>
                  <a:srgbClr val="0033CC"/>
                </a:solidFill>
                <a:latin typeface="Arial" pitchFamily="34" charset="0"/>
              </a:rPr>
              <a:t>Spatial Priors For Images - Example</a:t>
            </a:r>
          </a:p>
        </p:txBody>
      </p:sp>
      <p:sp>
        <p:nvSpPr>
          <p:cNvPr id="175718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60400" y="976313"/>
            <a:ext cx="82534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smtClean="0">
                <a:latin typeface="Arial" pitchFamily="34" charset="0"/>
              </a:rPr>
              <a:t>Frames are tightly distributed around mean</a:t>
            </a:r>
          </a:p>
          <a:p>
            <a:pPr>
              <a:buFont typeface="Wingdings" pitchFamily="2" charset="2"/>
              <a:buNone/>
            </a:pPr>
            <a:r>
              <a:rPr lang="en-US" sz="1800" smtClean="0">
                <a:latin typeface="Arial" pitchFamily="34" charset="0"/>
              </a:rPr>
              <a:t>After subtracting mean, images are close to Gaussian</a:t>
            </a:r>
          </a:p>
        </p:txBody>
      </p:sp>
      <p:grpSp>
        <p:nvGrpSpPr>
          <p:cNvPr id="2" name="Group 1031"/>
          <p:cNvGrpSpPr>
            <a:grpSpLocks/>
          </p:cNvGrpSpPr>
          <p:nvPr/>
        </p:nvGrpSpPr>
        <p:grpSpPr bwMode="auto">
          <a:xfrm>
            <a:off x="123825" y="2197100"/>
            <a:ext cx="2843213" cy="2598738"/>
            <a:chOff x="52" y="1312"/>
            <a:chExt cx="2282" cy="2010"/>
          </a:xfrm>
        </p:grpSpPr>
        <p:sp>
          <p:nvSpPr>
            <p:cNvPr id="49177" name="Rectangle 1032"/>
            <p:cNvSpPr>
              <a:spLocks noChangeArrowheads="1"/>
            </p:cNvSpPr>
            <p:nvPr/>
          </p:nvSpPr>
          <p:spPr bwMode="auto">
            <a:xfrm>
              <a:off x="816" y="1520"/>
              <a:ext cx="888" cy="9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8" name="Line 1033"/>
            <p:cNvSpPr>
              <a:spLocks noChangeShapeType="1"/>
            </p:cNvSpPr>
            <p:nvPr/>
          </p:nvSpPr>
          <p:spPr bwMode="auto">
            <a:xfrm flipH="1">
              <a:off x="168" y="2520"/>
              <a:ext cx="648" cy="536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Text Box 1034"/>
            <p:cNvSpPr txBox="1">
              <a:spLocks noChangeArrowheads="1"/>
            </p:cNvSpPr>
            <p:nvPr/>
          </p:nvSpPr>
          <p:spPr bwMode="auto">
            <a:xfrm>
              <a:off x="52" y="3015"/>
              <a:ext cx="56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i="0">
                  <a:solidFill>
                    <a:schemeClr val="bg1"/>
                  </a:solidFill>
                  <a:latin typeface="Gulim" pitchFamily="34" charset="-127"/>
                  <a:ea typeface="Gulim" pitchFamily="34" charset="-127"/>
                </a:rPr>
                <a:t>time</a:t>
              </a:r>
              <a:endParaRPr kumimoji="1" lang="el-GR" sz="2000" i="0">
                <a:solidFill>
                  <a:schemeClr val="bg1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49180" name="Line 1035"/>
            <p:cNvSpPr>
              <a:spLocks noChangeShapeType="1"/>
            </p:cNvSpPr>
            <p:nvPr/>
          </p:nvSpPr>
          <p:spPr bwMode="auto">
            <a:xfrm flipV="1">
              <a:off x="824" y="1312"/>
              <a:ext cx="0" cy="1208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Line 1036"/>
            <p:cNvSpPr>
              <a:spLocks noChangeShapeType="1"/>
            </p:cNvSpPr>
            <p:nvPr/>
          </p:nvSpPr>
          <p:spPr bwMode="auto">
            <a:xfrm>
              <a:off x="824" y="2512"/>
              <a:ext cx="1128" cy="0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Rectangle 1037"/>
            <p:cNvSpPr>
              <a:spLocks noChangeArrowheads="1"/>
            </p:cNvSpPr>
            <p:nvPr/>
          </p:nvSpPr>
          <p:spPr bwMode="auto">
            <a:xfrm>
              <a:off x="656" y="1664"/>
              <a:ext cx="896" cy="95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3" name="Rectangle 1038"/>
            <p:cNvSpPr>
              <a:spLocks noChangeArrowheads="1"/>
            </p:cNvSpPr>
            <p:nvPr/>
          </p:nvSpPr>
          <p:spPr bwMode="auto">
            <a:xfrm>
              <a:off x="320" y="1976"/>
              <a:ext cx="896" cy="952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4" name="Text Box 1039"/>
            <p:cNvSpPr txBox="1">
              <a:spLocks noChangeArrowheads="1"/>
            </p:cNvSpPr>
            <p:nvPr/>
          </p:nvSpPr>
          <p:spPr bwMode="auto">
            <a:xfrm>
              <a:off x="850" y="3013"/>
              <a:ext cx="83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808000"/>
                  </a:solidFill>
                  <a:latin typeface="Gulim" pitchFamily="34" charset="-127"/>
                  <a:ea typeface="Gulim" pitchFamily="34" charset="-127"/>
                </a:rPr>
                <a:t>frame N</a:t>
              </a:r>
              <a:r>
                <a:rPr kumimoji="1" lang="en-US" sz="1800" i="0" baseline="-25000">
                  <a:solidFill>
                    <a:srgbClr val="808000"/>
                  </a:solidFill>
                  <a:latin typeface="Gulim" pitchFamily="34" charset="-127"/>
                  <a:ea typeface="Gulim" pitchFamily="34" charset="-127"/>
                </a:rPr>
                <a:t>f</a:t>
              </a:r>
              <a:endParaRPr kumimoji="1" lang="en-US" sz="1800" i="0">
                <a:solidFill>
                  <a:srgbClr val="808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49185" name="Text Box 1040"/>
            <p:cNvSpPr txBox="1">
              <a:spLocks noChangeArrowheads="1"/>
            </p:cNvSpPr>
            <p:nvPr/>
          </p:nvSpPr>
          <p:spPr bwMode="auto">
            <a:xfrm>
              <a:off x="1211" y="2766"/>
              <a:ext cx="82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FF9933"/>
                  </a:solidFill>
                  <a:latin typeface="Gulim" pitchFamily="34" charset="-127"/>
                  <a:ea typeface="Gulim" pitchFamily="34" charset="-127"/>
                </a:rPr>
                <a:t>frame 2</a:t>
              </a:r>
            </a:p>
          </p:txBody>
        </p:sp>
        <p:sp>
          <p:nvSpPr>
            <p:cNvPr id="49186" name="Text Box 1041"/>
            <p:cNvSpPr txBox="1">
              <a:spLocks noChangeArrowheads="1"/>
            </p:cNvSpPr>
            <p:nvPr/>
          </p:nvSpPr>
          <p:spPr bwMode="auto">
            <a:xfrm>
              <a:off x="1507" y="2550"/>
              <a:ext cx="82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66FF99"/>
                  </a:solidFill>
                  <a:latin typeface="Gulim" pitchFamily="34" charset="-127"/>
                  <a:ea typeface="Gulim" pitchFamily="34" charset="-127"/>
                </a:rPr>
                <a:t>frame 1</a:t>
              </a:r>
            </a:p>
          </p:txBody>
        </p:sp>
        <p:sp>
          <p:nvSpPr>
            <p:cNvPr id="49187" name="Line 1042"/>
            <p:cNvSpPr>
              <a:spLocks noChangeShapeType="1"/>
            </p:cNvSpPr>
            <p:nvPr/>
          </p:nvSpPr>
          <p:spPr bwMode="auto">
            <a:xfrm flipH="1" flipV="1">
              <a:off x="1240" y="2920"/>
              <a:ext cx="8" cy="1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Line 1043"/>
            <p:cNvSpPr>
              <a:spLocks noChangeShapeType="1"/>
            </p:cNvSpPr>
            <p:nvPr/>
          </p:nvSpPr>
          <p:spPr bwMode="auto">
            <a:xfrm flipH="1" flipV="1">
              <a:off x="1496" y="2656"/>
              <a:ext cx="72" cy="1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Line 1044"/>
            <p:cNvSpPr>
              <a:spLocks noChangeShapeType="1"/>
            </p:cNvSpPr>
            <p:nvPr/>
          </p:nvSpPr>
          <p:spPr bwMode="auto">
            <a:xfrm flipH="1" flipV="1">
              <a:off x="1648" y="2520"/>
              <a:ext cx="136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7205" name="Text Box 1045"/>
          <p:cNvSpPr txBox="1">
            <a:spLocks noChangeArrowheads="1"/>
          </p:cNvSpPr>
          <p:nvPr/>
        </p:nvSpPr>
        <p:spPr bwMode="auto">
          <a:xfrm>
            <a:off x="4583113" y="5410200"/>
            <a:ext cx="3398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latinLnBrk="1" hangingPunct="1">
              <a:buFontTx/>
              <a:buNone/>
            </a:pPr>
            <a:r>
              <a:rPr kumimoji="1" lang="en-US" sz="2000" i="0">
                <a:latin typeface="Arial" pitchFamily="34" charset="0"/>
                <a:ea typeface="Gulim" pitchFamily="34" charset="-127"/>
              </a:rPr>
              <a:t>Prior: -mean is </a:t>
            </a:r>
            <a:r>
              <a:rPr kumimoji="1" lang="el-GR" b="1"/>
              <a:t>μ</a:t>
            </a:r>
            <a:r>
              <a:rPr kumimoji="1" lang="en-US" b="1" baseline="-25000"/>
              <a:t>x</a:t>
            </a:r>
            <a:r>
              <a:rPr kumimoji="1" lang="en-US" sz="2000" i="0">
                <a:latin typeface="Arial" pitchFamily="34" charset="0"/>
                <a:ea typeface="Gulim" pitchFamily="34" charset="-127"/>
              </a:rPr>
              <a:t> </a:t>
            </a:r>
          </a:p>
          <a:p>
            <a:pPr algn="l" eaLnBrk="1" latinLnBrk="1" hangingPunct="1">
              <a:buFontTx/>
              <a:buNone/>
            </a:pPr>
            <a:r>
              <a:rPr kumimoji="1" lang="en-US" sz="2000" i="0">
                <a:latin typeface="Arial" pitchFamily="34" charset="0"/>
                <a:ea typeface="Gulim" pitchFamily="34" charset="-127"/>
              </a:rPr>
              <a:t>-local std.dev. varies as </a:t>
            </a:r>
            <a:r>
              <a:rPr kumimoji="1" lang="en-US" sz="2000">
                <a:latin typeface="Arial" pitchFamily="34" charset="0"/>
                <a:ea typeface="Gulim" pitchFamily="34" charset="-127"/>
              </a:rPr>
              <a:t>a(i,j)</a:t>
            </a:r>
          </a:p>
        </p:txBody>
      </p:sp>
      <p:grpSp>
        <p:nvGrpSpPr>
          <p:cNvPr id="3" name="Group 1046"/>
          <p:cNvGrpSpPr>
            <a:grpSpLocks/>
          </p:cNvGrpSpPr>
          <p:nvPr/>
        </p:nvGrpSpPr>
        <p:grpSpPr bwMode="auto">
          <a:xfrm>
            <a:off x="3122613" y="1816100"/>
            <a:ext cx="5919787" cy="3251200"/>
            <a:chOff x="2031" y="0"/>
            <a:chExt cx="3729" cy="2048"/>
          </a:xfrm>
        </p:grpSpPr>
        <p:grpSp>
          <p:nvGrpSpPr>
            <p:cNvPr id="49170" name="Group 1047"/>
            <p:cNvGrpSpPr>
              <a:grpSpLocks/>
            </p:cNvGrpSpPr>
            <p:nvPr/>
          </p:nvGrpSpPr>
          <p:grpSpPr bwMode="auto">
            <a:xfrm>
              <a:off x="2031" y="0"/>
              <a:ext cx="3729" cy="2047"/>
              <a:chOff x="1838" y="1207"/>
              <a:chExt cx="3729" cy="2047"/>
            </a:xfrm>
          </p:grpSpPr>
          <p:pic>
            <p:nvPicPr>
              <p:cNvPr id="49174" name="Picture 1048" descr="meanx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38" y="1207"/>
                <a:ext cx="2729" cy="2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75" name="AutoShape 1049"/>
              <p:cNvSpPr>
                <a:spLocks noChangeArrowheads="1"/>
              </p:cNvSpPr>
              <p:nvPr/>
            </p:nvSpPr>
            <p:spPr bwMode="auto">
              <a:xfrm>
                <a:off x="1901" y="2020"/>
                <a:ext cx="395" cy="118"/>
              </a:xfrm>
              <a:prstGeom prst="rightArrow">
                <a:avLst>
                  <a:gd name="adj1" fmla="val 50000"/>
                  <a:gd name="adj2" fmla="val 83686"/>
                </a:avLst>
              </a:prstGeom>
              <a:noFill/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6" name="Text Box 1050"/>
              <p:cNvSpPr txBox="1">
                <a:spLocks noChangeArrowheads="1"/>
              </p:cNvSpPr>
              <p:nvPr/>
            </p:nvSpPr>
            <p:spPr bwMode="auto">
              <a:xfrm>
                <a:off x="1838" y="1740"/>
                <a:ext cx="5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>
                  <a:buFontTx/>
                  <a:buNone/>
                </a:pPr>
                <a:r>
                  <a:rPr kumimoji="1" lang="en-US" sz="2000" i="0">
                    <a:solidFill>
                      <a:srgbClr val="FFCC00"/>
                    </a:solidFill>
                    <a:latin typeface="Gulim" pitchFamily="34" charset="-127"/>
                    <a:ea typeface="Gulim" pitchFamily="34" charset="-127"/>
                  </a:rPr>
                  <a:t>mean</a:t>
                </a:r>
              </a:p>
            </p:txBody>
          </p:sp>
        </p:grpSp>
        <p:grpSp>
          <p:nvGrpSpPr>
            <p:cNvPr id="49171" name="Group 1051"/>
            <p:cNvGrpSpPr>
              <a:grpSpLocks/>
            </p:cNvGrpSpPr>
            <p:nvPr/>
          </p:nvGrpSpPr>
          <p:grpSpPr bwMode="auto">
            <a:xfrm>
              <a:off x="2539" y="1188"/>
              <a:ext cx="1265" cy="860"/>
              <a:chOff x="2629" y="3075"/>
              <a:chExt cx="1265" cy="860"/>
            </a:xfrm>
          </p:grpSpPr>
          <p:sp>
            <p:nvSpPr>
              <p:cNvPr id="49172" name="Text Box 1052"/>
              <p:cNvSpPr txBox="1">
                <a:spLocks noChangeArrowheads="1"/>
              </p:cNvSpPr>
              <p:nvPr/>
            </p:nvSpPr>
            <p:spPr bwMode="auto">
              <a:xfrm>
                <a:off x="2629" y="3647"/>
                <a:ext cx="9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>
                  <a:buFontTx/>
                  <a:buNone/>
                </a:pPr>
                <a:r>
                  <a:rPr kumimoji="1" lang="en-US" sz="2000" b="1" i="0">
                    <a:solidFill>
                      <a:srgbClr val="FF9900"/>
                    </a:solidFill>
                    <a:latin typeface="Gulim" pitchFamily="34" charset="-127"/>
                    <a:ea typeface="Gulim" pitchFamily="34" charset="-127"/>
                  </a:rPr>
                  <a:t>mean </a:t>
                </a:r>
                <a:r>
                  <a:rPr kumimoji="1" lang="el-GR" b="1">
                    <a:solidFill>
                      <a:srgbClr val="FF9900"/>
                    </a:solidFill>
                  </a:rPr>
                  <a:t>μ</a:t>
                </a:r>
                <a:r>
                  <a:rPr kumimoji="1" lang="en-US" b="1" baseline="-25000">
                    <a:solidFill>
                      <a:srgbClr val="FF9900"/>
                    </a:solidFill>
                  </a:rPr>
                  <a:t>x</a:t>
                </a:r>
                <a:r>
                  <a:rPr kumimoji="1" lang="en-US" sz="2000" b="1">
                    <a:solidFill>
                      <a:srgbClr val="FF9900"/>
                    </a:solidFill>
                    <a:latin typeface="Gulim" pitchFamily="34" charset="-127"/>
                    <a:ea typeface="Gulim" pitchFamily="34" charset="-127"/>
                  </a:rPr>
                  <a:t>(i,j)</a:t>
                </a:r>
              </a:p>
            </p:txBody>
          </p:sp>
          <p:sp>
            <p:nvSpPr>
              <p:cNvPr id="49173" name="Line 1053"/>
              <p:cNvSpPr>
                <a:spLocks noChangeShapeType="1"/>
              </p:cNvSpPr>
              <p:nvPr/>
            </p:nvSpPr>
            <p:spPr bwMode="auto">
              <a:xfrm flipV="1">
                <a:off x="3407" y="3075"/>
                <a:ext cx="487" cy="632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054"/>
          <p:cNvGrpSpPr>
            <a:grpSpLocks/>
          </p:cNvGrpSpPr>
          <p:nvPr/>
        </p:nvGrpSpPr>
        <p:grpSpPr bwMode="auto">
          <a:xfrm>
            <a:off x="2930525" y="1804988"/>
            <a:ext cx="6111875" cy="3249612"/>
            <a:chOff x="2148" y="1144"/>
            <a:chExt cx="3850" cy="2047"/>
          </a:xfrm>
        </p:grpSpPr>
        <p:grpSp>
          <p:nvGrpSpPr>
            <p:cNvPr id="49166" name="Group 1055"/>
            <p:cNvGrpSpPr>
              <a:grpSpLocks/>
            </p:cNvGrpSpPr>
            <p:nvPr/>
          </p:nvGrpSpPr>
          <p:grpSpPr bwMode="auto">
            <a:xfrm>
              <a:off x="2148" y="1670"/>
              <a:ext cx="768" cy="398"/>
              <a:chOff x="1444" y="2830"/>
              <a:chExt cx="768" cy="398"/>
            </a:xfrm>
          </p:grpSpPr>
          <p:sp>
            <p:nvSpPr>
              <p:cNvPr id="49168" name="AutoShape 1056"/>
              <p:cNvSpPr>
                <a:spLocks noChangeArrowheads="1"/>
              </p:cNvSpPr>
              <p:nvPr/>
            </p:nvSpPr>
            <p:spPr bwMode="auto">
              <a:xfrm>
                <a:off x="1629" y="3110"/>
                <a:ext cx="395" cy="118"/>
              </a:xfrm>
              <a:prstGeom prst="rightArrow">
                <a:avLst>
                  <a:gd name="adj1" fmla="val 50000"/>
                  <a:gd name="adj2" fmla="val 83686"/>
                </a:avLst>
              </a:prstGeom>
              <a:noFill/>
              <a:ln w="3810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9" name="Text Box 1057"/>
              <p:cNvSpPr txBox="1">
                <a:spLocks noChangeArrowheads="1"/>
              </p:cNvSpPr>
              <p:nvPr/>
            </p:nvSpPr>
            <p:spPr bwMode="auto">
              <a:xfrm>
                <a:off x="1444" y="2830"/>
                <a:ext cx="7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>
                  <a:buFontTx/>
                  <a:buNone/>
                </a:pPr>
                <a:r>
                  <a:rPr kumimoji="1" lang="en-US" sz="2000" i="0">
                    <a:solidFill>
                      <a:srgbClr val="FFCC00"/>
                    </a:solidFill>
                    <a:latin typeface="Gulim" pitchFamily="34" charset="-127"/>
                    <a:ea typeface="Gulim" pitchFamily="34" charset="-127"/>
                  </a:rPr>
                  <a:t>variance</a:t>
                </a:r>
              </a:p>
            </p:txBody>
          </p:sp>
        </p:grpSp>
        <p:pic>
          <p:nvPicPr>
            <p:cNvPr id="49167" name="Picture 1058" descr="var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9" y="1144"/>
              <a:ext cx="2729" cy="2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57219" name="Picture 1059" descr="seriesh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27000" y="1808163"/>
            <a:ext cx="4510088" cy="3640137"/>
          </a:xfrm>
          <a:noFill/>
        </p:spPr>
      </p:pic>
      <p:grpSp>
        <p:nvGrpSpPr>
          <p:cNvPr id="8" name="Group 1060"/>
          <p:cNvGrpSpPr>
            <a:grpSpLocks/>
          </p:cNvGrpSpPr>
          <p:nvPr/>
        </p:nvGrpSpPr>
        <p:grpSpPr bwMode="auto">
          <a:xfrm>
            <a:off x="5870575" y="4183063"/>
            <a:ext cx="2114550" cy="1338262"/>
            <a:chOff x="2562" y="3075"/>
            <a:chExt cx="1332" cy="843"/>
          </a:xfrm>
        </p:grpSpPr>
        <p:sp>
          <p:nvSpPr>
            <p:cNvPr id="49164" name="Text Box 1061"/>
            <p:cNvSpPr txBox="1">
              <a:spLocks noChangeArrowheads="1"/>
            </p:cNvSpPr>
            <p:nvPr/>
          </p:nvSpPr>
          <p:spPr bwMode="auto">
            <a:xfrm>
              <a:off x="2562" y="3668"/>
              <a:ext cx="11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b="1" i="0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envelope </a:t>
              </a:r>
              <a:r>
                <a:rPr kumimoji="1" lang="en-US" sz="2000" b="1">
                  <a:solidFill>
                    <a:srgbClr val="0033CC"/>
                  </a:solidFill>
                  <a:latin typeface="Gulim" pitchFamily="34" charset="-127"/>
                  <a:ea typeface="Gulim" pitchFamily="34" charset="-127"/>
                </a:rPr>
                <a:t>a(i,j)</a:t>
              </a:r>
            </a:p>
          </p:txBody>
        </p:sp>
        <p:sp>
          <p:nvSpPr>
            <p:cNvPr id="49165" name="Line 1062"/>
            <p:cNvSpPr>
              <a:spLocks noChangeShapeType="1"/>
            </p:cNvSpPr>
            <p:nvPr/>
          </p:nvSpPr>
          <p:spPr bwMode="auto">
            <a:xfrm flipV="1">
              <a:off x="3407" y="3075"/>
              <a:ext cx="487" cy="63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57223" name="Picture 1063" descr="prior_realiz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1820863"/>
            <a:ext cx="43275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7187" grpId="0" build="p" autoUpdateAnimBg="0"/>
      <p:bldP spid="1757205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EC2C07-6D71-492D-90D0-1CB0AED98A01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190500"/>
            <a:ext cx="6019800" cy="647700"/>
          </a:xfrm>
        </p:spPr>
        <p:txBody>
          <a:bodyPr/>
          <a:lstStyle/>
          <a:p>
            <a:r>
              <a:rPr lang="en-US" sz="2800" smtClean="0">
                <a:solidFill>
                  <a:srgbClr val="0033CC"/>
                </a:solidFill>
                <a:latin typeface="Arial" pitchFamily="34" charset="0"/>
              </a:rPr>
              <a:t>Spatial Priors for MR images</a:t>
            </a:r>
          </a:p>
        </p:txBody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31900"/>
            <a:ext cx="8610600" cy="482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>
                <a:latin typeface="Arial" pitchFamily="34" charset="0"/>
              </a:rPr>
              <a:t>Stochastic MR image model: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latin typeface="Arial" pitchFamily="34" charset="0"/>
              </a:rPr>
              <a:t>			</a:t>
            </a:r>
            <a:r>
              <a:rPr lang="en-US" sz="2000" i="1" smtClean="0">
                <a:latin typeface="Arial" pitchFamily="34" charset="0"/>
              </a:rPr>
              <a:t>x(i,j) = </a:t>
            </a:r>
            <a:r>
              <a:rPr lang="el-GR" b="1" i="1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b="1" i="1" baseline="-2500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i="1" baseline="-25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(i,j) + </a:t>
            </a:r>
            <a:r>
              <a:rPr lang="en-US" sz="2000" i="1" smtClean="0">
                <a:latin typeface="Arial" pitchFamily="34" charset="0"/>
              </a:rPr>
              <a:t>a(i,j) . (h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** p</a:t>
            </a:r>
            <a:r>
              <a:rPr lang="en-US" sz="2000" i="1" smtClean="0">
                <a:latin typeface="Arial" pitchFamily="34" charset="0"/>
              </a:rPr>
              <a:t>)(i,j)		(1)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900" smtClean="0">
              <a:latin typeface="Arial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>
                <a:latin typeface="Arial" pitchFamily="34" charset="0"/>
              </a:rPr>
              <a:t>** denotes 2D convolution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l-GR" sz="2400" b="1" i="1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sz="2400" b="1" i="1" baseline="-2500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900" b="1" i="1" baseline="-25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i="1" smtClean="0">
                <a:latin typeface="Arial" pitchFamily="34" charset="0"/>
                <a:cs typeface="Arial" pitchFamily="34" charset="0"/>
              </a:rPr>
              <a:t>(i,j) </a:t>
            </a:r>
            <a:r>
              <a:rPr lang="en-US" sz="1900" smtClean="0">
                <a:latin typeface="Arial" pitchFamily="34" charset="0"/>
                <a:cs typeface="Arial" pitchFamily="34" charset="0"/>
              </a:rPr>
              <a:t>is mean image for class</a:t>
            </a:r>
            <a:endParaRPr lang="en-US" sz="1900" smtClean="0">
              <a:latin typeface="Arial" pitchFamily="34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900" i="1" smtClean="0">
                <a:latin typeface="Arial" pitchFamily="34" charset="0"/>
              </a:rPr>
              <a:t>p(i,j)</a:t>
            </a:r>
            <a:r>
              <a:rPr lang="en-US" sz="1900" smtClean="0">
                <a:latin typeface="Arial" pitchFamily="34" charset="0"/>
              </a:rPr>
              <a:t> is a unit variance i.i.d. stochastic process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900" i="1" smtClean="0">
                <a:latin typeface="Arial" pitchFamily="34" charset="0"/>
              </a:rPr>
              <a:t>a(i,j)</a:t>
            </a:r>
            <a:r>
              <a:rPr lang="en-US" sz="1900" smtClean="0">
                <a:latin typeface="Arial" pitchFamily="34" charset="0"/>
              </a:rPr>
              <a:t> is an envelope function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900" i="1" smtClean="0">
                <a:latin typeface="Arial" pitchFamily="34" charset="0"/>
              </a:rPr>
              <a:t>h(i,j)</a:t>
            </a:r>
            <a:r>
              <a:rPr lang="en-US" sz="1900" smtClean="0">
                <a:latin typeface="Arial" pitchFamily="34" charset="0"/>
              </a:rPr>
              <a:t> simulates correlation properties of image x</a:t>
            </a:r>
          </a:p>
          <a:p>
            <a:pPr>
              <a:lnSpc>
                <a:spcPct val="80000"/>
              </a:lnSpc>
            </a:pPr>
            <a:endParaRPr lang="en-US" sz="2000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latin typeface="Arial" pitchFamily="34" charset="0"/>
              </a:rPr>
              <a:t>				</a:t>
            </a:r>
            <a:r>
              <a:rPr lang="en-US" sz="2000" i="1" smtClean="0">
                <a:latin typeface="Arial" pitchFamily="34" charset="0"/>
              </a:rPr>
              <a:t>x = AC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i="1" smtClean="0">
                <a:latin typeface="Arial" pitchFamily="34" charset="0"/>
              </a:rPr>
              <a:t>	 + </a:t>
            </a:r>
            <a:r>
              <a:rPr lang="el-GR" b="1" i="1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sz="2000" i="1" smtClean="0">
                <a:latin typeface="Arial" pitchFamily="34" charset="0"/>
              </a:rPr>
              <a:t> 			(2)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latin typeface="Arial" pitchFamily="34" charset="0"/>
              </a:rPr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latin typeface="Arial" pitchFamily="34" charset="0"/>
              </a:rPr>
              <a:t>where </a:t>
            </a:r>
            <a:r>
              <a:rPr lang="en-US" sz="2000" i="1" smtClean="0">
                <a:latin typeface="Arial" pitchFamily="34" charset="0"/>
              </a:rPr>
              <a:t>A = diag(a) </a:t>
            </a:r>
            <a:r>
              <a:rPr lang="en-US" sz="2000" smtClean="0">
                <a:latin typeface="Arial" pitchFamily="34" charset="0"/>
              </a:rPr>
              <a:t>, and </a:t>
            </a:r>
            <a:r>
              <a:rPr lang="en-US" sz="2000" i="1" smtClean="0">
                <a:latin typeface="Arial" pitchFamily="34" charset="0"/>
              </a:rPr>
              <a:t>C</a:t>
            </a:r>
            <a:r>
              <a:rPr lang="en-US" sz="2000" smtClean="0">
                <a:latin typeface="Arial" pitchFamily="34" charset="0"/>
              </a:rPr>
              <a:t> is the Toeplitz matrix generated by </a:t>
            </a:r>
            <a:r>
              <a:rPr lang="en-US" sz="2000" i="1" smtClean="0">
                <a:latin typeface="Arial" pitchFamily="34" charset="0"/>
              </a:rPr>
              <a:t>h</a:t>
            </a:r>
            <a:endParaRPr lang="en-US" sz="200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Can model many important stationary and non-stationary cases</a:t>
            </a:r>
            <a:r>
              <a:rPr lang="en-US" sz="2000" smtClean="0">
                <a:latin typeface="Arial" pitchFamily="34" charset="0"/>
              </a:rPr>
              <a:t>			</a:t>
            </a:r>
            <a:endParaRPr lang="en-US" sz="2000" i="1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91075" y="787400"/>
            <a:ext cx="3268663" cy="1312863"/>
            <a:chOff x="3010" y="504"/>
            <a:chExt cx="2059" cy="827"/>
          </a:xfrm>
        </p:grpSpPr>
        <p:sp>
          <p:nvSpPr>
            <p:cNvPr id="50183" name="Oval 8"/>
            <p:cNvSpPr>
              <a:spLocks noChangeArrowheads="1"/>
            </p:cNvSpPr>
            <p:nvPr/>
          </p:nvSpPr>
          <p:spPr bwMode="auto">
            <a:xfrm>
              <a:off x="3010" y="901"/>
              <a:ext cx="876" cy="430"/>
            </a:xfrm>
            <a:prstGeom prst="ellips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Line 9"/>
            <p:cNvSpPr>
              <a:spLocks noChangeShapeType="1"/>
            </p:cNvSpPr>
            <p:nvPr/>
          </p:nvSpPr>
          <p:spPr bwMode="auto">
            <a:xfrm flipH="1">
              <a:off x="3732" y="763"/>
              <a:ext cx="511" cy="17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Text Box 10"/>
            <p:cNvSpPr txBox="1">
              <a:spLocks noChangeArrowheads="1"/>
            </p:cNvSpPr>
            <p:nvPr/>
          </p:nvSpPr>
          <p:spPr bwMode="auto">
            <a:xfrm>
              <a:off x="4147" y="504"/>
              <a:ext cx="92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2000" b="1" i="0">
                  <a:solidFill>
                    <a:srgbClr val="CC00CC"/>
                  </a:solidFill>
                  <a:latin typeface="Gulim" pitchFamily="34" charset="-127"/>
                  <a:ea typeface="Gulim" pitchFamily="34" charset="-127"/>
                </a:rPr>
                <a:t>stationary </a:t>
              </a:r>
            </a:p>
            <a:p>
              <a:pPr eaLnBrk="1" latinLnBrk="1" hangingPunct="1">
                <a:buFontTx/>
                <a:buNone/>
              </a:pPr>
              <a:r>
                <a:rPr kumimoji="1" lang="en-US" sz="2000" b="1" i="0">
                  <a:solidFill>
                    <a:srgbClr val="CC00CC"/>
                  </a:solidFill>
                  <a:latin typeface="Gulim" pitchFamily="34" charset="-127"/>
                  <a:ea typeface="Gulim" pitchFamily="34" charset="-127"/>
                </a:rPr>
                <a:t>process</a:t>
              </a:r>
            </a:p>
          </p:txBody>
        </p:sp>
      </p:grpSp>
      <p:sp>
        <p:nvSpPr>
          <p:cNvPr id="1759243" name="Rectangle 11"/>
          <p:cNvSpPr>
            <a:spLocks noChangeArrowheads="1"/>
          </p:cNvSpPr>
          <p:nvPr/>
        </p:nvSpPr>
        <p:spPr bwMode="auto">
          <a:xfrm>
            <a:off x="5938838" y="2114550"/>
            <a:ext cx="28686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kumimoji="1" lang="en-US" sz="180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r(</a:t>
            </a:r>
            <a:r>
              <a:rPr kumimoji="1" lang="el-GR" sz="180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τ</a:t>
            </a:r>
            <a:r>
              <a:rPr kumimoji="1" lang="en-US" sz="1800" baseline="-2500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1</a:t>
            </a:r>
            <a:r>
              <a:rPr kumimoji="1" lang="en-US" sz="180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, </a:t>
            </a:r>
            <a:r>
              <a:rPr kumimoji="1" lang="el-GR" sz="180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τ</a:t>
            </a:r>
            <a:r>
              <a:rPr kumimoji="1" lang="en-US" sz="1800" baseline="-2500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2</a:t>
            </a:r>
            <a:r>
              <a:rPr kumimoji="1" lang="en-US" sz="180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) = (h ** h)(</a:t>
            </a:r>
            <a:r>
              <a:rPr kumimoji="1" lang="el-GR" sz="180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τ</a:t>
            </a:r>
            <a:r>
              <a:rPr kumimoji="1" lang="en-US" sz="1800" baseline="-2500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1</a:t>
            </a:r>
            <a:r>
              <a:rPr kumimoji="1" lang="en-US" sz="180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, </a:t>
            </a:r>
            <a:r>
              <a:rPr kumimoji="1" lang="el-GR" sz="180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τ</a:t>
            </a:r>
            <a:r>
              <a:rPr kumimoji="1" lang="en-US" sz="1800" baseline="-2500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2</a:t>
            </a:r>
            <a:r>
              <a:rPr kumimoji="1" lang="en-US" sz="1800">
                <a:solidFill>
                  <a:srgbClr val="CC00CC"/>
                </a:solidFill>
                <a:latin typeface="Gulim" pitchFamily="34" charset="-127"/>
                <a:ea typeface="Gulim" pitchFamily="34" charset="-127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9235" grpId="0" build="p" autoUpdateAnimBg="0"/>
      <p:bldP spid="1759243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E1335-9A73-4A8D-9086-1F3D561D3B4E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330200"/>
            <a:ext cx="6654800" cy="647700"/>
          </a:xfrm>
        </p:spPr>
        <p:txBody>
          <a:bodyPr/>
          <a:lstStyle/>
          <a:p>
            <a:r>
              <a:rPr lang="en-US" sz="2800" smtClean="0">
                <a:solidFill>
                  <a:srgbClr val="0033CC"/>
                </a:solidFill>
                <a:latin typeface="Arial" pitchFamily="34" charset="0"/>
              </a:rPr>
              <a:t>MAP estimate for Imaging Model (3)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193800"/>
            <a:ext cx="8597900" cy="482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The Wiener estimate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Arial" pitchFamily="34" charset="0"/>
              </a:rPr>
              <a:t>		</a:t>
            </a:r>
            <a:r>
              <a:rPr lang="en-US" i="1" smtClean="0">
                <a:latin typeface="Arial" pitchFamily="34" charset="0"/>
              </a:rPr>
              <a:t>x</a:t>
            </a:r>
            <a:r>
              <a:rPr lang="en-US" i="1" baseline="-25000" smtClean="0">
                <a:latin typeface="Arial" pitchFamily="34" charset="0"/>
              </a:rPr>
              <a:t>MAP</a:t>
            </a:r>
            <a:r>
              <a:rPr lang="en-US" i="1" smtClean="0">
                <a:latin typeface="Arial" pitchFamily="34" charset="0"/>
              </a:rPr>
              <a:t> - </a:t>
            </a:r>
            <a:r>
              <a:rPr lang="el-GR" sz="2800" b="1" i="1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i="1" smtClean="0">
                <a:latin typeface="Arial" pitchFamily="34" charset="0"/>
              </a:rPr>
              <a:t> </a:t>
            </a:r>
            <a:r>
              <a:rPr lang="en-US" i="1" baseline="-25000" smtClean="0">
                <a:latin typeface="Arial" pitchFamily="34" charset="0"/>
              </a:rPr>
              <a:t>x </a:t>
            </a:r>
            <a:r>
              <a:rPr lang="en-US" i="1" smtClean="0">
                <a:latin typeface="Arial" pitchFamily="34" charset="0"/>
              </a:rPr>
              <a:t>= HR</a:t>
            </a:r>
            <a:r>
              <a:rPr lang="en-US" i="1" baseline="-25000" smtClean="0">
                <a:latin typeface="Arial" pitchFamily="34" charset="0"/>
              </a:rPr>
              <a:t>x</a:t>
            </a:r>
            <a:r>
              <a:rPr lang="en-US" i="1" smtClean="0">
                <a:latin typeface="Arial" pitchFamily="34" charset="0"/>
              </a:rPr>
              <a:t> (HR</a:t>
            </a:r>
            <a:r>
              <a:rPr lang="en-US" i="1" baseline="-25000" smtClean="0">
                <a:latin typeface="Arial" pitchFamily="34" charset="0"/>
              </a:rPr>
              <a:t>x</a:t>
            </a:r>
            <a:r>
              <a:rPr lang="en-US" i="1" smtClean="0">
                <a:latin typeface="Arial" pitchFamily="34" charset="0"/>
              </a:rPr>
              <a:t>H</a:t>
            </a:r>
            <a:r>
              <a:rPr lang="en-US" i="1" baseline="30000" smtClean="0">
                <a:latin typeface="Arial" pitchFamily="34" charset="0"/>
              </a:rPr>
              <a:t>H</a:t>
            </a:r>
            <a:r>
              <a:rPr lang="en-US" i="1" smtClean="0">
                <a:latin typeface="Arial" pitchFamily="34" charset="0"/>
              </a:rPr>
              <a:t> + R</a:t>
            </a:r>
            <a:r>
              <a:rPr lang="en-US" i="1" baseline="-25000" smtClean="0">
                <a:latin typeface="Arial" pitchFamily="34" charset="0"/>
              </a:rPr>
              <a:t>n</a:t>
            </a:r>
            <a:r>
              <a:rPr lang="en-US" i="1" smtClean="0">
                <a:latin typeface="Arial" pitchFamily="34" charset="0"/>
              </a:rPr>
              <a:t>)</a:t>
            </a:r>
            <a:r>
              <a:rPr lang="en-US" i="1" baseline="30000" smtClean="0">
                <a:latin typeface="Arial" pitchFamily="34" charset="0"/>
              </a:rPr>
              <a:t>-1</a:t>
            </a:r>
            <a:r>
              <a:rPr lang="en-US" i="1" smtClean="0">
                <a:latin typeface="Arial" pitchFamily="34" charset="0"/>
              </a:rPr>
              <a:t> (y- </a:t>
            </a:r>
            <a:r>
              <a:rPr lang="el-GR" sz="2800" b="1" i="1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i="1" smtClean="0">
                <a:latin typeface="Arial" pitchFamily="34" charset="0"/>
              </a:rPr>
              <a:t> </a:t>
            </a:r>
            <a:r>
              <a:rPr lang="en-US" i="1" baseline="-25000" smtClean="0">
                <a:latin typeface="Arial" pitchFamily="34" charset="0"/>
              </a:rPr>
              <a:t>y</a:t>
            </a:r>
            <a:r>
              <a:rPr lang="en-US" i="1" smtClean="0">
                <a:latin typeface="Arial" pitchFamily="34" charset="0"/>
              </a:rPr>
              <a:t>) 		    (3)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latin typeface="Arial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smtClean="0">
                <a:latin typeface="Arial" pitchFamily="34" charset="0"/>
              </a:rPr>
              <a:t>R</a:t>
            </a:r>
            <a:r>
              <a:rPr lang="en-US" sz="2400" i="1" baseline="-25000" smtClean="0">
                <a:latin typeface="Arial" pitchFamily="34" charset="0"/>
              </a:rPr>
              <a:t>x</a:t>
            </a:r>
            <a:r>
              <a:rPr lang="en-US" sz="2400" i="1" smtClean="0">
                <a:latin typeface="Arial" pitchFamily="34" charset="0"/>
              </a:rPr>
              <a:t>,</a:t>
            </a:r>
            <a:r>
              <a:rPr lang="en-US" sz="2400" smtClean="0">
                <a:latin typeface="Arial" pitchFamily="34" charset="0"/>
              </a:rPr>
              <a:t> </a:t>
            </a:r>
            <a:r>
              <a:rPr lang="en-US" sz="2400" i="1" smtClean="0">
                <a:latin typeface="Arial" pitchFamily="34" charset="0"/>
              </a:rPr>
              <a:t>R</a:t>
            </a:r>
            <a:r>
              <a:rPr lang="en-US" sz="2400" i="1" baseline="-25000" smtClean="0">
                <a:latin typeface="Arial" pitchFamily="34" charset="0"/>
              </a:rPr>
              <a:t>n</a:t>
            </a:r>
            <a:r>
              <a:rPr lang="en-US" sz="2400" smtClean="0">
                <a:latin typeface="Arial" pitchFamily="34" charset="0"/>
              </a:rPr>
              <a:t> = covariance matrices of </a:t>
            </a:r>
            <a:r>
              <a:rPr lang="en-US" sz="2400" i="1" smtClean="0">
                <a:latin typeface="Arial" pitchFamily="34" charset="0"/>
              </a:rPr>
              <a:t>x</a:t>
            </a:r>
            <a:r>
              <a:rPr lang="en-US" sz="2400" smtClean="0">
                <a:latin typeface="Arial" pitchFamily="34" charset="0"/>
              </a:rPr>
              <a:t> and </a:t>
            </a:r>
            <a:r>
              <a:rPr lang="en-US" sz="2400" i="1" smtClean="0">
                <a:latin typeface="Arial" pitchFamily="34" charset="0"/>
              </a:rPr>
              <a:t>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Arial" pitchFamily="34" charset="0"/>
              </a:rPr>
              <a:t>Stationarity </a:t>
            </a:r>
            <a:r>
              <a:rPr lang="en-US" sz="2400" smtClean="0">
                <a:latin typeface="Arial" pitchFamily="34" charset="0"/>
                <a:sym typeface="Wingdings" pitchFamily="2" charset="2"/>
              </a:rPr>
              <a:t></a:t>
            </a:r>
            <a:r>
              <a:rPr lang="en-US" sz="2400" smtClean="0">
                <a:latin typeface="Arial" pitchFamily="34" charset="0"/>
              </a:rPr>
              <a:t> </a:t>
            </a:r>
            <a:r>
              <a:rPr lang="en-US" sz="2400" i="1" smtClean="0">
                <a:latin typeface="Arial" pitchFamily="34" charset="0"/>
              </a:rPr>
              <a:t>R</a:t>
            </a:r>
            <a:r>
              <a:rPr lang="en-US" sz="2400" i="1" baseline="-25000" smtClean="0">
                <a:latin typeface="Arial" pitchFamily="34" charset="0"/>
              </a:rPr>
              <a:t>x</a:t>
            </a:r>
            <a:r>
              <a:rPr lang="en-US" sz="2400" baseline="-25000" smtClean="0">
                <a:latin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</a:rPr>
              <a:t>has Toeplitz structure </a:t>
            </a:r>
            <a:r>
              <a:rPr lang="en-US" sz="2400" smtClean="0">
                <a:latin typeface="Arial" pitchFamily="34" charset="0"/>
                <a:sym typeface="Wingdings" pitchFamily="2" charset="2"/>
              </a:rPr>
              <a:t> </a:t>
            </a:r>
            <a:r>
              <a:rPr lang="en-US" sz="2400" smtClean="0">
                <a:latin typeface="Arial" pitchFamily="34" charset="0"/>
              </a:rPr>
              <a:t>fast processing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i="1" smtClean="0">
                <a:latin typeface="Arial" pitchFamily="34" charset="0"/>
              </a:rPr>
              <a:t>x</a:t>
            </a:r>
            <a:r>
              <a:rPr lang="en-US" i="1" baseline="-25000" smtClean="0">
                <a:latin typeface="Arial" pitchFamily="34" charset="0"/>
              </a:rPr>
              <a:t>MAP</a:t>
            </a:r>
            <a:r>
              <a:rPr lang="en-US" i="1" smtClean="0">
                <a:latin typeface="Arial" pitchFamily="34" charset="0"/>
              </a:rPr>
              <a:t> - </a:t>
            </a:r>
            <a:r>
              <a:rPr lang="el-GR" sz="2800" b="1" i="1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i="1" smtClean="0">
                <a:latin typeface="Arial" pitchFamily="34" charset="0"/>
              </a:rPr>
              <a:t> </a:t>
            </a:r>
            <a:r>
              <a:rPr lang="en-US" i="1" baseline="-25000" smtClean="0">
                <a:latin typeface="Arial" pitchFamily="34" charset="0"/>
              </a:rPr>
              <a:t>x</a:t>
            </a:r>
            <a:r>
              <a:rPr lang="en-US" i="1" smtClean="0">
                <a:latin typeface="Arial" pitchFamily="34" charset="0"/>
              </a:rPr>
              <a:t> = HACC</a:t>
            </a:r>
            <a:r>
              <a:rPr lang="en-US" i="1" baseline="30000" smtClean="0">
                <a:latin typeface="Arial" pitchFamily="34" charset="0"/>
              </a:rPr>
              <a:t>H</a:t>
            </a:r>
            <a:r>
              <a:rPr lang="en-US" i="1" smtClean="0">
                <a:latin typeface="Arial" pitchFamily="34" charset="0"/>
              </a:rPr>
              <a:t>A</a:t>
            </a:r>
            <a:r>
              <a:rPr lang="en-US" i="1" baseline="30000" smtClean="0">
                <a:latin typeface="Arial" pitchFamily="34" charset="0"/>
              </a:rPr>
              <a:t>H</a:t>
            </a:r>
            <a:r>
              <a:rPr lang="en-US" i="1" smtClean="0">
                <a:latin typeface="Arial" pitchFamily="34" charset="0"/>
              </a:rPr>
              <a:t>  ( HACC</a:t>
            </a:r>
            <a:r>
              <a:rPr lang="en-US" i="1" baseline="30000" smtClean="0">
                <a:latin typeface="Arial" pitchFamily="34" charset="0"/>
              </a:rPr>
              <a:t>H</a:t>
            </a:r>
            <a:r>
              <a:rPr lang="en-US" i="1" smtClean="0">
                <a:latin typeface="Arial" pitchFamily="34" charset="0"/>
              </a:rPr>
              <a:t>A</a:t>
            </a:r>
            <a:r>
              <a:rPr lang="en-US" i="1" baseline="30000" smtClean="0">
                <a:latin typeface="Arial" pitchFamily="34" charset="0"/>
              </a:rPr>
              <a:t>H</a:t>
            </a:r>
            <a:r>
              <a:rPr lang="en-US" i="1" smtClean="0">
                <a:latin typeface="Arial" pitchFamily="34" charset="0"/>
              </a:rPr>
              <a:t>H</a:t>
            </a:r>
            <a:r>
              <a:rPr lang="en-US" i="1" baseline="30000" smtClean="0">
                <a:latin typeface="Arial" pitchFamily="34" charset="0"/>
              </a:rPr>
              <a:t>H</a:t>
            </a:r>
            <a:r>
              <a:rPr lang="en-US" i="1" smtClean="0">
                <a:latin typeface="Arial" pitchFamily="34" charset="0"/>
              </a:rPr>
              <a:t> + </a:t>
            </a:r>
            <a:r>
              <a:rPr lang="el-GR" i="1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i="1" baseline="-2500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i="1" baseline="3000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i="1" smtClean="0">
                <a:latin typeface="Arial" pitchFamily="34" charset="0"/>
              </a:rPr>
              <a:t>)</a:t>
            </a:r>
            <a:r>
              <a:rPr lang="en-US" i="1" baseline="30000" smtClean="0">
                <a:latin typeface="Arial" pitchFamily="34" charset="0"/>
              </a:rPr>
              <a:t>-1</a:t>
            </a:r>
            <a:r>
              <a:rPr lang="en-US" i="1" smtClean="0">
                <a:latin typeface="Arial" pitchFamily="34" charset="0"/>
              </a:rPr>
              <a:t> (y- </a:t>
            </a:r>
            <a:r>
              <a:rPr lang="el-GR" sz="2800" b="1" i="1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i="1" smtClean="0">
                <a:latin typeface="Arial" pitchFamily="34" charset="0"/>
              </a:rPr>
              <a:t> </a:t>
            </a:r>
            <a:r>
              <a:rPr lang="en-US" i="1" baseline="-25000" smtClean="0">
                <a:latin typeface="Arial" pitchFamily="34" charset="0"/>
              </a:rPr>
              <a:t>y</a:t>
            </a:r>
            <a:r>
              <a:rPr lang="en-US" i="1" smtClean="0">
                <a:latin typeface="Arial" pitchFamily="34" charset="0"/>
              </a:rPr>
              <a:t>) (4)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i="1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Direct inversion prohibitive; so use CG iterative method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rial" pitchFamily="34" charset="0"/>
              </a:rPr>
              <a:t>(4) better than (3) since </a:t>
            </a:r>
            <a:r>
              <a:rPr lang="en-US" i="1" smtClean="0">
                <a:latin typeface="Arial" pitchFamily="34" charset="0"/>
              </a:rPr>
              <a:t>A</a:t>
            </a:r>
            <a:r>
              <a:rPr lang="en-US" smtClean="0">
                <a:latin typeface="Arial" pitchFamily="34" charset="0"/>
              </a:rPr>
              <a:t> and </a:t>
            </a:r>
            <a:r>
              <a:rPr lang="en-US" i="1" smtClean="0">
                <a:latin typeface="Arial" pitchFamily="34" charset="0"/>
              </a:rPr>
              <a:t>C</a:t>
            </a:r>
            <a:r>
              <a:rPr lang="en-US" smtClean="0">
                <a:latin typeface="Arial" pitchFamily="34" charset="0"/>
              </a:rPr>
              <a:t> are </a:t>
            </a:r>
            <a:r>
              <a:rPr lang="en-US" i="1" smtClean="0">
                <a:latin typeface="Arial" pitchFamily="34" charset="0"/>
              </a:rPr>
              <a:t>O(N log N)</a:t>
            </a:r>
            <a:r>
              <a:rPr lang="en-US" smtClean="0">
                <a:latin typeface="Arial" pitchFamily="34" charset="0"/>
              </a:rPr>
              <a:t> operations, enabling much faster processing</a:t>
            </a:r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283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4A29C4-292E-42A6-BAF4-417276C7541B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762000" y="3810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ko-KR" sz="2800" b="1" i="0">
                <a:solidFill>
                  <a:srgbClr val="0033CC"/>
                </a:solidFill>
                <a:latin typeface="Arial" pitchFamily="34" charset="0"/>
                <a:ea typeface="Gulim" pitchFamily="34" charset="-127"/>
              </a:rPr>
              <a:t>How to obtain estimates of A, C ?</a:t>
            </a:r>
          </a:p>
        </p:txBody>
      </p:sp>
      <p:sp>
        <p:nvSpPr>
          <p:cNvPr id="1802245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764588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1" latinLnBrk="1" hangingPunct="1">
              <a:buFont typeface="Wingdings" pitchFamily="2" charset="2"/>
              <a:buChar char="§"/>
            </a:pPr>
            <a:r>
              <a:rPr kumimoji="1" lang="en-US" sz="2800" i="0">
                <a:latin typeface="Arial" pitchFamily="34" charset="0"/>
                <a:ea typeface="Gulim" pitchFamily="34" charset="-127"/>
              </a:rPr>
              <a:t>  </a:t>
            </a:r>
            <a:r>
              <a:rPr kumimoji="1" lang="en-US" i="0">
                <a:latin typeface="Arial" pitchFamily="34" charset="0"/>
                <a:ea typeface="Gulim" pitchFamily="34" charset="-127"/>
              </a:rPr>
              <a:t>Need a training set of full-resolution images x</a:t>
            </a:r>
            <a:r>
              <a:rPr kumimoji="1" lang="en-US" i="0" baseline="-25000">
                <a:latin typeface="Arial" pitchFamily="34" charset="0"/>
                <a:ea typeface="Gulim" pitchFamily="34" charset="-127"/>
              </a:rPr>
              <a:t>k</a:t>
            </a:r>
            <a:r>
              <a:rPr kumimoji="1" lang="en-US" i="0">
                <a:latin typeface="Arial" pitchFamily="34" charset="0"/>
                <a:ea typeface="Gulim" pitchFamily="34" charset="-127"/>
              </a:rPr>
              <a:t>, k = 1,…,K</a:t>
            </a:r>
          </a:p>
          <a:p>
            <a:pPr marL="457200" indent="-457200" algn="l" eaLnBrk="1" latinLnBrk="1" hangingPunct="1">
              <a:buFont typeface="Wingdings" pitchFamily="2" charset="2"/>
              <a:buChar char="§"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  Parallel imaging doesnt provide un-aliased full-res images</a:t>
            </a:r>
          </a:p>
          <a:p>
            <a:pPr marL="457200" indent="-457200" algn="l" eaLnBrk="1" latinLnBrk="1" hangingPunct="1">
              <a:buFont typeface="Wingdings" pitchFamily="2" charset="2"/>
              <a:buNone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  </a:t>
            </a:r>
          </a:p>
          <a:p>
            <a:pPr marL="457200" indent="-457200" algn="l" eaLnBrk="1" latinLnBrk="1" hangingPunct="1">
              <a:buFont typeface="Wingdings" pitchFamily="2" charset="2"/>
              <a:buChar char="§"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Approaches:</a:t>
            </a:r>
          </a:p>
          <a:p>
            <a:pPr marL="914400" lvl="1" indent="-457200" algn="l" eaLnBrk="1" latinLnBrk="1" hangingPunct="1">
              <a:buFont typeface="Wingdings" pitchFamily="2" charset="2"/>
              <a:buAutoNum type="arabicPeriod"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Use previous full-res scans</a:t>
            </a:r>
          </a:p>
          <a:p>
            <a:pPr marL="1828800" lvl="3" indent="-457200" algn="l" eaLnBrk="1" latinLnBrk="1" hangingPunct="1">
              <a:buFont typeface="Wingdings" pitchFamily="2" charset="2"/>
              <a:buNone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- time consuming, need frequent updating</a:t>
            </a:r>
          </a:p>
          <a:p>
            <a:pPr marL="914400" lvl="1" indent="-457200" algn="l" eaLnBrk="1" latinLnBrk="1" hangingPunct="1">
              <a:buFont typeface="Wingdings" pitchFamily="2" charset="2"/>
              <a:buAutoNum type="arabicPeriod"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Use SENSE-reconstructed images for training set</a:t>
            </a:r>
          </a:p>
          <a:p>
            <a:pPr marL="1828800" lvl="3" indent="-457200" algn="l" eaLnBrk="1" latinLnBrk="1" hangingPunct="1">
              <a:buFont typeface="Wingdings" pitchFamily="2" charset="2"/>
              <a:buNone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- very bad noise amplification issues for high speedups</a:t>
            </a:r>
          </a:p>
          <a:p>
            <a:pPr marL="914400" lvl="1" indent="-457200" algn="l" eaLnBrk="1" latinLnBrk="1" hangingPunct="1">
              <a:buFont typeface="Wingdings" pitchFamily="2" charset="2"/>
              <a:buAutoNum type="arabicPeriod"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Directly estimate parameters from available parallel data</a:t>
            </a:r>
          </a:p>
          <a:p>
            <a:pPr marL="1828800" lvl="3" indent="-457200" algn="l" eaLnBrk="1" latinLnBrk="1" hangingPunct="1">
              <a:buFontTx/>
              <a:buChar char="-"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Aliasing may cause inaccuracies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45" grpId="0" build="p" bldLvl="2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657F1-5444-4794-95CD-23837326CA69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914400" y="471488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ko-KR" sz="2800" b="1" i="0">
                <a:solidFill>
                  <a:srgbClr val="0033CC"/>
                </a:solidFill>
                <a:latin typeface="Arial" pitchFamily="34" charset="0"/>
                <a:ea typeface="Gulim" pitchFamily="34" charset="-127"/>
              </a:rPr>
              <a:t>MAP for Dynamic Parallel Imaging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1358900" y="1524000"/>
            <a:ext cx="1409700" cy="157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 flipH="1">
            <a:off x="330200" y="3111500"/>
            <a:ext cx="1028700" cy="8509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265113" y="3897313"/>
            <a:ext cx="665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>
              <a:buFontTx/>
              <a:buNone/>
            </a:pPr>
            <a:r>
              <a:rPr kumimoji="1" lang="en-US" sz="2000" i="0">
                <a:latin typeface="Gulim" pitchFamily="34" charset="-127"/>
                <a:ea typeface="Gulim" pitchFamily="34" charset="-127"/>
              </a:rPr>
              <a:t>time</a:t>
            </a:r>
            <a:endParaRPr kumimoji="1" lang="el-GR" sz="2000" i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 flipV="1">
            <a:off x="1371600" y="1193800"/>
            <a:ext cx="0" cy="19177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>
            <a:off x="1371600" y="3098800"/>
            <a:ext cx="17907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1104900" y="1752600"/>
            <a:ext cx="1422400" cy="15113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Rectangle 11"/>
          <p:cNvSpPr>
            <a:spLocks noChangeArrowheads="1"/>
          </p:cNvSpPr>
          <p:nvPr/>
        </p:nvSpPr>
        <p:spPr bwMode="auto">
          <a:xfrm>
            <a:off x="571500" y="2247900"/>
            <a:ext cx="1422400" cy="15113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1554163" y="3895725"/>
            <a:ext cx="1039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>
              <a:buFontTx/>
              <a:buNone/>
            </a:pPr>
            <a:r>
              <a:rPr kumimoji="1" lang="en-US" sz="1800" i="0">
                <a:solidFill>
                  <a:srgbClr val="808000"/>
                </a:solidFill>
                <a:latin typeface="Gulim" pitchFamily="34" charset="-127"/>
                <a:ea typeface="Gulim" pitchFamily="34" charset="-127"/>
              </a:rPr>
              <a:t>frame N</a:t>
            </a:r>
            <a:r>
              <a:rPr kumimoji="1" lang="en-US" sz="1800" i="0" baseline="-25000">
                <a:solidFill>
                  <a:srgbClr val="808000"/>
                </a:solidFill>
                <a:latin typeface="Gulim" pitchFamily="34" charset="-127"/>
                <a:ea typeface="Gulim" pitchFamily="34" charset="-127"/>
              </a:rPr>
              <a:t>f</a:t>
            </a:r>
            <a:endParaRPr kumimoji="1" lang="en-US" sz="1800" i="0">
              <a:solidFill>
                <a:srgbClr val="808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2127250" y="3502025"/>
            <a:ext cx="1030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>
              <a:buFontTx/>
              <a:buNone/>
            </a:pPr>
            <a:r>
              <a:rPr kumimoji="1" lang="en-US" sz="1800" i="0">
                <a:solidFill>
                  <a:srgbClr val="FF9933"/>
                </a:solidFill>
                <a:latin typeface="Gulim" pitchFamily="34" charset="-127"/>
                <a:ea typeface="Gulim" pitchFamily="34" charset="-127"/>
              </a:rPr>
              <a:t>frame 2</a:t>
            </a:r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2597150" y="3159125"/>
            <a:ext cx="1030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>
              <a:buFontTx/>
              <a:buNone/>
            </a:pPr>
            <a:r>
              <a:rPr kumimoji="1" lang="en-US" sz="1800" i="0">
                <a:solidFill>
                  <a:srgbClr val="66FF99"/>
                </a:solidFill>
                <a:latin typeface="Gulim" pitchFamily="34" charset="-127"/>
                <a:ea typeface="Gulim" pitchFamily="34" charset="-127"/>
              </a:rPr>
              <a:t>frame 1</a:t>
            </a:r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 flipH="1" flipV="1">
            <a:off x="2032000" y="3746500"/>
            <a:ext cx="1270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 flipH="1" flipV="1">
            <a:off x="2438400" y="3327400"/>
            <a:ext cx="114300" cy="203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Line 17"/>
          <p:cNvSpPr>
            <a:spLocks noChangeShapeType="1"/>
          </p:cNvSpPr>
          <p:nvPr/>
        </p:nvSpPr>
        <p:spPr bwMode="auto">
          <a:xfrm flipH="1" flipV="1">
            <a:off x="2679700" y="3111500"/>
            <a:ext cx="2159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04306" name="Text Box 18"/>
          <p:cNvSpPr txBox="1">
            <a:spLocks noChangeArrowheads="1"/>
          </p:cNvSpPr>
          <p:nvPr/>
        </p:nvSpPr>
        <p:spPr bwMode="auto">
          <a:xfrm>
            <a:off x="2971800" y="1116013"/>
            <a:ext cx="6042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en-US" sz="2000" i="0">
                <a:latin typeface="Arial" pitchFamily="34" charset="0"/>
                <a:ea typeface="Gulim" pitchFamily="34" charset="-127"/>
              </a:rPr>
              <a:t>  N</a:t>
            </a:r>
            <a:r>
              <a:rPr kumimoji="1" lang="en-US" sz="2000" i="0" baseline="-25000">
                <a:latin typeface="Arial" pitchFamily="34" charset="0"/>
                <a:ea typeface="Gulim" pitchFamily="34" charset="-127"/>
              </a:rPr>
              <a:t>f</a:t>
            </a:r>
            <a:r>
              <a:rPr kumimoji="1" lang="en-US" sz="2000" i="0">
                <a:latin typeface="Arial" pitchFamily="34" charset="0"/>
                <a:ea typeface="Gulim" pitchFamily="34" charset="-127"/>
              </a:rPr>
              <a:t> images available for parameter estimation!</a:t>
            </a:r>
          </a:p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en-US" sz="2000" i="0">
                <a:latin typeface="Arial" pitchFamily="34" charset="0"/>
                <a:ea typeface="Gulim" pitchFamily="34" charset="-127"/>
              </a:rPr>
              <a:t>  All images well-registered</a:t>
            </a:r>
          </a:p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en-US" sz="2000" i="0">
                <a:latin typeface="Arial" pitchFamily="34" charset="0"/>
                <a:ea typeface="Gulim" pitchFamily="34" charset="-127"/>
              </a:rPr>
              <a:t>  Tightly distributed around pixel mean</a:t>
            </a:r>
          </a:p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en-US" sz="2000" i="0">
                <a:latin typeface="Arial" pitchFamily="34" charset="0"/>
                <a:ea typeface="Gulim" pitchFamily="34" charset="-127"/>
              </a:rPr>
              <a:t>  Parameters can be estimated from aliased data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086600" y="2643188"/>
            <a:ext cx="1860550" cy="2220912"/>
            <a:chOff x="4168" y="2105"/>
            <a:chExt cx="1172" cy="1399"/>
          </a:xfrm>
        </p:grpSpPr>
        <p:sp>
          <p:nvSpPr>
            <p:cNvPr id="53301" name="Rectangle 20"/>
            <p:cNvSpPr>
              <a:spLocks noChangeArrowheads="1"/>
            </p:cNvSpPr>
            <p:nvPr/>
          </p:nvSpPr>
          <p:spPr bwMode="auto">
            <a:xfrm>
              <a:off x="4691" y="2105"/>
              <a:ext cx="6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66FF99"/>
                  </a:solidFill>
                  <a:latin typeface="Gulim" pitchFamily="34" charset="-127"/>
                  <a:ea typeface="Gulim" pitchFamily="34" charset="-127"/>
                </a:rPr>
                <a:t>frame 1</a:t>
              </a:r>
            </a:p>
          </p:txBody>
        </p:sp>
        <p:grpSp>
          <p:nvGrpSpPr>
            <p:cNvPr id="53302" name="Group 21"/>
            <p:cNvGrpSpPr>
              <a:grpSpLocks/>
            </p:cNvGrpSpPr>
            <p:nvPr/>
          </p:nvGrpSpPr>
          <p:grpSpPr bwMode="auto">
            <a:xfrm>
              <a:off x="4168" y="2240"/>
              <a:ext cx="544" cy="1264"/>
              <a:chOff x="4176" y="2240"/>
              <a:chExt cx="544" cy="1264"/>
            </a:xfrm>
          </p:grpSpPr>
          <p:sp>
            <p:nvSpPr>
              <p:cNvPr id="53303" name="Line 22"/>
              <p:cNvSpPr>
                <a:spLocks noChangeShapeType="1"/>
              </p:cNvSpPr>
              <p:nvPr/>
            </p:nvSpPr>
            <p:spPr bwMode="auto">
              <a:xfrm flipV="1">
                <a:off x="4176" y="2240"/>
                <a:ext cx="544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4" name="Line 23"/>
              <p:cNvSpPr>
                <a:spLocks noChangeShapeType="1"/>
              </p:cNvSpPr>
              <p:nvPr/>
            </p:nvSpPr>
            <p:spPr bwMode="auto">
              <a:xfrm>
                <a:off x="4208" y="2648"/>
                <a:ext cx="12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5" name="Line 24"/>
              <p:cNvSpPr>
                <a:spLocks noChangeShapeType="1"/>
              </p:cNvSpPr>
              <p:nvPr/>
            </p:nvSpPr>
            <p:spPr bwMode="auto">
              <a:xfrm>
                <a:off x="4208" y="3080"/>
                <a:ext cx="12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6" name="Line 25"/>
              <p:cNvSpPr>
                <a:spLocks noChangeShapeType="1"/>
              </p:cNvSpPr>
              <p:nvPr/>
            </p:nvSpPr>
            <p:spPr bwMode="auto">
              <a:xfrm>
                <a:off x="4208" y="3496"/>
                <a:ext cx="12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7" name="Line 26"/>
              <p:cNvSpPr>
                <a:spLocks noChangeShapeType="1"/>
              </p:cNvSpPr>
              <p:nvPr/>
            </p:nvSpPr>
            <p:spPr bwMode="auto">
              <a:xfrm>
                <a:off x="4336" y="2248"/>
                <a:ext cx="0" cy="125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086600" y="2871788"/>
            <a:ext cx="1860550" cy="2208212"/>
            <a:chOff x="4168" y="2257"/>
            <a:chExt cx="1172" cy="1391"/>
          </a:xfrm>
        </p:grpSpPr>
        <p:sp>
          <p:nvSpPr>
            <p:cNvPr id="53294" name="Rectangle 28"/>
            <p:cNvSpPr>
              <a:spLocks noChangeArrowheads="1"/>
            </p:cNvSpPr>
            <p:nvPr/>
          </p:nvSpPr>
          <p:spPr bwMode="auto">
            <a:xfrm>
              <a:off x="4691" y="2257"/>
              <a:ext cx="6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FF9933"/>
                  </a:solidFill>
                  <a:latin typeface="Gulim" pitchFamily="34" charset="-127"/>
                  <a:ea typeface="Gulim" pitchFamily="34" charset="-127"/>
                </a:rPr>
                <a:t>frame 2</a:t>
              </a:r>
            </a:p>
          </p:txBody>
        </p:sp>
        <p:grpSp>
          <p:nvGrpSpPr>
            <p:cNvPr id="53295" name="Group 29"/>
            <p:cNvGrpSpPr>
              <a:grpSpLocks/>
            </p:cNvGrpSpPr>
            <p:nvPr/>
          </p:nvGrpSpPr>
          <p:grpSpPr bwMode="auto">
            <a:xfrm>
              <a:off x="4168" y="2384"/>
              <a:ext cx="544" cy="1264"/>
              <a:chOff x="4176" y="2240"/>
              <a:chExt cx="544" cy="1264"/>
            </a:xfrm>
          </p:grpSpPr>
          <p:sp>
            <p:nvSpPr>
              <p:cNvPr id="53296" name="Line 30"/>
              <p:cNvSpPr>
                <a:spLocks noChangeShapeType="1"/>
              </p:cNvSpPr>
              <p:nvPr/>
            </p:nvSpPr>
            <p:spPr bwMode="auto">
              <a:xfrm flipV="1">
                <a:off x="4176" y="2240"/>
                <a:ext cx="544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7" name="Line 31"/>
              <p:cNvSpPr>
                <a:spLocks noChangeShapeType="1"/>
              </p:cNvSpPr>
              <p:nvPr/>
            </p:nvSpPr>
            <p:spPr bwMode="auto">
              <a:xfrm>
                <a:off x="4208" y="2648"/>
                <a:ext cx="12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8" name="Line 32"/>
              <p:cNvSpPr>
                <a:spLocks noChangeShapeType="1"/>
              </p:cNvSpPr>
              <p:nvPr/>
            </p:nvSpPr>
            <p:spPr bwMode="auto">
              <a:xfrm>
                <a:off x="4208" y="3080"/>
                <a:ext cx="12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9" name="Line 33"/>
              <p:cNvSpPr>
                <a:spLocks noChangeShapeType="1"/>
              </p:cNvSpPr>
              <p:nvPr/>
            </p:nvSpPr>
            <p:spPr bwMode="auto">
              <a:xfrm>
                <a:off x="4208" y="3496"/>
                <a:ext cx="12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0" name="Line 34"/>
              <p:cNvSpPr>
                <a:spLocks noChangeShapeType="1"/>
              </p:cNvSpPr>
              <p:nvPr/>
            </p:nvSpPr>
            <p:spPr bwMode="auto">
              <a:xfrm>
                <a:off x="4336" y="2248"/>
                <a:ext cx="0" cy="125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086600" y="3138488"/>
            <a:ext cx="1865313" cy="2182812"/>
            <a:chOff x="4176" y="2409"/>
            <a:chExt cx="1175" cy="1375"/>
          </a:xfrm>
        </p:grpSpPr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696" y="2409"/>
              <a:ext cx="6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sz="1800" i="0">
                  <a:solidFill>
                    <a:srgbClr val="808000"/>
                  </a:solidFill>
                  <a:latin typeface="Gulim" pitchFamily="34" charset="-127"/>
                  <a:ea typeface="Gulim" pitchFamily="34" charset="-127"/>
                </a:rPr>
                <a:t>frame N</a:t>
              </a:r>
              <a:r>
                <a:rPr kumimoji="1" lang="en-US" sz="1800" i="0" baseline="-25000">
                  <a:solidFill>
                    <a:srgbClr val="808000"/>
                  </a:solidFill>
                  <a:latin typeface="Gulim" pitchFamily="34" charset="-127"/>
                  <a:ea typeface="Gulim" pitchFamily="34" charset="-127"/>
                </a:rPr>
                <a:t>f</a:t>
              </a:r>
              <a:endParaRPr kumimoji="1" lang="en-US" sz="1800" i="0">
                <a:solidFill>
                  <a:srgbClr val="808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53288" name="Group 37"/>
            <p:cNvGrpSpPr>
              <a:grpSpLocks/>
            </p:cNvGrpSpPr>
            <p:nvPr/>
          </p:nvGrpSpPr>
          <p:grpSpPr bwMode="auto">
            <a:xfrm>
              <a:off x="4176" y="2520"/>
              <a:ext cx="544" cy="1264"/>
              <a:chOff x="4176" y="2240"/>
              <a:chExt cx="544" cy="1264"/>
            </a:xfrm>
          </p:grpSpPr>
          <p:sp>
            <p:nvSpPr>
              <p:cNvPr id="53289" name="Line 38"/>
              <p:cNvSpPr>
                <a:spLocks noChangeShapeType="1"/>
              </p:cNvSpPr>
              <p:nvPr/>
            </p:nvSpPr>
            <p:spPr bwMode="auto">
              <a:xfrm flipV="1">
                <a:off x="4176" y="2240"/>
                <a:ext cx="544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0" name="Line 39"/>
              <p:cNvSpPr>
                <a:spLocks noChangeShapeType="1"/>
              </p:cNvSpPr>
              <p:nvPr/>
            </p:nvSpPr>
            <p:spPr bwMode="auto">
              <a:xfrm>
                <a:off x="4208" y="2648"/>
                <a:ext cx="12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1" name="Line 40"/>
              <p:cNvSpPr>
                <a:spLocks noChangeShapeType="1"/>
              </p:cNvSpPr>
              <p:nvPr/>
            </p:nvSpPr>
            <p:spPr bwMode="auto">
              <a:xfrm>
                <a:off x="4208" y="3080"/>
                <a:ext cx="12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2" name="Line 41"/>
              <p:cNvSpPr>
                <a:spLocks noChangeShapeType="1"/>
              </p:cNvSpPr>
              <p:nvPr/>
            </p:nvSpPr>
            <p:spPr bwMode="auto">
              <a:xfrm>
                <a:off x="4208" y="3496"/>
                <a:ext cx="12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3" name="Line 42"/>
              <p:cNvSpPr>
                <a:spLocks noChangeShapeType="1"/>
              </p:cNvSpPr>
              <p:nvPr/>
            </p:nvSpPr>
            <p:spPr bwMode="auto">
              <a:xfrm>
                <a:off x="4336" y="2248"/>
                <a:ext cx="0" cy="1256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04331" name="Text Box 43"/>
          <p:cNvSpPr txBox="1">
            <a:spLocks noChangeArrowheads="1"/>
          </p:cNvSpPr>
          <p:nvPr/>
        </p:nvSpPr>
        <p:spPr bwMode="auto">
          <a:xfrm>
            <a:off x="2352675" y="5775325"/>
            <a:ext cx="282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en-US" sz="2000" i="0">
                <a:latin typeface="Arial" pitchFamily="34" charset="0"/>
                <a:ea typeface="Gulim" pitchFamily="34" charset="-127"/>
              </a:rPr>
              <a:t>  N</a:t>
            </a:r>
            <a:r>
              <a:rPr kumimoji="1" lang="en-US" sz="2000" i="0" baseline="-25000">
                <a:latin typeface="Arial" pitchFamily="34" charset="0"/>
                <a:ea typeface="Gulim" pitchFamily="34" charset="-127"/>
              </a:rPr>
              <a:t>f </a:t>
            </a:r>
            <a:r>
              <a:rPr kumimoji="1" lang="en-US" sz="2000" i="0">
                <a:latin typeface="Arial" pitchFamily="34" charset="0"/>
                <a:ea typeface="Gulim" pitchFamily="34" charset="-127"/>
              </a:rPr>
              <a:t>/R full-res images</a:t>
            </a: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3678238" y="2654300"/>
            <a:ext cx="3471862" cy="3267075"/>
            <a:chOff x="2293" y="1544"/>
            <a:chExt cx="2187" cy="2058"/>
          </a:xfrm>
        </p:grpSpPr>
        <p:sp>
          <p:nvSpPr>
            <p:cNvPr id="53271" name="Text Box 46"/>
            <p:cNvSpPr txBox="1">
              <a:spLocks noChangeArrowheads="1"/>
            </p:cNvSpPr>
            <p:nvPr/>
          </p:nvSpPr>
          <p:spPr bwMode="auto">
            <a:xfrm>
              <a:off x="3485" y="331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i="0">
                  <a:solidFill>
                    <a:srgbClr val="FF9900"/>
                  </a:solidFill>
                  <a:latin typeface="Arial" pitchFamily="34" charset="0"/>
                  <a:ea typeface="Gulim" pitchFamily="34" charset="-127"/>
                </a:rPr>
                <a:t>k</a:t>
              </a:r>
              <a:r>
                <a:rPr kumimoji="1" lang="en-US" i="0" baseline="-25000">
                  <a:solidFill>
                    <a:srgbClr val="FF9900"/>
                  </a:solidFill>
                  <a:latin typeface="Arial" pitchFamily="34" charset="0"/>
                  <a:ea typeface="Gulim" pitchFamily="34" charset="-127"/>
                </a:rPr>
                <a:t>x</a:t>
              </a:r>
              <a:endParaRPr kumimoji="1" lang="en-US" i="0">
                <a:solidFill>
                  <a:srgbClr val="FF9900"/>
                </a:solidFill>
                <a:latin typeface="Arial" pitchFamily="34" charset="0"/>
                <a:ea typeface="Gulim" pitchFamily="34" charset="-127"/>
              </a:endParaRPr>
            </a:p>
          </p:txBody>
        </p:sp>
        <p:grpSp>
          <p:nvGrpSpPr>
            <p:cNvPr id="53272" name="Group 47"/>
            <p:cNvGrpSpPr>
              <a:grpSpLocks/>
            </p:cNvGrpSpPr>
            <p:nvPr/>
          </p:nvGrpSpPr>
          <p:grpSpPr bwMode="auto">
            <a:xfrm>
              <a:off x="2648" y="1544"/>
              <a:ext cx="1832" cy="1784"/>
              <a:chOff x="2368" y="2112"/>
              <a:chExt cx="1832" cy="1784"/>
            </a:xfrm>
          </p:grpSpPr>
          <p:sp>
            <p:nvSpPr>
              <p:cNvPr id="53274" name="Rectangle 48"/>
              <p:cNvSpPr>
                <a:spLocks noChangeArrowheads="1"/>
              </p:cNvSpPr>
              <p:nvPr/>
            </p:nvSpPr>
            <p:spPr bwMode="auto">
              <a:xfrm>
                <a:off x="2368" y="2112"/>
                <a:ext cx="1832" cy="17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5" name="Line 49"/>
              <p:cNvSpPr>
                <a:spLocks noChangeShapeType="1"/>
              </p:cNvSpPr>
              <p:nvPr/>
            </p:nvSpPr>
            <p:spPr bwMode="auto">
              <a:xfrm>
                <a:off x="2376" y="3504"/>
                <a:ext cx="181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6" name="Line 50"/>
              <p:cNvSpPr>
                <a:spLocks noChangeShapeType="1"/>
              </p:cNvSpPr>
              <p:nvPr/>
            </p:nvSpPr>
            <p:spPr bwMode="auto">
              <a:xfrm>
                <a:off x="2376" y="3088"/>
                <a:ext cx="181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7" name="Line 51"/>
              <p:cNvSpPr>
                <a:spLocks noChangeShapeType="1"/>
              </p:cNvSpPr>
              <p:nvPr/>
            </p:nvSpPr>
            <p:spPr bwMode="auto">
              <a:xfrm>
                <a:off x="2368" y="2240"/>
                <a:ext cx="181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8" name="Line 52"/>
              <p:cNvSpPr>
                <a:spLocks noChangeShapeType="1"/>
              </p:cNvSpPr>
              <p:nvPr/>
            </p:nvSpPr>
            <p:spPr bwMode="auto">
              <a:xfrm>
                <a:off x="2376" y="2648"/>
                <a:ext cx="181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9" name="Line 53"/>
              <p:cNvSpPr>
                <a:spLocks noChangeShapeType="1"/>
              </p:cNvSpPr>
              <p:nvPr/>
            </p:nvSpPr>
            <p:spPr bwMode="auto">
              <a:xfrm>
                <a:off x="2376" y="3648"/>
                <a:ext cx="181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0" name="Line 54"/>
              <p:cNvSpPr>
                <a:spLocks noChangeShapeType="1"/>
              </p:cNvSpPr>
              <p:nvPr/>
            </p:nvSpPr>
            <p:spPr bwMode="auto">
              <a:xfrm>
                <a:off x="2376" y="3232"/>
                <a:ext cx="181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1" name="Line 55"/>
              <p:cNvSpPr>
                <a:spLocks noChangeShapeType="1"/>
              </p:cNvSpPr>
              <p:nvPr/>
            </p:nvSpPr>
            <p:spPr bwMode="auto">
              <a:xfrm>
                <a:off x="2368" y="2376"/>
                <a:ext cx="181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2" name="Line 56"/>
              <p:cNvSpPr>
                <a:spLocks noChangeShapeType="1"/>
              </p:cNvSpPr>
              <p:nvPr/>
            </p:nvSpPr>
            <p:spPr bwMode="auto">
              <a:xfrm>
                <a:off x="2376" y="2792"/>
                <a:ext cx="181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3" name="Line 57"/>
              <p:cNvSpPr>
                <a:spLocks noChangeShapeType="1"/>
              </p:cNvSpPr>
              <p:nvPr/>
            </p:nvSpPr>
            <p:spPr bwMode="auto">
              <a:xfrm>
                <a:off x="2376" y="3784"/>
                <a:ext cx="1816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4" name="Line 58"/>
              <p:cNvSpPr>
                <a:spLocks noChangeShapeType="1"/>
              </p:cNvSpPr>
              <p:nvPr/>
            </p:nvSpPr>
            <p:spPr bwMode="auto">
              <a:xfrm>
                <a:off x="2376" y="3360"/>
                <a:ext cx="1816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5" name="Line 59"/>
              <p:cNvSpPr>
                <a:spLocks noChangeShapeType="1"/>
              </p:cNvSpPr>
              <p:nvPr/>
            </p:nvSpPr>
            <p:spPr bwMode="auto">
              <a:xfrm>
                <a:off x="2368" y="2520"/>
                <a:ext cx="1816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6" name="Line 60"/>
              <p:cNvSpPr>
                <a:spLocks noChangeShapeType="1"/>
              </p:cNvSpPr>
              <p:nvPr/>
            </p:nvSpPr>
            <p:spPr bwMode="auto">
              <a:xfrm>
                <a:off x="2376" y="2928"/>
                <a:ext cx="1816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273" name="Text Box 61"/>
            <p:cNvSpPr txBox="1">
              <a:spLocks noChangeArrowheads="1"/>
            </p:cNvSpPr>
            <p:nvPr/>
          </p:nvSpPr>
          <p:spPr bwMode="auto">
            <a:xfrm rot="-5400000">
              <a:off x="2299" y="2226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buFontTx/>
                <a:buNone/>
              </a:pPr>
              <a:r>
                <a:rPr kumimoji="1" lang="en-US" i="0">
                  <a:solidFill>
                    <a:srgbClr val="FF9900"/>
                  </a:solidFill>
                  <a:latin typeface="Arial" pitchFamily="34" charset="0"/>
                  <a:ea typeface="Gulim" pitchFamily="34" charset="-127"/>
                </a:rPr>
                <a:t>k</a:t>
              </a:r>
              <a:r>
                <a:rPr kumimoji="1" lang="en-US" i="0" baseline="-25000">
                  <a:solidFill>
                    <a:srgbClr val="FF9900"/>
                  </a:solidFill>
                  <a:latin typeface="Arial" pitchFamily="34" charset="0"/>
                  <a:ea typeface="Gulim" pitchFamily="34" charset="-127"/>
                </a:rPr>
                <a:t>y</a:t>
              </a:r>
              <a:endParaRPr kumimoji="1" lang="en-US" i="0">
                <a:solidFill>
                  <a:srgbClr val="FF9900"/>
                </a:solidFill>
                <a:latin typeface="Arial" pitchFamily="34" charset="0"/>
                <a:ea typeface="Gulim" pitchFamily="34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4306" grpId="0" autoUpdateAnimBg="0"/>
      <p:bldP spid="180433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66800"/>
            <a:ext cx="8231187" cy="3048000"/>
          </a:xfrm>
        </p:spPr>
        <p:txBody>
          <a:bodyPr/>
          <a:lstStyle/>
          <a:p>
            <a:r>
              <a:rPr lang="en-US" dirty="0" smtClean="0"/>
              <a:t>Many, many applications!</a:t>
            </a:r>
          </a:p>
          <a:p>
            <a:r>
              <a:rPr lang="en-US" dirty="0" smtClean="0"/>
              <a:t>Audio, image and video compression</a:t>
            </a:r>
          </a:p>
          <a:p>
            <a:r>
              <a:rPr lang="en-US" dirty="0" smtClean="0"/>
              <a:t>New JPEG standard includes wavelet compression</a:t>
            </a:r>
          </a:p>
          <a:p>
            <a:r>
              <a:rPr lang="en-US" dirty="0" smtClean="0"/>
              <a:t>FBI’s fingerprints database saved as wavelet-compressed</a:t>
            </a:r>
          </a:p>
          <a:p>
            <a:r>
              <a:rPr lang="en-US" dirty="0" smtClean="0"/>
              <a:t>Signal </a:t>
            </a:r>
            <a:r>
              <a:rPr lang="en-US" dirty="0" err="1" smtClean="0"/>
              <a:t>denoising</a:t>
            </a:r>
            <a:r>
              <a:rPr lang="en-US" dirty="0" smtClean="0"/>
              <a:t>, interpolation, image zooming, texture analysis, time-scale feature extraction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CB68E-75DE-47CC-B525-D6895985D2D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5613" y="4114800"/>
            <a:ext cx="82311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our context, WT will be used primarily as a feature extraction tool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Remember, WT is just a change of basis, in order to extract useful information which might otherwise not be easily seen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A0A667-98FE-4F97-90E9-BC1DDE12CD7F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914400" y="1524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ko-KR" sz="2800" b="1" i="0">
                <a:solidFill>
                  <a:srgbClr val="0033CC"/>
                </a:solidFill>
                <a:latin typeface="Arial" pitchFamily="34" charset="0"/>
                <a:ea typeface="Gulim" pitchFamily="34" charset="-127"/>
              </a:rPr>
              <a:t>MAP-SENSE Preliminary Results</a:t>
            </a:r>
          </a:p>
        </p:txBody>
      </p:sp>
      <p:sp>
        <p:nvSpPr>
          <p:cNvPr id="1763332" name="Rectangle 4"/>
          <p:cNvSpPr>
            <a:spLocks noChangeArrowheads="1"/>
          </p:cNvSpPr>
          <p:nvPr/>
        </p:nvSpPr>
        <p:spPr bwMode="auto">
          <a:xfrm>
            <a:off x="801688" y="5359400"/>
            <a:ext cx="182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latinLnBrk="1" hangingPunct="1">
              <a:buFontTx/>
              <a:buNone/>
            </a:pPr>
            <a:r>
              <a:rPr kumimoji="1" lang="en-US" altLang="ko-KR" sz="2000" b="1" i="0">
                <a:solidFill>
                  <a:srgbClr val="FF0000"/>
                </a:solidFill>
                <a:latin typeface="Gulim" pitchFamily="34" charset="-127"/>
                <a:ea typeface="Gulim" pitchFamily="34" charset="-127"/>
              </a:rPr>
              <a:t>Unaccelerated</a:t>
            </a:r>
            <a:endParaRPr kumimoji="1" lang="en-US" sz="2000" b="1" i="0">
              <a:solidFill>
                <a:srgbClr val="FF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763333" name="Rectangle 5"/>
          <p:cNvSpPr>
            <a:spLocks noChangeArrowheads="1"/>
          </p:cNvSpPr>
          <p:nvPr/>
        </p:nvSpPr>
        <p:spPr bwMode="auto">
          <a:xfrm>
            <a:off x="6099175" y="5360988"/>
            <a:ext cx="280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latinLnBrk="1" hangingPunct="1">
              <a:buFontTx/>
              <a:buNone/>
            </a:pPr>
            <a:r>
              <a:rPr kumimoji="1" lang="en-US" altLang="ko-KR" sz="2000" b="1" i="0">
                <a:solidFill>
                  <a:srgbClr val="FF0000"/>
                </a:solidFill>
                <a:latin typeface="Gulim" pitchFamily="34" charset="-127"/>
                <a:ea typeface="Gulim" pitchFamily="34" charset="-127"/>
              </a:rPr>
              <a:t>5x faster: MAP-SENSE</a:t>
            </a:r>
            <a:endParaRPr kumimoji="1" lang="en-US" sz="2000" b="1" i="0">
              <a:solidFill>
                <a:srgbClr val="FF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763334" name="Text Box 6"/>
          <p:cNvSpPr txBox="1">
            <a:spLocks noChangeArrowheads="1"/>
          </p:cNvSpPr>
          <p:nvPr/>
        </p:nvSpPr>
        <p:spPr bwMode="auto">
          <a:xfrm>
            <a:off x="1066800" y="6858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en-US" i="0">
                <a:latin typeface="Arial" pitchFamily="34" charset="0"/>
                <a:ea typeface="Gulim" pitchFamily="34" charset="-127"/>
              </a:rPr>
              <a:t>  Scans acceleraty 5x</a:t>
            </a:r>
            <a:endParaRPr kumimoji="1" lang="en-US" sz="1800" i="0">
              <a:latin typeface="Arial" pitchFamily="34" charset="0"/>
              <a:ea typeface="Gulim" pitchFamily="34" charset="-127"/>
            </a:endParaRPr>
          </a:p>
          <a:p>
            <a:pPr algn="l" eaLnBrk="1" latinLnBrk="1" hangingPunct="1">
              <a:buFont typeface="Wingdings" pitchFamily="2" charset="2"/>
              <a:buChar char="§"/>
            </a:pPr>
            <a:r>
              <a:rPr kumimoji="1" lang="en-US" sz="1800" i="0">
                <a:latin typeface="Arial" pitchFamily="34" charset="0"/>
                <a:ea typeface="Gulim" pitchFamily="34" charset="-127"/>
              </a:rPr>
              <a:t>   The angiogram was computed by:</a:t>
            </a:r>
            <a:r>
              <a:rPr kumimoji="1" lang="en-US" sz="2000" i="0">
                <a:latin typeface="Arial" pitchFamily="34" charset="0"/>
                <a:ea typeface="Gulim" pitchFamily="34" charset="-127"/>
              </a:rPr>
              <a:t> </a:t>
            </a:r>
          </a:p>
          <a:p>
            <a:pPr algn="l" eaLnBrk="1" latinLnBrk="1" hangingPunct="1">
              <a:buFont typeface="Wingdings" pitchFamily="2" charset="2"/>
              <a:buNone/>
            </a:pPr>
            <a:r>
              <a:rPr kumimoji="1" lang="en-US" sz="2000">
                <a:latin typeface="Arial" pitchFamily="34" charset="0"/>
                <a:ea typeface="Gulim" pitchFamily="34" charset="-127"/>
              </a:rPr>
              <a:t>	avg(post-contrast) – avg(pre-contrast)</a:t>
            </a:r>
          </a:p>
        </p:txBody>
      </p:sp>
      <p:pic>
        <p:nvPicPr>
          <p:cNvPr id="1763335" name="Picture 7" descr="angio_orig_5301_new"/>
          <p:cNvPicPr>
            <a:picLocks noChangeAspect="1" noChangeArrowheads="1"/>
          </p:cNvPicPr>
          <p:nvPr/>
        </p:nvPicPr>
        <p:blipFill>
          <a:blip r:embed="rId3" cstate="print">
            <a:lum bright="40000" contrast="60000"/>
          </a:blip>
          <a:srcRect/>
          <a:stretch>
            <a:fillRect/>
          </a:stretch>
        </p:blipFill>
        <p:spPr bwMode="auto">
          <a:xfrm>
            <a:off x="398463" y="1876425"/>
            <a:ext cx="278923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3336" name="Picture 8" descr="angio0_5301_new"/>
          <p:cNvPicPr>
            <a:picLocks noChangeAspect="1" noChangeArrowheads="1"/>
          </p:cNvPicPr>
          <p:nvPr/>
        </p:nvPicPr>
        <p:blipFill>
          <a:blip r:embed="rId4" cstate="print">
            <a:lum bright="40000" contrast="60000"/>
          </a:blip>
          <a:srcRect/>
          <a:stretch>
            <a:fillRect/>
          </a:stretch>
        </p:blipFill>
        <p:spPr bwMode="auto">
          <a:xfrm>
            <a:off x="3281363" y="1876425"/>
            <a:ext cx="278923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3337" name="Picture 9" descr="angio_5301_new"/>
          <p:cNvPicPr>
            <a:picLocks noChangeAspect="1" noChangeArrowheads="1"/>
          </p:cNvPicPr>
          <p:nvPr/>
        </p:nvPicPr>
        <p:blipFill>
          <a:blip r:embed="rId5" cstate="print">
            <a:lum bright="40000" contrast="60000"/>
          </a:blip>
          <a:srcRect/>
          <a:stretch>
            <a:fillRect/>
          </a:stretch>
        </p:blipFill>
        <p:spPr bwMode="auto">
          <a:xfrm>
            <a:off x="6164263" y="1876425"/>
            <a:ext cx="278923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3338" name="Rectangle 10"/>
          <p:cNvSpPr>
            <a:spLocks noChangeArrowheads="1"/>
          </p:cNvSpPr>
          <p:nvPr/>
        </p:nvSpPr>
        <p:spPr bwMode="auto">
          <a:xfrm>
            <a:off x="3494088" y="5359400"/>
            <a:ext cx="2166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latinLnBrk="1" hangingPunct="1">
              <a:buFontTx/>
              <a:buNone/>
            </a:pPr>
            <a:r>
              <a:rPr kumimoji="1" lang="en-US" altLang="ko-KR" sz="2000" b="1" i="0">
                <a:solidFill>
                  <a:srgbClr val="FF0000"/>
                </a:solidFill>
                <a:latin typeface="Gulim" pitchFamily="34" charset="-127"/>
                <a:ea typeface="Gulim" pitchFamily="34" charset="-127"/>
              </a:rPr>
              <a:t>5x faster: SENSE</a:t>
            </a:r>
            <a:endParaRPr kumimoji="1" lang="en-US" sz="2000" b="1" i="0">
              <a:solidFill>
                <a:srgbClr val="FF00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3332" grpId="0" autoUpdateAnimBg="0"/>
      <p:bldP spid="1763333" grpId="0" autoUpdateAnimBg="0"/>
      <p:bldP spid="1763334" grpId="0" autoUpdateAnimBg="0"/>
      <p:bldP spid="1763338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462F83-57DB-4459-8B15-818CFAAF8CF2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Simon Kay. Statistical Signal Processing.  Part I: Estimation Theory. Prentice Hall 2002</a:t>
            </a:r>
          </a:p>
          <a:p>
            <a:r>
              <a:rPr lang="en-US" sz="2000" smtClean="0"/>
              <a:t>Simon Kay. Statistical Signal Processing.  Part II: Detection Theory. Prentice Hall 2002</a:t>
            </a:r>
          </a:p>
          <a:p>
            <a:r>
              <a:rPr lang="en-US" sz="2000" smtClean="0"/>
              <a:t>Haacke et al. Fundamentals of MRI.</a:t>
            </a:r>
          </a:p>
          <a:p>
            <a:r>
              <a:rPr lang="en-US" sz="2000" smtClean="0"/>
              <a:t>Zhi-Pei Liang and Paul Lauterbur. Principles of MRI – A Signal Processing Perspective.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r>
              <a:rPr lang="en-US" sz="2000" smtClean="0"/>
              <a:t>Info on part IV:</a:t>
            </a:r>
          </a:p>
          <a:p>
            <a:r>
              <a:rPr lang="en-US" sz="2000" smtClean="0"/>
              <a:t>Ashish Raj. Improvements in MRI Using Information Redundancy.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PhD thesis, Cornell University, May 2005.</a:t>
            </a:r>
            <a:r>
              <a:rPr lang="en-US" sz="2000" smtClean="0"/>
              <a:t> </a:t>
            </a:r>
          </a:p>
          <a:p>
            <a:r>
              <a:rPr lang="en-US" sz="2000" smtClean="0"/>
              <a:t>Website: http://www.cs.cornell.edu/~rdz/SENSE.htm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DD75CB-3358-488A-90B7-008F233BFB1F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Maximum Likelihood Estimator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8388" cy="4876800"/>
          </a:xfrm>
        </p:spPr>
        <p:txBody>
          <a:bodyPr/>
          <a:lstStyle/>
          <a:p>
            <a:r>
              <a:rPr lang="en-US" smtClean="0"/>
              <a:t>But if noise is jointly Gaussian with cov. matrix C </a:t>
            </a:r>
          </a:p>
          <a:p>
            <a:r>
              <a:rPr lang="en-US" smtClean="0"/>
              <a:t>Recall C </a:t>
            </a:r>
            <a:r>
              <a:rPr lang="en-US" b="1" smtClean="0">
                <a:latin typeface="msam10" pitchFamily="34" charset="0"/>
              </a:rPr>
              <a:t>,</a:t>
            </a:r>
            <a:r>
              <a:rPr lang="en-US" smtClean="0"/>
              <a:t> </a:t>
            </a:r>
            <a:r>
              <a:rPr lang="en-US" smtClean="0">
                <a:latin typeface="cmsy10" pitchFamily="34" charset="0"/>
              </a:rPr>
              <a:t>E</a:t>
            </a:r>
            <a:r>
              <a:rPr lang="en-US" smtClean="0"/>
              <a:t>(nn</a:t>
            </a:r>
            <a:r>
              <a:rPr lang="en-US" baseline="30000" smtClean="0"/>
              <a:t>T</a:t>
            </a:r>
            <a:r>
              <a:rPr lang="en-US" smtClean="0"/>
              <a:t>).  Then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	   Pr(n) = e</a:t>
            </a:r>
            <a:r>
              <a:rPr lang="en-US" baseline="30000" smtClean="0"/>
              <a:t>-½ n</a:t>
            </a:r>
            <a:r>
              <a:rPr lang="en-US" baseline="55000" smtClean="0"/>
              <a:t>T</a:t>
            </a:r>
            <a:r>
              <a:rPr lang="en-US" baseline="30000" smtClean="0"/>
              <a:t> C</a:t>
            </a:r>
            <a:r>
              <a:rPr lang="en-US" baseline="55000" smtClean="0"/>
              <a:t>-1</a:t>
            </a:r>
            <a:r>
              <a:rPr lang="en-US" baseline="30000" smtClean="0"/>
              <a:t> n</a:t>
            </a:r>
            <a:endParaRPr lang="en-US" smtClean="0"/>
          </a:p>
          <a:p>
            <a:pPr>
              <a:buFont typeface="Symbol" pitchFamily="18" charset="2"/>
              <a:buNone/>
            </a:pPr>
            <a:r>
              <a:rPr lang="en-US" smtClean="0"/>
              <a:t> 		L(y|</a:t>
            </a:r>
            <a:r>
              <a:rPr lang="en-US" smtClean="0">
                <a:latin typeface="Symbol" pitchFamily="18" charset="2"/>
              </a:rPr>
              <a:t>q</a:t>
            </a:r>
            <a:r>
              <a:rPr lang="en-US" smtClean="0"/>
              <a:t>) = ½ (y-H</a:t>
            </a:r>
            <a:r>
              <a:rPr lang="en-US" smtClean="0">
                <a:latin typeface="Symbol" pitchFamily="18" charset="2"/>
              </a:rPr>
              <a:t>q</a:t>
            </a:r>
            <a:r>
              <a:rPr lang="en-US" smtClean="0"/>
              <a:t>)</a:t>
            </a:r>
            <a:r>
              <a:rPr lang="en-US" baseline="30000" smtClean="0"/>
              <a:t>T</a:t>
            </a:r>
            <a:r>
              <a:rPr lang="en-US" smtClean="0"/>
              <a:t> C</a:t>
            </a:r>
            <a:r>
              <a:rPr lang="en-US" baseline="30000" smtClean="0"/>
              <a:t>-1</a:t>
            </a:r>
            <a:r>
              <a:rPr lang="en-US" smtClean="0"/>
              <a:t> (y-H</a:t>
            </a:r>
            <a:r>
              <a:rPr lang="en-US" smtClean="0">
                <a:latin typeface="Symbol" pitchFamily="18" charset="2"/>
              </a:rPr>
              <a:t>q</a:t>
            </a:r>
            <a:r>
              <a:rPr lang="en-US" smtClean="0"/>
              <a:t>)</a:t>
            </a:r>
          </a:p>
          <a:p>
            <a:pPr>
              <a:buFont typeface="Symbol" pitchFamily="18" charset="2"/>
              <a:buNone/>
            </a:pPr>
            <a:r>
              <a:rPr lang="en-US" smtClean="0">
                <a:latin typeface="Symbol" pitchFamily="18" charset="2"/>
              </a:rPr>
              <a:t>	    q</a:t>
            </a:r>
            <a:r>
              <a:rPr lang="en-US" baseline="-25000" smtClean="0"/>
              <a:t>ML</a:t>
            </a:r>
            <a:r>
              <a:rPr lang="en-US" smtClean="0"/>
              <a:t> = argmin ½ (y-H</a:t>
            </a:r>
            <a:r>
              <a:rPr lang="en-US" smtClean="0">
                <a:latin typeface="Symbol" pitchFamily="18" charset="2"/>
              </a:rPr>
              <a:t>q</a:t>
            </a:r>
            <a:r>
              <a:rPr lang="en-US" smtClean="0"/>
              <a:t>)</a:t>
            </a:r>
            <a:r>
              <a:rPr lang="en-US" baseline="30000" smtClean="0"/>
              <a:t>T</a:t>
            </a:r>
            <a:r>
              <a:rPr lang="en-US" smtClean="0"/>
              <a:t>C</a:t>
            </a:r>
            <a:r>
              <a:rPr lang="en-US" baseline="30000" smtClean="0"/>
              <a:t>-1</a:t>
            </a:r>
            <a:r>
              <a:rPr lang="en-US" smtClean="0"/>
              <a:t>(y-H</a:t>
            </a:r>
            <a:r>
              <a:rPr lang="en-US" smtClean="0">
                <a:latin typeface="Symbol" pitchFamily="18" charset="2"/>
              </a:rPr>
              <a:t>q</a:t>
            </a:r>
            <a:r>
              <a:rPr lang="en-US" smtClean="0"/>
              <a:t>) </a:t>
            </a:r>
          </a:p>
          <a:p>
            <a:r>
              <a:rPr lang="en-US" smtClean="0"/>
              <a:t>This also has a closed form solution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Symbol" pitchFamily="18" charset="2"/>
              </a:rPr>
              <a:t>		q</a:t>
            </a:r>
            <a:r>
              <a:rPr lang="en-US" baseline="-25000" smtClean="0"/>
              <a:t>ML</a:t>
            </a:r>
            <a:r>
              <a:rPr lang="en-US" smtClean="0"/>
              <a:t> = (H</a:t>
            </a:r>
            <a:r>
              <a:rPr lang="en-US" baseline="30000" smtClean="0"/>
              <a:t>T</a:t>
            </a:r>
            <a:r>
              <a:rPr lang="en-US" smtClean="0"/>
              <a:t>C</a:t>
            </a:r>
            <a:r>
              <a:rPr lang="en-US" baseline="30000" smtClean="0"/>
              <a:t>-1</a:t>
            </a:r>
            <a:r>
              <a:rPr lang="en-US" smtClean="0"/>
              <a:t>H)</a:t>
            </a:r>
            <a:r>
              <a:rPr lang="en-US" baseline="30000" smtClean="0"/>
              <a:t>-1</a:t>
            </a:r>
            <a:r>
              <a:rPr lang="en-US" smtClean="0"/>
              <a:t> H</a:t>
            </a:r>
            <a:r>
              <a:rPr lang="en-US" baseline="30000" smtClean="0"/>
              <a:t>T</a:t>
            </a:r>
            <a:r>
              <a:rPr lang="en-US" smtClean="0"/>
              <a:t>C</a:t>
            </a:r>
            <a:r>
              <a:rPr lang="en-US" baseline="30000" smtClean="0"/>
              <a:t>-1</a:t>
            </a:r>
            <a:r>
              <a:rPr lang="en-US" smtClean="0"/>
              <a:t>y</a:t>
            </a:r>
          </a:p>
          <a:p>
            <a:r>
              <a:rPr lang="en-US" smtClean="0"/>
              <a:t>If n is not Gaussian at all, ML estimators become complicated and non-linear</a:t>
            </a:r>
          </a:p>
          <a:p>
            <a:r>
              <a:rPr lang="en-US" smtClean="0"/>
              <a:t>Fortunately, in MR noise is usually Gaussian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MATLAB has an extensive wavelet toolbox</a:t>
            </a:r>
          </a:p>
          <a:p>
            <a:r>
              <a:rPr lang="en-US" sz="2000" dirty="0" smtClean="0"/>
              <a:t>Type help wavelet in MATLAB command window</a:t>
            </a:r>
          </a:p>
          <a:p>
            <a:r>
              <a:rPr lang="en-US" sz="2000" dirty="0" smtClean="0"/>
              <a:t>Look at their wavelet demo</a:t>
            </a:r>
          </a:p>
          <a:p>
            <a:r>
              <a:rPr lang="en-US" sz="2000" dirty="0" smtClean="0"/>
              <a:t>Play with </a:t>
            </a:r>
            <a:r>
              <a:rPr lang="en-US" sz="2000" dirty="0" err="1" smtClean="0"/>
              <a:t>Haar</a:t>
            </a:r>
            <a:r>
              <a:rPr lang="en-US" sz="2000" dirty="0" smtClean="0"/>
              <a:t>, Mexican hat and </a:t>
            </a:r>
            <a:r>
              <a:rPr lang="en-US" sz="2000" dirty="0" err="1" smtClean="0"/>
              <a:t>Daubechies</a:t>
            </a:r>
            <a:r>
              <a:rPr lang="en-US" sz="2000" dirty="0" smtClean="0"/>
              <a:t> wavelets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CB68E-75DE-47CC-B525-D6895985D2D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CB68E-75DE-47CC-B525-D6895985D2D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5613" y="1219200"/>
            <a:ext cx="8688387" cy="2514600"/>
          </a:xfrm>
        </p:spPr>
        <p:txBody>
          <a:bodyPr/>
          <a:lstStyle/>
          <a:p>
            <a:r>
              <a:rPr lang="en-US" dirty="0" smtClean="0"/>
              <a:t>Idea 1: use WT to extract features from ECG data</a:t>
            </a:r>
          </a:p>
          <a:p>
            <a:pPr lvl="1"/>
            <a:r>
              <a:rPr lang="en-US" sz="2000" dirty="0" smtClean="0"/>
              <a:t>use these features for classification</a:t>
            </a:r>
          </a:p>
          <a:p>
            <a:r>
              <a:rPr lang="en-US" dirty="0" smtClean="0"/>
              <a:t>Idea 2: use 2D WT to extract </a:t>
            </a:r>
            <a:r>
              <a:rPr lang="en-US" dirty="0" err="1" smtClean="0"/>
              <a:t>spatio</a:t>
            </a:r>
            <a:r>
              <a:rPr lang="en-US" dirty="0" smtClean="0"/>
              <a:t>-temporal features from 3D+time MRI data </a:t>
            </a:r>
          </a:p>
          <a:p>
            <a:pPr lvl="1"/>
            <a:r>
              <a:rPr lang="en-US" sz="2000" dirty="0" smtClean="0"/>
              <a:t>to detect tumors / classify benign </a:t>
            </a:r>
            <a:r>
              <a:rPr lang="en-US" sz="2000" dirty="0" err="1" smtClean="0"/>
              <a:t>vs</a:t>
            </a:r>
            <a:r>
              <a:rPr lang="en-US" sz="2000" dirty="0" smtClean="0"/>
              <a:t> malignant tumors</a:t>
            </a:r>
          </a:p>
          <a:p>
            <a:r>
              <a:rPr lang="en-US" dirty="0" smtClean="0"/>
              <a:t>Idea 3: use 2D WT to </a:t>
            </a:r>
            <a:r>
              <a:rPr lang="en-US" dirty="0" err="1" smtClean="0"/>
              <a:t>denoise</a:t>
            </a:r>
            <a:r>
              <a:rPr lang="en-US" dirty="0" smtClean="0"/>
              <a:t> a given image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3: </a:t>
            </a:r>
            <a:r>
              <a:rPr lang="en-US" dirty="0" err="1" smtClean="0"/>
              <a:t>Voxel</a:t>
            </a:r>
            <a:r>
              <a:rPr lang="en-US" dirty="0" smtClean="0"/>
              <a:t> labeling from contrast-enhanced MRI</a:t>
            </a:r>
            <a:endParaRPr lang="en-US" dirty="0"/>
          </a:p>
        </p:txBody>
      </p:sp>
      <p:sp>
        <p:nvSpPr>
          <p:cNvPr id="2027524" name="Rectangle 4"/>
          <p:cNvSpPr>
            <a:spLocks noChangeArrowheads="1"/>
          </p:cNvSpPr>
          <p:nvPr/>
        </p:nvSpPr>
        <p:spPr bwMode="auto">
          <a:xfrm>
            <a:off x="455613" y="1143000"/>
            <a:ext cx="82311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i="0" dirty="0">
                <a:latin typeface="Verdana" pitchFamily="34" charset="0"/>
              </a:rPr>
              <a:t>Can segment according to </a:t>
            </a:r>
            <a:r>
              <a:rPr lang="en-US" sz="2200" i="0" dirty="0" smtClean="0">
                <a:latin typeface="Verdana" pitchFamily="34" charset="0"/>
              </a:rPr>
              <a:t>time </a:t>
            </a:r>
            <a:r>
              <a:rPr lang="en-US" sz="2200" i="0" dirty="0">
                <a:latin typeface="Verdana" pitchFamily="34" charset="0"/>
              </a:rPr>
              <a:t>profile of </a:t>
            </a:r>
            <a:r>
              <a:rPr lang="en-US" sz="2200" i="0" dirty="0" smtClean="0">
                <a:latin typeface="Verdana" pitchFamily="34" charset="0"/>
              </a:rPr>
              <a:t>3D+time contrast enhanced MR data of liver / mammography</a:t>
            </a:r>
            <a:endParaRPr lang="en-US" sz="2200" i="0" dirty="0">
              <a:latin typeface="Verdana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b="3693"/>
          <a:stretch>
            <a:fillRect/>
          </a:stretch>
        </p:blipFill>
        <p:spPr bwMode="auto">
          <a:xfrm>
            <a:off x="609600" y="1981201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9842" y="2286001"/>
            <a:ext cx="4948358" cy="185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4648201"/>
            <a:ext cx="2900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i="0" dirty="0" smtClean="0"/>
              <a:t>Typical plot of time-resolved MR signal of various tissue classes</a:t>
            </a:r>
            <a:endParaRPr lang="en-US" sz="1800" i="0" dirty="0"/>
          </a:p>
        </p:txBody>
      </p:sp>
      <p:sp>
        <p:nvSpPr>
          <p:cNvPr id="8" name="Rectangle 7"/>
          <p:cNvSpPr/>
          <p:nvPr/>
        </p:nvSpPr>
        <p:spPr>
          <a:xfrm>
            <a:off x="4491158" y="4191001"/>
            <a:ext cx="2900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i="0" dirty="0" smtClean="0"/>
              <a:t>Temporal models used to extract features</a:t>
            </a:r>
            <a:endParaRPr lang="en-US" sz="1800" i="0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509842" y="5029201"/>
            <a:ext cx="4795958" cy="1295399"/>
          </a:xfrm>
          <a:prstGeom prst="wedgeRoundRectCallout">
            <a:avLst>
              <a:gd name="adj1" fmla="val 15400"/>
              <a:gd name="adj2" fmla="val -46933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just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1600" i="0" dirty="0" smtClean="0">
                <a:latin typeface="Verdana" pitchFamily="34" charset="0"/>
              </a:rPr>
              <a:t>Instead of such a simple temporal model, wavelet decomposition could provide </a:t>
            </a:r>
            <a:r>
              <a:rPr lang="en-US" sz="1600" i="0" dirty="0" err="1" smtClean="0">
                <a:latin typeface="Verdana" pitchFamily="34" charset="0"/>
              </a:rPr>
              <a:t>spatio</a:t>
            </a:r>
            <a:r>
              <a:rPr lang="en-US" sz="1600" i="0" dirty="0" smtClean="0">
                <a:latin typeface="Verdana" pitchFamily="34" charset="0"/>
              </a:rPr>
              <a:t>-temporal features that you can use for clustering</a:t>
            </a:r>
            <a:endParaRPr lang="en-US" sz="1600" dirty="0" smtClean="0"/>
          </a:p>
          <a:p>
            <a:pPr lvl="1" algn="just">
              <a:spcBef>
                <a:spcPct val="20000"/>
              </a:spcBef>
              <a:buClr>
                <a:schemeClr val="accent2"/>
              </a:buClr>
              <a:buNone/>
            </a:pP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24" grpId="0" build="p" autoUpdateAnimBg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Tru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524"/>
  <p:tag name="DEFAULTHEIGHT" val="360"/>
  <p:tag name="DEFAULTMAGNIFICATION" val="2"/>
</p:tagLst>
</file>

<file path=ppt/theme/theme1.xml><?xml version="1.0" encoding="utf-8"?>
<a:theme xmlns:a="http://schemas.openxmlformats.org/drawingml/2006/main" name="IM PowerPoint templates">
  <a:themeElements>
    <a:clrScheme name="IM PowerPoint templa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 PowerPoint templat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M PowerPoint templa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 PowerPoint templa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 PowerPoint templa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C:\users\bsd\IM PowerPoint templates.pot</Template>
  <TotalTime>71366</TotalTime>
  <Pages>9</Pages>
  <Words>2407</Words>
  <Application>Microsoft Office PowerPoint</Application>
  <PresentationFormat>On-screen Show (4:3)</PresentationFormat>
  <Paragraphs>558</Paragraphs>
  <Slides>62</Slides>
  <Notes>40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IM PowerPoint templates</vt:lpstr>
      <vt:lpstr>Microsoft Equation 3.0</vt:lpstr>
      <vt:lpstr>Equation</vt:lpstr>
      <vt:lpstr>CS5540: Computational Techniques for Analyzing Clinical Data  Lecture 7:    Statistical Estimation: Least Squares, Maximum Likelihood and Maximum A Posteriori Estimators </vt:lpstr>
      <vt:lpstr>Outline</vt:lpstr>
      <vt:lpstr>Basis functions in WT</vt:lpstr>
      <vt:lpstr>WT in images</vt:lpstr>
      <vt:lpstr>WT on images</vt:lpstr>
      <vt:lpstr>Wavelet Applications</vt:lpstr>
      <vt:lpstr>WT in MATLAB</vt:lpstr>
      <vt:lpstr>Project Ideas</vt:lpstr>
      <vt:lpstr>Idea 3: Voxel labeling from contrast-enhanced MRI</vt:lpstr>
      <vt:lpstr>Liver tumour quantification from DCE-MRI</vt:lpstr>
      <vt:lpstr>Further Reading on Wavelets</vt:lpstr>
      <vt:lpstr>Part II : Least Squares Estimation and Examples </vt:lpstr>
      <vt:lpstr>A simple Least Squares problem – Line fitting</vt:lpstr>
      <vt:lpstr>Least Squares Estimator</vt:lpstr>
      <vt:lpstr>Example - estimating T2 decay constant in repeated spin echo MR data</vt:lpstr>
      <vt:lpstr>Example – estimating T2 in repeated spin echo data</vt:lpstr>
      <vt:lpstr>Example – estimating T2</vt:lpstr>
      <vt:lpstr>Estimation example - Denoising</vt:lpstr>
      <vt:lpstr>Example – denoising</vt:lpstr>
      <vt:lpstr>Part III : Maximum Likelihood Estimation and Examples </vt:lpstr>
      <vt:lpstr>Estimation Theory</vt:lpstr>
      <vt:lpstr>Different approaches to estimation</vt:lpstr>
      <vt:lpstr>Probability vs. Statistics</vt:lpstr>
      <vt:lpstr>Maximul Likelihood Estimator for Line Fitting Problem</vt:lpstr>
      <vt:lpstr>Definition of likelihood</vt:lpstr>
      <vt:lpstr>Gaussian Noise Models</vt:lpstr>
      <vt:lpstr>Maximum Likelihood Estimator - Theory</vt:lpstr>
      <vt:lpstr>MLE</vt:lpstr>
      <vt:lpstr>Example – Estimating main frequency of ECG signal</vt:lpstr>
      <vt:lpstr>Maximum Likelihood Detection</vt:lpstr>
      <vt:lpstr>Example: MRA segmentation</vt:lpstr>
      <vt:lpstr>Expected Result</vt:lpstr>
      <vt:lpstr>Example: MRA segmentation</vt:lpstr>
      <vt:lpstr>Maximum Likelihood Classification</vt:lpstr>
      <vt:lpstr>Liver tumour quantification from Dynamic Contrast Enhanced MRI</vt:lpstr>
      <vt:lpstr>Liver Tumour Temporal models</vt:lpstr>
      <vt:lpstr>Liver tumour quantification from DCE-MRI</vt:lpstr>
      <vt:lpstr>Slide 38</vt:lpstr>
      <vt:lpstr>Next lecture (Friday)</vt:lpstr>
      <vt:lpstr>CS5540: Computational Techniques for Analyzing Clinical Data  Lecture 7:    Statistical Estimation: Least Squares, Maximum Likelihood and Maximum A Posteriori Estimators </vt:lpstr>
      <vt:lpstr>Failure modes of ML</vt:lpstr>
      <vt:lpstr>Maximum a Posteriori Estimate</vt:lpstr>
      <vt:lpstr>Maximum a Posteriori (Bayesian) Estimate</vt:lpstr>
      <vt:lpstr>Other example of Estimation in MR</vt:lpstr>
      <vt:lpstr>Slide 45</vt:lpstr>
      <vt:lpstr>Intro to Bayesian Estimation</vt:lpstr>
      <vt:lpstr>Regularization = Bayesian Estimation!</vt:lpstr>
      <vt:lpstr>Lets talk about Prior Models</vt:lpstr>
      <vt:lpstr>How to do regularization</vt:lpstr>
      <vt:lpstr>MAP for Line fitting problem</vt:lpstr>
      <vt:lpstr>Multi-variate FLASH</vt:lpstr>
      <vt:lpstr>Spatially Coherent T1, r estimation</vt:lpstr>
      <vt:lpstr>Slide 53</vt:lpstr>
      <vt:lpstr>Slide 54</vt:lpstr>
      <vt:lpstr>Spatial Priors For Images - Example</vt:lpstr>
      <vt:lpstr>Spatial Priors for MR images</vt:lpstr>
      <vt:lpstr>MAP estimate for Imaging Model (3)</vt:lpstr>
      <vt:lpstr>Slide 58</vt:lpstr>
      <vt:lpstr>Slide 59</vt:lpstr>
      <vt:lpstr>Slide 60</vt:lpstr>
      <vt:lpstr>References</vt:lpstr>
      <vt:lpstr>Maximum Likelihood Estimator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CVPR05 tutorial</dc:title>
  <dc:creator>Ramin Zabih</dc:creator>
  <cp:lastModifiedBy>cornell</cp:lastModifiedBy>
  <cp:revision>2735</cp:revision>
  <cp:lastPrinted>1999-04-09T01:53:10Z</cp:lastPrinted>
  <dcterms:created xsi:type="dcterms:W3CDTF">1997-04-08T15:48:36Z</dcterms:created>
  <dcterms:modified xsi:type="dcterms:W3CDTF">2010-02-17T18:02:10Z</dcterms:modified>
</cp:coreProperties>
</file>