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3" r:id="rId2"/>
    <p:sldMasterId id="2147483656" r:id="rId3"/>
    <p:sldMasterId id="2147483709" r:id="rId4"/>
  </p:sldMasterIdLst>
  <p:notesMasterIdLst>
    <p:notesMasterId r:id="rId16"/>
  </p:notesMasterIdLst>
  <p:handoutMasterIdLst>
    <p:handoutMasterId r:id="rId17"/>
  </p:handoutMasterIdLst>
  <p:sldIdLst>
    <p:sldId id="526" r:id="rId5"/>
    <p:sldId id="527" r:id="rId6"/>
    <p:sldId id="528" r:id="rId7"/>
    <p:sldId id="529" r:id="rId8"/>
    <p:sldId id="530" r:id="rId9"/>
    <p:sldId id="532" r:id="rId10"/>
    <p:sldId id="534" r:id="rId11"/>
    <p:sldId id="531" r:id="rId12"/>
    <p:sldId id="535" r:id="rId13"/>
    <p:sldId id="536" r:id="rId14"/>
    <p:sldId id="537" r:id="rId15"/>
  </p:sldIdLst>
  <p:sldSz cx="9144000" cy="6858000" type="screen4x3"/>
  <p:notesSz cx="6881813" cy="9167813"/>
  <p:custDataLst>
    <p:tags r:id="rId18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buChar char="•"/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buChar char="•"/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buChar char="•"/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buChar char="•"/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buChar char="•"/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99FF"/>
    <a:srgbClr val="FF00FF"/>
    <a:srgbClr val="639B7E"/>
    <a:srgbClr val="33CCFF"/>
    <a:srgbClr val="0033CC"/>
    <a:srgbClr val="0066FF"/>
    <a:srgbClr val="FF00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807" autoAdjust="0"/>
  </p:normalViewPr>
  <p:slideViewPr>
    <p:cSldViewPr snapToObjects="1">
      <p:cViewPr varScale="1">
        <p:scale>
          <a:sx n="74" d="100"/>
          <a:sy n="74" d="100"/>
        </p:scale>
        <p:origin x="-1248" y="-102"/>
      </p:cViewPr>
      <p:guideLst>
        <p:guide orient="horz" pos="2064"/>
        <p:guide pos="1968"/>
      </p:guideLst>
    </p:cSldViewPr>
  </p:slideViewPr>
  <p:outlineViewPr>
    <p:cViewPr>
      <p:scale>
        <a:sx n="33" d="100"/>
        <a:sy n="33" d="100"/>
      </p:scale>
      <p:origin x="0" y="385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1" d="100"/>
          <a:sy n="61" d="100"/>
        </p:scale>
        <p:origin x="-1704" y="-72"/>
      </p:cViewPr>
      <p:guideLst>
        <p:guide orient="horz" pos="2887"/>
        <p:guide pos="216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4513"/>
            <a:ext cx="5046663" cy="4125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746" tIns="44576" rIns="90746" bIns="44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9373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1266" name="Picture 2" descr="BigBlueDots1600Logo2 o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9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5334000"/>
            <a:ext cx="8763000" cy="685800"/>
          </a:xfrm>
          <a:effectLst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9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6096000"/>
            <a:ext cx="8229600" cy="5334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7010" name="Picture 2" descr="BigBlueDots1600Logo2 o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07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5334000"/>
            <a:ext cx="8763000" cy="685800"/>
          </a:xfrm>
          <a:effectLst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07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6096000"/>
            <a:ext cx="8229600" cy="5334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514600"/>
            <a:ext cx="9144000" cy="434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buFontTx/>
              <a:buNone/>
              <a:defRPr/>
            </a:pPr>
            <a:r>
              <a:rPr lang="en-US" altLang="en-US" i="0">
                <a:solidFill>
                  <a:srgbClr val="000000"/>
                </a:solidFill>
                <a:latin typeface="Times" pitchFamily="18" charset="0"/>
                <a:cs typeface="Arial" pitchFamily="34" charset="0"/>
              </a:rPr>
              <a:t>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206625"/>
            <a:ext cx="9144000" cy="519113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V="1">
            <a:off x="8153400" y="2209800"/>
            <a:ext cx="1588" cy="4645025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0" y="2725738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53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5943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1">
                <a:solidFill>
                  <a:srgbClr val="FC0128"/>
                </a:solidFill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853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800225" y="2819400"/>
            <a:ext cx="5981700" cy="838200"/>
          </a:xfrm>
        </p:spPr>
        <p:txBody>
          <a:bodyPr/>
          <a:lstStyle>
            <a:lvl1pPr algn="l">
              <a:defRPr sz="3400" b="0">
                <a:solidFill>
                  <a:srgbClr val="FC0128"/>
                </a:solidFill>
              </a:defRPr>
            </a:lvl1pPr>
          </a:lstStyle>
          <a:p>
            <a:r>
              <a:rPr lang="en-US" altLang="en-US"/>
              <a:t>Insert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53BB1-0D82-44AC-9ADA-973E394CEA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259E7-AD7C-4446-BD37-097D792C91D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19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19200"/>
            <a:ext cx="4040187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5720E-E40E-4B68-A953-DD6C20E0987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741C2-E61D-4A63-BB7F-88395413B2D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9CDAF-143B-4BC5-A104-F5B33723114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7192D-5340-447B-B2C2-2EA0D0687A5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FAA70-B6EF-4BE3-A907-2CA0BDCF209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A4CCF-D074-43A4-B64F-E7223F45858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17D33-DAA0-4DD4-B499-BC60101AC09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28600"/>
            <a:ext cx="6021387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D33EB-AE10-4AF2-920F-56DFB6124A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42" name="Picture 2" descr="BigBlueDots1600gradientWithBrite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9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9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6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5986" name="Picture 2" descr="BigBlueDots1600gradientWithBrite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05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05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0" y="6134100"/>
            <a:ext cx="9144000" cy="7223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0" y="6673850"/>
            <a:ext cx="9144000" cy="180975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4324" name="Line 4"/>
          <p:cNvSpPr>
            <a:spLocks noChangeShapeType="1"/>
          </p:cNvSpPr>
          <p:nvPr/>
        </p:nvSpPr>
        <p:spPr bwMode="auto">
          <a:xfrm>
            <a:off x="8153400" y="6096000"/>
            <a:ext cx="1588" cy="762000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4326" name="Line 6"/>
          <p:cNvSpPr>
            <a:spLocks noChangeShapeType="1"/>
          </p:cNvSpPr>
          <p:nvPr/>
        </p:nvSpPr>
        <p:spPr bwMode="auto">
          <a:xfrm>
            <a:off x="0" y="667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838200" y="457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  <a:defRPr/>
            </a:pPr>
            <a:endParaRPr lang="en-US" i="0">
              <a:solidFill>
                <a:srgbClr val="000000"/>
              </a:solidFill>
              <a:latin typeface="Times" pitchFamily="18" charset="0"/>
              <a:cs typeface="Arial" pitchFamily="34" charset="0"/>
            </a:endParaRPr>
          </a:p>
        </p:txBody>
      </p:sp>
      <p:sp>
        <p:nvSpPr>
          <p:cNvPr id="184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219200"/>
            <a:ext cx="8231187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324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400" i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880205-858C-4E3F-A4BC-D339421AF43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8" name="Picture 12" descr="culogo_6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4" descr="CU Web Logo at its minimum siz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38863"/>
            <a:ext cx="25050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2819400"/>
            <a:ext cx="5943600" cy="1752600"/>
          </a:xfrm>
        </p:spPr>
        <p:txBody>
          <a:bodyPr/>
          <a:lstStyle/>
          <a:p>
            <a:r>
              <a:rPr lang="en-US" sz="2800" dirty="0" smtClean="0"/>
              <a:t>Prof. Ramin Zabih (CS)</a:t>
            </a:r>
            <a:endParaRPr lang="en-US" dirty="0"/>
          </a:p>
          <a:p>
            <a:r>
              <a:rPr lang="en-US" sz="2800" dirty="0" smtClean="0"/>
              <a:t>Prof. Ashish Raj (Radiology)</a:t>
            </a:r>
          </a:p>
          <a:p>
            <a:endParaRPr lang="en-US" sz="2800" dirty="0" smtClean="0"/>
          </a:p>
          <a:p>
            <a:endParaRPr lang="en-US" sz="2800" b="0" dirty="0" smtClean="0"/>
          </a:p>
        </p:txBody>
      </p:sp>
      <p:sp>
        <p:nvSpPr>
          <p:cNvPr id="15564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914400"/>
            <a:ext cx="7315200" cy="838200"/>
          </a:xfrm>
        </p:spPr>
        <p:txBody>
          <a:bodyPr/>
          <a:lstStyle/>
          <a:p>
            <a:r>
              <a:rPr lang="en-US" sz="3600" b="1" dirty="0" smtClean="0"/>
              <a:t>CS5540: Computational Techniques for Analyzing Clinical Data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Estimate, then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Strategy: figure out the </a:t>
            </a:r>
            <a:r>
              <a:rPr lang="en-US" dirty="0" err="1" smtClean="0"/>
              <a:t>gaussians</a:t>
            </a:r>
            <a:r>
              <a:rPr lang="en-US" dirty="0" smtClean="0"/>
              <a:t> from the data, then use this to decide</a:t>
            </a:r>
          </a:p>
          <a:p>
            <a:r>
              <a:rPr lang="en-US" dirty="0" smtClean="0"/>
              <a:t>Let’s look at the decision part first</a:t>
            </a:r>
          </a:p>
          <a:p>
            <a:pPr lvl="1"/>
            <a:r>
              <a:rPr lang="en-US" dirty="0" smtClean="0"/>
              <a:t>Pretend we know the </a:t>
            </a:r>
            <a:r>
              <a:rPr lang="en-US" dirty="0" err="1" smtClean="0"/>
              <a:t>gaussians</a:t>
            </a:r>
            <a:endParaRPr lang="en-US" dirty="0" smtClean="0"/>
          </a:p>
          <a:p>
            <a:pPr lvl="1"/>
            <a:r>
              <a:rPr lang="en-US" dirty="0" smtClean="0"/>
              <a:t>Then decide what to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4" descr="different_sigm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066800"/>
            <a:ext cx="5333334" cy="4000000"/>
          </a:xfrm>
          <a:prstGeom prst="rect">
            <a:avLst/>
          </a:prstGeom>
        </p:spPr>
      </p:pic>
      <p:sp>
        <p:nvSpPr>
          <p:cNvPr id="6" name="5-Point Star 5"/>
          <p:cNvSpPr/>
          <p:nvPr/>
        </p:nvSpPr>
        <p:spPr bwMode="auto">
          <a:xfrm>
            <a:off x="4724400" y="4819400"/>
            <a:ext cx="304800" cy="304800"/>
          </a:xfrm>
          <a:prstGeom prst="star5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5-Point Star 6"/>
          <p:cNvSpPr/>
          <p:nvPr/>
        </p:nvSpPr>
        <p:spPr bwMode="auto">
          <a:xfrm>
            <a:off x="3810000" y="4819400"/>
            <a:ext cx="304800" cy="304800"/>
          </a:xfrm>
          <a:prstGeom prst="star5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5-Point Star 7"/>
          <p:cNvSpPr/>
          <p:nvPr/>
        </p:nvSpPr>
        <p:spPr bwMode="auto">
          <a:xfrm>
            <a:off x="5334000" y="4819400"/>
            <a:ext cx="304800" cy="304800"/>
          </a:xfrm>
          <a:prstGeom prst="star5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5-Point Star 8"/>
          <p:cNvSpPr/>
          <p:nvPr/>
        </p:nvSpPr>
        <p:spPr bwMode="auto">
          <a:xfrm>
            <a:off x="6553200" y="4819400"/>
            <a:ext cx="304800" cy="304800"/>
          </a:xfrm>
          <a:prstGeom prst="star5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decide that an ECG is shockable or not?</a:t>
            </a:r>
          </a:p>
          <a:p>
            <a:pPr lvl="1"/>
            <a:r>
              <a:rPr lang="en-US" dirty="0" smtClean="0"/>
              <a:t>Key to project 1 (out next week)</a:t>
            </a:r>
          </a:p>
          <a:p>
            <a:r>
              <a:rPr lang="en-US" dirty="0" smtClean="0"/>
              <a:t>Simple versions first</a:t>
            </a:r>
          </a:p>
          <a:p>
            <a:pPr lvl="1"/>
            <a:r>
              <a:rPr lang="en-US" dirty="0" smtClean="0"/>
              <a:t>There are whole courses on this area</a:t>
            </a:r>
          </a:p>
          <a:p>
            <a:pPr lvl="2"/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We’re going to do it correctly but informally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have a single number that summarizes an ECG</a:t>
            </a:r>
          </a:p>
          <a:p>
            <a:pPr lvl="1"/>
            <a:r>
              <a:rPr lang="en-US" dirty="0" smtClean="0"/>
              <a:t>Examples: beats per minute; “normalcy”</a:t>
            </a:r>
          </a:p>
          <a:p>
            <a:r>
              <a:rPr lang="en-US" dirty="0" smtClean="0"/>
              <a:t>How can you make a decision on whether to shock or not?</a:t>
            </a:r>
          </a:p>
          <a:p>
            <a:pPr lvl="1"/>
            <a:r>
              <a:rPr lang="en-US" dirty="0" smtClean="0"/>
              <a:t>Depending on number, might be impossible</a:t>
            </a:r>
          </a:p>
          <a:p>
            <a:pPr lvl="2"/>
            <a:r>
              <a:rPr lang="en-US" dirty="0" smtClean="0"/>
              <a:t>More </a:t>
            </a:r>
            <a:r>
              <a:rPr lang="en-US" dirty="0" err="1" smtClean="0"/>
              <a:t>subtlely</a:t>
            </a:r>
            <a:r>
              <a:rPr lang="en-US" dirty="0" smtClean="0"/>
              <a:t>, you’d like to figure this out…</a:t>
            </a:r>
          </a:p>
          <a:p>
            <a:pPr lvl="1"/>
            <a:r>
              <a:rPr lang="en-US" dirty="0" smtClean="0"/>
              <a:t>We’ll assume that the number has a reasonable amount of useful information</a:t>
            </a:r>
          </a:p>
          <a:p>
            <a:pPr lvl="2"/>
            <a:r>
              <a:rPr lang="en-US" dirty="0" smtClean="0"/>
              <a:t>A real-valued “feature” of the ECG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give you some ECG’s that are labeled as shockable and not (“training set”)</a:t>
            </a:r>
          </a:p>
          <a:p>
            <a:pPr lvl="1"/>
            <a:r>
              <a:rPr lang="en-US" dirty="0" smtClean="0"/>
              <a:t>Assume 1 = shock, 0 = don’t shock</a:t>
            </a:r>
          </a:p>
          <a:p>
            <a:pPr lvl="1"/>
            <a:r>
              <a:rPr lang="en-US" dirty="0" smtClean="0"/>
              <a:t>Presumably your shockable examples will tend to have a value around 1, and your non-shockable ones a value around 0</a:t>
            </a:r>
          </a:p>
          <a:p>
            <a:r>
              <a:rPr lang="en-US" dirty="0" smtClean="0"/>
              <a:t>Your job: get the right answer on a new set of ECG’s (“test set”)</a:t>
            </a:r>
          </a:p>
          <a:p>
            <a:r>
              <a:rPr lang="en-US" dirty="0" smtClean="0"/>
              <a:t>Q1: how can we do this?</a:t>
            </a:r>
          </a:p>
          <a:p>
            <a:r>
              <a:rPr lang="en-US" dirty="0" smtClean="0"/>
              <a:t>Q2: how can we be confident we’re right?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some very simple techniques to solve these problems, which even scale up to long feature vectors</a:t>
            </a:r>
          </a:p>
          <a:p>
            <a:pPr lvl="1"/>
            <a:r>
              <a:rPr lang="en-US" dirty="0" smtClean="0"/>
              <a:t>I.e., several numbers per ECG</a:t>
            </a:r>
          </a:p>
          <a:p>
            <a:r>
              <a:rPr lang="en-US" dirty="0" smtClean="0"/>
              <a:t>Main example: nearest-neighbor</a:t>
            </a:r>
          </a:p>
          <a:p>
            <a:r>
              <a:rPr lang="en-US" dirty="0" smtClean="0"/>
              <a:t>Algorithm: find the test data point with the most similar value to the input</a:t>
            </a:r>
          </a:p>
          <a:p>
            <a:pPr lvl="1"/>
            <a:r>
              <a:rPr lang="en-US" dirty="0" smtClean="0"/>
              <a:t>Variant: majority from </a:t>
            </a:r>
            <a:r>
              <a:rPr lang="en-US" i="1" dirty="0" smtClean="0"/>
              <a:t>k </a:t>
            </a:r>
            <a:r>
              <a:rPr lang="en-US" dirty="0" smtClean="0"/>
              <a:t>nearest neighbors, </a:t>
            </a:r>
          </a:p>
          <a:p>
            <a:r>
              <a:rPr lang="en-US" dirty="0" smtClean="0"/>
              <a:t>Advantage: simple, fast</a:t>
            </a:r>
          </a:p>
          <a:p>
            <a:r>
              <a:rPr lang="en-US" dirty="0" smtClean="0"/>
              <a:t>Disadvantages?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tell we have a good answer?</a:t>
            </a:r>
          </a:p>
          <a:p>
            <a:pPr lvl="1"/>
            <a:r>
              <a:rPr lang="en-US" dirty="0" smtClean="0"/>
              <a:t>In the limit, we can’t, since the training data might be very different from the testing data</a:t>
            </a:r>
          </a:p>
          <a:p>
            <a:pPr lvl="1"/>
            <a:r>
              <a:rPr lang="en-US" dirty="0" smtClean="0"/>
              <a:t>In practice, it is usually similar</a:t>
            </a:r>
          </a:p>
          <a:p>
            <a:r>
              <a:rPr lang="en-US" dirty="0" smtClean="0"/>
              <a:t>Too little training data is a problem</a:t>
            </a:r>
          </a:p>
          <a:p>
            <a:r>
              <a:rPr lang="en-US" dirty="0" smtClean="0"/>
              <a:t>Estimate confidence via leave-one-out cross validations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Sparsity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Especially in high dimensions, we will never have very dense data</a:t>
            </a:r>
          </a:p>
          <a:p>
            <a:pPr lvl="1"/>
            <a:r>
              <a:rPr lang="en-US" dirty="0" smtClean="0"/>
              <a:t>Suppose you have 100 numbers to summarize your ECG</a:t>
            </a:r>
          </a:p>
          <a:p>
            <a:r>
              <a:rPr lang="en-US" dirty="0" smtClean="0"/>
              <a:t>Why is this bad for k-NN classification?</a:t>
            </a:r>
          </a:p>
          <a:p>
            <a:r>
              <a:rPr lang="en-US" dirty="0" smtClean="0"/>
              <a:t>Sometimes you have some idea about the overall shape of the solution</a:t>
            </a:r>
          </a:p>
          <a:p>
            <a:pPr lvl="1"/>
            <a:r>
              <a:rPr lang="en-US" dirty="0" smtClean="0"/>
              <a:t>For example, shockable and non-shockable points should form blobs in “feature space”</a:t>
            </a:r>
          </a:p>
          <a:p>
            <a:pPr lvl="1"/>
            <a:r>
              <a:rPr lang="en-US" dirty="0" smtClean="0"/>
              <a:t>This isn’t really what k-NN does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work on such problems relies on statistical methods</a:t>
            </a:r>
          </a:p>
          <a:p>
            <a:r>
              <a:rPr lang="en-US" dirty="0" smtClean="0"/>
              <a:t>These tend to produce clean, general and well-motivated solutions</a:t>
            </a:r>
          </a:p>
          <a:p>
            <a:pPr lvl="1"/>
            <a:r>
              <a:rPr lang="en-US" dirty="0" smtClean="0"/>
              <a:t>Cost: intellectual and practical complexity</a:t>
            </a:r>
          </a:p>
          <a:p>
            <a:r>
              <a:rPr lang="en-US" dirty="0" smtClean="0"/>
              <a:t>Simplest example: suppose that for shockable ECG’s we get a value around 0 and for non-shockable a value around 1</a:t>
            </a:r>
          </a:p>
          <a:p>
            <a:pPr lvl="1"/>
            <a:r>
              <a:rPr lang="en-US" dirty="0" smtClean="0"/>
              <a:t>With an infinite amount of data we’d get Gaussians centered at 1 or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 descr="same_sigm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4266" y="1504000"/>
            <a:ext cx="5333334" cy="4000000"/>
          </a:xfrm>
          <a:prstGeom prst="rect">
            <a:avLst/>
          </a:prstGeom>
        </p:spPr>
      </p:pic>
      <p:pic>
        <p:nvPicPr>
          <p:cNvPr id="5" name="Picture 4" descr="different_sigm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4266" y="1516879"/>
            <a:ext cx="5333334" cy="40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True"/>
  <p:tag name="DEFAULTDISPLAYSOURCE" val="\documentclass{slides}\pagestyle{empty}&#10;\usepackage{color,amssymb,amsmath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True"/>
  <p:tag name="DEFAULTWORKAROUNDTRANSPARENCYBUG" val="False"/>
  <p:tag name="DEFAULTRESOLUTION" val="1200"/>
  <p:tag name="DEFAULTMAGNIFICATION" val="1.5"/>
  <p:tag name="DEFAULTFONTSIZE" val="10"/>
  <p:tag name="DEFAULTWIDTH" val="524"/>
  <p:tag name="DEFAULTHEIGHT" val="360"/>
</p:tagLst>
</file>

<file path=ppt/theme/theme1.xml><?xml version="1.0" encoding="utf-8"?>
<a:theme xmlns:a="http://schemas.openxmlformats.org/drawingml/2006/main" name="Custom Design">
  <a:themeElements>
    <a:clrScheme name="Custom Design 2">
      <a:dk1>
        <a:srgbClr val="737373"/>
      </a:dk1>
      <a:lt1>
        <a:srgbClr val="FFFFFF"/>
      </a:lt1>
      <a:dk2>
        <a:srgbClr val="4D59AB"/>
      </a:dk2>
      <a:lt2>
        <a:srgbClr val="FFFFFF"/>
      </a:lt2>
      <a:accent1>
        <a:srgbClr val="8A8F05"/>
      </a:accent1>
      <a:accent2>
        <a:srgbClr val="E0AD12"/>
      </a:accent2>
      <a:accent3>
        <a:srgbClr val="B2B5D2"/>
      </a:accent3>
      <a:accent4>
        <a:srgbClr val="DADADA"/>
      </a:accent4>
      <a:accent5>
        <a:srgbClr val="C4C6AA"/>
      </a:accent5>
      <a:accent6>
        <a:srgbClr val="CB9C0F"/>
      </a:accent6>
      <a:hlink>
        <a:srgbClr val="C27D05"/>
      </a:hlink>
      <a:folHlink>
        <a:srgbClr val="732466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4D59AB"/>
        </a:lt1>
        <a:dk2>
          <a:srgbClr val="000000"/>
        </a:dk2>
        <a:lt2>
          <a:srgbClr val="737373"/>
        </a:lt2>
        <a:accent1>
          <a:srgbClr val="8A8F05"/>
        </a:accent1>
        <a:accent2>
          <a:srgbClr val="E0AD12"/>
        </a:accent2>
        <a:accent3>
          <a:srgbClr val="B2B5D2"/>
        </a:accent3>
        <a:accent4>
          <a:srgbClr val="000000"/>
        </a:accent4>
        <a:accent5>
          <a:srgbClr val="C4C6AA"/>
        </a:accent5>
        <a:accent6>
          <a:srgbClr val="CB9C0F"/>
        </a:accent6>
        <a:hlink>
          <a:srgbClr val="C27D05"/>
        </a:hlink>
        <a:folHlink>
          <a:srgbClr val="73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737373"/>
        </a:dk1>
        <a:lt1>
          <a:srgbClr val="FFFFFF"/>
        </a:lt1>
        <a:dk2>
          <a:srgbClr val="4D59AB"/>
        </a:dk2>
        <a:lt2>
          <a:srgbClr val="FFFFFF"/>
        </a:lt2>
        <a:accent1>
          <a:srgbClr val="8A8F05"/>
        </a:accent1>
        <a:accent2>
          <a:srgbClr val="E0AD12"/>
        </a:accent2>
        <a:accent3>
          <a:srgbClr val="B2B5D2"/>
        </a:accent3>
        <a:accent4>
          <a:srgbClr val="DADADA"/>
        </a:accent4>
        <a:accent5>
          <a:srgbClr val="C4C6AA"/>
        </a:accent5>
        <a:accent6>
          <a:srgbClr val="CB9C0F"/>
        </a:accent6>
        <a:hlink>
          <a:srgbClr val="C27D05"/>
        </a:hlink>
        <a:folHlink>
          <a:srgbClr val="7324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808080"/>
      </a:dk1>
      <a:lt1>
        <a:srgbClr val="FFFFFF"/>
      </a:lt1>
      <a:dk2>
        <a:srgbClr val="333333"/>
      </a:dk2>
      <a:lt2>
        <a:srgbClr val="FFFFFF"/>
      </a:lt2>
      <a:accent1>
        <a:srgbClr val="00CC99"/>
      </a:accent1>
      <a:accent2>
        <a:srgbClr val="3333CC"/>
      </a:accent2>
      <a:accent3>
        <a:srgbClr val="ADADAD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SC"/>
        <a:ea typeface=""/>
        <a:cs typeface="Arial"/>
      </a:majorFont>
      <a:minorFont>
        <a:latin typeface="Franklin Gothic Medium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2">
      <a:dk1>
        <a:srgbClr val="737373"/>
      </a:dk1>
      <a:lt1>
        <a:srgbClr val="FFFFFF"/>
      </a:lt1>
      <a:dk2>
        <a:srgbClr val="4D59AB"/>
      </a:dk2>
      <a:lt2>
        <a:srgbClr val="FFFFFF"/>
      </a:lt2>
      <a:accent1>
        <a:srgbClr val="8A8F05"/>
      </a:accent1>
      <a:accent2>
        <a:srgbClr val="E0AD12"/>
      </a:accent2>
      <a:accent3>
        <a:srgbClr val="B2B5D2"/>
      </a:accent3>
      <a:accent4>
        <a:srgbClr val="DADADA"/>
      </a:accent4>
      <a:accent5>
        <a:srgbClr val="C4C6AA"/>
      </a:accent5>
      <a:accent6>
        <a:srgbClr val="CB9C0F"/>
      </a:accent6>
      <a:hlink>
        <a:srgbClr val="C27D05"/>
      </a:hlink>
      <a:folHlink>
        <a:srgbClr val="732466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4D59AB"/>
        </a:lt1>
        <a:dk2>
          <a:srgbClr val="000000"/>
        </a:dk2>
        <a:lt2>
          <a:srgbClr val="737373"/>
        </a:lt2>
        <a:accent1>
          <a:srgbClr val="8A8F05"/>
        </a:accent1>
        <a:accent2>
          <a:srgbClr val="E0AD12"/>
        </a:accent2>
        <a:accent3>
          <a:srgbClr val="B2B5D2"/>
        </a:accent3>
        <a:accent4>
          <a:srgbClr val="000000"/>
        </a:accent4>
        <a:accent5>
          <a:srgbClr val="C4C6AA"/>
        </a:accent5>
        <a:accent6>
          <a:srgbClr val="CB9C0F"/>
        </a:accent6>
        <a:hlink>
          <a:srgbClr val="C27D05"/>
        </a:hlink>
        <a:folHlink>
          <a:srgbClr val="73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737373"/>
        </a:dk1>
        <a:lt1>
          <a:srgbClr val="FFFFFF"/>
        </a:lt1>
        <a:dk2>
          <a:srgbClr val="4D59AB"/>
        </a:dk2>
        <a:lt2>
          <a:srgbClr val="FFFFFF"/>
        </a:lt2>
        <a:accent1>
          <a:srgbClr val="8A8F05"/>
        </a:accent1>
        <a:accent2>
          <a:srgbClr val="E0AD12"/>
        </a:accent2>
        <a:accent3>
          <a:srgbClr val="B2B5D2"/>
        </a:accent3>
        <a:accent4>
          <a:srgbClr val="DADADA"/>
        </a:accent4>
        <a:accent5>
          <a:srgbClr val="C4C6AA"/>
        </a:accent5>
        <a:accent6>
          <a:srgbClr val="CB9C0F"/>
        </a:accent6>
        <a:hlink>
          <a:srgbClr val="C27D05"/>
        </a:hlink>
        <a:folHlink>
          <a:srgbClr val="7324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ornell 2007">
  <a:themeElements>
    <a:clrScheme name="Cornell 20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rnell 20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rnell 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nell 20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C:\users\bsd\IM PowerPoint templates.pot</Template>
  <TotalTime>78220</TotalTime>
  <Pages>9</Pages>
  <Words>503</Words>
  <Application>Microsoft Office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Custom Design</vt:lpstr>
      <vt:lpstr>1_Default Design</vt:lpstr>
      <vt:lpstr>1_Custom Design</vt:lpstr>
      <vt:lpstr>Cornell 2007</vt:lpstr>
      <vt:lpstr>CS5540: Computational Techniques for Analyzing Clinical Data</vt:lpstr>
      <vt:lpstr>Today’s topic</vt:lpstr>
      <vt:lpstr>Simple example</vt:lpstr>
      <vt:lpstr>Problem setup</vt:lpstr>
      <vt:lpstr>Procedural approaches</vt:lpstr>
      <vt:lpstr>Validation</vt:lpstr>
      <vt:lpstr>Sparsity</vt:lpstr>
      <vt:lpstr>Statistical classification</vt:lpstr>
      <vt:lpstr>Examples</vt:lpstr>
      <vt:lpstr>Estimate, then query</vt:lpstr>
      <vt:lpstr>Decisions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CS5540: Computational Techniques for Analyzing Clinical Data</dc:title>
  <dc:creator>Ramin Zabih</dc:creator>
  <cp:lastModifiedBy>Zabihs</cp:lastModifiedBy>
  <cp:revision>3284</cp:revision>
  <cp:lastPrinted>1999-04-09T01:53:10Z</cp:lastPrinted>
  <dcterms:created xsi:type="dcterms:W3CDTF">1997-04-08T15:48:36Z</dcterms:created>
  <dcterms:modified xsi:type="dcterms:W3CDTF">2010-02-15T20:57:23Z</dcterms:modified>
</cp:coreProperties>
</file>