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40"/>
  </p:notesMasterIdLst>
  <p:handoutMasterIdLst>
    <p:handoutMasterId r:id="rId41"/>
  </p:handoutMasterIdLst>
  <p:sldIdLst>
    <p:sldId id="551" r:id="rId2"/>
    <p:sldId id="656" r:id="rId3"/>
    <p:sldId id="768" r:id="rId4"/>
    <p:sldId id="797" r:id="rId5"/>
    <p:sldId id="798" r:id="rId6"/>
    <p:sldId id="799" r:id="rId7"/>
    <p:sldId id="800" r:id="rId8"/>
    <p:sldId id="801" r:id="rId9"/>
    <p:sldId id="810" r:id="rId10"/>
    <p:sldId id="811" r:id="rId11"/>
    <p:sldId id="812" r:id="rId12"/>
    <p:sldId id="818" r:id="rId13"/>
    <p:sldId id="813" r:id="rId14"/>
    <p:sldId id="819" r:id="rId15"/>
    <p:sldId id="814" r:id="rId16"/>
    <p:sldId id="835" r:id="rId17"/>
    <p:sldId id="802" r:id="rId18"/>
    <p:sldId id="804" r:id="rId19"/>
    <p:sldId id="807" r:id="rId20"/>
    <p:sldId id="803" r:id="rId21"/>
    <p:sldId id="824" r:id="rId22"/>
    <p:sldId id="821" r:id="rId23"/>
    <p:sldId id="822" r:id="rId24"/>
    <p:sldId id="823" r:id="rId25"/>
    <p:sldId id="837" r:id="rId26"/>
    <p:sldId id="808" r:id="rId27"/>
    <p:sldId id="825" r:id="rId28"/>
    <p:sldId id="826" r:id="rId29"/>
    <p:sldId id="827" r:id="rId30"/>
    <p:sldId id="828" r:id="rId31"/>
    <p:sldId id="829" r:id="rId32"/>
    <p:sldId id="830" r:id="rId33"/>
    <p:sldId id="831" r:id="rId34"/>
    <p:sldId id="836" r:id="rId35"/>
    <p:sldId id="832" r:id="rId36"/>
    <p:sldId id="834" r:id="rId37"/>
    <p:sldId id="809" r:id="rId38"/>
    <p:sldId id="662" r:id="rId39"/>
  </p:sldIdLst>
  <p:sldSz cx="9144000" cy="6858000" type="screen4x3"/>
  <p:notesSz cx="6881813" cy="9167813"/>
  <p:custDataLst>
    <p:tags r:id="rId42"/>
  </p:custData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buChar char="•"/>
      <a:defRPr sz="2400" i="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buChar char="•"/>
      <a:defRPr sz="2400" i="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buChar char="•"/>
      <a:defRPr sz="2400" i="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buChar char="•"/>
      <a:defRPr sz="2400" i="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buChar char="•"/>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399FF"/>
    <a:srgbClr val="639B7E"/>
    <a:srgbClr val="FF00FF"/>
    <a:srgbClr val="33CCFF"/>
    <a:srgbClr val="0033CC"/>
    <a:srgbClr val="0066FF"/>
    <a:srgbClr val="FF00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7906" autoAdjust="0"/>
    <p:restoredTop sz="88346" autoAdjust="0"/>
  </p:normalViewPr>
  <p:slideViewPr>
    <p:cSldViewPr snapToObjects="1">
      <p:cViewPr>
        <p:scale>
          <a:sx n="70" d="100"/>
          <a:sy n="70" d="100"/>
        </p:scale>
        <p:origin x="-708" y="-276"/>
      </p:cViewPr>
      <p:guideLst>
        <p:guide orient="horz" pos="2064"/>
        <p:guide pos="1968"/>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5454"/>
    </p:cViewPr>
  </p:sorterViewPr>
  <p:notesViewPr>
    <p:cSldViewPr snapToObjects="1">
      <p:cViewPr varScale="1">
        <p:scale>
          <a:sx n="52" d="100"/>
          <a:sy n="52" d="100"/>
        </p:scale>
        <p:origin x="-1104" y="-77"/>
      </p:cViewPr>
      <p:guideLst>
        <p:guide orient="horz" pos="2887"/>
        <p:guide pos="216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1.xml"/><Relationship Id="rId5" Type="http://schemas.openxmlformats.org/officeDocument/2006/relationships/slide" Target="slides/slide38.xml"/><Relationship Id="rId4"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7575" y="4354513"/>
            <a:ext cx="5046663" cy="4125912"/>
          </a:xfrm>
          <a:prstGeom prst="rect">
            <a:avLst/>
          </a:prstGeom>
          <a:noFill/>
          <a:ln w="12700">
            <a:noFill/>
            <a:miter lim="800000"/>
            <a:headEnd/>
            <a:tailEnd/>
          </a:ln>
          <a:effectLst/>
        </p:spPr>
        <p:txBody>
          <a:bodyPr vert="horz" wrap="square" lIns="90746" tIns="44576" rIns="90746" bIns="44576"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8307" name="Rectangle 3"/>
          <p:cNvSpPr>
            <a:spLocks noGrp="1" noRot="1" noChangeAspect="1" noChangeArrowheads="1" noTextEdit="1"/>
          </p:cNvSpPr>
          <p:nvPr>
            <p:ph type="sldImg" idx="2"/>
          </p:nvPr>
        </p:nvSpPr>
        <p:spPr bwMode="auto">
          <a:xfrm>
            <a:off x="1157288" y="693738"/>
            <a:ext cx="4568825" cy="3425825"/>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a:ln/>
        </p:spPr>
      </p:sp>
      <p:sp>
        <p:nvSpPr>
          <p:cNvPr id="204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900488" y="8709025"/>
            <a:ext cx="2981325" cy="458788"/>
          </a:xfrm>
          <a:prstGeom prst="rect">
            <a:avLst/>
          </a:prstGeom>
          <a:noFill/>
          <a:ln w="9525">
            <a:noFill/>
            <a:miter lim="800000"/>
            <a:headEnd/>
            <a:tailEnd/>
          </a:ln>
        </p:spPr>
        <p:txBody>
          <a:bodyPr lIns="91705" tIns="45853" rIns="91705" bIns="45853" anchor="b"/>
          <a:lstStyle/>
          <a:p>
            <a:pPr algn="r" defTabSz="917575" eaLnBrk="1" hangingPunct="1">
              <a:buFontTx/>
              <a:buNone/>
            </a:pPr>
            <a:fld id="{D345C415-25BB-41CE-896C-35FB737681BD}" type="slidenum">
              <a:rPr lang="en-US" sz="1200" i="0"/>
              <a:pPr algn="r" defTabSz="917575" eaLnBrk="1" hangingPunct="1">
                <a:buFontTx/>
                <a:buNone/>
              </a:pPr>
              <a:t>10</a:t>
            </a:fld>
            <a:endParaRPr lang="en-US" sz="1200" i="0"/>
          </a:p>
        </p:txBody>
      </p:sp>
      <p:sp>
        <p:nvSpPr>
          <p:cNvPr id="142339" name="Rectangle 2"/>
          <p:cNvSpPr>
            <a:spLocks noGrp="1" noChangeArrowheads="1"/>
          </p:cNvSpPr>
          <p:nvPr>
            <p:ph type="body" idx="1"/>
          </p:nvPr>
        </p:nvSpPr>
        <p:spPr>
          <a:noFill/>
          <a:ln w="9525"/>
        </p:spPr>
        <p:txBody>
          <a:bodyPr lIns="90750" tIns="44579" rIns="90750" bIns="44579"/>
          <a:lstStyle/>
          <a:p>
            <a:pPr eaLnBrk="1" hangingPunct="1"/>
            <a:endParaRPr lang="en-US" smtClean="0"/>
          </a:p>
        </p:txBody>
      </p:sp>
      <p:sp>
        <p:nvSpPr>
          <p:cNvPr id="142340" name="Rectangle 3"/>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4294967295"/>
          </p:nvPr>
        </p:nvSpPr>
        <p:spPr bwMode="auto">
          <a:xfrm>
            <a:off x="3897313" y="8707438"/>
            <a:ext cx="2982912" cy="458787"/>
          </a:xfrm>
          <a:prstGeom prst="rect">
            <a:avLst/>
          </a:prstGeom>
          <a:noFill/>
          <a:ln>
            <a:miter lim="800000"/>
            <a:headEnd/>
            <a:tailEnd/>
          </a:ln>
        </p:spPr>
        <p:txBody>
          <a:bodyPr lIns="91705" tIns="45853" rIns="91705" bIns="45853"/>
          <a:lstStyle/>
          <a:p>
            <a:fld id="{53C429BB-C5F9-4F0D-9342-2F66B7E27F21}" type="slidenum">
              <a:rPr lang="en-US"/>
              <a:pPr/>
              <a:t>12</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688975" y="4354513"/>
            <a:ext cx="5505450" cy="4125912"/>
          </a:xfrm>
          <a:noFill/>
          <a:ln w="9525"/>
        </p:spPr>
        <p:txBody>
          <a:bodyPr/>
          <a:lstStyle/>
          <a:p>
            <a:pPr eaLnBrk="1" hangingPunct="1"/>
            <a:r>
              <a:rPr lang="en-US" smtClean="0"/>
              <a:t>HARDI adopts a more general representation in order to allow the intravoxel diffusion function to take on more complex morphologies. Data acquisition is similar to DTI, where large diffusion gradients are applied on both sides of the 180 degree pulse in a spin-echo EPI sequence. Unlike DTI, however, dozens or even hundreds of diffusion directions are obtained with large  b values often exceeding 1000.</a:t>
            </a:r>
          </a:p>
          <a:p>
            <a:pPr eaLnBrk="1" hangingPunct="1"/>
            <a:endParaRPr lang="en-US" smtClean="0"/>
          </a:p>
          <a:p>
            <a:pPr eaLnBrk="1" hangingPunct="1"/>
            <a:r>
              <a:rPr lang="en-US" smtClean="0"/>
              <a:t>The excitation for each diffusion gradient direction produces an image which encodes the mobility of water parallel to that direction. By cycling the diffusion gradients in each dimension, these images are effectively acquired on the surface of a sphere in diffusion space. The images are then combined to generate a three-dimensional reconstruction of diffusion in each voxel.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4294967295"/>
          </p:nvPr>
        </p:nvSpPr>
        <p:spPr bwMode="auto">
          <a:xfrm>
            <a:off x="3897313" y="8707438"/>
            <a:ext cx="2982912" cy="458787"/>
          </a:xfrm>
          <a:prstGeom prst="rect">
            <a:avLst/>
          </a:prstGeom>
          <a:noFill/>
          <a:ln>
            <a:miter lim="800000"/>
            <a:headEnd/>
            <a:tailEnd/>
          </a:ln>
        </p:spPr>
        <p:txBody>
          <a:bodyPr lIns="91705" tIns="45853" rIns="91705" bIns="45853"/>
          <a:lstStyle/>
          <a:p>
            <a:fld id="{514DD232-6676-441E-8157-48C941B958D4}" type="slidenum">
              <a:rPr lang="en-US"/>
              <a:pPr/>
              <a:t>13</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688975" y="4354513"/>
            <a:ext cx="5505450" cy="4125912"/>
          </a:xfrm>
          <a:noFill/>
          <a:ln w="9525"/>
        </p:spPr>
        <p:txBody>
          <a:bodyPr/>
          <a:lstStyle/>
          <a:p>
            <a:pPr eaLnBrk="1" hangingPunct="1"/>
            <a:r>
              <a:rPr lang="en-US" smtClean="0">
                <a:latin typeface="Courier New" pitchFamily="49" charset="0"/>
              </a:rPr>
              <a:t>HARDI aims to overcome the limitations of the tensor model by describing the angular dispersion of diffusion. The goal can be stated as defining the likelihood of diffusion in any particular direction in spherical coordinates, phi and theta, representing azimuth and elevation, respectively. With HARDI, raw data are acquired along the surface of a sphere in q-space. Data are heavily diffusion-weighted in order to interrogate diffusion on a smaller spatial scale, with b values usually greatly exceeding 1000. </a:t>
            </a:r>
          </a:p>
          <a:p>
            <a:pPr eaLnBrk="1" hangingPunct="1"/>
            <a:endParaRPr lang="en-US" smtClean="0">
              <a:latin typeface="Courier New" pitchFamily="49" charset="0"/>
            </a:endParaRPr>
          </a:p>
          <a:p>
            <a:pPr eaLnBrk="1" hangingPunct="1"/>
            <a:r>
              <a:rPr lang="en-US" smtClean="0">
                <a:latin typeface="Courier New" pitchFamily="49" charset="0"/>
              </a:rPr>
              <a:t>The HARDI reconstruction problem can then be defined as one of mapping one function on the sphere in the measurement space S into another function on the sphere F, where F acts as a surrogate for the angular probability distribution function. Several methods have been proposed to synthesize HARDI measurements, including model-based techniques, generalized tensor methods, and persistent angular structure. The proposed method combines features of the three final approaches: spherical harmonic ADC, spherical deconvolution, and Q-ball imaging.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4294967295"/>
          </p:nvPr>
        </p:nvSpPr>
        <p:spPr bwMode="auto">
          <a:xfrm>
            <a:off x="3897313" y="8707438"/>
            <a:ext cx="2982912" cy="458787"/>
          </a:xfrm>
          <a:prstGeom prst="rect">
            <a:avLst/>
          </a:prstGeom>
          <a:noFill/>
          <a:ln>
            <a:miter lim="800000"/>
            <a:headEnd/>
            <a:tailEnd/>
          </a:ln>
        </p:spPr>
        <p:txBody>
          <a:bodyPr lIns="91705" tIns="45853" rIns="91705" bIns="45853"/>
          <a:lstStyle/>
          <a:p>
            <a:fld id="{3EA36B5A-2375-421E-8B39-1114584DF91C}" type="slidenum">
              <a:rPr lang="en-US"/>
              <a:pPr/>
              <a:t>14</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900488" y="8709025"/>
            <a:ext cx="2981325" cy="458788"/>
          </a:xfrm>
          <a:prstGeom prst="rect">
            <a:avLst/>
          </a:prstGeom>
          <a:noFill/>
          <a:ln w="9525">
            <a:noFill/>
            <a:miter lim="800000"/>
            <a:headEnd/>
            <a:tailEnd/>
          </a:ln>
        </p:spPr>
        <p:txBody>
          <a:bodyPr lIns="91705" tIns="45853" rIns="91705" bIns="45853" anchor="b"/>
          <a:lstStyle/>
          <a:p>
            <a:pPr algn="r" defTabSz="917575" eaLnBrk="1" hangingPunct="1">
              <a:buFontTx/>
              <a:buNone/>
            </a:pPr>
            <a:fld id="{9DEA648E-AEC4-4DAA-AB9B-54C79234B3DD}" type="slidenum">
              <a:rPr lang="en-US" sz="1200" i="0"/>
              <a:pPr algn="r" defTabSz="917575" eaLnBrk="1" hangingPunct="1">
                <a:buFontTx/>
                <a:buNone/>
              </a:pPr>
              <a:t>15</a:t>
            </a:fld>
            <a:endParaRPr lang="en-US" sz="1200" i="0"/>
          </a:p>
        </p:txBody>
      </p:sp>
      <p:sp>
        <p:nvSpPr>
          <p:cNvPr id="148483" name="Rectangle 2"/>
          <p:cNvSpPr>
            <a:spLocks noGrp="1" noRot="1" noChangeAspect="1" noChangeArrowheads="1" noTextEdit="1"/>
          </p:cNvSpPr>
          <p:nvPr>
            <p:ph type="sldImg"/>
          </p:nvPr>
        </p:nvSpPr>
        <p:spPr>
          <a:xfrm>
            <a:off x="1149350" y="687388"/>
            <a:ext cx="4584700" cy="3438525"/>
          </a:xfrm>
          <a:solidFill>
            <a:srgbClr val="FFFFFF"/>
          </a:solidFill>
          <a:ln/>
        </p:spPr>
      </p:sp>
      <p:sp>
        <p:nvSpPr>
          <p:cNvPr id="148484" name="Rectangle 3"/>
          <p:cNvSpPr>
            <a:spLocks noGrp="1" noChangeArrowheads="1"/>
          </p:cNvSpPr>
          <p:nvPr>
            <p:ph type="body" idx="1"/>
          </p:nvPr>
        </p:nvSpPr>
        <p:spPr>
          <a:xfrm>
            <a:off x="688975" y="4354513"/>
            <a:ext cx="5505450" cy="4125912"/>
          </a:xfrm>
          <a:solidFill>
            <a:srgbClr val="FFFFFF"/>
          </a:solidFill>
          <a:ln>
            <a:solidFill>
              <a:srgbClr val="000000"/>
            </a:solidFill>
          </a:ln>
        </p:spPr>
        <p:txBody>
          <a:bodyPr lIns="91705" tIns="45853" rIns="91705" bIns="45853"/>
          <a:lstStyle/>
          <a:p>
            <a:pPr eaLnBrk="1" hangingPunct="1"/>
            <a:r>
              <a:rPr lang="en-US" smtClean="0"/>
              <a:t>Additional results in the brainstem with higher spatial resolution will be presented tomorrow by my colleague, Dr. Mukherjee. One example in the pons is shown here, where the transverse pontocerebellar fibers are known to interdigitate with the pyramidal tract in histologic studies. On this color-coded anisotropy map, the up-down orientation of the pyramidal tract fibers is depicted in blue and the transversely-oriented pontocerebellar fibers are closer to red. With HARDI, we can resolve the 2-way crossing of fibers at the boundaries of these two tracts. Again, where there is a single fiber orientation as in the medial lemniscus or superior cerebellar peduncle, HARDI produces a unimodal surface.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514600"/>
            <a:ext cx="9144000" cy="4343400"/>
          </a:xfrm>
          <a:prstGeom prst="rect">
            <a:avLst/>
          </a:prstGeom>
          <a:solidFill>
            <a:srgbClr val="DDDDDD"/>
          </a:solidFill>
          <a:ln w="9525">
            <a:noFill/>
            <a:miter lim="800000"/>
            <a:headEnd/>
            <a:tailEnd/>
          </a:ln>
        </p:spPr>
        <p:txBody>
          <a:bodyPr/>
          <a:lstStyle/>
          <a:p>
            <a:pPr algn="l">
              <a:buFontTx/>
              <a:buNone/>
              <a:defRPr/>
            </a:pPr>
            <a:r>
              <a:rPr lang="en-US" altLang="en-US" i="0">
                <a:latin typeface="Times" pitchFamily="18" charset="0"/>
              </a:rPr>
              <a:t> </a:t>
            </a:r>
          </a:p>
        </p:txBody>
      </p:sp>
      <p:sp>
        <p:nvSpPr>
          <p:cNvPr id="5" name="Rectangle 3"/>
          <p:cNvSpPr>
            <a:spLocks noChangeArrowheads="1"/>
          </p:cNvSpPr>
          <p:nvPr/>
        </p:nvSpPr>
        <p:spPr bwMode="auto">
          <a:xfrm>
            <a:off x="0" y="2206625"/>
            <a:ext cx="9144000" cy="519113"/>
          </a:xfrm>
          <a:prstGeom prst="rect">
            <a:avLst/>
          </a:prstGeom>
          <a:solidFill>
            <a:srgbClr val="666666"/>
          </a:solidFill>
          <a:ln w="9525">
            <a:noFill/>
            <a:miter lim="800000"/>
            <a:headEnd/>
            <a:tailEnd/>
          </a:ln>
        </p:spPr>
        <p:txBody>
          <a:bodyPr/>
          <a:lstStyle/>
          <a:p>
            <a:pPr>
              <a:defRPr/>
            </a:pPr>
            <a:endParaRPr lang="en-US"/>
          </a:p>
        </p:txBody>
      </p:sp>
      <p:sp>
        <p:nvSpPr>
          <p:cNvPr id="6" name="Line 8"/>
          <p:cNvSpPr>
            <a:spLocks noChangeShapeType="1"/>
          </p:cNvSpPr>
          <p:nvPr/>
        </p:nvSpPr>
        <p:spPr bwMode="auto">
          <a:xfrm flipV="1">
            <a:off x="8153400" y="2209800"/>
            <a:ext cx="1588" cy="4645025"/>
          </a:xfrm>
          <a:prstGeom prst="line">
            <a:avLst/>
          </a:prstGeom>
          <a:noFill/>
          <a:ln w="14288">
            <a:solidFill>
              <a:srgbClr val="FFFFFF"/>
            </a:solidFill>
            <a:round/>
            <a:headEnd/>
            <a:tailEnd/>
          </a:ln>
        </p:spPr>
        <p:txBody>
          <a:bodyPr/>
          <a:lstStyle/>
          <a:p>
            <a:pPr>
              <a:defRPr/>
            </a:pPr>
            <a:endParaRPr lang="en-US"/>
          </a:p>
        </p:txBody>
      </p:sp>
      <p:sp>
        <p:nvSpPr>
          <p:cNvPr id="7" name="Line 10"/>
          <p:cNvSpPr>
            <a:spLocks noChangeShapeType="1"/>
          </p:cNvSpPr>
          <p:nvPr/>
        </p:nvSpPr>
        <p:spPr bwMode="auto">
          <a:xfrm>
            <a:off x="0" y="2725738"/>
            <a:ext cx="9144000" cy="0"/>
          </a:xfrm>
          <a:prstGeom prst="line">
            <a:avLst/>
          </a:prstGeom>
          <a:noFill/>
          <a:ln w="12700">
            <a:solidFill>
              <a:schemeClr val="bg1"/>
            </a:solidFill>
            <a:round/>
            <a:headEnd/>
            <a:tailEnd/>
          </a:ln>
          <a:effectLst/>
        </p:spPr>
        <p:txBody>
          <a:bodyPr wrap="none" anchor="ctr"/>
          <a:lstStyle/>
          <a:p>
            <a:pPr>
              <a:defRPr/>
            </a:pPr>
            <a:endParaRPr lang="en-US"/>
          </a:p>
        </p:txBody>
      </p:sp>
      <p:sp>
        <p:nvSpPr>
          <p:cNvPr id="185356" name="Rectangle 12"/>
          <p:cNvSpPr>
            <a:spLocks noGrp="1" noChangeArrowheads="1"/>
          </p:cNvSpPr>
          <p:nvPr>
            <p:ph type="subTitle" sz="quarter" idx="1"/>
          </p:nvPr>
        </p:nvSpPr>
        <p:spPr>
          <a:xfrm>
            <a:off x="1828800" y="3886200"/>
            <a:ext cx="5943600" cy="1752600"/>
          </a:xfrm>
        </p:spPr>
        <p:txBody>
          <a:bodyPr/>
          <a:lstStyle>
            <a:lvl1pPr marL="0" indent="0">
              <a:buFont typeface="Wingdings" pitchFamily="2" charset="2"/>
              <a:buNone/>
              <a:defRPr sz="1800" b="1">
                <a:solidFill>
                  <a:srgbClr val="FC0128"/>
                </a:solidFill>
              </a:defRPr>
            </a:lvl1pPr>
          </a:lstStyle>
          <a:p>
            <a:r>
              <a:rPr lang="en-US" altLang="en-US" dirty="0"/>
              <a:t>Click to edit Master subtitle style</a:t>
            </a:r>
          </a:p>
        </p:txBody>
      </p:sp>
      <p:sp>
        <p:nvSpPr>
          <p:cNvPr id="185355" name="Rectangle 11"/>
          <p:cNvSpPr>
            <a:spLocks noGrp="1" noChangeArrowheads="1"/>
          </p:cNvSpPr>
          <p:nvPr>
            <p:ph type="ctrTitle" sz="quarter"/>
          </p:nvPr>
        </p:nvSpPr>
        <p:spPr>
          <a:xfrm>
            <a:off x="1800225" y="2819400"/>
            <a:ext cx="5981700" cy="838200"/>
          </a:xfrm>
        </p:spPr>
        <p:txBody>
          <a:bodyPr/>
          <a:lstStyle>
            <a:lvl1pPr algn="l">
              <a:defRPr sz="3000" b="0">
                <a:solidFill>
                  <a:srgbClr val="FC0128"/>
                </a:solidFill>
              </a:defRPr>
            </a:lvl1pPr>
          </a:lstStyle>
          <a:p>
            <a:r>
              <a:rPr lang="en-US" altLang="en-US"/>
              <a:t>Insert Title Here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DE4CD5D9-2D83-4A1A-8176-9BB422F678D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28600"/>
            <a:ext cx="6021387"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EFBBF34F-201E-4D58-A1CF-878B75ADA66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2192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40187"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111618D9-E27C-4DA4-BA91-F12833C1D8D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19200"/>
            <a:ext cx="8231187"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5613" y="3733800"/>
            <a:ext cx="8231187"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FC9BCD5F-61A1-4A1B-BFA7-F3F701FD16A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sldNum" sz="quarter" idx="10"/>
          </p:nvPr>
        </p:nvSpPr>
        <p:spPr>
          <a:ln/>
        </p:spPr>
        <p:txBody>
          <a:bodyPr/>
          <a:lstStyle>
            <a:lvl1pPr>
              <a:defRPr/>
            </a:lvl1pPr>
          </a:lstStyle>
          <a:p>
            <a:pPr>
              <a:defRPr/>
            </a:pPr>
            <a:fld id="{6C2CB68E-75DE-47CC-B525-D6895985D2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1C2EAE89-FB45-4087-8C3C-55E714CCD9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40187"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D3A20627-5AB4-48E6-B090-99EFF6D49E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E7A60A65-92D8-40CF-ADD0-1FB6C39F01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8F04EC2C-C8EA-4D15-8A2C-ECF65E1C75E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1421C425-2EF7-4FE5-9A99-86311C933D0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33E8374C-F27B-4FDC-A664-F48627AF86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B340C5A8-1A08-440B-A5C7-94BD411A83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6249988"/>
            <a:ext cx="9144000" cy="531812"/>
          </a:xfrm>
          <a:prstGeom prst="rect">
            <a:avLst/>
          </a:prstGeom>
          <a:solidFill>
            <a:srgbClr val="C0C0C0"/>
          </a:solidFill>
          <a:ln w="9525">
            <a:noFill/>
            <a:miter lim="800000"/>
            <a:headEnd/>
            <a:tailEnd/>
          </a:ln>
        </p:spPr>
        <p:txBody>
          <a:bodyPr/>
          <a:lstStyle/>
          <a:p>
            <a:pPr>
              <a:buFontTx/>
              <a:buNone/>
              <a:defRPr/>
            </a:pPr>
            <a:r>
              <a:rPr lang="en-US" b="1" dirty="0">
                <a:solidFill>
                  <a:srgbClr val="FF0000"/>
                </a:solidFill>
              </a:rPr>
              <a:t>IDEA Lab, Radiology, Cornell</a:t>
            </a:r>
          </a:p>
        </p:txBody>
      </p:sp>
      <p:sp>
        <p:nvSpPr>
          <p:cNvPr id="184323" name="Rectangle 3"/>
          <p:cNvSpPr>
            <a:spLocks noChangeArrowheads="1"/>
          </p:cNvSpPr>
          <p:nvPr/>
        </p:nvSpPr>
        <p:spPr bwMode="auto">
          <a:xfrm>
            <a:off x="0" y="6673850"/>
            <a:ext cx="9144000" cy="180975"/>
          </a:xfrm>
          <a:prstGeom prst="rect">
            <a:avLst/>
          </a:prstGeom>
          <a:solidFill>
            <a:srgbClr val="666666"/>
          </a:solidFill>
          <a:ln w="9525">
            <a:noFill/>
            <a:miter lim="800000"/>
            <a:headEnd/>
            <a:tailEnd/>
          </a:ln>
        </p:spPr>
        <p:txBody>
          <a:bodyPr/>
          <a:lstStyle/>
          <a:p>
            <a:pPr>
              <a:defRPr/>
            </a:pPr>
            <a:endParaRPr lang="en-US"/>
          </a:p>
        </p:txBody>
      </p:sp>
      <p:sp>
        <p:nvSpPr>
          <p:cNvPr id="184324" name="Line 4"/>
          <p:cNvSpPr>
            <a:spLocks noChangeShapeType="1"/>
          </p:cNvSpPr>
          <p:nvPr/>
        </p:nvSpPr>
        <p:spPr bwMode="auto">
          <a:xfrm>
            <a:off x="8153400" y="6096000"/>
            <a:ext cx="1588" cy="762000"/>
          </a:xfrm>
          <a:prstGeom prst="line">
            <a:avLst/>
          </a:prstGeom>
          <a:noFill/>
          <a:ln w="14288">
            <a:solidFill>
              <a:srgbClr val="FFFFFF"/>
            </a:solidFill>
            <a:round/>
            <a:headEnd/>
            <a:tailEnd/>
          </a:ln>
        </p:spPr>
        <p:txBody>
          <a:bodyPr/>
          <a:lstStyle/>
          <a:p>
            <a:pPr>
              <a:defRPr/>
            </a:pPr>
            <a:endParaRPr lang="en-US"/>
          </a:p>
        </p:txBody>
      </p:sp>
      <p:sp>
        <p:nvSpPr>
          <p:cNvPr id="184326" name="Line 6"/>
          <p:cNvSpPr>
            <a:spLocks noChangeShapeType="1"/>
          </p:cNvSpPr>
          <p:nvPr/>
        </p:nvSpPr>
        <p:spPr bwMode="auto">
          <a:xfrm>
            <a:off x="0" y="6677025"/>
            <a:ext cx="9144000" cy="0"/>
          </a:xfrm>
          <a:prstGeom prst="line">
            <a:avLst/>
          </a:prstGeom>
          <a:noFill/>
          <a:ln w="9525">
            <a:solidFill>
              <a:schemeClr val="bg1"/>
            </a:solidFill>
            <a:round/>
            <a:headEnd/>
            <a:tailEnd/>
          </a:ln>
          <a:effectLst/>
        </p:spPr>
        <p:txBody>
          <a:bodyPr wrap="none" anchor="ctr"/>
          <a:lstStyle/>
          <a:p>
            <a:pPr>
              <a:defRPr/>
            </a:pPr>
            <a:endParaRPr lang="en-US"/>
          </a:p>
        </p:txBody>
      </p:sp>
      <p:sp>
        <p:nvSpPr>
          <p:cNvPr id="184327" name="Text Box 7"/>
          <p:cNvSpPr txBox="1">
            <a:spLocks noChangeArrowheads="1"/>
          </p:cNvSpPr>
          <p:nvPr/>
        </p:nvSpPr>
        <p:spPr bwMode="auto">
          <a:xfrm>
            <a:off x="838200" y="457200"/>
            <a:ext cx="7467600" cy="457200"/>
          </a:xfrm>
          <a:prstGeom prst="rect">
            <a:avLst/>
          </a:prstGeom>
          <a:noFill/>
          <a:ln w="9525">
            <a:noFill/>
            <a:miter lim="800000"/>
            <a:headEnd/>
            <a:tailEnd/>
          </a:ln>
          <a:effectLst/>
        </p:spPr>
        <p:txBody>
          <a:bodyPr>
            <a:spAutoFit/>
          </a:bodyPr>
          <a:lstStyle/>
          <a:p>
            <a:pPr algn="l">
              <a:spcBef>
                <a:spcPct val="50000"/>
              </a:spcBef>
              <a:buFontTx/>
              <a:buNone/>
              <a:defRPr/>
            </a:pPr>
            <a:endParaRPr lang="en-US" i="0">
              <a:latin typeface="Times" pitchFamily="18" charset="0"/>
            </a:endParaRPr>
          </a:p>
        </p:txBody>
      </p:sp>
      <p:sp>
        <p:nvSpPr>
          <p:cNvPr id="184328" name="Rectangle 8"/>
          <p:cNvSpPr>
            <a:spLocks noGrp="1" noChangeArrowheads="1"/>
          </p:cNvSpPr>
          <p:nvPr>
            <p:ph type="body" idx="1"/>
          </p:nvPr>
        </p:nvSpPr>
        <p:spPr bwMode="auto">
          <a:xfrm>
            <a:off x="455613" y="1219200"/>
            <a:ext cx="8231187"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128" name="Rectangle 9"/>
          <p:cNvSpPr>
            <a:spLocks noGrp="1" noChangeArrowheads="1"/>
          </p:cNvSpPr>
          <p:nvPr>
            <p:ph type="title"/>
          </p:nvPr>
        </p:nvSpPr>
        <p:spPr bwMode="auto">
          <a:xfrm>
            <a:off x="457200" y="2286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30" name="Rectangle 10"/>
          <p:cNvSpPr>
            <a:spLocks noGrp="1" noChangeArrowheads="1"/>
          </p:cNvSpPr>
          <p:nvPr>
            <p:ph type="sldNum" sz="quarter" idx="4"/>
          </p:nvPr>
        </p:nvSpPr>
        <p:spPr bwMode="auto">
          <a:xfrm>
            <a:off x="8229600" y="63246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400" i="0" smtClean="0">
                <a:solidFill>
                  <a:schemeClr val="bg1"/>
                </a:solidFill>
                <a:latin typeface="+mn-lt"/>
              </a:defRPr>
            </a:lvl1pPr>
          </a:lstStyle>
          <a:p>
            <a:pPr>
              <a:defRPr/>
            </a:pPr>
            <a:fld id="{F321816A-4FE1-4E64-8F87-A5E5DD33A7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Verdana" pitchFamily="34" charset="0"/>
        </a:defRPr>
      </a:lvl2pPr>
      <a:lvl3pPr algn="ctr" rtl="0" eaLnBrk="0" fontAlgn="base" hangingPunct="0">
        <a:spcBef>
          <a:spcPct val="0"/>
        </a:spcBef>
        <a:spcAft>
          <a:spcPct val="0"/>
        </a:spcAft>
        <a:defRPr sz="3200" b="1">
          <a:solidFill>
            <a:srgbClr val="333399"/>
          </a:solidFill>
          <a:latin typeface="Verdana" pitchFamily="34" charset="0"/>
        </a:defRPr>
      </a:lvl3pPr>
      <a:lvl4pPr algn="ctr" rtl="0" eaLnBrk="0" fontAlgn="base" hangingPunct="0">
        <a:spcBef>
          <a:spcPct val="0"/>
        </a:spcBef>
        <a:spcAft>
          <a:spcPct val="0"/>
        </a:spcAft>
        <a:defRPr sz="3200" b="1">
          <a:solidFill>
            <a:srgbClr val="333399"/>
          </a:solidFill>
          <a:latin typeface="Verdana" pitchFamily="34" charset="0"/>
        </a:defRPr>
      </a:lvl4pPr>
      <a:lvl5pPr algn="ctr" rtl="0" eaLnBrk="0" fontAlgn="base" hangingPunct="0">
        <a:spcBef>
          <a:spcPct val="0"/>
        </a:spcBef>
        <a:spcAft>
          <a:spcPct val="0"/>
        </a:spcAft>
        <a:defRPr sz="3200" b="1">
          <a:solidFill>
            <a:srgbClr val="333399"/>
          </a:solidFill>
          <a:latin typeface="Verdana" pitchFamily="34" charset="0"/>
        </a:defRPr>
      </a:lvl5pPr>
      <a:lvl6pPr marL="457200" algn="ctr" rtl="0" eaLnBrk="0" fontAlgn="base" hangingPunct="0">
        <a:spcBef>
          <a:spcPct val="0"/>
        </a:spcBef>
        <a:spcAft>
          <a:spcPct val="0"/>
        </a:spcAft>
        <a:defRPr sz="3200" b="1">
          <a:solidFill>
            <a:srgbClr val="333399"/>
          </a:solidFill>
          <a:latin typeface="Verdana" pitchFamily="34" charset="0"/>
        </a:defRPr>
      </a:lvl6pPr>
      <a:lvl7pPr marL="914400" algn="ctr" rtl="0" eaLnBrk="0" fontAlgn="base" hangingPunct="0">
        <a:spcBef>
          <a:spcPct val="0"/>
        </a:spcBef>
        <a:spcAft>
          <a:spcPct val="0"/>
        </a:spcAft>
        <a:defRPr sz="3200" b="1">
          <a:solidFill>
            <a:srgbClr val="333399"/>
          </a:solidFill>
          <a:latin typeface="Verdana" pitchFamily="34" charset="0"/>
        </a:defRPr>
      </a:lvl7pPr>
      <a:lvl8pPr marL="1371600" algn="ctr" rtl="0" eaLnBrk="0" fontAlgn="base" hangingPunct="0">
        <a:spcBef>
          <a:spcPct val="0"/>
        </a:spcBef>
        <a:spcAft>
          <a:spcPct val="0"/>
        </a:spcAft>
        <a:defRPr sz="3200" b="1">
          <a:solidFill>
            <a:srgbClr val="333399"/>
          </a:solidFill>
          <a:latin typeface="Verdana" pitchFamily="34" charset="0"/>
        </a:defRPr>
      </a:lvl8pPr>
      <a:lvl9pPr marL="1828800" algn="ctr" rtl="0" eaLnBrk="0" fontAlgn="base" hangingPunct="0">
        <a:spcBef>
          <a:spcPct val="0"/>
        </a:spcBef>
        <a:spcAft>
          <a:spcPct val="0"/>
        </a:spcAft>
        <a:defRPr sz="3200" b="1">
          <a:solidFill>
            <a:srgbClr val="333399"/>
          </a:solidFill>
          <a:latin typeface="Verdana"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2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Font typeface="Symbol"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Font typeface="Symbol" pitchFamily="18" charset="2"/>
        <a:buChar char="Þ"/>
        <a:defRPr sz="2000">
          <a:solidFill>
            <a:schemeClr val="tx1"/>
          </a:solidFill>
          <a:latin typeface="+mn-lt"/>
        </a:defRPr>
      </a:lvl5pPr>
      <a:lvl6pPr marL="2514600" indent="-228600" algn="l" rtl="0" eaLnBrk="0" fontAlgn="base" hangingPunct="0">
        <a:spcBef>
          <a:spcPct val="20000"/>
        </a:spcBef>
        <a:spcAft>
          <a:spcPct val="0"/>
        </a:spcAft>
        <a:buClr>
          <a:schemeClr val="accent2"/>
        </a:buClr>
        <a:buFont typeface="Symbol" pitchFamily="18" charset="2"/>
        <a:buChar char="Þ"/>
        <a:defRPr>
          <a:solidFill>
            <a:schemeClr val="tx1"/>
          </a:solidFill>
          <a:latin typeface="+mn-lt"/>
        </a:defRPr>
      </a:lvl6pPr>
      <a:lvl7pPr marL="2971800" indent="-228600" algn="l" rtl="0" eaLnBrk="0" fontAlgn="base" hangingPunct="0">
        <a:spcBef>
          <a:spcPct val="20000"/>
        </a:spcBef>
        <a:spcAft>
          <a:spcPct val="0"/>
        </a:spcAft>
        <a:buClr>
          <a:schemeClr val="accent2"/>
        </a:buClr>
        <a:buFont typeface="Symbol" pitchFamily="18" charset="2"/>
        <a:buChar char="Þ"/>
        <a:defRPr>
          <a:solidFill>
            <a:schemeClr val="tx1"/>
          </a:solidFill>
          <a:latin typeface="+mn-lt"/>
        </a:defRPr>
      </a:lvl7pPr>
      <a:lvl8pPr marL="3429000" indent="-228600" algn="l" rtl="0" eaLnBrk="0" fontAlgn="base" hangingPunct="0">
        <a:spcBef>
          <a:spcPct val="20000"/>
        </a:spcBef>
        <a:spcAft>
          <a:spcPct val="0"/>
        </a:spcAft>
        <a:buClr>
          <a:schemeClr val="accent2"/>
        </a:buClr>
        <a:buFont typeface="Symbol" pitchFamily="18" charset="2"/>
        <a:buChar char="Þ"/>
        <a:defRPr>
          <a:solidFill>
            <a:schemeClr val="tx1"/>
          </a:solidFill>
          <a:latin typeface="+mn-lt"/>
        </a:defRPr>
      </a:lvl8pPr>
      <a:lvl9pPr marL="3886200" indent="-228600" algn="l" rtl="0" eaLnBrk="0" fontAlgn="base" hangingPunct="0">
        <a:spcBef>
          <a:spcPct val="20000"/>
        </a:spcBef>
        <a:spcAft>
          <a:spcPct val="0"/>
        </a:spcAft>
        <a:buClr>
          <a:schemeClr val="accent2"/>
        </a:buClr>
        <a:buFont typeface="Symbol" pitchFamily="18" charset="2"/>
        <a:buChar char="Þ"/>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Documents%20and%20Settings\ashish\Desktop\presentations\fftdemo.av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a.utexas.edu/users/davis/reu/ch2/exponentials/exponentials.pdf" TargetMode="External"/><Relationship Id="rId2" Type="http://schemas.openxmlformats.org/officeDocument/2006/relationships/hyperlink" Target="http://www.ma.utexas.edu/users/davis/reu/ch2/basis/basis.pdf" TargetMode="External"/><Relationship Id="rId1" Type="http://schemas.openxmlformats.org/officeDocument/2006/relationships/slideLayout" Target="../slideLayouts/slideLayout2.xml"/><Relationship Id="rId5" Type="http://schemas.openxmlformats.org/officeDocument/2006/relationships/hyperlink" Target="http://www.ma.utexas.edu/users/davis/reu/ch2/heart/heart.pdf" TargetMode="External"/><Relationship Id="rId4" Type="http://schemas.openxmlformats.org/officeDocument/2006/relationships/hyperlink" Target="http://www.ma.utexas.edu/users/davis/reu/ch2/fft/fft.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users.rowan.edu/~polikar/WAVELETS/WTpart1.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cnx.org/content/m10764/latest/"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users.rowan.edu/~polikar/WAVELETS/WTpart1.html" TargetMode="External"/><Relationship Id="rId2" Type="http://schemas.openxmlformats.org/officeDocument/2006/relationships/hyperlink" Target="http://www.bearcave.com/misl/misl_tech/wavelets/matrix/index.html" TargetMode="External"/><Relationship Id="rId1" Type="http://schemas.openxmlformats.org/officeDocument/2006/relationships/slideLayout" Target="../slideLayouts/slideLayout2.xml"/><Relationship Id="rId6" Type="http://schemas.openxmlformats.org/officeDocument/2006/relationships/hyperlink" Target="http://www.ma.utexas.edu/users/davis/reu/ch3/wavelets/wavelets.pdf" TargetMode="External"/><Relationship Id="rId5" Type="http://schemas.openxmlformats.org/officeDocument/2006/relationships/hyperlink" Target="http://users.rowan.edu/~polikar/WAVELETS/WTpart3.html" TargetMode="External"/><Relationship Id="rId4" Type="http://schemas.openxmlformats.org/officeDocument/2006/relationships/hyperlink" Target="http://users.rowan.edu/~polikar/WAVELETS/WTpart2.htm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1676400" y="2819400"/>
            <a:ext cx="5943600" cy="3124200"/>
          </a:xfrm>
        </p:spPr>
        <p:txBody>
          <a:bodyPr/>
          <a:lstStyle/>
          <a:p>
            <a:r>
              <a:rPr lang="en-US" sz="2400" dirty="0" err="1" smtClean="0">
                <a:solidFill>
                  <a:srgbClr val="00B050"/>
                </a:solidFill>
              </a:rPr>
              <a:t>Ashish</a:t>
            </a:r>
            <a:r>
              <a:rPr lang="en-US" sz="2400" dirty="0" smtClean="0">
                <a:solidFill>
                  <a:srgbClr val="00B050"/>
                </a:solidFill>
              </a:rPr>
              <a:t> Raj, PhD</a:t>
            </a:r>
          </a:p>
          <a:p>
            <a:endParaRPr lang="en-US" sz="2400" dirty="0" smtClean="0">
              <a:solidFill>
                <a:srgbClr val="00B050"/>
              </a:solidFill>
            </a:endParaRPr>
          </a:p>
          <a:p>
            <a:r>
              <a:rPr lang="en-US" sz="2000" dirty="0" smtClean="0">
                <a:solidFill>
                  <a:srgbClr val="00B050"/>
                </a:solidFill>
              </a:rPr>
              <a:t>Co-Director, Image Data Evaluation and Analytics Laboratory (IDEAL)</a:t>
            </a:r>
          </a:p>
          <a:p>
            <a:r>
              <a:rPr lang="en-US" sz="2000" dirty="0" smtClean="0">
                <a:solidFill>
                  <a:srgbClr val="00B050"/>
                </a:solidFill>
              </a:rPr>
              <a:t>Department of Radiology</a:t>
            </a:r>
          </a:p>
          <a:p>
            <a:r>
              <a:rPr lang="en-US" sz="2000" dirty="0" smtClean="0">
                <a:solidFill>
                  <a:srgbClr val="00B050"/>
                </a:solidFill>
              </a:rPr>
              <a:t>Weill Cornell Medical College</a:t>
            </a:r>
          </a:p>
          <a:p>
            <a:r>
              <a:rPr lang="en-US" sz="2000" dirty="0" smtClean="0">
                <a:solidFill>
                  <a:srgbClr val="00B050"/>
                </a:solidFill>
              </a:rPr>
              <a:t>New York</a:t>
            </a:r>
          </a:p>
          <a:p>
            <a:r>
              <a:rPr lang="en-US" sz="2000" dirty="0" smtClean="0">
                <a:solidFill>
                  <a:srgbClr val="00B050"/>
                </a:solidFill>
              </a:rPr>
              <a:t>Email: </a:t>
            </a:r>
            <a:r>
              <a:rPr lang="en-US" sz="2000" dirty="0" smtClean="0">
                <a:solidFill>
                  <a:srgbClr val="C00000"/>
                </a:solidFill>
              </a:rPr>
              <a:t>ashish@med.cornell.edu</a:t>
            </a:r>
            <a:endParaRPr lang="en-US" sz="2000" dirty="0" smtClean="0">
              <a:ln>
                <a:solidFill>
                  <a:srgbClr val="FF0000"/>
                </a:solidFill>
              </a:ln>
              <a:solidFill>
                <a:srgbClr val="C00000"/>
              </a:solidFill>
            </a:endParaRPr>
          </a:p>
          <a:p>
            <a:r>
              <a:rPr lang="en-US" sz="2000" dirty="0" smtClean="0">
                <a:solidFill>
                  <a:srgbClr val="00B050"/>
                </a:solidFill>
              </a:rPr>
              <a:t>Office: </a:t>
            </a:r>
            <a:r>
              <a:rPr lang="en-US" sz="2000" dirty="0" smtClean="0">
                <a:solidFill>
                  <a:srgbClr val="C00000"/>
                </a:solidFill>
              </a:rPr>
              <a:t>Rhodes Hall Room 528</a:t>
            </a:r>
          </a:p>
          <a:p>
            <a:r>
              <a:rPr lang="en-US" sz="2000" dirty="0" smtClean="0">
                <a:solidFill>
                  <a:srgbClr val="00B050"/>
                </a:solidFill>
              </a:rPr>
              <a:t>Website: </a:t>
            </a:r>
            <a:r>
              <a:rPr lang="en-US" sz="2000" dirty="0" smtClean="0">
                <a:solidFill>
                  <a:srgbClr val="C00000"/>
                </a:solidFill>
              </a:rPr>
              <a:t>www.ideal-cornell.com</a:t>
            </a:r>
          </a:p>
          <a:p>
            <a:endParaRPr lang="en-US" sz="2000" dirty="0" smtClean="0">
              <a:solidFill>
                <a:srgbClr val="00B050"/>
              </a:solidFill>
            </a:endParaRPr>
          </a:p>
        </p:txBody>
      </p:sp>
      <p:sp>
        <p:nvSpPr>
          <p:cNvPr id="5" name="Rectangle 2"/>
          <p:cNvSpPr txBox="1">
            <a:spLocks noChangeArrowheads="1"/>
          </p:cNvSpPr>
          <p:nvPr/>
        </p:nvSpPr>
        <p:spPr bwMode="auto">
          <a:xfrm>
            <a:off x="838200" y="1066800"/>
            <a:ext cx="7315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C0128"/>
                </a:solidFill>
                <a:effectLst/>
                <a:uLnTx/>
                <a:uFillTx/>
                <a:latin typeface="+mj-lt"/>
                <a:ea typeface="+mj-ea"/>
                <a:cs typeface="+mj-cs"/>
              </a:rPr>
              <a:t>Lecture 5: Transforms, Fourier and Wavelets</a:t>
            </a:r>
            <a:br>
              <a:rPr kumimoji="0" lang="en-US" sz="2800" b="1" i="0" u="none" strike="noStrike" kern="0" cap="none" spc="0" normalizeH="0" baseline="0" noProof="0" dirty="0" smtClean="0">
                <a:ln>
                  <a:noFill/>
                </a:ln>
                <a:solidFill>
                  <a:srgbClr val="FC0128"/>
                </a:solidFill>
                <a:effectLst/>
                <a:uLnTx/>
                <a:uFillTx/>
                <a:latin typeface="+mj-lt"/>
                <a:ea typeface="+mj-ea"/>
                <a:cs typeface="+mj-cs"/>
              </a:rPr>
            </a:br>
            <a:endParaRPr kumimoji="0" lang="en-US" sz="2800" b="1" i="0" u="none" strike="noStrike" kern="0" cap="none" spc="0" normalizeH="0" baseline="0" noProof="0" dirty="0" smtClean="0">
              <a:ln>
                <a:noFill/>
              </a:ln>
              <a:solidFill>
                <a:srgbClr val="FC0128"/>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Slide Number Placeholder 1"/>
          <p:cNvSpPr>
            <a:spLocks noGrp="1"/>
          </p:cNvSpPr>
          <p:nvPr>
            <p:ph type="sldNum" sz="quarter" idx="10"/>
          </p:nvPr>
        </p:nvSpPr>
        <p:spPr/>
        <p:txBody>
          <a:bodyPr/>
          <a:lstStyle/>
          <a:p>
            <a:pPr>
              <a:defRPr/>
            </a:pPr>
            <a:fld id="{564DCFCF-F24A-4A79-ACDA-E9AC964C8977}" type="slidenum">
              <a:rPr lang="en-US"/>
              <a:pPr>
                <a:defRPr/>
              </a:pPr>
              <a:t>10</a:t>
            </a:fld>
            <a:endParaRPr lang="en-US"/>
          </a:p>
        </p:txBody>
      </p:sp>
      <p:sp>
        <p:nvSpPr>
          <p:cNvPr id="145410" name="Rectangle 2"/>
          <p:cNvSpPr>
            <a:spLocks noGrp="1" noChangeArrowheads="1"/>
          </p:cNvSpPr>
          <p:nvPr>
            <p:ph type="title" idx="4294967295"/>
          </p:nvPr>
        </p:nvSpPr>
        <p:spPr>
          <a:xfrm>
            <a:off x="0" y="76200"/>
            <a:ext cx="9144000" cy="685800"/>
          </a:xfrm>
        </p:spPr>
        <p:txBody>
          <a:bodyPr lIns="90488" tIns="44450" rIns="90488" bIns="44450"/>
          <a:lstStyle/>
          <a:p>
            <a:pPr eaLnBrk="1" hangingPunct="1">
              <a:lnSpc>
                <a:spcPct val="110000"/>
              </a:lnSpc>
              <a:defRPr/>
            </a:pPr>
            <a:r>
              <a:rPr lang="en-US" sz="2400" i="1" dirty="0" smtClean="0">
                <a:solidFill>
                  <a:schemeClr val="tx1"/>
                </a:solidFill>
                <a:effectLst>
                  <a:outerShdw blurRad="38100" dist="38100" dir="2700000" algn="tl">
                    <a:srgbClr val="C0C0C0"/>
                  </a:outerShdw>
                </a:effectLst>
                <a:latin typeface="Lucida Sans" pitchFamily="34" charset="0"/>
              </a:rPr>
              <a:t>High Angular Resolution Diffusion Imaging</a:t>
            </a:r>
            <a:endParaRPr lang="en-US" sz="2400" i="1" dirty="0" smtClean="0">
              <a:solidFill>
                <a:schemeClr val="tx1"/>
              </a:solidFill>
              <a:latin typeface="Lucida Sans" pitchFamily="34" charset="0"/>
            </a:endParaRPr>
          </a:p>
        </p:txBody>
      </p:sp>
      <p:pic>
        <p:nvPicPr>
          <p:cNvPr id="56327" name="Picture 6" descr="HARDI-Images2004-Fig3a"/>
          <p:cNvPicPr>
            <a:picLocks noChangeAspect="1" noChangeArrowheads="1"/>
          </p:cNvPicPr>
          <p:nvPr/>
        </p:nvPicPr>
        <p:blipFill>
          <a:blip r:embed="rId3" cstate="print"/>
          <a:srcRect/>
          <a:stretch>
            <a:fillRect/>
          </a:stretch>
        </p:blipFill>
        <p:spPr bwMode="auto">
          <a:xfrm>
            <a:off x="228600" y="1066800"/>
            <a:ext cx="3251200" cy="4572000"/>
          </a:xfrm>
          <a:prstGeom prst="rect">
            <a:avLst/>
          </a:prstGeom>
          <a:noFill/>
          <a:ln w="9525">
            <a:noFill/>
            <a:miter lim="800000"/>
            <a:headEnd/>
            <a:tailEnd/>
          </a:ln>
        </p:spPr>
      </p:pic>
      <p:sp>
        <p:nvSpPr>
          <p:cNvPr id="56328" name="Rectangle 7"/>
          <p:cNvSpPr>
            <a:spLocks noChangeArrowheads="1"/>
          </p:cNvSpPr>
          <p:nvPr/>
        </p:nvSpPr>
        <p:spPr bwMode="auto">
          <a:xfrm>
            <a:off x="2249487" y="4070350"/>
            <a:ext cx="203200" cy="228600"/>
          </a:xfrm>
          <a:prstGeom prst="rect">
            <a:avLst/>
          </a:prstGeom>
          <a:noFill/>
          <a:ln w="25400">
            <a:solidFill>
              <a:schemeClr val="tx1"/>
            </a:solidFill>
            <a:miter lim="800000"/>
            <a:headEnd/>
            <a:tailEnd/>
          </a:ln>
        </p:spPr>
        <p:txBody>
          <a:bodyPr wrap="none" anchor="ctr"/>
          <a:lstStyle/>
          <a:p>
            <a:pPr algn="l">
              <a:buFontTx/>
              <a:buNone/>
            </a:pPr>
            <a:endParaRPr lang="en-US" sz="1800" i="0">
              <a:latin typeface="Arial" pitchFamily="34" charset="0"/>
            </a:endParaRPr>
          </a:p>
        </p:txBody>
      </p:sp>
      <p:sp>
        <p:nvSpPr>
          <p:cNvPr id="56329" name="Line 8"/>
          <p:cNvSpPr>
            <a:spLocks noChangeShapeType="1"/>
          </p:cNvSpPr>
          <p:nvPr/>
        </p:nvSpPr>
        <p:spPr bwMode="auto">
          <a:xfrm flipV="1">
            <a:off x="2463800" y="609600"/>
            <a:ext cx="1150937" cy="3462338"/>
          </a:xfrm>
          <a:prstGeom prst="line">
            <a:avLst/>
          </a:prstGeom>
          <a:noFill/>
          <a:ln w="25400">
            <a:solidFill>
              <a:schemeClr val="tx1"/>
            </a:solidFill>
            <a:round/>
            <a:headEnd/>
            <a:tailEnd/>
          </a:ln>
        </p:spPr>
        <p:txBody>
          <a:bodyPr/>
          <a:lstStyle/>
          <a:p>
            <a:endParaRPr lang="en-US"/>
          </a:p>
        </p:txBody>
      </p:sp>
      <p:sp>
        <p:nvSpPr>
          <p:cNvPr id="56330" name="Line 9"/>
          <p:cNvSpPr>
            <a:spLocks noChangeShapeType="1"/>
          </p:cNvSpPr>
          <p:nvPr/>
        </p:nvSpPr>
        <p:spPr bwMode="auto">
          <a:xfrm flipV="1">
            <a:off x="2463800" y="2971800"/>
            <a:ext cx="1150937" cy="1328738"/>
          </a:xfrm>
          <a:prstGeom prst="line">
            <a:avLst/>
          </a:prstGeom>
          <a:noFill/>
          <a:ln w="25400">
            <a:solidFill>
              <a:schemeClr val="tx1"/>
            </a:solidFill>
            <a:round/>
            <a:headEnd/>
            <a:tailEnd/>
          </a:ln>
        </p:spPr>
        <p:txBody>
          <a:bodyPr/>
          <a:lstStyle/>
          <a:p>
            <a:endParaRPr lang="en-US"/>
          </a:p>
        </p:txBody>
      </p:sp>
      <p:pic>
        <p:nvPicPr>
          <p:cNvPr id="56331" name="Picture 10" descr="vol18-LtPostCentrum-150x147x24-1x1x1"/>
          <p:cNvPicPr>
            <a:picLocks noChangeAspect="1" noChangeArrowheads="1"/>
          </p:cNvPicPr>
          <p:nvPr/>
        </p:nvPicPr>
        <p:blipFill>
          <a:blip r:embed="rId4" cstate="print"/>
          <a:srcRect l="16216" r="16217" b="6306"/>
          <a:stretch>
            <a:fillRect/>
          </a:stretch>
        </p:blipFill>
        <p:spPr bwMode="auto">
          <a:xfrm>
            <a:off x="3614737" y="609600"/>
            <a:ext cx="2019300" cy="2362200"/>
          </a:xfrm>
          <a:prstGeom prst="rect">
            <a:avLst/>
          </a:prstGeom>
          <a:noFill/>
          <a:ln w="9525">
            <a:noFill/>
            <a:miter lim="800000"/>
            <a:headEnd/>
            <a:tailEnd/>
          </a:ln>
        </p:spPr>
      </p:pic>
      <p:sp>
        <p:nvSpPr>
          <p:cNvPr id="56332" name="Line 11"/>
          <p:cNvSpPr>
            <a:spLocks noChangeShapeType="1"/>
          </p:cNvSpPr>
          <p:nvPr/>
        </p:nvSpPr>
        <p:spPr bwMode="auto">
          <a:xfrm flipV="1">
            <a:off x="3614737" y="2971800"/>
            <a:ext cx="2032000" cy="0"/>
          </a:xfrm>
          <a:prstGeom prst="line">
            <a:avLst/>
          </a:prstGeom>
          <a:noFill/>
          <a:ln w="25400">
            <a:solidFill>
              <a:schemeClr val="tx1"/>
            </a:solidFill>
            <a:round/>
            <a:headEnd/>
            <a:tailEnd/>
          </a:ln>
        </p:spPr>
        <p:txBody>
          <a:bodyPr/>
          <a:lstStyle/>
          <a:p>
            <a:endParaRPr lang="en-US"/>
          </a:p>
        </p:txBody>
      </p:sp>
      <p:sp>
        <p:nvSpPr>
          <p:cNvPr id="56333" name="Line 12"/>
          <p:cNvSpPr>
            <a:spLocks noChangeShapeType="1"/>
          </p:cNvSpPr>
          <p:nvPr/>
        </p:nvSpPr>
        <p:spPr bwMode="auto">
          <a:xfrm>
            <a:off x="5646737" y="609600"/>
            <a:ext cx="0" cy="2362200"/>
          </a:xfrm>
          <a:prstGeom prst="line">
            <a:avLst/>
          </a:prstGeom>
          <a:noFill/>
          <a:ln w="25400">
            <a:solidFill>
              <a:schemeClr val="tx1"/>
            </a:solidFill>
            <a:round/>
            <a:headEnd/>
            <a:tailEnd/>
          </a:ln>
        </p:spPr>
        <p:txBody>
          <a:bodyPr/>
          <a:lstStyle/>
          <a:p>
            <a:endParaRPr lang="en-US"/>
          </a:p>
        </p:txBody>
      </p:sp>
      <p:sp>
        <p:nvSpPr>
          <p:cNvPr id="56334" name="Line 13"/>
          <p:cNvSpPr>
            <a:spLocks noChangeShapeType="1"/>
          </p:cNvSpPr>
          <p:nvPr/>
        </p:nvSpPr>
        <p:spPr bwMode="auto">
          <a:xfrm flipV="1">
            <a:off x="3614737" y="609600"/>
            <a:ext cx="2032000" cy="0"/>
          </a:xfrm>
          <a:prstGeom prst="line">
            <a:avLst/>
          </a:prstGeom>
          <a:noFill/>
          <a:ln w="25400">
            <a:solidFill>
              <a:schemeClr val="tx1"/>
            </a:solidFill>
            <a:round/>
            <a:headEnd/>
            <a:tailEnd/>
          </a:ln>
        </p:spPr>
        <p:txBody>
          <a:bodyPr/>
          <a:lstStyle/>
          <a:p>
            <a:endParaRPr lang="en-US"/>
          </a:p>
        </p:txBody>
      </p:sp>
      <p:sp>
        <p:nvSpPr>
          <p:cNvPr id="56335" name="Line 14"/>
          <p:cNvSpPr>
            <a:spLocks noChangeShapeType="1"/>
          </p:cNvSpPr>
          <p:nvPr/>
        </p:nvSpPr>
        <p:spPr bwMode="auto">
          <a:xfrm>
            <a:off x="3614737" y="609600"/>
            <a:ext cx="0" cy="2362200"/>
          </a:xfrm>
          <a:prstGeom prst="line">
            <a:avLst/>
          </a:prstGeom>
          <a:noFill/>
          <a:ln w="25400">
            <a:solidFill>
              <a:schemeClr val="tx1"/>
            </a:solidFill>
            <a:round/>
            <a:headEnd/>
            <a:tailEnd/>
          </a:ln>
        </p:spPr>
        <p:txBody>
          <a:bodyPr/>
          <a:lstStyle/>
          <a:p>
            <a:endParaRPr lang="en-US"/>
          </a:p>
        </p:txBody>
      </p:sp>
      <p:pic>
        <p:nvPicPr>
          <p:cNvPr id="13" name="Picture 3"/>
          <p:cNvPicPr>
            <a:picLocks noChangeAspect="1" noChangeArrowheads="1"/>
          </p:cNvPicPr>
          <p:nvPr/>
        </p:nvPicPr>
        <p:blipFill>
          <a:blip r:embed="rId5" cstate="print"/>
          <a:srcRect/>
          <a:stretch>
            <a:fillRect/>
          </a:stretch>
        </p:blipFill>
        <p:spPr bwMode="auto">
          <a:xfrm>
            <a:off x="4876800" y="2438400"/>
            <a:ext cx="4953000" cy="39624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51E62E3-9369-4F4D-ADF1-62053349FA54}" type="slidenum">
              <a:rPr lang="en-US"/>
              <a:pPr>
                <a:defRPr/>
              </a:pPr>
              <a:t>11</a:t>
            </a:fld>
            <a:endParaRPr lang="en-US"/>
          </a:p>
        </p:txBody>
      </p:sp>
      <p:sp>
        <p:nvSpPr>
          <p:cNvPr id="57347" name="Rectangle 2"/>
          <p:cNvSpPr>
            <a:spLocks noGrp="1" noChangeArrowheads="1"/>
          </p:cNvSpPr>
          <p:nvPr>
            <p:ph type="title"/>
          </p:nvPr>
        </p:nvSpPr>
        <p:spPr/>
        <p:txBody>
          <a:bodyPr/>
          <a:lstStyle/>
          <a:p>
            <a:r>
              <a:rPr lang="en-US" smtClean="0"/>
              <a:t>MR Diffusion Imaging</a:t>
            </a:r>
          </a:p>
        </p:txBody>
      </p:sp>
      <p:sp>
        <p:nvSpPr>
          <p:cNvPr id="2360323" name="Rectangle 3"/>
          <p:cNvSpPr>
            <a:spLocks noGrp="1" noChangeArrowheads="1"/>
          </p:cNvSpPr>
          <p:nvPr>
            <p:ph type="body" idx="1"/>
          </p:nvPr>
        </p:nvSpPr>
        <p:spPr>
          <a:xfrm>
            <a:off x="455613" y="1219200"/>
            <a:ext cx="8688387" cy="4876800"/>
          </a:xfrm>
        </p:spPr>
        <p:txBody>
          <a:bodyPr/>
          <a:lstStyle/>
          <a:p>
            <a:pPr>
              <a:lnSpc>
                <a:spcPct val="90000"/>
              </a:lnSpc>
            </a:pPr>
            <a:r>
              <a:rPr lang="en-US" sz="2200" dirty="0" smtClean="0"/>
              <a:t>Diffusion MRI measures the directionally varying diffusion properties of water in tissue</a:t>
            </a:r>
          </a:p>
          <a:p>
            <a:r>
              <a:rPr lang="en-US" sz="2200" dirty="0" smtClean="0"/>
              <a:t>D-MRI involves taking several directional diffusion imaging measurements</a:t>
            </a:r>
          </a:p>
          <a:p>
            <a:r>
              <a:rPr lang="en-US" sz="2200" dirty="0" smtClean="0"/>
              <a:t>Then we fit a 3D shape to these measurements </a:t>
            </a:r>
          </a:p>
          <a:p>
            <a:pPr>
              <a:lnSpc>
                <a:spcPct val="90000"/>
              </a:lnSpc>
            </a:pPr>
            <a:endParaRPr lang="en-US" sz="2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905500" y="2219325"/>
            <a:ext cx="1981200" cy="1981200"/>
            <a:chOff x="3648" y="1296"/>
            <a:chExt cx="1248" cy="1248"/>
          </a:xfrm>
        </p:grpSpPr>
        <p:sp>
          <p:nvSpPr>
            <p:cNvPr id="59477" name="Line 3"/>
            <p:cNvSpPr>
              <a:spLocks noChangeShapeType="1"/>
            </p:cNvSpPr>
            <p:nvPr/>
          </p:nvSpPr>
          <p:spPr bwMode="auto">
            <a:xfrm>
              <a:off x="4272" y="1296"/>
              <a:ext cx="0" cy="1248"/>
            </a:xfrm>
            <a:prstGeom prst="line">
              <a:avLst/>
            </a:prstGeom>
            <a:noFill/>
            <a:ln w="9525">
              <a:solidFill>
                <a:schemeClr val="tx1"/>
              </a:solidFill>
              <a:round/>
              <a:headEnd type="stealth" w="lg" len="lg"/>
              <a:tailEnd/>
            </a:ln>
          </p:spPr>
          <p:txBody>
            <a:bodyPr/>
            <a:lstStyle/>
            <a:p>
              <a:endParaRPr lang="en-US"/>
            </a:p>
          </p:txBody>
        </p:sp>
        <p:sp>
          <p:nvSpPr>
            <p:cNvPr id="59478" name="Line 4"/>
            <p:cNvSpPr>
              <a:spLocks noChangeShapeType="1"/>
            </p:cNvSpPr>
            <p:nvPr/>
          </p:nvSpPr>
          <p:spPr bwMode="auto">
            <a:xfrm rot="5400000">
              <a:off x="4272" y="1296"/>
              <a:ext cx="0" cy="1248"/>
            </a:xfrm>
            <a:prstGeom prst="line">
              <a:avLst/>
            </a:prstGeom>
            <a:noFill/>
            <a:ln w="9525">
              <a:solidFill>
                <a:schemeClr val="tx1"/>
              </a:solidFill>
              <a:round/>
              <a:headEnd type="stealth" w="lg" len="lg"/>
              <a:tailEnd/>
            </a:ln>
          </p:spPr>
          <p:txBody>
            <a:bodyPr/>
            <a:lstStyle/>
            <a:p>
              <a:endParaRPr lang="en-US"/>
            </a:p>
          </p:txBody>
        </p:sp>
        <p:sp>
          <p:nvSpPr>
            <p:cNvPr id="59479" name="Line 5"/>
            <p:cNvSpPr>
              <a:spLocks noChangeShapeType="1"/>
            </p:cNvSpPr>
            <p:nvPr/>
          </p:nvSpPr>
          <p:spPr bwMode="auto">
            <a:xfrm rot="5400000">
              <a:off x="3792" y="1440"/>
              <a:ext cx="960" cy="960"/>
            </a:xfrm>
            <a:prstGeom prst="line">
              <a:avLst/>
            </a:prstGeom>
            <a:noFill/>
            <a:ln w="9525">
              <a:solidFill>
                <a:schemeClr val="tx1"/>
              </a:solidFill>
              <a:round/>
              <a:headEnd type="stealth" w="lg" len="lg"/>
              <a:tailEnd/>
            </a:ln>
          </p:spPr>
          <p:txBody>
            <a:bodyPr/>
            <a:lstStyle/>
            <a:p>
              <a:endParaRPr lang="en-US"/>
            </a:p>
          </p:txBody>
        </p:sp>
      </p:grpSp>
      <p:grpSp>
        <p:nvGrpSpPr>
          <p:cNvPr id="3" name="Group 6"/>
          <p:cNvGrpSpPr>
            <a:grpSpLocks/>
          </p:cNvGrpSpPr>
          <p:nvPr/>
        </p:nvGrpSpPr>
        <p:grpSpPr bwMode="auto">
          <a:xfrm>
            <a:off x="3616325" y="2514600"/>
            <a:ext cx="3276600" cy="4343400"/>
            <a:chOff x="2208" y="1488"/>
            <a:chExt cx="2064" cy="2736"/>
          </a:xfrm>
        </p:grpSpPr>
        <p:sp>
          <p:nvSpPr>
            <p:cNvPr id="59475" name="Line 7"/>
            <p:cNvSpPr>
              <a:spLocks noChangeShapeType="1"/>
            </p:cNvSpPr>
            <p:nvPr/>
          </p:nvSpPr>
          <p:spPr bwMode="auto">
            <a:xfrm flipV="1">
              <a:off x="4272" y="1488"/>
              <a:ext cx="0" cy="432"/>
            </a:xfrm>
            <a:prstGeom prst="line">
              <a:avLst/>
            </a:prstGeom>
            <a:noFill/>
            <a:ln w="41275">
              <a:solidFill>
                <a:schemeClr val="accent2"/>
              </a:solidFill>
              <a:round/>
              <a:headEnd/>
              <a:tailEnd type="triangle" w="med" len="med"/>
            </a:ln>
          </p:spPr>
          <p:txBody>
            <a:bodyPr/>
            <a:lstStyle/>
            <a:p>
              <a:endParaRPr lang="en-US" dirty="0"/>
            </a:p>
          </p:txBody>
        </p:sp>
        <p:pic>
          <p:nvPicPr>
            <p:cNvPr id="59476" name="Picture 8" descr="Image"/>
            <p:cNvPicPr>
              <a:picLocks noChangeAspect="1" noChangeArrowheads="1"/>
            </p:cNvPicPr>
            <p:nvPr/>
          </p:nvPicPr>
          <p:blipFill>
            <a:blip r:embed="rId3" cstate="print"/>
            <a:srcRect/>
            <a:stretch>
              <a:fillRect/>
            </a:stretch>
          </p:blipFill>
          <p:spPr bwMode="auto">
            <a:xfrm>
              <a:off x="2208" y="2688"/>
              <a:ext cx="1248" cy="1536"/>
            </a:xfrm>
            <a:prstGeom prst="rect">
              <a:avLst/>
            </a:prstGeom>
            <a:noFill/>
            <a:ln w="9525">
              <a:noFill/>
              <a:miter lim="800000"/>
              <a:headEnd/>
              <a:tailEnd/>
            </a:ln>
          </p:spPr>
        </p:pic>
      </p:grpSp>
      <p:grpSp>
        <p:nvGrpSpPr>
          <p:cNvPr id="4" name="Group 9"/>
          <p:cNvGrpSpPr>
            <a:grpSpLocks/>
          </p:cNvGrpSpPr>
          <p:nvPr/>
        </p:nvGrpSpPr>
        <p:grpSpPr bwMode="auto">
          <a:xfrm>
            <a:off x="5292725" y="2590800"/>
            <a:ext cx="1981200" cy="4267200"/>
            <a:chOff x="3264" y="1536"/>
            <a:chExt cx="1248" cy="2688"/>
          </a:xfrm>
        </p:grpSpPr>
        <p:sp>
          <p:nvSpPr>
            <p:cNvPr id="59473" name="Line 10"/>
            <p:cNvSpPr>
              <a:spLocks noChangeShapeType="1"/>
            </p:cNvSpPr>
            <p:nvPr/>
          </p:nvSpPr>
          <p:spPr bwMode="auto">
            <a:xfrm flipV="1">
              <a:off x="4272" y="1536"/>
              <a:ext cx="144" cy="384"/>
            </a:xfrm>
            <a:prstGeom prst="line">
              <a:avLst/>
            </a:prstGeom>
            <a:noFill/>
            <a:ln w="41275">
              <a:solidFill>
                <a:schemeClr val="accent2"/>
              </a:solidFill>
              <a:round/>
              <a:headEnd/>
              <a:tailEnd type="triangle" w="med" len="med"/>
            </a:ln>
          </p:spPr>
          <p:txBody>
            <a:bodyPr/>
            <a:lstStyle/>
            <a:p>
              <a:endParaRPr lang="en-US"/>
            </a:p>
          </p:txBody>
        </p:sp>
        <p:pic>
          <p:nvPicPr>
            <p:cNvPr id="59474" name="Picture 11" descr="Image"/>
            <p:cNvPicPr>
              <a:picLocks noChangeAspect="1" noChangeArrowheads="1"/>
            </p:cNvPicPr>
            <p:nvPr/>
          </p:nvPicPr>
          <p:blipFill>
            <a:blip r:embed="rId4" cstate="print"/>
            <a:srcRect/>
            <a:stretch>
              <a:fillRect/>
            </a:stretch>
          </p:blipFill>
          <p:spPr bwMode="auto">
            <a:xfrm>
              <a:off x="3264" y="2688"/>
              <a:ext cx="1248" cy="1536"/>
            </a:xfrm>
            <a:prstGeom prst="rect">
              <a:avLst/>
            </a:prstGeom>
            <a:noFill/>
            <a:ln w="9525">
              <a:noFill/>
              <a:miter lim="800000"/>
              <a:headEnd/>
              <a:tailEnd/>
            </a:ln>
          </p:spPr>
        </p:pic>
      </p:grpSp>
      <p:grpSp>
        <p:nvGrpSpPr>
          <p:cNvPr id="5" name="Group 12"/>
          <p:cNvGrpSpPr>
            <a:grpSpLocks/>
          </p:cNvGrpSpPr>
          <p:nvPr/>
        </p:nvGrpSpPr>
        <p:grpSpPr bwMode="auto">
          <a:xfrm>
            <a:off x="228600" y="3200400"/>
            <a:ext cx="6629400" cy="3657600"/>
            <a:chOff x="96" y="1920"/>
            <a:chExt cx="4176" cy="2304"/>
          </a:xfrm>
        </p:grpSpPr>
        <p:sp>
          <p:nvSpPr>
            <p:cNvPr id="59471" name="Line 13"/>
            <p:cNvSpPr>
              <a:spLocks noChangeShapeType="1"/>
            </p:cNvSpPr>
            <p:nvPr/>
          </p:nvSpPr>
          <p:spPr bwMode="auto">
            <a:xfrm flipH="1">
              <a:off x="4128" y="1920"/>
              <a:ext cx="144" cy="288"/>
            </a:xfrm>
            <a:prstGeom prst="line">
              <a:avLst/>
            </a:prstGeom>
            <a:noFill/>
            <a:ln w="41275">
              <a:solidFill>
                <a:schemeClr val="accent2"/>
              </a:solidFill>
              <a:round/>
              <a:headEnd/>
              <a:tailEnd type="triangle" w="med" len="med"/>
            </a:ln>
          </p:spPr>
          <p:txBody>
            <a:bodyPr/>
            <a:lstStyle/>
            <a:p>
              <a:endParaRPr lang="en-US"/>
            </a:p>
          </p:txBody>
        </p:sp>
        <p:pic>
          <p:nvPicPr>
            <p:cNvPr id="59472" name="Picture 14" descr="Image"/>
            <p:cNvPicPr>
              <a:picLocks noChangeAspect="1" noChangeArrowheads="1"/>
            </p:cNvPicPr>
            <p:nvPr/>
          </p:nvPicPr>
          <p:blipFill>
            <a:blip r:embed="rId5" cstate="print"/>
            <a:srcRect/>
            <a:stretch>
              <a:fillRect/>
            </a:stretch>
          </p:blipFill>
          <p:spPr bwMode="auto">
            <a:xfrm>
              <a:off x="96" y="2688"/>
              <a:ext cx="1248" cy="1536"/>
            </a:xfrm>
            <a:prstGeom prst="rect">
              <a:avLst/>
            </a:prstGeom>
            <a:noFill/>
            <a:ln w="9525">
              <a:noFill/>
              <a:miter lim="800000"/>
              <a:headEnd/>
              <a:tailEnd/>
            </a:ln>
          </p:spPr>
        </p:pic>
      </p:grpSp>
      <p:grpSp>
        <p:nvGrpSpPr>
          <p:cNvPr id="6" name="Group 15"/>
          <p:cNvGrpSpPr>
            <a:grpSpLocks/>
          </p:cNvGrpSpPr>
          <p:nvPr/>
        </p:nvGrpSpPr>
        <p:grpSpPr bwMode="auto">
          <a:xfrm>
            <a:off x="1939925" y="2895600"/>
            <a:ext cx="4953000" cy="3962400"/>
            <a:chOff x="1152" y="1728"/>
            <a:chExt cx="3120" cy="2496"/>
          </a:xfrm>
        </p:grpSpPr>
        <p:pic>
          <p:nvPicPr>
            <p:cNvPr id="59469" name="Picture 16" descr="Image"/>
            <p:cNvPicPr>
              <a:picLocks noChangeAspect="1" noChangeArrowheads="1"/>
            </p:cNvPicPr>
            <p:nvPr/>
          </p:nvPicPr>
          <p:blipFill>
            <a:blip r:embed="rId6" cstate="print"/>
            <a:srcRect/>
            <a:stretch>
              <a:fillRect/>
            </a:stretch>
          </p:blipFill>
          <p:spPr bwMode="auto">
            <a:xfrm>
              <a:off x="1152" y="2688"/>
              <a:ext cx="1248" cy="1536"/>
            </a:xfrm>
            <a:prstGeom prst="rect">
              <a:avLst/>
            </a:prstGeom>
            <a:noFill/>
            <a:ln w="9525">
              <a:noFill/>
              <a:miter lim="800000"/>
              <a:headEnd/>
              <a:tailEnd/>
            </a:ln>
          </p:spPr>
        </p:pic>
        <p:sp>
          <p:nvSpPr>
            <p:cNvPr id="59470" name="Line 17"/>
            <p:cNvSpPr>
              <a:spLocks noChangeShapeType="1"/>
            </p:cNvSpPr>
            <p:nvPr/>
          </p:nvSpPr>
          <p:spPr bwMode="auto">
            <a:xfrm flipH="1" flipV="1">
              <a:off x="4032" y="1728"/>
              <a:ext cx="240" cy="192"/>
            </a:xfrm>
            <a:prstGeom prst="line">
              <a:avLst/>
            </a:prstGeom>
            <a:noFill/>
            <a:ln w="41275">
              <a:solidFill>
                <a:schemeClr val="accent2"/>
              </a:solidFill>
              <a:round/>
              <a:headEnd/>
              <a:tailEnd type="triangle" w="med" len="med"/>
            </a:ln>
          </p:spPr>
          <p:txBody>
            <a:bodyPr/>
            <a:lstStyle/>
            <a:p>
              <a:endParaRPr lang="en-US" dirty="0"/>
            </a:p>
          </p:txBody>
        </p:sp>
      </p:grpSp>
      <p:grpSp>
        <p:nvGrpSpPr>
          <p:cNvPr id="7" name="Group 18"/>
          <p:cNvGrpSpPr>
            <a:grpSpLocks/>
          </p:cNvGrpSpPr>
          <p:nvPr/>
        </p:nvGrpSpPr>
        <p:grpSpPr bwMode="auto">
          <a:xfrm>
            <a:off x="6892925" y="3200400"/>
            <a:ext cx="2057400" cy="3657600"/>
            <a:chOff x="4272" y="1920"/>
            <a:chExt cx="1296" cy="2304"/>
          </a:xfrm>
        </p:grpSpPr>
        <p:sp>
          <p:nvSpPr>
            <p:cNvPr id="59467" name="Line 19"/>
            <p:cNvSpPr>
              <a:spLocks noChangeShapeType="1"/>
            </p:cNvSpPr>
            <p:nvPr/>
          </p:nvSpPr>
          <p:spPr bwMode="auto">
            <a:xfrm>
              <a:off x="4272" y="1920"/>
              <a:ext cx="144" cy="288"/>
            </a:xfrm>
            <a:prstGeom prst="line">
              <a:avLst/>
            </a:prstGeom>
            <a:noFill/>
            <a:ln w="41275">
              <a:solidFill>
                <a:schemeClr val="accent2"/>
              </a:solidFill>
              <a:round/>
              <a:headEnd/>
              <a:tailEnd type="triangle" w="med" len="med"/>
            </a:ln>
          </p:spPr>
          <p:txBody>
            <a:bodyPr/>
            <a:lstStyle/>
            <a:p>
              <a:endParaRPr lang="en-US"/>
            </a:p>
          </p:txBody>
        </p:sp>
        <p:pic>
          <p:nvPicPr>
            <p:cNvPr id="59468" name="Picture 20" descr="Image"/>
            <p:cNvPicPr>
              <a:picLocks noChangeAspect="1" noChangeArrowheads="1"/>
            </p:cNvPicPr>
            <p:nvPr/>
          </p:nvPicPr>
          <p:blipFill>
            <a:blip r:embed="rId7" cstate="print"/>
            <a:srcRect/>
            <a:stretch>
              <a:fillRect/>
            </a:stretch>
          </p:blipFill>
          <p:spPr bwMode="auto">
            <a:xfrm>
              <a:off x="4320" y="2688"/>
              <a:ext cx="1248" cy="1536"/>
            </a:xfrm>
            <a:prstGeom prst="rect">
              <a:avLst/>
            </a:prstGeom>
            <a:noFill/>
            <a:ln w="9525">
              <a:noFill/>
              <a:miter lim="800000"/>
              <a:headEnd/>
              <a:tailEnd/>
            </a:ln>
          </p:spPr>
        </p:pic>
      </p:grpSp>
      <p:grpSp>
        <p:nvGrpSpPr>
          <p:cNvPr id="8" name="Group 21"/>
          <p:cNvGrpSpPr>
            <a:grpSpLocks/>
          </p:cNvGrpSpPr>
          <p:nvPr/>
        </p:nvGrpSpPr>
        <p:grpSpPr bwMode="auto">
          <a:xfrm>
            <a:off x="304800" y="939800"/>
            <a:ext cx="4495800" cy="3251200"/>
            <a:chOff x="-75" y="240"/>
            <a:chExt cx="3003" cy="2496"/>
          </a:xfrm>
        </p:grpSpPr>
        <p:sp>
          <p:nvSpPr>
            <p:cNvPr id="59409" name="Oval 22"/>
            <p:cNvSpPr>
              <a:spLocks noChangeArrowheads="1"/>
            </p:cNvSpPr>
            <p:nvPr/>
          </p:nvSpPr>
          <p:spPr bwMode="auto">
            <a:xfrm>
              <a:off x="532" y="372"/>
              <a:ext cx="56" cy="171"/>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59410" name="Oval 23"/>
            <p:cNvSpPr>
              <a:spLocks noChangeArrowheads="1"/>
            </p:cNvSpPr>
            <p:nvPr/>
          </p:nvSpPr>
          <p:spPr bwMode="auto">
            <a:xfrm>
              <a:off x="644" y="375"/>
              <a:ext cx="56" cy="171"/>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59411" name="Oval 24"/>
            <p:cNvSpPr>
              <a:spLocks noChangeArrowheads="1"/>
            </p:cNvSpPr>
            <p:nvPr/>
          </p:nvSpPr>
          <p:spPr bwMode="auto">
            <a:xfrm>
              <a:off x="588" y="288"/>
              <a:ext cx="56" cy="341"/>
            </a:xfrm>
            <a:prstGeom prst="ellipse">
              <a:avLst/>
            </a:prstGeom>
            <a:solidFill>
              <a:schemeClr val="accent2"/>
            </a:solidFill>
            <a:ln w="9525">
              <a:solidFill>
                <a:schemeClr val="accent2"/>
              </a:solidFill>
              <a:round/>
              <a:headEnd/>
              <a:tailEnd/>
            </a:ln>
          </p:spPr>
          <p:txBody>
            <a:bodyPr wrap="none" anchor="ctr"/>
            <a:lstStyle/>
            <a:p>
              <a:endParaRPr lang="en-US"/>
            </a:p>
          </p:txBody>
        </p:sp>
        <p:grpSp>
          <p:nvGrpSpPr>
            <p:cNvPr id="9" name="Group 25"/>
            <p:cNvGrpSpPr>
              <a:grpSpLocks/>
            </p:cNvGrpSpPr>
            <p:nvPr/>
          </p:nvGrpSpPr>
          <p:grpSpPr bwMode="auto">
            <a:xfrm>
              <a:off x="288" y="768"/>
              <a:ext cx="2592" cy="1968"/>
              <a:chOff x="288" y="624"/>
              <a:chExt cx="2592" cy="2448"/>
            </a:xfrm>
          </p:grpSpPr>
          <p:sp>
            <p:nvSpPr>
              <p:cNvPr id="59421" name="Line 26"/>
              <p:cNvSpPr>
                <a:spLocks noChangeShapeType="1"/>
              </p:cNvSpPr>
              <p:nvPr/>
            </p:nvSpPr>
            <p:spPr bwMode="auto">
              <a:xfrm>
                <a:off x="528" y="768"/>
                <a:ext cx="192" cy="0"/>
              </a:xfrm>
              <a:prstGeom prst="line">
                <a:avLst/>
              </a:prstGeom>
              <a:noFill/>
              <a:ln w="9525">
                <a:solidFill>
                  <a:schemeClr val="tx1"/>
                </a:solidFill>
                <a:round/>
                <a:headEnd/>
                <a:tailEnd/>
              </a:ln>
            </p:spPr>
            <p:txBody>
              <a:bodyPr/>
              <a:lstStyle/>
              <a:p>
                <a:endParaRPr lang="en-US"/>
              </a:p>
            </p:txBody>
          </p:sp>
          <p:sp>
            <p:nvSpPr>
              <p:cNvPr id="59422" name="Line 27"/>
              <p:cNvSpPr>
                <a:spLocks noChangeShapeType="1"/>
              </p:cNvSpPr>
              <p:nvPr/>
            </p:nvSpPr>
            <p:spPr bwMode="auto">
              <a:xfrm flipH="1">
                <a:off x="528" y="768"/>
                <a:ext cx="0" cy="192"/>
              </a:xfrm>
              <a:prstGeom prst="line">
                <a:avLst/>
              </a:prstGeom>
              <a:noFill/>
              <a:ln w="9525">
                <a:solidFill>
                  <a:schemeClr val="tx1"/>
                </a:solidFill>
                <a:round/>
                <a:headEnd/>
                <a:tailEnd/>
              </a:ln>
            </p:spPr>
            <p:txBody>
              <a:bodyPr/>
              <a:lstStyle/>
              <a:p>
                <a:endParaRPr lang="en-US"/>
              </a:p>
            </p:txBody>
          </p:sp>
          <p:sp>
            <p:nvSpPr>
              <p:cNvPr id="59423" name="Line 28"/>
              <p:cNvSpPr>
                <a:spLocks noChangeShapeType="1"/>
              </p:cNvSpPr>
              <p:nvPr/>
            </p:nvSpPr>
            <p:spPr bwMode="auto">
              <a:xfrm>
                <a:off x="720" y="768"/>
                <a:ext cx="0" cy="336"/>
              </a:xfrm>
              <a:prstGeom prst="line">
                <a:avLst/>
              </a:prstGeom>
              <a:noFill/>
              <a:ln w="9525">
                <a:solidFill>
                  <a:schemeClr val="tx1"/>
                </a:solidFill>
                <a:round/>
                <a:headEnd/>
                <a:tailEnd/>
              </a:ln>
            </p:spPr>
            <p:txBody>
              <a:bodyPr/>
              <a:lstStyle/>
              <a:p>
                <a:endParaRPr lang="en-US"/>
              </a:p>
            </p:txBody>
          </p:sp>
          <p:sp>
            <p:nvSpPr>
              <p:cNvPr id="59424" name="Line 29"/>
              <p:cNvSpPr>
                <a:spLocks noChangeShapeType="1"/>
              </p:cNvSpPr>
              <p:nvPr/>
            </p:nvSpPr>
            <p:spPr bwMode="auto">
              <a:xfrm>
                <a:off x="720" y="1104"/>
                <a:ext cx="96" cy="0"/>
              </a:xfrm>
              <a:prstGeom prst="line">
                <a:avLst/>
              </a:prstGeom>
              <a:noFill/>
              <a:ln w="9525">
                <a:solidFill>
                  <a:schemeClr val="tx1"/>
                </a:solidFill>
                <a:round/>
                <a:headEnd/>
                <a:tailEnd/>
              </a:ln>
            </p:spPr>
            <p:txBody>
              <a:bodyPr/>
              <a:lstStyle/>
              <a:p>
                <a:endParaRPr lang="en-US"/>
              </a:p>
            </p:txBody>
          </p:sp>
          <p:sp>
            <p:nvSpPr>
              <p:cNvPr id="59425" name="Line 30"/>
              <p:cNvSpPr>
                <a:spLocks noChangeShapeType="1"/>
              </p:cNvSpPr>
              <p:nvPr/>
            </p:nvSpPr>
            <p:spPr bwMode="auto">
              <a:xfrm flipV="1">
                <a:off x="816" y="960"/>
                <a:ext cx="0" cy="144"/>
              </a:xfrm>
              <a:prstGeom prst="line">
                <a:avLst/>
              </a:prstGeom>
              <a:noFill/>
              <a:ln w="9525">
                <a:solidFill>
                  <a:schemeClr val="tx1"/>
                </a:solidFill>
                <a:round/>
                <a:headEnd/>
                <a:tailEnd/>
              </a:ln>
            </p:spPr>
            <p:txBody>
              <a:bodyPr/>
              <a:lstStyle/>
              <a:p>
                <a:endParaRPr lang="en-US"/>
              </a:p>
            </p:txBody>
          </p:sp>
          <p:sp>
            <p:nvSpPr>
              <p:cNvPr id="59426" name="Line 31"/>
              <p:cNvSpPr>
                <a:spLocks noChangeShapeType="1"/>
              </p:cNvSpPr>
              <p:nvPr/>
            </p:nvSpPr>
            <p:spPr bwMode="auto">
              <a:xfrm>
                <a:off x="288" y="960"/>
                <a:ext cx="240" cy="0"/>
              </a:xfrm>
              <a:prstGeom prst="line">
                <a:avLst/>
              </a:prstGeom>
              <a:noFill/>
              <a:ln w="9525">
                <a:solidFill>
                  <a:schemeClr val="tx1"/>
                </a:solidFill>
                <a:round/>
                <a:headEnd/>
                <a:tailEnd/>
              </a:ln>
            </p:spPr>
            <p:txBody>
              <a:bodyPr/>
              <a:lstStyle/>
              <a:p>
                <a:endParaRPr lang="en-US"/>
              </a:p>
            </p:txBody>
          </p:sp>
          <p:sp>
            <p:nvSpPr>
              <p:cNvPr id="59427" name="Line 32"/>
              <p:cNvSpPr>
                <a:spLocks noChangeShapeType="1"/>
              </p:cNvSpPr>
              <p:nvPr/>
            </p:nvSpPr>
            <p:spPr bwMode="auto">
              <a:xfrm>
                <a:off x="816" y="960"/>
                <a:ext cx="240" cy="0"/>
              </a:xfrm>
              <a:prstGeom prst="line">
                <a:avLst/>
              </a:prstGeom>
              <a:noFill/>
              <a:ln w="9525">
                <a:solidFill>
                  <a:schemeClr val="tx1"/>
                </a:solidFill>
                <a:round/>
                <a:headEnd/>
                <a:tailEnd/>
              </a:ln>
            </p:spPr>
            <p:txBody>
              <a:bodyPr/>
              <a:lstStyle/>
              <a:p>
                <a:endParaRPr lang="en-US"/>
              </a:p>
            </p:txBody>
          </p:sp>
          <p:sp>
            <p:nvSpPr>
              <p:cNvPr id="59428" name="Rectangle 33" descr="Light horizontal"/>
              <p:cNvSpPr>
                <a:spLocks noChangeArrowheads="1"/>
              </p:cNvSpPr>
              <p:nvPr/>
            </p:nvSpPr>
            <p:spPr bwMode="auto">
              <a:xfrm>
                <a:off x="1056" y="624"/>
                <a:ext cx="48" cy="720"/>
              </a:xfrm>
              <a:prstGeom prst="rect">
                <a:avLst/>
              </a:prstGeom>
              <a:pattFill prst="ltHorz">
                <a:fgClr>
                  <a:srgbClr val="FF0000"/>
                </a:fgClr>
                <a:bgClr>
                  <a:schemeClr val="bg1"/>
                </a:bgClr>
              </a:pattFill>
              <a:ln w="9525">
                <a:noFill/>
                <a:miter lim="800000"/>
                <a:headEnd/>
                <a:tailEnd/>
              </a:ln>
            </p:spPr>
            <p:txBody>
              <a:bodyPr wrap="none" anchor="ctr"/>
              <a:lstStyle/>
              <a:p>
                <a:endParaRPr lang="en-US"/>
              </a:p>
            </p:txBody>
          </p:sp>
          <p:sp>
            <p:nvSpPr>
              <p:cNvPr id="59429" name="Line 34"/>
              <p:cNvSpPr>
                <a:spLocks noChangeShapeType="1"/>
              </p:cNvSpPr>
              <p:nvPr/>
            </p:nvSpPr>
            <p:spPr bwMode="auto">
              <a:xfrm>
                <a:off x="1104" y="960"/>
                <a:ext cx="96" cy="0"/>
              </a:xfrm>
              <a:prstGeom prst="line">
                <a:avLst/>
              </a:prstGeom>
              <a:noFill/>
              <a:ln w="9525">
                <a:solidFill>
                  <a:schemeClr val="tx1"/>
                </a:solidFill>
                <a:round/>
                <a:headEnd/>
                <a:tailEnd/>
              </a:ln>
            </p:spPr>
            <p:txBody>
              <a:bodyPr/>
              <a:lstStyle/>
              <a:p>
                <a:endParaRPr lang="en-US"/>
              </a:p>
            </p:txBody>
          </p:sp>
          <p:sp>
            <p:nvSpPr>
              <p:cNvPr id="59430" name="Line 35"/>
              <p:cNvSpPr>
                <a:spLocks noChangeShapeType="1"/>
              </p:cNvSpPr>
              <p:nvPr/>
            </p:nvSpPr>
            <p:spPr bwMode="auto">
              <a:xfrm>
                <a:off x="1200" y="768"/>
                <a:ext cx="192" cy="0"/>
              </a:xfrm>
              <a:prstGeom prst="line">
                <a:avLst/>
              </a:prstGeom>
              <a:noFill/>
              <a:ln w="9525">
                <a:solidFill>
                  <a:schemeClr val="tx1"/>
                </a:solidFill>
                <a:round/>
                <a:headEnd/>
                <a:tailEnd/>
              </a:ln>
            </p:spPr>
            <p:txBody>
              <a:bodyPr/>
              <a:lstStyle/>
              <a:p>
                <a:endParaRPr lang="en-US"/>
              </a:p>
            </p:txBody>
          </p:sp>
          <p:sp>
            <p:nvSpPr>
              <p:cNvPr id="59431" name="Line 36"/>
              <p:cNvSpPr>
                <a:spLocks noChangeShapeType="1"/>
              </p:cNvSpPr>
              <p:nvPr/>
            </p:nvSpPr>
            <p:spPr bwMode="auto">
              <a:xfrm flipH="1">
                <a:off x="1200" y="768"/>
                <a:ext cx="0" cy="192"/>
              </a:xfrm>
              <a:prstGeom prst="line">
                <a:avLst/>
              </a:prstGeom>
              <a:noFill/>
              <a:ln w="9525">
                <a:solidFill>
                  <a:schemeClr val="tx1"/>
                </a:solidFill>
                <a:round/>
                <a:headEnd/>
                <a:tailEnd/>
              </a:ln>
            </p:spPr>
            <p:txBody>
              <a:bodyPr/>
              <a:lstStyle/>
              <a:p>
                <a:endParaRPr lang="en-US"/>
              </a:p>
            </p:txBody>
          </p:sp>
          <p:sp>
            <p:nvSpPr>
              <p:cNvPr id="59432" name="Line 37"/>
              <p:cNvSpPr>
                <a:spLocks noChangeShapeType="1"/>
              </p:cNvSpPr>
              <p:nvPr/>
            </p:nvSpPr>
            <p:spPr bwMode="auto">
              <a:xfrm>
                <a:off x="1392" y="768"/>
                <a:ext cx="0" cy="192"/>
              </a:xfrm>
              <a:prstGeom prst="line">
                <a:avLst/>
              </a:prstGeom>
              <a:noFill/>
              <a:ln w="9525">
                <a:solidFill>
                  <a:schemeClr val="tx1"/>
                </a:solidFill>
                <a:round/>
                <a:headEnd/>
                <a:tailEnd/>
              </a:ln>
            </p:spPr>
            <p:txBody>
              <a:bodyPr/>
              <a:lstStyle/>
              <a:p>
                <a:endParaRPr lang="en-US"/>
              </a:p>
            </p:txBody>
          </p:sp>
          <p:sp>
            <p:nvSpPr>
              <p:cNvPr id="59433" name="Line 38"/>
              <p:cNvSpPr>
                <a:spLocks noChangeShapeType="1"/>
              </p:cNvSpPr>
              <p:nvPr/>
            </p:nvSpPr>
            <p:spPr bwMode="auto">
              <a:xfrm>
                <a:off x="1392" y="960"/>
                <a:ext cx="96" cy="0"/>
              </a:xfrm>
              <a:prstGeom prst="line">
                <a:avLst/>
              </a:prstGeom>
              <a:noFill/>
              <a:ln w="9525">
                <a:solidFill>
                  <a:schemeClr val="tx1"/>
                </a:solidFill>
                <a:round/>
                <a:headEnd/>
                <a:tailEnd/>
              </a:ln>
            </p:spPr>
            <p:txBody>
              <a:bodyPr/>
              <a:lstStyle/>
              <a:p>
                <a:endParaRPr lang="en-US"/>
              </a:p>
            </p:txBody>
          </p:sp>
          <p:sp>
            <p:nvSpPr>
              <p:cNvPr id="59434" name="Rectangle 39" descr="Light horizontal"/>
              <p:cNvSpPr>
                <a:spLocks noChangeArrowheads="1"/>
              </p:cNvSpPr>
              <p:nvPr/>
            </p:nvSpPr>
            <p:spPr bwMode="auto">
              <a:xfrm>
                <a:off x="1488" y="624"/>
                <a:ext cx="48" cy="720"/>
              </a:xfrm>
              <a:prstGeom prst="rect">
                <a:avLst/>
              </a:prstGeom>
              <a:pattFill prst="ltHorz">
                <a:fgClr>
                  <a:srgbClr val="FF0000"/>
                </a:fgClr>
                <a:bgClr>
                  <a:schemeClr val="bg1"/>
                </a:bgClr>
              </a:pattFill>
              <a:ln w="9525">
                <a:noFill/>
                <a:miter lim="800000"/>
                <a:headEnd/>
                <a:tailEnd/>
              </a:ln>
            </p:spPr>
            <p:txBody>
              <a:bodyPr wrap="none" anchor="ctr"/>
              <a:lstStyle/>
              <a:p>
                <a:endParaRPr lang="en-US"/>
              </a:p>
            </p:txBody>
          </p:sp>
          <p:sp>
            <p:nvSpPr>
              <p:cNvPr id="59435" name="Line 40"/>
              <p:cNvSpPr>
                <a:spLocks noChangeShapeType="1"/>
              </p:cNvSpPr>
              <p:nvPr/>
            </p:nvSpPr>
            <p:spPr bwMode="auto">
              <a:xfrm>
                <a:off x="1536" y="960"/>
                <a:ext cx="1344" cy="0"/>
              </a:xfrm>
              <a:prstGeom prst="line">
                <a:avLst/>
              </a:prstGeom>
              <a:noFill/>
              <a:ln w="9525">
                <a:solidFill>
                  <a:schemeClr val="tx1"/>
                </a:solidFill>
                <a:round/>
                <a:headEnd/>
                <a:tailEnd/>
              </a:ln>
            </p:spPr>
            <p:txBody>
              <a:bodyPr/>
              <a:lstStyle/>
              <a:p>
                <a:endParaRPr lang="en-US"/>
              </a:p>
            </p:txBody>
          </p:sp>
          <p:sp>
            <p:nvSpPr>
              <p:cNvPr id="59436" name="Rectangle 41" descr="Light horizontal"/>
              <p:cNvSpPr>
                <a:spLocks noChangeArrowheads="1"/>
              </p:cNvSpPr>
              <p:nvPr/>
            </p:nvSpPr>
            <p:spPr bwMode="auto">
              <a:xfrm>
                <a:off x="1056" y="1488"/>
                <a:ext cx="48" cy="720"/>
              </a:xfrm>
              <a:prstGeom prst="rect">
                <a:avLst/>
              </a:prstGeom>
              <a:pattFill prst="ltHorz">
                <a:fgClr>
                  <a:srgbClr val="FF0000"/>
                </a:fgClr>
                <a:bgClr>
                  <a:schemeClr val="bg1"/>
                </a:bgClr>
              </a:pattFill>
              <a:ln w="9525">
                <a:noFill/>
                <a:miter lim="800000"/>
                <a:headEnd/>
                <a:tailEnd/>
              </a:ln>
            </p:spPr>
            <p:txBody>
              <a:bodyPr wrap="none" anchor="ctr"/>
              <a:lstStyle/>
              <a:p>
                <a:endParaRPr lang="en-US"/>
              </a:p>
            </p:txBody>
          </p:sp>
          <p:sp>
            <p:nvSpPr>
              <p:cNvPr id="59437" name="Rectangle 42" descr="Light horizontal"/>
              <p:cNvSpPr>
                <a:spLocks noChangeArrowheads="1"/>
              </p:cNvSpPr>
              <p:nvPr/>
            </p:nvSpPr>
            <p:spPr bwMode="auto">
              <a:xfrm>
                <a:off x="1488" y="1488"/>
                <a:ext cx="48" cy="720"/>
              </a:xfrm>
              <a:prstGeom prst="rect">
                <a:avLst/>
              </a:prstGeom>
              <a:pattFill prst="ltHorz">
                <a:fgClr>
                  <a:srgbClr val="FF0000"/>
                </a:fgClr>
                <a:bgClr>
                  <a:schemeClr val="bg1"/>
                </a:bgClr>
              </a:pattFill>
              <a:ln w="9525">
                <a:noFill/>
                <a:miter lim="800000"/>
                <a:headEnd/>
                <a:tailEnd/>
              </a:ln>
            </p:spPr>
            <p:txBody>
              <a:bodyPr wrap="none" anchor="ctr"/>
              <a:lstStyle/>
              <a:p>
                <a:endParaRPr lang="en-US"/>
              </a:p>
            </p:txBody>
          </p:sp>
          <p:sp>
            <p:nvSpPr>
              <p:cNvPr id="59438" name="Line 43"/>
              <p:cNvSpPr>
                <a:spLocks noChangeShapeType="1"/>
              </p:cNvSpPr>
              <p:nvPr/>
            </p:nvSpPr>
            <p:spPr bwMode="auto">
              <a:xfrm>
                <a:off x="288" y="1824"/>
                <a:ext cx="768" cy="0"/>
              </a:xfrm>
              <a:prstGeom prst="line">
                <a:avLst/>
              </a:prstGeom>
              <a:noFill/>
              <a:ln w="9525">
                <a:solidFill>
                  <a:schemeClr val="tx1"/>
                </a:solidFill>
                <a:round/>
                <a:headEnd/>
                <a:tailEnd/>
              </a:ln>
            </p:spPr>
            <p:txBody>
              <a:bodyPr/>
              <a:lstStyle/>
              <a:p>
                <a:endParaRPr lang="en-US"/>
              </a:p>
            </p:txBody>
          </p:sp>
          <p:sp>
            <p:nvSpPr>
              <p:cNvPr id="59439" name="Line 44"/>
              <p:cNvSpPr>
                <a:spLocks noChangeShapeType="1"/>
              </p:cNvSpPr>
              <p:nvPr/>
            </p:nvSpPr>
            <p:spPr bwMode="auto">
              <a:xfrm>
                <a:off x="1104" y="1824"/>
                <a:ext cx="384" cy="0"/>
              </a:xfrm>
              <a:prstGeom prst="line">
                <a:avLst/>
              </a:prstGeom>
              <a:noFill/>
              <a:ln w="9525">
                <a:solidFill>
                  <a:schemeClr val="tx1"/>
                </a:solidFill>
                <a:round/>
                <a:headEnd/>
                <a:tailEnd/>
              </a:ln>
            </p:spPr>
            <p:txBody>
              <a:bodyPr/>
              <a:lstStyle/>
              <a:p>
                <a:endParaRPr lang="en-US"/>
              </a:p>
            </p:txBody>
          </p:sp>
          <p:sp>
            <p:nvSpPr>
              <p:cNvPr id="59440" name="Rectangle 45" descr="Light horizontal"/>
              <p:cNvSpPr>
                <a:spLocks noChangeArrowheads="1"/>
              </p:cNvSpPr>
              <p:nvPr/>
            </p:nvSpPr>
            <p:spPr bwMode="auto">
              <a:xfrm>
                <a:off x="1056" y="2352"/>
                <a:ext cx="48" cy="720"/>
              </a:xfrm>
              <a:prstGeom prst="rect">
                <a:avLst/>
              </a:prstGeom>
              <a:pattFill prst="ltHorz">
                <a:fgClr>
                  <a:srgbClr val="FF0000"/>
                </a:fgClr>
                <a:bgClr>
                  <a:schemeClr val="bg1"/>
                </a:bgClr>
              </a:pattFill>
              <a:ln w="9525">
                <a:noFill/>
                <a:miter lim="800000"/>
                <a:headEnd/>
                <a:tailEnd/>
              </a:ln>
            </p:spPr>
            <p:txBody>
              <a:bodyPr wrap="none" anchor="ctr"/>
              <a:lstStyle/>
              <a:p>
                <a:endParaRPr lang="en-US"/>
              </a:p>
            </p:txBody>
          </p:sp>
          <p:sp>
            <p:nvSpPr>
              <p:cNvPr id="59441" name="Rectangle 46" descr="Light horizontal"/>
              <p:cNvSpPr>
                <a:spLocks noChangeArrowheads="1"/>
              </p:cNvSpPr>
              <p:nvPr/>
            </p:nvSpPr>
            <p:spPr bwMode="auto">
              <a:xfrm>
                <a:off x="1488" y="2352"/>
                <a:ext cx="48" cy="720"/>
              </a:xfrm>
              <a:prstGeom prst="rect">
                <a:avLst/>
              </a:prstGeom>
              <a:pattFill prst="ltHorz">
                <a:fgClr>
                  <a:srgbClr val="FF0000"/>
                </a:fgClr>
                <a:bgClr>
                  <a:schemeClr val="bg1"/>
                </a:bgClr>
              </a:pattFill>
              <a:ln w="9525">
                <a:noFill/>
                <a:miter lim="800000"/>
                <a:headEnd/>
                <a:tailEnd/>
              </a:ln>
            </p:spPr>
            <p:txBody>
              <a:bodyPr wrap="none" anchor="ctr"/>
              <a:lstStyle/>
              <a:p>
                <a:endParaRPr lang="en-US"/>
              </a:p>
            </p:txBody>
          </p:sp>
          <p:sp>
            <p:nvSpPr>
              <p:cNvPr id="59442" name="Line 47"/>
              <p:cNvSpPr>
                <a:spLocks noChangeShapeType="1"/>
              </p:cNvSpPr>
              <p:nvPr/>
            </p:nvSpPr>
            <p:spPr bwMode="auto">
              <a:xfrm>
                <a:off x="288" y="2736"/>
                <a:ext cx="432" cy="0"/>
              </a:xfrm>
              <a:prstGeom prst="line">
                <a:avLst/>
              </a:prstGeom>
              <a:noFill/>
              <a:ln w="9525">
                <a:solidFill>
                  <a:schemeClr val="tx1"/>
                </a:solidFill>
                <a:round/>
                <a:headEnd/>
                <a:tailEnd/>
              </a:ln>
            </p:spPr>
            <p:txBody>
              <a:bodyPr/>
              <a:lstStyle/>
              <a:p>
                <a:endParaRPr lang="en-US"/>
              </a:p>
            </p:txBody>
          </p:sp>
          <p:sp>
            <p:nvSpPr>
              <p:cNvPr id="59443" name="Line 48"/>
              <p:cNvSpPr>
                <a:spLocks noChangeShapeType="1"/>
              </p:cNvSpPr>
              <p:nvPr/>
            </p:nvSpPr>
            <p:spPr bwMode="auto">
              <a:xfrm flipV="1">
                <a:off x="720" y="2544"/>
                <a:ext cx="0" cy="192"/>
              </a:xfrm>
              <a:prstGeom prst="line">
                <a:avLst/>
              </a:prstGeom>
              <a:noFill/>
              <a:ln w="9525">
                <a:solidFill>
                  <a:schemeClr val="tx1"/>
                </a:solidFill>
                <a:round/>
                <a:headEnd/>
                <a:tailEnd/>
              </a:ln>
            </p:spPr>
            <p:txBody>
              <a:bodyPr/>
              <a:lstStyle/>
              <a:p>
                <a:endParaRPr lang="en-US"/>
              </a:p>
            </p:txBody>
          </p:sp>
          <p:sp>
            <p:nvSpPr>
              <p:cNvPr id="59444" name="Line 49"/>
              <p:cNvSpPr>
                <a:spLocks noChangeShapeType="1"/>
              </p:cNvSpPr>
              <p:nvPr/>
            </p:nvSpPr>
            <p:spPr bwMode="auto">
              <a:xfrm>
                <a:off x="720" y="2544"/>
                <a:ext cx="144" cy="0"/>
              </a:xfrm>
              <a:prstGeom prst="line">
                <a:avLst/>
              </a:prstGeom>
              <a:noFill/>
              <a:ln w="9525">
                <a:solidFill>
                  <a:schemeClr val="tx1"/>
                </a:solidFill>
                <a:round/>
                <a:headEnd/>
                <a:tailEnd/>
              </a:ln>
            </p:spPr>
            <p:txBody>
              <a:bodyPr/>
              <a:lstStyle/>
              <a:p>
                <a:endParaRPr lang="en-US"/>
              </a:p>
            </p:txBody>
          </p:sp>
          <p:sp>
            <p:nvSpPr>
              <p:cNvPr id="59445" name="Line 50"/>
              <p:cNvSpPr>
                <a:spLocks noChangeShapeType="1"/>
              </p:cNvSpPr>
              <p:nvPr/>
            </p:nvSpPr>
            <p:spPr bwMode="auto">
              <a:xfrm>
                <a:off x="864" y="2544"/>
                <a:ext cx="0" cy="192"/>
              </a:xfrm>
              <a:prstGeom prst="line">
                <a:avLst/>
              </a:prstGeom>
              <a:noFill/>
              <a:ln w="9525">
                <a:solidFill>
                  <a:schemeClr val="tx1"/>
                </a:solidFill>
                <a:round/>
                <a:headEnd/>
                <a:tailEnd/>
              </a:ln>
            </p:spPr>
            <p:txBody>
              <a:bodyPr/>
              <a:lstStyle/>
              <a:p>
                <a:endParaRPr lang="en-US"/>
              </a:p>
            </p:txBody>
          </p:sp>
          <p:sp>
            <p:nvSpPr>
              <p:cNvPr id="59446" name="Line 51"/>
              <p:cNvSpPr>
                <a:spLocks noChangeShapeType="1"/>
              </p:cNvSpPr>
              <p:nvPr/>
            </p:nvSpPr>
            <p:spPr bwMode="auto">
              <a:xfrm>
                <a:off x="864" y="2736"/>
                <a:ext cx="192" cy="0"/>
              </a:xfrm>
              <a:prstGeom prst="line">
                <a:avLst/>
              </a:prstGeom>
              <a:noFill/>
              <a:ln w="9525">
                <a:solidFill>
                  <a:schemeClr val="tx1"/>
                </a:solidFill>
                <a:round/>
                <a:headEnd/>
                <a:tailEnd/>
              </a:ln>
            </p:spPr>
            <p:txBody>
              <a:bodyPr/>
              <a:lstStyle/>
              <a:p>
                <a:endParaRPr lang="en-US"/>
              </a:p>
            </p:txBody>
          </p:sp>
          <p:sp>
            <p:nvSpPr>
              <p:cNvPr id="59447" name="Line 52"/>
              <p:cNvSpPr>
                <a:spLocks noChangeShapeType="1"/>
              </p:cNvSpPr>
              <p:nvPr/>
            </p:nvSpPr>
            <p:spPr bwMode="auto">
              <a:xfrm>
                <a:off x="1104" y="2736"/>
                <a:ext cx="384" cy="0"/>
              </a:xfrm>
              <a:prstGeom prst="line">
                <a:avLst/>
              </a:prstGeom>
              <a:noFill/>
              <a:ln w="9525">
                <a:solidFill>
                  <a:schemeClr val="tx1"/>
                </a:solidFill>
                <a:round/>
                <a:headEnd/>
                <a:tailEnd/>
              </a:ln>
            </p:spPr>
            <p:txBody>
              <a:bodyPr/>
              <a:lstStyle/>
              <a:p>
                <a:endParaRPr lang="en-US"/>
              </a:p>
            </p:txBody>
          </p:sp>
          <p:sp>
            <p:nvSpPr>
              <p:cNvPr id="59448" name="Line 53"/>
              <p:cNvSpPr>
                <a:spLocks noChangeShapeType="1"/>
              </p:cNvSpPr>
              <p:nvPr/>
            </p:nvSpPr>
            <p:spPr bwMode="auto">
              <a:xfrm>
                <a:off x="1536" y="1824"/>
                <a:ext cx="96" cy="0"/>
              </a:xfrm>
              <a:prstGeom prst="line">
                <a:avLst/>
              </a:prstGeom>
              <a:noFill/>
              <a:ln w="9525">
                <a:solidFill>
                  <a:schemeClr val="tx1"/>
                </a:solidFill>
                <a:round/>
                <a:headEnd/>
                <a:tailEnd/>
              </a:ln>
            </p:spPr>
            <p:txBody>
              <a:bodyPr/>
              <a:lstStyle/>
              <a:p>
                <a:endParaRPr lang="en-US"/>
              </a:p>
            </p:txBody>
          </p:sp>
          <p:sp>
            <p:nvSpPr>
              <p:cNvPr id="59449" name="Line 54"/>
              <p:cNvSpPr>
                <a:spLocks noChangeShapeType="1"/>
              </p:cNvSpPr>
              <p:nvPr/>
            </p:nvSpPr>
            <p:spPr bwMode="auto">
              <a:xfrm>
                <a:off x="1632" y="1824"/>
                <a:ext cx="0" cy="192"/>
              </a:xfrm>
              <a:prstGeom prst="line">
                <a:avLst/>
              </a:prstGeom>
              <a:noFill/>
              <a:ln w="9525">
                <a:solidFill>
                  <a:schemeClr val="tx1"/>
                </a:solidFill>
                <a:round/>
                <a:headEnd/>
                <a:tailEnd/>
              </a:ln>
            </p:spPr>
            <p:txBody>
              <a:bodyPr/>
              <a:lstStyle/>
              <a:p>
                <a:endParaRPr lang="en-US"/>
              </a:p>
            </p:txBody>
          </p:sp>
          <p:sp>
            <p:nvSpPr>
              <p:cNvPr id="59450" name="Line 55"/>
              <p:cNvSpPr>
                <a:spLocks noChangeShapeType="1"/>
              </p:cNvSpPr>
              <p:nvPr/>
            </p:nvSpPr>
            <p:spPr bwMode="auto">
              <a:xfrm>
                <a:off x="1632" y="2016"/>
                <a:ext cx="96" cy="0"/>
              </a:xfrm>
              <a:prstGeom prst="line">
                <a:avLst/>
              </a:prstGeom>
              <a:noFill/>
              <a:ln w="9525">
                <a:solidFill>
                  <a:schemeClr val="tx1"/>
                </a:solidFill>
                <a:round/>
                <a:headEnd/>
                <a:tailEnd/>
              </a:ln>
            </p:spPr>
            <p:txBody>
              <a:bodyPr/>
              <a:lstStyle/>
              <a:p>
                <a:endParaRPr lang="en-US"/>
              </a:p>
            </p:txBody>
          </p:sp>
          <p:sp>
            <p:nvSpPr>
              <p:cNvPr id="59451" name="Line 56"/>
              <p:cNvSpPr>
                <a:spLocks noChangeShapeType="1"/>
              </p:cNvSpPr>
              <p:nvPr/>
            </p:nvSpPr>
            <p:spPr bwMode="auto">
              <a:xfrm flipV="1">
                <a:off x="1728" y="1584"/>
                <a:ext cx="0" cy="432"/>
              </a:xfrm>
              <a:prstGeom prst="line">
                <a:avLst/>
              </a:prstGeom>
              <a:noFill/>
              <a:ln w="9525">
                <a:solidFill>
                  <a:schemeClr val="tx1"/>
                </a:solidFill>
                <a:round/>
                <a:headEnd/>
                <a:tailEnd/>
              </a:ln>
            </p:spPr>
            <p:txBody>
              <a:bodyPr/>
              <a:lstStyle/>
              <a:p>
                <a:endParaRPr lang="en-US"/>
              </a:p>
            </p:txBody>
          </p:sp>
          <p:sp>
            <p:nvSpPr>
              <p:cNvPr id="59452" name="Line 57"/>
              <p:cNvSpPr>
                <a:spLocks noChangeShapeType="1"/>
              </p:cNvSpPr>
              <p:nvPr/>
            </p:nvSpPr>
            <p:spPr bwMode="auto">
              <a:xfrm>
                <a:off x="1728" y="1584"/>
                <a:ext cx="192" cy="0"/>
              </a:xfrm>
              <a:prstGeom prst="line">
                <a:avLst/>
              </a:prstGeom>
              <a:noFill/>
              <a:ln w="9525">
                <a:solidFill>
                  <a:schemeClr val="tx1"/>
                </a:solidFill>
                <a:round/>
                <a:headEnd/>
                <a:tailEnd/>
              </a:ln>
            </p:spPr>
            <p:txBody>
              <a:bodyPr/>
              <a:lstStyle/>
              <a:p>
                <a:endParaRPr lang="en-US"/>
              </a:p>
            </p:txBody>
          </p:sp>
          <p:sp>
            <p:nvSpPr>
              <p:cNvPr id="59453" name="Line 58"/>
              <p:cNvSpPr>
                <a:spLocks noChangeShapeType="1"/>
              </p:cNvSpPr>
              <p:nvPr/>
            </p:nvSpPr>
            <p:spPr bwMode="auto">
              <a:xfrm>
                <a:off x="1920" y="1584"/>
                <a:ext cx="0" cy="432"/>
              </a:xfrm>
              <a:prstGeom prst="line">
                <a:avLst/>
              </a:prstGeom>
              <a:noFill/>
              <a:ln w="9525">
                <a:solidFill>
                  <a:schemeClr val="tx1"/>
                </a:solidFill>
                <a:round/>
                <a:headEnd/>
                <a:tailEnd/>
              </a:ln>
            </p:spPr>
            <p:txBody>
              <a:bodyPr/>
              <a:lstStyle/>
              <a:p>
                <a:endParaRPr lang="en-US"/>
              </a:p>
            </p:txBody>
          </p:sp>
          <p:sp>
            <p:nvSpPr>
              <p:cNvPr id="59454" name="Line 59"/>
              <p:cNvSpPr>
                <a:spLocks noChangeShapeType="1"/>
              </p:cNvSpPr>
              <p:nvPr/>
            </p:nvSpPr>
            <p:spPr bwMode="auto">
              <a:xfrm>
                <a:off x="1920" y="2016"/>
                <a:ext cx="192" cy="0"/>
              </a:xfrm>
              <a:prstGeom prst="line">
                <a:avLst/>
              </a:prstGeom>
              <a:noFill/>
              <a:ln w="9525">
                <a:solidFill>
                  <a:schemeClr val="tx1"/>
                </a:solidFill>
                <a:round/>
                <a:headEnd/>
                <a:tailEnd/>
              </a:ln>
            </p:spPr>
            <p:txBody>
              <a:bodyPr/>
              <a:lstStyle/>
              <a:p>
                <a:endParaRPr lang="en-US"/>
              </a:p>
            </p:txBody>
          </p:sp>
          <p:sp>
            <p:nvSpPr>
              <p:cNvPr id="59455" name="Line 60"/>
              <p:cNvSpPr>
                <a:spLocks noChangeShapeType="1"/>
              </p:cNvSpPr>
              <p:nvPr/>
            </p:nvSpPr>
            <p:spPr bwMode="auto">
              <a:xfrm flipV="1">
                <a:off x="2112" y="1584"/>
                <a:ext cx="0" cy="432"/>
              </a:xfrm>
              <a:prstGeom prst="line">
                <a:avLst/>
              </a:prstGeom>
              <a:noFill/>
              <a:ln w="9525">
                <a:solidFill>
                  <a:schemeClr val="tx1"/>
                </a:solidFill>
                <a:round/>
                <a:headEnd/>
                <a:tailEnd/>
              </a:ln>
            </p:spPr>
            <p:txBody>
              <a:bodyPr/>
              <a:lstStyle/>
              <a:p>
                <a:endParaRPr lang="en-US"/>
              </a:p>
            </p:txBody>
          </p:sp>
          <p:sp>
            <p:nvSpPr>
              <p:cNvPr id="59456" name="Line 61"/>
              <p:cNvSpPr>
                <a:spLocks noChangeShapeType="1"/>
              </p:cNvSpPr>
              <p:nvPr/>
            </p:nvSpPr>
            <p:spPr bwMode="auto">
              <a:xfrm>
                <a:off x="2112" y="1584"/>
                <a:ext cx="192" cy="0"/>
              </a:xfrm>
              <a:prstGeom prst="line">
                <a:avLst/>
              </a:prstGeom>
              <a:noFill/>
              <a:ln w="9525">
                <a:solidFill>
                  <a:schemeClr val="tx1"/>
                </a:solidFill>
                <a:round/>
                <a:headEnd/>
                <a:tailEnd/>
              </a:ln>
            </p:spPr>
            <p:txBody>
              <a:bodyPr/>
              <a:lstStyle/>
              <a:p>
                <a:endParaRPr lang="en-US"/>
              </a:p>
            </p:txBody>
          </p:sp>
          <p:sp>
            <p:nvSpPr>
              <p:cNvPr id="59457" name="Line 62"/>
              <p:cNvSpPr>
                <a:spLocks noChangeShapeType="1"/>
              </p:cNvSpPr>
              <p:nvPr/>
            </p:nvSpPr>
            <p:spPr bwMode="auto">
              <a:xfrm>
                <a:off x="2304" y="1584"/>
                <a:ext cx="0" cy="432"/>
              </a:xfrm>
              <a:prstGeom prst="line">
                <a:avLst/>
              </a:prstGeom>
              <a:noFill/>
              <a:ln w="9525">
                <a:solidFill>
                  <a:schemeClr val="tx1"/>
                </a:solidFill>
                <a:round/>
                <a:headEnd/>
                <a:tailEnd/>
              </a:ln>
            </p:spPr>
            <p:txBody>
              <a:bodyPr/>
              <a:lstStyle/>
              <a:p>
                <a:endParaRPr lang="en-US"/>
              </a:p>
            </p:txBody>
          </p:sp>
          <p:sp>
            <p:nvSpPr>
              <p:cNvPr id="59458" name="Line 63"/>
              <p:cNvSpPr>
                <a:spLocks noChangeShapeType="1"/>
              </p:cNvSpPr>
              <p:nvPr/>
            </p:nvSpPr>
            <p:spPr bwMode="auto">
              <a:xfrm>
                <a:off x="2304" y="2016"/>
                <a:ext cx="192" cy="0"/>
              </a:xfrm>
              <a:prstGeom prst="line">
                <a:avLst/>
              </a:prstGeom>
              <a:noFill/>
              <a:ln w="9525">
                <a:solidFill>
                  <a:schemeClr val="tx1"/>
                </a:solidFill>
                <a:round/>
                <a:headEnd/>
                <a:tailEnd/>
              </a:ln>
            </p:spPr>
            <p:txBody>
              <a:bodyPr/>
              <a:lstStyle/>
              <a:p>
                <a:endParaRPr lang="en-US"/>
              </a:p>
            </p:txBody>
          </p:sp>
          <p:sp>
            <p:nvSpPr>
              <p:cNvPr id="59459" name="Line 64"/>
              <p:cNvSpPr>
                <a:spLocks noChangeShapeType="1"/>
              </p:cNvSpPr>
              <p:nvPr/>
            </p:nvSpPr>
            <p:spPr bwMode="auto">
              <a:xfrm flipV="1">
                <a:off x="2496" y="1584"/>
                <a:ext cx="0" cy="432"/>
              </a:xfrm>
              <a:prstGeom prst="line">
                <a:avLst/>
              </a:prstGeom>
              <a:noFill/>
              <a:ln w="9525">
                <a:solidFill>
                  <a:schemeClr val="tx1"/>
                </a:solidFill>
                <a:round/>
                <a:headEnd/>
                <a:tailEnd/>
              </a:ln>
            </p:spPr>
            <p:txBody>
              <a:bodyPr/>
              <a:lstStyle/>
              <a:p>
                <a:endParaRPr lang="en-US"/>
              </a:p>
            </p:txBody>
          </p:sp>
          <p:sp>
            <p:nvSpPr>
              <p:cNvPr id="59460" name="Line 65"/>
              <p:cNvSpPr>
                <a:spLocks noChangeShapeType="1"/>
              </p:cNvSpPr>
              <p:nvPr/>
            </p:nvSpPr>
            <p:spPr bwMode="auto">
              <a:xfrm>
                <a:off x="2496" y="1584"/>
                <a:ext cx="192" cy="0"/>
              </a:xfrm>
              <a:prstGeom prst="line">
                <a:avLst/>
              </a:prstGeom>
              <a:noFill/>
              <a:ln w="9525">
                <a:solidFill>
                  <a:schemeClr val="tx1"/>
                </a:solidFill>
                <a:round/>
                <a:headEnd/>
                <a:tailEnd/>
              </a:ln>
            </p:spPr>
            <p:txBody>
              <a:bodyPr/>
              <a:lstStyle/>
              <a:p>
                <a:endParaRPr lang="en-US"/>
              </a:p>
            </p:txBody>
          </p:sp>
          <p:sp>
            <p:nvSpPr>
              <p:cNvPr id="59461" name="Line 66"/>
              <p:cNvSpPr>
                <a:spLocks noChangeShapeType="1"/>
              </p:cNvSpPr>
              <p:nvPr/>
            </p:nvSpPr>
            <p:spPr bwMode="auto">
              <a:xfrm>
                <a:off x="2688" y="1584"/>
                <a:ext cx="0" cy="432"/>
              </a:xfrm>
              <a:prstGeom prst="line">
                <a:avLst/>
              </a:prstGeom>
              <a:noFill/>
              <a:ln w="9525">
                <a:solidFill>
                  <a:schemeClr val="tx1"/>
                </a:solidFill>
                <a:round/>
                <a:headEnd/>
                <a:tailEnd/>
              </a:ln>
            </p:spPr>
            <p:txBody>
              <a:bodyPr/>
              <a:lstStyle/>
              <a:p>
                <a:endParaRPr lang="en-US"/>
              </a:p>
            </p:txBody>
          </p:sp>
          <p:sp>
            <p:nvSpPr>
              <p:cNvPr id="59462" name="Line 67"/>
              <p:cNvSpPr>
                <a:spLocks noChangeShapeType="1"/>
              </p:cNvSpPr>
              <p:nvPr/>
            </p:nvSpPr>
            <p:spPr bwMode="auto">
              <a:xfrm>
                <a:off x="2688" y="2016"/>
                <a:ext cx="192" cy="0"/>
              </a:xfrm>
              <a:prstGeom prst="line">
                <a:avLst/>
              </a:prstGeom>
              <a:noFill/>
              <a:ln w="9525">
                <a:solidFill>
                  <a:schemeClr val="tx1"/>
                </a:solidFill>
                <a:round/>
                <a:headEnd/>
                <a:tailEnd/>
              </a:ln>
            </p:spPr>
            <p:txBody>
              <a:bodyPr/>
              <a:lstStyle/>
              <a:p>
                <a:endParaRPr lang="en-US"/>
              </a:p>
            </p:txBody>
          </p:sp>
          <p:sp>
            <p:nvSpPr>
              <p:cNvPr id="59463" name="Line 68"/>
              <p:cNvSpPr>
                <a:spLocks noChangeShapeType="1"/>
              </p:cNvSpPr>
              <p:nvPr/>
            </p:nvSpPr>
            <p:spPr bwMode="auto">
              <a:xfrm>
                <a:off x="1536" y="2736"/>
                <a:ext cx="1344" cy="0"/>
              </a:xfrm>
              <a:prstGeom prst="line">
                <a:avLst/>
              </a:prstGeom>
              <a:noFill/>
              <a:ln w="9525">
                <a:solidFill>
                  <a:schemeClr val="tx1"/>
                </a:solidFill>
                <a:round/>
                <a:headEnd/>
                <a:tailEnd/>
              </a:ln>
            </p:spPr>
            <p:txBody>
              <a:bodyPr/>
              <a:lstStyle/>
              <a:p>
                <a:endParaRPr lang="en-US"/>
              </a:p>
            </p:txBody>
          </p:sp>
          <p:sp>
            <p:nvSpPr>
              <p:cNvPr id="59464" name="Rectangle 69"/>
              <p:cNvSpPr>
                <a:spLocks noChangeArrowheads="1"/>
              </p:cNvSpPr>
              <p:nvPr/>
            </p:nvSpPr>
            <p:spPr bwMode="auto">
              <a:xfrm>
                <a:off x="1872" y="2496"/>
                <a:ext cx="48" cy="240"/>
              </a:xfrm>
              <a:prstGeom prst="rect">
                <a:avLst/>
              </a:prstGeom>
              <a:noFill/>
              <a:ln w="9525">
                <a:solidFill>
                  <a:schemeClr val="tx1"/>
                </a:solidFill>
                <a:miter lim="800000"/>
                <a:headEnd/>
                <a:tailEnd/>
              </a:ln>
            </p:spPr>
            <p:txBody>
              <a:bodyPr wrap="none" anchor="ctr"/>
              <a:lstStyle/>
              <a:p>
                <a:endParaRPr lang="en-US"/>
              </a:p>
            </p:txBody>
          </p:sp>
          <p:sp>
            <p:nvSpPr>
              <p:cNvPr id="59465" name="Rectangle 70"/>
              <p:cNvSpPr>
                <a:spLocks noChangeArrowheads="1"/>
              </p:cNvSpPr>
              <p:nvPr/>
            </p:nvSpPr>
            <p:spPr bwMode="auto">
              <a:xfrm>
                <a:off x="2304" y="2496"/>
                <a:ext cx="48" cy="240"/>
              </a:xfrm>
              <a:prstGeom prst="rect">
                <a:avLst/>
              </a:prstGeom>
              <a:noFill/>
              <a:ln w="9525">
                <a:solidFill>
                  <a:schemeClr val="tx1"/>
                </a:solidFill>
                <a:miter lim="800000"/>
                <a:headEnd/>
                <a:tailEnd/>
              </a:ln>
            </p:spPr>
            <p:txBody>
              <a:bodyPr wrap="none" anchor="ctr"/>
              <a:lstStyle/>
              <a:p>
                <a:endParaRPr lang="en-US"/>
              </a:p>
            </p:txBody>
          </p:sp>
          <p:sp>
            <p:nvSpPr>
              <p:cNvPr id="59466" name="Rectangle 71"/>
              <p:cNvSpPr>
                <a:spLocks noChangeArrowheads="1"/>
              </p:cNvSpPr>
              <p:nvPr/>
            </p:nvSpPr>
            <p:spPr bwMode="auto">
              <a:xfrm>
                <a:off x="2688" y="2496"/>
                <a:ext cx="48" cy="240"/>
              </a:xfrm>
              <a:prstGeom prst="rect">
                <a:avLst/>
              </a:prstGeom>
              <a:noFill/>
              <a:ln w="9525">
                <a:solidFill>
                  <a:schemeClr val="tx1"/>
                </a:solidFill>
                <a:miter lim="800000"/>
                <a:headEnd/>
                <a:tailEnd/>
              </a:ln>
            </p:spPr>
            <p:txBody>
              <a:bodyPr wrap="none" anchor="ctr"/>
              <a:lstStyle/>
              <a:p>
                <a:endParaRPr lang="en-US"/>
              </a:p>
            </p:txBody>
          </p:sp>
        </p:grpSp>
        <p:sp>
          <p:nvSpPr>
            <p:cNvPr id="59413" name="Oval 72"/>
            <p:cNvSpPr>
              <a:spLocks noChangeArrowheads="1"/>
            </p:cNvSpPr>
            <p:nvPr/>
          </p:nvSpPr>
          <p:spPr bwMode="auto">
            <a:xfrm>
              <a:off x="1224" y="377"/>
              <a:ext cx="56" cy="171"/>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59414" name="Oval 73"/>
            <p:cNvSpPr>
              <a:spLocks noChangeArrowheads="1"/>
            </p:cNvSpPr>
            <p:nvPr/>
          </p:nvSpPr>
          <p:spPr bwMode="auto">
            <a:xfrm>
              <a:off x="1336" y="380"/>
              <a:ext cx="56" cy="171"/>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59415" name="Oval 74"/>
            <p:cNvSpPr>
              <a:spLocks noChangeArrowheads="1"/>
            </p:cNvSpPr>
            <p:nvPr/>
          </p:nvSpPr>
          <p:spPr bwMode="auto">
            <a:xfrm>
              <a:off x="1280" y="293"/>
              <a:ext cx="56" cy="341"/>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59416" name="Line 75"/>
            <p:cNvSpPr>
              <a:spLocks noChangeShapeType="1"/>
            </p:cNvSpPr>
            <p:nvPr/>
          </p:nvSpPr>
          <p:spPr bwMode="auto">
            <a:xfrm>
              <a:off x="288" y="460"/>
              <a:ext cx="2640" cy="0"/>
            </a:xfrm>
            <a:prstGeom prst="line">
              <a:avLst/>
            </a:prstGeom>
            <a:noFill/>
            <a:ln w="9525">
              <a:solidFill>
                <a:schemeClr val="tx1"/>
              </a:solidFill>
              <a:round/>
              <a:headEnd/>
              <a:tailEnd/>
            </a:ln>
          </p:spPr>
          <p:txBody>
            <a:bodyPr/>
            <a:lstStyle/>
            <a:p>
              <a:endParaRPr lang="en-US"/>
            </a:p>
          </p:txBody>
        </p:sp>
        <p:sp>
          <p:nvSpPr>
            <p:cNvPr id="59417" name="Text Box 76"/>
            <p:cNvSpPr txBox="1">
              <a:spLocks noChangeArrowheads="1"/>
            </p:cNvSpPr>
            <p:nvPr/>
          </p:nvSpPr>
          <p:spPr bwMode="auto">
            <a:xfrm>
              <a:off x="77" y="816"/>
              <a:ext cx="499" cy="284"/>
            </a:xfrm>
            <a:prstGeom prst="rect">
              <a:avLst/>
            </a:prstGeom>
            <a:noFill/>
            <a:ln w="9525">
              <a:noFill/>
              <a:miter lim="800000"/>
              <a:headEnd/>
              <a:tailEnd/>
            </a:ln>
          </p:spPr>
          <p:txBody>
            <a:bodyPr>
              <a:spAutoFit/>
            </a:bodyPr>
            <a:lstStyle/>
            <a:p>
              <a:pPr eaLnBrk="1" hangingPunct="1">
                <a:spcBef>
                  <a:spcPct val="50000"/>
                </a:spcBef>
              </a:pPr>
              <a:r>
                <a:rPr lang="en-US" sz="1800"/>
                <a:t>G</a:t>
              </a:r>
              <a:r>
                <a:rPr lang="en-US" sz="1800" baseline="-25000"/>
                <a:t>s</a:t>
              </a:r>
            </a:p>
          </p:txBody>
        </p:sp>
        <p:sp>
          <p:nvSpPr>
            <p:cNvPr id="59418" name="Text Box 77"/>
            <p:cNvSpPr txBox="1">
              <a:spLocks noChangeArrowheads="1"/>
            </p:cNvSpPr>
            <p:nvPr/>
          </p:nvSpPr>
          <p:spPr bwMode="auto">
            <a:xfrm>
              <a:off x="77" y="1497"/>
              <a:ext cx="499" cy="284"/>
            </a:xfrm>
            <a:prstGeom prst="rect">
              <a:avLst/>
            </a:prstGeom>
            <a:noFill/>
            <a:ln w="9525">
              <a:noFill/>
              <a:miter lim="800000"/>
              <a:headEnd/>
              <a:tailEnd/>
            </a:ln>
          </p:spPr>
          <p:txBody>
            <a:bodyPr>
              <a:spAutoFit/>
            </a:bodyPr>
            <a:lstStyle/>
            <a:p>
              <a:pPr eaLnBrk="1" hangingPunct="1">
                <a:spcBef>
                  <a:spcPct val="50000"/>
                </a:spcBef>
              </a:pPr>
              <a:r>
                <a:rPr lang="en-US" sz="1800"/>
                <a:t>G</a:t>
              </a:r>
              <a:r>
                <a:rPr lang="en-US" sz="1800" baseline="-25000"/>
                <a:t>x</a:t>
              </a:r>
            </a:p>
          </p:txBody>
        </p:sp>
        <p:sp>
          <p:nvSpPr>
            <p:cNvPr id="59419" name="Text Box 78"/>
            <p:cNvSpPr txBox="1">
              <a:spLocks noChangeArrowheads="1"/>
            </p:cNvSpPr>
            <p:nvPr/>
          </p:nvSpPr>
          <p:spPr bwMode="auto">
            <a:xfrm>
              <a:off x="77" y="2208"/>
              <a:ext cx="499" cy="284"/>
            </a:xfrm>
            <a:prstGeom prst="rect">
              <a:avLst/>
            </a:prstGeom>
            <a:noFill/>
            <a:ln w="9525">
              <a:noFill/>
              <a:miter lim="800000"/>
              <a:headEnd/>
              <a:tailEnd/>
            </a:ln>
          </p:spPr>
          <p:txBody>
            <a:bodyPr>
              <a:spAutoFit/>
            </a:bodyPr>
            <a:lstStyle/>
            <a:p>
              <a:pPr eaLnBrk="1" hangingPunct="1">
                <a:spcBef>
                  <a:spcPct val="50000"/>
                </a:spcBef>
              </a:pPr>
              <a:r>
                <a:rPr lang="en-US" sz="1800"/>
                <a:t>G</a:t>
              </a:r>
              <a:r>
                <a:rPr lang="en-US" sz="1800" baseline="-25000"/>
                <a:t>y</a:t>
              </a:r>
            </a:p>
          </p:txBody>
        </p:sp>
        <p:sp>
          <p:nvSpPr>
            <p:cNvPr id="59420" name="Text Box 79"/>
            <p:cNvSpPr txBox="1">
              <a:spLocks noChangeArrowheads="1"/>
            </p:cNvSpPr>
            <p:nvPr/>
          </p:nvSpPr>
          <p:spPr bwMode="auto">
            <a:xfrm>
              <a:off x="-75" y="240"/>
              <a:ext cx="603" cy="284"/>
            </a:xfrm>
            <a:prstGeom prst="rect">
              <a:avLst/>
            </a:prstGeom>
            <a:noFill/>
            <a:ln w="9525">
              <a:noFill/>
              <a:miter lim="800000"/>
              <a:headEnd/>
              <a:tailEnd/>
            </a:ln>
          </p:spPr>
          <p:txBody>
            <a:bodyPr>
              <a:spAutoFit/>
            </a:bodyPr>
            <a:lstStyle/>
            <a:p>
              <a:pPr algn="r" eaLnBrk="1" hangingPunct="1">
                <a:spcBef>
                  <a:spcPct val="50000"/>
                </a:spcBef>
              </a:pPr>
              <a:r>
                <a:rPr lang="en-US" sz="1800"/>
                <a:t>RF</a:t>
              </a:r>
              <a:endParaRPr lang="en-US" sz="1800" baseline="-25000"/>
            </a:p>
          </p:txBody>
        </p:sp>
      </p:grpSp>
      <p:pic>
        <p:nvPicPr>
          <p:cNvPr id="50256" name="Picture 80"/>
          <p:cNvPicPr>
            <a:picLocks noChangeAspect="1" noChangeArrowheads="1"/>
          </p:cNvPicPr>
          <p:nvPr/>
        </p:nvPicPr>
        <p:blipFill>
          <a:blip r:embed="rId8" cstate="print"/>
          <a:srcRect l="24902" t="16724" r="24902" b="16724"/>
          <a:stretch>
            <a:fillRect/>
          </a:stretch>
        </p:blipFill>
        <p:spPr bwMode="auto">
          <a:xfrm>
            <a:off x="5753100" y="2209800"/>
            <a:ext cx="2133600" cy="2106613"/>
          </a:xfrm>
          <a:prstGeom prst="rect">
            <a:avLst/>
          </a:prstGeom>
          <a:noFill/>
          <a:ln w="9525">
            <a:noFill/>
            <a:miter lim="800000"/>
            <a:headEnd/>
            <a:tailEnd/>
          </a:ln>
        </p:spPr>
      </p:pic>
      <p:grpSp>
        <p:nvGrpSpPr>
          <p:cNvPr id="10" name="Group 81"/>
          <p:cNvGrpSpPr>
            <a:grpSpLocks/>
          </p:cNvGrpSpPr>
          <p:nvPr/>
        </p:nvGrpSpPr>
        <p:grpSpPr bwMode="auto">
          <a:xfrm>
            <a:off x="6667500" y="1838325"/>
            <a:ext cx="1828800" cy="1585913"/>
            <a:chOff x="4128" y="1056"/>
            <a:chExt cx="1152" cy="999"/>
          </a:xfrm>
        </p:grpSpPr>
        <p:sp>
          <p:nvSpPr>
            <p:cNvPr id="59406" name="Text Box 82"/>
            <p:cNvSpPr txBox="1">
              <a:spLocks noChangeArrowheads="1"/>
            </p:cNvSpPr>
            <p:nvPr/>
          </p:nvSpPr>
          <p:spPr bwMode="auto">
            <a:xfrm>
              <a:off x="4896" y="1824"/>
              <a:ext cx="384" cy="231"/>
            </a:xfrm>
            <a:prstGeom prst="rect">
              <a:avLst/>
            </a:prstGeom>
            <a:noFill/>
            <a:ln w="9525">
              <a:noFill/>
              <a:miter lim="800000"/>
              <a:headEnd/>
              <a:tailEnd/>
            </a:ln>
          </p:spPr>
          <p:txBody>
            <a:bodyPr>
              <a:spAutoFit/>
            </a:bodyPr>
            <a:lstStyle/>
            <a:p>
              <a:pPr eaLnBrk="1" hangingPunct="1">
                <a:spcBef>
                  <a:spcPct val="50000"/>
                </a:spcBef>
              </a:pPr>
              <a:r>
                <a:rPr lang="en-US"/>
                <a:t>q</a:t>
              </a:r>
              <a:r>
                <a:rPr lang="en-US" baseline="-25000"/>
                <a:t>x</a:t>
              </a:r>
            </a:p>
          </p:txBody>
        </p:sp>
        <p:sp>
          <p:nvSpPr>
            <p:cNvPr id="59407" name="Text Box 83"/>
            <p:cNvSpPr txBox="1">
              <a:spLocks noChangeArrowheads="1"/>
            </p:cNvSpPr>
            <p:nvPr/>
          </p:nvSpPr>
          <p:spPr bwMode="auto">
            <a:xfrm>
              <a:off x="4704" y="1248"/>
              <a:ext cx="384" cy="231"/>
            </a:xfrm>
            <a:prstGeom prst="rect">
              <a:avLst/>
            </a:prstGeom>
            <a:noFill/>
            <a:ln w="9525">
              <a:noFill/>
              <a:miter lim="800000"/>
              <a:headEnd/>
              <a:tailEnd/>
            </a:ln>
          </p:spPr>
          <p:txBody>
            <a:bodyPr>
              <a:spAutoFit/>
            </a:bodyPr>
            <a:lstStyle/>
            <a:p>
              <a:pPr eaLnBrk="1" hangingPunct="1">
                <a:spcBef>
                  <a:spcPct val="50000"/>
                </a:spcBef>
              </a:pPr>
              <a:r>
                <a:rPr lang="en-US"/>
                <a:t>q</a:t>
              </a:r>
              <a:r>
                <a:rPr lang="en-US" baseline="-25000"/>
                <a:t>y</a:t>
              </a:r>
            </a:p>
          </p:txBody>
        </p:sp>
        <p:sp>
          <p:nvSpPr>
            <p:cNvPr id="59408" name="Text Box 84"/>
            <p:cNvSpPr txBox="1">
              <a:spLocks noChangeArrowheads="1"/>
            </p:cNvSpPr>
            <p:nvPr/>
          </p:nvSpPr>
          <p:spPr bwMode="auto">
            <a:xfrm>
              <a:off x="4128" y="1056"/>
              <a:ext cx="384" cy="231"/>
            </a:xfrm>
            <a:prstGeom prst="rect">
              <a:avLst/>
            </a:prstGeom>
            <a:noFill/>
            <a:ln w="9525">
              <a:noFill/>
              <a:miter lim="800000"/>
              <a:headEnd/>
              <a:tailEnd/>
            </a:ln>
          </p:spPr>
          <p:txBody>
            <a:bodyPr>
              <a:spAutoFit/>
            </a:bodyPr>
            <a:lstStyle/>
            <a:p>
              <a:pPr eaLnBrk="1" hangingPunct="1">
                <a:spcBef>
                  <a:spcPct val="50000"/>
                </a:spcBef>
              </a:pPr>
              <a:r>
                <a:rPr lang="en-US"/>
                <a:t>q</a:t>
              </a:r>
              <a:r>
                <a:rPr lang="en-US" baseline="-25000"/>
                <a:t>z</a:t>
              </a:r>
            </a:p>
          </p:txBody>
        </p:sp>
      </p:grpSp>
      <p:sp>
        <p:nvSpPr>
          <p:cNvPr id="50263" name="Rectangle 87"/>
          <p:cNvSpPr>
            <a:spLocks noChangeArrowheads="1"/>
          </p:cNvSpPr>
          <p:nvPr/>
        </p:nvSpPr>
        <p:spPr bwMode="auto">
          <a:xfrm>
            <a:off x="304800" y="304800"/>
            <a:ext cx="8534400" cy="457200"/>
          </a:xfrm>
          <a:prstGeom prst="rect">
            <a:avLst/>
          </a:prstGeom>
          <a:noFill/>
          <a:ln w="9525">
            <a:noFill/>
            <a:miter lim="800000"/>
            <a:headEnd/>
            <a:tailEnd/>
          </a:ln>
          <a:effectLst/>
        </p:spPr>
        <p:txBody>
          <a:bodyPr anchor="ctr"/>
          <a:lstStyle/>
          <a:p>
            <a:pPr eaLnBrk="1" hangingPunct="1">
              <a:defRPr/>
            </a:pPr>
            <a:r>
              <a:rPr lang="en-US" sz="3200" dirty="0">
                <a:solidFill>
                  <a:srgbClr val="969696"/>
                </a:solidFill>
                <a:effectLst>
                  <a:outerShdw blurRad="38100" dist="38100" dir="2700000" algn="tl">
                    <a:srgbClr val="FFFFFF"/>
                  </a:outerShdw>
                </a:effectLst>
                <a:latin typeface="Arial" charset="0"/>
              </a:rPr>
              <a:t>Data Acquisition Strategy</a:t>
            </a:r>
          </a:p>
        </p:txBody>
      </p:sp>
      <p:sp>
        <p:nvSpPr>
          <p:cNvPr id="59404" name="Rectangle 88"/>
          <p:cNvSpPr>
            <a:spLocks noChangeArrowheads="1"/>
          </p:cNvSpPr>
          <p:nvPr/>
        </p:nvSpPr>
        <p:spPr bwMode="auto">
          <a:xfrm>
            <a:off x="150813" y="6122988"/>
            <a:ext cx="8869362" cy="442912"/>
          </a:xfrm>
          <a:prstGeom prst="rect">
            <a:avLst/>
          </a:prstGeom>
          <a:noFill/>
          <a:ln w="9525">
            <a:solidFill>
              <a:schemeClr val="bg1"/>
            </a:solidFill>
            <a:miter lim="800000"/>
            <a:headEnd/>
            <a:tailEnd/>
          </a:ln>
        </p:spPr>
        <p:txBody>
          <a:bodyPr wrap="none" anchor="ctr"/>
          <a:lstStyle/>
          <a:p>
            <a:endParaRPr lang="en-US"/>
          </a:p>
        </p:txBody>
      </p:sp>
      <p:sp>
        <p:nvSpPr>
          <p:cNvPr id="59405" name="Rectangle 89"/>
          <p:cNvSpPr>
            <a:spLocks noChangeArrowheads="1"/>
          </p:cNvSpPr>
          <p:nvPr/>
        </p:nvSpPr>
        <p:spPr bwMode="auto">
          <a:xfrm>
            <a:off x="123825" y="4068763"/>
            <a:ext cx="8869363" cy="327025"/>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100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nodeType="afterEffect">
                                  <p:stCondLst>
                                    <p:cond delay="100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50256"/>
                                        </p:tgtEl>
                                        <p:attrNameLst>
                                          <p:attrName>style.visibility</p:attrName>
                                        </p:attrNameLst>
                                      </p:cBhvr>
                                      <p:to>
                                        <p:strVal val="visible"/>
                                      </p:to>
                                    </p:set>
                                    <p:animEffect transition="in" filter="fade">
                                      <p:cBhvr>
                                        <p:cTn id="31" dur="500"/>
                                        <p:tgtEl>
                                          <p:spTgt spid="5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3" name="Picture 4" descr="sodf copy"/>
          <p:cNvPicPr>
            <a:picLocks noChangeAspect="1" noChangeArrowheads="1"/>
          </p:cNvPicPr>
          <p:nvPr/>
        </p:nvPicPr>
        <p:blipFill>
          <a:blip r:embed="rId3" cstate="print">
            <a:lum bright="10000" contrast="10000"/>
          </a:blip>
          <a:srcRect/>
          <a:stretch>
            <a:fillRect/>
          </a:stretch>
        </p:blipFill>
        <p:spPr bwMode="auto">
          <a:xfrm>
            <a:off x="3817938" y="1935163"/>
            <a:ext cx="1822450" cy="1581150"/>
          </a:xfrm>
          <a:prstGeom prst="rect">
            <a:avLst/>
          </a:prstGeom>
          <a:noFill/>
          <a:ln w="9525">
            <a:noFill/>
            <a:miter lim="800000"/>
            <a:headEnd/>
            <a:tailEnd/>
          </a:ln>
        </p:spPr>
      </p:pic>
      <p:pic>
        <p:nvPicPr>
          <p:cNvPr id="61444" name="Picture 5"/>
          <p:cNvPicPr>
            <a:picLocks noGrp="1" noChangeAspect="1" noChangeArrowheads="1"/>
          </p:cNvPicPr>
          <p:nvPr>
            <p:ph sz="half" idx="2"/>
          </p:nvPr>
        </p:nvPicPr>
        <p:blipFill>
          <a:blip r:embed="rId4" cstate="print"/>
          <a:srcRect l="24902" t="16724" r="24902" b="16724"/>
          <a:stretch>
            <a:fillRect/>
          </a:stretch>
        </p:blipFill>
        <p:spPr>
          <a:xfrm>
            <a:off x="1809750" y="2133600"/>
            <a:ext cx="1508125" cy="1489075"/>
          </a:xfrm>
          <a:noFill/>
        </p:spPr>
      </p:pic>
      <p:sp>
        <p:nvSpPr>
          <p:cNvPr id="61445" name="Text Box 6"/>
          <p:cNvSpPr txBox="1">
            <a:spLocks noChangeArrowheads="1"/>
          </p:cNvSpPr>
          <p:nvPr/>
        </p:nvSpPr>
        <p:spPr bwMode="auto">
          <a:xfrm>
            <a:off x="2174875" y="1676400"/>
            <a:ext cx="1143000" cy="457200"/>
          </a:xfrm>
          <a:prstGeom prst="rect">
            <a:avLst/>
          </a:prstGeom>
          <a:noFill/>
          <a:ln w="25400" algn="ctr">
            <a:noFill/>
            <a:miter lim="800000"/>
            <a:headEnd/>
            <a:tailEnd type="none" w="lg" len="lg"/>
          </a:ln>
        </p:spPr>
        <p:txBody>
          <a:bodyPr>
            <a:spAutoFit/>
          </a:bodyPr>
          <a:lstStyle/>
          <a:p>
            <a:pPr eaLnBrk="1" hangingPunct="1">
              <a:spcBef>
                <a:spcPct val="20000"/>
              </a:spcBef>
            </a:pPr>
            <a:r>
              <a:rPr lang="en-US">
                <a:solidFill>
                  <a:srgbClr val="FF0000"/>
                </a:solidFill>
                <a:latin typeface="Arial Narrow" pitchFamily="34" charset="0"/>
              </a:rPr>
              <a:t>S(</a:t>
            </a:r>
            <a:r>
              <a:rPr lang="el-GR">
                <a:solidFill>
                  <a:srgbClr val="FF0000"/>
                </a:solidFill>
                <a:latin typeface="Arial Narrow" pitchFamily="34" charset="0"/>
              </a:rPr>
              <a:t>φ</a:t>
            </a:r>
            <a:r>
              <a:rPr lang="en-US">
                <a:solidFill>
                  <a:srgbClr val="FF0000"/>
                </a:solidFill>
                <a:latin typeface="Arial Narrow" pitchFamily="34" charset="0"/>
              </a:rPr>
              <a:t>,</a:t>
            </a:r>
            <a:r>
              <a:rPr lang="el-GR">
                <a:solidFill>
                  <a:srgbClr val="FF0000"/>
                </a:solidFill>
                <a:latin typeface="Arial Narrow" pitchFamily="34" charset="0"/>
              </a:rPr>
              <a:t>θ</a:t>
            </a:r>
            <a:r>
              <a:rPr lang="en-US">
                <a:solidFill>
                  <a:srgbClr val="FF0000"/>
                </a:solidFill>
                <a:latin typeface="Arial Narrow" pitchFamily="34" charset="0"/>
              </a:rPr>
              <a:t>)</a:t>
            </a:r>
          </a:p>
        </p:txBody>
      </p:sp>
      <p:sp>
        <p:nvSpPr>
          <p:cNvPr id="61446" name="Text Box 7"/>
          <p:cNvSpPr txBox="1">
            <a:spLocks noChangeArrowheads="1"/>
          </p:cNvSpPr>
          <p:nvPr/>
        </p:nvSpPr>
        <p:spPr bwMode="auto">
          <a:xfrm>
            <a:off x="4308475" y="1676400"/>
            <a:ext cx="1066800" cy="457200"/>
          </a:xfrm>
          <a:prstGeom prst="rect">
            <a:avLst/>
          </a:prstGeom>
          <a:noFill/>
          <a:ln w="25400" algn="ctr">
            <a:noFill/>
            <a:miter lim="800000"/>
            <a:headEnd/>
            <a:tailEnd type="none" w="lg" len="lg"/>
          </a:ln>
        </p:spPr>
        <p:txBody>
          <a:bodyPr>
            <a:spAutoFit/>
          </a:bodyPr>
          <a:lstStyle/>
          <a:p>
            <a:pPr eaLnBrk="1" hangingPunct="1">
              <a:spcBef>
                <a:spcPct val="20000"/>
              </a:spcBef>
            </a:pPr>
            <a:r>
              <a:rPr lang="en-US">
                <a:solidFill>
                  <a:srgbClr val="FF0000"/>
                </a:solidFill>
                <a:latin typeface="Arial Narrow" pitchFamily="34" charset="0"/>
              </a:rPr>
              <a:t>F(</a:t>
            </a:r>
            <a:r>
              <a:rPr lang="el-GR">
                <a:solidFill>
                  <a:srgbClr val="FF0000"/>
                </a:solidFill>
                <a:latin typeface="Arial Narrow" pitchFamily="34" charset="0"/>
              </a:rPr>
              <a:t>φ</a:t>
            </a:r>
            <a:r>
              <a:rPr lang="en-US">
                <a:solidFill>
                  <a:srgbClr val="FF0000"/>
                </a:solidFill>
                <a:latin typeface="Arial Narrow" pitchFamily="34" charset="0"/>
              </a:rPr>
              <a:t>,</a:t>
            </a:r>
            <a:r>
              <a:rPr lang="el-GR">
                <a:solidFill>
                  <a:srgbClr val="FF0000"/>
                </a:solidFill>
                <a:latin typeface="Arial Narrow" pitchFamily="34" charset="0"/>
              </a:rPr>
              <a:t>θ</a:t>
            </a:r>
            <a:r>
              <a:rPr lang="en-US">
                <a:solidFill>
                  <a:srgbClr val="FF0000"/>
                </a:solidFill>
                <a:latin typeface="Arial Narrow" pitchFamily="34" charset="0"/>
              </a:rPr>
              <a:t>)</a:t>
            </a:r>
          </a:p>
        </p:txBody>
      </p:sp>
      <p:sp>
        <p:nvSpPr>
          <p:cNvPr id="61447" name="Line 8"/>
          <p:cNvSpPr>
            <a:spLocks noChangeShapeType="1"/>
          </p:cNvSpPr>
          <p:nvPr/>
        </p:nvSpPr>
        <p:spPr bwMode="auto">
          <a:xfrm>
            <a:off x="3362325" y="2568575"/>
            <a:ext cx="487363" cy="14288"/>
          </a:xfrm>
          <a:prstGeom prst="line">
            <a:avLst/>
          </a:prstGeom>
          <a:noFill/>
          <a:ln w="50800">
            <a:solidFill>
              <a:schemeClr val="accent2"/>
            </a:solidFill>
            <a:round/>
            <a:headEnd/>
            <a:tailEnd type="stealth" w="lg" len="lg"/>
          </a:ln>
        </p:spPr>
        <p:txBody>
          <a:bodyPr/>
          <a:lstStyle/>
          <a:p>
            <a:endParaRPr lang="en-US"/>
          </a:p>
        </p:txBody>
      </p:sp>
      <p:sp>
        <p:nvSpPr>
          <p:cNvPr id="61448" name="Text Box 9"/>
          <p:cNvSpPr txBox="1">
            <a:spLocks noChangeArrowheads="1"/>
          </p:cNvSpPr>
          <p:nvPr/>
        </p:nvSpPr>
        <p:spPr bwMode="auto">
          <a:xfrm>
            <a:off x="304800" y="762000"/>
            <a:ext cx="8613974" cy="1200329"/>
          </a:xfrm>
          <a:prstGeom prst="rect">
            <a:avLst/>
          </a:prstGeom>
          <a:noFill/>
          <a:ln w="25400" algn="ctr">
            <a:noFill/>
            <a:miter lim="800000"/>
            <a:headEnd/>
            <a:tailEnd type="none" w="lg" len="lg"/>
          </a:ln>
        </p:spPr>
        <p:txBody>
          <a:bodyPr wrap="square">
            <a:spAutoFit/>
          </a:bodyPr>
          <a:lstStyle/>
          <a:p>
            <a:pPr eaLnBrk="1" hangingPunct="1">
              <a:buNone/>
            </a:pPr>
            <a:r>
              <a:rPr lang="en-US" i="0" u="sng" dirty="0" smtClean="0">
                <a:solidFill>
                  <a:schemeClr val="accent2"/>
                </a:solidFill>
              </a:rPr>
              <a:t>Basic Approach</a:t>
            </a:r>
            <a:r>
              <a:rPr lang="en-US" i="0" dirty="0">
                <a:solidFill>
                  <a:schemeClr val="accent2"/>
                </a:solidFill>
              </a:rPr>
              <a:t> </a:t>
            </a:r>
            <a:r>
              <a:rPr lang="en-US" i="0" dirty="0" smtClean="0"/>
              <a:t>Construct </a:t>
            </a:r>
            <a:r>
              <a:rPr lang="en-US" i="0" dirty="0"/>
              <a:t>a </a:t>
            </a:r>
            <a:r>
              <a:rPr lang="en-US" i="0" dirty="0" smtClean="0"/>
              <a:t>function on the unit sphere characterizing </a:t>
            </a:r>
            <a:r>
              <a:rPr lang="en-US" i="0" dirty="0"/>
              <a:t>the angular structure of diffusion </a:t>
            </a:r>
            <a:r>
              <a:rPr lang="en-US" i="0" dirty="0" smtClean="0"/>
              <a:t>in </a:t>
            </a:r>
            <a:r>
              <a:rPr lang="en-US" i="0" dirty="0"/>
              <a:t>each </a:t>
            </a:r>
            <a:r>
              <a:rPr lang="en-US" i="0" dirty="0" err="1"/>
              <a:t>voxel</a:t>
            </a:r>
            <a:r>
              <a:rPr lang="en-US" i="0" dirty="0"/>
              <a:t>.</a:t>
            </a:r>
          </a:p>
          <a:p>
            <a:pPr eaLnBrk="1" hangingPunct="1">
              <a:buNone/>
            </a:pPr>
            <a:endParaRPr lang="en-US" i="0" dirty="0">
              <a:solidFill>
                <a:schemeClr val="accent2"/>
              </a:solidFill>
            </a:endParaRPr>
          </a:p>
        </p:txBody>
      </p:sp>
      <p:sp>
        <p:nvSpPr>
          <p:cNvPr id="54283" name="Rectangle 11"/>
          <p:cNvSpPr>
            <a:spLocks noGrp="1" noChangeArrowheads="1"/>
          </p:cNvSpPr>
          <p:nvPr>
            <p:ph type="title"/>
          </p:nvPr>
        </p:nvSpPr>
        <p:spPr>
          <a:xfrm>
            <a:off x="304800" y="152400"/>
            <a:ext cx="8534400" cy="457200"/>
          </a:xfrm>
        </p:spPr>
        <p:txBody>
          <a:bodyPr/>
          <a:lstStyle/>
          <a:p>
            <a:pPr eaLnBrk="1" hangingPunct="1">
              <a:defRPr/>
            </a:pPr>
            <a:r>
              <a:rPr lang="en-US" i="1" dirty="0" smtClean="0">
                <a:solidFill>
                  <a:srgbClr val="969696"/>
                </a:solidFill>
                <a:effectLst>
                  <a:outerShdw blurRad="38100" dist="38100" dir="2700000" algn="tl">
                    <a:srgbClr val="FFFFFF"/>
                  </a:outerShdw>
                </a:effectLst>
              </a:rPr>
              <a:t>Reconstruction Problem</a:t>
            </a:r>
          </a:p>
        </p:txBody>
      </p:sp>
      <p:sp>
        <p:nvSpPr>
          <p:cNvPr id="9" name="Text Box 9"/>
          <p:cNvSpPr txBox="1">
            <a:spLocks noChangeArrowheads="1"/>
          </p:cNvSpPr>
          <p:nvPr/>
        </p:nvSpPr>
        <p:spPr bwMode="auto">
          <a:xfrm>
            <a:off x="152400" y="3581400"/>
            <a:ext cx="8534400" cy="1938992"/>
          </a:xfrm>
          <a:prstGeom prst="rect">
            <a:avLst/>
          </a:prstGeom>
          <a:noFill/>
          <a:ln w="25400" algn="ctr">
            <a:noFill/>
            <a:miter lim="800000"/>
            <a:headEnd/>
            <a:tailEnd type="none" w="lg" len="lg"/>
          </a:ln>
        </p:spPr>
        <p:txBody>
          <a:bodyPr wrap="square">
            <a:spAutoFit/>
          </a:bodyPr>
          <a:lstStyle/>
          <a:p>
            <a:pPr algn="just" eaLnBrk="1" hangingPunct="1">
              <a:buNone/>
            </a:pPr>
            <a:r>
              <a:rPr lang="en-US" i="0" u="sng" dirty="0" smtClean="0">
                <a:solidFill>
                  <a:schemeClr val="accent2"/>
                </a:solidFill>
              </a:rPr>
              <a:t>Recon using spherical harmonic basis</a:t>
            </a:r>
            <a:r>
              <a:rPr lang="en-US" i="0" dirty="0">
                <a:solidFill>
                  <a:schemeClr val="accent2"/>
                </a:solidFill>
              </a:rPr>
              <a:t> </a:t>
            </a:r>
            <a:r>
              <a:rPr lang="en-US" i="0" dirty="0" smtClean="0"/>
              <a:t>Let f and s be vectors representing functions S(.) and F(.). Then</a:t>
            </a:r>
          </a:p>
          <a:p>
            <a:pPr eaLnBrk="1" hangingPunct="1">
              <a:buNone/>
            </a:pPr>
            <a:endParaRPr lang="en-US" i="0" dirty="0" smtClean="0"/>
          </a:p>
          <a:p>
            <a:pPr eaLnBrk="1" hangingPunct="1">
              <a:buNone/>
            </a:pPr>
            <a:r>
              <a:rPr lang="en-US" i="0" dirty="0" smtClean="0"/>
              <a:t>f = [</a:t>
            </a:r>
            <a:r>
              <a:rPr lang="en-US" i="0" dirty="0" smtClean="0"/>
              <a:t>SH </a:t>
            </a:r>
            <a:r>
              <a:rPr lang="en-US" i="0" dirty="0" smtClean="0"/>
              <a:t>transform] [</a:t>
            </a:r>
            <a:r>
              <a:rPr lang="en-US" i="0" dirty="0" smtClean="0"/>
              <a:t>F-R</a:t>
            </a:r>
            <a:r>
              <a:rPr lang="en-US" i="0" dirty="0" smtClean="0"/>
              <a:t> </a:t>
            </a:r>
            <a:r>
              <a:rPr lang="en-US" i="0" dirty="0" smtClean="0"/>
              <a:t>transform] </a:t>
            </a:r>
            <a:r>
              <a:rPr lang="en-US" i="0" dirty="0" smtClean="0"/>
              <a:t>s</a:t>
            </a:r>
            <a:endParaRPr lang="en-US" i="0" dirty="0"/>
          </a:p>
          <a:p>
            <a:pPr eaLnBrk="1" hangingPunct="1">
              <a:buNone/>
            </a:pPr>
            <a:endParaRPr lang="en-US" i="0" dirty="0">
              <a:solidFill>
                <a:schemeClr val="accent2"/>
              </a:solidFill>
            </a:endParaRPr>
          </a:p>
        </p:txBody>
      </p:sp>
      <p:grpSp>
        <p:nvGrpSpPr>
          <p:cNvPr id="15" name="Group 14"/>
          <p:cNvGrpSpPr/>
          <p:nvPr/>
        </p:nvGrpSpPr>
        <p:grpSpPr>
          <a:xfrm>
            <a:off x="5791200" y="5257800"/>
            <a:ext cx="3127575" cy="838200"/>
            <a:chOff x="5791200" y="5715000"/>
            <a:chExt cx="3127575" cy="838200"/>
          </a:xfrm>
        </p:grpSpPr>
        <p:sp>
          <p:nvSpPr>
            <p:cNvPr id="11" name="Rectangular Callout 10"/>
            <p:cNvSpPr/>
            <p:nvPr/>
          </p:nvSpPr>
          <p:spPr bwMode="auto">
            <a:xfrm>
              <a:off x="5867400" y="5715000"/>
              <a:ext cx="2971800" cy="838200"/>
            </a:xfrm>
            <a:prstGeom prst="wedgeRectCallout">
              <a:avLst>
                <a:gd name="adj1" fmla="val -73958"/>
                <a:gd name="adj2" fmla="val -65575"/>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5791200" y="5824210"/>
              <a:ext cx="3127575" cy="707886"/>
            </a:xfrm>
            <a:prstGeom prst="rect">
              <a:avLst/>
            </a:prstGeom>
            <a:noFill/>
          </p:spPr>
          <p:txBody>
            <a:bodyPr wrap="square" rtlCol="0">
              <a:spAutoFit/>
            </a:bodyPr>
            <a:lstStyle/>
            <a:p>
              <a:pPr>
                <a:buNone/>
              </a:pPr>
              <a:r>
                <a:rPr lang="en-US" sz="2000" dirty="0" smtClean="0"/>
                <a:t>Transforms raw MR data to function on unit sphere</a:t>
              </a:r>
              <a:endParaRPr lang="en-US" sz="2000" dirty="0"/>
            </a:p>
          </p:txBody>
        </p:sp>
      </p:grpSp>
      <p:grpSp>
        <p:nvGrpSpPr>
          <p:cNvPr id="14" name="Group 13"/>
          <p:cNvGrpSpPr/>
          <p:nvPr/>
        </p:nvGrpSpPr>
        <p:grpSpPr>
          <a:xfrm>
            <a:off x="304800" y="5181600"/>
            <a:ext cx="3124200" cy="762000"/>
            <a:chOff x="304800" y="5562600"/>
            <a:chExt cx="3124200" cy="762000"/>
          </a:xfrm>
        </p:grpSpPr>
        <p:sp>
          <p:nvSpPr>
            <p:cNvPr id="10" name="Rectangular Callout 9"/>
            <p:cNvSpPr/>
            <p:nvPr/>
          </p:nvSpPr>
          <p:spPr bwMode="auto">
            <a:xfrm>
              <a:off x="304800" y="5608766"/>
              <a:ext cx="3057525" cy="715834"/>
            </a:xfrm>
            <a:prstGeom prst="wedgeRectCallout">
              <a:avLst>
                <a:gd name="adj1" fmla="val 66302"/>
                <a:gd name="adj2" fmla="val -5846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304800" y="5562600"/>
              <a:ext cx="3124200" cy="707886"/>
            </a:xfrm>
            <a:prstGeom prst="rect">
              <a:avLst/>
            </a:prstGeom>
            <a:noFill/>
          </p:spPr>
          <p:txBody>
            <a:bodyPr wrap="square" rtlCol="0">
              <a:spAutoFit/>
            </a:bodyPr>
            <a:lstStyle/>
            <a:p>
              <a:pPr>
                <a:buNone/>
              </a:pPr>
              <a:r>
                <a:rPr lang="en-US" sz="2000" dirty="0" smtClean="0"/>
                <a:t>Represents ODF as linear mix of spherical harmonics</a:t>
              </a:r>
              <a:endParaRPr lang="en-US" sz="2000" dirty="0"/>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234950" y="228600"/>
            <a:ext cx="8804275" cy="533400"/>
          </a:xfrm>
          <a:prstGeom prst="rect">
            <a:avLst/>
          </a:prstGeom>
          <a:noFill/>
          <a:ln w="12700">
            <a:noFill/>
            <a:miter lim="800000"/>
            <a:headEnd/>
            <a:tailEnd/>
          </a:ln>
          <a:effectLst/>
        </p:spPr>
        <p:txBody>
          <a:bodyPr lIns="90488" tIns="44450" rIns="90488" bIns="44450" anchor="ctr"/>
          <a:lstStyle/>
          <a:p>
            <a:pPr eaLnBrk="1" hangingPunct="1">
              <a:lnSpc>
                <a:spcPct val="110000"/>
              </a:lnSpc>
              <a:defRPr/>
            </a:pPr>
            <a:r>
              <a:rPr lang="en-US" dirty="0">
                <a:solidFill>
                  <a:srgbClr val="FF0000"/>
                </a:solidFill>
                <a:effectLst>
                  <a:outerShdw blurRad="38100" dist="38100" dir="2700000" algn="tl">
                    <a:srgbClr val="FFFFFF"/>
                  </a:outerShdw>
                </a:effectLst>
                <a:latin typeface="Lucida Sans" pitchFamily="34" charset="0"/>
              </a:rPr>
              <a:t>High Angular Resolution Diffusion Imaging:</a:t>
            </a:r>
            <a:br>
              <a:rPr lang="en-US" dirty="0">
                <a:solidFill>
                  <a:srgbClr val="FF0000"/>
                </a:solidFill>
                <a:effectLst>
                  <a:outerShdw blurRad="38100" dist="38100" dir="2700000" algn="tl">
                    <a:srgbClr val="FFFFFF"/>
                  </a:outerShdw>
                </a:effectLst>
                <a:latin typeface="Lucida Sans" pitchFamily="34" charset="0"/>
              </a:rPr>
            </a:br>
            <a:r>
              <a:rPr lang="en-US" sz="3200" dirty="0">
                <a:solidFill>
                  <a:srgbClr val="00B050"/>
                </a:solidFill>
                <a:effectLst>
                  <a:outerShdw blurRad="38100" dist="38100" dir="2700000" algn="tl">
                    <a:srgbClr val="FFFFFF"/>
                  </a:outerShdw>
                </a:effectLst>
                <a:latin typeface="Lucida Sans" pitchFamily="34" charset="0"/>
              </a:rPr>
              <a:t>Spherical Harmonic </a:t>
            </a:r>
            <a:r>
              <a:rPr lang="en-US" sz="3200" dirty="0" smtClean="0">
                <a:solidFill>
                  <a:srgbClr val="00B050"/>
                </a:solidFill>
                <a:effectLst>
                  <a:outerShdw blurRad="38100" dist="38100" dir="2700000" algn="tl">
                    <a:srgbClr val="FFFFFF"/>
                  </a:outerShdw>
                </a:effectLst>
                <a:latin typeface="Lucida Sans" pitchFamily="34" charset="0"/>
              </a:rPr>
              <a:t>Transform</a:t>
            </a:r>
            <a:endParaRPr lang="en-US" sz="2800" dirty="0">
              <a:solidFill>
                <a:srgbClr val="00B050"/>
              </a:solidFill>
              <a:latin typeface="Lucida Sans" pitchFamily="34" charset="0"/>
            </a:endParaRPr>
          </a:p>
        </p:txBody>
      </p:sp>
      <p:sp>
        <p:nvSpPr>
          <p:cNvPr id="62468" name="Rectangle 4"/>
          <p:cNvSpPr>
            <a:spLocks noChangeArrowheads="1"/>
          </p:cNvSpPr>
          <p:nvPr/>
        </p:nvSpPr>
        <p:spPr bwMode="auto">
          <a:xfrm>
            <a:off x="304800" y="1257300"/>
            <a:ext cx="3119438" cy="4838700"/>
          </a:xfrm>
          <a:prstGeom prst="rect">
            <a:avLst/>
          </a:prstGeom>
          <a:noFill/>
          <a:ln w="9525">
            <a:solidFill>
              <a:srgbClr val="000000"/>
            </a:solidFill>
            <a:miter lim="800000"/>
            <a:headEnd/>
            <a:tailEnd/>
          </a:ln>
        </p:spPr>
        <p:txBody>
          <a:bodyPr/>
          <a:lstStyle/>
          <a:p>
            <a:endParaRPr lang="en-US" sz="1800"/>
          </a:p>
        </p:txBody>
      </p:sp>
      <p:pic>
        <p:nvPicPr>
          <p:cNvPr id="62469" name="Picture 5" descr="psf"/>
          <p:cNvPicPr>
            <a:picLocks noChangeAspect="1" noChangeArrowheads="1"/>
          </p:cNvPicPr>
          <p:nvPr/>
        </p:nvPicPr>
        <p:blipFill>
          <a:blip r:embed="rId3" cstate="print"/>
          <a:srcRect l="2499"/>
          <a:stretch>
            <a:fillRect/>
          </a:stretch>
        </p:blipFill>
        <p:spPr bwMode="auto">
          <a:xfrm>
            <a:off x="371475" y="2438400"/>
            <a:ext cx="2905125" cy="2219325"/>
          </a:xfrm>
          <a:prstGeom prst="rect">
            <a:avLst/>
          </a:prstGeom>
          <a:noFill/>
          <a:ln w="9525">
            <a:noFill/>
            <a:miter lim="800000"/>
            <a:headEnd/>
            <a:tailEnd/>
          </a:ln>
        </p:spPr>
      </p:pic>
      <p:pic>
        <p:nvPicPr>
          <p:cNvPr id="62471" name="Picture 7" descr="examples2"/>
          <p:cNvPicPr>
            <a:picLocks noChangeAspect="1" noChangeArrowheads="1"/>
          </p:cNvPicPr>
          <p:nvPr/>
        </p:nvPicPr>
        <p:blipFill>
          <a:blip r:embed="rId4" cstate="print"/>
          <a:srcRect l="2499" t="3333" r="7500" b="13332"/>
          <a:stretch>
            <a:fillRect/>
          </a:stretch>
        </p:blipFill>
        <p:spPr bwMode="auto">
          <a:xfrm>
            <a:off x="5076208" y="1752600"/>
            <a:ext cx="2946400" cy="2033588"/>
          </a:xfrm>
          <a:prstGeom prst="rect">
            <a:avLst/>
          </a:prstGeom>
          <a:noFill/>
          <a:ln w="9525">
            <a:noFill/>
            <a:miter lim="800000"/>
            <a:headEnd/>
            <a:tailEnd/>
          </a:ln>
        </p:spPr>
      </p:pic>
      <p:sp>
        <p:nvSpPr>
          <p:cNvPr id="62472" name="Text Box 8"/>
          <p:cNvSpPr txBox="1">
            <a:spLocks noChangeArrowheads="1"/>
          </p:cNvSpPr>
          <p:nvPr/>
        </p:nvSpPr>
        <p:spPr bwMode="auto">
          <a:xfrm>
            <a:off x="457200" y="1371600"/>
            <a:ext cx="2894013" cy="646331"/>
          </a:xfrm>
          <a:prstGeom prst="rect">
            <a:avLst/>
          </a:prstGeom>
          <a:noFill/>
          <a:ln w="12700">
            <a:noFill/>
            <a:miter lim="800000"/>
            <a:headEnd/>
            <a:tailEnd/>
          </a:ln>
        </p:spPr>
        <p:txBody>
          <a:bodyPr wrap="square">
            <a:spAutoFit/>
          </a:bodyPr>
          <a:lstStyle/>
          <a:p>
            <a:pPr algn="l">
              <a:buNone/>
            </a:pPr>
            <a:r>
              <a:rPr lang="en-US" sz="1800" b="1" dirty="0">
                <a:solidFill>
                  <a:srgbClr val="99CCFF"/>
                </a:solidFill>
              </a:rPr>
              <a:t>Point Spread </a:t>
            </a:r>
            <a:r>
              <a:rPr lang="en-US" sz="1800" b="1" dirty="0" smtClean="0">
                <a:solidFill>
                  <a:srgbClr val="99CCFF"/>
                </a:solidFill>
              </a:rPr>
              <a:t>Functions</a:t>
            </a:r>
          </a:p>
          <a:p>
            <a:pPr algn="l">
              <a:buNone/>
            </a:pPr>
            <a:r>
              <a:rPr lang="en-US" sz="1800" b="1" dirty="0" smtClean="0">
                <a:solidFill>
                  <a:srgbClr val="99CCFF"/>
                </a:solidFill>
              </a:rPr>
              <a:t>= Basis functions or vectors</a:t>
            </a:r>
            <a:endParaRPr lang="en-US" sz="1800" b="1" dirty="0">
              <a:solidFill>
                <a:srgbClr val="99CCFF"/>
              </a:solidFill>
            </a:endParaRPr>
          </a:p>
        </p:txBody>
      </p:sp>
      <p:sp>
        <p:nvSpPr>
          <p:cNvPr id="62473" name="Text Box 9"/>
          <p:cNvSpPr txBox="1">
            <a:spLocks noChangeArrowheads="1"/>
          </p:cNvSpPr>
          <p:nvPr/>
        </p:nvSpPr>
        <p:spPr bwMode="auto">
          <a:xfrm>
            <a:off x="5562600" y="1295400"/>
            <a:ext cx="1830950" cy="400110"/>
          </a:xfrm>
          <a:prstGeom prst="rect">
            <a:avLst/>
          </a:prstGeom>
          <a:noFill/>
          <a:ln w="12700">
            <a:noFill/>
            <a:miter lim="800000"/>
            <a:headEnd/>
            <a:tailEnd/>
          </a:ln>
        </p:spPr>
        <p:txBody>
          <a:bodyPr wrap="none">
            <a:spAutoFit/>
          </a:bodyPr>
          <a:lstStyle/>
          <a:p>
            <a:pPr>
              <a:buNone/>
            </a:pPr>
            <a:r>
              <a:rPr lang="en-US" sz="2000" b="1" dirty="0" smtClean="0">
                <a:solidFill>
                  <a:srgbClr val="99CCFF"/>
                </a:solidFill>
              </a:rPr>
              <a:t>Example ODFs</a:t>
            </a:r>
            <a:endParaRPr lang="en-US" sz="2000" b="1" dirty="0">
              <a:solidFill>
                <a:srgbClr val="99CCFF"/>
              </a:solidFill>
            </a:endParaRPr>
          </a:p>
        </p:txBody>
      </p:sp>
      <p:grpSp>
        <p:nvGrpSpPr>
          <p:cNvPr id="21" name="Group 20"/>
          <p:cNvGrpSpPr/>
          <p:nvPr/>
        </p:nvGrpSpPr>
        <p:grpSpPr>
          <a:xfrm>
            <a:off x="751493" y="3786188"/>
            <a:ext cx="7706707" cy="2355472"/>
            <a:chOff x="751493" y="3786188"/>
            <a:chExt cx="7706707" cy="2355472"/>
          </a:xfrm>
        </p:grpSpPr>
        <p:sp>
          <p:nvSpPr>
            <p:cNvPr id="9" name="TextBox 8"/>
            <p:cNvSpPr txBox="1"/>
            <p:nvPr/>
          </p:nvSpPr>
          <p:spPr>
            <a:xfrm>
              <a:off x="874325" y="5105400"/>
              <a:ext cx="372218" cy="461665"/>
            </a:xfrm>
            <a:prstGeom prst="rect">
              <a:avLst/>
            </a:prstGeom>
            <a:noFill/>
          </p:spPr>
          <p:txBody>
            <a:bodyPr wrap="none" rtlCol="0">
              <a:spAutoFit/>
            </a:bodyPr>
            <a:lstStyle/>
            <a:p>
              <a:pPr>
                <a:buNone/>
              </a:pPr>
              <a:r>
                <a:rPr lang="en-US" dirty="0" smtClean="0"/>
                <a:t>t</a:t>
              </a:r>
              <a:r>
                <a:rPr lang="en-US" baseline="-25000" dirty="0" smtClean="0"/>
                <a:t>1</a:t>
              </a:r>
              <a:endParaRPr lang="en-US" dirty="0"/>
            </a:p>
          </p:txBody>
        </p:sp>
        <p:sp>
          <p:nvSpPr>
            <p:cNvPr id="10" name="TextBox 9"/>
            <p:cNvSpPr txBox="1"/>
            <p:nvPr/>
          </p:nvSpPr>
          <p:spPr>
            <a:xfrm>
              <a:off x="1532782" y="5105400"/>
              <a:ext cx="372218" cy="461665"/>
            </a:xfrm>
            <a:prstGeom prst="rect">
              <a:avLst/>
            </a:prstGeom>
            <a:noFill/>
          </p:spPr>
          <p:txBody>
            <a:bodyPr wrap="none" rtlCol="0">
              <a:spAutoFit/>
            </a:bodyPr>
            <a:lstStyle/>
            <a:p>
              <a:pPr>
                <a:buNone/>
              </a:pPr>
              <a:r>
                <a:rPr lang="en-US" dirty="0" smtClean="0"/>
                <a:t>t</a:t>
              </a:r>
              <a:r>
                <a:rPr lang="en-US" baseline="-25000" dirty="0" smtClean="0"/>
                <a:t>2</a:t>
              </a:r>
              <a:endParaRPr lang="en-US" dirty="0"/>
            </a:p>
          </p:txBody>
        </p:sp>
        <p:sp>
          <p:nvSpPr>
            <p:cNvPr id="11" name="TextBox 10"/>
            <p:cNvSpPr txBox="1"/>
            <p:nvPr/>
          </p:nvSpPr>
          <p:spPr>
            <a:xfrm>
              <a:off x="2218582" y="5105400"/>
              <a:ext cx="372218" cy="461665"/>
            </a:xfrm>
            <a:prstGeom prst="rect">
              <a:avLst/>
            </a:prstGeom>
            <a:noFill/>
          </p:spPr>
          <p:txBody>
            <a:bodyPr wrap="none" rtlCol="0">
              <a:spAutoFit/>
            </a:bodyPr>
            <a:lstStyle/>
            <a:p>
              <a:pPr>
                <a:buNone/>
              </a:pPr>
              <a:r>
                <a:rPr lang="en-US" dirty="0" smtClean="0"/>
                <a:t>t</a:t>
              </a:r>
              <a:r>
                <a:rPr lang="en-US" baseline="-25000" dirty="0" smtClean="0"/>
                <a:t>3</a:t>
              </a:r>
              <a:endParaRPr lang="en-US" dirty="0"/>
            </a:p>
          </p:txBody>
        </p:sp>
        <p:sp>
          <p:nvSpPr>
            <p:cNvPr id="12" name="TextBox 11"/>
            <p:cNvSpPr txBox="1"/>
            <p:nvPr/>
          </p:nvSpPr>
          <p:spPr>
            <a:xfrm>
              <a:off x="2828182" y="5105400"/>
              <a:ext cx="372218" cy="461665"/>
            </a:xfrm>
            <a:prstGeom prst="rect">
              <a:avLst/>
            </a:prstGeom>
            <a:noFill/>
          </p:spPr>
          <p:txBody>
            <a:bodyPr wrap="none" rtlCol="0">
              <a:spAutoFit/>
            </a:bodyPr>
            <a:lstStyle/>
            <a:p>
              <a:pPr>
                <a:buNone/>
              </a:pPr>
              <a:r>
                <a:rPr lang="en-US" dirty="0" smtClean="0"/>
                <a:t>t</a:t>
              </a:r>
              <a:r>
                <a:rPr lang="en-US" baseline="-25000" dirty="0" smtClean="0"/>
                <a:t>4</a:t>
              </a:r>
              <a:endParaRPr lang="en-US" dirty="0"/>
            </a:p>
          </p:txBody>
        </p:sp>
        <p:sp>
          <p:nvSpPr>
            <p:cNvPr id="13" name="TextBox 12"/>
            <p:cNvSpPr txBox="1"/>
            <p:nvPr/>
          </p:nvSpPr>
          <p:spPr>
            <a:xfrm flipH="1">
              <a:off x="4646050" y="4572000"/>
              <a:ext cx="3812150"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buNone/>
              </a:pPr>
              <a:r>
                <a:rPr lang="en-US" dirty="0" smtClean="0"/>
                <a:t>A linear combination of these (and their rotated versions) can construct an arbitrary ODF on the unit sphere</a:t>
              </a:r>
              <a:endParaRPr lang="en-US" dirty="0"/>
            </a:p>
          </p:txBody>
        </p:sp>
        <p:sp>
          <p:nvSpPr>
            <p:cNvPr id="14" name="Rectangle 13"/>
            <p:cNvSpPr/>
            <p:nvPr/>
          </p:nvSpPr>
          <p:spPr bwMode="auto">
            <a:xfrm>
              <a:off x="751493" y="5132696"/>
              <a:ext cx="2448907" cy="46166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cxnSp>
          <p:nvCxnSpPr>
            <p:cNvPr id="16" name="Straight Arrow Connector 15"/>
            <p:cNvCxnSpPr>
              <a:stCxn id="14" idx="3"/>
              <a:endCxn id="13" idx="3"/>
            </p:cNvCxnSpPr>
            <p:nvPr/>
          </p:nvCxnSpPr>
          <p:spPr bwMode="auto">
            <a:xfrm flipV="1">
              <a:off x="3200400" y="5356830"/>
              <a:ext cx="1445650" cy="6699"/>
            </a:xfrm>
            <a:prstGeom prst="straightConnector1">
              <a:avLst/>
            </a:prstGeom>
            <a:noFill/>
            <a:ln w="25400" cap="flat" cmpd="sng" algn="ctr">
              <a:solidFill>
                <a:srgbClr val="FF0000"/>
              </a:solidFill>
              <a:prstDash val="solid"/>
              <a:round/>
              <a:headEnd type="none" w="med" len="med"/>
              <a:tailEnd type="arrow"/>
            </a:ln>
            <a:effectLst/>
          </p:spPr>
        </p:cxnSp>
        <p:cxnSp>
          <p:nvCxnSpPr>
            <p:cNvPr id="18" name="Straight Arrow Connector 17"/>
            <p:cNvCxnSpPr>
              <a:stCxn id="13" idx="0"/>
              <a:endCxn id="62471" idx="2"/>
            </p:cNvCxnSpPr>
            <p:nvPr/>
          </p:nvCxnSpPr>
          <p:spPr bwMode="auto">
            <a:xfrm rot="16200000" flipV="1">
              <a:off x="6157861" y="4177735"/>
              <a:ext cx="785812" cy="2717"/>
            </a:xfrm>
            <a:prstGeom prst="straightConnector1">
              <a:avLst/>
            </a:prstGeom>
            <a:noFill/>
            <a:ln w="25400" cap="flat" cmpd="sng" algn="ctr">
              <a:solidFill>
                <a:srgbClr val="FF0000"/>
              </a:solidFill>
              <a:prstDash val="solid"/>
              <a:round/>
              <a:headEnd type="none" w="med" len="med"/>
              <a:tailEnd type="arrow"/>
            </a:ln>
            <a:effectLst/>
          </p:spPr>
        </p:cxn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pPr>
              <a:defRPr/>
            </a:pPr>
            <a:fld id="{DA5301D8-9670-4AEE-833D-7922D849F372}" type="slidenum">
              <a:rPr lang="en-US"/>
              <a:pPr>
                <a:defRPr/>
              </a:pPr>
              <a:t>15</a:t>
            </a:fld>
            <a:endParaRPr lang="en-US"/>
          </a:p>
        </p:txBody>
      </p:sp>
      <p:sp>
        <p:nvSpPr>
          <p:cNvPr id="64515" name="Text Box 3"/>
          <p:cNvSpPr txBox="1">
            <a:spLocks noChangeArrowheads="1"/>
          </p:cNvSpPr>
          <p:nvPr/>
        </p:nvSpPr>
        <p:spPr bwMode="auto">
          <a:xfrm>
            <a:off x="152400" y="3219450"/>
            <a:ext cx="4286250" cy="1317625"/>
          </a:xfrm>
          <a:prstGeom prst="rect">
            <a:avLst/>
          </a:prstGeom>
          <a:noFill/>
          <a:ln w="9525">
            <a:noFill/>
            <a:miter lim="800000"/>
            <a:headEnd/>
            <a:tailEnd/>
          </a:ln>
        </p:spPr>
        <p:txBody>
          <a:bodyPr>
            <a:spAutoFit/>
          </a:bodyPr>
          <a:lstStyle/>
          <a:p>
            <a:pPr marL="225425" indent="-225425" algn="l" eaLnBrk="1" hangingPunct="1">
              <a:lnSpc>
                <a:spcPct val="125000"/>
              </a:lnSpc>
            </a:pPr>
            <a:r>
              <a:rPr lang="en-US" sz="1600" i="0">
                <a:latin typeface="Arial" pitchFamily="34" charset="0"/>
              </a:rPr>
              <a:t>Middle cerebellar peduncle </a:t>
            </a:r>
            <a:r>
              <a:rPr lang="en-US" sz="1600" i="0">
                <a:solidFill>
                  <a:srgbClr val="00CC00"/>
                </a:solidFill>
                <a:latin typeface="Arial" pitchFamily="34" charset="0"/>
              </a:rPr>
              <a:t>(MCP)</a:t>
            </a:r>
          </a:p>
          <a:p>
            <a:pPr marL="225425" indent="-225425" algn="l" eaLnBrk="1" hangingPunct="1">
              <a:lnSpc>
                <a:spcPct val="125000"/>
              </a:lnSpc>
            </a:pPr>
            <a:r>
              <a:rPr lang="en-US" sz="1600" i="0">
                <a:latin typeface="Arial" pitchFamily="34" charset="0"/>
              </a:rPr>
              <a:t>Superior cerebellar peduncle </a:t>
            </a:r>
            <a:r>
              <a:rPr lang="en-US" sz="1600" i="0">
                <a:solidFill>
                  <a:srgbClr val="0066CC"/>
                </a:solidFill>
                <a:latin typeface="Arial" pitchFamily="34" charset="0"/>
              </a:rPr>
              <a:t>(SCP)</a:t>
            </a:r>
            <a:r>
              <a:rPr lang="en-US" sz="1600" i="0">
                <a:latin typeface="Arial" pitchFamily="34" charset="0"/>
              </a:rPr>
              <a:t> </a:t>
            </a:r>
          </a:p>
          <a:p>
            <a:pPr marL="225425" indent="-225425" algn="l" eaLnBrk="1" hangingPunct="1">
              <a:lnSpc>
                <a:spcPct val="125000"/>
              </a:lnSpc>
            </a:pPr>
            <a:r>
              <a:rPr lang="en-US" sz="1600" i="0">
                <a:latin typeface="Arial" pitchFamily="34" charset="0"/>
              </a:rPr>
              <a:t>Pyramidal tract</a:t>
            </a:r>
            <a:r>
              <a:rPr lang="en-US" sz="1600" i="0">
                <a:solidFill>
                  <a:srgbClr val="0066CC"/>
                </a:solidFill>
                <a:latin typeface="Arial" pitchFamily="34" charset="0"/>
              </a:rPr>
              <a:t> (PT)</a:t>
            </a:r>
          </a:p>
          <a:p>
            <a:pPr marL="225425" indent="-225425" algn="l" eaLnBrk="1" hangingPunct="1">
              <a:lnSpc>
                <a:spcPct val="125000"/>
              </a:lnSpc>
            </a:pPr>
            <a:r>
              <a:rPr lang="en-US" sz="1600" i="0">
                <a:latin typeface="Arial" pitchFamily="34" charset="0"/>
              </a:rPr>
              <a:t>Trans pontocerebellar fibers </a:t>
            </a:r>
            <a:r>
              <a:rPr lang="en-US" sz="1600" i="0">
                <a:solidFill>
                  <a:srgbClr val="FF0000"/>
                </a:solidFill>
                <a:latin typeface="Arial" pitchFamily="34" charset="0"/>
              </a:rPr>
              <a:t>(TPF)</a:t>
            </a:r>
          </a:p>
        </p:txBody>
      </p:sp>
      <p:pic>
        <p:nvPicPr>
          <p:cNvPr id="88068" name="Picture 4" descr="Fig9c"/>
          <p:cNvPicPr>
            <a:picLocks noChangeAspect="1" noChangeArrowheads="1"/>
          </p:cNvPicPr>
          <p:nvPr/>
        </p:nvPicPr>
        <p:blipFill>
          <a:blip r:embed="rId3" cstate="print"/>
          <a:srcRect/>
          <a:stretch>
            <a:fillRect/>
          </a:stretch>
        </p:blipFill>
        <p:spPr bwMode="auto">
          <a:xfrm>
            <a:off x="4044950" y="788988"/>
            <a:ext cx="4794250" cy="4806950"/>
          </a:xfrm>
          <a:prstGeom prst="rect">
            <a:avLst/>
          </a:prstGeom>
          <a:noFill/>
          <a:ln w="9525">
            <a:noFill/>
            <a:miter lim="800000"/>
            <a:headEnd/>
            <a:tailEnd/>
          </a:ln>
        </p:spPr>
      </p:pic>
      <p:pic>
        <p:nvPicPr>
          <p:cNvPr id="64517" name="Picture 5" descr="Fig9a"/>
          <p:cNvPicPr>
            <a:picLocks noChangeAspect="1" noChangeArrowheads="1"/>
          </p:cNvPicPr>
          <p:nvPr/>
        </p:nvPicPr>
        <p:blipFill>
          <a:blip r:embed="rId4" cstate="print"/>
          <a:srcRect/>
          <a:stretch>
            <a:fillRect/>
          </a:stretch>
        </p:blipFill>
        <p:spPr bwMode="auto">
          <a:xfrm>
            <a:off x="228600" y="209550"/>
            <a:ext cx="3892550" cy="2924175"/>
          </a:xfrm>
          <a:prstGeom prst="rect">
            <a:avLst/>
          </a:prstGeom>
          <a:noFill/>
          <a:ln w="9525">
            <a:solidFill>
              <a:schemeClr val="tx2"/>
            </a:solidFill>
            <a:miter lim="800000"/>
            <a:headEnd/>
            <a:tailEnd/>
          </a:ln>
        </p:spPr>
      </p:pic>
      <p:pic>
        <p:nvPicPr>
          <p:cNvPr id="88070" name="Picture 6" descr="Fig9e"/>
          <p:cNvPicPr>
            <a:picLocks noChangeAspect="1" noChangeArrowheads="1"/>
          </p:cNvPicPr>
          <p:nvPr/>
        </p:nvPicPr>
        <p:blipFill>
          <a:blip r:embed="rId5" cstate="print"/>
          <a:srcRect/>
          <a:stretch>
            <a:fillRect/>
          </a:stretch>
        </p:blipFill>
        <p:spPr bwMode="auto">
          <a:xfrm>
            <a:off x="609600" y="4762500"/>
            <a:ext cx="2811463" cy="1898650"/>
          </a:xfrm>
          <a:prstGeom prst="rect">
            <a:avLst/>
          </a:prstGeom>
          <a:noFill/>
          <a:ln w="9525">
            <a:noFill/>
            <a:miter lim="800000"/>
            <a:headEnd/>
            <a:tailEnd/>
          </a:ln>
        </p:spPr>
      </p:pic>
      <p:sp>
        <p:nvSpPr>
          <p:cNvPr id="64519" name="Rectangle 9"/>
          <p:cNvSpPr>
            <a:spLocks noChangeArrowheads="1"/>
          </p:cNvSpPr>
          <p:nvPr/>
        </p:nvSpPr>
        <p:spPr bwMode="auto">
          <a:xfrm>
            <a:off x="3429000" y="6096000"/>
            <a:ext cx="5715000" cy="641350"/>
          </a:xfrm>
          <a:prstGeom prst="rect">
            <a:avLst/>
          </a:prstGeom>
          <a:noFill/>
          <a:ln w="12700">
            <a:noFill/>
            <a:miter lim="800000"/>
            <a:headEnd/>
            <a:tailEnd/>
          </a:ln>
        </p:spPr>
        <p:txBody>
          <a:bodyPr>
            <a:spAutoFit/>
          </a:bodyPr>
          <a:lstStyle/>
          <a:p>
            <a:pPr>
              <a:buFontTx/>
              <a:buNone/>
            </a:pPr>
            <a:r>
              <a:rPr lang="en-US" sz="1800" i="0">
                <a:solidFill>
                  <a:srgbClr val="FF99FF"/>
                </a:solidFill>
                <a:latin typeface="Arial" pitchFamily="34" charset="0"/>
              </a:rPr>
              <a:t>Hess CP, Mukherjee P, Han ET, Xu D, Vigneron DB </a:t>
            </a:r>
          </a:p>
          <a:p>
            <a:pPr>
              <a:buFontTx/>
              <a:buNone/>
            </a:pPr>
            <a:r>
              <a:rPr lang="en-US" sz="1800">
                <a:solidFill>
                  <a:srgbClr val="FF99FF"/>
                </a:solidFill>
                <a:latin typeface="Arial" pitchFamily="34" charset="0"/>
              </a:rPr>
              <a:t>Magn Reson Med 2006; 56:104-117</a:t>
            </a:r>
            <a:endParaRPr lang="en-US" sz="1800" i="0">
              <a:solidFill>
                <a:srgbClr val="FF99FF"/>
              </a:solidFill>
              <a:latin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8070"/>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88068"/>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38200"/>
          </a:xfrm>
        </p:spPr>
        <p:txBody>
          <a:bodyPr/>
          <a:lstStyle/>
          <a:p>
            <a:r>
              <a:rPr lang="en-US" dirty="0" smtClean="0"/>
              <a:t>Fourier Transforms - Audio </a:t>
            </a:r>
            <a:r>
              <a:rPr lang="en-US" dirty="0" smtClean="0"/>
              <a:t>example</a:t>
            </a:r>
            <a:endParaRPr lang="en-US" dirty="0"/>
          </a:p>
        </p:txBody>
      </p:sp>
      <p:sp>
        <p:nvSpPr>
          <p:cNvPr id="3" name="Content Placeholder 2"/>
          <p:cNvSpPr>
            <a:spLocks noGrp="1"/>
          </p:cNvSpPr>
          <p:nvPr>
            <p:ph idx="1"/>
          </p:nvPr>
        </p:nvSpPr>
        <p:spPr>
          <a:xfrm>
            <a:off x="455613" y="762000"/>
            <a:ext cx="8231187" cy="4876800"/>
          </a:xfrm>
        </p:spPr>
        <p:txBody>
          <a:bodyPr/>
          <a:lstStyle/>
          <a:p>
            <a:r>
              <a:rPr lang="en-US" dirty="0" smtClean="0"/>
              <a:t>Audio signals like music have various frequencies</a:t>
            </a:r>
          </a:p>
          <a:p>
            <a:pPr lvl="1"/>
            <a:r>
              <a:rPr lang="en-US" dirty="0" smtClean="0"/>
              <a:t>You can change the contribution of various frequency bands by using a band equalizer</a:t>
            </a:r>
          </a:p>
          <a:p>
            <a:r>
              <a:rPr lang="en-US" dirty="0" smtClean="0"/>
              <a:t>Each frequency band is </a:t>
            </a:r>
            <a:r>
              <a:rPr lang="en-US" dirty="0" smtClean="0"/>
              <a:t>represented by </a:t>
            </a:r>
            <a:r>
              <a:rPr lang="en-US" dirty="0" smtClean="0"/>
              <a:t>a pure </a:t>
            </a:r>
            <a:r>
              <a:rPr lang="en-US" dirty="0" smtClean="0"/>
              <a:t>tone at frequency k Hz</a:t>
            </a:r>
          </a:p>
          <a:p>
            <a:r>
              <a:rPr lang="en-US" dirty="0" smtClean="0"/>
              <a:t>Lets say its captured in a</a:t>
            </a:r>
            <a:r>
              <a:rPr lang="en-US" dirty="0" smtClean="0"/>
              <a:t> </a:t>
            </a:r>
            <a:r>
              <a:rPr lang="en-US" dirty="0" smtClean="0"/>
              <a:t>vector </a:t>
            </a:r>
            <a:r>
              <a:rPr lang="en-US" dirty="0" err="1" smtClean="0"/>
              <a:t>e</a:t>
            </a:r>
            <a:r>
              <a:rPr lang="en-US" baseline="-25000" dirty="0" err="1" smtClean="0"/>
              <a:t>k</a:t>
            </a:r>
            <a:endParaRPr lang="en-US" dirty="0" smtClean="0"/>
          </a:p>
          <a:p>
            <a:r>
              <a:rPr lang="en-US" dirty="0" smtClean="0"/>
              <a:t>The contribution of this band </a:t>
            </a:r>
            <a:r>
              <a:rPr lang="en-US" dirty="0" smtClean="0"/>
              <a:t>= the </a:t>
            </a:r>
            <a:r>
              <a:rPr lang="en-US" dirty="0" smtClean="0"/>
              <a:t>dot </a:t>
            </a:r>
            <a:r>
              <a:rPr lang="en-US" dirty="0" smtClean="0"/>
              <a:t>product</a:t>
            </a:r>
            <a:endParaRPr lang="en-US" dirty="0" smtClean="0"/>
          </a:p>
          <a:p>
            <a:pPr>
              <a:buNone/>
            </a:pPr>
            <a:r>
              <a:rPr lang="en-US" dirty="0" smtClean="0"/>
              <a:t>			</a:t>
            </a:r>
            <a:r>
              <a:rPr lang="en-US" dirty="0" err="1" smtClean="0"/>
              <a:t>s</a:t>
            </a:r>
            <a:r>
              <a:rPr lang="en-US" baseline="-25000" dirty="0" err="1" smtClean="0"/>
              <a:t>k</a:t>
            </a:r>
            <a:r>
              <a:rPr lang="en-US" dirty="0" smtClean="0"/>
              <a:t> = &lt;</a:t>
            </a:r>
            <a:r>
              <a:rPr lang="en-US" dirty="0" err="1" smtClean="0"/>
              <a:t>e</a:t>
            </a:r>
            <a:r>
              <a:rPr lang="en-US" baseline="-25000" dirty="0" err="1" smtClean="0"/>
              <a:t>k</a:t>
            </a:r>
            <a:r>
              <a:rPr lang="en-US" dirty="0" smtClean="0"/>
              <a:t>, x&gt; = </a:t>
            </a:r>
            <a:r>
              <a:rPr lang="en-US" dirty="0" err="1" smtClean="0"/>
              <a:t>e</a:t>
            </a:r>
            <a:r>
              <a:rPr lang="en-US" baseline="-25000" dirty="0" err="1" smtClean="0"/>
              <a:t>k</a:t>
            </a:r>
            <a:r>
              <a:rPr lang="en-US" baseline="30000" dirty="0" err="1" smtClean="0"/>
              <a:t>H</a:t>
            </a:r>
            <a:r>
              <a:rPr lang="en-US" dirty="0" smtClean="0"/>
              <a:t> </a:t>
            </a:r>
            <a:r>
              <a:rPr lang="en-US" dirty="0" smtClean="0"/>
              <a:t>x</a:t>
            </a:r>
            <a:endParaRPr lang="en-US" dirty="0" smtClean="0"/>
          </a:p>
        </p:txBody>
      </p:sp>
      <p:sp>
        <p:nvSpPr>
          <p:cNvPr id="4" name="Slide Number Placeholder 3"/>
          <p:cNvSpPr>
            <a:spLocks noGrp="1"/>
          </p:cNvSpPr>
          <p:nvPr>
            <p:ph type="sldNum" sz="quarter" idx="10"/>
          </p:nvPr>
        </p:nvSpPr>
        <p:spPr>
          <a:xfrm>
            <a:off x="8229600" y="6324600"/>
            <a:ext cx="685800" cy="304800"/>
          </a:xfrm>
        </p:spPr>
        <p:txBody>
          <a:bodyPr/>
          <a:lstStyle/>
          <a:p>
            <a:pPr>
              <a:defRPr/>
            </a:pPr>
            <a:fld id="{6C2CB68E-75DE-47CC-B525-D6895985D2D3}" type="slidenum">
              <a:rPr lang="en-US" smtClean="0"/>
              <a:pPr>
                <a:defRPr/>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Fourier Transforms (FT)</a:t>
            </a:r>
            <a:endParaRPr lang="en-US" dirty="0"/>
          </a:p>
        </p:txBody>
      </p:sp>
      <p:sp>
        <p:nvSpPr>
          <p:cNvPr id="3" name="Content Placeholder 2"/>
          <p:cNvSpPr>
            <a:spLocks noGrp="1"/>
          </p:cNvSpPr>
          <p:nvPr>
            <p:ph idx="1"/>
          </p:nvPr>
        </p:nvSpPr>
        <p:spPr>
          <a:xfrm>
            <a:off x="455613" y="838200"/>
            <a:ext cx="8535987" cy="1219201"/>
          </a:xfrm>
        </p:spPr>
        <p:txBody>
          <a:bodyPr/>
          <a:lstStyle/>
          <a:p>
            <a:pPr>
              <a:buNone/>
            </a:pPr>
            <a:r>
              <a:rPr lang="en-US" sz="2000" dirty="0" smtClean="0"/>
              <a:t>Now do this for each k, and collect the </a:t>
            </a:r>
            <a:r>
              <a:rPr lang="en-US" sz="2000" dirty="0" err="1" smtClean="0"/>
              <a:t>s</a:t>
            </a:r>
            <a:r>
              <a:rPr lang="en-US" sz="2000" baseline="-25000" dirty="0" err="1" smtClean="0"/>
              <a:t>k</a:t>
            </a:r>
            <a:r>
              <a:rPr lang="en-US" sz="2000" dirty="0" err="1" smtClean="0"/>
              <a:t>‘s</a:t>
            </a:r>
            <a:r>
              <a:rPr lang="en-US" sz="2000" dirty="0" smtClean="0"/>
              <a:t> in vector s, we have:</a:t>
            </a:r>
          </a:p>
          <a:p>
            <a:pPr>
              <a:buNone/>
            </a:pPr>
            <a:r>
              <a:rPr lang="en-US" sz="2000" dirty="0" smtClean="0"/>
              <a:t>			      s = F</a:t>
            </a:r>
            <a:r>
              <a:rPr lang="en-US" sz="2000" baseline="30000" dirty="0" smtClean="0"/>
              <a:t>H</a:t>
            </a:r>
            <a:r>
              <a:rPr lang="en-US" sz="2000" dirty="0" smtClean="0"/>
              <a:t> x</a:t>
            </a:r>
          </a:p>
          <a:p>
            <a:pPr>
              <a:buNone/>
            </a:pPr>
            <a:r>
              <a:rPr lang="en-US" sz="2000" dirty="0" smtClean="0"/>
              <a:t>This is called the Fourier Transform</a:t>
            </a:r>
            <a:endParaRPr lang="en-US" sz="2000" dirty="0" smtClean="0"/>
          </a:p>
        </p:txBody>
      </p:sp>
      <p:sp>
        <p:nvSpPr>
          <p:cNvPr id="4" name="Slide Number Placeholder 3"/>
          <p:cNvSpPr>
            <a:spLocks noGrp="1"/>
          </p:cNvSpPr>
          <p:nvPr>
            <p:ph type="sldNum" sz="quarter" idx="10"/>
          </p:nvPr>
        </p:nvSpPr>
        <p:spPr>
          <a:xfrm>
            <a:off x="8229600" y="6324600"/>
            <a:ext cx="685800" cy="304800"/>
          </a:xfrm>
        </p:spPr>
        <p:txBody>
          <a:bodyPr/>
          <a:lstStyle/>
          <a:p>
            <a:pPr>
              <a:defRPr/>
            </a:pPr>
            <a:fld id="{6C2CB68E-75DE-47CC-B525-D6895985D2D3}" type="slidenum">
              <a:rPr lang="en-US" smtClean="0"/>
              <a:pPr>
                <a:defRPr/>
              </a:pPr>
              <a:t>17</a:t>
            </a:fld>
            <a:endParaRPr lang="en-US" dirty="0"/>
          </a:p>
        </p:txBody>
      </p:sp>
      <p:grpSp>
        <p:nvGrpSpPr>
          <p:cNvPr id="12" name="Group 11"/>
          <p:cNvGrpSpPr/>
          <p:nvPr/>
        </p:nvGrpSpPr>
        <p:grpSpPr>
          <a:xfrm>
            <a:off x="1323955" y="2038064"/>
            <a:ext cx="7667645" cy="2779516"/>
            <a:chOff x="1323955" y="2038064"/>
            <a:chExt cx="7667645" cy="2779516"/>
          </a:xfrm>
        </p:grpSpPr>
        <p:graphicFrame>
          <p:nvGraphicFramePr>
            <p:cNvPr id="5" name="Object 4"/>
            <p:cNvGraphicFramePr>
              <a:graphicFrameLocks noChangeAspect="1"/>
            </p:cNvGraphicFramePr>
            <p:nvPr/>
          </p:nvGraphicFramePr>
          <p:xfrm>
            <a:off x="2819400" y="2038064"/>
            <a:ext cx="2861678" cy="2779516"/>
          </p:xfrm>
          <a:graphic>
            <a:graphicData uri="http://schemas.openxmlformats.org/presentationml/2006/ole">
              <p:oleObj spid="_x0000_s406530" name="Equation" r:id="rId3" imgW="1803240" imgH="1879560" progId="Equation.3">
                <p:embed/>
              </p:oleObj>
            </a:graphicData>
          </a:graphic>
        </p:graphicFrame>
        <p:sp>
          <p:nvSpPr>
            <p:cNvPr id="6" name="TextBox 5"/>
            <p:cNvSpPr txBox="1"/>
            <p:nvPr/>
          </p:nvSpPr>
          <p:spPr>
            <a:xfrm>
              <a:off x="1323955" y="2861846"/>
              <a:ext cx="1276310" cy="338554"/>
            </a:xfrm>
            <a:prstGeom prst="rect">
              <a:avLst/>
            </a:prstGeom>
            <a:noFill/>
          </p:spPr>
          <p:txBody>
            <a:bodyPr wrap="none" rtlCol="0">
              <a:spAutoFit/>
            </a:bodyPr>
            <a:lstStyle/>
            <a:p>
              <a:pPr>
                <a:buNone/>
              </a:pPr>
              <a:r>
                <a:rPr lang="en-US" sz="1600" dirty="0" smtClean="0"/>
                <a:t>Basis vectors</a:t>
              </a:r>
              <a:endParaRPr lang="en-US" sz="1600" dirty="0"/>
            </a:p>
          </p:txBody>
        </p:sp>
        <p:sp>
          <p:nvSpPr>
            <p:cNvPr id="7" name="TextBox 6"/>
            <p:cNvSpPr txBox="1"/>
            <p:nvPr/>
          </p:nvSpPr>
          <p:spPr>
            <a:xfrm>
              <a:off x="5681078" y="3031123"/>
              <a:ext cx="3310522" cy="338554"/>
            </a:xfrm>
            <a:prstGeom prst="rect">
              <a:avLst/>
            </a:prstGeom>
            <a:noFill/>
          </p:spPr>
          <p:txBody>
            <a:bodyPr wrap="none" rtlCol="0">
              <a:spAutoFit/>
            </a:bodyPr>
            <a:lstStyle/>
            <a:p>
              <a:pPr>
                <a:buNone/>
              </a:pPr>
              <a:r>
                <a:rPr lang="en-US" sz="1600" dirty="0" smtClean="0"/>
                <a:t>Complex exponentials (like sinusoids)</a:t>
              </a:r>
              <a:endParaRPr lang="en-US" sz="1600" dirty="0"/>
            </a:p>
          </p:txBody>
        </p:sp>
        <p:cxnSp>
          <p:nvCxnSpPr>
            <p:cNvPr id="9" name="Straight Arrow Connector 8"/>
            <p:cNvCxnSpPr>
              <a:stCxn id="6" idx="3"/>
            </p:cNvCxnSpPr>
            <p:nvPr/>
          </p:nvCxnSpPr>
          <p:spPr bwMode="auto">
            <a:xfrm flipV="1">
              <a:off x="2600265" y="2438400"/>
              <a:ext cx="1285935" cy="592723"/>
            </a:xfrm>
            <a:prstGeom prst="straightConnector1">
              <a:avLst/>
            </a:prstGeom>
            <a:noFill/>
            <a:ln w="9525" cap="flat" cmpd="sng" algn="ctr">
              <a:solidFill>
                <a:srgbClr val="FF0000"/>
              </a:solidFill>
              <a:prstDash val="solid"/>
              <a:round/>
              <a:headEnd type="none" w="med" len="med"/>
              <a:tailEnd type="arrow"/>
            </a:ln>
            <a:effectLst/>
          </p:spPr>
        </p:cxnSp>
        <p:cxnSp>
          <p:nvCxnSpPr>
            <p:cNvPr id="11" name="Straight Arrow Connector 10"/>
            <p:cNvCxnSpPr>
              <a:stCxn id="6" idx="3"/>
            </p:cNvCxnSpPr>
            <p:nvPr/>
          </p:nvCxnSpPr>
          <p:spPr bwMode="auto">
            <a:xfrm flipV="1">
              <a:off x="2600265" y="2438401"/>
              <a:ext cx="828735" cy="592722"/>
            </a:xfrm>
            <a:prstGeom prst="straightConnector1">
              <a:avLst/>
            </a:prstGeom>
            <a:noFill/>
            <a:ln w="9525"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rot="10800000" flipV="1">
              <a:off x="4928522" y="3335923"/>
              <a:ext cx="1066800" cy="778876"/>
            </a:xfrm>
            <a:prstGeom prst="straightConnector1">
              <a:avLst/>
            </a:prstGeom>
            <a:noFill/>
            <a:ln w="9525" cap="flat" cmpd="sng" algn="ctr">
              <a:solidFill>
                <a:srgbClr val="FF0000"/>
              </a:solidFill>
              <a:prstDash val="solid"/>
              <a:round/>
              <a:headEnd type="none" w="med" len="med"/>
              <a:tailEnd type="arrow"/>
            </a:ln>
            <a:effectLst/>
          </p:spPr>
        </p:cxnSp>
      </p:grpSp>
      <p:sp>
        <p:nvSpPr>
          <p:cNvPr id="17" name="Content Placeholder 2"/>
          <p:cNvSpPr txBox="1">
            <a:spLocks/>
          </p:cNvSpPr>
          <p:nvPr/>
        </p:nvSpPr>
        <p:spPr bwMode="auto">
          <a:xfrm>
            <a:off x="457200" y="4800600"/>
            <a:ext cx="8231187" cy="1219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Class task: show that F is an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orthonormal</a:t>
            </a:r>
            <a:r>
              <a:rPr kumimoji="0" lang="en-US" sz="2000" b="0" i="0" u="none" strike="noStrike" kern="0" cap="none" spc="0" normalizeH="0" baseline="0" noProof="0" dirty="0" smtClean="0">
                <a:ln>
                  <a:noFill/>
                </a:ln>
                <a:solidFill>
                  <a:schemeClr val="tx1"/>
                </a:solidFill>
                <a:effectLst/>
                <a:uLnTx/>
                <a:uFillTx/>
                <a:latin typeface="+mn-lt"/>
                <a:ea typeface="+mn-ea"/>
                <a:cs typeface="+mn-cs"/>
              </a:rPr>
              <a:t> basis</a:t>
            </a:r>
          </a:p>
          <a:p>
            <a:pPr marL="342900" marR="0" lvl="0" indent="-342900" algn="l" defTabSz="914400" rtl="0" eaLnBrk="0" fontAlgn="base" latinLnBrk="0" hangingPunct="0">
              <a:lnSpc>
                <a:spcPct val="100000"/>
              </a:lnSpc>
              <a:spcBef>
                <a:spcPct val="20000"/>
              </a:spcBef>
              <a:spcAft>
                <a:spcPct val="0"/>
              </a:spcAft>
              <a:buClr>
                <a:schemeClr val="accent2"/>
              </a:buClr>
              <a:buSzTx/>
              <a:buFont typeface="Wingdings" pitchFamily="2" charset="2"/>
              <a:buChar char="§"/>
              <a:tabLst/>
              <a:defRPr/>
            </a:pPr>
            <a:r>
              <a:rPr lang="en-US" sz="2000" i="0" kern="0" dirty="0" smtClean="0">
                <a:latin typeface="+mn-lt"/>
              </a:rPr>
              <a:t>Therefore, FT is easily invertible:</a:t>
            </a:r>
          </a:p>
          <a:p>
            <a:pPr marL="800100" lvl="1" indent="-342900" algn="l">
              <a:spcBef>
                <a:spcPct val="20000"/>
              </a:spcBef>
              <a:buClr>
                <a:schemeClr val="accent2"/>
              </a:buClr>
              <a:buNone/>
            </a:pPr>
            <a:r>
              <a:rPr lang="en-US" sz="2000" i="0" kern="0" dirty="0" smtClean="0">
                <a:latin typeface="+mn-lt"/>
              </a:rPr>
              <a:t>				x</a:t>
            </a:r>
            <a:r>
              <a:rPr kumimoji="0" lang="en-US" sz="2000" b="0" i="0" u="none" strike="noStrike" kern="0" cap="none" spc="0" normalizeH="0" baseline="0" noProof="0" dirty="0" smtClean="0">
                <a:ln>
                  <a:noFill/>
                </a:ln>
                <a:solidFill>
                  <a:schemeClr val="tx1"/>
                </a:solidFill>
                <a:effectLst/>
                <a:uLnTx/>
                <a:uFillTx/>
                <a:latin typeface="+mn-lt"/>
              </a:rPr>
              <a:t> = F </a:t>
            </a:r>
            <a:r>
              <a:rPr lang="en-US" sz="2000" i="0" kern="0" noProof="0" dirty="0" smtClean="0">
                <a:latin typeface="+mn-lt"/>
              </a:rPr>
              <a:t>X</a:t>
            </a:r>
            <a:endParaRPr kumimoji="0" lang="en-US" sz="2000" b="0" i="0" u="none" strike="noStrike" kern="0" cap="none" spc="0" normalizeH="0" baseline="0" noProof="0" dirty="0" smtClean="0">
              <a:ln>
                <a:noFill/>
              </a:ln>
              <a:solidFill>
                <a:schemeClr val="tx1"/>
              </a:solidFill>
              <a:effectLst/>
              <a:uLnTx/>
              <a:uFillTx/>
              <a:latin typeface="+mn-lt"/>
            </a:endParaRPr>
          </a:p>
          <a:p>
            <a:pPr marL="342900" indent="-342900" algn="l">
              <a:spcBef>
                <a:spcPct val="20000"/>
              </a:spcBef>
              <a:buClr>
                <a:schemeClr val="accent2"/>
              </a:buClr>
              <a:buFont typeface="Wingdings" pitchFamily="2" charset="2"/>
              <a:buChar char="§"/>
            </a:pPr>
            <a:r>
              <a:rPr lang="en-US" sz="2000" i="0" kern="0" dirty="0" smtClean="0">
                <a:latin typeface="+mn-lt"/>
              </a:rPr>
              <a:t>FT = change of basis from standard space to Fourier space</a:t>
            </a:r>
            <a:endParaRPr kumimoji="0" lang="en-US" sz="20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
                <a:schemeClr val="accent2"/>
              </a:buClr>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smtClean="0"/>
              <a:t>What is Fourier space and why does anyone need it? </a:t>
            </a:r>
            <a:endParaRPr lang="en-US" dirty="0"/>
          </a:p>
        </p:txBody>
      </p:sp>
      <p:sp>
        <p:nvSpPr>
          <p:cNvPr id="3" name="Content Placeholder 2"/>
          <p:cNvSpPr>
            <a:spLocks noGrp="1"/>
          </p:cNvSpPr>
          <p:nvPr>
            <p:ph idx="1"/>
          </p:nvPr>
        </p:nvSpPr>
        <p:spPr>
          <a:xfrm>
            <a:off x="455613" y="1524000"/>
            <a:ext cx="8688387" cy="3886200"/>
          </a:xfrm>
        </p:spPr>
        <p:txBody>
          <a:bodyPr/>
          <a:lstStyle/>
          <a:p>
            <a:r>
              <a:rPr lang="en-US" dirty="0" smtClean="0"/>
              <a:t>Fourier basis is a collection of harmonics</a:t>
            </a:r>
          </a:p>
          <a:p>
            <a:pPr lvl="1"/>
            <a:r>
              <a:rPr lang="en-US" dirty="0" smtClean="0"/>
              <a:t>Note that complex exponentials are simply </a:t>
            </a:r>
            <a:r>
              <a:rPr lang="en-US" dirty="0" err="1" smtClean="0"/>
              <a:t>sines</a:t>
            </a:r>
            <a:r>
              <a:rPr lang="en-US" dirty="0" smtClean="0"/>
              <a:t> and cosines</a:t>
            </a:r>
          </a:p>
          <a:p>
            <a:r>
              <a:rPr lang="en-US" dirty="0" smtClean="0"/>
              <a:t>Therefore the FT simply decomposes a signal into its harmonic components</a:t>
            </a:r>
          </a:p>
          <a:p>
            <a:r>
              <a:rPr lang="en-US" dirty="0" smtClean="0"/>
              <a:t>FT gives direct information about the sharpness and oscillations present in the data</a:t>
            </a:r>
          </a:p>
          <a:p>
            <a:r>
              <a:rPr lang="en-US" dirty="0" smtClean="0"/>
              <a:t>An “alternate view” of the data</a:t>
            </a:r>
          </a:p>
          <a:p>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FT Demo</a:t>
            </a:r>
            <a:endParaRPr lang="en-US" dirty="0"/>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19</a:t>
            </a:fld>
            <a:endParaRPr lang="en-US"/>
          </a:p>
        </p:txBody>
      </p:sp>
      <p:sp>
        <p:nvSpPr>
          <p:cNvPr id="6" name="Content Placeholder 5"/>
          <p:cNvSpPr>
            <a:spLocks noGrp="1"/>
          </p:cNvSpPr>
          <p:nvPr>
            <p:ph idx="1"/>
          </p:nvPr>
        </p:nvSpPr>
        <p:spPr>
          <a:xfrm>
            <a:off x="455613" y="685800"/>
            <a:ext cx="8231187" cy="914400"/>
          </a:xfrm>
        </p:spPr>
        <p:txBody>
          <a:bodyPr/>
          <a:lstStyle/>
          <a:p>
            <a:r>
              <a:rPr lang="en-US" dirty="0" smtClean="0"/>
              <a:t>See how a unit pulse signal is constructed from Fourier basis vectors</a:t>
            </a:r>
            <a:endParaRPr lang="en-US" dirty="0"/>
          </a:p>
        </p:txBody>
      </p:sp>
      <p:pic>
        <p:nvPicPr>
          <p:cNvPr id="7" name="fftdemo.avi">
            <a:hlinkClick r:id="" action="ppaction://media"/>
          </p:cNvPr>
          <p:cNvPicPr>
            <a:picLocks noRot="1" noChangeAspect="1"/>
          </p:cNvPicPr>
          <p:nvPr>
            <a:videoFile r:link="rId1"/>
          </p:nvPr>
        </p:nvPicPr>
        <p:blipFill>
          <a:blip r:embed="rId3" cstate="print"/>
          <a:stretch>
            <a:fillRect/>
          </a:stretch>
        </p:blipFill>
        <p:spPr>
          <a:xfrm>
            <a:off x="455613" y="1451317"/>
            <a:ext cx="5181600" cy="5022166"/>
          </a:xfrm>
          <a:prstGeom prst="rect">
            <a:avLst/>
          </a:prstGeom>
        </p:spPr>
      </p:pic>
      <p:sp>
        <p:nvSpPr>
          <p:cNvPr id="8" name="TextBox 7"/>
          <p:cNvSpPr txBox="1"/>
          <p:nvPr/>
        </p:nvSpPr>
        <p:spPr>
          <a:xfrm>
            <a:off x="6298978" y="2131367"/>
            <a:ext cx="2616422"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pPr>
              <a:buNone/>
            </a:pPr>
            <a:r>
              <a:rPr lang="en-US" dirty="0" smtClean="0">
                <a:solidFill>
                  <a:srgbClr val="C00000"/>
                </a:solidFill>
              </a:rPr>
              <a:t>Fourier coefficients</a:t>
            </a:r>
            <a:endParaRPr lang="en-US" dirty="0">
              <a:solidFill>
                <a:srgbClr val="C00000"/>
              </a:solidFill>
            </a:endParaRPr>
          </a:p>
        </p:txBody>
      </p:sp>
      <p:sp>
        <p:nvSpPr>
          <p:cNvPr id="9" name="TextBox 8"/>
          <p:cNvSpPr txBox="1"/>
          <p:nvPr/>
        </p:nvSpPr>
        <p:spPr>
          <a:xfrm>
            <a:off x="6724555" y="3729335"/>
            <a:ext cx="1816523"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pPr>
              <a:buNone/>
            </a:pPr>
            <a:r>
              <a:rPr lang="en-US" dirty="0" smtClean="0">
                <a:solidFill>
                  <a:srgbClr val="C00000"/>
                </a:solidFill>
              </a:rPr>
              <a:t>Basis vectors</a:t>
            </a:r>
            <a:endParaRPr lang="en-US" dirty="0">
              <a:solidFill>
                <a:srgbClr val="C00000"/>
              </a:solidFill>
            </a:endParaRPr>
          </a:p>
        </p:txBody>
      </p:sp>
      <p:sp>
        <p:nvSpPr>
          <p:cNvPr id="10" name="TextBox 9"/>
          <p:cNvSpPr txBox="1"/>
          <p:nvPr/>
        </p:nvSpPr>
        <p:spPr>
          <a:xfrm>
            <a:off x="6246856" y="5253335"/>
            <a:ext cx="2771913"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pPr>
              <a:buNone/>
            </a:pPr>
            <a:r>
              <a:rPr lang="en-US" dirty="0" smtClean="0">
                <a:solidFill>
                  <a:srgbClr val="C00000"/>
                </a:solidFill>
              </a:rPr>
              <a:t>Reconstructed signal</a:t>
            </a:r>
            <a:endParaRPr lang="en-US" dirty="0">
              <a:solidFill>
                <a:srgbClr val="C00000"/>
              </a:solidFill>
            </a:endParaRPr>
          </a:p>
        </p:txBody>
      </p:sp>
      <p:cxnSp>
        <p:nvCxnSpPr>
          <p:cNvPr id="12" name="Straight Arrow Connector 11"/>
          <p:cNvCxnSpPr>
            <a:stCxn id="8" idx="1"/>
          </p:cNvCxnSpPr>
          <p:nvPr/>
        </p:nvCxnSpPr>
        <p:spPr bwMode="auto">
          <a:xfrm rot="10800000">
            <a:off x="5181600" y="2362200"/>
            <a:ext cx="1117378" cy="1588"/>
          </a:xfrm>
          <a:prstGeom prst="straightConnector1">
            <a:avLst/>
          </a:prstGeom>
          <a:noFill/>
          <a:ln w="28575"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rot="10800000">
            <a:off x="5181600" y="3960812"/>
            <a:ext cx="1524000" cy="1588"/>
          </a:xfrm>
          <a:prstGeom prst="straightConnector1">
            <a:avLst/>
          </a:prstGeom>
          <a:noFill/>
          <a:ln w="28575" cap="flat" cmpd="sng" algn="ctr">
            <a:solidFill>
              <a:srgbClr val="FF0000"/>
            </a:solidFill>
            <a:prstDash val="solid"/>
            <a:round/>
            <a:headEnd type="none" w="med" len="med"/>
            <a:tailEnd type="arrow"/>
          </a:ln>
          <a:effectLst/>
        </p:spPr>
      </p:cxnSp>
      <p:cxnSp>
        <p:nvCxnSpPr>
          <p:cNvPr id="15" name="Straight Arrow Connector 14"/>
          <p:cNvCxnSpPr>
            <a:stCxn id="10" idx="1"/>
          </p:cNvCxnSpPr>
          <p:nvPr/>
        </p:nvCxnSpPr>
        <p:spPr bwMode="auto">
          <a:xfrm rot="10800000" flipV="1">
            <a:off x="5181600" y="5484167"/>
            <a:ext cx="1065256" cy="643"/>
          </a:xfrm>
          <a:prstGeom prst="straightConnector1">
            <a:avLst/>
          </a:prstGeom>
          <a:noFill/>
          <a:ln w="2857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26AD4D2-DA9A-4E31-95AA-33E87511FE60}" type="slidenum">
              <a:rPr lang="en-US"/>
              <a:pPr>
                <a:defRPr/>
              </a:pPr>
              <a:t>2</a:t>
            </a:fld>
            <a:endParaRPr lang="en-US"/>
          </a:p>
        </p:txBody>
      </p:sp>
      <p:sp>
        <p:nvSpPr>
          <p:cNvPr id="8195" name="Rectangle 2"/>
          <p:cNvSpPr>
            <a:spLocks noGrp="1" noChangeArrowheads="1"/>
          </p:cNvSpPr>
          <p:nvPr>
            <p:ph type="title"/>
          </p:nvPr>
        </p:nvSpPr>
        <p:spPr/>
        <p:txBody>
          <a:bodyPr/>
          <a:lstStyle/>
          <a:p>
            <a:r>
              <a:rPr lang="en-US" dirty="0" smtClean="0"/>
              <a:t>Outline</a:t>
            </a:r>
          </a:p>
        </p:txBody>
      </p:sp>
      <p:sp>
        <p:nvSpPr>
          <p:cNvPr id="8196" name="Rectangle 3"/>
          <p:cNvSpPr>
            <a:spLocks noGrp="1" noChangeArrowheads="1"/>
          </p:cNvSpPr>
          <p:nvPr>
            <p:ph type="body" idx="1"/>
          </p:nvPr>
        </p:nvSpPr>
        <p:spPr/>
        <p:txBody>
          <a:bodyPr/>
          <a:lstStyle/>
          <a:p>
            <a:r>
              <a:rPr lang="en-US" dirty="0" smtClean="0"/>
              <a:t>Talk involves matrices and vector spaces</a:t>
            </a:r>
          </a:p>
          <a:p>
            <a:pPr lvl="1"/>
            <a:r>
              <a:rPr lang="en-US" dirty="0" smtClean="0"/>
              <a:t>You will not be tested on it</a:t>
            </a:r>
          </a:p>
          <a:p>
            <a:r>
              <a:rPr lang="en-US" dirty="0" smtClean="0"/>
              <a:t>What are Transforms</a:t>
            </a:r>
          </a:p>
          <a:p>
            <a:pPr lvl="1">
              <a:buNone/>
            </a:pPr>
            <a:r>
              <a:rPr lang="en-US" dirty="0" smtClean="0"/>
              <a:t>= change of basis</a:t>
            </a:r>
          </a:p>
          <a:p>
            <a:pPr lvl="1">
              <a:buNone/>
            </a:pPr>
            <a:r>
              <a:rPr lang="en-US" dirty="0" smtClean="0"/>
              <a:t>Linear or non-linear (will focus on linear)</a:t>
            </a:r>
          </a:p>
          <a:p>
            <a:r>
              <a:rPr lang="en-US" dirty="0" smtClean="0"/>
              <a:t>Fourier Transforms</a:t>
            </a:r>
          </a:p>
          <a:p>
            <a:r>
              <a:rPr lang="en-US" dirty="0" smtClean="0"/>
              <a:t>Wavelet Transforms</a:t>
            </a:r>
          </a:p>
          <a:p>
            <a:r>
              <a:rPr lang="en-US" dirty="0" smtClean="0"/>
              <a:t>Why?? </a:t>
            </a:r>
          </a:p>
          <a:p>
            <a:pPr lvl="1"/>
            <a:r>
              <a:rPr lang="en-US" dirty="0" smtClean="0"/>
              <a:t>Because a transform or a change in basis may allow you to see things differently, see things that couldn’t be seen before, to get a different “perspective”</a:t>
            </a:r>
          </a:p>
          <a:p>
            <a:pPr>
              <a:buNone/>
            </a:pPr>
            <a:endParaRPr lang="en-US" dirty="0" smtClean="0"/>
          </a:p>
          <a:p>
            <a:endParaRPr lang="en-US" dirty="0" smtClean="0"/>
          </a:p>
          <a:p>
            <a:pPr lvl="1"/>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Fourier Transform</a:t>
            </a:r>
            <a:endParaRPr lang="en-US" dirty="0"/>
          </a:p>
        </p:txBody>
      </p:sp>
      <p:sp>
        <p:nvSpPr>
          <p:cNvPr id="3" name="Content Placeholder 2"/>
          <p:cNvSpPr>
            <a:spLocks noGrp="1"/>
          </p:cNvSpPr>
          <p:nvPr>
            <p:ph idx="1"/>
          </p:nvPr>
        </p:nvSpPr>
        <p:spPr>
          <a:xfrm>
            <a:off x="455613" y="1219200"/>
            <a:ext cx="8688387" cy="4876800"/>
          </a:xfrm>
        </p:spPr>
        <p:txBody>
          <a:bodyPr/>
          <a:lstStyle/>
          <a:p>
            <a:r>
              <a:rPr lang="en-US" dirty="0" smtClean="0"/>
              <a:t>The computation of FT requires n</a:t>
            </a:r>
            <a:r>
              <a:rPr lang="en-US" baseline="30000" dirty="0" smtClean="0"/>
              <a:t>2</a:t>
            </a:r>
            <a:r>
              <a:rPr lang="en-US" dirty="0" smtClean="0"/>
              <a:t> </a:t>
            </a:r>
            <a:r>
              <a:rPr lang="en-US" dirty="0" err="1" smtClean="0"/>
              <a:t>mult</a:t>
            </a:r>
            <a:r>
              <a:rPr lang="en-US" dirty="0" smtClean="0"/>
              <a:t> operations</a:t>
            </a:r>
          </a:p>
          <a:p>
            <a:r>
              <a:rPr lang="en-US" dirty="0" smtClean="0"/>
              <a:t>Can get pretty expensive for large n</a:t>
            </a:r>
          </a:p>
          <a:p>
            <a:r>
              <a:rPr lang="en-US" dirty="0" smtClean="0"/>
              <a:t>An efficient algorithm exists which can do the job in </a:t>
            </a:r>
            <a:r>
              <a:rPr lang="en-US" i="1" dirty="0" smtClean="0"/>
              <a:t>O(n log(n)) </a:t>
            </a:r>
            <a:r>
              <a:rPr lang="en-US" dirty="0" smtClean="0"/>
              <a:t>operations</a:t>
            </a:r>
          </a:p>
          <a:p>
            <a:r>
              <a:rPr lang="en-US" dirty="0" smtClean="0"/>
              <a:t>This is extremely fast </a:t>
            </a:r>
            <a:r>
              <a:rPr lang="en-US" dirty="0" err="1" smtClean="0"/>
              <a:t>vs</a:t>
            </a:r>
            <a:r>
              <a:rPr lang="en-US" dirty="0" smtClean="0"/>
              <a:t> original FT for large n</a:t>
            </a:r>
          </a:p>
          <a:p>
            <a:r>
              <a:rPr lang="en-US" dirty="0" smtClean="0"/>
              <a:t>Most programming languages have a FFT library</a:t>
            </a:r>
          </a:p>
          <a:p>
            <a:pPr lvl="1"/>
            <a:r>
              <a:rPr lang="en-US" dirty="0" smtClean="0"/>
              <a:t>In C++ use FFTW, in MATLAB, built-in function </a:t>
            </a:r>
            <a:r>
              <a:rPr lang="en-US" dirty="0" err="1" smtClean="0"/>
              <a:t>fft.m</a:t>
            </a:r>
            <a:endParaRPr lang="en-US" dirty="0" smtClean="0"/>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 in images</a:t>
            </a:r>
            <a:endParaRPr lang="en-US" dirty="0"/>
          </a:p>
        </p:txBody>
      </p:sp>
      <p:sp>
        <p:nvSpPr>
          <p:cNvPr id="3" name="Content Placeholder 2"/>
          <p:cNvSpPr>
            <a:spLocks noGrp="1"/>
          </p:cNvSpPr>
          <p:nvPr>
            <p:ph idx="1"/>
          </p:nvPr>
        </p:nvSpPr>
        <p:spPr/>
        <p:txBody>
          <a:bodyPr/>
          <a:lstStyle/>
          <a:p>
            <a:r>
              <a:rPr lang="en-US" dirty="0" smtClean="0"/>
              <a:t>FT is defined on 1D, 2D or </a:t>
            </a:r>
            <a:r>
              <a:rPr lang="en-US" dirty="0" err="1" smtClean="0"/>
              <a:t>nD</a:t>
            </a:r>
            <a:r>
              <a:rPr lang="en-US" dirty="0" smtClean="0"/>
              <a:t> data. </a:t>
            </a:r>
          </a:p>
          <a:p>
            <a:r>
              <a:rPr lang="en-US" dirty="0" smtClean="0"/>
              <a:t>In 2D for instance you do FT along image rows, then do FT along columns</a:t>
            </a:r>
          </a:p>
          <a:p>
            <a:r>
              <a:rPr lang="en-US" dirty="0" smtClean="0"/>
              <a:t>Again, the FT coefficients are dot products of the image with complex exponential </a:t>
            </a:r>
            <a:r>
              <a:rPr lang="en-US" dirty="0" smtClean="0"/>
              <a:t>basis vectors</a:t>
            </a:r>
            <a:endParaRPr lang="en-US" dirty="0" smtClean="0"/>
          </a:p>
          <a:p>
            <a:r>
              <a:rPr lang="en-US" dirty="0" smtClean="0"/>
              <a:t>Basis vectors </a:t>
            </a:r>
            <a:r>
              <a:rPr lang="en-US" dirty="0" smtClean="0"/>
              <a:t>represent frequency (spatial frequency, or how “sharp things are)</a:t>
            </a:r>
          </a:p>
          <a:p>
            <a:r>
              <a:rPr lang="en-US" dirty="0" smtClean="0"/>
              <a:t>The FT coefficients represent the contribution of each spatial </a:t>
            </a:r>
            <a:r>
              <a:rPr lang="en-US" dirty="0" smtClean="0"/>
              <a:t>frequency</a:t>
            </a:r>
            <a:endParaRPr lang="en-US" dirty="0" smtClean="0"/>
          </a:p>
          <a:p>
            <a:r>
              <a:rPr lang="en-US" dirty="0" smtClean="0"/>
              <a:t>Fourier </a:t>
            </a:r>
            <a:r>
              <a:rPr lang="en-US" dirty="0" smtClean="0"/>
              <a:t>space in 2D is sometimes called “k-space”</a:t>
            </a:r>
            <a:endParaRPr lang="en-US" dirty="0"/>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516399D8-E7D7-4E43-9126-0F2B2F7F7716}" type="slidenum">
              <a:rPr lang="en-US"/>
              <a:pPr>
                <a:defRPr/>
              </a:pPr>
              <a:t>22</a:t>
            </a:fld>
            <a:endParaRPr lang="en-US"/>
          </a:p>
        </p:txBody>
      </p:sp>
      <p:sp>
        <p:nvSpPr>
          <p:cNvPr id="14339" name="Rectangle 2"/>
          <p:cNvSpPr>
            <a:spLocks noGrp="1" noChangeArrowheads="1"/>
          </p:cNvSpPr>
          <p:nvPr>
            <p:ph type="title"/>
          </p:nvPr>
        </p:nvSpPr>
        <p:spPr>
          <a:xfrm>
            <a:off x="457200" y="152400"/>
            <a:ext cx="8229600" cy="914400"/>
          </a:xfrm>
        </p:spPr>
        <p:txBody>
          <a:bodyPr/>
          <a:lstStyle/>
          <a:p>
            <a:r>
              <a:rPr lang="en-US" smtClean="0"/>
              <a:t>k-space and image-space</a:t>
            </a:r>
          </a:p>
        </p:txBody>
      </p:sp>
      <p:sp>
        <p:nvSpPr>
          <p:cNvPr id="14340" name="Rectangle 3"/>
          <p:cNvSpPr>
            <a:spLocks noGrp="1" noChangeArrowheads="1"/>
          </p:cNvSpPr>
          <p:nvPr>
            <p:ph type="body" idx="1"/>
          </p:nvPr>
        </p:nvSpPr>
        <p:spPr>
          <a:xfrm>
            <a:off x="0" y="2514600"/>
            <a:ext cx="2438400" cy="2133600"/>
          </a:xfrm>
        </p:spPr>
        <p:txBody>
          <a:bodyPr/>
          <a:lstStyle/>
          <a:p>
            <a:pPr>
              <a:buFont typeface="Wingdings" pitchFamily="2" charset="2"/>
              <a:buNone/>
            </a:pPr>
            <a:r>
              <a:rPr lang="en-US" smtClean="0"/>
              <a:t>	k-space &amp; image-space are related by the 2D FT</a:t>
            </a:r>
          </a:p>
        </p:txBody>
      </p:sp>
      <p:pic>
        <p:nvPicPr>
          <p:cNvPr id="14341" name="Picture 4" descr="~AUT0012"/>
          <p:cNvPicPr>
            <a:picLocks noChangeAspect="1" noChangeArrowheads="1"/>
          </p:cNvPicPr>
          <p:nvPr/>
        </p:nvPicPr>
        <p:blipFill>
          <a:blip r:embed="rId3" cstate="print">
            <a:lum bright="2000" contrast="26000"/>
          </a:blip>
          <a:srcRect b="1437"/>
          <a:stretch>
            <a:fillRect/>
          </a:stretch>
        </p:blipFill>
        <p:spPr bwMode="auto">
          <a:xfrm>
            <a:off x="2211388" y="925513"/>
            <a:ext cx="5332412" cy="5170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pPr>
              <a:defRPr/>
            </a:pPr>
            <a:fld id="{7F2C4082-C9B5-4972-BF12-104DA72BD1DD}" type="slidenum">
              <a:rPr lang="en-US"/>
              <a:pPr>
                <a:defRPr/>
              </a:pPr>
              <a:t>23</a:t>
            </a:fld>
            <a:endParaRPr lang="en-US"/>
          </a:p>
        </p:txBody>
      </p:sp>
      <p:sp>
        <p:nvSpPr>
          <p:cNvPr id="19459" name="Rectangle 2"/>
          <p:cNvSpPr>
            <a:spLocks noGrp="1" noChangeArrowheads="1"/>
          </p:cNvSpPr>
          <p:nvPr>
            <p:ph type="title"/>
          </p:nvPr>
        </p:nvSpPr>
        <p:spPr>
          <a:xfrm>
            <a:off x="457200" y="76200"/>
            <a:ext cx="8229600" cy="914400"/>
          </a:xfrm>
        </p:spPr>
        <p:txBody>
          <a:bodyPr/>
          <a:lstStyle/>
          <a:p>
            <a:r>
              <a:rPr lang="en-US" smtClean="0"/>
              <a:t>Truncation</a:t>
            </a:r>
          </a:p>
        </p:txBody>
      </p:sp>
      <p:sp>
        <p:nvSpPr>
          <p:cNvPr id="19460" name="Rectangle 3"/>
          <p:cNvSpPr>
            <a:spLocks noGrp="1" noChangeArrowheads="1"/>
          </p:cNvSpPr>
          <p:nvPr>
            <p:ph type="body" idx="1"/>
          </p:nvPr>
        </p:nvSpPr>
        <p:spPr>
          <a:xfrm>
            <a:off x="455613" y="762000"/>
            <a:ext cx="8231187" cy="533400"/>
          </a:xfrm>
        </p:spPr>
        <p:txBody>
          <a:bodyPr/>
          <a:lstStyle/>
          <a:p>
            <a:r>
              <a:rPr lang="en-US" dirty="0" smtClean="0"/>
              <a:t>Just as the number of frequency bands determines the highest pitch in an audio signal, the number of </a:t>
            </a:r>
            <a:r>
              <a:rPr lang="en-US" dirty="0" smtClean="0"/>
              <a:t>k-space </a:t>
            </a:r>
            <a:r>
              <a:rPr lang="en-US" dirty="0" smtClean="0"/>
              <a:t>points determines the sharpest features of an image </a:t>
            </a:r>
          </a:p>
          <a:p>
            <a:r>
              <a:rPr lang="en-US" dirty="0" smtClean="0"/>
              <a:t>Truncation = sampling central part of k-space</a:t>
            </a:r>
          </a:p>
        </p:txBody>
      </p:sp>
      <p:pic>
        <p:nvPicPr>
          <p:cNvPr id="1677316" name="Picture 4" descr="kge_orig"/>
          <p:cNvPicPr>
            <a:picLocks noChangeAspect="1" noChangeArrowheads="1"/>
          </p:cNvPicPr>
          <p:nvPr/>
        </p:nvPicPr>
        <p:blipFill>
          <a:blip r:embed="rId3" cstate="print">
            <a:lum bright="18000"/>
          </a:blip>
          <a:srcRect l="14285" t="9525" r="14285" b="9525"/>
          <a:stretch>
            <a:fillRect/>
          </a:stretch>
        </p:blipFill>
        <p:spPr bwMode="auto">
          <a:xfrm>
            <a:off x="611188" y="2946400"/>
            <a:ext cx="3884612" cy="3302000"/>
          </a:xfrm>
          <a:prstGeom prst="rect">
            <a:avLst/>
          </a:prstGeom>
          <a:noFill/>
          <a:ln w="9525">
            <a:noFill/>
            <a:miter lim="800000"/>
            <a:headEnd/>
            <a:tailEnd/>
          </a:ln>
        </p:spPr>
      </p:pic>
      <p:pic>
        <p:nvPicPr>
          <p:cNvPr id="1677317" name="Picture 5" descr="ge_orig"/>
          <p:cNvPicPr>
            <a:picLocks noChangeAspect="1" noChangeArrowheads="1"/>
          </p:cNvPicPr>
          <p:nvPr/>
        </p:nvPicPr>
        <p:blipFill>
          <a:blip r:embed="rId4" cstate="print">
            <a:lum bright="12000"/>
          </a:blip>
          <a:srcRect l="14285" t="9525" r="14285" b="9525"/>
          <a:stretch>
            <a:fillRect/>
          </a:stretch>
        </p:blipFill>
        <p:spPr bwMode="auto">
          <a:xfrm>
            <a:off x="4573588" y="2946400"/>
            <a:ext cx="3884612" cy="3302000"/>
          </a:xfrm>
          <a:prstGeom prst="rect">
            <a:avLst/>
          </a:prstGeom>
          <a:noFill/>
          <a:ln w="9525">
            <a:noFill/>
            <a:miter lim="800000"/>
            <a:headEnd/>
            <a:tailEnd/>
          </a:ln>
        </p:spPr>
      </p:pic>
      <p:pic>
        <p:nvPicPr>
          <p:cNvPr id="1677318" name="Picture 6" descr="kge_trunc80"/>
          <p:cNvPicPr>
            <a:picLocks noChangeAspect="1" noChangeArrowheads="1"/>
          </p:cNvPicPr>
          <p:nvPr/>
        </p:nvPicPr>
        <p:blipFill>
          <a:blip r:embed="rId5" cstate="print">
            <a:lum bright="18000"/>
          </a:blip>
          <a:srcRect l="14285" t="9525" r="14285" b="9525"/>
          <a:stretch>
            <a:fillRect/>
          </a:stretch>
        </p:blipFill>
        <p:spPr bwMode="auto">
          <a:xfrm>
            <a:off x="609600" y="2946400"/>
            <a:ext cx="3884613" cy="3302000"/>
          </a:xfrm>
          <a:prstGeom prst="rect">
            <a:avLst/>
          </a:prstGeom>
          <a:noFill/>
          <a:ln w="9525">
            <a:noFill/>
            <a:miter lim="800000"/>
            <a:headEnd/>
            <a:tailEnd/>
          </a:ln>
        </p:spPr>
      </p:pic>
      <p:pic>
        <p:nvPicPr>
          <p:cNvPr id="1677319" name="Picture 7" descr="ge_trunc80"/>
          <p:cNvPicPr>
            <a:picLocks noChangeAspect="1" noChangeArrowheads="1"/>
          </p:cNvPicPr>
          <p:nvPr/>
        </p:nvPicPr>
        <p:blipFill>
          <a:blip r:embed="rId6" cstate="print">
            <a:lum bright="12000"/>
          </a:blip>
          <a:srcRect l="14285" t="9525" r="14285" b="9525"/>
          <a:stretch>
            <a:fillRect/>
          </a:stretch>
        </p:blipFill>
        <p:spPr bwMode="auto">
          <a:xfrm>
            <a:off x="4573588" y="2946400"/>
            <a:ext cx="3884612" cy="3302000"/>
          </a:xfrm>
          <a:prstGeom prst="rect">
            <a:avLst/>
          </a:prstGeom>
          <a:noFill/>
          <a:ln w="9525">
            <a:noFill/>
            <a:miter lim="800000"/>
            <a:headEnd/>
            <a:tailEnd/>
          </a:ln>
        </p:spPr>
      </p:pic>
      <p:pic>
        <p:nvPicPr>
          <p:cNvPr id="1677320" name="Picture 8" descr="kge_trunc50"/>
          <p:cNvPicPr>
            <a:picLocks noChangeAspect="1" noChangeArrowheads="1"/>
          </p:cNvPicPr>
          <p:nvPr/>
        </p:nvPicPr>
        <p:blipFill>
          <a:blip r:embed="rId7" cstate="print">
            <a:lum bright="18000"/>
          </a:blip>
          <a:srcRect l="14285" t="9525" r="14285" b="9525"/>
          <a:stretch>
            <a:fillRect/>
          </a:stretch>
        </p:blipFill>
        <p:spPr bwMode="auto">
          <a:xfrm>
            <a:off x="609600" y="2946400"/>
            <a:ext cx="3884613" cy="3302000"/>
          </a:xfrm>
          <a:prstGeom prst="rect">
            <a:avLst/>
          </a:prstGeom>
          <a:noFill/>
          <a:ln w="9525">
            <a:noFill/>
            <a:miter lim="800000"/>
            <a:headEnd/>
            <a:tailEnd/>
          </a:ln>
        </p:spPr>
      </p:pic>
      <p:pic>
        <p:nvPicPr>
          <p:cNvPr id="1677321" name="Picture 9" descr="ge_trunc50"/>
          <p:cNvPicPr>
            <a:picLocks noChangeAspect="1" noChangeArrowheads="1"/>
          </p:cNvPicPr>
          <p:nvPr/>
        </p:nvPicPr>
        <p:blipFill>
          <a:blip r:embed="rId8" cstate="print">
            <a:lum bright="12000"/>
          </a:blip>
          <a:srcRect l="14285" t="9525" r="14285" b="9525"/>
          <a:stretch>
            <a:fillRect/>
          </a:stretch>
        </p:blipFill>
        <p:spPr bwMode="auto">
          <a:xfrm>
            <a:off x="4573588" y="2946400"/>
            <a:ext cx="3884612" cy="3302000"/>
          </a:xfrm>
          <a:prstGeom prst="rect">
            <a:avLst/>
          </a:prstGeom>
          <a:noFill/>
          <a:ln w="9525">
            <a:noFill/>
            <a:miter lim="800000"/>
            <a:headEnd/>
            <a:tailEnd/>
          </a:ln>
        </p:spPr>
      </p:pic>
      <p:pic>
        <p:nvPicPr>
          <p:cNvPr id="1677322" name="Picture 10" descr="kge_trunc30"/>
          <p:cNvPicPr>
            <a:picLocks noChangeAspect="1" noChangeArrowheads="1"/>
          </p:cNvPicPr>
          <p:nvPr/>
        </p:nvPicPr>
        <p:blipFill>
          <a:blip r:embed="rId9" cstate="print">
            <a:lum bright="18000"/>
          </a:blip>
          <a:srcRect l="14285" t="9525" r="14285" b="9525"/>
          <a:stretch>
            <a:fillRect/>
          </a:stretch>
        </p:blipFill>
        <p:spPr bwMode="auto">
          <a:xfrm>
            <a:off x="609600" y="2946400"/>
            <a:ext cx="3884613" cy="3302000"/>
          </a:xfrm>
          <a:prstGeom prst="rect">
            <a:avLst/>
          </a:prstGeom>
          <a:noFill/>
          <a:ln w="9525">
            <a:noFill/>
            <a:miter lim="800000"/>
            <a:headEnd/>
            <a:tailEnd/>
          </a:ln>
        </p:spPr>
      </p:pic>
      <p:pic>
        <p:nvPicPr>
          <p:cNvPr id="1677323" name="Picture 11" descr="ge_trunc30"/>
          <p:cNvPicPr>
            <a:picLocks noChangeAspect="1" noChangeArrowheads="1"/>
          </p:cNvPicPr>
          <p:nvPr/>
        </p:nvPicPr>
        <p:blipFill>
          <a:blip r:embed="rId10" cstate="print">
            <a:lum bright="12000"/>
          </a:blip>
          <a:srcRect l="14285" t="9525" r="14285" b="9525"/>
          <a:stretch>
            <a:fillRect/>
          </a:stretch>
        </p:blipFill>
        <p:spPr bwMode="auto">
          <a:xfrm>
            <a:off x="4573588" y="2946400"/>
            <a:ext cx="3884612" cy="330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6773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6773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167731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16773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677320"/>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499"/>
                                          </p:stCondLst>
                                        </p:cTn>
                                        <p:tgtEl>
                                          <p:spTgt spid="16773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1677322"/>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1677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5FDB27F-AC46-4DD0-B161-A31BF10EBC29}" type="slidenum">
              <a:rPr lang="en-US"/>
              <a:pPr>
                <a:defRPr/>
              </a:pPr>
              <a:t>24</a:t>
            </a:fld>
            <a:endParaRPr lang="en-US"/>
          </a:p>
        </p:txBody>
      </p:sp>
      <p:sp>
        <p:nvSpPr>
          <p:cNvPr id="23555" name="Rectangle 2"/>
          <p:cNvSpPr>
            <a:spLocks noGrp="1" noChangeArrowheads="1"/>
          </p:cNvSpPr>
          <p:nvPr>
            <p:ph type="title"/>
          </p:nvPr>
        </p:nvSpPr>
        <p:spPr/>
        <p:txBody>
          <a:bodyPr/>
          <a:lstStyle/>
          <a:p>
            <a:r>
              <a:rPr lang="en-US" smtClean="0"/>
              <a:t>Ringing Example</a:t>
            </a:r>
          </a:p>
        </p:txBody>
      </p:sp>
      <p:pic>
        <p:nvPicPr>
          <p:cNvPr id="23556" name="Picture 4" descr="~AUT0016"/>
          <p:cNvPicPr>
            <a:picLocks noChangeAspect="1" noChangeArrowheads="1"/>
          </p:cNvPicPr>
          <p:nvPr/>
        </p:nvPicPr>
        <p:blipFill>
          <a:blip r:embed="rId3" cstate="print">
            <a:lum bright="2000" contrast="20000"/>
          </a:blip>
          <a:srcRect/>
          <a:stretch>
            <a:fillRect/>
          </a:stretch>
        </p:blipFill>
        <p:spPr bwMode="auto">
          <a:xfrm>
            <a:off x="2209800" y="1066800"/>
            <a:ext cx="4979988"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en-US" dirty="0"/>
          </a:p>
        </p:txBody>
      </p:sp>
      <p:sp>
        <p:nvSpPr>
          <p:cNvPr id="3" name="Content Placeholder 2"/>
          <p:cNvSpPr>
            <a:spLocks noGrp="1"/>
          </p:cNvSpPr>
          <p:nvPr>
            <p:ph idx="1"/>
          </p:nvPr>
        </p:nvSpPr>
        <p:spPr/>
        <p:txBody>
          <a:bodyPr/>
          <a:lstStyle/>
          <a:p>
            <a:r>
              <a:rPr lang="en-US" sz="2000" dirty="0" smtClean="0"/>
              <a:t>Lots of reading material online</a:t>
            </a:r>
          </a:p>
          <a:p>
            <a:r>
              <a:rPr lang="en-US" sz="2000" dirty="0" smtClean="0"/>
              <a:t>A great set of lectures given by Dr Kathy Davis at UT Austin</a:t>
            </a:r>
          </a:p>
          <a:p>
            <a:r>
              <a:rPr lang="en-US" sz="2000" dirty="0" smtClean="0"/>
              <a:t>Homework: do at least a couple exercises from below</a:t>
            </a:r>
          </a:p>
          <a:p>
            <a:endParaRPr lang="en-US" sz="1800" dirty="0" smtClean="0"/>
          </a:p>
          <a:p>
            <a:r>
              <a:rPr lang="en-US" sz="1800" dirty="0" smtClean="0"/>
              <a:t>Basis change: </a:t>
            </a:r>
            <a:r>
              <a:rPr lang="en-US" sz="1800" dirty="0" smtClean="0">
                <a:ln>
                  <a:solidFill>
                    <a:srgbClr val="FF0000"/>
                  </a:solidFill>
                </a:ln>
                <a:hlinkClick r:id="rId2"/>
              </a:rPr>
              <a:t>http://www.ma.utexas.edu/users/davis/reu/ch2/basis/basis.pdf</a:t>
            </a:r>
            <a:endParaRPr lang="en-US" sz="1800" dirty="0" smtClean="0">
              <a:ln>
                <a:solidFill>
                  <a:srgbClr val="FF0000"/>
                </a:solidFill>
              </a:ln>
            </a:endParaRPr>
          </a:p>
          <a:p>
            <a:r>
              <a:rPr lang="en-US" sz="1800" dirty="0" smtClean="0"/>
              <a:t>Fourier Transform: </a:t>
            </a:r>
            <a:r>
              <a:rPr lang="en-US" sz="1800" dirty="0" smtClean="0">
                <a:ln>
                  <a:solidFill>
                    <a:srgbClr val="FF0000"/>
                  </a:solidFill>
                </a:ln>
                <a:hlinkClick r:id="rId3"/>
              </a:rPr>
              <a:t>http://www.ma.utexas.edu/users/davis/reu/ch2/exponentials/exponentials.pdf</a:t>
            </a:r>
            <a:endParaRPr lang="en-US" sz="1800" dirty="0" smtClean="0">
              <a:ln>
                <a:solidFill>
                  <a:srgbClr val="FF0000"/>
                </a:solidFill>
              </a:ln>
            </a:endParaRPr>
          </a:p>
          <a:p>
            <a:r>
              <a:rPr lang="en-US" sz="1800" dirty="0" smtClean="0"/>
              <a:t>FFT: </a:t>
            </a:r>
            <a:r>
              <a:rPr lang="en-US" sz="1800" dirty="0" smtClean="0">
                <a:ln>
                  <a:solidFill>
                    <a:srgbClr val="FF0000"/>
                  </a:solidFill>
                </a:ln>
                <a:hlinkClick r:id="rId4"/>
              </a:rPr>
              <a:t>http://www.ma.utexas.edu/users/davis/reu/ch2/fft/fft.pdf</a:t>
            </a:r>
            <a:endParaRPr lang="en-US" sz="1800" dirty="0" smtClean="0">
              <a:ln>
                <a:solidFill>
                  <a:srgbClr val="FF0000"/>
                </a:solidFill>
              </a:ln>
            </a:endParaRPr>
          </a:p>
          <a:p>
            <a:r>
              <a:rPr lang="en-US" sz="1800" dirty="0" smtClean="0"/>
              <a:t>FFT application to heartbeat analysis: </a:t>
            </a:r>
            <a:r>
              <a:rPr lang="en-US" sz="1800" dirty="0" smtClean="0">
                <a:ln>
                  <a:solidFill>
                    <a:srgbClr val="FF0000"/>
                  </a:solidFill>
                </a:ln>
                <a:hlinkClick r:id="rId5"/>
              </a:rPr>
              <a:t>http://</a:t>
            </a:r>
            <a:r>
              <a:rPr lang="en-US" sz="1800" dirty="0" smtClean="0">
                <a:ln>
                  <a:solidFill>
                    <a:srgbClr val="FF0000"/>
                  </a:solidFill>
                </a:ln>
                <a:hlinkClick r:id="rId5"/>
              </a:rPr>
              <a:t>www.ma.utexas.edu/users/davis/reu/ch2/heart/heart.pdf</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Wavelet Transform</a:t>
            </a:r>
            <a:endParaRPr lang="en-US" dirty="0"/>
          </a:p>
        </p:txBody>
      </p:sp>
      <p:sp>
        <p:nvSpPr>
          <p:cNvPr id="3" name="Content Placeholder 2"/>
          <p:cNvSpPr>
            <a:spLocks noGrp="1"/>
          </p:cNvSpPr>
          <p:nvPr>
            <p:ph idx="1"/>
          </p:nvPr>
        </p:nvSpPr>
        <p:spPr>
          <a:xfrm>
            <a:off x="304800" y="1219200"/>
            <a:ext cx="8763000" cy="4876800"/>
          </a:xfrm>
        </p:spPr>
        <p:txBody>
          <a:bodyPr/>
          <a:lstStyle/>
          <a:p>
            <a:r>
              <a:rPr lang="en-US" dirty="0" smtClean="0"/>
              <a:t>FTs are great, but they capture global features</a:t>
            </a:r>
          </a:p>
          <a:p>
            <a:pPr lvl="1"/>
            <a:r>
              <a:rPr lang="en-US" dirty="0" smtClean="0"/>
              <a:t>Harmonic components of the entire signal</a:t>
            </a:r>
          </a:p>
          <a:p>
            <a:pPr lvl="1"/>
            <a:r>
              <a:rPr lang="en-US" dirty="0" smtClean="0"/>
              <a:t>They are obtained by dot-</a:t>
            </a:r>
            <a:r>
              <a:rPr lang="en-US" dirty="0" err="1" smtClean="0"/>
              <a:t>producting</a:t>
            </a:r>
            <a:r>
              <a:rPr lang="en-US" dirty="0" smtClean="0"/>
              <a:t> the WHOLE signal</a:t>
            </a:r>
          </a:p>
          <a:p>
            <a:r>
              <a:rPr lang="en-US" dirty="0" smtClean="0"/>
              <a:t>Problem1: local features can get lost</a:t>
            </a:r>
          </a:p>
          <a:p>
            <a:r>
              <a:rPr lang="en-US" dirty="0" smtClean="0"/>
              <a:t>Problem2: if signal is not stationary (features change with time or in space) then this is not captured by FT</a:t>
            </a:r>
          </a:p>
          <a:p>
            <a:r>
              <a:rPr lang="en-US" dirty="0" smtClean="0"/>
              <a:t>Therefore need a transform that provides frequency information LOCALLY</a:t>
            </a:r>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Wavelet Transforms - motivation</a:t>
            </a:r>
            <a:endParaRPr lang="en-US" dirty="0"/>
          </a:p>
        </p:txBody>
      </p:sp>
      <p:sp>
        <p:nvSpPr>
          <p:cNvPr id="3" name="Content Placeholder 2"/>
          <p:cNvSpPr>
            <a:spLocks noGrp="1"/>
          </p:cNvSpPr>
          <p:nvPr>
            <p:ph idx="1"/>
          </p:nvPr>
        </p:nvSpPr>
        <p:spPr>
          <a:xfrm>
            <a:off x="304801" y="914400"/>
            <a:ext cx="8610599" cy="1905000"/>
          </a:xfrm>
        </p:spPr>
        <p:txBody>
          <a:bodyPr/>
          <a:lstStyle/>
          <a:p>
            <a:r>
              <a:rPr lang="en-US" dirty="0" smtClean="0"/>
              <a:t>For example consider the following signal</a:t>
            </a:r>
          </a:p>
          <a:p>
            <a:pPr>
              <a:buNone/>
            </a:pPr>
            <a:r>
              <a:rPr lang="en-US" sz="1800" dirty="0" smtClean="0"/>
              <a:t>x(t)=</a:t>
            </a:r>
            <a:r>
              <a:rPr lang="en-US" sz="1800" dirty="0" err="1" smtClean="0"/>
              <a:t>cos</a:t>
            </a:r>
            <a:r>
              <a:rPr lang="en-US" sz="1800" dirty="0" smtClean="0"/>
              <a:t>(2*pi*10*t)+</a:t>
            </a:r>
            <a:r>
              <a:rPr lang="en-US" sz="1800" dirty="0" err="1" smtClean="0"/>
              <a:t>cos</a:t>
            </a:r>
            <a:r>
              <a:rPr lang="en-US" sz="1800" dirty="0" smtClean="0"/>
              <a:t>(2*pi*25*t)+</a:t>
            </a:r>
            <a:r>
              <a:rPr lang="en-US" sz="1800" dirty="0" err="1" smtClean="0"/>
              <a:t>cos</a:t>
            </a:r>
            <a:r>
              <a:rPr lang="en-US" sz="1800" dirty="0" smtClean="0"/>
              <a:t>(2*pi*50*t)+</a:t>
            </a:r>
            <a:r>
              <a:rPr lang="en-US" sz="1800" dirty="0" err="1" smtClean="0"/>
              <a:t>cos</a:t>
            </a:r>
            <a:r>
              <a:rPr lang="en-US" sz="1800" dirty="0" smtClean="0"/>
              <a:t>(2*pi*100*t) </a:t>
            </a:r>
          </a:p>
          <a:p>
            <a:r>
              <a:rPr lang="en-US" dirty="0" smtClean="0"/>
              <a:t>Has frequencies 10, 25, 50, and 100 Hz at any given time instant</a:t>
            </a:r>
          </a:p>
          <a:p>
            <a:endParaRPr lang="en-US" dirty="0"/>
          </a:p>
        </p:txBody>
      </p:sp>
      <p:sp>
        <p:nvSpPr>
          <p:cNvPr id="4" name="Slide Number Placeholder 3"/>
          <p:cNvSpPr>
            <a:spLocks noGrp="1"/>
          </p:cNvSpPr>
          <p:nvPr>
            <p:ph type="sldNum" sz="quarter" idx="10"/>
          </p:nvPr>
        </p:nvSpPr>
        <p:spPr>
          <a:xfrm>
            <a:off x="8229600" y="6324600"/>
            <a:ext cx="685800" cy="304800"/>
          </a:xfrm>
        </p:spPr>
        <p:txBody>
          <a:bodyPr/>
          <a:lstStyle/>
          <a:p>
            <a:pPr>
              <a:defRPr/>
            </a:pPr>
            <a:fld id="{6C2CB68E-75DE-47CC-B525-D6895985D2D3}" type="slidenum">
              <a:rPr lang="en-US" smtClean="0"/>
              <a:pPr>
                <a:defRPr/>
              </a:pPr>
              <a:t>27</a:t>
            </a:fld>
            <a:endParaRPr lang="en-US"/>
          </a:p>
        </p:txBody>
      </p:sp>
      <p:pic>
        <p:nvPicPr>
          <p:cNvPr id="7" name="Picture 2"/>
          <p:cNvPicPr>
            <a:picLocks noChangeAspect="1" noChangeArrowheads="1"/>
          </p:cNvPicPr>
          <p:nvPr/>
        </p:nvPicPr>
        <p:blipFill>
          <a:blip r:embed="rId2" cstate="print"/>
          <a:srcRect/>
          <a:stretch>
            <a:fillRect/>
          </a:stretch>
        </p:blipFill>
        <p:spPr bwMode="auto">
          <a:xfrm>
            <a:off x="838200" y="2438400"/>
            <a:ext cx="5029200" cy="1676400"/>
          </a:xfrm>
          <a:prstGeom prst="rect">
            <a:avLst/>
          </a:prstGeom>
          <a:noFill/>
          <a:ln w="9525">
            <a:noFill/>
            <a:miter lim="800000"/>
            <a:headEnd/>
            <a:tailEnd/>
          </a:ln>
        </p:spPr>
      </p:pic>
      <p:pic>
        <p:nvPicPr>
          <p:cNvPr id="546819" name="Picture 3"/>
          <p:cNvPicPr>
            <a:picLocks noChangeAspect="1" noChangeArrowheads="1"/>
          </p:cNvPicPr>
          <p:nvPr/>
        </p:nvPicPr>
        <p:blipFill>
          <a:blip r:embed="rId3" cstate="print"/>
          <a:srcRect/>
          <a:stretch>
            <a:fillRect/>
          </a:stretch>
        </p:blipFill>
        <p:spPr bwMode="auto">
          <a:xfrm>
            <a:off x="838200" y="4267200"/>
            <a:ext cx="5029200" cy="1676400"/>
          </a:xfrm>
          <a:prstGeom prst="rect">
            <a:avLst/>
          </a:prstGeom>
          <a:noFill/>
          <a:ln w="9525">
            <a:noFill/>
            <a:miter lim="800000"/>
            <a:headEnd/>
            <a:tailEnd/>
          </a:ln>
        </p:spPr>
      </p:pic>
      <p:sp>
        <p:nvSpPr>
          <p:cNvPr id="9" name="Rectangle 8"/>
          <p:cNvSpPr/>
          <p:nvPr/>
        </p:nvSpPr>
        <p:spPr>
          <a:xfrm>
            <a:off x="6116942" y="2750403"/>
            <a:ext cx="2798458" cy="830997"/>
          </a:xfrm>
          <a:prstGeom prst="rect">
            <a:avLst/>
          </a:prstGeom>
        </p:spPr>
        <p:txBody>
          <a:bodyPr wrap="square">
            <a:spAutoFit/>
          </a:bodyPr>
          <a:lstStyle/>
          <a:p>
            <a:pPr>
              <a:buNone/>
            </a:pPr>
            <a:r>
              <a:rPr lang="en-US" dirty="0" smtClean="0"/>
              <a:t>stationary signal, FT can provide full info</a:t>
            </a:r>
            <a:endParaRPr lang="en-US" dirty="0"/>
          </a:p>
        </p:txBody>
      </p:sp>
      <p:sp>
        <p:nvSpPr>
          <p:cNvPr id="10" name="Rectangle 9"/>
          <p:cNvSpPr/>
          <p:nvPr/>
        </p:nvSpPr>
        <p:spPr>
          <a:xfrm>
            <a:off x="5791200" y="4546937"/>
            <a:ext cx="3429000" cy="1015663"/>
          </a:xfrm>
          <a:prstGeom prst="rect">
            <a:avLst/>
          </a:prstGeom>
        </p:spPr>
        <p:txBody>
          <a:bodyPr wrap="square">
            <a:spAutoFit/>
          </a:bodyPr>
          <a:lstStyle/>
          <a:p>
            <a:pPr>
              <a:buNone/>
            </a:pPr>
            <a:r>
              <a:rPr lang="en-US" sz="2000" dirty="0" smtClean="0"/>
              <a:t>Non-stationary, frequency content changes with time</a:t>
            </a:r>
          </a:p>
          <a:p>
            <a:pPr>
              <a:buNone/>
            </a:pPr>
            <a:r>
              <a:rPr lang="en-US" sz="2000" dirty="0" smtClean="0"/>
              <a:t>FT CANNOT provide full info</a:t>
            </a:r>
            <a:endParaRPr lang="en-US" sz="2000" dirty="0"/>
          </a:p>
        </p:txBody>
      </p:sp>
      <p:sp>
        <p:nvSpPr>
          <p:cNvPr id="13" name="Rectangle 12"/>
          <p:cNvSpPr/>
          <p:nvPr/>
        </p:nvSpPr>
        <p:spPr>
          <a:xfrm>
            <a:off x="228600" y="5889234"/>
            <a:ext cx="7162800" cy="400110"/>
          </a:xfrm>
          <a:prstGeom prst="rect">
            <a:avLst/>
          </a:prstGeom>
        </p:spPr>
        <p:txBody>
          <a:bodyPr wrap="square">
            <a:spAutoFit/>
          </a:bodyPr>
          <a:lstStyle/>
          <a:p>
            <a:pPr>
              <a:buNone/>
            </a:pPr>
            <a:r>
              <a:rPr lang="en-US" sz="2000" dirty="0" smtClean="0">
                <a:ln>
                  <a:solidFill>
                    <a:srgbClr val="FF0000"/>
                  </a:solidFill>
                </a:ln>
                <a:hlinkClick r:id="rId4"/>
              </a:rPr>
              <a:t>http://users.rowan.edu/~polikar/WAVELETS/WTpart1.html</a:t>
            </a:r>
            <a:endParaRPr lang="en-US" sz="2000" dirty="0" smtClean="0">
              <a:ln>
                <a:solidFill>
                  <a:srgbClr val="FF00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6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z="2800" dirty="0" smtClean="0"/>
              <a:t>Time-frequency, time-scale analysis</a:t>
            </a:r>
            <a:endParaRPr lang="en-US" sz="2800" dirty="0"/>
          </a:p>
        </p:txBody>
      </p:sp>
      <p:sp>
        <p:nvSpPr>
          <p:cNvPr id="3" name="Content Placeholder 2"/>
          <p:cNvSpPr>
            <a:spLocks noGrp="1"/>
          </p:cNvSpPr>
          <p:nvPr>
            <p:ph idx="1"/>
          </p:nvPr>
        </p:nvSpPr>
        <p:spPr>
          <a:xfrm>
            <a:off x="455613" y="990600"/>
            <a:ext cx="8231187" cy="1219993"/>
          </a:xfrm>
        </p:spPr>
        <p:txBody>
          <a:bodyPr/>
          <a:lstStyle/>
          <a:p>
            <a:r>
              <a:rPr lang="en-US" sz="2000" dirty="0" smtClean="0"/>
              <a:t>What we need is a time-frequency analysis</a:t>
            </a:r>
          </a:p>
          <a:p>
            <a:r>
              <a:rPr lang="en-US" sz="2000" dirty="0" smtClean="0"/>
              <a:t>Do FT in a local time window</a:t>
            </a:r>
            <a:endParaRPr lang="en-US" sz="2000" dirty="0"/>
          </a:p>
        </p:txBody>
      </p:sp>
      <p:sp>
        <p:nvSpPr>
          <p:cNvPr id="4" name="Slide Number Placeholder 3"/>
          <p:cNvSpPr>
            <a:spLocks noGrp="1"/>
          </p:cNvSpPr>
          <p:nvPr>
            <p:ph type="sldNum" sz="quarter" idx="10"/>
          </p:nvPr>
        </p:nvSpPr>
        <p:spPr>
          <a:xfrm>
            <a:off x="8229600" y="6324600"/>
            <a:ext cx="685800" cy="304800"/>
          </a:xfrm>
        </p:spPr>
        <p:txBody>
          <a:bodyPr/>
          <a:lstStyle/>
          <a:p>
            <a:pPr>
              <a:defRPr/>
            </a:pPr>
            <a:fld id="{6C2CB68E-75DE-47CC-B525-D6895985D2D3}" type="slidenum">
              <a:rPr lang="en-US" smtClean="0"/>
              <a:pPr>
                <a:defRPr/>
              </a:pPr>
              <a:t>28</a:t>
            </a:fld>
            <a:endParaRPr lang="en-US" dirty="0"/>
          </a:p>
        </p:txBody>
      </p:sp>
      <p:pic>
        <p:nvPicPr>
          <p:cNvPr id="15" name="Picture 3"/>
          <p:cNvPicPr>
            <a:picLocks noChangeAspect="1" noChangeArrowheads="1"/>
          </p:cNvPicPr>
          <p:nvPr/>
        </p:nvPicPr>
        <p:blipFill>
          <a:blip r:embed="rId2" cstate="print"/>
          <a:srcRect/>
          <a:stretch>
            <a:fillRect/>
          </a:stretch>
        </p:blipFill>
        <p:spPr bwMode="auto">
          <a:xfrm>
            <a:off x="1219200" y="1981200"/>
            <a:ext cx="5029200" cy="1676400"/>
          </a:xfrm>
          <a:prstGeom prst="rect">
            <a:avLst/>
          </a:prstGeom>
          <a:noFill/>
          <a:ln w="9525">
            <a:noFill/>
            <a:miter lim="800000"/>
            <a:headEnd/>
            <a:tailEnd/>
          </a:ln>
        </p:spPr>
      </p:pic>
      <p:sp>
        <p:nvSpPr>
          <p:cNvPr id="20" name="Right Brace 19"/>
          <p:cNvSpPr/>
          <p:nvPr/>
        </p:nvSpPr>
        <p:spPr bwMode="auto">
          <a:xfrm rot="5400000">
            <a:off x="2043493" y="3290507"/>
            <a:ext cx="304801" cy="10389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28" name="Right Brace 27"/>
          <p:cNvSpPr/>
          <p:nvPr/>
        </p:nvSpPr>
        <p:spPr bwMode="auto">
          <a:xfrm rot="5400000">
            <a:off x="3138104" y="3290506"/>
            <a:ext cx="304801" cy="10389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cxnSp>
        <p:nvCxnSpPr>
          <p:cNvPr id="32" name="Straight Arrow Connector 31"/>
          <p:cNvCxnSpPr>
            <a:stCxn id="20" idx="1"/>
          </p:cNvCxnSpPr>
          <p:nvPr/>
        </p:nvCxnSpPr>
        <p:spPr bwMode="auto">
          <a:xfrm rot="16200000" flipH="1" flipV="1">
            <a:off x="1768277" y="3915783"/>
            <a:ext cx="380997" cy="474236"/>
          </a:xfrm>
          <a:prstGeom prst="straightConnector1">
            <a:avLst/>
          </a:prstGeom>
          <a:noFill/>
          <a:ln w="9525" cap="flat" cmpd="sng" algn="ctr">
            <a:solidFill>
              <a:srgbClr val="FF0000"/>
            </a:solidFill>
            <a:prstDash val="solid"/>
            <a:round/>
            <a:headEnd type="none" w="med" len="med"/>
            <a:tailEnd type="arrow"/>
          </a:ln>
          <a:effectLst/>
        </p:spPr>
      </p:cxnSp>
      <p:cxnSp>
        <p:nvCxnSpPr>
          <p:cNvPr id="37" name="Straight Arrow Connector 36"/>
          <p:cNvCxnSpPr>
            <a:stCxn id="28" idx="1"/>
          </p:cNvCxnSpPr>
          <p:nvPr/>
        </p:nvCxnSpPr>
        <p:spPr bwMode="auto">
          <a:xfrm rot="16200000" flipH="1" flipV="1">
            <a:off x="2474937" y="3527828"/>
            <a:ext cx="380995" cy="1250141"/>
          </a:xfrm>
          <a:prstGeom prst="straightConnector1">
            <a:avLst/>
          </a:prstGeom>
          <a:noFill/>
          <a:ln w="9525" cap="flat" cmpd="sng" algn="ctr">
            <a:solidFill>
              <a:srgbClr val="FF0000"/>
            </a:solidFill>
            <a:prstDash val="solid"/>
            <a:round/>
            <a:headEnd type="none" w="med" len="med"/>
            <a:tailEnd type="arrow"/>
          </a:ln>
          <a:effectLst/>
        </p:spPr>
      </p:cxnSp>
      <p:cxnSp>
        <p:nvCxnSpPr>
          <p:cNvPr id="39" name="Straight Arrow Connector 38"/>
          <p:cNvCxnSpPr>
            <a:stCxn id="29" idx="1"/>
          </p:cNvCxnSpPr>
          <p:nvPr/>
        </p:nvCxnSpPr>
        <p:spPr bwMode="auto">
          <a:xfrm rot="16200000" flipH="1" flipV="1">
            <a:off x="3254181" y="3191880"/>
            <a:ext cx="380993" cy="1922036"/>
          </a:xfrm>
          <a:prstGeom prst="straightConnector1">
            <a:avLst/>
          </a:prstGeom>
          <a:noFill/>
          <a:ln w="9525" cap="flat" cmpd="sng" algn="ctr">
            <a:solidFill>
              <a:srgbClr val="FF0000"/>
            </a:solidFill>
            <a:prstDash val="solid"/>
            <a:round/>
            <a:headEnd type="none" w="med" len="med"/>
            <a:tailEnd type="arrow"/>
          </a:ln>
          <a:effectLst/>
        </p:spPr>
      </p:cxnSp>
      <p:cxnSp>
        <p:nvCxnSpPr>
          <p:cNvPr id="41" name="Straight Arrow Connector 40"/>
          <p:cNvCxnSpPr>
            <a:stCxn id="30" idx="1"/>
          </p:cNvCxnSpPr>
          <p:nvPr/>
        </p:nvCxnSpPr>
        <p:spPr bwMode="auto">
          <a:xfrm rot="16200000" flipH="1" flipV="1">
            <a:off x="3960839" y="2803926"/>
            <a:ext cx="380991" cy="2697941"/>
          </a:xfrm>
          <a:prstGeom prst="straightConnector1">
            <a:avLst/>
          </a:prstGeom>
          <a:noFill/>
          <a:ln w="9525" cap="flat" cmpd="sng" algn="ctr">
            <a:solidFill>
              <a:srgbClr val="FF0000"/>
            </a:solidFill>
            <a:prstDash val="solid"/>
            <a:round/>
            <a:headEnd type="none" w="med" len="med"/>
            <a:tailEnd type="arrow"/>
          </a:ln>
          <a:effectLst/>
        </p:spPr>
      </p:cxnSp>
      <p:grpSp>
        <p:nvGrpSpPr>
          <p:cNvPr id="63" name="Group 62"/>
          <p:cNvGrpSpPr/>
          <p:nvPr/>
        </p:nvGrpSpPr>
        <p:grpSpPr>
          <a:xfrm>
            <a:off x="76991" y="4112568"/>
            <a:ext cx="3505200" cy="2212032"/>
            <a:chOff x="76991" y="4112568"/>
            <a:chExt cx="3505200" cy="2212032"/>
          </a:xfrm>
        </p:grpSpPr>
        <p:cxnSp>
          <p:nvCxnSpPr>
            <p:cNvPr id="6" name="Straight Arrow Connector 5"/>
            <p:cNvCxnSpPr/>
            <p:nvPr/>
          </p:nvCxnSpPr>
          <p:spPr bwMode="auto">
            <a:xfrm rot="16200000" flipV="1">
              <a:off x="423191" y="5213376"/>
              <a:ext cx="2208362" cy="6745"/>
            </a:xfrm>
            <a:prstGeom prst="straightConnector1">
              <a:avLst/>
            </a:prstGeom>
            <a:noFill/>
            <a:ln w="9525"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a:off x="1219991" y="5939135"/>
              <a:ext cx="2362200" cy="1588"/>
            </a:xfrm>
            <a:prstGeom prst="straightConnector1">
              <a:avLst/>
            </a:prstGeom>
            <a:noFill/>
            <a:ln w="9525" cap="flat" cmpd="sng" algn="ctr">
              <a:solidFill>
                <a:srgbClr val="FF0000"/>
              </a:solidFill>
              <a:prstDash val="solid"/>
              <a:round/>
              <a:headEnd type="none" w="med" len="med"/>
              <a:tailEnd type="arrow"/>
            </a:ln>
            <a:effectLst/>
          </p:spPr>
        </p:cxnSp>
        <p:sp>
          <p:nvSpPr>
            <p:cNvPr id="10" name="Rectangle 9"/>
            <p:cNvSpPr/>
            <p:nvPr/>
          </p:nvSpPr>
          <p:spPr>
            <a:xfrm>
              <a:off x="2715390" y="5862935"/>
              <a:ext cx="790601" cy="461665"/>
            </a:xfrm>
            <a:prstGeom prst="rect">
              <a:avLst/>
            </a:prstGeom>
          </p:spPr>
          <p:txBody>
            <a:bodyPr wrap="none">
              <a:spAutoFit/>
            </a:bodyPr>
            <a:lstStyle/>
            <a:p>
              <a:pPr>
                <a:buNone/>
              </a:pPr>
              <a:r>
                <a:rPr lang="en-US" dirty="0" smtClean="0"/>
                <a:t>time </a:t>
              </a:r>
              <a:endParaRPr lang="en-US" dirty="0"/>
            </a:p>
          </p:txBody>
        </p:sp>
        <p:sp>
          <p:nvSpPr>
            <p:cNvPr id="14" name="Rectangle 13"/>
            <p:cNvSpPr/>
            <p:nvPr/>
          </p:nvSpPr>
          <p:spPr>
            <a:xfrm>
              <a:off x="76991" y="4491335"/>
              <a:ext cx="1385124" cy="461665"/>
            </a:xfrm>
            <a:prstGeom prst="rect">
              <a:avLst/>
            </a:prstGeom>
          </p:spPr>
          <p:txBody>
            <a:bodyPr wrap="none">
              <a:spAutoFit/>
            </a:bodyPr>
            <a:lstStyle/>
            <a:p>
              <a:pPr>
                <a:buNone/>
              </a:pPr>
              <a:r>
                <a:rPr lang="en-US" dirty="0" smtClean="0"/>
                <a:t>frequency</a:t>
              </a:r>
              <a:endParaRPr lang="en-US" dirty="0"/>
            </a:p>
          </p:txBody>
        </p:sp>
        <p:sp>
          <p:nvSpPr>
            <p:cNvPr id="21" name="Rectangle 20"/>
            <p:cNvSpPr/>
            <p:nvPr/>
          </p:nvSpPr>
          <p:spPr bwMode="auto">
            <a:xfrm>
              <a:off x="1524000" y="4343400"/>
              <a:ext cx="366685" cy="15995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22" name="Rectangle 21"/>
            <p:cNvSpPr/>
            <p:nvPr/>
          </p:nvSpPr>
          <p:spPr bwMode="auto">
            <a:xfrm>
              <a:off x="1905000" y="4343400"/>
              <a:ext cx="366685" cy="15995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23" name="Rectangle 22"/>
            <p:cNvSpPr/>
            <p:nvPr/>
          </p:nvSpPr>
          <p:spPr bwMode="auto">
            <a:xfrm>
              <a:off x="2300315" y="4343400"/>
              <a:ext cx="366685" cy="15995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a:off x="2690840" y="4343400"/>
              <a:ext cx="366685" cy="15995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cxnSp>
          <p:nvCxnSpPr>
            <p:cNvPr id="54" name="Straight Connector 53"/>
            <p:cNvCxnSpPr/>
            <p:nvPr/>
          </p:nvCxnSpPr>
          <p:spPr bwMode="auto">
            <a:xfrm>
              <a:off x="1362866" y="5715000"/>
              <a:ext cx="1837534" cy="0"/>
            </a:xfrm>
            <a:prstGeom prst="line">
              <a:avLst/>
            </a:prstGeom>
            <a:noFill/>
            <a:ln w="9525" cap="flat" cmpd="sng" algn="ctr">
              <a:solidFill>
                <a:srgbClr val="FF0000"/>
              </a:solidFill>
              <a:prstDash val="solid"/>
              <a:round/>
              <a:headEnd type="none" w="med" len="med"/>
              <a:tailEnd type="none" w="med" len="med"/>
            </a:ln>
            <a:effectLst/>
          </p:spPr>
        </p:cxnSp>
        <p:cxnSp>
          <p:nvCxnSpPr>
            <p:cNvPr id="56" name="Straight Connector 55"/>
            <p:cNvCxnSpPr/>
            <p:nvPr/>
          </p:nvCxnSpPr>
          <p:spPr bwMode="auto">
            <a:xfrm>
              <a:off x="1371600" y="5486400"/>
              <a:ext cx="1837534" cy="0"/>
            </a:xfrm>
            <a:prstGeom prst="line">
              <a:avLst/>
            </a:prstGeom>
            <a:noFill/>
            <a:ln w="9525" cap="flat" cmpd="sng" algn="ctr">
              <a:solidFill>
                <a:srgbClr val="FF0000"/>
              </a:solidFill>
              <a:prstDash val="solid"/>
              <a:round/>
              <a:headEnd type="none" w="med" len="med"/>
              <a:tailEnd type="none" w="med" len="med"/>
            </a:ln>
            <a:effectLst/>
          </p:spPr>
        </p:cxnSp>
        <p:cxnSp>
          <p:nvCxnSpPr>
            <p:cNvPr id="57" name="Straight Connector 56"/>
            <p:cNvCxnSpPr/>
            <p:nvPr/>
          </p:nvCxnSpPr>
          <p:spPr bwMode="auto">
            <a:xfrm>
              <a:off x="1371600" y="5257800"/>
              <a:ext cx="1837534" cy="0"/>
            </a:xfrm>
            <a:prstGeom prst="line">
              <a:avLst/>
            </a:prstGeom>
            <a:noFill/>
            <a:ln w="9525" cap="flat" cmpd="sng" algn="ctr">
              <a:solidFill>
                <a:srgbClr val="FF0000"/>
              </a:solidFill>
              <a:prstDash val="solid"/>
              <a:round/>
              <a:headEnd type="none" w="med" len="med"/>
              <a:tailEnd type="none" w="med" len="med"/>
            </a:ln>
            <a:effectLst/>
          </p:spPr>
        </p:cxnSp>
        <p:cxnSp>
          <p:nvCxnSpPr>
            <p:cNvPr id="58" name="Straight Connector 57"/>
            <p:cNvCxnSpPr/>
            <p:nvPr/>
          </p:nvCxnSpPr>
          <p:spPr bwMode="auto">
            <a:xfrm>
              <a:off x="1371600" y="5029200"/>
              <a:ext cx="1837534" cy="0"/>
            </a:xfrm>
            <a:prstGeom prst="line">
              <a:avLst/>
            </a:prstGeom>
            <a:noFill/>
            <a:ln w="9525" cap="flat" cmpd="sng" algn="ctr">
              <a:solidFill>
                <a:srgbClr val="FF0000"/>
              </a:solidFill>
              <a:prstDash val="solid"/>
              <a:round/>
              <a:headEnd type="none" w="med" len="med"/>
              <a:tailEnd type="none" w="med" len="med"/>
            </a:ln>
            <a:effectLst/>
          </p:spPr>
        </p:cxnSp>
        <p:cxnSp>
          <p:nvCxnSpPr>
            <p:cNvPr id="59" name="Straight Connector 58"/>
            <p:cNvCxnSpPr/>
            <p:nvPr/>
          </p:nvCxnSpPr>
          <p:spPr bwMode="auto">
            <a:xfrm>
              <a:off x="1371600" y="4800600"/>
              <a:ext cx="1837534" cy="0"/>
            </a:xfrm>
            <a:prstGeom prst="line">
              <a:avLst/>
            </a:prstGeom>
            <a:noFill/>
            <a:ln w="9525" cap="flat" cmpd="sng" algn="ctr">
              <a:solidFill>
                <a:srgbClr val="FF0000"/>
              </a:solidFill>
              <a:prstDash val="solid"/>
              <a:round/>
              <a:headEnd type="none" w="med" len="med"/>
              <a:tailEnd type="none" w="med" len="med"/>
            </a:ln>
            <a:effectLst/>
          </p:spPr>
        </p:cxnSp>
        <p:cxnSp>
          <p:nvCxnSpPr>
            <p:cNvPr id="60" name="Straight Connector 59"/>
            <p:cNvCxnSpPr/>
            <p:nvPr/>
          </p:nvCxnSpPr>
          <p:spPr bwMode="auto">
            <a:xfrm>
              <a:off x="1371600" y="4572000"/>
              <a:ext cx="1837534" cy="0"/>
            </a:xfrm>
            <a:prstGeom prst="line">
              <a:avLst/>
            </a:prstGeom>
            <a:noFill/>
            <a:ln w="9525" cap="flat" cmpd="sng" algn="ctr">
              <a:solidFill>
                <a:srgbClr val="FF0000"/>
              </a:solidFill>
              <a:prstDash val="solid"/>
              <a:round/>
              <a:headEnd type="none" w="med" len="med"/>
              <a:tailEnd type="none" w="med" len="med"/>
            </a:ln>
            <a:effectLst/>
          </p:spPr>
        </p:cxnSp>
      </p:grpSp>
      <p:sp>
        <p:nvSpPr>
          <p:cNvPr id="29" name="Right Brace 28"/>
          <p:cNvSpPr/>
          <p:nvPr/>
        </p:nvSpPr>
        <p:spPr bwMode="auto">
          <a:xfrm rot="5400000">
            <a:off x="4253295" y="3290506"/>
            <a:ext cx="304801" cy="10389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30" name="Right Brace 29"/>
          <p:cNvSpPr/>
          <p:nvPr/>
        </p:nvSpPr>
        <p:spPr bwMode="auto">
          <a:xfrm rot="5400000">
            <a:off x="5347904" y="3290506"/>
            <a:ext cx="304801" cy="10389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grpSp>
        <p:nvGrpSpPr>
          <p:cNvPr id="66" name="Group 65"/>
          <p:cNvGrpSpPr/>
          <p:nvPr/>
        </p:nvGrpSpPr>
        <p:grpSpPr>
          <a:xfrm>
            <a:off x="3886200" y="3352801"/>
            <a:ext cx="4724400" cy="2974032"/>
            <a:chOff x="3886200" y="3352801"/>
            <a:chExt cx="4724400" cy="2974032"/>
          </a:xfrm>
        </p:grpSpPr>
        <p:grpSp>
          <p:nvGrpSpPr>
            <p:cNvPr id="62" name="Group 61"/>
            <p:cNvGrpSpPr/>
            <p:nvPr/>
          </p:nvGrpSpPr>
          <p:grpSpPr>
            <a:xfrm>
              <a:off x="3886200" y="4114801"/>
              <a:ext cx="2819400" cy="2212032"/>
              <a:chOff x="4495800" y="4114801"/>
              <a:chExt cx="2819400" cy="2212032"/>
            </a:xfrm>
          </p:grpSpPr>
          <p:cxnSp>
            <p:nvCxnSpPr>
              <p:cNvPr id="16" name="Straight Arrow Connector 15"/>
              <p:cNvCxnSpPr/>
              <p:nvPr/>
            </p:nvCxnSpPr>
            <p:spPr bwMode="auto">
              <a:xfrm rot="16200000" flipV="1">
                <a:off x="4156200" y="5215609"/>
                <a:ext cx="2208362" cy="6745"/>
              </a:xfrm>
              <a:prstGeom prst="straightConnector1">
                <a:avLst/>
              </a:prstGeom>
              <a:noFill/>
              <a:ln w="9525"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a:off x="4953000" y="5941368"/>
                <a:ext cx="2362200" cy="1588"/>
              </a:xfrm>
              <a:prstGeom prst="straightConnector1">
                <a:avLst/>
              </a:prstGeom>
              <a:noFill/>
              <a:ln w="9525" cap="flat" cmpd="sng" algn="ctr">
                <a:solidFill>
                  <a:srgbClr val="FF0000"/>
                </a:solidFill>
                <a:prstDash val="solid"/>
                <a:round/>
                <a:headEnd type="none" w="med" len="med"/>
                <a:tailEnd type="arrow"/>
              </a:ln>
              <a:effectLst/>
            </p:spPr>
          </p:cxnSp>
          <p:sp>
            <p:nvSpPr>
              <p:cNvPr id="18" name="Rectangle 17"/>
              <p:cNvSpPr/>
              <p:nvPr/>
            </p:nvSpPr>
            <p:spPr>
              <a:xfrm>
                <a:off x="6448399" y="5865168"/>
                <a:ext cx="790601" cy="461665"/>
              </a:xfrm>
              <a:prstGeom prst="rect">
                <a:avLst/>
              </a:prstGeom>
            </p:spPr>
            <p:txBody>
              <a:bodyPr wrap="none">
                <a:spAutoFit/>
              </a:bodyPr>
              <a:lstStyle/>
              <a:p>
                <a:pPr>
                  <a:buNone/>
                </a:pPr>
                <a:r>
                  <a:rPr lang="en-US" dirty="0" smtClean="0"/>
                  <a:t>time </a:t>
                </a:r>
                <a:endParaRPr lang="en-US" dirty="0"/>
              </a:p>
            </p:txBody>
          </p:sp>
          <p:sp>
            <p:nvSpPr>
              <p:cNvPr id="19" name="Rectangle 18"/>
              <p:cNvSpPr/>
              <p:nvPr/>
            </p:nvSpPr>
            <p:spPr>
              <a:xfrm>
                <a:off x="4495800" y="4493568"/>
                <a:ext cx="816249" cy="461665"/>
              </a:xfrm>
              <a:prstGeom prst="rect">
                <a:avLst/>
              </a:prstGeom>
            </p:spPr>
            <p:txBody>
              <a:bodyPr wrap="none">
                <a:spAutoFit/>
              </a:bodyPr>
              <a:lstStyle/>
              <a:p>
                <a:pPr>
                  <a:buNone/>
                </a:pPr>
                <a:r>
                  <a:rPr lang="en-US" dirty="0" smtClean="0"/>
                  <a:t>scale</a:t>
                </a:r>
                <a:endParaRPr lang="en-US" dirty="0"/>
              </a:p>
            </p:txBody>
          </p:sp>
          <p:sp>
            <p:nvSpPr>
              <p:cNvPr id="43" name="Rectangle 42"/>
              <p:cNvSpPr/>
              <p:nvPr/>
            </p:nvSpPr>
            <p:spPr bwMode="auto">
              <a:xfrm>
                <a:off x="5257008" y="54102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44" name="Rectangle 43"/>
              <p:cNvSpPr/>
              <p:nvPr/>
            </p:nvSpPr>
            <p:spPr bwMode="auto">
              <a:xfrm>
                <a:off x="6096000" y="54102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45" name="Rectangle 44"/>
              <p:cNvSpPr/>
              <p:nvPr/>
            </p:nvSpPr>
            <p:spPr bwMode="auto">
              <a:xfrm>
                <a:off x="5257800" y="48768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46" name="Rectangle 45"/>
              <p:cNvSpPr/>
              <p:nvPr/>
            </p:nvSpPr>
            <p:spPr bwMode="auto">
              <a:xfrm>
                <a:off x="5638800" y="48768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47" name="Rectangle 46"/>
              <p:cNvSpPr/>
              <p:nvPr/>
            </p:nvSpPr>
            <p:spPr bwMode="auto">
              <a:xfrm>
                <a:off x="6096000" y="48768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48" name="Rectangle 47"/>
              <p:cNvSpPr/>
              <p:nvPr/>
            </p:nvSpPr>
            <p:spPr bwMode="auto">
              <a:xfrm>
                <a:off x="5257800" y="43434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5410200" y="43434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50" name="Rectangle 49"/>
              <p:cNvSpPr/>
              <p:nvPr/>
            </p:nvSpPr>
            <p:spPr bwMode="auto">
              <a:xfrm>
                <a:off x="5638800" y="43434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5867400" y="43434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6096000" y="43434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grpSp>
        <p:sp>
          <p:nvSpPr>
            <p:cNvPr id="61" name="Rounded Rectangular Callout 60"/>
            <p:cNvSpPr/>
            <p:nvPr/>
          </p:nvSpPr>
          <p:spPr bwMode="auto">
            <a:xfrm>
              <a:off x="6324600" y="3352801"/>
              <a:ext cx="2286000" cy="838199"/>
            </a:xfrm>
            <a:prstGeom prst="wedgeRoundRectCallout">
              <a:avLst>
                <a:gd name="adj1" fmla="val -135417"/>
                <a:gd name="adj2" fmla="val 95454"/>
                <a:gd name="adj3" fmla="val 16667"/>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None/>
                <a:tabLst/>
              </a:pPr>
              <a:r>
                <a:rPr kumimoji="0" lang="en-US" sz="2000" b="0" i="1" u="none" strike="noStrike" cap="none" normalizeH="0" baseline="0" dirty="0" smtClean="0">
                  <a:ln>
                    <a:noFill/>
                  </a:ln>
                  <a:solidFill>
                    <a:schemeClr val="tx1"/>
                  </a:solidFill>
                  <a:effectLst/>
                  <a:latin typeface="Times New Roman" pitchFamily="18" charset="0"/>
                </a:rPr>
                <a:t>generalization of local frequency</a:t>
              </a:r>
            </a:p>
          </p:txBody>
        </p:sp>
      </p:grpSp>
      <p:sp>
        <p:nvSpPr>
          <p:cNvPr id="64" name="Rectangle 63"/>
          <p:cNvSpPr/>
          <p:nvPr/>
        </p:nvSpPr>
        <p:spPr>
          <a:xfrm>
            <a:off x="6781800" y="4438471"/>
            <a:ext cx="2133601"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FFC000"/>
            </a:solidFill>
          </a:ln>
        </p:spPr>
        <p:txBody>
          <a:bodyPr wrap="square">
            <a:spAutoFit/>
          </a:bodyPr>
          <a:lstStyle/>
          <a:p>
            <a:pPr>
              <a:buNone/>
            </a:pPr>
            <a:r>
              <a:rPr lang="en-US" sz="1800" dirty="0" smtClean="0">
                <a:solidFill>
                  <a:srgbClr val="FF0000"/>
                </a:solidFill>
              </a:rPr>
              <a:t>Note different tiling of t-s space</a:t>
            </a:r>
          </a:p>
          <a:p>
            <a:pPr>
              <a:buNone/>
            </a:pPr>
            <a:r>
              <a:rPr lang="en-US" sz="1800" dirty="0" smtClean="0">
                <a:solidFill>
                  <a:srgbClr val="FF0000"/>
                </a:solidFill>
              </a:rPr>
              <a:t>Insight: time window depends on scale</a:t>
            </a:r>
            <a:endParaRPr lang="en-US" sz="1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blinds(horizontal)">
                                      <p:cBhvr>
                                        <p:cTn id="1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010400" cy="914400"/>
          </a:xfrm>
        </p:spPr>
        <p:txBody>
          <a:bodyPr/>
          <a:lstStyle/>
          <a:p>
            <a:r>
              <a:rPr lang="en-US" dirty="0" smtClean="0"/>
              <a:t>Basis functions in WT</a:t>
            </a:r>
            <a:endParaRPr lang="en-US" dirty="0"/>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29</a:t>
            </a:fld>
            <a:endParaRPr lang="en-US"/>
          </a:p>
        </p:txBody>
      </p:sp>
      <p:sp>
        <p:nvSpPr>
          <p:cNvPr id="6" name="Content Placeholder 5"/>
          <p:cNvSpPr>
            <a:spLocks noGrp="1"/>
          </p:cNvSpPr>
          <p:nvPr>
            <p:ph idx="1"/>
          </p:nvPr>
        </p:nvSpPr>
        <p:spPr>
          <a:xfrm>
            <a:off x="455613" y="1219200"/>
            <a:ext cx="5716587" cy="4114800"/>
          </a:xfrm>
        </p:spPr>
        <p:txBody>
          <a:bodyPr/>
          <a:lstStyle/>
          <a:p>
            <a:r>
              <a:rPr lang="en-US" sz="2000" dirty="0" smtClean="0"/>
              <a:t>Basis functions are called “wavelets”</a:t>
            </a:r>
          </a:p>
          <a:p>
            <a:r>
              <a:rPr lang="en-US" sz="2000" dirty="0" smtClean="0"/>
              <a:t>Important wavelet property: </a:t>
            </a:r>
          </a:p>
          <a:p>
            <a:r>
              <a:rPr lang="en-US" sz="2000" dirty="0" smtClean="0"/>
              <a:t>All basis functions are scaled, shifted copies of the same </a:t>
            </a:r>
            <a:r>
              <a:rPr lang="en-US" sz="2000" dirty="0" smtClean="0"/>
              <a:t>mother wavelet</a:t>
            </a:r>
            <a:endParaRPr lang="en-US" sz="2000" dirty="0" smtClean="0"/>
          </a:p>
          <a:p>
            <a:r>
              <a:rPr lang="en-US" sz="2000" dirty="0" smtClean="0"/>
              <a:t>By clever construction of </a:t>
            </a:r>
            <a:r>
              <a:rPr lang="en-US" sz="2000" dirty="0" smtClean="0"/>
              <a:t>mother wavelet</a:t>
            </a:r>
            <a:r>
              <a:rPr lang="en-US" sz="2000" dirty="0" smtClean="0"/>
              <a:t>, these scaled, shifted copies can be made either </a:t>
            </a:r>
            <a:r>
              <a:rPr lang="en-US" sz="2000" dirty="0" err="1" smtClean="0"/>
              <a:t>orthonormal</a:t>
            </a:r>
            <a:r>
              <a:rPr lang="en-US" sz="2000" dirty="0" smtClean="0"/>
              <a:t>, or at least linearly independent</a:t>
            </a:r>
          </a:p>
          <a:p>
            <a:r>
              <a:rPr lang="en-US" sz="2000" dirty="0" smtClean="0"/>
              <a:t>Wavelets form a </a:t>
            </a:r>
            <a:r>
              <a:rPr lang="en-US" sz="2000" dirty="0" smtClean="0"/>
              <a:t>complete basis, and wavelet transforms are designed to be easily invertible</a:t>
            </a:r>
          </a:p>
          <a:p>
            <a:r>
              <a:rPr lang="en-US" sz="2000" dirty="0" smtClean="0"/>
              <a:t>Online wavelet tutorial:</a:t>
            </a:r>
          </a:p>
          <a:p>
            <a:pPr>
              <a:buNone/>
            </a:pPr>
            <a:r>
              <a:rPr lang="en-US" sz="2000" dirty="0" smtClean="0">
                <a:ln>
                  <a:solidFill>
                    <a:srgbClr val="FF0000"/>
                  </a:solidFill>
                </a:ln>
                <a:hlinkClick r:id="rId2"/>
              </a:rPr>
              <a:t>http://cnx.org/content/m10764/latest/</a:t>
            </a:r>
            <a:endParaRPr lang="en-US" sz="2000" dirty="0" smtClean="0">
              <a:ln>
                <a:solidFill>
                  <a:srgbClr val="FF0000"/>
                </a:solidFill>
              </a:ln>
            </a:endParaRPr>
          </a:p>
          <a:p>
            <a:pPr>
              <a:buNone/>
            </a:pPr>
            <a:endParaRPr lang="en-US" sz="2000" dirty="0"/>
          </a:p>
        </p:txBody>
      </p:sp>
      <p:pic>
        <p:nvPicPr>
          <p:cNvPr id="7" name="Picture 2"/>
          <p:cNvPicPr>
            <a:picLocks noChangeAspect="1" noChangeArrowheads="1"/>
          </p:cNvPicPr>
          <p:nvPr/>
        </p:nvPicPr>
        <p:blipFill>
          <a:blip r:embed="rId3" cstate="print">
            <a:lum bright="99000" contrast="100000"/>
          </a:blip>
          <a:srcRect/>
          <a:stretch>
            <a:fillRect/>
          </a:stretch>
        </p:blipFill>
        <p:spPr bwMode="auto">
          <a:xfrm>
            <a:off x="6896100" y="2286000"/>
            <a:ext cx="1714500" cy="1285875"/>
          </a:xfrm>
          <a:prstGeom prst="rect">
            <a:avLst/>
          </a:prstGeom>
          <a:noFill/>
          <a:ln w="9525">
            <a:noFill/>
            <a:miter lim="800000"/>
            <a:headEnd/>
            <a:tailEnd/>
          </a:ln>
        </p:spPr>
      </p:pic>
      <p:pic>
        <p:nvPicPr>
          <p:cNvPr id="547843" name="Picture 3"/>
          <p:cNvPicPr>
            <a:picLocks noChangeAspect="1" noChangeArrowheads="1"/>
          </p:cNvPicPr>
          <p:nvPr/>
        </p:nvPicPr>
        <p:blipFill>
          <a:blip r:embed="rId4" cstate="print">
            <a:lum bright="99000" contrast="100000"/>
          </a:blip>
          <a:srcRect/>
          <a:stretch>
            <a:fillRect/>
          </a:stretch>
        </p:blipFill>
        <p:spPr bwMode="auto">
          <a:xfrm>
            <a:off x="6896100" y="586740"/>
            <a:ext cx="1714500" cy="1285875"/>
          </a:xfrm>
          <a:prstGeom prst="rect">
            <a:avLst/>
          </a:prstGeom>
          <a:noFill/>
          <a:ln w="9525">
            <a:noFill/>
            <a:miter lim="800000"/>
            <a:headEnd/>
            <a:tailEnd/>
          </a:ln>
        </p:spPr>
      </p:pic>
      <p:pic>
        <p:nvPicPr>
          <p:cNvPr id="547844" name="Picture 4"/>
          <p:cNvPicPr>
            <a:picLocks noChangeAspect="1" noChangeArrowheads="1"/>
          </p:cNvPicPr>
          <p:nvPr/>
        </p:nvPicPr>
        <p:blipFill>
          <a:blip r:embed="rId5" cstate="print"/>
          <a:srcRect/>
          <a:stretch>
            <a:fillRect/>
          </a:stretch>
        </p:blipFill>
        <p:spPr bwMode="auto">
          <a:xfrm>
            <a:off x="6019800" y="3985260"/>
            <a:ext cx="3124200" cy="2186940"/>
          </a:xfrm>
          <a:prstGeom prst="rect">
            <a:avLst/>
          </a:prstGeom>
          <a:noFill/>
          <a:ln w="9525">
            <a:noFill/>
            <a:miter lim="800000"/>
            <a:headEnd/>
            <a:tailEnd/>
          </a:ln>
        </p:spPr>
      </p:pic>
      <p:sp>
        <p:nvSpPr>
          <p:cNvPr id="10" name="Rectangle 9"/>
          <p:cNvSpPr/>
          <p:nvPr/>
        </p:nvSpPr>
        <p:spPr>
          <a:xfrm>
            <a:off x="7448616" y="1872615"/>
            <a:ext cx="726481" cy="400110"/>
          </a:xfrm>
          <a:prstGeom prst="rect">
            <a:avLst/>
          </a:prstGeom>
        </p:spPr>
        <p:txBody>
          <a:bodyPr wrap="none">
            <a:spAutoFit/>
          </a:bodyPr>
          <a:lstStyle/>
          <a:p>
            <a:pPr>
              <a:buNone/>
            </a:pPr>
            <a:r>
              <a:rPr lang="en-US" sz="2000" dirty="0" err="1" smtClean="0"/>
              <a:t>Haar</a:t>
            </a:r>
            <a:endParaRPr lang="en-US" sz="2000" dirty="0"/>
          </a:p>
        </p:txBody>
      </p:sp>
      <p:sp>
        <p:nvSpPr>
          <p:cNvPr id="11" name="Rectangle 10"/>
          <p:cNvSpPr/>
          <p:nvPr/>
        </p:nvSpPr>
        <p:spPr>
          <a:xfrm>
            <a:off x="7019242" y="3562290"/>
            <a:ext cx="1515158" cy="400110"/>
          </a:xfrm>
          <a:prstGeom prst="rect">
            <a:avLst/>
          </a:prstGeom>
        </p:spPr>
        <p:txBody>
          <a:bodyPr wrap="none">
            <a:spAutoFit/>
          </a:bodyPr>
          <a:lstStyle/>
          <a:p>
            <a:pPr>
              <a:buNone/>
            </a:pPr>
            <a:r>
              <a:rPr lang="en-US" sz="2000" dirty="0" smtClean="0"/>
              <a:t>Mexican Hat</a:t>
            </a:r>
            <a:endParaRPr lang="en-US" sz="2000" dirty="0"/>
          </a:p>
        </p:txBody>
      </p:sp>
      <p:sp>
        <p:nvSpPr>
          <p:cNvPr id="12" name="Rectangle 11"/>
          <p:cNvSpPr/>
          <p:nvPr/>
        </p:nvSpPr>
        <p:spPr>
          <a:xfrm>
            <a:off x="4724400" y="5616714"/>
            <a:ext cx="1649811" cy="707886"/>
          </a:xfrm>
          <a:prstGeom prst="rect">
            <a:avLst/>
          </a:prstGeom>
        </p:spPr>
        <p:txBody>
          <a:bodyPr wrap="none">
            <a:spAutoFit/>
          </a:bodyPr>
          <a:lstStyle/>
          <a:p>
            <a:pPr>
              <a:buNone/>
            </a:pPr>
            <a:r>
              <a:rPr lang="en-US" sz="2000" dirty="0" err="1" smtClean="0"/>
              <a:t>Daubechies</a:t>
            </a:r>
            <a:endParaRPr lang="en-US" sz="2000" dirty="0" smtClean="0"/>
          </a:p>
          <a:p>
            <a:pPr>
              <a:buNone/>
            </a:pPr>
            <a:r>
              <a:rPr lang="en-US" sz="2000" dirty="0" smtClean="0"/>
              <a:t>(</a:t>
            </a:r>
            <a:r>
              <a:rPr lang="en-US" sz="2000" dirty="0" err="1" smtClean="0"/>
              <a:t>orthonormal</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transforms?</a:t>
            </a:r>
            <a:endParaRPr lang="en-US" dirty="0"/>
          </a:p>
        </p:txBody>
      </p:sp>
      <p:sp>
        <p:nvSpPr>
          <p:cNvPr id="3" name="Content Placeholder 2"/>
          <p:cNvSpPr>
            <a:spLocks noGrp="1"/>
          </p:cNvSpPr>
          <p:nvPr>
            <p:ph idx="1"/>
          </p:nvPr>
        </p:nvSpPr>
        <p:spPr>
          <a:xfrm>
            <a:off x="228601" y="1219200"/>
            <a:ext cx="8915400" cy="3200400"/>
          </a:xfrm>
        </p:spPr>
        <p:txBody>
          <a:bodyPr/>
          <a:lstStyle/>
          <a:p>
            <a:r>
              <a:rPr lang="en-US" sz="2000" dirty="0" err="1" smtClean="0"/>
              <a:t>Vectorize</a:t>
            </a:r>
            <a:r>
              <a:rPr lang="en-US" sz="2000" dirty="0" smtClean="0"/>
              <a:t> a signal (ECG, MR image, …) into vector x</a:t>
            </a:r>
          </a:p>
          <a:p>
            <a:r>
              <a:rPr lang="en-US" sz="2000" dirty="0" smtClean="0"/>
              <a:t>A linear transform on this vector is defined as a matrix operation</a:t>
            </a:r>
          </a:p>
          <a:p>
            <a:pPr lvl="1">
              <a:buNone/>
            </a:pPr>
            <a:r>
              <a:rPr lang="en-US" sz="2000" dirty="0" smtClean="0"/>
              <a:t>			y = </a:t>
            </a:r>
            <a:r>
              <a:rPr lang="en-US" sz="2000" dirty="0" err="1" smtClean="0"/>
              <a:t>Tx</a:t>
            </a:r>
            <a:endParaRPr lang="en-US" sz="2000" dirty="0" smtClean="0"/>
          </a:p>
          <a:p>
            <a:pPr lvl="1"/>
            <a:r>
              <a:rPr lang="en-US" sz="2000" dirty="0" smtClean="0"/>
              <a:t>Linearity: T(x</a:t>
            </a:r>
            <a:r>
              <a:rPr lang="en-US" sz="2000" baseline="-25000" dirty="0" smtClean="0"/>
              <a:t>1</a:t>
            </a:r>
            <a:r>
              <a:rPr lang="en-US" sz="2000" dirty="0" smtClean="0"/>
              <a:t> + x</a:t>
            </a:r>
            <a:r>
              <a:rPr lang="en-US" sz="2000" baseline="-25000" dirty="0" smtClean="0"/>
              <a:t>2</a:t>
            </a:r>
            <a:r>
              <a:rPr lang="en-US" sz="2000" dirty="0" smtClean="0"/>
              <a:t>) = T x</a:t>
            </a:r>
            <a:r>
              <a:rPr lang="en-US" sz="2000" baseline="-25000" dirty="0" smtClean="0"/>
              <a:t>1</a:t>
            </a:r>
            <a:r>
              <a:rPr lang="en-US" sz="2000" dirty="0" smtClean="0"/>
              <a:t> + T x</a:t>
            </a:r>
            <a:r>
              <a:rPr lang="en-US" sz="2000" baseline="-25000" dirty="0" smtClean="0"/>
              <a:t>2</a:t>
            </a:r>
            <a:endParaRPr lang="en-US" sz="2000" dirty="0" smtClean="0"/>
          </a:p>
          <a:p>
            <a:r>
              <a:rPr lang="en-US" sz="2000" dirty="0" smtClean="0"/>
              <a:t>Matrix examples</a:t>
            </a:r>
          </a:p>
          <a:p>
            <a:r>
              <a:rPr lang="en-US" sz="2000" dirty="0" smtClean="0"/>
              <a:t>T is generally a square, full-rank matrix</a:t>
            </a:r>
          </a:p>
          <a:p>
            <a:r>
              <a:rPr lang="en-US" sz="2000" dirty="0" smtClean="0"/>
              <a:t>If T is a “wide” matrix, then the transform does not have a unique inverse</a:t>
            </a:r>
          </a:p>
          <a:p>
            <a:pPr lvl="1"/>
            <a:r>
              <a:rPr lang="en-US" sz="1800" dirty="0" smtClean="0"/>
              <a:t>Also known as </a:t>
            </a:r>
            <a:r>
              <a:rPr lang="en-US" sz="1800" dirty="0" err="1" smtClean="0"/>
              <a:t>overcomplete</a:t>
            </a:r>
            <a:r>
              <a:rPr lang="en-US" sz="1800" dirty="0" smtClean="0"/>
              <a:t> transform</a:t>
            </a:r>
            <a:endParaRPr lang="en-US" sz="1800" dirty="0" smtClean="0"/>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3</a:t>
            </a:fld>
            <a:endParaRPr lang="en-US"/>
          </a:p>
        </p:txBody>
      </p:sp>
      <p:sp>
        <p:nvSpPr>
          <p:cNvPr id="5" name="Rectangle 4"/>
          <p:cNvSpPr/>
          <p:nvPr/>
        </p:nvSpPr>
        <p:spPr>
          <a:xfrm>
            <a:off x="685800" y="4450140"/>
            <a:ext cx="7391400" cy="1569660"/>
          </a:xfrm>
          <a:prstGeom prst="rect">
            <a:avLst/>
          </a:prstGeom>
        </p:spPr>
        <p:txBody>
          <a:bodyPr wrap="square">
            <a:spAutoFit/>
          </a:bodyPr>
          <a:lstStyle/>
          <a:p>
            <a:pPr algn="just"/>
            <a:r>
              <a:rPr lang="en-US" i="0" dirty="0" smtClean="0"/>
              <a:t> T </a:t>
            </a:r>
            <a:r>
              <a:rPr lang="en-US" i="0" dirty="0" smtClean="0"/>
              <a:t>is orthogonal if </a:t>
            </a:r>
            <a:r>
              <a:rPr lang="en-US" i="0" dirty="0" err="1" smtClean="0"/>
              <a:t>T</a:t>
            </a:r>
            <a:r>
              <a:rPr lang="en-US" i="0" baseline="30000" dirty="0" err="1" smtClean="0"/>
              <a:t>t</a:t>
            </a:r>
            <a:r>
              <a:rPr lang="en-US" i="0" dirty="0" smtClean="0"/>
              <a:t> T = diagonal matrix</a:t>
            </a:r>
          </a:p>
          <a:p>
            <a:pPr algn="just"/>
            <a:r>
              <a:rPr lang="en-US" i="0" dirty="0" smtClean="0"/>
              <a:t> T </a:t>
            </a:r>
            <a:r>
              <a:rPr lang="en-US" i="0" dirty="0" smtClean="0"/>
              <a:t>is </a:t>
            </a:r>
            <a:r>
              <a:rPr lang="en-US" i="0" dirty="0" err="1" smtClean="0"/>
              <a:t>orthonormal</a:t>
            </a:r>
            <a:r>
              <a:rPr lang="en-US" i="0" dirty="0" smtClean="0"/>
              <a:t> if </a:t>
            </a:r>
            <a:r>
              <a:rPr lang="en-US" i="0" dirty="0" err="1" smtClean="0"/>
              <a:t>T</a:t>
            </a:r>
            <a:r>
              <a:rPr lang="en-US" i="0" baseline="30000" dirty="0" err="1" smtClean="0"/>
              <a:t>t</a:t>
            </a:r>
            <a:r>
              <a:rPr lang="en-US" i="0" dirty="0" smtClean="0"/>
              <a:t> T = Identity matrix</a:t>
            </a:r>
          </a:p>
          <a:p>
            <a:pPr algn="just"/>
            <a:r>
              <a:rPr lang="en-US" i="0" dirty="0" smtClean="0"/>
              <a:t> </a:t>
            </a:r>
            <a:r>
              <a:rPr lang="en-US" i="0" dirty="0" err="1" smtClean="0"/>
              <a:t>Orthonormal</a:t>
            </a:r>
            <a:r>
              <a:rPr lang="en-US" i="0" dirty="0" smtClean="0"/>
              <a:t> </a:t>
            </a:r>
            <a:r>
              <a:rPr lang="en-US" i="0" dirty="0" smtClean="0"/>
              <a:t>transforms retain signal energy</a:t>
            </a:r>
          </a:p>
          <a:p>
            <a:pPr algn="just">
              <a:buNone/>
            </a:pPr>
            <a:r>
              <a:rPr lang="en-US" i="0" dirty="0" smtClean="0"/>
              <a:t>		||</a:t>
            </a:r>
            <a:r>
              <a:rPr lang="en-US" i="0" dirty="0" err="1" smtClean="0"/>
              <a:t>Tx</a:t>
            </a:r>
            <a:r>
              <a:rPr lang="en-US" i="0" dirty="0" smtClean="0"/>
              <a:t>|| = ||x||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 </a:t>
            </a:r>
            <a:r>
              <a:rPr lang="en-US" dirty="0" smtClean="0"/>
              <a:t>in images</a:t>
            </a:r>
            <a:endParaRPr lang="en-US" dirty="0"/>
          </a:p>
        </p:txBody>
      </p:sp>
      <p:sp>
        <p:nvSpPr>
          <p:cNvPr id="3" name="Content Placeholder 2"/>
          <p:cNvSpPr>
            <a:spLocks noGrp="1"/>
          </p:cNvSpPr>
          <p:nvPr>
            <p:ph idx="1"/>
          </p:nvPr>
        </p:nvSpPr>
        <p:spPr>
          <a:xfrm>
            <a:off x="455613" y="1219200"/>
            <a:ext cx="8535987" cy="4876800"/>
          </a:xfrm>
        </p:spPr>
        <p:txBody>
          <a:bodyPr/>
          <a:lstStyle/>
          <a:p>
            <a:r>
              <a:rPr lang="en-US" sz="2000" dirty="0" smtClean="0"/>
              <a:t>Images are piecewise smooth or piecewise constant</a:t>
            </a:r>
          </a:p>
          <a:p>
            <a:r>
              <a:rPr lang="en-US" sz="2000" dirty="0" err="1" smtClean="0"/>
              <a:t>Stationarity</a:t>
            </a:r>
            <a:r>
              <a:rPr lang="en-US" sz="2000" dirty="0" smtClean="0"/>
              <a:t> is even rarer than in 1D signals</a:t>
            </a:r>
          </a:p>
          <a:p>
            <a:r>
              <a:rPr lang="en-US" sz="2000" dirty="0" smtClean="0"/>
              <a:t>FT even less useful (</a:t>
            </a:r>
            <a:r>
              <a:rPr lang="en-US" sz="2000" dirty="0" err="1" smtClean="0"/>
              <a:t>nnd</a:t>
            </a:r>
            <a:r>
              <a:rPr lang="en-US" sz="2000" dirty="0" smtClean="0"/>
              <a:t> WT more attractive)</a:t>
            </a:r>
          </a:p>
          <a:p>
            <a:r>
              <a:rPr lang="en-US" sz="2000" dirty="0" smtClean="0"/>
              <a:t>2D wavelet transforms are simple extensions of 1D WT, generally performing 1D WT along rows, then columns etc</a:t>
            </a:r>
          </a:p>
          <a:p>
            <a:r>
              <a:rPr lang="en-US" sz="2000" dirty="0" smtClean="0"/>
              <a:t>Sometimes we use 2D wavelets directly, e.g. </a:t>
            </a:r>
            <a:r>
              <a:rPr lang="en-US" sz="2000" dirty="0" err="1" smtClean="0"/>
              <a:t>orthonormal</a:t>
            </a:r>
            <a:r>
              <a:rPr lang="en-US" sz="2000" dirty="0" smtClean="0"/>
              <a:t> </a:t>
            </a:r>
            <a:r>
              <a:rPr lang="en-US" sz="2000" dirty="0" err="1" smtClean="0"/>
              <a:t>Daubechies</a:t>
            </a:r>
            <a:r>
              <a:rPr lang="en-US" sz="2000" dirty="0" smtClean="0"/>
              <a:t> 2D wavelet</a:t>
            </a:r>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30</a:t>
            </a:fld>
            <a:endParaRPr lang="en-US"/>
          </a:p>
        </p:txBody>
      </p:sp>
      <p:pic>
        <p:nvPicPr>
          <p:cNvPr id="549892" name="Picture 4"/>
          <p:cNvPicPr>
            <a:picLocks noChangeAspect="1" noChangeArrowheads="1"/>
          </p:cNvPicPr>
          <p:nvPr/>
        </p:nvPicPr>
        <p:blipFill>
          <a:blip r:embed="rId2" cstate="print"/>
          <a:srcRect/>
          <a:stretch>
            <a:fillRect/>
          </a:stretch>
        </p:blipFill>
        <p:spPr bwMode="auto">
          <a:xfrm>
            <a:off x="3962400" y="3397910"/>
            <a:ext cx="2819400" cy="277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dirty="0" smtClean="0"/>
              <a:t>WT on images</a:t>
            </a:r>
            <a:endParaRPr lang="en-US" dirty="0"/>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31</a:t>
            </a:fld>
            <a:endParaRPr lang="en-US"/>
          </a:p>
        </p:txBody>
      </p:sp>
      <p:grpSp>
        <p:nvGrpSpPr>
          <p:cNvPr id="31" name="Group 30"/>
          <p:cNvGrpSpPr/>
          <p:nvPr/>
        </p:nvGrpSpPr>
        <p:grpSpPr>
          <a:xfrm>
            <a:off x="736107" y="990600"/>
            <a:ext cx="3150093" cy="2819400"/>
            <a:chOff x="736107" y="990600"/>
            <a:chExt cx="3150093" cy="2819400"/>
          </a:xfrm>
        </p:grpSpPr>
        <p:grpSp>
          <p:nvGrpSpPr>
            <p:cNvPr id="6" name="Group 5"/>
            <p:cNvGrpSpPr/>
            <p:nvPr/>
          </p:nvGrpSpPr>
          <p:grpSpPr>
            <a:xfrm>
              <a:off x="762000" y="1597968"/>
              <a:ext cx="2819400" cy="2212032"/>
              <a:chOff x="4495800" y="4114801"/>
              <a:chExt cx="2819400" cy="2212032"/>
            </a:xfrm>
          </p:grpSpPr>
          <p:cxnSp>
            <p:nvCxnSpPr>
              <p:cNvPr id="7" name="Straight Arrow Connector 6"/>
              <p:cNvCxnSpPr/>
              <p:nvPr/>
            </p:nvCxnSpPr>
            <p:spPr bwMode="auto">
              <a:xfrm rot="16200000" flipV="1">
                <a:off x="4156200" y="5215609"/>
                <a:ext cx="2208362" cy="6745"/>
              </a:xfrm>
              <a:prstGeom prst="straightConnector1">
                <a:avLst/>
              </a:prstGeom>
              <a:noFill/>
              <a:ln w="9525"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a:off x="4953000" y="5941368"/>
                <a:ext cx="2362200" cy="1588"/>
              </a:xfrm>
              <a:prstGeom prst="straightConnector1">
                <a:avLst/>
              </a:prstGeom>
              <a:noFill/>
              <a:ln w="9525" cap="flat" cmpd="sng" algn="ctr">
                <a:solidFill>
                  <a:srgbClr val="FF0000"/>
                </a:solidFill>
                <a:prstDash val="solid"/>
                <a:round/>
                <a:headEnd type="none" w="med" len="med"/>
                <a:tailEnd type="arrow"/>
              </a:ln>
              <a:effectLst/>
            </p:spPr>
          </p:cxnSp>
          <p:sp>
            <p:nvSpPr>
              <p:cNvPr id="9" name="Rectangle 8"/>
              <p:cNvSpPr/>
              <p:nvPr/>
            </p:nvSpPr>
            <p:spPr>
              <a:xfrm>
                <a:off x="6448399" y="5865168"/>
                <a:ext cx="790601" cy="461665"/>
              </a:xfrm>
              <a:prstGeom prst="rect">
                <a:avLst/>
              </a:prstGeom>
            </p:spPr>
            <p:txBody>
              <a:bodyPr wrap="none">
                <a:spAutoFit/>
              </a:bodyPr>
              <a:lstStyle/>
              <a:p>
                <a:pPr>
                  <a:buNone/>
                </a:pPr>
                <a:r>
                  <a:rPr lang="en-US" dirty="0" smtClean="0"/>
                  <a:t>time </a:t>
                </a:r>
                <a:endParaRPr lang="en-US" dirty="0"/>
              </a:p>
            </p:txBody>
          </p:sp>
          <p:sp>
            <p:nvSpPr>
              <p:cNvPr id="10" name="Rectangle 9"/>
              <p:cNvSpPr/>
              <p:nvPr/>
            </p:nvSpPr>
            <p:spPr>
              <a:xfrm>
                <a:off x="4495800" y="4493568"/>
                <a:ext cx="816249" cy="461665"/>
              </a:xfrm>
              <a:prstGeom prst="rect">
                <a:avLst/>
              </a:prstGeom>
            </p:spPr>
            <p:txBody>
              <a:bodyPr wrap="none">
                <a:spAutoFit/>
              </a:bodyPr>
              <a:lstStyle/>
              <a:p>
                <a:pPr>
                  <a:buNone/>
                </a:pPr>
                <a:r>
                  <a:rPr lang="en-US" dirty="0" smtClean="0"/>
                  <a:t>scale</a:t>
                </a:r>
                <a:endParaRPr lang="en-US" dirty="0"/>
              </a:p>
            </p:txBody>
          </p:sp>
          <p:sp>
            <p:nvSpPr>
              <p:cNvPr id="11" name="Rectangle 10"/>
              <p:cNvSpPr/>
              <p:nvPr/>
            </p:nvSpPr>
            <p:spPr bwMode="auto">
              <a:xfrm>
                <a:off x="5257008" y="54102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6096000" y="54102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5257800" y="48768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5638800" y="48768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6096000" y="48768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5257800" y="43434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5410200" y="43434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5638800" y="43434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5867400" y="43434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6096000" y="4343400"/>
                <a:ext cx="838200" cy="5289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AutoNum type="arabicPeriod"/>
                  <a:tabLst/>
                </a:pPr>
                <a:endParaRPr kumimoji="0" lang="en-US" sz="2400" b="0" i="1" u="none" strike="noStrike" cap="none" normalizeH="0" baseline="0" smtClean="0">
                  <a:ln>
                    <a:noFill/>
                  </a:ln>
                  <a:solidFill>
                    <a:schemeClr val="tx1"/>
                  </a:solidFill>
                  <a:effectLst/>
                  <a:latin typeface="Times New Roman" pitchFamily="18" charset="0"/>
                </a:endParaRPr>
              </a:p>
            </p:txBody>
          </p:sp>
        </p:grpSp>
        <p:sp>
          <p:nvSpPr>
            <p:cNvPr id="21" name="Rectangle 20"/>
            <p:cNvSpPr/>
            <p:nvPr/>
          </p:nvSpPr>
          <p:spPr>
            <a:xfrm>
              <a:off x="736107" y="990600"/>
              <a:ext cx="3150093" cy="707886"/>
            </a:xfrm>
            <a:prstGeom prst="rect">
              <a:avLst/>
            </a:prstGeom>
          </p:spPr>
          <p:txBody>
            <a:bodyPr wrap="square">
              <a:spAutoFit/>
            </a:bodyPr>
            <a:lstStyle/>
            <a:p>
              <a:pPr>
                <a:buNone/>
              </a:pPr>
              <a:r>
                <a:rPr lang="en-US" sz="2000" dirty="0" smtClean="0"/>
                <a:t>2D generalization of  scale-time decomposition</a:t>
              </a:r>
              <a:endParaRPr lang="en-US" sz="2000" dirty="0"/>
            </a:p>
          </p:txBody>
        </p:sp>
      </p:grpSp>
      <p:sp>
        <p:nvSpPr>
          <p:cNvPr id="28" name="Content Placeholder 27"/>
          <p:cNvSpPr>
            <a:spLocks noGrp="1"/>
          </p:cNvSpPr>
          <p:nvPr>
            <p:ph idx="1"/>
          </p:nvPr>
        </p:nvSpPr>
        <p:spPr>
          <a:xfrm>
            <a:off x="152400" y="4604873"/>
            <a:ext cx="8763000" cy="1698927"/>
          </a:xfrm>
          <a:prstGeom prst="rect">
            <a:avLst/>
          </a:prstGeom>
        </p:spPr>
        <p:txBody>
          <a:bodyPr wrap="square">
            <a:spAutoFit/>
          </a:bodyPr>
          <a:lstStyle/>
          <a:p>
            <a:pPr>
              <a:buNone/>
            </a:pPr>
            <a:r>
              <a:rPr lang="en-US" sz="1800" dirty="0" smtClean="0"/>
              <a:t> Successive application of dot product </a:t>
            </a:r>
            <a:r>
              <a:rPr lang="en-US" sz="1800" dirty="0" smtClean="0"/>
              <a:t>with </a:t>
            </a:r>
            <a:r>
              <a:rPr lang="en-US" sz="1800" dirty="0" smtClean="0"/>
              <a:t>wavelet of increasing </a:t>
            </a:r>
            <a:r>
              <a:rPr lang="en-US" sz="1800" dirty="0" smtClean="0"/>
              <a:t>width.</a:t>
            </a:r>
          </a:p>
          <a:p>
            <a:pPr>
              <a:buNone/>
            </a:pPr>
            <a:r>
              <a:rPr lang="en-US" sz="1800" dirty="0" smtClean="0"/>
              <a:t> </a:t>
            </a:r>
            <a:r>
              <a:rPr lang="en-US" sz="1800" dirty="0" smtClean="0"/>
              <a:t>F</a:t>
            </a:r>
            <a:r>
              <a:rPr lang="en-US" sz="1800" dirty="0" smtClean="0"/>
              <a:t>orms </a:t>
            </a:r>
            <a:r>
              <a:rPr lang="en-US" sz="1800" dirty="0" smtClean="0"/>
              <a:t>a natural pyramid structure. At each scale:</a:t>
            </a:r>
          </a:p>
          <a:p>
            <a:pPr>
              <a:buNone/>
            </a:pPr>
            <a:r>
              <a:rPr lang="en-US" sz="1800" dirty="0" smtClean="0"/>
              <a:t>	H = dot product of image rows with wavelet</a:t>
            </a:r>
          </a:p>
          <a:p>
            <a:pPr>
              <a:buNone/>
            </a:pPr>
            <a:r>
              <a:rPr lang="en-US" sz="1800" dirty="0" smtClean="0"/>
              <a:t>	V = dot product of image rows with wavelet</a:t>
            </a:r>
          </a:p>
          <a:p>
            <a:pPr>
              <a:buNone/>
            </a:pPr>
            <a:r>
              <a:rPr lang="en-US" sz="1800" dirty="0" smtClean="0"/>
              <a:t>	H-V = dot product of image rows then columns with wavelet</a:t>
            </a:r>
            <a:endParaRPr lang="en-US" sz="1800" dirty="0"/>
          </a:p>
        </p:txBody>
      </p:sp>
      <p:grpSp>
        <p:nvGrpSpPr>
          <p:cNvPr id="32" name="Group 31"/>
          <p:cNvGrpSpPr/>
          <p:nvPr/>
        </p:nvGrpSpPr>
        <p:grpSpPr>
          <a:xfrm>
            <a:off x="4021335" y="914400"/>
            <a:ext cx="4807480" cy="3848220"/>
            <a:chOff x="4021335" y="914400"/>
            <a:chExt cx="4807480" cy="3848220"/>
          </a:xfrm>
        </p:grpSpPr>
        <p:pic>
          <p:nvPicPr>
            <p:cNvPr id="548866" name="Picture 2"/>
            <p:cNvPicPr>
              <a:picLocks noChangeAspect="1" noChangeArrowheads="1"/>
            </p:cNvPicPr>
            <p:nvPr/>
          </p:nvPicPr>
          <p:blipFill>
            <a:blip r:embed="rId2" cstate="print"/>
            <a:srcRect/>
            <a:stretch>
              <a:fillRect/>
            </a:stretch>
          </p:blipFill>
          <p:spPr bwMode="auto">
            <a:xfrm>
              <a:off x="4953000" y="914400"/>
              <a:ext cx="3505200" cy="3505200"/>
            </a:xfrm>
            <a:prstGeom prst="rect">
              <a:avLst/>
            </a:prstGeom>
            <a:noFill/>
            <a:ln w="9525">
              <a:noFill/>
              <a:miter lim="800000"/>
              <a:headEnd/>
              <a:tailEnd/>
            </a:ln>
          </p:spPr>
        </p:pic>
        <p:sp>
          <p:nvSpPr>
            <p:cNvPr id="23" name="Rectangle 22"/>
            <p:cNvSpPr/>
            <p:nvPr/>
          </p:nvSpPr>
          <p:spPr>
            <a:xfrm>
              <a:off x="4021335" y="1143000"/>
              <a:ext cx="931665" cy="400110"/>
            </a:xfrm>
            <a:prstGeom prst="rect">
              <a:avLst/>
            </a:prstGeom>
          </p:spPr>
          <p:txBody>
            <a:bodyPr wrap="none">
              <a:spAutoFit/>
            </a:bodyPr>
            <a:lstStyle/>
            <a:p>
              <a:pPr>
                <a:buNone/>
              </a:pPr>
              <a:r>
                <a:rPr lang="en-US" sz="2000" dirty="0" smtClean="0"/>
                <a:t>Scale 0</a:t>
              </a:r>
              <a:endParaRPr lang="en-US" sz="2000" dirty="0"/>
            </a:p>
          </p:txBody>
        </p:sp>
        <p:sp>
          <p:nvSpPr>
            <p:cNvPr id="24" name="Rectangle 23"/>
            <p:cNvSpPr/>
            <p:nvPr/>
          </p:nvSpPr>
          <p:spPr>
            <a:xfrm>
              <a:off x="4038600" y="2114490"/>
              <a:ext cx="931665" cy="400110"/>
            </a:xfrm>
            <a:prstGeom prst="rect">
              <a:avLst/>
            </a:prstGeom>
          </p:spPr>
          <p:txBody>
            <a:bodyPr wrap="none">
              <a:spAutoFit/>
            </a:bodyPr>
            <a:lstStyle/>
            <a:p>
              <a:pPr>
                <a:buNone/>
              </a:pPr>
              <a:r>
                <a:rPr lang="en-US" sz="2000" dirty="0" smtClean="0"/>
                <a:t>Scale 1</a:t>
              </a:r>
              <a:endParaRPr lang="en-US" sz="2000" dirty="0"/>
            </a:p>
          </p:txBody>
        </p:sp>
        <p:sp>
          <p:nvSpPr>
            <p:cNvPr id="25" name="Rectangle 24"/>
            <p:cNvSpPr/>
            <p:nvPr/>
          </p:nvSpPr>
          <p:spPr>
            <a:xfrm>
              <a:off x="4021335" y="3352800"/>
              <a:ext cx="931665" cy="400110"/>
            </a:xfrm>
            <a:prstGeom prst="rect">
              <a:avLst/>
            </a:prstGeom>
          </p:spPr>
          <p:txBody>
            <a:bodyPr wrap="none">
              <a:spAutoFit/>
            </a:bodyPr>
            <a:lstStyle/>
            <a:p>
              <a:pPr>
                <a:buNone/>
              </a:pPr>
              <a:r>
                <a:rPr lang="en-US" sz="2000" dirty="0" smtClean="0"/>
                <a:t>Scale 2</a:t>
              </a:r>
              <a:endParaRPr lang="en-US" sz="2000" dirty="0"/>
            </a:p>
          </p:txBody>
        </p:sp>
        <p:sp>
          <p:nvSpPr>
            <p:cNvPr id="26" name="Rectangle 25"/>
            <p:cNvSpPr/>
            <p:nvPr/>
          </p:nvSpPr>
          <p:spPr>
            <a:xfrm>
              <a:off x="8458200" y="1597967"/>
              <a:ext cx="370615" cy="400110"/>
            </a:xfrm>
            <a:prstGeom prst="rect">
              <a:avLst/>
            </a:prstGeom>
          </p:spPr>
          <p:txBody>
            <a:bodyPr wrap="none">
              <a:spAutoFit/>
            </a:bodyPr>
            <a:lstStyle/>
            <a:p>
              <a:pPr>
                <a:buNone/>
              </a:pPr>
              <a:r>
                <a:rPr lang="en-US" sz="2000" dirty="0" smtClean="0"/>
                <a:t>H</a:t>
              </a:r>
              <a:endParaRPr lang="en-US" sz="2000" dirty="0"/>
            </a:p>
          </p:txBody>
        </p:sp>
        <p:sp>
          <p:nvSpPr>
            <p:cNvPr id="27" name="Rectangle 26"/>
            <p:cNvSpPr/>
            <p:nvPr/>
          </p:nvSpPr>
          <p:spPr>
            <a:xfrm>
              <a:off x="5577027" y="4362510"/>
              <a:ext cx="341760" cy="400110"/>
            </a:xfrm>
            <a:prstGeom prst="rect">
              <a:avLst/>
            </a:prstGeom>
          </p:spPr>
          <p:txBody>
            <a:bodyPr wrap="none">
              <a:spAutoFit/>
            </a:bodyPr>
            <a:lstStyle/>
            <a:p>
              <a:pPr>
                <a:buNone/>
              </a:pPr>
              <a:r>
                <a:rPr lang="en-US" sz="2000" dirty="0" smtClean="0"/>
                <a:t>V</a:t>
              </a:r>
              <a:endParaRPr lang="en-US" sz="2000" dirty="0"/>
            </a:p>
          </p:txBody>
        </p:sp>
        <p:sp>
          <p:nvSpPr>
            <p:cNvPr id="29" name="Rectangle 28"/>
            <p:cNvSpPr/>
            <p:nvPr/>
          </p:nvSpPr>
          <p:spPr>
            <a:xfrm>
              <a:off x="7346574" y="4343400"/>
              <a:ext cx="612668" cy="400110"/>
            </a:xfrm>
            <a:prstGeom prst="rect">
              <a:avLst/>
            </a:prstGeom>
          </p:spPr>
          <p:txBody>
            <a:bodyPr wrap="none">
              <a:spAutoFit/>
            </a:bodyPr>
            <a:lstStyle/>
            <a:p>
              <a:pPr>
                <a:buNone/>
              </a:pPr>
              <a:r>
                <a:rPr lang="en-US" sz="2000" dirty="0" smtClean="0"/>
                <a:t>H-V</a:t>
              </a:r>
              <a:endParaRPr 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Wavelet Applications</a:t>
            </a:r>
            <a:endParaRPr lang="en-US" dirty="0"/>
          </a:p>
        </p:txBody>
      </p:sp>
      <p:sp>
        <p:nvSpPr>
          <p:cNvPr id="3" name="Content Placeholder 2"/>
          <p:cNvSpPr>
            <a:spLocks noGrp="1"/>
          </p:cNvSpPr>
          <p:nvPr>
            <p:ph idx="1"/>
          </p:nvPr>
        </p:nvSpPr>
        <p:spPr>
          <a:xfrm>
            <a:off x="455613" y="1066800"/>
            <a:ext cx="8231187" cy="3048000"/>
          </a:xfrm>
        </p:spPr>
        <p:txBody>
          <a:bodyPr/>
          <a:lstStyle/>
          <a:p>
            <a:r>
              <a:rPr lang="en-US" dirty="0" smtClean="0"/>
              <a:t>Many, many applications!</a:t>
            </a:r>
          </a:p>
          <a:p>
            <a:r>
              <a:rPr lang="en-US" dirty="0" smtClean="0"/>
              <a:t>Audio, image and video compression</a:t>
            </a:r>
          </a:p>
          <a:p>
            <a:r>
              <a:rPr lang="en-US" dirty="0" smtClean="0"/>
              <a:t>New JPEG standard includes wavelet compression</a:t>
            </a:r>
          </a:p>
          <a:p>
            <a:r>
              <a:rPr lang="en-US" dirty="0" smtClean="0"/>
              <a:t>FBI’s fingerprints database saved as wavelet-compressed</a:t>
            </a:r>
          </a:p>
          <a:p>
            <a:r>
              <a:rPr lang="en-US" dirty="0" smtClean="0"/>
              <a:t>Signal </a:t>
            </a:r>
            <a:r>
              <a:rPr lang="en-US" dirty="0" err="1" smtClean="0"/>
              <a:t>denoising</a:t>
            </a:r>
            <a:r>
              <a:rPr lang="en-US" dirty="0" smtClean="0"/>
              <a:t>, interpolation, image zooming, texture analysis, time-scale feature </a:t>
            </a:r>
            <a:r>
              <a:rPr lang="en-US" dirty="0" smtClean="0"/>
              <a:t>extraction</a:t>
            </a:r>
            <a:endParaRPr lang="en-US" dirty="0" smtClean="0"/>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32</a:t>
            </a:fld>
            <a:endParaRPr lang="en-US"/>
          </a:p>
        </p:txBody>
      </p:sp>
      <p:sp>
        <p:nvSpPr>
          <p:cNvPr id="5" name="Content Placeholder 2"/>
          <p:cNvSpPr txBox="1">
            <a:spLocks/>
          </p:cNvSpPr>
          <p:nvPr/>
        </p:nvSpPr>
        <p:spPr bwMode="auto">
          <a:xfrm>
            <a:off x="455613" y="4114800"/>
            <a:ext cx="8231187"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2"/>
              </a:buClr>
              <a:buSzTx/>
              <a:buFont typeface="Wingdings" pitchFamily="2" charset="2"/>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In our context, WT will be used primarily as a feature extraction tool</a:t>
            </a:r>
          </a:p>
          <a:p>
            <a:pPr marL="342900" marR="0" lvl="0" indent="-342900" algn="l" defTabSz="914400" rtl="0" eaLnBrk="0" fontAlgn="base" latinLnBrk="0" hangingPunct="0">
              <a:lnSpc>
                <a:spcPct val="100000"/>
              </a:lnSpc>
              <a:spcBef>
                <a:spcPct val="20000"/>
              </a:spcBef>
              <a:spcAft>
                <a:spcPct val="0"/>
              </a:spcAft>
              <a:buClr>
                <a:schemeClr val="accent2"/>
              </a:buClr>
              <a:buSzTx/>
              <a:buFont typeface="Wingdings" pitchFamily="2" charset="2"/>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Remember, WT is just a change of basis, in order to extract useful information which might otherwise not be easily seen</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 in MATLAB</a:t>
            </a:r>
            <a:endParaRPr lang="en-US" dirty="0"/>
          </a:p>
        </p:txBody>
      </p:sp>
      <p:sp>
        <p:nvSpPr>
          <p:cNvPr id="3" name="Content Placeholder 2"/>
          <p:cNvSpPr>
            <a:spLocks noGrp="1"/>
          </p:cNvSpPr>
          <p:nvPr>
            <p:ph idx="1"/>
          </p:nvPr>
        </p:nvSpPr>
        <p:spPr/>
        <p:txBody>
          <a:bodyPr/>
          <a:lstStyle/>
          <a:p>
            <a:r>
              <a:rPr lang="en-US" sz="2000" dirty="0" smtClean="0"/>
              <a:t>MATLAB has an extensive wavelet toolbox</a:t>
            </a:r>
          </a:p>
          <a:p>
            <a:r>
              <a:rPr lang="en-US" sz="2000" dirty="0" smtClean="0"/>
              <a:t>Type help wavelet in MATLAB command window</a:t>
            </a:r>
          </a:p>
          <a:p>
            <a:r>
              <a:rPr lang="en-US" sz="2000" dirty="0" smtClean="0"/>
              <a:t>Look at their wavelet demo</a:t>
            </a:r>
          </a:p>
          <a:p>
            <a:r>
              <a:rPr lang="en-US" sz="2000" dirty="0" smtClean="0"/>
              <a:t>Play with </a:t>
            </a:r>
            <a:r>
              <a:rPr lang="en-US" sz="2000" dirty="0" err="1" smtClean="0"/>
              <a:t>Haar</a:t>
            </a:r>
            <a:r>
              <a:rPr lang="en-US" sz="2000" dirty="0" smtClean="0"/>
              <a:t>, Mexican hat and </a:t>
            </a:r>
            <a:r>
              <a:rPr lang="en-US" sz="2000" dirty="0" err="1" smtClean="0"/>
              <a:t>Daubechies</a:t>
            </a:r>
            <a:r>
              <a:rPr lang="en-US" sz="2000" dirty="0" smtClean="0"/>
              <a:t> </a:t>
            </a:r>
            <a:r>
              <a:rPr lang="en-US" sz="2000" dirty="0" smtClean="0"/>
              <a:t>wavelets</a:t>
            </a:r>
            <a:endParaRPr lang="en-US" sz="2000" dirty="0" smtClean="0"/>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Ideas</a:t>
            </a:r>
            <a:endParaRPr lang="en-US" dirty="0"/>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34</a:t>
            </a:fld>
            <a:endParaRPr lang="en-US"/>
          </a:p>
        </p:txBody>
      </p:sp>
      <p:sp>
        <p:nvSpPr>
          <p:cNvPr id="5" name="Content Placeholder 2"/>
          <p:cNvSpPr>
            <a:spLocks noGrp="1"/>
          </p:cNvSpPr>
          <p:nvPr>
            <p:ph idx="1"/>
          </p:nvPr>
        </p:nvSpPr>
        <p:spPr>
          <a:xfrm>
            <a:off x="455613" y="1219200"/>
            <a:ext cx="8688387" cy="2514600"/>
          </a:xfrm>
        </p:spPr>
        <p:txBody>
          <a:bodyPr/>
          <a:lstStyle/>
          <a:p>
            <a:r>
              <a:rPr lang="en-US" dirty="0" smtClean="0"/>
              <a:t>Idea </a:t>
            </a:r>
            <a:r>
              <a:rPr lang="en-US" dirty="0" smtClean="0"/>
              <a:t>1: use WT to extract features from ECG </a:t>
            </a:r>
            <a:r>
              <a:rPr lang="en-US" dirty="0" smtClean="0"/>
              <a:t>data</a:t>
            </a:r>
          </a:p>
          <a:p>
            <a:pPr lvl="1"/>
            <a:r>
              <a:rPr lang="en-US" sz="2000" dirty="0" smtClean="0"/>
              <a:t>use </a:t>
            </a:r>
            <a:r>
              <a:rPr lang="en-US" sz="2000" dirty="0" smtClean="0"/>
              <a:t>these features for classification</a:t>
            </a:r>
          </a:p>
          <a:p>
            <a:r>
              <a:rPr lang="en-US" dirty="0" smtClean="0"/>
              <a:t>Idea </a:t>
            </a:r>
            <a:r>
              <a:rPr lang="en-US" dirty="0" smtClean="0"/>
              <a:t>2: use 2D WT to extract </a:t>
            </a:r>
            <a:r>
              <a:rPr lang="en-US" dirty="0" err="1" smtClean="0"/>
              <a:t>spatio</a:t>
            </a:r>
            <a:r>
              <a:rPr lang="en-US" dirty="0" smtClean="0"/>
              <a:t>-temporal features from 3D+time MRI data </a:t>
            </a:r>
            <a:endParaRPr lang="en-US" dirty="0" smtClean="0"/>
          </a:p>
          <a:p>
            <a:pPr lvl="1"/>
            <a:r>
              <a:rPr lang="en-US" sz="2000" dirty="0" smtClean="0"/>
              <a:t>to </a:t>
            </a:r>
            <a:r>
              <a:rPr lang="en-US" sz="2000" dirty="0" smtClean="0"/>
              <a:t>detect tumors / classify benign </a:t>
            </a:r>
            <a:r>
              <a:rPr lang="en-US" sz="2000" dirty="0" err="1" smtClean="0"/>
              <a:t>vs</a:t>
            </a:r>
            <a:r>
              <a:rPr lang="en-US" sz="2000" dirty="0" smtClean="0"/>
              <a:t> malignant tumors</a:t>
            </a:r>
          </a:p>
          <a:p>
            <a:r>
              <a:rPr lang="en-US" dirty="0" smtClean="0"/>
              <a:t>Idea </a:t>
            </a:r>
            <a:r>
              <a:rPr lang="en-US" dirty="0" smtClean="0"/>
              <a:t>3: use 2D WT to </a:t>
            </a:r>
            <a:r>
              <a:rPr lang="en-US" dirty="0" err="1" smtClean="0"/>
              <a:t>denoise</a:t>
            </a:r>
            <a:r>
              <a:rPr lang="en-US" dirty="0" smtClean="0"/>
              <a:t> a given image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22" name="Rectangle 2"/>
          <p:cNvSpPr>
            <a:spLocks noGrp="1" noChangeArrowheads="1"/>
          </p:cNvSpPr>
          <p:nvPr>
            <p:ph type="title"/>
          </p:nvPr>
        </p:nvSpPr>
        <p:spPr/>
        <p:txBody>
          <a:bodyPr/>
          <a:lstStyle/>
          <a:p>
            <a:r>
              <a:rPr lang="en-US" dirty="0" smtClean="0"/>
              <a:t>Idea 3: </a:t>
            </a:r>
            <a:r>
              <a:rPr lang="en-US" dirty="0" err="1" smtClean="0"/>
              <a:t>Voxel</a:t>
            </a:r>
            <a:r>
              <a:rPr lang="en-US" dirty="0" smtClean="0"/>
              <a:t> labeling from contrast-enhanced MRI</a:t>
            </a:r>
            <a:endParaRPr lang="en-US" dirty="0"/>
          </a:p>
        </p:txBody>
      </p:sp>
      <p:sp>
        <p:nvSpPr>
          <p:cNvPr id="2027524" name="Rectangle 4"/>
          <p:cNvSpPr>
            <a:spLocks noChangeArrowheads="1"/>
          </p:cNvSpPr>
          <p:nvPr/>
        </p:nvSpPr>
        <p:spPr bwMode="auto">
          <a:xfrm>
            <a:off x="455613" y="1143000"/>
            <a:ext cx="8231187" cy="914400"/>
          </a:xfrm>
          <a:prstGeom prst="rect">
            <a:avLst/>
          </a:prstGeom>
          <a:noFill/>
          <a:ln w="9525">
            <a:noFill/>
            <a:miter lim="800000"/>
            <a:headEnd/>
            <a:tailEnd/>
          </a:ln>
          <a:effectLst/>
        </p:spPr>
        <p:txBody>
          <a:bodyPr/>
          <a:lstStyle/>
          <a:p>
            <a:pPr marL="342900" indent="-342900" algn="l">
              <a:spcBef>
                <a:spcPct val="20000"/>
              </a:spcBef>
              <a:buClr>
                <a:schemeClr val="accent2"/>
              </a:buClr>
              <a:buFont typeface="Wingdings" pitchFamily="2" charset="2"/>
              <a:buChar char="§"/>
            </a:pPr>
            <a:r>
              <a:rPr lang="en-US" i="0" dirty="0">
                <a:latin typeface="Verdana" pitchFamily="34" charset="0"/>
              </a:rPr>
              <a:t>Can segment according to </a:t>
            </a:r>
            <a:r>
              <a:rPr lang="en-US" sz="2200" i="0" dirty="0" smtClean="0">
                <a:latin typeface="Verdana" pitchFamily="34" charset="0"/>
              </a:rPr>
              <a:t>time </a:t>
            </a:r>
            <a:r>
              <a:rPr lang="en-US" sz="2200" i="0" dirty="0">
                <a:latin typeface="Verdana" pitchFamily="34" charset="0"/>
              </a:rPr>
              <a:t>profile of </a:t>
            </a:r>
            <a:r>
              <a:rPr lang="en-US" sz="2200" i="0" dirty="0" smtClean="0">
                <a:latin typeface="Verdana" pitchFamily="34" charset="0"/>
              </a:rPr>
              <a:t>3D+time contrast enhanced MR data of liver / mammography</a:t>
            </a:r>
            <a:endParaRPr lang="en-US" sz="2200" i="0" dirty="0">
              <a:latin typeface="Verdana" pitchFamily="34" charset="0"/>
            </a:endParaRPr>
          </a:p>
        </p:txBody>
      </p:sp>
      <p:pic>
        <p:nvPicPr>
          <p:cNvPr id="5" name="Picture 4"/>
          <p:cNvPicPr/>
          <p:nvPr/>
        </p:nvPicPr>
        <p:blipFill>
          <a:blip r:embed="rId3" cstate="print"/>
          <a:srcRect b="3693"/>
          <a:stretch>
            <a:fillRect/>
          </a:stretch>
        </p:blipFill>
        <p:spPr bwMode="auto">
          <a:xfrm>
            <a:off x="609600" y="1981201"/>
            <a:ext cx="2590800" cy="26670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3509842" y="2286001"/>
            <a:ext cx="4948358" cy="1853852"/>
          </a:xfrm>
          <a:prstGeom prst="rect">
            <a:avLst/>
          </a:prstGeom>
          <a:noFill/>
          <a:ln w="9525">
            <a:noFill/>
            <a:miter lim="800000"/>
            <a:headEnd/>
            <a:tailEnd/>
          </a:ln>
        </p:spPr>
      </p:pic>
      <p:sp>
        <p:nvSpPr>
          <p:cNvPr id="7" name="Rectangle 6"/>
          <p:cNvSpPr/>
          <p:nvPr/>
        </p:nvSpPr>
        <p:spPr>
          <a:xfrm>
            <a:off x="609600" y="4648201"/>
            <a:ext cx="2900242" cy="923330"/>
          </a:xfrm>
          <a:prstGeom prst="rect">
            <a:avLst/>
          </a:prstGeom>
        </p:spPr>
        <p:txBody>
          <a:bodyPr wrap="square">
            <a:spAutoFit/>
          </a:bodyPr>
          <a:lstStyle/>
          <a:p>
            <a:pPr>
              <a:buNone/>
            </a:pPr>
            <a:r>
              <a:rPr lang="en-US" sz="1800" i="0" dirty="0" smtClean="0"/>
              <a:t>Typical plot of time-resolved MR signal of various tissue classes</a:t>
            </a:r>
            <a:endParaRPr lang="en-US" sz="1800" i="0" dirty="0"/>
          </a:p>
        </p:txBody>
      </p:sp>
      <p:sp>
        <p:nvSpPr>
          <p:cNvPr id="8" name="Rectangle 7"/>
          <p:cNvSpPr/>
          <p:nvPr/>
        </p:nvSpPr>
        <p:spPr>
          <a:xfrm>
            <a:off x="4491158" y="4191001"/>
            <a:ext cx="2900242" cy="646331"/>
          </a:xfrm>
          <a:prstGeom prst="rect">
            <a:avLst/>
          </a:prstGeom>
        </p:spPr>
        <p:txBody>
          <a:bodyPr wrap="square">
            <a:spAutoFit/>
          </a:bodyPr>
          <a:lstStyle/>
          <a:p>
            <a:pPr>
              <a:buNone/>
            </a:pPr>
            <a:r>
              <a:rPr lang="en-US" sz="1800" i="0" dirty="0" smtClean="0"/>
              <a:t>Temporal models used to extract features</a:t>
            </a:r>
            <a:endParaRPr lang="en-US" sz="1800" i="0" dirty="0"/>
          </a:p>
        </p:txBody>
      </p:sp>
      <p:sp>
        <p:nvSpPr>
          <p:cNvPr id="9" name="Rounded Rectangular Callout 8"/>
          <p:cNvSpPr/>
          <p:nvPr/>
        </p:nvSpPr>
        <p:spPr bwMode="auto">
          <a:xfrm>
            <a:off x="3509842" y="5029201"/>
            <a:ext cx="4795958" cy="1295399"/>
          </a:xfrm>
          <a:prstGeom prst="wedgeRoundRectCallout">
            <a:avLst>
              <a:gd name="adj1" fmla="val 15400"/>
              <a:gd name="adj2" fmla="val -46933"/>
              <a:gd name="adj3"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algn="just">
              <a:spcBef>
                <a:spcPct val="20000"/>
              </a:spcBef>
              <a:buClr>
                <a:schemeClr val="accent2"/>
              </a:buClr>
              <a:buNone/>
            </a:pPr>
            <a:r>
              <a:rPr lang="en-US" sz="1600" i="0" dirty="0" smtClean="0">
                <a:latin typeface="Verdana" pitchFamily="34" charset="0"/>
              </a:rPr>
              <a:t>Instead of such a simple temporal model, wavelet decomposition could provide </a:t>
            </a:r>
            <a:r>
              <a:rPr lang="en-US" sz="1600" i="0" dirty="0" err="1" smtClean="0">
                <a:latin typeface="Verdana" pitchFamily="34" charset="0"/>
              </a:rPr>
              <a:t>spatio</a:t>
            </a:r>
            <a:r>
              <a:rPr lang="en-US" sz="1600" i="0" dirty="0" smtClean="0">
                <a:latin typeface="Verdana" pitchFamily="34" charset="0"/>
              </a:rPr>
              <a:t>-temporal features that you can use for clustering</a:t>
            </a:r>
            <a:endParaRPr lang="en-US" sz="1600" dirty="0" smtClean="0"/>
          </a:p>
          <a:p>
            <a:pPr lvl="1" algn="just">
              <a:spcBef>
                <a:spcPct val="20000"/>
              </a:spcBef>
              <a:buClr>
                <a:schemeClr val="accent2"/>
              </a:buClr>
              <a:buNone/>
            </a:pPr>
            <a:endParaRPr kumimoji="0" lang="en-US" sz="1600" b="0" i="1"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275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24" grpId="0" build="p" autoUpdateAnimBg="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eps_diag.tif"/>
          <p:cNvPicPr>
            <a:picLocks noGrp="1" noChangeAspect="1"/>
          </p:cNvPicPr>
          <p:nvPr>
            <p:ph sz="quarter" idx="1"/>
          </p:nvPr>
        </p:nvPicPr>
        <p:blipFill>
          <a:blip r:embed="rId2" cstate="print"/>
          <a:stretch>
            <a:fillRect/>
          </a:stretch>
        </p:blipFill>
        <p:spPr>
          <a:xfrm>
            <a:off x="1349534" y="1652905"/>
            <a:ext cx="6408420" cy="4320540"/>
          </a:xfrm>
        </p:spPr>
      </p:pic>
      <p:sp>
        <p:nvSpPr>
          <p:cNvPr id="4" name="Title 1"/>
          <p:cNvSpPr>
            <a:spLocks noGrp="1"/>
          </p:cNvSpPr>
          <p:nvPr>
            <p:ph type="title"/>
          </p:nvPr>
        </p:nvSpPr>
        <p:spPr>
          <a:xfrm>
            <a:off x="301752" y="155448"/>
            <a:ext cx="8534400" cy="606552"/>
          </a:xfrm>
        </p:spPr>
        <p:txBody>
          <a:bodyPr/>
          <a:lstStyle/>
          <a:p>
            <a:r>
              <a:rPr lang="en-US" dirty="0" smtClean="0"/>
              <a:t>Liver </a:t>
            </a:r>
            <a:r>
              <a:rPr lang="en-US" dirty="0" err="1" smtClean="0"/>
              <a:t>tumour</a:t>
            </a:r>
            <a:r>
              <a:rPr lang="en-US" dirty="0" smtClean="0"/>
              <a:t> quantification from DCE-MRI</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on Wavelets</a:t>
            </a:r>
            <a:endParaRPr lang="en-US" dirty="0"/>
          </a:p>
        </p:txBody>
      </p:sp>
      <p:sp>
        <p:nvSpPr>
          <p:cNvPr id="3" name="Content Placeholder 2"/>
          <p:cNvSpPr>
            <a:spLocks noGrp="1"/>
          </p:cNvSpPr>
          <p:nvPr>
            <p:ph idx="1"/>
          </p:nvPr>
        </p:nvSpPr>
        <p:spPr/>
        <p:txBody>
          <a:bodyPr/>
          <a:lstStyle/>
          <a:p>
            <a:r>
              <a:rPr lang="en-US" dirty="0" smtClean="0"/>
              <a:t>A Linear Algebra view of wavelet transform</a:t>
            </a:r>
          </a:p>
          <a:p>
            <a:pPr>
              <a:buNone/>
            </a:pPr>
            <a:r>
              <a:rPr lang="en-US" sz="2000" dirty="0" smtClean="0">
                <a:ln>
                  <a:solidFill>
                    <a:srgbClr val="FF0000"/>
                  </a:solidFill>
                </a:ln>
                <a:hlinkClick r:id="rId2"/>
              </a:rPr>
              <a:t>http://www.bearcave.com/misl/misl_tech/wavelets/matrix/index.html</a:t>
            </a:r>
            <a:endParaRPr lang="en-US" sz="2000" dirty="0" smtClean="0">
              <a:ln>
                <a:solidFill>
                  <a:srgbClr val="FF0000"/>
                </a:solidFill>
              </a:ln>
            </a:endParaRPr>
          </a:p>
          <a:p>
            <a:r>
              <a:rPr lang="en-US" dirty="0" smtClean="0"/>
              <a:t>Wavelet tutorial</a:t>
            </a:r>
          </a:p>
          <a:p>
            <a:r>
              <a:rPr lang="en-US" sz="2000" dirty="0" smtClean="0">
                <a:ln>
                  <a:solidFill>
                    <a:srgbClr val="FF0000"/>
                  </a:solidFill>
                </a:ln>
                <a:hlinkClick r:id="rId3"/>
              </a:rPr>
              <a:t>http://users.rowan.edu/~polikar/WAVELETS/WTpart1.html</a:t>
            </a:r>
            <a:endParaRPr lang="en-US" sz="2000" dirty="0" smtClean="0">
              <a:ln>
                <a:solidFill>
                  <a:srgbClr val="FF0000"/>
                </a:solidFill>
              </a:ln>
            </a:endParaRPr>
          </a:p>
          <a:p>
            <a:r>
              <a:rPr lang="en-US" sz="2000" dirty="0" smtClean="0">
                <a:ln>
                  <a:solidFill>
                    <a:srgbClr val="FF0000"/>
                  </a:solidFill>
                </a:ln>
                <a:hlinkClick r:id="rId4"/>
              </a:rPr>
              <a:t>http://users.rowan.edu/~polikar/WAVELETS/WTpart2.html</a:t>
            </a:r>
            <a:endParaRPr lang="en-US" sz="2000" dirty="0" smtClean="0">
              <a:ln>
                <a:solidFill>
                  <a:srgbClr val="FF0000"/>
                </a:solidFill>
              </a:ln>
            </a:endParaRPr>
          </a:p>
          <a:p>
            <a:r>
              <a:rPr lang="en-US" sz="2000" dirty="0" smtClean="0">
                <a:ln>
                  <a:solidFill>
                    <a:srgbClr val="FF0000"/>
                  </a:solidFill>
                </a:ln>
                <a:hlinkClick r:id="rId5"/>
              </a:rPr>
              <a:t>http://users.rowan.edu/~polikar/WAVELETS/WTpart3.html</a:t>
            </a:r>
            <a:endParaRPr lang="en-US" sz="2000" dirty="0" smtClean="0">
              <a:ln>
                <a:solidFill>
                  <a:srgbClr val="FF0000"/>
                </a:solidFill>
              </a:ln>
            </a:endParaRPr>
          </a:p>
          <a:p>
            <a:r>
              <a:rPr lang="en-US" dirty="0" smtClean="0"/>
              <a:t>Wavelets application to EKG R wave detection: </a:t>
            </a:r>
            <a:r>
              <a:rPr lang="en-US" dirty="0" smtClean="0">
                <a:ln>
                  <a:solidFill>
                    <a:srgbClr val="FF0000"/>
                  </a:solidFill>
                </a:ln>
                <a:hlinkClick r:id="rId6"/>
              </a:rPr>
              <a:t>http://</a:t>
            </a:r>
            <a:r>
              <a:rPr lang="en-US" dirty="0" smtClean="0">
                <a:ln>
                  <a:solidFill>
                    <a:srgbClr val="FF0000"/>
                  </a:solidFill>
                </a:ln>
                <a:hlinkClick r:id="rId6"/>
              </a:rPr>
              <a:t>www.ma.utexas.edu/users/davis/reu/ch3/wavelets/wavelets.pdf</a:t>
            </a:r>
            <a:endParaRPr lang="en-US" dirty="0" smtClean="0">
              <a:ln>
                <a:solidFill>
                  <a:srgbClr val="FF0000"/>
                </a:solidFill>
              </a:ln>
            </a:endParaRPr>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838200" y="1066800"/>
            <a:ext cx="7315200" cy="838200"/>
          </a:xfrm>
        </p:spPr>
        <p:txBody>
          <a:bodyPr/>
          <a:lstStyle/>
          <a:p>
            <a:r>
              <a:rPr lang="en-US" sz="2800" b="1" dirty="0" smtClean="0"/>
              <a:t>Lecture 5: Transforms, Fourier and Wavelets</a:t>
            </a:r>
            <a:br>
              <a:rPr lang="en-US" sz="2800" b="1" dirty="0" smtClean="0"/>
            </a:br>
            <a:endParaRPr lang="en-US" sz="2800" b="1" dirty="0" smtClean="0"/>
          </a:p>
        </p:txBody>
      </p:sp>
      <p:sp>
        <p:nvSpPr>
          <p:cNvPr id="7" name="Rectangle 3"/>
          <p:cNvSpPr>
            <a:spLocks noGrp="1" noChangeArrowheads="1"/>
          </p:cNvSpPr>
          <p:nvPr>
            <p:ph type="subTitle" idx="1"/>
          </p:nvPr>
        </p:nvSpPr>
        <p:spPr>
          <a:xfrm>
            <a:off x="1676400" y="2819400"/>
            <a:ext cx="5943600" cy="3657600"/>
          </a:xfrm>
        </p:spPr>
        <p:txBody>
          <a:bodyPr/>
          <a:lstStyle/>
          <a:p>
            <a:r>
              <a:rPr lang="en-US" sz="2400" dirty="0" err="1" smtClean="0">
                <a:solidFill>
                  <a:srgbClr val="00B050"/>
                </a:solidFill>
              </a:rPr>
              <a:t>Ashish</a:t>
            </a:r>
            <a:r>
              <a:rPr lang="en-US" sz="2400" dirty="0" smtClean="0">
                <a:solidFill>
                  <a:srgbClr val="00B050"/>
                </a:solidFill>
              </a:rPr>
              <a:t> Raj, PhD</a:t>
            </a:r>
          </a:p>
          <a:p>
            <a:r>
              <a:rPr lang="en-US" sz="2000" dirty="0" smtClean="0">
                <a:solidFill>
                  <a:srgbClr val="00B050"/>
                </a:solidFill>
              </a:rPr>
              <a:t>Image Data Evaluation and Analytics Laboratory (IDEAL)</a:t>
            </a:r>
          </a:p>
          <a:p>
            <a:r>
              <a:rPr lang="en-US" sz="2000" dirty="0" smtClean="0">
                <a:solidFill>
                  <a:srgbClr val="00B050"/>
                </a:solidFill>
              </a:rPr>
              <a:t>Department of Radiology</a:t>
            </a:r>
          </a:p>
          <a:p>
            <a:r>
              <a:rPr lang="en-US" sz="2000" dirty="0" smtClean="0">
                <a:solidFill>
                  <a:srgbClr val="00B050"/>
                </a:solidFill>
              </a:rPr>
              <a:t>Weill Cornell Medical College</a:t>
            </a:r>
          </a:p>
          <a:p>
            <a:r>
              <a:rPr lang="en-US" sz="2000" dirty="0" smtClean="0">
                <a:solidFill>
                  <a:srgbClr val="00B050"/>
                </a:solidFill>
              </a:rPr>
              <a:t>New York</a:t>
            </a:r>
          </a:p>
          <a:p>
            <a:r>
              <a:rPr lang="en-US" sz="2000" dirty="0" smtClean="0">
                <a:solidFill>
                  <a:srgbClr val="00B050"/>
                </a:solidFill>
              </a:rPr>
              <a:t>Email: </a:t>
            </a:r>
            <a:r>
              <a:rPr lang="en-US" sz="2000" dirty="0" smtClean="0">
                <a:solidFill>
                  <a:srgbClr val="C00000"/>
                </a:solidFill>
              </a:rPr>
              <a:t>ashish@med.cornell.edu</a:t>
            </a:r>
            <a:endParaRPr lang="en-US" sz="2000" dirty="0" smtClean="0">
              <a:ln>
                <a:solidFill>
                  <a:srgbClr val="FF0000"/>
                </a:solidFill>
              </a:ln>
              <a:solidFill>
                <a:srgbClr val="C00000"/>
              </a:solidFill>
            </a:endParaRPr>
          </a:p>
          <a:p>
            <a:r>
              <a:rPr lang="en-US" sz="2000" dirty="0" smtClean="0">
                <a:solidFill>
                  <a:srgbClr val="00B050"/>
                </a:solidFill>
              </a:rPr>
              <a:t>Office: </a:t>
            </a:r>
            <a:r>
              <a:rPr lang="en-US" sz="2000" dirty="0" smtClean="0">
                <a:solidFill>
                  <a:srgbClr val="C00000"/>
                </a:solidFill>
              </a:rPr>
              <a:t>Rhodes Hall Room 528</a:t>
            </a:r>
          </a:p>
          <a:p>
            <a:r>
              <a:rPr lang="en-US" sz="2000" dirty="0" smtClean="0">
                <a:solidFill>
                  <a:srgbClr val="00B050"/>
                </a:solidFill>
              </a:rPr>
              <a:t>Website: </a:t>
            </a:r>
            <a:r>
              <a:rPr lang="en-US" sz="2000" dirty="0" smtClean="0">
                <a:solidFill>
                  <a:srgbClr val="C00000"/>
                </a:solidFill>
              </a:rPr>
              <a:t>www.ideal-cornell.com</a:t>
            </a:r>
          </a:p>
          <a:p>
            <a:endParaRPr lang="en-US" sz="2000" dirty="0" smtClean="0">
              <a:solidFill>
                <a:srgbClr val="00B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Transforms</a:t>
            </a:r>
            <a:endParaRPr lang="en-US" dirty="0"/>
          </a:p>
        </p:txBody>
      </p:sp>
      <p:sp>
        <p:nvSpPr>
          <p:cNvPr id="3" name="Content Placeholder 2"/>
          <p:cNvSpPr>
            <a:spLocks noGrp="1"/>
          </p:cNvSpPr>
          <p:nvPr>
            <p:ph idx="1"/>
          </p:nvPr>
        </p:nvSpPr>
        <p:spPr/>
        <p:txBody>
          <a:bodyPr/>
          <a:lstStyle/>
          <a:p>
            <a:r>
              <a:rPr lang="en-US" dirty="0" smtClean="0"/>
              <a:t>Examples: </a:t>
            </a:r>
          </a:p>
          <a:p>
            <a:pPr lvl="1"/>
            <a:r>
              <a:rPr lang="en-US" dirty="0" smtClean="0"/>
              <a:t>Fourier transform is an </a:t>
            </a:r>
            <a:r>
              <a:rPr lang="en-US" dirty="0" err="1" smtClean="0"/>
              <a:t>orthonormal</a:t>
            </a:r>
            <a:r>
              <a:rPr lang="en-US" dirty="0" smtClean="0"/>
              <a:t> transform</a:t>
            </a:r>
          </a:p>
          <a:p>
            <a:pPr lvl="1"/>
            <a:r>
              <a:rPr lang="en-US" dirty="0" smtClean="0"/>
              <a:t>Wavelet transform is generally </a:t>
            </a:r>
            <a:r>
              <a:rPr lang="en-US" dirty="0" err="1" smtClean="0"/>
              <a:t>overcomplete</a:t>
            </a:r>
            <a:r>
              <a:rPr lang="en-US" dirty="0" smtClean="0"/>
              <a:t>, but there also exist </a:t>
            </a:r>
            <a:r>
              <a:rPr lang="en-US" dirty="0" err="1" smtClean="0"/>
              <a:t>orthonormal</a:t>
            </a:r>
            <a:r>
              <a:rPr lang="en-US" dirty="0" smtClean="0"/>
              <a:t> wavelet transforms</a:t>
            </a:r>
          </a:p>
          <a:p>
            <a:r>
              <a:rPr lang="en-US" dirty="0" smtClean="0"/>
              <a:t>A good property of a transform is </a:t>
            </a:r>
            <a:r>
              <a:rPr lang="en-US" dirty="0" err="1" smtClean="0"/>
              <a:t>invertibility</a:t>
            </a:r>
            <a:endParaRPr lang="en-US" dirty="0" smtClean="0"/>
          </a:p>
          <a:p>
            <a:pPr lvl="1"/>
            <a:r>
              <a:rPr lang="en-US" dirty="0" smtClean="0"/>
              <a:t>Both Fourier and wavelet transforms are invertible</a:t>
            </a:r>
          </a:p>
          <a:p>
            <a:r>
              <a:rPr lang="en-US" dirty="0" smtClean="0"/>
              <a:t>Many other image-based processes are not invertible</a:t>
            </a:r>
          </a:p>
          <a:p>
            <a:pPr lvl="1"/>
            <a:r>
              <a:rPr lang="en-US" dirty="0" smtClean="0"/>
              <a:t>E.g. Distance transform, JPEG compression, edge detection, blurring</a:t>
            </a:r>
            <a:endParaRPr lang="en-US" dirty="0"/>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Transforms</a:t>
            </a:r>
            <a:endParaRPr lang="en-US" dirty="0"/>
          </a:p>
        </p:txBody>
      </p:sp>
      <p:sp>
        <p:nvSpPr>
          <p:cNvPr id="3" name="Content Placeholder 2"/>
          <p:cNvSpPr>
            <a:spLocks noGrp="1"/>
          </p:cNvSpPr>
          <p:nvPr>
            <p:ph idx="1"/>
          </p:nvPr>
        </p:nvSpPr>
        <p:spPr>
          <a:xfrm>
            <a:off x="455613" y="1219200"/>
            <a:ext cx="8231187" cy="1981200"/>
          </a:xfrm>
        </p:spPr>
        <p:txBody>
          <a:bodyPr/>
          <a:lstStyle/>
          <a:p>
            <a:r>
              <a:rPr lang="en-US" dirty="0" smtClean="0"/>
              <a:t>A transform (with full rank T) is a change of basis</a:t>
            </a:r>
          </a:p>
          <a:p>
            <a:r>
              <a:rPr lang="en-US" dirty="0" smtClean="0"/>
              <a:t>Definition: A basis on a vector space is a set of linearly independent vectors that are able to express any other vector of the space as a linear combination of them</a:t>
            </a:r>
            <a:r>
              <a:rPr lang="en-US" dirty="0" smtClean="0"/>
              <a:t>.</a:t>
            </a:r>
            <a:endParaRPr lang="en-US" dirty="0" smtClean="0"/>
          </a:p>
        </p:txBody>
      </p:sp>
      <p:sp>
        <p:nvSpPr>
          <p:cNvPr id="4" name="Slide Number Placeholder 3"/>
          <p:cNvSpPr>
            <a:spLocks noGrp="1"/>
          </p:cNvSpPr>
          <p:nvPr>
            <p:ph type="sldNum" sz="quarter" idx="10"/>
          </p:nvPr>
        </p:nvSpPr>
        <p:spPr>
          <a:xfrm>
            <a:off x="8229600" y="6248400"/>
            <a:ext cx="685800" cy="304800"/>
          </a:xfrm>
        </p:spPr>
        <p:txBody>
          <a:bodyPr/>
          <a:lstStyle/>
          <a:p>
            <a:pPr>
              <a:defRPr/>
            </a:pPr>
            <a:fld id="{6C2CB68E-75DE-47CC-B525-D6895985D2D3}" type="slidenum">
              <a:rPr lang="en-US" smtClean="0"/>
              <a:pPr>
                <a:defRPr/>
              </a:pPr>
              <a:t>5</a:t>
            </a:fld>
            <a:endParaRPr lang="en-US"/>
          </a:p>
        </p:txBody>
      </p:sp>
      <p:grpSp>
        <p:nvGrpSpPr>
          <p:cNvPr id="18" name="Group 17"/>
          <p:cNvGrpSpPr/>
          <p:nvPr/>
        </p:nvGrpSpPr>
        <p:grpSpPr>
          <a:xfrm>
            <a:off x="990600" y="4267200"/>
            <a:ext cx="4572000" cy="1558627"/>
            <a:chOff x="990600" y="4267200"/>
            <a:chExt cx="4572000" cy="1558627"/>
          </a:xfrm>
        </p:grpSpPr>
        <p:cxnSp>
          <p:nvCxnSpPr>
            <p:cNvPr id="6" name="Straight Arrow Connector 5"/>
            <p:cNvCxnSpPr/>
            <p:nvPr/>
          </p:nvCxnSpPr>
          <p:spPr bwMode="auto">
            <a:xfrm rot="5400000" flipH="1" flipV="1">
              <a:off x="1065608" y="4951809"/>
              <a:ext cx="1370806" cy="1588"/>
            </a:xfrm>
            <a:prstGeom prst="straightConnector1">
              <a:avLst/>
            </a:prstGeom>
            <a:noFill/>
            <a:ln w="9525" cap="flat" cmpd="sng" algn="ctr">
              <a:solidFill>
                <a:srgbClr val="FF0000"/>
              </a:solidFill>
              <a:prstDash val="solid"/>
              <a:round/>
              <a:headEnd type="none" w="med" len="med"/>
              <a:tailEnd type="arrow"/>
            </a:ln>
            <a:effectLst/>
          </p:spPr>
        </p:cxnSp>
        <p:cxnSp>
          <p:nvCxnSpPr>
            <p:cNvPr id="7" name="Straight Arrow Connector 6"/>
            <p:cNvCxnSpPr/>
            <p:nvPr/>
          </p:nvCxnSpPr>
          <p:spPr bwMode="auto">
            <a:xfrm flipV="1">
              <a:off x="1599406" y="5485606"/>
              <a:ext cx="1524794" cy="794"/>
            </a:xfrm>
            <a:prstGeom prst="straightConnector1">
              <a:avLst/>
            </a:prstGeom>
            <a:noFill/>
            <a:ln w="9525"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flipV="1">
              <a:off x="1752600" y="4648994"/>
              <a:ext cx="1066800" cy="836612"/>
            </a:xfrm>
            <a:prstGeom prst="straightConnector1">
              <a:avLst/>
            </a:prstGeom>
            <a:noFill/>
            <a:ln w="222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1752600" y="5484812"/>
              <a:ext cx="1066800" cy="1588"/>
            </a:xfrm>
            <a:prstGeom prst="straightConnector1">
              <a:avLst/>
            </a:prstGeom>
            <a:noFill/>
            <a:ln w="22225" cap="flat" cmpd="sng" algn="ctr">
              <a:solidFill>
                <a:schemeClr val="tx1"/>
              </a:solidFill>
              <a:prstDash val="solid"/>
              <a:round/>
              <a:headEnd type="none" w="med" len="med"/>
              <a:tailEnd type="arrow"/>
            </a:ln>
            <a:effectLst/>
          </p:spPr>
        </p:cxnSp>
        <p:cxnSp>
          <p:nvCxnSpPr>
            <p:cNvPr id="10" name="Straight Connector 9"/>
            <p:cNvCxnSpPr/>
            <p:nvPr/>
          </p:nvCxnSpPr>
          <p:spPr bwMode="auto">
            <a:xfrm rot="5400000">
              <a:off x="2323306" y="5065712"/>
              <a:ext cx="838200" cy="1588"/>
            </a:xfrm>
            <a:prstGeom prst="line">
              <a:avLst/>
            </a:prstGeom>
            <a:noFill/>
            <a:ln w="9525"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1752600" y="4647406"/>
              <a:ext cx="1066800" cy="0"/>
            </a:xfrm>
            <a:prstGeom prst="line">
              <a:avLst/>
            </a:prstGeom>
            <a:noFill/>
            <a:ln w="9525" cap="flat" cmpd="sng" algn="ctr">
              <a:solidFill>
                <a:srgbClr val="FF0000"/>
              </a:solidFill>
              <a:prstDash val="solid"/>
              <a:round/>
              <a:headEnd type="none" w="med" len="med"/>
              <a:tailEnd type="none" w="med" len="med"/>
            </a:ln>
            <a:effectLst/>
          </p:spPr>
        </p:cxnSp>
        <p:cxnSp>
          <p:nvCxnSpPr>
            <p:cNvPr id="16" name="Straight Arrow Connector 15"/>
            <p:cNvCxnSpPr/>
            <p:nvPr/>
          </p:nvCxnSpPr>
          <p:spPr bwMode="auto">
            <a:xfrm rot="16200000" flipV="1">
              <a:off x="1317228" y="5080395"/>
              <a:ext cx="866774" cy="795"/>
            </a:xfrm>
            <a:prstGeom prst="straightConnector1">
              <a:avLst/>
            </a:prstGeom>
            <a:noFill/>
            <a:ln w="22225" cap="flat" cmpd="sng" algn="ctr">
              <a:solidFill>
                <a:schemeClr val="tx1"/>
              </a:solidFill>
              <a:prstDash val="solid"/>
              <a:round/>
              <a:headEnd type="none" w="med" len="med"/>
              <a:tailEnd type="arrow"/>
            </a:ln>
            <a:effectLst/>
          </p:spPr>
        </p:cxnSp>
        <p:sp>
          <p:nvSpPr>
            <p:cNvPr id="19" name="TextBox 18"/>
            <p:cNvSpPr txBox="1"/>
            <p:nvPr/>
          </p:nvSpPr>
          <p:spPr>
            <a:xfrm>
              <a:off x="2949312" y="4418161"/>
              <a:ext cx="320922" cy="461665"/>
            </a:xfrm>
            <a:prstGeom prst="rect">
              <a:avLst/>
            </a:prstGeom>
            <a:noFill/>
          </p:spPr>
          <p:txBody>
            <a:bodyPr wrap="none" rtlCol="0">
              <a:spAutoFit/>
            </a:bodyPr>
            <a:lstStyle/>
            <a:p>
              <a:pPr>
                <a:buNone/>
              </a:pPr>
              <a:r>
                <a:rPr lang="en-US" b="1" dirty="0" smtClean="0"/>
                <a:t>v</a:t>
              </a:r>
              <a:endParaRPr lang="en-US" b="1" dirty="0"/>
            </a:p>
          </p:txBody>
        </p:sp>
        <p:sp>
          <p:nvSpPr>
            <p:cNvPr id="20" name="TextBox 19"/>
            <p:cNvSpPr txBox="1"/>
            <p:nvPr/>
          </p:nvSpPr>
          <p:spPr>
            <a:xfrm>
              <a:off x="1924410" y="5364162"/>
              <a:ext cx="739305" cy="461665"/>
            </a:xfrm>
            <a:prstGeom prst="rect">
              <a:avLst/>
            </a:prstGeom>
            <a:noFill/>
          </p:spPr>
          <p:txBody>
            <a:bodyPr wrap="none" rtlCol="0">
              <a:spAutoFit/>
            </a:bodyPr>
            <a:lstStyle/>
            <a:p>
              <a:pPr>
                <a:buNone/>
              </a:pPr>
              <a:r>
                <a:rPr lang="en-US" dirty="0" smtClean="0"/>
                <a:t>c</a:t>
              </a:r>
              <a:r>
                <a:rPr lang="en-US" baseline="-25000" dirty="0" smtClean="0"/>
                <a:t>1</a:t>
              </a:r>
              <a:r>
                <a:rPr lang="en-US" dirty="0" smtClean="0"/>
                <a:t> </a:t>
              </a:r>
              <a:r>
                <a:rPr lang="en-US" b="1" dirty="0" smtClean="0"/>
                <a:t>e</a:t>
              </a:r>
              <a:r>
                <a:rPr lang="en-US" baseline="-25000" dirty="0" smtClean="0"/>
                <a:t>1</a:t>
              </a:r>
              <a:endParaRPr lang="en-US" dirty="0"/>
            </a:p>
          </p:txBody>
        </p:sp>
        <p:sp>
          <p:nvSpPr>
            <p:cNvPr id="21" name="TextBox 20"/>
            <p:cNvSpPr txBox="1"/>
            <p:nvPr/>
          </p:nvSpPr>
          <p:spPr>
            <a:xfrm>
              <a:off x="990600" y="4830762"/>
              <a:ext cx="739305" cy="461665"/>
            </a:xfrm>
            <a:prstGeom prst="rect">
              <a:avLst/>
            </a:prstGeom>
            <a:noFill/>
          </p:spPr>
          <p:txBody>
            <a:bodyPr wrap="none" rtlCol="0">
              <a:spAutoFit/>
            </a:bodyPr>
            <a:lstStyle/>
            <a:p>
              <a:pPr>
                <a:buNone/>
              </a:pPr>
              <a:r>
                <a:rPr lang="en-US" dirty="0" smtClean="0"/>
                <a:t>c</a:t>
              </a:r>
              <a:r>
                <a:rPr lang="en-US" baseline="-25000" dirty="0" smtClean="0"/>
                <a:t>2</a:t>
              </a:r>
              <a:r>
                <a:rPr lang="en-US" dirty="0" smtClean="0"/>
                <a:t> </a:t>
              </a:r>
              <a:r>
                <a:rPr lang="en-US" b="1" dirty="0" smtClean="0"/>
                <a:t>e</a:t>
              </a:r>
              <a:r>
                <a:rPr lang="en-US" baseline="-25000" dirty="0" smtClean="0"/>
                <a:t>2</a:t>
              </a:r>
              <a:endParaRPr lang="en-US" dirty="0"/>
            </a:p>
          </p:txBody>
        </p:sp>
        <p:sp>
          <p:nvSpPr>
            <p:cNvPr id="22" name="TextBox 21"/>
            <p:cNvSpPr txBox="1"/>
            <p:nvPr/>
          </p:nvSpPr>
          <p:spPr>
            <a:xfrm>
              <a:off x="3407843" y="4948535"/>
              <a:ext cx="2154757" cy="461665"/>
            </a:xfrm>
            <a:prstGeom prst="rect">
              <a:avLst/>
            </a:prstGeom>
            <a:noFill/>
          </p:spPr>
          <p:txBody>
            <a:bodyPr wrap="none" rtlCol="0">
              <a:spAutoFit/>
            </a:bodyPr>
            <a:lstStyle/>
            <a:p>
              <a:pPr>
                <a:buNone/>
              </a:pPr>
              <a:r>
                <a:rPr lang="en-US" b="1" dirty="0" smtClean="0"/>
                <a:t>v</a:t>
              </a:r>
              <a:r>
                <a:rPr lang="en-US" dirty="0" smtClean="0"/>
                <a:t> = c</a:t>
              </a:r>
              <a:r>
                <a:rPr lang="en-US" baseline="-25000" dirty="0" smtClean="0"/>
                <a:t>1</a:t>
              </a:r>
              <a:r>
                <a:rPr lang="en-US" dirty="0" smtClean="0"/>
                <a:t> </a:t>
              </a:r>
              <a:r>
                <a:rPr lang="en-US" b="1" dirty="0" smtClean="0"/>
                <a:t>e</a:t>
              </a:r>
              <a:r>
                <a:rPr lang="en-US" baseline="-25000" dirty="0" smtClean="0"/>
                <a:t>1</a:t>
              </a:r>
              <a:r>
                <a:rPr lang="en-US" dirty="0" smtClean="0"/>
                <a:t> + c</a:t>
              </a:r>
              <a:r>
                <a:rPr lang="en-US" baseline="-25000" dirty="0" smtClean="0"/>
                <a:t>2</a:t>
              </a:r>
              <a:r>
                <a:rPr lang="en-US" dirty="0" smtClean="0"/>
                <a:t> </a:t>
              </a:r>
              <a:r>
                <a:rPr lang="en-US" b="1" dirty="0" smtClean="0"/>
                <a:t>e</a:t>
              </a:r>
              <a:r>
                <a:rPr lang="en-US" baseline="-25000" dirty="0" smtClean="0"/>
                <a:t>2</a:t>
              </a:r>
              <a:endParaRPr lang="en-US" dirty="0"/>
            </a:p>
          </p:txBody>
        </p:sp>
      </p:grpSp>
      <p:sp>
        <p:nvSpPr>
          <p:cNvPr id="17" name="Content Placeholder 2"/>
          <p:cNvSpPr txBox="1">
            <a:spLocks/>
          </p:cNvSpPr>
          <p:nvPr/>
        </p:nvSpPr>
        <p:spPr bwMode="auto">
          <a:xfrm>
            <a:off x="684213" y="3352800"/>
            <a:ext cx="8231187"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2"/>
              </a:buClr>
              <a:buSzTx/>
              <a:buFont typeface="Wingdings" pitchFamily="2" charset="2"/>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Example: standard basis of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R</a:t>
            </a:r>
            <a:r>
              <a:rPr kumimoji="0" lang="en-US" sz="2400" b="0" i="0" u="none" strike="noStrike" kern="0" cap="none" spc="0" normalizeH="0" baseline="30000" noProof="0" dirty="0" err="1" smtClean="0">
                <a:ln>
                  <a:noFill/>
                </a:ln>
                <a:solidFill>
                  <a:schemeClr val="tx1"/>
                </a:solidFill>
                <a:effectLst/>
                <a:uLnTx/>
                <a:uFillTx/>
                <a:latin typeface="+mn-lt"/>
                <a:ea typeface="+mn-ea"/>
                <a:cs typeface="+mn-cs"/>
              </a:rPr>
              <a:t>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is simply the set of vectors e</a:t>
            </a:r>
            <a:r>
              <a:rPr kumimoji="0" lang="en-US" sz="2400" b="0" i="0" u="none" strike="noStrike" kern="0" cap="none" spc="0" normalizeH="0" baseline="-25000" noProof="0" dirty="0" smtClean="0">
                <a:ln>
                  <a:noFill/>
                </a:ln>
                <a:solidFill>
                  <a:schemeClr val="tx1"/>
                </a:solidFill>
                <a:effectLst/>
                <a:uLnTx/>
                <a:uFillTx/>
                <a:latin typeface="+mn-lt"/>
                <a:ea typeface="+mn-ea"/>
                <a:cs typeface="+mn-cs"/>
              </a:rPr>
              <a:t>1</a:t>
            </a:r>
            <a:r>
              <a:rPr kumimoji="0" lang="en-US" sz="2400" b="0" i="0" u="none" strike="noStrike" kern="0" cap="none" spc="0" normalizeH="0" baseline="0" noProof="0" dirty="0" smtClean="0">
                <a:ln>
                  <a:noFill/>
                </a:ln>
                <a:solidFill>
                  <a:schemeClr val="tx1"/>
                </a:solidFill>
                <a:effectLst/>
                <a:uLnTx/>
                <a:uFillTx/>
                <a:latin typeface="+mn-lt"/>
                <a:ea typeface="+mn-ea"/>
                <a:cs typeface="+mn-cs"/>
              </a:rPr>
              <a:t> … e</a:t>
            </a:r>
            <a:r>
              <a:rPr kumimoji="0" lang="en-US" sz="2400" b="0" i="0" u="none" strike="noStrike" kern="0" cap="none" spc="0" normalizeH="0" baseline="-25000" noProof="0" dirty="0" smtClean="0">
                <a:ln>
                  <a:noFill/>
                </a:ln>
                <a:solidFill>
                  <a:schemeClr val="tx1"/>
                </a:solidFill>
                <a:effectLst/>
                <a:uLnTx/>
                <a:uFillTx/>
                <a:latin typeface="+mn-lt"/>
                <a:ea typeface="+mn-ea"/>
                <a:cs typeface="+mn-cs"/>
              </a:rPr>
              <a:t>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where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e</a:t>
            </a:r>
            <a:r>
              <a:rPr kumimoji="0" lang="en-US" sz="2400" b="0" i="0" u="none" strike="noStrike" kern="0" cap="none" spc="0" normalizeH="0" baseline="-25000" noProof="0" dirty="0" err="1" smtClean="0">
                <a:ln>
                  <a:noFill/>
                </a:ln>
                <a:solidFill>
                  <a:schemeClr val="tx1"/>
                </a:solidFill>
                <a:effectLst/>
                <a:uLnTx/>
                <a:uFillTx/>
                <a:latin typeface="+mn-lt"/>
                <a:ea typeface="+mn-ea"/>
                <a:cs typeface="+mn-cs"/>
              </a:rPr>
              <a:t>k</a:t>
            </a:r>
            <a:r>
              <a:rPr kumimoji="0" lang="en-US" sz="2400" b="0" i="0" u="none" strike="noStrike" kern="0" cap="none" spc="0" normalizeH="0" baseline="0" noProof="0" dirty="0" smtClean="0">
                <a:ln>
                  <a:noFill/>
                </a:ln>
                <a:solidFill>
                  <a:schemeClr val="tx1"/>
                </a:solidFill>
                <a:effectLst/>
                <a:uLnTx/>
                <a:uFillTx/>
                <a:latin typeface="+mn-lt"/>
                <a:ea typeface="+mn-ea"/>
                <a:cs typeface="+mn-cs"/>
              </a:rPr>
              <a:t> =  [0 … 0 1 0 … 0]</a:t>
            </a:r>
            <a:r>
              <a:rPr kumimoji="0" lang="en-US" sz="2400" b="0" i="0" u="none" strike="noStrike" kern="0" cap="none" spc="0" normalizeH="0" baseline="30000" noProof="0" dirty="0" smtClean="0">
                <a:ln>
                  <a:noFill/>
                </a:ln>
                <a:solidFill>
                  <a:schemeClr val="tx1"/>
                </a:solidFill>
                <a:effectLst/>
                <a:uLnTx/>
                <a:uFillTx/>
                <a:latin typeface="+mn-lt"/>
                <a:ea typeface="+mn-ea"/>
                <a:cs typeface="+mn-cs"/>
              </a:rPr>
              <a:t>t</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886200" marR="0" lvl="8" indent="-228600" algn="l" defTabSz="914400" rtl="0" eaLnBrk="0" fontAlgn="base" latinLnBrk="0" hangingPunct="0">
              <a:lnSpc>
                <a:spcPct val="100000"/>
              </a:lnSpc>
              <a:spcBef>
                <a:spcPct val="20000"/>
              </a:spcBef>
              <a:spcAft>
                <a:spcPct val="0"/>
              </a:spcAft>
              <a:buClr>
                <a:schemeClr val="accent2"/>
              </a:buClr>
              <a:buSzTx/>
              <a:buFont typeface="Symbol" pitchFamily="18" charset="2"/>
              <a:buNone/>
              <a:tabLst/>
              <a:defRPr/>
            </a:pPr>
            <a:r>
              <a:rPr kumimoji="0" lang="en-US" sz="1800" b="0" i="0" u="none" strike="noStrike" kern="0" cap="none" spc="0" normalizeH="0" baseline="0" noProof="0" dirty="0" smtClean="0">
                <a:ln>
                  <a:noFill/>
                </a:ln>
                <a:solidFill>
                  <a:schemeClr val="tx1"/>
                </a:solidFill>
                <a:effectLst/>
                <a:uLnTx/>
                <a:uFillTx/>
                <a:latin typeface="+mn-lt"/>
              </a:rPr>
              <a:t>                           |</a:t>
            </a:r>
          </a:p>
          <a:p>
            <a:pPr marL="3886200" marR="0" lvl="8" indent="-228600" algn="l" defTabSz="914400" rtl="0" eaLnBrk="0" fontAlgn="base" latinLnBrk="0" hangingPunct="0">
              <a:lnSpc>
                <a:spcPct val="100000"/>
              </a:lnSpc>
              <a:spcBef>
                <a:spcPct val="20000"/>
              </a:spcBef>
              <a:spcAft>
                <a:spcPct val="0"/>
              </a:spcAft>
              <a:buClr>
                <a:schemeClr val="accent2"/>
              </a:buClr>
              <a:buSzTx/>
              <a:buFont typeface="Symbol" pitchFamily="18" charset="2"/>
              <a:buNone/>
              <a:tabLst/>
              <a:defRPr/>
            </a:pPr>
            <a:r>
              <a:rPr kumimoji="0" lang="en-US" sz="1800" b="0" i="0" u="none" strike="noStrike" kern="0" cap="none" spc="0" normalizeH="0" baseline="0" noProof="0" dirty="0" smtClean="0">
                <a:ln>
                  <a:noFill/>
                </a:ln>
                <a:solidFill>
                  <a:schemeClr val="tx1"/>
                </a:solidFill>
                <a:effectLst/>
                <a:uLnTx/>
                <a:uFillTx/>
                <a:latin typeface="+mn-lt"/>
              </a:rPr>
              <a:t>                          </a:t>
            </a:r>
            <a:r>
              <a:rPr kumimoji="0" lang="en-US" sz="1800" b="0" i="0" u="none" strike="noStrike" kern="0" cap="none" spc="0" normalizeH="0" baseline="0" noProof="0" dirty="0" err="1" smtClean="0">
                <a:ln>
                  <a:noFill/>
                </a:ln>
                <a:solidFill>
                  <a:schemeClr val="tx1"/>
                </a:solidFill>
                <a:effectLst/>
                <a:uLnTx/>
                <a:uFillTx/>
                <a:latin typeface="+mn-lt"/>
              </a:rPr>
              <a:t>kth</a:t>
            </a:r>
            <a:r>
              <a:rPr kumimoji="0" lang="en-US" sz="1800" b="0" i="0" u="none" strike="noStrike" kern="0" cap="none" spc="0" normalizeH="0" baseline="0" noProof="0" dirty="0" smtClean="0">
                <a:ln>
                  <a:noFill/>
                </a:ln>
                <a:solidFill>
                  <a:schemeClr val="tx1"/>
                </a:solidFill>
                <a:effectLst/>
                <a:uLnTx/>
                <a:uFillTx/>
                <a:latin typeface="+mn-lt"/>
              </a:rPr>
              <a:t> </a:t>
            </a:r>
          </a:p>
          <a:p>
            <a:pPr marL="3886200" marR="0" lvl="8" indent="-228600" algn="l" defTabSz="914400" rtl="0" eaLnBrk="0" fontAlgn="base" latinLnBrk="0" hangingPunct="0">
              <a:lnSpc>
                <a:spcPct val="100000"/>
              </a:lnSpc>
              <a:spcBef>
                <a:spcPct val="20000"/>
              </a:spcBef>
              <a:spcAft>
                <a:spcPct val="0"/>
              </a:spcAft>
              <a:buClr>
                <a:schemeClr val="accent2"/>
              </a:buClr>
              <a:buSzTx/>
              <a:buFont typeface="Symbol" pitchFamily="18" charset="2"/>
              <a:buNone/>
              <a:tabLst/>
              <a:defRPr/>
            </a:pPr>
            <a:r>
              <a:rPr kumimoji="0" lang="en-US" sz="1800" b="0" i="0" u="none" strike="noStrike" kern="0" cap="none" spc="0" normalizeH="0" baseline="0" noProof="0" dirty="0" smtClean="0">
                <a:ln>
                  <a:noFill/>
                </a:ln>
                <a:solidFill>
                  <a:schemeClr val="tx1"/>
                </a:solidFill>
                <a:effectLst/>
                <a:uLnTx/>
                <a:uFillTx/>
                <a:latin typeface="+mn-lt"/>
              </a:rPr>
              <a:t>			 position</a:t>
            </a:r>
            <a:endParaRPr kumimoji="0" lang="en-US" sz="1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 and basis vectors</a:t>
            </a:r>
            <a:endParaRPr lang="en-US" dirty="0"/>
          </a:p>
        </p:txBody>
      </p:sp>
      <p:sp>
        <p:nvSpPr>
          <p:cNvPr id="3" name="Content Placeholder 2"/>
          <p:cNvSpPr>
            <a:spLocks noGrp="1"/>
          </p:cNvSpPr>
          <p:nvPr>
            <p:ph idx="1"/>
          </p:nvPr>
        </p:nvSpPr>
        <p:spPr>
          <a:xfrm>
            <a:off x="455613" y="1219200"/>
            <a:ext cx="8231187" cy="990600"/>
          </a:xfrm>
        </p:spPr>
        <p:txBody>
          <a:bodyPr/>
          <a:lstStyle/>
          <a:p>
            <a:r>
              <a:rPr lang="en-US" sz="2000" dirty="0" smtClean="0"/>
              <a:t>A set of such vectors can be expressed as a matrix </a:t>
            </a:r>
            <a:endParaRPr lang="en-US" sz="2000" dirty="0" smtClean="0"/>
          </a:p>
          <a:p>
            <a:pPr>
              <a:buNone/>
            </a:pPr>
            <a:r>
              <a:rPr lang="en-US" sz="2000" dirty="0" smtClean="0"/>
              <a:t>	 </a:t>
            </a:r>
            <a:r>
              <a:rPr lang="en-US" sz="2000" dirty="0" smtClean="0"/>
              <a:t>T </a:t>
            </a:r>
            <a:r>
              <a:rPr lang="en-US" sz="2000" dirty="0" smtClean="0"/>
              <a:t>= [t</a:t>
            </a:r>
            <a:r>
              <a:rPr lang="en-US" sz="2000" baseline="-25000" dirty="0" smtClean="0"/>
              <a:t>1</a:t>
            </a:r>
            <a:r>
              <a:rPr lang="en-US" sz="2000" dirty="0" smtClean="0"/>
              <a:t> | t</a:t>
            </a:r>
            <a:r>
              <a:rPr lang="en-US" sz="2000" baseline="-25000" dirty="0" smtClean="0"/>
              <a:t>2</a:t>
            </a:r>
            <a:r>
              <a:rPr lang="en-US" sz="2000" dirty="0" smtClean="0"/>
              <a:t> | … </a:t>
            </a:r>
            <a:r>
              <a:rPr lang="en-US" sz="2000" dirty="0" err="1" smtClean="0"/>
              <a:t>t</a:t>
            </a:r>
            <a:r>
              <a:rPr lang="en-US" sz="2000" baseline="-25000" dirty="0" err="1" smtClean="0"/>
              <a:t>n</a:t>
            </a:r>
            <a:r>
              <a:rPr lang="en-US" sz="2000" dirty="0" smtClean="0"/>
              <a:t>], where each </a:t>
            </a:r>
            <a:r>
              <a:rPr lang="en-US" sz="2000" dirty="0" err="1" smtClean="0"/>
              <a:t>t</a:t>
            </a:r>
            <a:r>
              <a:rPr lang="en-US" sz="2000" baseline="-25000" dirty="0" err="1" smtClean="0"/>
              <a:t>k</a:t>
            </a:r>
            <a:r>
              <a:rPr lang="en-US" sz="2000" dirty="0" smtClean="0"/>
              <a:t> is a column </a:t>
            </a:r>
            <a:r>
              <a:rPr lang="en-US" sz="2000" dirty="0" smtClean="0"/>
              <a:t>vector</a:t>
            </a:r>
            <a:endParaRPr lang="en-US" sz="2000" dirty="0" smtClean="0"/>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6</a:t>
            </a:fld>
            <a:endParaRPr lang="en-US"/>
          </a:p>
        </p:txBody>
      </p:sp>
      <p:sp>
        <p:nvSpPr>
          <p:cNvPr id="5" name="Content Placeholder 2"/>
          <p:cNvSpPr txBox="1">
            <a:spLocks/>
          </p:cNvSpPr>
          <p:nvPr/>
        </p:nvSpPr>
        <p:spPr bwMode="auto">
          <a:xfrm>
            <a:off x="533400" y="3810000"/>
            <a:ext cx="8231187" cy="2057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a:solidFill>
              <a:srgbClr val="FF0000"/>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Any subset of the vectors T</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K</a:t>
            </a:r>
            <a:r>
              <a:rPr kumimoji="0" lang="en-US" sz="2000" b="0" i="0" u="none" strike="noStrike" kern="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t</a:t>
            </a:r>
            <a:r>
              <a:rPr kumimoji="0" lang="en-US" sz="2000" b="0" i="0" u="none" strike="noStrike" kern="0" cap="none" spc="0" normalizeH="0" baseline="-25000" noProof="0" dirty="0" err="1" smtClean="0">
                <a:ln>
                  <a:noFill/>
                </a:ln>
                <a:solidFill>
                  <a:schemeClr val="tx1"/>
                </a:solidFill>
                <a:effectLst/>
                <a:uLnTx/>
                <a:uFillTx/>
                <a:latin typeface="+mn-lt"/>
                <a:ea typeface="+mn-ea"/>
                <a:cs typeface="+mn-cs"/>
              </a:rPr>
              <a:t>k</a:t>
            </a:r>
            <a:r>
              <a:rPr kumimoji="0" lang="en-US" sz="2000" b="0" i="0" u="none" strike="noStrike" kern="0" cap="none" spc="0" normalizeH="0" baseline="0" noProof="0" dirty="0" smtClean="0">
                <a:ln>
                  <a:noFill/>
                </a:ln>
                <a:solidFill>
                  <a:schemeClr val="tx1"/>
                </a:solidFill>
                <a:effectLst/>
                <a:uLnTx/>
                <a:uFillTx/>
                <a:latin typeface="+mn-lt"/>
                <a:ea typeface="+mn-ea"/>
                <a:cs typeface="+mn-cs"/>
              </a:rPr>
              <a:t>}</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k=1:K </a:t>
            </a:r>
            <a:r>
              <a:rPr kumimoji="0" lang="en-US" sz="2000" b="0" i="0" u="none" strike="noStrike" kern="0" cap="none" spc="0" normalizeH="0" baseline="0" noProof="0" dirty="0" smtClean="0">
                <a:ln>
                  <a:noFill/>
                </a:ln>
                <a:solidFill>
                  <a:schemeClr val="tx1"/>
                </a:solidFill>
                <a:effectLst/>
                <a:uLnTx/>
                <a:uFillTx/>
                <a:latin typeface="+mn-lt"/>
                <a:ea typeface="+mn-ea"/>
                <a:cs typeface="+mn-cs"/>
              </a:rPr>
              <a:t> then defines a subspace of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R</a:t>
            </a:r>
            <a:r>
              <a:rPr kumimoji="0" lang="en-US" sz="2000" b="0" i="0" u="none" strike="noStrike" kern="0" cap="none" spc="0" normalizeH="0" baseline="30000" noProof="0" dirty="0" err="1" smtClean="0">
                <a:ln>
                  <a:noFill/>
                </a:ln>
                <a:solidFill>
                  <a:schemeClr val="tx1"/>
                </a:solidFill>
                <a:effectLst/>
                <a:uLnTx/>
                <a:uFillTx/>
                <a:latin typeface="+mn-lt"/>
                <a:ea typeface="+mn-ea"/>
                <a:cs typeface="+mn-cs"/>
              </a:rPr>
              <a:t>n</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Technically we say the subspace is spanned by the vectors {</a:t>
            </a:r>
            <a:r>
              <a:rPr kumimoji="0" lang="en-US" sz="2000" b="0" i="0" u="none" strike="noStrike" kern="0" cap="none" spc="0" normalizeH="0" baseline="0" noProof="0" dirty="0" err="1" smtClean="0">
                <a:ln>
                  <a:noFill/>
                </a:ln>
                <a:solidFill>
                  <a:schemeClr val="tx1"/>
                </a:solidFill>
                <a:effectLst/>
                <a:uLnTx/>
                <a:uFillTx/>
                <a:latin typeface="+mn-lt"/>
              </a:rPr>
              <a:t>t</a:t>
            </a:r>
            <a:r>
              <a:rPr kumimoji="0" lang="en-US" sz="2000" b="0" i="0" u="none" strike="noStrike" kern="0" cap="none" spc="0" normalizeH="0" baseline="-25000" noProof="0" dirty="0" err="1" smtClean="0">
                <a:ln>
                  <a:noFill/>
                </a:ln>
                <a:solidFill>
                  <a:schemeClr val="tx1"/>
                </a:solidFill>
                <a:effectLst/>
                <a:uLnTx/>
                <a:uFillTx/>
                <a:latin typeface="+mn-lt"/>
              </a:rPr>
              <a:t>k</a:t>
            </a:r>
            <a:r>
              <a:rPr kumimoji="0" lang="en-US" sz="2000" b="0" i="0" u="none" strike="noStrike" kern="0" cap="none" spc="0" normalizeH="0" baseline="0" noProof="0" dirty="0" smtClean="0">
                <a:ln>
                  <a:noFill/>
                </a:ln>
                <a:solidFill>
                  <a:schemeClr val="tx1"/>
                </a:solidFill>
                <a:effectLst/>
                <a:uLnTx/>
                <a:uFillTx/>
                <a:latin typeface="+mn-lt"/>
              </a:rPr>
              <a:t>} or equivalently by the matrix T</a:t>
            </a:r>
            <a:r>
              <a:rPr kumimoji="0" lang="en-US" sz="2000" b="0" i="0" u="none" strike="noStrike" kern="0" cap="none" spc="0" normalizeH="0" baseline="-25000" noProof="0" dirty="0" smtClean="0">
                <a:ln>
                  <a:noFill/>
                </a:ln>
                <a:solidFill>
                  <a:schemeClr val="tx1"/>
                </a:solidFill>
                <a:effectLst/>
                <a:uLnTx/>
                <a:uFillTx/>
                <a:latin typeface="+mn-lt"/>
              </a:rPr>
              <a:t>K</a:t>
            </a:r>
            <a:endParaRPr kumimoji="0" 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chemeClr val="accent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Many basis matrices can span the same space</a:t>
            </a:r>
          </a:p>
          <a:p>
            <a:pPr marL="742950" marR="0" lvl="1" indent="-285750" algn="l" defTabSz="914400" rtl="0" eaLnBrk="0" fontAlgn="base" latinLnBrk="0" hangingPunct="0">
              <a:lnSpc>
                <a:spcPct val="100000"/>
              </a:lnSpc>
              <a:spcBef>
                <a:spcPct val="20000"/>
              </a:spcBef>
              <a:spcAft>
                <a:spcPct val="0"/>
              </a:spcAft>
              <a:buClr>
                <a:schemeClr val="accent2"/>
              </a:buClr>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
                <a:schemeClr val="accent2"/>
              </a:buClr>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ndParaRPr>
          </a:p>
        </p:txBody>
      </p:sp>
      <p:grpSp>
        <p:nvGrpSpPr>
          <p:cNvPr id="13" name="Group 12"/>
          <p:cNvGrpSpPr/>
          <p:nvPr/>
        </p:nvGrpSpPr>
        <p:grpSpPr>
          <a:xfrm>
            <a:off x="228600" y="1981200"/>
            <a:ext cx="3124200" cy="1364397"/>
            <a:chOff x="228600" y="1981200"/>
            <a:chExt cx="3124200" cy="1364397"/>
          </a:xfrm>
        </p:grpSpPr>
        <p:sp>
          <p:nvSpPr>
            <p:cNvPr id="6" name="TextBox 5"/>
            <p:cNvSpPr txBox="1"/>
            <p:nvPr/>
          </p:nvSpPr>
          <p:spPr>
            <a:xfrm>
              <a:off x="228600" y="2514600"/>
              <a:ext cx="1295400" cy="830997"/>
            </a:xfrm>
            <a:prstGeom prst="rect">
              <a:avLst/>
            </a:prstGeom>
            <a:noFill/>
          </p:spPr>
          <p:txBody>
            <a:bodyPr wrap="square" rtlCol="0">
              <a:spAutoFit/>
            </a:bodyPr>
            <a:lstStyle/>
            <a:p>
              <a:pPr>
                <a:buNone/>
              </a:pPr>
              <a:r>
                <a:rPr lang="en-US" dirty="0" smtClean="0"/>
                <a:t>Basis matrix</a:t>
              </a:r>
              <a:endParaRPr lang="en-US" dirty="0"/>
            </a:p>
          </p:txBody>
        </p:sp>
        <p:sp>
          <p:nvSpPr>
            <p:cNvPr id="7" name="TextBox 6"/>
            <p:cNvSpPr txBox="1"/>
            <p:nvPr/>
          </p:nvSpPr>
          <p:spPr>
            <a:xfrm>
              <a:off x="2057400" y="2514600"/>
              <a:ext cx="1295400" cy="830997"/>
            </a:xfrm>
            <a:prstGeom prst="rect">
              <a:avLst/>
            </a:prstGeom>
            <a:noFill/>
          </p:spPr>
          <p:txBody>
            <a:bodyPr wrap="square" rtlCol="0">
              <a:spAutoFit/>
            </a:bodyPr>
            <a:lstStyle/>
            <a:p>
              <a:pPr>
                <a:buNone/>
              </a:pPr>
              <a:r>
                <a:rPr lang="en-US" dirty="0" smtClean="0"/>
                <a:t>Basis vectors</a:t>
              </a:r>
              <a:endParaRPr lang="en-US" dirty="0"/>
            </a:p>
          </p:txBody>
        </p:sp>
        <p:cxnSp>
          <p:nvCxnSpPr>
            <p:cNvPr id="8" name="Straight Arrow Connector 7"/>
            <p:cNvCxnSpPr/>
            <p:nvPr/>
          </p:nvCxnSpPr>
          <p:spPr bwMode="auto">
            <a:xfrm rot="5400000" flipH="1" flipV="1">
              <a:off x="625837" y="2156538"/>
              <a:ext cx="540100" cy="189425"/>
            </a:xfrm>
            <a:prstGeom prst="straightConnector1">
              <a:avLst/>
            </a:prstGeom>
            <a:noFill/>
            <a:ln w="25400"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rot="5400000" flipH="1" flipV="1">
              <a:off x="2607037" y="2156538"/>
              <a:ext cx="540100" cy="189425"/>
            </a:xfrm>
            <a:prstGeom prst="straightConnector1">
              <a:avLst/>
            </a:prstGeom>
            <a:noFill/>
            <a:ln w="25400"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rot="16200000" flipV="1">
              <a:off x="2206449" y="1984552"/>
              <a:ext cx="540101" cy="533398"/>
            </a:xfrm>
            <a:prstGeom prst="straightConnector1">
              <a:avLst/>
            </a:prstGeom>
            <a:noFill/>
            <a:ln w="25400" cap="flat" cmpd="sng" algn="ctr">
              <a:solidFill>
                <a:srgbClr val="FF0000"/>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a:t>
            </a:r>
            <a:endParaRPr lang="en-US" dirty="0"/>
          </a:p>
        </p:txBody>
      </p:sp>
      <p:sp>
        <p:nvSpPr>
          <p:cNvPr id="3" name="Content Placeholder 2"/>
          <p:cNvSpPr>
            <a:spLocks noGrp="1"/>
          </p:cNvSpPr>
          <p:nvPr>
            <p:ph idx="1"/>
          </p:nvPr>
        </p:nvSpPr>
        <p:spPr/>
        <p:txBody>
          <a:bodyPr/>
          <a:lstStyle/>
          <a:p>
            <a:r>
              <a:rPr lang="en-US" sz="2000" dirty="0" smtClean="0"/>
              <a:t>Example in R</a:t>
            </a:r>
            <a:r>
              <a:rPr lang="en-US" sz="2000" baseline="30000" dirty="0" smtClean="0"/>
              <a:t>2</a:t>
            </a:r>
            <a:r>
              <a:rPr lang="en-US" sz="2000" dirty="0" smtClean="0"/>
              <a:t>:</a:t>
            </a:r>
          </a:p>
          <a:p>
            <a:pPr lvl="1"/>
            <a:r>
              <a:rPr lang="en-US" sz="1800" dirty="0" smtClean="0"/>
              <a:t>a pair of vectors rotated by 45 degree:</a:t>
            </a:r>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r>
              <a:rPr lang="en-US" sz="1800" dirty="0" smtClean="0"/>
              <a:t>If </a:t>
            </a:r>
            <a:r>
              <a:rPr lang="en-US" sz="1800" dirty="0" smtClean="0"/>
              <a:t>you want to change any vector in standard space to this new basis, just left-multiply it by R</a:t>
            </a:r>
            <a:r>
              <a:rPr lang="en-US" sz="1800" baseline="30000" dirty="0" smtClean="0"/>
              <a:t>-1</a:t>
            </a:r>
            <a:endParaRPr lang="en-US" sz="1800" dirty="0" smtClean="0"/>
          </a:p>
          <a:p>
            <a:pPr lvl="1"/>
            <a:r>
              <a:rPr lang="en-US" sz="1800" dirty="0" smtClean="0"/>
              <a:t>Note: R is </a:t>
            </a:r>
            <a:r>
              <a:rPr lang="en-US" sz="1800" dirty="0" err="1" smtClean="0"/>
              <a:t>orthonormal</a:t>
            </a:r>
            <a:r>
              <a:rPr lang="en-US" sz="1800" dirty="0" smtClean="0"/>
              <a:t>: R</a:t>
            </a:r>
            <a:r>
              <a:rPr lang="en-US" sz="1800" baseline="30000" dirty="0" smtClean="0"/>
              <a:t>-1  </a:t>
            </a:r>
            <a:r>
              <a:rPr lang="en-US" sz="1800" dirty="0" smtClean="0"/>
              <a:t>= </a:t>
            </a:r>
            <a:r>
              <a:rPr lang="en-US" sz="1800" dirty="0" err="1" smtClean="0"/>
              <a:t>R</a:t>
            </a:r>
            <a:r>
              <a:rPr lang="en-US" sz="1800" baseline="30000" dirty="0" err="1" smtClean="0"/>
              <a:t>t</a:t>
            </a:r>
            <a:endParaRPr lang="en-US" sz="1800" dirty="0" smtClean="0"/>
          </a:p>
          <a:p>
            <a:endParaRPr lang="en-US" dirty="0"/>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7</a:t>
            </a:fld>
            <a:endParaRPr lang="en-US"/>
          </a:p>
        </p:txBody>
      </p:sp>
      <p:grpSp>
        <p:nvGrpSpPr>
          <p:cNvPr id="5" name="Group 4"/>
          <p:cNvGrpSpPr/>
          <p:nvPr/>
        </p:nvGrpSpPr>
        <p:grpSpPr>
          <a:xfrm>
            <a:off x="1752600" y="2027238"/>
            <a:ext cx="1752600" cy="1477962"/>
            <a:chOff x="6934200" y="3963194"/>
            <a:chExt cx="1752600" cy="1477962"/>
          </a:xfrm>
        </p:grpSpPr>
        <p:cxnSp>
          <p:nvCxnSpPr>
            <p:cNvPr id="6" name="Straight Arrow Connector 5"/>
            <p:cNvCxnSpPr/>
            <p:nvPr/>
          </p:nvCxnSpPr>
          <p:spPr bwMode="auto">
            <a:xfrm rot="5400000" flipH="1" flipV="1">
              <a:off x="6628208" y="4647803"/>
              <a:ext cx="1370806" cy="1588"/>
            </a:xfrm>
            <a:prstGeom prst="straightConnector1">
              <a:avLst/>
            </a:prstGeom>
            <a:noFill/>
            <a:ln w="9525" cap="flat" cmpd="sng" algn="ctr">
              <a:solidFill>
                <a:srgbClr val="FF0000"/>
              </a:solidFill>
              <a:prstDash val="solid"/>
              <a:round/>
              <a:headEnd type="none" w="med" len="med"/>
              <a:tailEnd type="arrow"/>
            </a:ln>
            <a:effectLst/>
          </p:spPr>
        </p:cxnSp>
        <p:cxnSp>
          <p:nvCxnSpPr>
            <p:cNvPr id="7" name="Straight Arrow Connector 6"/>
            <p:cNvCxnSpPr/>
            <p:nvPr/>
          </p:nvCxnSpPr>
          <p:spPr bwMode="auto">
            <a:xfrm flipV="1">
              <a:off x="7162006" y="5181600"/>
              <a:ext cx="1524794" cy="794"/>
            </a:xfrm>
            <a:prstGeom prst="straightConnector1">
              <a:avLst/>
            </a:prstGeom>
            <a:noFill/>
            <a:ln w="9525"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rot="5400000" flipH="1" flipV="1">
              <a:off x="7277497" y="4381897"/>
              <a:ext cx="837406" cy="762000"/>
            </a:xfrm>
            <a:prstGeom prst="straightConnector1">
              <a:avLst/>
            </a:prstGeom>
            <a:noFill/>
            <a:ln w="222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7315200" y="5180806"/>
              <a:ext cx="1066800" cy="1588"/>
            </a:xfrm>
            <a:prstGeom prst="straightConnector1">
              <a:avLst/>
            </a:prstGeom>
            <a:noFill/>
            <a:ln w="22225" cap="flat" cmpd="sng" algn="ctr">
              <a:solidFill>
                <a:schemeClr val="tx1"/>
              </a:solidFill>
              <a:prstDash val="solid"/>
              <a:round/>
              <a:headEnd type="none" w="med" len="med"/>
              <a:tailEnd type="arrow"/>
            </a:ln>
            <a:effectLst/>
          </p:spPr>
        </p:cxnSp>
        <p:cxnSp>
          <p:nvCxnSpPr>
            <p:cNvPr id="10" name="Straight Connector 9"/>
            <p:cNvCxnSpPr/>
            <p:nvPr/>
          </p:nvCxnSpPr>
          <p:spPr bwMode="auto">
            <a:xfrm rot="5400000">
              <a:off x="7657305" y="4761706"/>
              <a:ext cx="838200" cy="1588"/>
            </a:xfrm>
            <a:prstGeom prst="line">
              <a:avLst/>
            </a:prstGeom>
            <a:noFill/>
            <a:ln w="9525"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7315200" y="4343400"/>
              <a:ext cx="762000" cy="1588"/>
            </a:xfrm>
            <a:prstGeom prst="line">
              <a:avLst/>
            </a:prstGeom>
            <a:noFill/>
            <a:ln w="9525" cap="flat" cmpd="sng" algn="ctr">
              <a:solidFill>
                <a:srgbClr val="FF0000"/>
              </a:solidFill>
              <a:prstDash val="solid"/>
              <a:round/>
              <a:headEnd type="none" w="med" len="med"/>
              <a:tailEnd type="none" w="med" len="med"/>
            </a:ln>
            <a:effectLst/>
          </p:spPr>
        </p:cxnSp>
        <p:graphicFrame>
          <p:nvGraphicFramePr>
            <p:cNvPr id="12" name="Object 3"/>
            <p:cNvGraphicFramePr>
              <a:graphicFrameLocks noChangeAspect="1"/>
            </p:cNvGraphicFramePr>
            <p:nvPr/>
          </p:nvGraphicFramePr>
          <p:xfrm>
            <a:off x="7543800" y="5225256"/>
            <a:ext cx="381000" cy="215900"/>
          </p:xfrm>
          <a:graphic>
            <a:graphicData uri="http://schemas.openxmlformats.org/presentationml/2006/ole">
              <p:oleObj spid="_x0000_s405506" name="Equation" r:id="rId3" imgW="380880" imgH="215640" progId="Equation.3">
                <p:embed/>
              </p:oleObj>
            </a:graphicData>
          </a:graphic>
        </p:graphicFrame>
        <p:graphicFrame>
          <p:nvGraphicFramePr>
            <p:cNvPr id="13" name="Object 4"/>
            <p:cNvGraphicFramePr>
              <a:graphicFrameLocks noChangeAspect="1"/>
            </p:cNvGraphicFramePr>
            <p:nvPr/>
          </p:nvGraphicFramePr>
          <p:xfrm>
            <a:off x="6934200" y="4648200"/>
            <a:ext cx="381000" cy="215900"/>
          </p:xfrm>
          <a:graphic>
            <a:graphicData uri="http://schemas.openxmlformats.org/presentationml/2006/ole">
              <p:oleObj spid="_x0000_s405507" name="Equation" r:id="rId4" imgW="380880" imgH="215640" progId="Equation.3">
                <p:embed/>
              </p:oleObj>
            </a:graphicData>
          </a:graphic>
        </p:graphicFrame>
      </p:grpSp>
      <p:graphicFrame>
        <p:nvGraphicFramePr>
          <p:cNvPr id="405508" name="Object 4"/>
          <p:cNvGraphicFramePr>
            <a:graphicFrameLocks noChangeAspect="1"/>
          </p:cNvGraphicFramePr>
          <p:nvPr/>
        </p:nvGraphicFramePr>
        <p:xfrm>
          <a:off x="3505200" y="2461419"/>
          <a:ext cx="1630363" cy="609600"/>
        </p:xfrm>
        <a:graphic>
          <a:graphicData uri="http://schemas.openxmlformats.org/presentationml/2006/ole">
            <p:oleObj spid="_x0000_s405508" name="Equation" r:id="rId5" imgW="1358640" imgH="507960" progId="Equation.3">
              <p:embed/>
            </p:oleObj>
          </a:graphicData>
        </a:graphic>
      </p:graphicFrame>
      <p:graphicFrame>
        <p:nvGraphicFramePr>
          <p:cNvPr id="405509" name="Object 5"/>
          <p:cNvGraphicFramePr>
            <a:graphicFrameLocks noChangeAspect="1"/>
          </p:cNvGraphicFramePr>
          <p:nvPr/>
        </p:nvGraphicFramePr>
        <p:xfrm>
          <a:off x="5511799" y="2468166"/>
          <a:ext cx="1713805" cy="596106"/>
        </p:xfrm>
        <a:graphic>
          <a:graphicData uri="http://schemas.openxmlformats.org/presentationml/2006/ole">
            <p:oleObj spid="_x0000_s405509" name="Equation" r:id="rId6" imgW="1460160" imgH="50796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 = change of basis</a:t>
            </a:r>
            <a:endParaRPr lang="en-US" dirty="0"/>
          </a:p>
        </p:txBody>
      </p:sp>
      <p:sp>
        <p:nvSpPr>
          <p:cNvPr id="3" name="Content Placeholder 2"/>
          <p:cNvSpPr>
            <a:spLocks noGrp="1"/>
          </p:cNvSpPr>
          <p:nvPr>
            <p:ph idx="1"/>
          </p:nvPr>
        </p:nvSpPr>
        <p:spPr/>
        <p:txBody>
          <a:bodyPr/>
          <a:lstStyle/>
          <a:p>
            <a:r>
              <a:rPr lang="en-US" dirty="0" smtClean="0"/>
              <a:t>T is a basis if its columns are linearly independent</a:t>
            </a:r>
          </a:p>
          <a:p>
            <a:pPr lvl="1"/>
            <a:r>
              <a:rPr lang="en-US" dirty="0" smtClean="0"/>
              <a:t>i.e. it is a full rank matrix</a:t>
            </a:r>
          </a:p>
          <a:p>
            <a:r>
              <a:rPr lang="en-US" dirty="0" err="1" smtClean="0"/>
              <a:t>Orthonormality</a:t>
            </a:r>
            <a:r>
              <a:rPr lang="en-US" dirty="0" smtClean="0"/>
              <a:t> simply makes everything easier</a:t>
            </a:r>
          </a:p>
          <a:p>
            <a:pPr>
              <a:buNone/>
            </a:pPr>
            <a:r>
              <a:rPr lang="en-US" dirty="0" smtClean="0"/>
              <a:t>	   T</a:t>
            </a:r>
            <a:r>
              <a:rPr lang="en-US" baseline="30000" dirty="0" smtClean="0"/>
              <a:t>-1</a:t>
            </a:r>
            <a:r>
              <a:rPr lang="en-US" dirty="0" smtClean="0"/>
              <a:t> = </a:t>
            </a:r>
            <a:r>
              <a:rPr lang="en-US" dirty="0" err="1" smtClean="0"/>
              <a:t>T</a:t>
            </a:r>
            <a:r>
              <a:rPr lang="en-US" baseline="30000" dirty="0" err="1" smtClean="0"/>
              <a:t>t</a:t>
            </a:r>
            <a:r>
              <a:rPr lang="en-US" baseline="30000" dirty="0" smtClean="0"/>
              <a:t> </a:t>
            </a:r>
            <a:r>
              <a:rPr lang="en-US" dirty="0" smtClean="0"/>
              <a:t> or for complex vectors, T</a:t>
            </a:r>
            <a:r>
              <a:rPr lang="en-US" baseline="30000" dirty="0" smtClean="0"/>
              <a:t>-1 =</a:t>
            </a:r>
            <a:r>
              <a:rPr lang="en-US" dirty="0" smtClean="0"/>
              <a:t> T</a:t>
            </a:r>
            <a:r>
              <a:rPr lang="en-US" baseline="30000" dirty="0" smtClean="0"/>
              <a:t>H</a:t>
            </a:r>
          </a:p>
          <a:p>
            <a:r>
              <a:rPr lang="en-US" dirty="0" smtClean="0"/>
              <a:t>So computing the inverse transform is very easy:</a:t>
            </a:r>
          </a:p>
          <a:p>
            <a:r>
              <a:rPr lang="en-US" dirty="0" smtClean="0"/>
              <a:t>If y = </a:t>
            </a:r>
            <a:r>
              <a:rPr lang="en-US" dirty="0" err="1" smtClean="0"/>
              <a:t>Tx</a:t>
            </a:r>
            <a:r>
              <a:rPr lang="en-US" dirty="0" smtClean="0"/>
              <a:t>, then x = T</a:t>
            </a:r>
            <a:r>
              <a:rPr lang="en-US" baseline="30000" dirty="0" smtClean="0"/>
              <a:t>H</a:t>
            </a:r>
            <a:r>
              <a:rPr lang="en-US" dirty="0" smtClean="0"/>
              <a:t> y</a:t>
            </a:r>
          </a:p>
          <a:p>
            <a:r>
              <a:rPr lang="en-US" dirty="0" smtClean="0"/>
              <a:t>This is why search for (useful) </a:t>
            </a:r>
            <a:r>
              <a:rPr lang="en-US" dirty="0" err="1" smtClean="0"/>
              <a:t>orthonormal</a:t>
            </a:r>
            <a:r>
              <a:rPr lang="en-US" dirty="0" smtClean="0"/>
              <a:t> transforms is such a huge deal</a:t>
            </a:r>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914400"/>
          </a:xfrm>
        </p:spPr>
        <p:txBody>
          <a:bodyPr/>
          <a:lstStyle/>
          <a:p>
            <a:r>
              <a:rPr lang="en-US" dirty="0" smtClean="0"/>
              <a:t>Other examples in medical </a:t>
            </a:r>
            <a:r>
              <a:rPr lang="en-US" dirty="0" smtClean="0"/>
              <a:t>imaging</a:t>
            </a:r>
            <a:endParaRPr lang="en-US" dirty="0"/>
          </a:p>
        </p:txBody>
      </p:sp>
      <p:sp>
        <p:nvSpPr>
          <p:cNvPr id="3" name="Content Placeholder 2"/>
          <p:cNvSpPr>
            <a:spLocks noGrp="1"/>
          </p:cNvSpPr>
          <p:nvPr>
            <p:ph idx="1"/>
          </p:nvPr>
        </p:nvSpPr>
        <p:spPr/>
        <p:txBody>
          <a:bodyPr/>
          <a:lstStyle/>
          <a:p>
            <a:r>
              <a:rPr lang="en-US" b="1" dirty="0" smtClean="0"/>
              <a:t>Radon</a:t>
            </a:r>
            <a:r>
              <a:rPr lang="en-US" dirty="0" smtClean="0"/>
              <a:t> transform widely used to turn raw CT data into CT images</a:t>
            </a:r>
          </a:p>
          <a:p>
            <a:pPr lvl="1"/>
            <a:r>
              <a:rPr lang="en-US" dirty="0" smtClean="0"/>
              <a:t>X-ray absorption </a:t>
            </a:r>
            <a:r>
              <a:rPr lang="en-US" dirty="0" smtClean="0"/>
              <a:t>is a line integral</a:t>
            </a:r>
            <a:endParaRPr lang="en-US" dirty="0" smtClean="0"/>
          </a:p>
          <a:p>
            <a:r>
              <a:rPr lang="en-US" b="1" dirty="0" smtClean="0"/>
              <a:t>Funk-Radon</a:t>
            </a:r>
            <a:r>
              <a:rPr lang="en-US" dirty="0" smtClean="0"/>
              <a:t> is an extension of it, and is used to reconstruct orientation distribution function </a:t>
            </a:r>
            <a:r>
              <a:rPr lang="en-US" dirty="0" smtClean="0"/>
              <a:t>(ODF) from </a:t>
            </a:r>
            <a:r>
              <a:rPr lang="en-US" dirty="0" smtClean="0"/>
              <a:t>diffusion MRI </a:t>
            </a:r>
            <a:r>
              <a:rPr lang="en-US" dirty="0" smtClean="0"/>
              <a:t>data</a:t>
            </a:r>
          </a:p>
          <a:p>
            <a:r>
              <a:rPr lang="en-US" dirty="0" smtClean="0"/>
              <a:t>Another transform (</a:t>
            </a:r>
            <a:r>
              <a:rPr lang="en-US" b="1" dirty="0" smtClean="0"/>
              <a:t>spherical harmonic transform</a:t>
            </a:r>
            <a:r>
              <a:rPr lang="en-US" dirty="0" smtClean="0"/>
              <a:t>) is used to clean up ODF</a:t>
            </a:r>
            <a:endParaRPr lang="en-US" dirty="0"/>
          </a:p>
        </p:txBody>
      </p:sp>
      <p:sp>
        <p:nvSpPr>
          <p:cNvPr id="4" name="Slide Number Placeholder 3"/>
          <p:cNvSpPr>
            <a:spLocks noGrp="1"/>
          </p:cNvSpPr>
          <p:nvPr>
            <p:ph type="sldNum" sz="quarter" idx="10"/>
          </p:nvPr>
        </p:nvSpPr>
        <p:spPr/>
        <p:txBody>
          <a:bodyPr/>
          <a:lstStyle/>
          <a:p>
            <a:pPr>
              <a:defRPr/>
            </a:pPr>
            <a:fld id="{6C2CB68E-75DE-47CC-B525-D6895985D2D3}" type="slidenum">
              <a:rPr lang="en-US" smtClean="0"/>
              <a:pPr>
                <a:defRPr/>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True"/>
  <p:tag name="DEFAULTDISPLAYSOURCE" val="\documentclass{slides}\pagestyle{empty}&#10;\begin{document}&#10;&#10;\end{document}&#10;"/>
  <p:tag name="TEX2PS" val="latex $(base).tex; dvips -D $(res) -E -o $(base).ps $(base).dvi"/>
  <p:tag name="EXTERNALEDITCOMMAND" val="notepad %"/>
  <p:tag name="GHOSTSCRIPTCOMMAND" val="gswin32c"/>
  <p:tag name="DEFAULTFONTSIZE" val="10"/>
  <p:tag name="DEFAULTBITMAP" val="pngmono"/>
  <p:tag name="DEFAULTBLEND" val="False"/>
  <p:tag name="DEFAULTTRANSPARENT" val="False"/>
  <p:tag name="DEFAULTWORKAROUNDTRANSPARENCYBUG" val="False"/>
  <p:tag name="DEFAULTRESOLUTION" val="1200"/>
  <p:tag name="DEFAULTWIDTH" val="524"/>
  <p:tag name="DEFAULTHEIGHT" val="360"/>
  <p:tag name="DEFAULTMAGNIFICATION" val="2"/>
</p:tagLst>
</file>

<file path=ppt/theme/theme1.xml><?xml version="1.0" encoding="utf-8"?>
<a:theme xmlns:a="http://schemas.openxmlformats.org/drawingml/2006/main" name="IM PowerPoint templates">
  <a:themeElements>
    <a:clrScheme name="IM PowerPoint templa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M PowerPoint templat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AutoNum type="arabicPeriod"/>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AutoNum type="arabicPeriod"/>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M PowerPoint templa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M PowerPoint templa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M PowerPoint templa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M PowerPoint templa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M PowerPoint templa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M PowerPoint templa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M PowerPoint templa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C:\users\bsd\IM PowerPoint templates.pot</Template>
  <TotalTime>71511</TotalTime>
  <Pages>9</Pages>
  <Words>2247</Words>
  <Application>Microsoft Office PowerPoint</Application>
  <PresentationFormat>On-screen Show (4:3)</PresentationFormat>
  <Paragraphs>323</Paragraphs>
  <Slides>38</Slides>
  <Notes>12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IM PowerPoint templates</vt:lpstr>
      <vt:lpstr>Equation</vt:lpstr>
      <vt:lpstr>Slide 1</vt:lpstr>
      <vt:lpstr>Outline</vt:lpstr>
      <vt:lpstr>What are transforms?</vt:lpstr>
      <vt:lpstr>Transforms</vt:lpstr>
      <vt:lpstr>Transforms</vt:lpstr>
      <vt:lpstr>Basis and basis vectors</vt:lpstr>
      <vt:lpstr>Basis</vt:lpstr>
      <vt:lpstr>Transform = change of basis</vt:lpstr>
      <vt:lpstr>Other examples in medical imaging</vt:lpstr>
      <vt:lpstr>High Angular Resolution Diffusion Imaging</vt:lpstr>
      <vt:lpstr>MR Diffusion Imaging</vt:lpstr>
      <vt:lpstr>Slide 12</vt:lpstr>
      <vt:lpstr>Reconstruction Problem</vt:lpstr>
      <vt:lpstr>Slide 14</vt:lpstr>
      <vt:lpstr>Slide 15</vt:lpstr>
      <vt:lpstr>Fourier Transforms - Audio example</vt:lpstr>
      <vt:lpstr>Fourier Transforms (FT)</vt:lpstr>
      <vt:lpstr>What is Fourier space and why does anyone need it? </vt:lpstr>
      <vt:lpstr>FT Demo</vt:lpstr>
      <vt:lpstr>Fast Fourier Transform</vt:lpstr>
      <vt:lpstr>FT in images</vt:lpstr>
      <vt:lpstr>k-space and image-space</vt:lpstr>
      <vt:lpstr>Truncation</vt:lpstr>
      <vt:lpstr>Ringing Example</vt:lpstr>
      <vt:lpstr>Further Reading</vt:lpstr>
      <vt:lpstr>Wavelet Transform</vt:lpstr>
      <vt:lpstr>Wavelet Transforms - motivation</vt:lpstr>
      <vt:lpstr>Time-frequency, time-scale analysis</vt:lpstr>
      <vt:lpstr>Basis functions in WT</vt:lpstr>
      <vt:lpstr>WT in images</vt:lpstr>
      <vt:lpstr>WT on images</vt:lpstr>
      <vt:lpstr>Wavelet Applications</vt:lpstr>
      <vt:lpstr>WT in MATLAB</vt:lpstr>
      <vt:lpstr>Project Ideas</vt:lpstr>
      <vt:lpstr>Idea 3: Voxel labeling from contrast-enhanced MRI</vt:lpstr>
      <vt:lpstr>Liver tumour quantification from DCE-MRI</vt:lpstr>
      <vt:lpstr>Further Reading on Wavelets</vt:lpstr>
      <vt:lpstr>Lecture 5: Transforms, Fourier and Wavelets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CVPR05 tutorial</dc:title>
  <dc:creator>Ramin Zabih</dc:creator>
  <cp:lastModifiedBy>cornell</cp:lastModifiedBy>
  <cp:revision>2805</cp:revision>
  <cp:lastPrinted>1999-04-09T01:53:10Z</cp:lastPrinted>
  <dcterms:created xsi:type="dcterms:W3CDTF">1997-04-08T15:48:36Z</dcterms:created>
  <dcterms:modified xsi:type="dcterms:W3CDTF">2010-02-10T18:04:43Z</dcterms:modified>
</cp:coreProperties>
</file>