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56" r:id="rId3"/>
    <p:sldMasterId id="2147483709" r:id="rId4"/>
  </p:sldMasterIdLst>
  <p:notesMasterIdLst>
    <p:notesMasterId r:id="rId29"/>
  </p:notesMasterIdLst>
  <p:handoutMasterIdLst>
    <p:handoutMasterId r:id="rId30"/>
  </p:handoutMasterIdLst>
  <p:sldIdLst>
    <p:sldId id="526" r:id="rId5"/>
    <p:sldId id="565" r:id="rId6"/>
    <p:sldId id="577" r:id="rId7"/>
    <p:sldId id="603" r:id="rId8"/>
    <p:sldId id="567" r:id="rId9"/>
    <p:sldId id="578" r:id="rId10"/>
    <p:sldId id="579" r:id="rId11"/>
    <p:sldId id="580" r:id="rId12"/>
    <p:sldId id="581" r:id="rId13"/>
    <p:sldId id="582" r:id="rId14"/>
    <p:sldId id="583" r:id="rId15"/>
    <p:sldId id="586" r:id="rId16"/>
    <p:sldId id="588" r:id="rId17"/>
    <p:sldId id="584" r:id="rId18"/>
    <p:sldId id="585" r:id="rId19"/>
    <p:sldId id="587" r:id="rId20"/>
    <p:sldId id="589" r:id="rId21"/>
    <p:sldId id="590" r:id="rId22"/>
    <p:sldId id="600" r:id="rId23"/>
    <p:sldId id="591" r:id="rId24"/>
    <p:sldId id="592" r:id="rId25"/>
    <p:sldId id="602" r:id="rId26"/>
    <p:sldId id="593" r:id="rId27"/>
    <p:sldId id="601" r:id="rId28"/>
  </p:sldIdLst>
  <p:sldSz cx="9144000" cy="6858000" type="screen4x3"/>
  <p:notesSz cx="6881813" cy="9167813"/>
  <p:custDataLst>
    <p:tags r:id="rId3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FF"/>
    <a:srgbClr val="FF00FF"/>
    <a:srgbClr val="639B7E"/>
    <a:srgbClr val="33CCFF"/>
    <a:srgbClr val="0033CC"/>
    <a:srgbClr val="0066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807" autoAdjust="0"/>
  </p:normalViewPr>
  <p:slideViewPr>
    <p:cSldViewPr snapToObjects="1">
      <p:cViewPr varScale="1">
        <p:scale>
          <a:sx n="74" d="100"/>
          <a:sy n="74" d="100"/>
        </p:scale>
        <p:origin x="-702" y="-102"/>
      </p:cViewPr>
      <p:guideLst>
        <p:guide orient="horz" pos="2064"/>
        <p:guide pos="1968"/>
      </p:guideLst>
    </p:cSldViewPr>
  </p:slideViewPr>
  <p:outlineViewPr>
    <p:cViewPr>
      <p:scale>
        <a:sx n="33" d="100"/>
        <a:sy n="33" d="100"/>
      </p:scale>
      <p:origin x="0" y="72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1704" y="-72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6" name="Picture 2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010" name="Picture 2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07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07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4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3BB1-0D82-44AC-9ADA-973E394CEA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59E7-AD7C-4446-BD37-097D792C91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720E-E40E-4B68-A953-DD6C20E098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41C2-E61D-4A63-BB7F-88395413B2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CDAF-143B-4BC5-A104-F5B337231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192D-5340-447B-B2C2-2EA0D0687A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AA70-B6EF-4BE3-A907-2CA0BDCF20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4CCF-D074-43A4-B64F-E7223F4585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7D33-DAA0-4DD4-B499-BC60101AC0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33EB-AE10-4AF2-920F-56DFB6124A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2" name="Picture 2" descr="BigBlueDots1600gradientWithBri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SC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986" name="Picture 2" descr="BigBlueDots1600gradientWithBri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05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05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134100"/>
            <a:ext cx="9144000" cy="722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3850"/>
            <a:ext cx="9144000" cy="1809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40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80205-858C-4E3F-A4BC-D339421AF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8" name="Picture 12" descr="culogo_6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CU Web Logo at its minimum siz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38863"/>
            <a:ext cx="2505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819400"/>
            <a:ext cx="5943600" cy="1752600"/>
          </a:xfrm>
        </p:spPr>
        <p:txBody>
          <a:bodyPr/>
          <a:lstStyle/>
          <a:p>
            <a:r>
              <a:rPr lang="en-US" sz="2800" dirty="0" smtClean="0"/>
              <a:t>Prof. Ramin Zabih (CS)</a:t>
            </a:r>
            <a:endParaRPr lang="en-US" dirty="0"/>
          </a:p>
          <a:p>
            <a:r>
              <a:rPr lang="en-US" sz="2800" dirty="0" smtClean="0"/>
              <a:t>Prof. Ashish Raj (Radiology)</a:t>
            </a:r>
          </a:p>
          <a:p>
            <a:endParaRPr lang="en-US" sz="2800" dirty="0" smtClean="0"/>
          </a:p>
          <a:p>
            <a:endParaRPr lang="en-US" sz="2800" b="0" dirty="0" smtClean="0"/>
          </a:p>
        </p:txBody>
      </p:sp>
      <p:sp>
        <p:nvSpPr>
          <p:cNvPr id="1556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914400"/>
            <a:ext cx="7315200" cy="838200"/>
          </a:xfrm>
        </p:spPr>
        <p:txBody>
          <a:bodyPr/>
          <a:lstStyle/>
          <a:p>
            <a:r>
              <a:rPr lang="en-US" sz="3600" b="1" dirty="0" smtClean="0"/>
              <a:t>CS5540: Computational Techniques for Analyzing Clinical Data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graph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480px-ECG_Paper_v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99" y="1771650"/>
            <a:ext cx="5721531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long-term trend (0 for ECG) and detect when the ECG crosses this value</a:t>
            </a:r>
          </a:p>
          <a:p>
            <a:pPr lvl="1"/>
            <a:r>
              <a:rPr lang="en-US" dirty="0" smtClean="0"/>
              <a:t>This looks too simple. </a:t>
            </a:r>
          </a:p>
          <a:p>
            <a:pPr lvl="1"/>
            <a:r>
              <a:rPr lang="en-US" dirty="0" smtClean="0"/>
              <a:t>It is too simple.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r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536" y="3378247"/>
            <a:ext cx="7688464" cy="271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bad_cross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2869"/>
            <a:ext cx="9144000" cy="323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.png"/>
          <p:cNvPicPr>
            <a:picLocks noChangeAspect="1"/>
          </p:cNvPicPr>
          <p:nvPr/>
        </p:nvPicPr>
        <p:blipFill>
          <a:blip r:embed="rId2" cstate="print"/>
          <a:srcRect l="53519" t="57943" r="39345"/>
          <a:stretch>
            <a:fillRect/>
          </a:stretch>
        </p:blipFill>
        <p:spPr>
          <a:xfrm>
            <a:off x="5181600" y="1765300"/>
            <a:ext cx="1676400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wrong?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look closely the data has a lot of small “wiggles” in it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 smtClean="0"/>
              <a:t>called “noise”</a:t>
            </a:r>
          </a:p>
          <a:p>
            <a:pPr lvl="2"/>
            <a:r>
              <a:rPr lang="en-US" dirty="0" smtClean="0"/>
              <a:t>There are technical uses of the term, but in practice it means small </a:t>
            </a:r>
            <a:r>
              <a:rPr lang="en-US" dirty="0" err="1" smtClean="0"/>
              <a:t>unmodeled</a:t>
            </a:r>
            <a:r>
              <a:rPr lang="en-US" dirty="0" smtClean="0"/>
              <a:t> variations</a:t>
            </a:r>
          </a:p>
          <a:p>
            <a:pPr lvl="1"/>
            <a:r>
              <a:rPr lang="en-US" dirty="0" smtClean="0"/>
              <a:t>Why do you see this in ECG data?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local 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obvious way to solve this problem, which turns out to be remarkably powerful</a:t>
            </a:r>
          </a:p>
          <a:p>
            <a:r>
              <a:rPr lang="en-US" dirty="0" smtClean="0"/>
              <a:t>Summary: replace every data point by the average with its two neighbors</a:t>
            </a:r>
          </a:p>
          <a:p>
            <a:pPr lvl="1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Lucida Console" pitchFamily="49" charset="0"/>
              </a:rPr>
              <a:t>out[t] = 1/3 in[t-1] + 1/3 in[t] + 1/3 in[t+1]</a:t>
            </a:r>
          </a:p>
          <a:p>
            <a:pPr lvl="2"/>
            <a:r>
              <a:rPr lang="en-US" dirty="0" smtClean="0"/>
              <a:t>Example: [… 10 11 9 13…] =&gt; [… 10 11 …]</a:t>
            </a:r>
          </a:p>
          <a:p>
            <a:pPr lvl="1"/>
            <a:r>
              <a:rPr lang="en-US" dirty="0" smtClean="0"/>
              <a:t>We can write this as a stencil [1/3 1/3 1/3] which is applied to the sequence</a:t>
            </a:r>
          </a:p>
          <a:p>
            <a:pPr lvl="2"/>
            <a:r>
              <a:rPr lang="en-US" dirty="0" smtClean="0"/>
              <a:t>At every point, multiply each neighbor by the stencil’s value</a:t>
            </a:r>
          </a:p>
          <a:p>
            <a:pPr lvl="1"/>
            <a:r>
              <a:rPr lang="en-US" dirty="0" smtClean="0"/>
              <a:t>Wider average: [1/5 1/5 1/5 1/5 1/5]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averaging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 descr="C:\Users\rdz\Downloads\Convolucion_Funcion_P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642" y="1142999"/>
            <a:ext cx="6534150" cy="3317081"/>
          </a:xfrm>
          <a:prstGeom prst="rect">
            <a:avLst/>
          </a:prstGeom>
          <a:noFill/>
        </p:spPr>
      </p:pic>
      <p:pic>
        <p:nvPicPr>
          <p:cNvPr id="2052" name="Picture 4" descr="C:\Users\rdz\Downloads\Convolucion_de_entrada_con_respuesta_al_impuls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97831"/>
            <a:ext cx="3429000" cy="4321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idea (generalized to arbitrary stencils) is called convolution</a:t>
            </a:r>
          </a:p>
          <a:p>
            <a:pPr lvl="1"/>
            <a:r>
              <a:rPr lang="en-US" dirty="0" smtClean="0"/>
              <a:t>Procedurally, it is totally trivial</a:t>
            </a:r>
          </a:p>
          <a:p>
            <a:r>
              <a:rPr lang="en-US" dirty="0" smtClean="0"/>
              <a:t>Remarkably useful and deep</a:t>
            </a:r>
          </a:p>
          <a:p>
            <a:r>
              <a:rPr lang="en-US" dirty="0" smtClean="0"/>
              <a:t>Useful both for smoothing but also for </a:t>
            </a:r>
            <a:r>
              <a:rPr lang="en-US" u="sng" dirty="0" smtClean="0"/>
              <a:t>finding </a:t>
            </a:r>
            <a:r>
              <a:rPr lang="en-US" dirty="0" smtClean="0"/>
              <a:t>things of known shape</a:t>
            </a:r>
          </a:p>
          <a:p>
            <a:pPr lvl="1"/>
            <a:r>
              <a:rPr lang="en-US" dirty="0" smtClean="0"/>
              <a:t>Such as, e.g., a (normal) ECG pulse</a:t>
            </a:r>
          </a:p>
          <a:p>
            <a:pPr lvl="1"/>
            <a:r>
              <a:rPr lang="en-US" dirty="0" smtClean="0"/>
              <a:t>Not a panacea, but a vital tool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for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way to remove noise is by convolution with a Gaussian (“bell curve”)</a:t>
            </a:r>
          </a:p>
          <a:p>
            <a:pPr lvl="1"/>
            <a:r>
              <a:rPr lang="en-US" dirty="0" smtClean="0"/>
              <a:t>Colloquially called a “low pass filter”</a:t>
            </a:r>
          </a:p>
          <a:p>
            <a:r>
              <a:rPr lang="en-US" dirty="0" smtClean="0"/>
              <a:t>Why a Gaussian?</a:t>
            </a:r>
          </a:p>
          <a:p>
            <a:pPr lvl="1"/>
            <a:r>
              <a:rPr lang="en-US" dirty="0" smtClean="0"/>
              <a:t>If you really care, the central limit theorem plus a few other important properties</a:t>
            </a:r>
          </a:p>
          <a:p>
            <a:pPr lvl="1"/>
            <a:r>
              <a:rPr lang="en-US" dirty="0" smtClean="0"/>
              <a:t>It also generally works pretty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wide an average do you need?</a:t>
            </a:r>
          </a:p>
          <a:p>
            <a:r>
              <a:rPr lang="en-US" dirty="0" smtClean="0"/>
              <a:t>This is not remotely obvious, and there aren’t any great ideas about it</a:t>
            </a:r>
          </a:p>
          <a:p>
            <a:r>
              <a:rPr lang="en-US" dirty="0" smtClean="0"/>
              <a:t>More annoyingly, it makes a huge impact on practical performance</a:t>
            </a:r>
          </a:p>
          <a:p>
            <a:pPr lvl="1"/>
            <a:r>
              <a:rPr lang="en-US" dirty="0" smtClean="0"/>
              <a:t>Too little smoothing means too many zero crossings (like original data)</a:t>
            </a:r>
          </a:p>
          <a:p>
            <a:pPr lvl="1"/>
            <a:r>
              <a:rPr lang="en-US" dirty="0" smtClean="0"/>
              <a:t>Too much smoothing means whole ECG it completely blurred out</a:t>
            </a:r>
          </a:p>
          <a:p>
            <a:pPr lvl="2"/>
            <a:r>
              <a:rPr lang="en-US" dirty="0" smtClean="0"/>
              <a:t>Can only see cycles, not peaks!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parameter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29100" y="3886200"/>
            <a:ext cx="685800" cy="304800"/>
          </a:xfrm>
        </p:spPr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crossings_after_smoothing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2469"/>
            <a:ext cx="9144000" cy="3232262"/>
          </a:xfrm>
          <a:prstGeom prst="rect">
            <a:avLst/>
          </a:prstGeom>
        </p:spPr>
      </p:pic>
      <p:pic>
        <p:nvPicPr>
          <p:cNvPr id="7" name="Picture 6" descr="crossings_after_smoothing_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2469"/>
            <a:ext cx="9144000" cy="3232262"/>
          </a:xfrm>
          <a:prstGeom prst="rect">
            <a:avLst/>
          </a:prstGeom>
        </p:spPr>
      </p:pic>
      <p:pic>
        <p:nvPicPr>
          <p:cNvPr id="8" name="Picture 7" descr="crossings_after_smoothing_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2469"/>
            <a:ext cx="9144000" cy="3232262"/>
          </a:xfrm>
          <a:prstGeom prst="rect">
            <a:avLst/>
          </a:prstGeom>
        </p:spPr>
      </p:pic>
      <p:pic>
        <p:nvPicPr>
          <p:cNvPr id="9" name="Picture 8" descr="crossings_after_smoothing_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22469"/>
            <a:ext cx="9144000" cy="323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going to try to end class by 2:25</a:t>
            </a:r>
          </a:p>
          <a:p>
            <a:pPr lvl="1"/>
            <a:r>
              <a:rPr lang="en-US" dirty="0" smtClean="0"/>
              <a:t>Like the registrar believes</a:t>
            </a:r>
          </a:p>
          <a:p>
            <a:r>
              <a:rPr lang="en-US" dirty="0" smtClean="0"/>
              <a:t>Sign up </a:t>
            </a:r>
            <a:r>
              <a:rPr lang="en-US" dirty="0" smtClean="0"/>
              <a:t>online!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Matched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can be used to </a:t>
            </a:r>
            <a:r>
              <a:rPr lang="en-US" u="sng" dirty="0" smtClean="0"/>
              <a:t>find</a:t>
            </a:r>
            <a:r>
              <a:rPr lang="en-US" dirty="0" smtClean="0"/>
              <a:t> pulses</a:t>
            </a:r>
          </a:p>
          <a:p>
            <a:pPr lvl="1"/>
            <a:r>
              <a:rPr lang="en-US" dirty="0" smtClean="0"/>
              <a:t>This is actually closely related to smoothing</a:t>
            </a:r>
          </a:p>
          <a:p>
            <a:pPr lvl="1"/>
            <a:r>
              <a:rPr lang="en-US" dirty="0" err="1" smtClean="0"/>
              <a:t>Ashish’s</a:t>
            </a:r>
            <a:r>
              <a:rPr lang="en-US" dirty="0" smtClean="0"/>
              <a:t> talk on Friday mentioned a few applications of this to images</a:t>
            </a:r>
          </a:p>
          <a:p>
            <a:r>
              <a:rPr lang="en-US" dirty="0" smtClean="0"/>
              <a:t>How do we find a known pulse in an ECG? Convolve the ECG with our template!</a:t>
            </a:r>
          </a:p>
          <a:p>
            <a:pPr lvl="1"/>
            <a:r>
              <a:rPr lang="en-US" dirty="0" smtClean="0"/>
              <a:t>E.g. to find something in the ECG that looks like [1 6 -10] we convolve with [1 6 -10]</a:t>
            </a:r>
          </a:p>
          <a:p>
            <a:r>
              <a:rPr lang="en-US" dirty="0" smtClean="0"/>
              <a:t>Question: what sense does this make?</a:t>
            </a:r>
          </a:p>
          <a:p>
            <a:pPr lvl="1"/>
            <a:r>
              <a:rPr lang="en-US" dirty="0" smtClean="0"/>
              <a:t>Anecdotally it </a:t>
            </a:r>
            <a:r>
              <a:rPr lang="en-US" dirty="0" smtClean="0"/>
              <a:t>worked for finding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finding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 descr="C:\Users\rdz\Downloads\Convolucion_Funcion_P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0451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finding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match_fil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63738"/>
            <a:ext cx="9144000" cy="3232262"/>
          </a:xfrm>
          <a:prstGeom prst="rect">
            <a:avLst/>
          </a:prstGeom>
        </p:spPr>
      </p:pic>
      <p:pic>
        <p:nvPicPr>
          <p:cNvPr id="6" name="Picture 5" descr="derivativeGauss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0668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nice optimality properties, but the way I described it, the algorithm fails</a:t>
            </a:r>
          </a:p>
          <a:p>
            <a:r>
              <a:rPr lang="en-US" dirty="0" smtClean="0"/>
              <a:t>Idea: the [1 6 -10] template gives biggest response when signal is [… 1 6 -10 …]</a:t>
            </a:r>
          </a:p>
          <a:p>
            <a:pPr lvl="1"/>
            <a:r>
              <a:rPr lang="en-US" dirty="0" smtClean="0"/>
              <a:t>Value is 137 at this point</a:t>
            </a:r>
          </a:p>
          <a:p>
            <a:r>
              <a:rPr lang="en-US" dirty="0" smtClean="0"/>
              <a:t>But is this actually correct?</a:t>
            </a:r>
          </a:p>
          <a:p>
            <a:pPr lvl="1"/>
            <a:r>
              <a:rPr lang="en-US" dirty="0" smtClean="0"/>
              <a:t>You actually need both the template and the ECG to have a zero mean and unit energy (sum of squares)</a:t>
            </a:r>
          </a:p>
          <a:p>
            <a:pPr lvl="2"/>
            <a:r>
              <a:rPr lang="en-US" dirty="0" smtClean="0"/>
              <a:t>Easily accomplished: subtract -1, then divide by 137, get 1/137 * [2 7 -9]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</a:t>
            </a:r>
            <a:r>
              <a:rPr lang="en-US" dirty="0" smtClean="0"/>
              <a:t>dot product of two vectors</a:t>
            </a:r>
          </a:p>
          <a:p>
            <a:pPr lvl="1"/>
            <a:r>
              <a:rPr lang="en-US" dirty="0" smtClean="0"/>
              <a:t>Recall [a b c]</a:t>
            </a:r>
            <a:r>
              <a:rPr lang="en-US" dirty="0" smtClean="0">
                <a:sym typeface="WP MathA"/>
              </a:rPr>
              <a:t></a:t>
            </a:r>
            <a:r>
              <a:rPr lang="en-US" dirty="0" smtClean="0"/>
              <a:t>[e f g] = </a:t>
            </a:r>
            <a:r>
              <a:rPr lang="en-US" dirty="0" err="1" smtClean="0"/>
              <a:t>ae</a:t>
            </a:r>
            <a:r>
              <a:rPr lang="en-US" dirty="0" smtClean="0"/>
              <a:t> + bf + cg </a:t>
            </a:r>
          </a:p>
          <a:p>
            <a:pPr lvl="1"/>
            <a:r>
              <a:rPr lang="en-US" dirty="0" smtClean="0"/>
              <a:t>Basically the projection of a vector on another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normalized vector with the biggest projection on x is, of course: 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300px-Dot_Produc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2667000"/>
            <a:ext cx="249555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397000"/>
          <a:ext cx="84582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951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Shockable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Non shockable</a:t>
                      </a:r>
                      <a:endParaRPr lang="en-US" b="1" dirty="0"/>
                    </a:p>
                  </a:txBody>
                  <a:tcPr/>
                </a:tc>
              </a:tr>
              <a:tr h="3975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Project #1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C:\RDZ\CS5540\EKG_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39390"/>
            <a:ext cx="3429000" cy="842010"/>
          </a:xfrm>
          <a:prstGeom prst="rect">
            <a:avLst/>
          </a:prstGeom>
          <a:noFill/>
        </p:spPr>
      </p:pic>
      <p:pic>
        <p:nvPicPr>
          <p:cNvPr id="5" name="Picture 3" descr="C:\RDZ\CS5540\Lead_II_rhythm_ventricular_tachycardia_Vtach_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68" y="3991610"/>
            <a:ext cx="4114800" cy="793750"/>
          </a:xfrm>
          <a:prstGeom prst="rect">
            <a:avLst/>
          </a:prstGeom>
          <a:noFill/>
        </p:spPr>
      </p:pic>
      <p:pic>
        <p:nvPicPr>
          <p:cNvPr id="6" name="Picture 4" descr="Sinusbradycar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66975"/>
            <a:ext cx="3276600" cy="733425"/>
          </a:xfrm>
          <a:prstGeom prst="rect">
            <a:avLst/>
          </a:prstGeom>
          <a:noFill/>
        </p:spPr>
      </p:pic>
      <p:pic>
        <p:nvPicPr>
          <p:cNvPr id="7" name="Picture 2" descr="C:\RDZ\CS5540\0701ConECG1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648200"/>
            <a:ext cx="3951106" cy="533400"/>
          </a:xfrm>
          <a:prstGeom prst="rect">
            <a:avLst/>
          </a:prstGeom>
          <a:noFill/>
        </p:spPr>
      </p:pic>
      <p:pic>
        <p:nvPicPr>
          <p:cNvPr id="8" name="Picture 3" descr="C:\RDZ\CS5540\0701ConECG1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1237"/>
            <a:ext cx="4040604" cy="63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endParaRPr lang="en-US" dirty="0" smtClean="0"/>
          </a:p>
          <a:p>
            <a:r>
              <a:rPr lang="en-US" dirty="0" smtClean="0"/>
              <a:t>Graph algorithms, esp. min cut</a:t>
            </a:r>
          </a:p>
          <a:p>
            <a:endParaRPr lang="en-US" dirty="0" smtClean="0"/>
          </a:p>
          <a:p>
            <a:r>
              <a:rPr lang="en-US" dirty="0" smtClean="0"/>
              <a:t>Fitting via least squares &amp; its variants</a:t>
            </a:r>
          </a:p>
          <a:p>
            <a:endParaRPr lang="en-US" dirty="0" smtClean="0"/>
          </a:p>
          <a:p>
            <a:r>
              <a:rPr lang="en-US" dirty="0" smtClean="0"/>
              <a:t>Gradient descent, conjugate gradient, PCG</a:t>
            </a:r>
          </a:p>
          <a:p>
            <a:endParaRPr lang="en-US" dirty="0" smtClean="0"/>
          </a:p>
          <a:p>
            <a:r>
              <a:rPr lang="en-US" dirty="0" smtClean="0"/>
              <a:t>k-NN, SVM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methods for analyzing 1D data</a:t>
            </a:r>
          </a:p>
          <a:p>
            <a:pPr lvl="1"/>
            <a:r>
              <a:rPr lang="en-US" dirty="0" smtClean="0"/>
              <a:t>Like an ECG</a:t>
            </a:r>
          </a:p>
          <a:p>
            <a:pPr lvl="1"/>
            <a:r>
              <a:rPr lang="en-US" dirty="0" smtClean="0"/>
              <a:t>General (as opposed to model-based) techniques are usually more successful</a:t>
            </a:r>
          </a:p>
          <a:p>
            <a:r>
              <a:rPr lang="en-US" dirty="0" smtClean="0"/>
              <a:t>Today we will look at finding the cycles and the pulses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and pulses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Sinusbradycar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924800" cy="1773238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10400" y="4114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www.uptodate.com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1445567"/>
            <a:ext cx="2152650" cy="916633"/>
            <a:chOff x="2819400" y="1445567"/>
            <a:chExt cx="2152650" cy="916633"/>
          </a:xfrm>
        </p:grpSpPr>
        <p:sp>
          <p:nvSpPr>
            <p:cNvPr id="7" name="Right Brace 6"/>
            <p:cNvSpPr/>
            <p:nvPr/>
          </p:nvSpPr>
          <p:spPr bwMode="auto">
            <a:xfrm rot="16200000">
              <a:off x="3667125" y="1057275"/>
              <a:ext cx="457200" cy="2152650"/>
            </a:xfrm>
            <a:prstGeom prst="rightBrac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8660" y="1445567"/>
              <a:ext cx="1008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Cycle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5638800" y="1646238"/>
            <a:ext cx="857250" cy="563562"/>
          </a:xfrm>
          <a:prstGeom prst="wedgeRoundRectCallout">
            <a:avLst>
              <a:gd name="adj1" fmla="val -173512"/>
              <a:gd name="adj2" fmla="val 245757"/>
              <a:gd name="adj3" fmla="val 1666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Pulse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618" y="4800600"/>
            <a:ext cx="7902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i="0" dirty="0" smtClean="0">
                <a:latin typeface="+mn-lt"/>
              </a:rPr>
              <a:t>Note: </a:t>
            </a:r>
            <a:r>
              <a:rPr lang="en-US" i="0" u="sng" dirty="0" smtClean="0">
                <a:latin typeface="+mn-lt"/>
              </a:rPr>
              <a:t>cycle</a:t>
            </a:r>
            <a:r>
              <a:rPr lang="en-US" i="0" dirty="0" smtClean="0">
                <a:latin typeface="+mn-lt"/>
              </a:rPr>
              <a:t> is standard terminology, but </a:t>
            </a:r>
            <a:r>
              <a:rPr lang="en-US" i="0" u="sng" dirty="0" smtClean="0">
                <a:latin typeface="+mn-lt"/>
              </a:rPr>
              <a:t>pulse</a:t>
            </a:r>
            <a:r>
              <a:rPr lang="en-US" i="0" dirty="0" smtClean="0">
                <a:latin typeface="+mn-lt"/>
              </a:rPr>
              <a:t> is not. The ECG literature calls these “waves” but we want to be more general than just ECG.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pulses: P, Q, R, S, 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4" descr="608px-SinusRhythmLabel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294" y="1219200"/>
            <a:ext cx="494182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general method??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9CDAF-143B-4BC5-A104-F5B3372311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 descr="ecg_12lead069"/>
          <p:cNvPicPr>
            <a:picLocks noChangeAspect="1" noChangeArrowheads="1"/>
          </p:cNvPicPr>
          <p:nvPr/>
        </p:nvPicPr>
        <p:blipFill>
          <a:blip r:embed="rId2" cstate="print"/>
          <a:srcRect t="1616" b="22320"/>
          <a:stretch>
            <a:fillRect/>
          </a:stretch>
        </p:blipFill>
        <p:spPr bwMode="auto">
          <a:xfrm>
            <a:off x="609600" y="19050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trialfl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20000" cy="212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to find the places where the ECG goes above or below its baseline</a:t>
            </a:r>
          </a:p>
          <a:p>
            <a:r>
              <a:rPr lang="en-US" dirty="0" smtClean="0"/>
              <a:t>Almost all medical measurements are in </a:t>
            </a:r>
            <a:r>
              <a:rPr lang="en-US" b="1" dirty="0" smtClean="0"/>
              <a:t>physical</a:t>
            </a:r>
            <a:r>
              <a:rPr lang="en-US" dirty="0" smtClean="0"/>
              <a:t> units, which is unusual</a:t>
            </a:r>
          </a:p>
          <a:p>
            <a:pPr lvl="1"/>
            <a:r>
              <a:rPr lang="en-US" dirty="0" smtClean="0"/>
              <a:t>In a picture, someone’s smile might be 100 pixels wide</a:t>
            </a:r>
          </a:p>
          <a:p>
            <a:pPr lvl="1"/>
            <a:r>
              <a:rPr lang="en-US" dirty="0" smtClean="0"/>
              <a:t>How big is a pixel??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53BB1-0D82-44AC-9ADA-973E394CEA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usepackage{color,amssymb,amsmath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1.5"/>
  <p:tag name="DEFAULTFONTSIZE" val="10"/>
  <p:tag name="DEFAULTWIDTH" val="524"/>
  <p:tag name="DEFAULTHEIGHT" val="360"/>
</p:tagLst>
</file>

<file path=ppt/theme/theme1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00CC99"/>
      </a:accent1>
      <a:accent2>
        <a:srgbClr val="3333CC"/>
      </a:accent2>
      <a:accent3>
        <a:srgbClr val="ADAD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SC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nell 2007">
  <a:themeElements>
    <a:clrScheme name="Cornell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ell 20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ell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ll 20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ll 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76600</TotalTime>
  <Pages>9</Pages>
  <Words>832</Words>
  <Application>Microsoft Office PowerPoint</Application>
  <PresentationFormat>On-screen Show (4:3)</PresentationFormat>
  <Paragraphs>132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Custom Design</vt:lpstr>
      <vt:lpstr>1_Default Design</vt:lpstr>
      <vt:lpstr>1_Custom Design</vt:lpstr>
      <vt:lpstr>Cornell 2007</vt:lpstr>
      <vt:lpstr>CS5540: Computational Techniques for Analyzing Clinical Data</vt:lpstr>
      <vt:lpstr>Administrivia</vt:lpstr>
      <vt:lpstr>Preview of Project #1</vt:lpstr>
      <vt:lpstr>Algorithms</vt:lpstr>
      <vt:lpstr>Today’s topics</vt:lpstr>
      <vt:lpstr>Cycles and pulses</vt:lpstr>
      <vt:lpstr>Ideal pulses: P, Q, R, S, T</vt:lpstr>
      <vt:lpstr>Why a general method??</vt:lpstr>
      <vt:lpstr>Ideas?</vt:lpstr>
      <vt:lpstr>ECG graph paper</vt:lpstr>
      <vt:lpstr>Strategy</vt:lpstr>
      <vt:lpstr>The problem</vt:lpstr>
      <vt:lpstr>What is going wrong?</vt:lpstr>
      <vt:lpstr>Idea: local averaging</vt:lpstr>
      <vt:lpstr>Local averaging in action</vt:lpstr>
      <vt:lpstr>Convolution</vt:lpstr>
      <vt:lpstr>Convolution for smoothing</vt:lpstr>
      <vt:lpstr>Parameters</vt:lpstr>
      <vt:lpstr>Smoothing parameter effects</vt:lpstr>
      <vt:lpstr>Matched filters</vt:lpstr>
      <vt:lpstr>Box finding example</vt:lpstr>
      <vt:lpstr>Pulse finding example</vt:lpstr>
      <vt:lpstr>Why does this work?</vt:lpstr>
      <vt:lpstr>Geometric intuition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CS5540: Computational Techniques for Analyzing Clinical Data</dc:title>
  <dc:creator>Ramin Zabih</dc:creator>
  <cp:lastModifiedBy>Zabihs</cp:lastModifiedBy>
  <cp:revision>3179</cp:revision>
  <cp:lastPrinted>1999-04-09T01:53:10Z</cp:lastPrinted>
  <dcterms:created xsi:type="dcterms:W3CDTF">1997-04-08T15:48:36Z</dcterms:created>
  <dcterms:modified xsi:type="dcterms:W3CDTF">2010-02-03T19:50:07Z</dcterms:modified>
</cp:coreProperties>
</file>