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809" r:id="rId3"/>
    <p:sldId id="728" r:id="rId4"/>
    <p:sldId id="732" r:id="rId5"/>
    <p:sldId id="705" r:id="rId6"/>
    <p:sldId id="605" r:id="rId7"/>
    <p:sldId id="607" r:id="rId8"/>
    <p:sldId id="608" r:id="rId9"/>
    <p:sldId id="609" r:id="rId10"/>
    <p:sldId id="610" r:id="rId11"/>
    <p:sldId id="736" r:id="rId12"/>
    <p:sldId id="723" r:id="rId13"/>
    <p:sldId id="724" r:id="rId14"/>
    <p:sldId id="738" r:id="rId15"/>
    <p:sldId id="739" r:id="rId16"/>
    <p:sldId id="740" r:id="rId17"/>
    <p:sldId id="741" r:id="rId18"/>
    <p:sldId id="742" r:id="rId19"/>
    <p:sldId id="737" r:id="rId20"/>
    <p:sldId id="672" r:id="rId21"/>
    <p:sldId id="743" r:id="rId22"/>
    <p:sldId id="744" r:id="rId23"/>
    <p:sldId id="810" r:id="rId24"/>
  </p:sldIdLst>
  <p:sldSz cx="9144000" cy="6858000" type="screen4x3"/>
  <p:notesSz cx="6881813" cy="9167813"/>
  <p:custDataLst>
    <p:tags r:id="rId2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CC"/>
    <a:srgbClr val="FFCC66"/>
    <a:srgbClr val="FF0000"/>
    <a:srgbClr val="3399FF"/>
    <a:srgbClr val="639B7E"/>
    <a:srgbClr val="FF00FF"/>
    <a:srgbClr val="33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6995" autoAdjust="0"/>
  </p:normalViewPr>
  <p:slideViewPr>
    <p:cSldViewPr snapToObjects="1">
      <p:cViewPr varScale="1">
        <p:scale>
          <a:sx n="76" d="100"/>
          <a:sy n="76" d="100"/>
        </p:scale>
        <p:origin x="-1080" y="-96"/>
      </p:cViewPr>
      <p:guideLst>
        <p:guide orient="horz" pos="2160"/>
        <p:guide pos="1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"/>
    </p:cViewPr>
  </p:sorterViewPr>
  <p:notesViewPr>
    <p:cSldViewPr snapToObjects="1">
      <p:cViewPr varScale="1">
        <p:scale>
          <a:sx n="52" d="100"/>
          <a:sy n="52" d="100"/>
        </p:scale>
        <p:origin x="-1104" y="-77"/>
      </p:cViewPr>
      <p:guideLst>
        <p:guide orient="horz" pos="2887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4513"/>
            <a:ext cx="5046663" cy="4125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46" tIns="44576" rIns="90746" bIns="44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r>
              <a:rPr lang="en-US" smtClean="0"/>
              <a:t>Now, if you take a horizontal line and look at the intensity profile, it is reasonable to assume that artery is brighter than background within each scan line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05" tIns="45853" rIns="91705" bIns="45853"/>
          <a:lstStyle/>
          <a:p>
            <a:fld id="{288BEA20-658A-44AC-9230-B48331DF13A8}" type="slidenum">
              <a:rPr lang="en-US"/>
              <a:pPr/>
              <a:t>12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r>
              <a:rPr lang="en-US" smtClean="0"/>
              <a:t>Now, if you take a horizontal line and look at the intensity profile, it is reasonable to assume that artery is brighter than background within each scan line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r>
              <a:rPr lang="en-US" smtClean="0"/>
              <a:t>Now, if you take a horizontal line and look at the intensity profile, it is reasonable to assume that artery is brighter than background within each scan line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altLang="en-US" i="0">
                <a:latin typeface="Times" pitchFamily="18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153400" y="2209800"/>
            <a:ext cx="1588" cy="4645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27257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2286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157288" y="6858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800225" y="2819400"/>
            <a:ext cx="5981700" cy="838200"/>
          </a:xfrm>
        </p:spPr>
        <p:txBody>
          <a:bodyPr/>
          <a:lstStyle>
            <a:lvl1pPr algn="l">
              <a:defRPr sz="3000" b="0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Insert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F32A-98FA-4BEE-A03D-F44B2F432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24FF-5AEB-4EA8-94E5-B4CBF8781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96E4-27AE-4DA5-B62F-A81DDC78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0636-E7FD-44D4-A2AC-3240B519C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8231187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3733800"/>
            <a:ext cx="8231187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88A0-B626-43A7-AE05-A0DAA13E8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4C1A-17E2-4533-A1DD-95FD81DE46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BD06-C7C4-4E42-A21B-01771FEE2D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FE95-ECFC-4A82-BFF9-2A0391BA2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58A4-8DDD-47B0-9C9B-3A5A6CA5D8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696A-4960-4D8A-B2BC-F944E8FC08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14171-CA66-4718-9D97-3945494C9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5F7B-4729-4DDE-A784-E2CE2026A7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1D2E-D751-4786-AEB6-ED4550576C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055E6-DC20-49A4-974E-B401AE9000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6165-95A1-45A2-B6DA-9FBAED501B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63ED2-74D5-44B8-B93E-53F9F46D8E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0376-C471-42E8-AEE0-3987006513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5CBA-38B9-4270-8907-397F5E1D28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6B6D-6278-4F0B-BAA8-0F62A3AB5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AD1A-6A3C-40DB-9BDE-B5E6071C8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3DE3-ED68-4BFB-B046-543C454FB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 bwMode="auto">
          <a:xfrm>
            <a:off x="82296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Tx/>
              <a:buNone/>
              <a:defRPr/>
            </a:pPr>
            <a:fld id="{93B2B83F-F17E-46D5-9BAA-5449FA201C17}" type="slidenum">
              <a:rPr lang="en-US" sz="1400" i="0">
                <a:solidFill>
                  <a:schemeClr val="bg1"/>
                </a:solidFill>
                <a:latin typeface="+mn-lt"/>
              </a:rPr>
              <a:pPr algn="r">
                <a:buFontTx/>
                <a:buNone/>
                <a:defRPr/>
              </a:pPr>
              <a:t>‹#›</a:t>
            </a:fld>
            <a:endParaRPr lang="en-US" sz="14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 bwMode="auto">
          <a:xfrm>
            <a:off x="82296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Tx/>
              <a:buNone/>
              <a:defRPr/>
            </a:pPr>
            <a:fld id="{783EE2BB-843C-4577-9541-EE76B2B573FF}" type="slidenum">
              <a:rPr lang="en-US" sz="1400" i="0">
                <a:solidFill>
                  <a:schemeClr val="bg1"/>
                </a:solidFill>
                <a:latin typeface="+mn-lt"/>
              </a:rPr>
              <a:pPr algn="r">
                <a:buFontTx/>
                <a:buNone/>
                <a:defRPr/>
              </a:pPr>
              <a:t>‹#›</a:t>
            </a:fld>
            <a:endParaRPr lang="en-US" sz="14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0B49-1CA0-4356-B68E-EBC8BFE73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6019800"/>
            <a:ext cx="304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990600" y="6477000"/>
            <a:ext cx="76962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cap="small" dirty="0">
                <a:solidFill>
                  <a:srgbClr val="FF0000"/>
                </a:solidFill>
              </a:rPr>
              <a:t>Imaging Data Evaluation and Analytics Lab (IDEAL)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 bwMode="auto">
          <a:xfrm>
            <a:off x="82296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Tx/>
              <a:buNone/>
              <a:defRPr/>
            </a:pPr>
            <a:fld id="{7ED7F47D-4AA1-4923-AFD8-70833C8EF5BD}" type="slidenum">
              <a:rPr lang="en-US" sz="1400" i="0">
                <a:solidFill>
                  <a:schemeClr val="bg1"/>
                </a:solidFill>
                <a:latin typeface="+mn-lt"/>
              </a:rPr>
              <a:pPr algn="r">
                <a:buFontTx/>
                <a:buNone/>
                <a:defRPr/>
              </a:pPr>
              <a:t>‹#›</a:t>
            </a:fld>
            <a:endParaRPr lang="en-US" sz="14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F4DE-E6A1-4035-8AAC-B2D2C577F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6BCD-26DD-4540-85DF-D276498A1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18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IDEA Lab, Weill Cornell Medical College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677025"/>
            <a:ext cx="9144000" cy="17780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8153400" y="6096000"/>
            <a:ext cx="1588" cy="7620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0" y="66770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endParaRPr lang="en-US" i="0">
              <a:latin typeface="Times" pitchFamily="18" charset="0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E720294-3EA8-4DB3-A766-05413266D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6347C1-D338-44E8-9514-09A7D2220F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SENSE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639B7E"/>
                </a:solidFill>
              </a:rPr>
              <a:t>Lecture </a:t>
            </a:r>
            <a:r>
              <a:rPr lang="en-US" sz="2400" b="1" dirty="0" smtClean="0">
                <a:solidFill>
                  <a:srgbClr val="639B7E"/>
                </a:solidFill>
              </a:rPr>
              <a:t>17:</a:t>
            </a:r>
            <a:r>
              <a:rPr lang="en-US" sz="2400" b="1" dirty="0" smtClean="0">
                <a:solidFill>
                  <a:srgbClr val="639B7E"/>
                </a:solidFill>
              </a:rPr>
              <a:t/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400" b="1" dirty="0" smtClean="0">
                <a:solidFill>
                  <a:srgbClr val="639B7E"/>
                </a:solidFill>
              </a:rPr>
              <a:t/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Dynamic MRI </a:t>
            </a:r>
            <a:r>
              <a:rPr lang="en-US" sz="2800" b="1" dirty="0" smtClean="0"/>
              <a:t>Image </a:t>
            </a:r>
            <a:r>
              <a:rPr lang="en-US" sz="2800" b="1" dirty="0" smtClean="0"/>
              <a:t>Reconstruction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FA2DB-420E-4366-B664-7CE4EF8EFDE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1803400" y="731838"/>
            <a:ext cx="6807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 n is Gaussian   	 (1)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Gaussian around 0,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Gaussian around mean image 	     </a:t>
            </a:r>
            <a:r>
              <a:rPr kumimoji="1" lang="en-US" altLang="ko-KR">
                <a:latin typeface="Gulim" pitchFamily="34" charset="-127"/>
                <a:ea typeface="Gulim" pitchFamily="34" charset="-127"/>
                <a:cs typeface="Arial" charset="0"/>
              </a:rPr>
              <a:t>     	 (2)</a:t>
            </a:r>
            <a:r>
              <a:rPr kumimoji="1" lang="en-US" altLang="ko-KR" i="0">
                <a:latin typeface="Arial" charset="0"/>
                <a:ea typeface="Gulim" pitchFamily="34" charset="-127"/>
                <a:cs typeface="Arial" charset="0"/>
              </a:rPr>
              <a:t>   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 i="0">
              <a:latin typeface="Arial" charset="0"/>
              <a:ea typeface="Gulim" pitchFamily="34" charset="-127"/>
              <a:cs typeface="Arial" charset="0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is Gaussian,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smooth in time				(3)</a:t>
            </a:r>
            <a:r>
              <a:rPr kumimoji="1" lang="en-US" altLang="ko-KR" i="0">
                <a:latin typeface="Arial" charset="0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is Gaussian,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smooth in x-t, space, sparse in k-f space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sparse in x-f space			(4)</a:t>
            </a:r>
            <a:r>
              <a:rPr kumimoji="1" lang="en-US" altLang="ko-KR" i="0">
                <a:latin typeface="Arial" charset="0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 i="0">
              <a:latin typeface="Arial" charset="0"/>
              <a:ea typeface="Gulim" pitchFamily="34" charset="-127"/>
            </a:endParaRPr>
          </a:p>
        </p:txBody>
      </p:sp>
      <p:grpSp>
        <p:nvGrpSpPr>
          <p:cNvPr id="68612" name="Group 13"/>
          <p:cNvGrpSpPr>
            <a:grpSpLocks/>
          </p:cNvGrpSpPr>
          <p:nvPr/>
        </p:nvGrpSpPr>
        <p:grpSpPr bwMode="auto">
          <a:xfrm>
            <a:off x="120650" y="2043113"/>
            <a:ext cx="7943850" cy="852487"/>
            <a:chOff x="76" y="2472"/>
            <a:chExt cx="5004" cy="537"/>
          </a:xfrm>
        </p:grpSpPr>
        <p:sp>
          <p:nvSpPr>
            <p:cNvPr id="68627" name="Rectangle 14"/>
            <p:cNvSpPr>
              <a:spLocks noChangeArrowheads="1"/>
            </p:cNvSpPr>
            <p:nvPr/>
          </p:nvSpPr>
          <p:spPr bwMode="auto">
            <a:xfrm>
              <a:off x="1040" y="2472"/>
              <a:ext cx="4040" cy="53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Text Box 15"/>
            <p:cNvSpPr txBox="1">
              <a:spLocks noChangeArrowheads="1"/>
            </p:cNvSpPr>
            <p:nvPr/>
          </p:nvSpPr>
          <p:spPr bwMode="auto">
            <a:xfrm>
              <a:off x="76" y="2759"/>
              <a:ext cx="9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MAP Sense</a:t>
              </a:r>
            </a:p>
          </p:txBody>
        </p:sp>
        <p:sp>
          <p:nvSpPr>
            <p:cNvPr id="68629" name="Line 16"/>
            <p:cNvSpPr>
              <a:spLocks noChangeShapeType="1"/>
            </p:cNvSpPr>
            <p:nvPr/>
          </p:nvSpPr>
          <p:spPr bwMode="auto">
            <a:xfrm flipV="1">
              <a:off x="584" y="2536"/>
              <a:ext cx="440" cy="256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3" name="Rectangle 27"/>
          <p:cNvSpPr>
            <a:spLocks noChangeArrowheads="1"/>
          </p:cNvSpPr>
          <p:nvPr/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What is the right imaging model?</a:t>
            </a:r>
          </a:p>
        </p:txBody>
      </p:sp>
      <p:grpSp>
        <p:nvGrpSpPr>
          <p:cNvPr id="68614" name="Group 28"/>
          <p:cNvGrpSpPr>
            <a:grpSpLocks/>
          </p:cNvGrpSpPr>
          <p:nvPr/>
        </p:nvGrpSpPr>
        <p:grpSpPr bwMode="auto">
          <a:xfrm>
            <a:off x="-76200" y="3352800"/>
            <a:ext cx="8134350" cy="1219200"/>
            <a:chOff x="-44" y="2472"/>
            <a:chExt cx="5124" cy="768"/>
          </a:xfrm>
        </p:grpSpPr>
        <p:sp>
          <p:nvSpPr>
            <p:cNvPr id="68624" name="Rectangle 29"/>
            <p:cNvSpPr>
              <a:spLocks noChangeArrowheads="1"/>
            </p:cNvSpPr>
            <p:nvPr/>
          </p:nvSpPr>
          <p:spPr bwMode="auto">
            <a:xfrm>
              <a:off x="1040" y="2472"/>
              <a:ext cx="4040" cy="53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Text Box 30"/>
            <p:cNvSpPr txBox="1">
              <a:spLocks noChangeArrowheads="1"/>
            </p:cNvSpPr>
            <p:nvPr/>
          </p:nvSpPr>
          <p:spPr bwMode="auto">
            <a:xfrm>
              <a:off x="-44" y="2988"/>
              <a:ext cx="26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Generalized series, RIGR, TRICKS</a:t>
              </a:r>
            </a:p>
          </p:txBody>
        </p:sp>
        <p:sp>
          <p:nvSpPr>
            <p:cNvPr id="68626" name="Line 31"/>
            <p:cNvSpPr>
              <a:spLocks noChangeShapeType="1"/>
            </p:cNvSpPr>
            <p:nvPr/>
          </p:nvSpPr>
          <p:spPr bwMode="auto">
            <a:xfrm flipV="1">
              <a:off x="596" y="2740"/>
              <a:ext cx="428" cy="269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15" name="Group 13"/>
          <p:cNvGrpSpPr>
            <a:grpSpLocks/>
          </p:cNvGrpSpPr>
          <p:nvPr/>
        </p:nvGrpSpPr>
        <p:grpSpPr bwMode="auto">
          <a:xfrm>
            <a:off x="133350" y="1143000"/>
            <a:ext cx="7943850" cy="855663"/>
            <a:chOff x="76" y="2472"/>
            <a:chExt cx="5004" cy="539"/>
          </a:xfrm>
        </p:grpSpPr>
        <p:sp>
          <p:nvSpPr>
            <p:cNvPr id="68621" name="Rectangle 14"/>
            <p:cNvSpPr>
              <a:spLocks noChangeArrowheads="1"/>
            </p:cNvSpPr>
            <p:nvPr/>
          </p:nvSpPr>
          <p:spPr bwMode="auto">
            <a:xfrm>
              <a:off x="1040" y="2472"/>
              <a:ext cx="4040" cy="312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Text Box 15"/>
            <p:cNvSpPr txBox="1">
              <a:spLocks noChangeArrowheads="1"/>
            </p:cNvSpPr>
            <p:nvPr/>
          </p:nvSpPr>
          <p:spPr bwMode="auto">
            <a:xfrm>
              <a:off x="76" y="2759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SENSE</a:t>
              </a:r>
            </a:p>
          </p:txBody>
        </p:sp>
        <p:sp>
          <p:nvSpPr>
            <p:cNvPr id="68623" name="Line 16"/>
            <p:cNvSpPr>
              <a:spLocks noChangeShapeType="1"/>
            </p:cNvSpPr>
            <p:nvPr/>
          </p:nvSpPr>
          <p:spPr bwMode="auto">
            <a:xfrm flipV="1">
              <a:off x="584" y="2600"/>
              <a:ext cx="440" cy="18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6" name="Rectangle 32"/>
          <p:cNvSpPr>
            <a:spLocks noChangeArrowheads="1"/>
          </p:cNvSpPr>
          <p:nvPr/>
        </p:nvSpPr>
        <p:spPr bwMode="auto">
          <a:xfrm>
            <a:off x="187325" y="71438"/>
            <a:ext cx="325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i="0">
                <a:solidFill>
                  <a:srgbClr val="00B050"/>
                </a:solidFill>
                <a:latin typeface="Verdana" pitchFamily="34" charset="0"/>
              </a:rPr>
              <a:t>Dynamic images: 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1660525" y="4724400"/>
            <a:ext cx="6413500" cy="819150"/>
          </a:xfrm>
          <a:prstGeom prst="rect">
            <a:avLst/>
          </a:prstGeom>
          <a:noFill/>
          <a:ln w="5080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09550" y="4648200"/>
            <a:ext cx="7856538" cy="1778000"/>
            <a:chOff x="131" y="2385"/>
            <a:chExt cx="4949" cy="1120"/>
          </a:xfrm>
        </p:grpSpPr>
        <p:sp>
          <p:nvSpPr>
            <p:cNvPr id="68619" name="Rectangle 29"/>
            <p:cNvSpPr>
              <a:spLocks noChangeArrowheads="1"/>
            </p:cNvSpPr>
            <p:nvPr/>
          </p:nvSpPr>
          <p:spPr bwMode="auto">
            <a:xfrm>
              <a:off x="1040" y="2385"/>
              <a:ext cx="4040" cy="873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Text Box 30"/>
            <p:cNvSpPr txBox="1">
              <a:spLocks noChangeArrowheads="1"/>
            </p:cNvSpPr>
            <p:nvPr/>
          </p:nvSpPr>
          <p:spPr bwMode="auto">
            <a:xfrm>
              <a:off x="131" y="2865"/>
              <a:ext cx="159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K-t SENSE</a:t>
              </a:r>
            </a:p>
            <a:p>
              <a:pPr algn="l" eaLnBrk="1" latinLnBrk="1" hangingPunct="1">
                <a:buFontTx/>
                <a:buNone/>
              </a:pPr>
              <a:endParaRPr kumimoji="1" lang="en-US" sz="2000" i="0">
                <a:solidFill>
                  <a:srgbClr val="0033CC"/>
                </a:solidFill>
                <a:latin typeface="Gulim" pitchFamily="34" charset="-127"/>
                <a:ea typeface="Gulim" pitchFamily="34" charset="-127"/>
              </a:endParaRPr>
            </a:p>
            <a:p>
              <a:pPr algn="l"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compressed sensing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76C6A-905E-4687-9C9B-C5E88AD45E3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1708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“k-t SENSE” – </a:t>
            </a:r>
          </a:p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Maximum A Posteriori Parallel Reconstruction Under smoothness of images in x-t space (ie sparsity in k-f space)</a:t>
            </a:r>
          </a:p>
        </p:txBody>
      </p:sp>
      <p:sp>
        <p:nvSpPr>
          <p:cNvPr id="69636" name="Line 3"/>
          <p:cNvSpPr>
            <a:spLocks noChangeShapeType="1"/>
          </p:cNvSpPr>
          <p:nvPr/>
        </p:nvSpPr>
        <p:spPr bwMode="auto">
          <a:xfrm>
            <a:off x="0" y="2333625"/>
            <a:ext cx="8526463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495300" y="2743200"/>
            <a:ext cx="8420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Arial" charset="0"/>
              </a:rPr>
              <a:t>Exploits the smoothness of spatio-temporal signals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Arial" charset="0"/>
                <a:sym typeface="Wingdings" pitchFamily="2" charset="2"/>
              </a:rPr>
              <a:t> sparseness (finite support</a:t>
            </a:r>
            <a:r>
              <a:rPr lang="en-US" i="0">
                <a:latin typeface="Arial" charset="0"/>
              </a:rPr>
              <a:t> ) in k-f space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Arial" charset="0"/>
              </a:rPr>
              <a:t>The k-f properties deduced from low spatial frequency training data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Arial" charset="0"/>
              </a:rPr>
              <a:t>Then the model is applied to undersampled acquisition</a:t>
            </a: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81000" y="5076825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Jeffrey Tsao, Peter Boesiger, and Klaas P. Pruessmann. </a:t>
            </a:r>
            <a:r>
              <a:rPr lang="en-US" sz="2000" b="1">
                <a:solidFill>
                  <a:srgbClr val="FF0000"/>
                </a:solidFill>
              </a:rPr>
              <a:t>k-t BLAST and k-t SENSE: Dynamic MRI With High Frame Rate Exploiting Spatiotemporal Correlations. </a:t>
            </a:r>
            <a:r>
              <a:rPr lang="en-US" sz="2000">
                <a:solidFill>
                  <a:srgbClr val="FF0000"/>
                </a:solidFill>
              </a:rPr>
              <a:t>Magnetic Resonance in Medicine 50:1031–1042 (2003)</a:t>
            </a:r>
          </a:p>
          <a:p>
            <a:pPr algn="l"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7"/>
          <p:cNvSpPr>
            <a:spLocks noGrp="1"/>
          </p:cNvSpPr>
          <p:nvPr>
            <p:ph type="title"/>
          </p:nvPr>
        </p:nvSpPr>
        <p:spPr>
          <a:xfrm>
            <a:off x="674688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  <a:latin typeface="Arial" charset="0"/>
                <a:cs typeface="Arial" charset="0"/>
              </a:rPr>
              <a:t>K-t SENSE: Sparsity in k-F space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4738"/>
            <a:ext cx="8542338" cy="47117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5975" y="6400800"/>
            <a:ext cx="1905000" cy="457200"/>
          </a:xfrm>
          <a:noFill/>
        </p:spPr>
        <p:txBody>
          <a:bodyPr/>
          <a:lstStyle/>
          <a:p>
            <a:pPr>
              <a:buFontTx/>
              <a:buNone/>
            </a:pPr>
            <a:fld id="{CAFAD9C3-4147-4892-A351-93C472078491}" type="slidenum">
              <a:rPr lang="en-US" smtClean="0">
                <a:solidFill>
                  <a:schemeClr val="bg1"/>
                </a:solidFill>
              </a:rPr>
              <a:pPr>
                <a:buFontTx/>
                <a:buNone/>
              </a:pPr>
              <a:t>12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3638" y="914400"/>
            <a:ext cx="67151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5975" y="914400"/>
            <a:ext cx="65563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3863" y="914400"/>
            <a:ext cx="70008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914400"/>
            <a:ext cx="6572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914400"/>
            <a:ext cx="66833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3413" y="914400"/>
            <a:ext cx="6683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9875" y="914400"/>
            <a:ext cx="6715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Line 11"/>
          <p:cNvSpPr>
            <a:spLocks noChangeAspect="1" noChangeShapeType="1"/>
          </p:cNvSpPr>
          <p:nvPr/>
        </p:nvSpPr>
        <p:spPr bwMode="auto">
          <a:xfrm>
            <a:off x="5691188" y="1314450"/>
            <a:ext cx="3175" cy="99695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0669" name="Picture 15" descr="center1"/>
          <p:cNvPicPr>
            <a:picLocks noChangeAspect="1" noChangeArrowheads="1"/>
          </p:cNvPicPr>
          <p:nvPr/>
        </p:nvPicPr>
        <p:blipFill>
          <a:blip r:embed="rId6" cstate="print"/>
          <a:srcRect l="34630" t="22105" r="36206" b="38092"/>
          <a:stretch>
            <a:fillRect/>
          </a:stretch>
        </p:blipFill>
        <p:spPr bwMode="auto">
          <a:xfrm>
            <a:off x="1295400" y="1220788"/>
            <a:ext cx="32861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Text Box 16"/>
          <p:cNvSpPr txBox="1">
            <a:spLocks noChangeArrowheads="1"/>
          </p:cNvSpPr>
          <p:nvPr/>
        </p:nvSpPr>
        <p:spPr bwMode="auto">
          <a:xfrm>
            <a:off x="2578100" y="2133600"/>
            <a:ext cx="86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70671" name="Text Box 17"/>
          <p:cNvSpPr txBox="1">
            <a:spLocks noChangeArrowheads="1"/>
          </p:cNvSpPr>
          <p:nvPr/>
        </p:nvSpPr>
        <p:spPr bwMode="auto">
          <a:xfrm rot="-5400000">
            <a:off x="428626" y="1503362"/>
            <a:ext cx="1060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FFFF00"/>
                </a:solidFill>
              </a:rPr>
              <a:t>space</a:t>
            </a:r>
          </a:p>
        </p:txBody>
      </p:sp>
      <p:sp>
        <p:nvSpPr>
          <p:cNvPr id="70672" name="Line 18"/>
          <p:cNvSpPr>
            <a:spLocks noChangeShapeType="1"/>
          </p:cNvSpPr>
          <p:nvPr/>
        </p:nvSpPr>
        <p:spPr bwMode="auto">
          <a:xfrm flipH="1" flipV="1">
            <a:off x="4597400" y="2095500"/>
            <a:ext cx="1096963" cy="21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9"/>
          <p:cNvSpPr>
            <a:spLocks noChangeShapeType="1"/>
          </p:cNvSpPr>
          <p:nvPr/>
        </p:nvSpPr>
        <p:spPr bwMode="auto">
          <a:xfrm flipH="1">
            <a:off x="4560888" y="1314450"/>
            <a:ext cx="1130300" cy="666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>
            <a:off x="3289300" y="2401888"/>
            <a:ext cx="9779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Text Box 21"/>
          <p:cNvSpPr txBox="1">
            <a:spLocks noChangeArrowheads="1"/>
          </p:cNvSpPr>
          <p:nvPr/>
        </p:nvSpPr>
        <p:spPr bwMode="auto">
          <a:xfrm>
            <a:off x="6629400" y="2514600"/>
            <a:ext cx="8842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7289800" y="2767013"/>
            <a:ext cx="9779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Line 23"/>
          <p:cNvSpPr>
            <a:spLocks noChangeShapeType="1"/>
          </p:cNvSpPr>
          <p:nvPr/>
        </p:nvSpPr>
        <p:spPr bwMode="auto">
          <a:xfrm>
            <a:off x="1600200" y="2401888"/>
            <a:ext cx="9779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Line 24"/>
          <p:cNvSpPr>
            <a:spLocks noChangeShapeType="1"/>
          </p:cNvSpPr>
          <p:nvPr/>
        </p:nvSpPr>
        <p:spPr bwMode="auto">
          <a:xfrm>
            <a:off x="5702300" y="2779713"/>
            <a:ext cx="9779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14300" y="5022850"/>
            <a:ext cx="78867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dirty="0">
                <a:solidFill>
                  <a:schemeClr val="accent3"/>
                </a:solidFill>
                <a:latin typeface="Arial" pitchFamily="34" charset="0"/>
              </a:rPr>
              <a:t>By formulating the x-f </a:t>
            </a:r>
            <a:r>
              <a:rPr lang="en-US" i="0" dirty="0" err="1">
                <a:solidFill>
                  <a:schemeClr val="accent3"/>
                </a:solidFill>
                <a:latin typeface="Arial" pitchFamily="34" charset="0"/>
              </a:rPr>
              <a:t>sparsity</a:t>
            </a:r>
            <a:r>
              <a:rPr lang="en-US" i="0" dirty="0">
                <a:solidFill>
                  <a:schemeClr val="accent3"/>
                </a:solidFill>
                <a:latin typeface="Arial" pitchFamily="34" charset="0"/>
              </a:rPr>
              <a:t> model as a prior distribution, we can think of k-t SENSE as a Bayesian method!</a:t>
            </a:r>
          </a:p>
        </p:txBody>
      </p:sp>
      <p:grpSp>
        <p:nvGrpSpPr>
          <p:cNvPr id="70680" name="Group 32"/>
          <p:cNvGrpSpPr>
            <a:grpSpLocks noChangeAspect="1"/>
          </p:cNvGrpSpPr>
          <p:nvPr/>
        </p:nvGrpSpPr>
        <p:grpSpPr bwMode="auto">
          <a:xfrm>
            <a:off x="838200" y="3409950"/>
            <a:ext cx="2595563" cy="1608138"/>
            <a:chOff x="488" y="1008"/>
            <a:chExt cx="2176" cy="1348"/>
          </a:xfrm>
        </p:grpSpPr>
        <p:sp>
          <p:nvSpPr>
            <p:cNvPr id="70699" name="Line 33"/>
            <p:cNvSpPr>
              <a:spLocks noChangeAspect="1" noChangeShapeType="1"/>
            </p:cNvSpPr>
            <p:nvPr/>
          </p:nvSpPr>
          <p:spPr bwMode="auto">
            <a:xfrm>
              <a:off x="776" y="1952"/>
              <a:ext cx="18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Line 34"/>
            <p:cNvSpPr>
              <a:spLocks noChangeAspect="1" noChangeShapeType="1"/>
            </p:cNvSpPr>
            <p:nvPr/>
          </p:nvSpPr>
          <p:spPr bwMode="auto">
            <a:xfrm flipV="1">
              <a:off x="776" y="1008"/>
              <a:ext cx="0" cy="9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Text Box 35"/>
            <p:cNvSpPr txBox="1">
              <a:spLocks noChangeAspect="1" noChangeArrowheads="1"/>
            </p:cNvSpPr>
            <p:nvPr/>
          </p:nvSpPr>
          <p:spPr bwMode="auto">
            <a:xfrm>
              <a:off x="1487" y="1969"/>
              <a:ext cx="289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70702" name="Text Box 36"/>
            <p:cNvSpPr txBox="1">
              <a:spLocks noChangeAspect="1" noChangeArrowheads="1"/>
            </p:cNvSpPr>
            <p:nvPr/>
          </p:nvSpPr>
          <p:spPr bwMode="auto">
            <a:xfrm>
              <a:off x="488" y="1343"/>
              <a:ext cx="42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FFFF00"/>
                  </a:solidFill>
                </a:rPr>
                <a:t>k</a:t>
              </a:r>
              <a:r>
                <a:rPr lang="en-US" sz="2000" baseline="-25000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70703" name="Oval 37"/>
            <p:cNvSpPr>
              <a:spLocks noChangeAspect="1" noChangeArrowheads="1"/>
            </p:cNvSpPr>
            <p:nvPr/>
          </p:nvSpPr>
          <p:spPr bwMode="auto">
            <a:xfrm>
              <a:off x="800" y="1104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4" name="Oval 38"/>
            <p:cNvSpPr>
              <a:spLocks noChangeAspect="1" noChangeArrowheads="1"/>
            </p:cNvSpPr>
            <p:nvPr/>
          </p:nvSpPr>
          <p:spPr bwMode="auto">
            <a:xfrm>
              <a:off x="871" y="1295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5" name="Oval 39"/>
            <p:cNvSpPr>
              <a:spLocks noChangeAspect="1" noChangeArrowheads="1"/>
            </p:cNvSpPr>
            <p:nvPr/>
          </p:nvSpPr>
          <p:spPr bwMode="auto">
            <a:xfrm>
              <a:off x="942" y="1486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6" name="Oval 40"/>
            <p:cNvSpPr>
              <a:spLocks noChangeAspect="1" noChangeArrowheads="1"/>
            </p:cNvSpPr>
            <p:nvPr/>
          </p:nvSpPr>
          <p:spPr bwMode="auto">
            <a:xfrm>
              <a:off x="1013" y="1677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7" name="Oval 41"/>
            <p:cNvSpPr>
              <a:spLocks noChangeAspect="1" noChangeArrowheads="1"/>
            </p:cNvSpPr>
            <p:nvPr/>
          </p:nvSpPr>
          <p:spPr bwMode="auto">
            <a:xfrm>
              <a:off x="1084" y="1868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8" name="Oval 42"/>
            <p:cNvSpPr>
              <a:spLocks noChangeAspect="1" noChangeArrowheads="1"/>
            </p:cNvSpPr>
            <p:nvPr/>
          </p:nvSpPr>
          <p:spPr bwMode="auto">
            <a:xfrm>
              <a:off x="1136" y="1104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9" name="Oval 43"/>
            <p:cNvSpPr>
              <a:spLocks noChangeAspect="1" noChangeArrowheads="1"/>
            </p:cNvSpPr>
            <p:nvPr/>
          </p:nvSpPr>
          <p:spPr bwMode="auto">
            <a:xfrm>
              <a:off x="1207" y="1295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0" name="Oval 44"/>
            <p:cNvSpPr>
              <a:spLocks noChangeAspect="1" noChangeArrowheads="1"/>
            </p:cNvSpPr>
            <p:nvPr/>
          </p:nvSpPr>
          <p:spPr bwMode="auto">
            <a:xfrm>
              <a:off x="1278" y="1486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1" name="Oval 45"/>
            <p:cNvSpPr>
              <a:spLocks noChangeAspect="1" noChangeArrowheads="1"/>
            </p:cNvSpPr>
            <p:nvPr/>
          </p:nvSpPr>
          <p:spPr bwMode="auto">
            <a:xfrm>
              <a:off x="1349" y="1677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2" name="Oval 46"/>
            <p:cNvSpPr>
              <a:spLocks noChangeAspect="1" noChangeArrowheads="1"/>
            </p:cNvSpPr>
            <p:nvPr/>
          </p:nvSpPr>
          <p:spPr bwMode="auto">
            <a:xfrm>
              <a:off x="1420" y="1868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3" name="Oval 47"/>
            <p:cNvSpPr>
              <a:spLocks noChangeAspect="1" noChangeArrowheads="1"/>
            </p:cNvSpPr>
            <p:nvPr/>
          </p:nvSpPr>
          <p:spPr bwMode="auto">
            <a:xfrm>
              <a:off x="1536" y="1096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4" name="Oval 48"/>
            <p:cNvSpPr>
              <a:spLocks noChangeAspect="1" noChangeArrowheads="1"/>
            </p:cNvSpPr>
            <p:nvPr/>
          </p:nvSpPr>
          <p:spPr bwMode="auto">
            <a:xfrm>
              <a:off x="1607" y="1287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5" name="Oval 49"/>
            <p:cNvSpPr>
              <a:spLocks noChangeAspect="1" noChangeArrowheads="1"/>
            </p:cNvSpPr>
            <p:nvPr/>
          </p:nvSpPr>
          <p:spPr bwMode="auto">
            <a:xfrm>
              <a:off x="1678" y="1478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6" name="Oval 50"/>
            <p:cNvSpPr>
              <a:spLocks noChangeAspect="1" noChangeArrowheads="1"/>
            </p:cNvSpPr>
            <p:nvPr/>
          </p:nvSpPr>
          <p:spPr bwMode="auto">
            <a:xfrm>
              <a:off x="1749" y="1669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7" name="Oval 51"/>
            <p:cNvSpPr>
              <a:spLocks noChangeAspect="1" noChangeArrowheads="1"/>
            </p:cNvSpPr>
            <p:nvPr/>
          </p:nvSpPr>
          <p:spPr bwMode="auto">
            <a:xfrm>
              <a:off x="1820" y="1860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8" name="Oval 52"/>
            <p:cNvSpPr>
              <a:spLocks noChangeAspect="1" noChangeArrowheads="1"/>
            </p:cNvSpPr>
            <p:nvPr/>
          </p:nvSpPr>
          <p:spPr bwMode="auto">
            <a:xfrm>
              <a:off x="1952" y="1096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9" name="Oval 53"/>
            <p:cNvSpPr>
              <a:spLocks noChangeAspect="1" noChangeArrowheads="1"/>
            </p:cNvSpPr>
            <p:nvPr/>
          </p:nvSpPr>
          <p:spPr bwMode="auto">
            <a:xfrm>
              <a:off x="2023" y="1287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0" name="Oval 54"/>
            <p:cNvSpPr>
              <a:spLocks noChangeAspect="1" noChangeArrowheads="1"/>
            </p:cNvSpPr>
            <p:nvPr/>
          </p:nvSpPr>
          <p:spPr bwMode="auto">
            <a:xfrm>
              <a:off x="2094" y="1478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1" name="Oval 55"/>
            <p:cNvSpPr>
              <a:spLocks noChangeAspect="1" noChangeArrowheads="1"/>
            </p:cNvSpPr>
            <p:nvPr/>
          </p:nvSpPr>
          <p:spPr bwMode="auto">
            <a:xfrm>
              <a:off x="2165" y="1669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2" name="Oval 56"/>
            <p:cNvSpPr>
              <a:spLocks noChangeAspect="1" noChangeArrowheads="1"/>
            </p:cNvSpPr>
            <p:nvPr/>
          </p:nvSpPr>
          <p:spPr bwMode="auto">
            <a:xfrm>
              <a:off x="2236" y="1860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81" name="Rectangle 58"/>
          <p:cNvSpPr>
            <a:spLocks noChangeAspect="1" noChangeArrowheads="1"/>
          </p:cNvSpPr>
          <p:nvPr/>
        </p:nvSpPr>
        <p:spPr bwMode="auto">
          <a:xfrm>
            <a:off x="3581400" y="3321050"/>
            <a:ext cx="2239963" cy="1228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Oval 59"/>
          <p:cNvSpPr>
            <a:spLocks noChangeArrowheads="1"/>
          </p:cNvSpPr>
          <p:nvPr/>
        </p:nvSpPr>
        <p:spPr bwMode="auto">
          <a:xfrm>
            <a:off x="4686300" y="3933825"/>
            <a:ext cx="88900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Oval 60"/>
          <p:cNvSpPr>
            <a:spLocks noChangeArrowheads="1"/>
          </p:cNvSpPr>
          <p:nvPr/>
        </p:nvSpPr>
        <p:spPr bwMode="auto">
          <a:xfrm>
            <a:off x="5092700" y="3665538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Oval 61"/>
          <p:cNvSpPr>
            <a:spLocks noChangeArrowheads="1"/>
          </p:cNvSpPr>
          <p:nvPr/>
        </p:nvSpPr>
        <p:spPr bwMode="auto">
          <a:xfrm>
            <a:off x="5092700" y="4222750"/>
            <a:ext cx="88900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Oval 62"/>
          <p:cNvSpPr>
            <a:spLocks noChangeArrowheads="1"/>
          </p:cNvSpPr>
          <p:nvPr/>
        </p:nvSpPr>
        <p:spPr bwMode="auto">
          <a:xfrm>
            <a:off x="4279900" y="3665538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6" name="Oval 63"/>
          <p:cNvSpPr>
            <a:spLocks noChangeArrowheads="1"/>
          </p:cNvSpPr>
          <p:nvPr/>
        </p:nvSpPr>
        <p:spPr bwMode="auto">
          <a:xfrm>
            <a:off x="4279900" y="4222750"/>
            <a:ext cx="88900" cy="77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7" name="Oval 64"/>
          <p:cNvSpPr>
            <a:spLocks noChangeArrowheads="1"/>
          </p:cNvSpPr>
          <p:nvPr/>
        </p:nvSpPr>
        <p:spPr bwMode="auto">
          <a:xfrm>
            <a:off x="3835400" y="3944938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8" name="Oval 65"/>
          <p:cNvSpPr>
            <a:spLocks noChangeArrowheads="1"/>
          </p:cNvSpPr>
          <p:nvPr/>
        </p:nvSpPr>
        <p:spPr bwMode="auto">
          <a:xfrm>
            <a:off x="5537200" y="3967163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9" name="Oval 66"/>
          <p:cNvSpPr>
            <a:spLocks noChangeArrowheads="1"/>
          </p:cNvSpPr>
          <p:nvPr/>
        </p:nvSpPr>
        <p:spPr bwMode="auto">
          <a:xfrm>
            <a:off x="5537200" y="2998788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0" name="Oval 67"/>
          <p:cNvSpPr>
            <a:spLocks noChangeArrowheads="1"/>
          </p:cNvSpPr>
          <p:nvPr/>
        </p:nvSpPr>
        <p:spPr bwMode="auto">
          <a:xfrm>
            <a:off x="3797300" y="3332163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1" name="Oval 68"/>
          <p:cNvSpPr>
            <a:spLocks noChangeArrowheads="1"/>
          </p:cNvSpPr>
          <p:nvPr/>
        </p:nvSpPr>
        <p:spPr bwMode="auto">
          <a:xfrm>
            <a:off x="4686300" y="3332163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2" name="Oval 69"/>
          <p:cNvSpPr>
            <a:spLocks noChangeArrowheads="1"/>
          </p:cNvSpPr>
          <p:nvPr/>
        </p:nvSpPr>
        <p:spPr bwMode="auto">
          <a:xfrm>
            <a:off x="5575300" y="4456113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3" name="Oval 70"/>
          <p:cNvSpPr>
            <a:spLocks noChangeArrowheads="1"/>
          </p:cNvSpPr>
          <p:nvPr/>
        </p:nvSpPr>
        <p:spPr bwMode="auto">
          <a:xfrm>
            <a:off x="3835400" y="4456113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4" name="Oval 71"/>
          <p:cNvSpPr>
            <a:spLocks noChangeArrowheads="1"/>
          </p:cNvSpPr>
          <p:nvPr/>
        </p:nvSpPr>
        <p:spPr bwMode="auto">
          <a:xfrm>
            <a:off x="4724400" y="4456113"/>
            <a:ext cx="88900" cy="77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5" name="Text Box 72"/>
          <p:cNvSpPr txBox="1">
            <a:spLocks noChangeAspect="1" noChangeArrowheads="1"/>
          </p:cNvSpPr>
          <p:nvPr/>
        </p:nvSpPr>
        <p:spPr bwMode="auto">
          <a:xfrm>
            <a:off x="3290888" y="3690938"/>
            <a:ext cx="42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y</a:t>
            </a:r>
            <a:endParaRPr lang="en-US" sz="2000" baseline="-25000">
              <a:solidFill>
                <a:srgbClr val="FFFF00"/>
              </a:solidFill>
            </a:endParaRPr>
          </a:p>
        </p:txBody>
      </p:sp>
      <p:sp>
        <p:nvSpPr>
          <p:cNvPr id="70696" name="Text Box 73"/>
          <p:cNvSpPr txBox="1">
            <a:spLocks noChangeAspect="1" noChangeArrowheads="1"/>
          </p:cNvSpPr>
          <p:nvPr/>
        </p:nvSpPr>
        <p:spPr bwMode="auto">
          <a:xfrm>
            <a:off x="4621213" y="4556125"/>
            <a:ext cx="41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f</a:t>
            </a:r>
            <a:endParaRPr lang="en-US" sz="2000" baseline="-25000">
              <a:solidFill>
                <a:srgbClr val="FFFF00"/>
              </a:solidFill>
            </a:endParaRPr>
          </a:p>
        </p:txBody>
      </p:sp>
      <p:sp>
        <p:nvSpPr>
          <p:cNvPr id="70697" name="Rectangle 74"/>
          <p:cNvSpPr>
            <a:spLocks noChangeArrowheads="1"/>
          </p:cNvSpPr>
          <p:nvPr/>
        </p:nvSpPr>
        <p:spPr bwMode="auto">
          <a:xfrm>
            <a:off x="609600" y="2667000"/>
            <a:ext cx="279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K-t Sampling scheme</a:t>
            </a:r>
          </a:p>
        </p:txBody>
      </p:sp>
      <p:sp>
        <p:nvSpPr>
          <p:cNvPr id="70698" name="Rectangle 75"/>
          <p:cNvSpPr>
            <a:spLocks noChangeArrowheads="1"/>
          </p:cNvSpPr>
          <p:nvPr/>
        </p:nvSpPr>
        <p:spPr bwMode="auto">
          <a:xfrm>
            <a:off x="4368800" y="26670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PSF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FEAA-64AE-47CA-8B77-B1FA9E6245A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112713"/>
            <a:ext cx="59436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0" y="5410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Tsao et al, MRM03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524BC-8FD9-47CF-8F6E-360A537BC0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33475"/>
            <a:ext cx="62007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609600" y="0"/>
            <a:ext cx="8170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“kT-SENSE” – </a:t>
            </a:r>
          </a:p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2 stages of scanning: training and acquisition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8368-70FE-489C-96D7-EF62F8AF0B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76213"/>
            <a:ext cx="630555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71450" y="1816100"/>
            <a:ext cx="2514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Processing steps of Training stage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CBE50-7AD6-4029-9C2C-298A2B0775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171450" y="0"/>
            <a:ext cx="836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Processing steps of Acquisition stage 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762000"/>
            <a:ext cx="7615237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B0667-F677-445F-901A-A02F884B9BD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838200" y="31242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800" b="1"/>
              <a:t>Accelerating Cine Phase-Contrast Flow Measurements Using k-t BLAST and k-t SENSE. </a:t>
            </a:r>
            <a:r>
              <a:rPr lang="en-US" sz="1800"/>
              <a:t>Christof Baltes, Sebastian Kozerke, Michael S. Hansen, Klaas P. Pruessmann, Jeffrey Tsao, and Peter Boesiger. Magnetic Resonance in Medicine 54:1430–1438 (2005)</a:t>
            </a: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71450" y="0"/>
            <a:ext cx="8362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Possible neuroimaging applications</a:t>
            </a: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304800" y="1863725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en-US"/>
              <a:t>All modalities are applicable, but esp. ones that are time-sensitive</a:t>
            </a:r>
          </a:p>
          <a:p>
            <a:pPr algn="just">
              <a:buFontTx/>
              <a:buNone/>
            </a:pPr>
            <a:r>
              <a:rPr lang="en-US"/>
              <a:t>Perfusion, flow, DTI,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5953125"/>
            <a:ext cx="685800" cy="304800"/>
          </a:xfrm>
        </p:spPr>
        <p:txBody>
          <a:bodyPr/>
          <a:lstStyle/>
          <a:p>
            <a:pPr>
              <a:defRPr/>
            </a:pPr>
            <a:fld id="{53230506-337D-49F6-857A-91F229107E6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1803400" y="76200"/>
            <a:ext cx="6807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 n is Gaussian   	 (1)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Gaussian around 0,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Gaussian around mean image 	     </a:t>
            </a:r>
            <a:r>
              <a:rPr kumimoji="1" lang="en-US" altLang="ko-KR">
                <a:latin typeface="Gulim" pitchFamily="34" charset="-127"/>
                <a:ea typeface="Gulim" pitchFamily="34" charset="-127"/>
                <a:cs typeface="Arial" charset="0"/>
              </a:rPr>
              <a:t>     	 (2)</a:t>
            </a:r>
            <a:r>
              <a:rPr kumimoji="1" lang="en-US" altLang="ko-KR" i="0">
                <a:latin typeface="Arial" charset="0"/>
                <a:ea typeface="Gulim" pitchFamily="34" charset="-127"/>
                <a:cs typeface="Arial" charset="0"/>
              </a:rPr>
              <a:t>   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 i="0">
              <a:latin typeface="Arial" charset="0"/>
              <a:ea typeface="Gulim" pitchFamily="34" charset="-127"/>
              <a:cs typeface="Arial" charset="0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is Gaussian,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smooth in time				(3)</a:t>
            </a:r>
            <a:r>
              <a:rPr kumimoji="1" lang="en-US" altLang="ko-KR" i="0">
                <a:latin typeface="Arial" charset="0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is Gaussian,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smooth in x-t, space, sparse in k-f space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sparse in x-f space			(4)</a:t>
            </a:r>
            <a:r>
              <a:rPr kumimoji="1" lang="en-US" altLang="ko-KR" i="0">
                <a:latin typeface="Arial" charset="0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 i="0">
                <a:latin typeface="Arial" charset="0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 i="0">
              <a:latin typeface="Arial" charset="0"/>
              <a:ea typeface="Gulim" pitchFamily="34" charset="-127"/>
            </a:endParaRPr>
          </a:p>
        </p:txBody>
      </p:sp>
      <p:grpSp>
        <p:nvGrpSpPr>
          <p:cNvPr id="76804" name="Group 13"/>
          <p:cNvGrpSpPr>
            <a:grpSpLocks/>
          </p:cNvGrpSpPr>
          <p:nvPr/>
        </p:nvGrpSpPr>
        <p:grpSpPr bwMode="auto">
          <a:xfrm>
            <a:off x="120650" y="1433513"/>
            <a:ext cx="7943850" cy="852487"/>
            <a:chOff x="76" y="2472"/>
            <a:chExt cx="5004" cy="537"/>
          </a:xfrm>
        </p:grpSpPr>
        <p:sp>
          <p:nvSpPr>
            <p:cNvPr id="76819" name="Rectangle 14"/>
            <p:cNvSpPr>
              <a:spLocks noChangeArrowheads="1"/>
            </p:cNvSpPr>
            <p:nvPr/>
          </p:nvSpPr>
          <p:spPr bwMode="auto">
            <a:xfrm>
              <a:off x="1040" y="2472"/>
              <a:ext cx="4040" cy="53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Text Box 15"/>
            <p:cNvSpPr txBox="1">
              <a:spLocks noChangeArrowheads="1"/>
            </p:cNvSpPr>
            <p:nvPr/>
          </p:nvSpPr>
          <p:spPr bwMode="auto">
            <a:xfrm>
              <a:off x="76" y="2759"/>
              <a:ext cx="9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MAP Sense</a:t>
              </a:r>
            </a:p>
          </p:txBody>
        </p:sp>
        <p:sp>
          <p:nvSpPr>
            <p:cNvPr id="76821" name="Line 16"/>
            <p:cNvSpPr>
              <a:spLocks noChangeShapeType="1"/>
            </p:cNvSpPr>
            <p:nvPr/>
          </p:nvSpPr>
          <p:spPr bwMode="auto">
            <a:xfrm flipV="1">
              <a:off x="584" y="2536"/>
              <a:ext cx="440" cy="256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5" name="Group 28"/>
          <p:cNvGrpSpPr>
            <a:grpSpLocks/>
          </p:cNvGrpSpPr>
          <p:nvPr/>
        </p:nvGrpSpPr>
        <p:grpSpPr bwMode="auto">
          <a:xfrm>
            <a:off x="-76200" y="2743200"/>
            <a:ext cx="8134350" cy="1219200"/>
            <a:chOff x="-44" y="2472"/>
            <a:chExt cx="5124" cy="768"/>
          </a:xfrm>
        </p:grpSpPr>
        <p:sp>
          <p:nvSpPr>
            <p:cNvPr id="76816" name="Rectangle 29"/>
            <p:cNvSpPr>
              <a:spLocks noChangeArrowheads="1"/>
            </p:cNvSpPr>
            <p:nvPr/>
          </p:nvSpPr>
          <p:spPr bwMode="auto">
            <a:xfrm>
              <a:off x="1040" y="2472"/>
              <a:ext cx="4040" cy="53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Text Box 30"/>
            <p:cNvSpPr txBox="1">
              <a:spLocks noChangeArrowheads="1"/>
            </p:cNvSpPr>
            <p:nvPr/>
          </p:nvSpPr>
          <p:spPr bwMode="auto">
            <a:xfrm>
              <a:off x="-44" y="2988"/>
              <a:ext cx="41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Generalized series, RIGR, Generalized Series, TRICKS</a:t>
              </a:r>
            </a:p>
          </p:txBody>
        </p:sp>
        <p:sp>
          <p:nvSpPr>
            <p:cNvPr id="76818" name="Line 31"/>
            <p:cNvSpPr>
              <a:spLocks noChangeShapeType="1"/>
            </p:cNvSpPr>
            <p:nvPr/>
          </p:nvSpPr>
          <p:spPr bwMode="auto">
            <a:xfrm flipV="1">
              <a:off x="596" y="2740"/>
              <a:ext cx="428" cy="269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6" name="Group 13"/>
          <p:cNvGrpSpPr>
            <a:grpSpLocks/>
          </p:cNvGrpSpPr>
          <p:nvPr/>
        </p:nvGrpSpPr>
        <p:grpSpPr bwMode="auto">
          <a:xfrm>
            <a:off x="133350" y="533400"/>
            <a:ext cx="7943850" cy="855663"/>
            <a:chOff x="76" y="2472"/>
            <a:chExt cx="5004" cy="539"/>
          </a:xfrm>
        </p:grpSpPr>
        <p:sp>
          <p:nvSpPr>
            <p:cNvPr id="76813" name="Rectangle 14"/>
            <p:cNvSpPr>
              <a:spLocks noChangeArrowheads="1"/>
            </p:cNvSpPr>
            <p:nvPr/>
          </p:nvSpPr>
          <p:spPr bwMode="auto">
            <a:xfrm>
              <a:off x="1040" y="2472"/>
              <a:ext cx="4040" cy="312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Text Box 15"/>
            <p:cNvSpPr txBox="1">
              <a:spLocks noChangeArrowheads="1"/>
            </p:cNvSpPr>
            <p:nvPr/>
          </p:nvSpPr>
          <p:spPr bwMode="auto">
            <a:xfrm>
              <a:off x="76" y="2759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SENSE</a:t>
              </a:r>
            </a:p>
          </p:txBody>
        </p:sp>
        <p:sp>
          <p:nvSpPr>
            <p:cNvPr id="76815" name="Line 16"/>
            <p:cNvSpPr>
              <a:spLocks noChangeShapeType="1"/>
            </p:cNvSpPr>
            <p:nvPr/>
          </p:nvSpPr>
          <p:spPr bwMode="auto">
            <a:xfrm flipV="1">
              <a:off x="584" y="2600"/>
              <a:ext cx="440" cy="18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07" name="Group 28"/>
          <p:cNvGrpSpPr>
            <a:grpSpLocks/>
          </p:cNvGrpSpPr>
          <p:nvPr/>
        </p:nvGrpSpPr>
        <p:grpSpPr bwMode="auto">
          <a:xfrm>
            <a:off x="0" y="4924425"/>
            <a:ext cx="8066088" cy="1323975"/>
            <a:chOff x="-1" y="2466"/>
            <a:chExt cx="5081" cy="834"/>
          </a:xfrm>
        </p:grpSpPr>
        <p:sp>
          <p:nvSpPr>
            <p:cNvPr id="76811" name="Rectangle 29"/>
            <p:cNvSpPr>
              <a:spLocks noChangeArrowheads="1"/>
            </p:cNvSpPr>
            <p:nvPr/>
          </p:nvSpPr>
          <p:spPr bwMode="auto">
            <a:xfrm>
              <a:off x="1040" y="2472"/>
              <a:ext cx="4040" cy="53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Text Box 30"/>
            <p:cNvSpPr txBox="1">
              <a:spLocks noChangeArrowheads="1"/>
            </p:cNvSpPr>
            <p:nvPr/>
          </p:nvSpPr>
          <p:spPr bwMode="auto">
            <a:xfrm>
              <a:off x="-1" y="2466"/>
              <a:ext cx="104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K-t SENSE</a:t>
              </a:r>
            </a:p>
            <a:p>
              <a:pPr algn="l" eaLnBrk="1" latinLnBrk="1" hangingPunct="1">
                <a:buFontTx/>
                <a:buNone/>
              </a:pPr>
              <a:endParaRPr kumimoji="1" lang="en-US" sz="2000" i="0">
                <a:solidFill>
                  <a:srgbClr val="0033CC"/>
                </a:solidFill>
                <a:latin typeface="Gulim" pitchFamily="34" charset="-127"/>
                <a:ea typeface="Gulim" pitchFamily="34" charset="-127"/>
              </a:endParaRPr>
            </a:p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compressed sensing</a:t>
              </a:r>
            </a:p>
          </p:txBody>
        </p:sp>
      </p:grpSp>
      <p:sp>
        <p:nvSpPr>
          <p:cNvPr id="76808" name="Rectangle 32"/>
          <p:cNvSpPr>
            <a:spLocks noChangeArrowheads="1"/>
          </p:cNvSpPr>
          <p:nvPr/>
        </p:nvSpPr>
        <p:spPr bwMode="auto">
          <a:xfrm>
            <a:off x="187325" y="-76200"/>
            <a:ext cx="325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i="0">
                <a:solidFill>
                  <a:srgbClr val="00B050"/>
                </a:solidFill>
                <a:latin typeface="Verdana" pitchFamily="34" charset="0"/>
              </a:rPr>
              <a:t>Dynamic images: 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660525" y="5738813"/>
            <a:ext cx="6413500" cy="509587"/>
          </a:xfrm>
          <a:prstGeom prst="rect">
            <a:avLst/>
          </a:prstGeom>
          <a:noFill/>
          <a:ln w="5080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76600" y="3962400"/>
            <a:ext cx="586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D Xu, L Ying, ZP Liang, </a:t>
            </a:r>
            <a:r>
              <a:rPr lang="en-US" sz="1800" b="1">
                <a:solidFill>
                  <a:srgbClr val="FF0000"/>
                </a:solidFill>
              </a:rPr>
              <a:t>Parallel generalized series MRI: algorithm and application to cancer imaging. </a:t>
            </a:r>
            <a:r>
              <a:rPr lang="en-US" sz="1800">
                <a:solidFill>
                  <a:srgbClr val="FF0000"/>
                </a:solidFill>
              </a:rPr>
              <a:t>Engineering in Medicine and Biology Society, 2004. IEMBS'04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77E137AC-ED55-4264-8297-751CA4F1721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066800"/>
            <a:ext cx="8231187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Overview</a:t>
            </a:r>
          </a:p>
          <a:p>
            <a:r>
              <a:rPr lang="en-US" sz="2000" smtClean="0"/>
              <a:t>Ashish Raj. Improvements in MRI Using Information Redundancy. </a:t>
            </a:r>
            <a:r>
              <a:rPr lang="en-US" sz="2000" smtClean="0">
                <a:latin typeface="Arial" charset="0"/>
                <a:cs typeface="Arial" charset="0"/>
              </a:rPr>
              <a:t>PhD thesis, Cornell University, May 2005.</a:t>
            </a:r>
            <a:r>
              <a:rPr lang="en-US" sz="2000" smtClean="0"/>
              <a:t> </a:t>
            </a:r>
          </a:p>
          <a:p>
            <a:r>
              <a:rPr lang="en-US" sz="2000" smtClean="0"/>
              <a:t>Website: </a:t>
            </a:r>
            <a:r>
              <a:rPr lang="en-US" sz="2000" smtClean="0">
                <a:hlinkClick r:id="rId3"/>
              </a:rPr>
              <a:t>http://www.cs.cornell.edu/~rdz/SENSE.htm</a:t>
            </a: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SENSE</a:t>
            </a:r>
          </a:p>
          <a:p>
            <a:r>
              <a:rPr lang="en-GB" sz="2000" smtClean="0"/>
              <a:t>(1) Pruessmann KP, Weiger M, Scheidegger MB, Boesiger P. SENSE: Sensitivity Encoding For Fast MRI. Magnetic Resonance in Medicine 1999; 42(5): 952-962.</a:t>
            </a:r>
            <a:endParaRPr lang="en-US" sz="2000" smtClean="0"/>
          </a:p>
          <a:p>
            <a:r>
              <a:rPr lang="en-GB" sz="2000" smtClean="0"/>
              <a:t>(2) Pruessmann KP, Weiger M, Boernert P, Boesiger P. Advances In Sensitivity Encoding With Arbitrary K-Space Trajectories. Magnetic Resonance in Medicine 2001; 46(4):638--651.</a:t>
            </a:r>
            <a:endParaRPr lang="en-US" sz="2000" smtClean="0"/>
          </a:p>
          <a:p>
            <a:r>
              <a:rPr lang="en-US" sz="2000" smtClean="0"/>
              <a:t>(3) Weiger M, Pruessmann KP, Boesiger P. 2D SENSE For Faster 3D MRI. Magnetic Resonance Materials in Biology, Physics and Medicine 2002; 14(1):10-19.</a:t>
            </a:r>
          </a:p>
          <a:p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7315200" cy="838200"/>
          </a:xfrm>
        </p:spPr>
        <p:txBody>
          <a:bodyPr/>
          <a:lstStyle/>
          <a:p>
            <a:r>
              <a:rPr lang="en-US" sz="2800" b="1" dirty="0" smtClean="0"/>
              <a:t>Parallel </a:t>
            </a:r>
            <a:r>
              <a:rPr lang="en-US" sz="2800" b="1" dirty="0" smtClean="0"/>
              <a:t>Imaging For Dynamic Images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19400"/>
            <a:ext cx="7315200" cy="3124200"/>
          </a:xfrm>
        </p:spPr>
        <p:txBody>
          <a:bodyPr/>
          <a:lstStyle/>
          <a:p>
            <a:endParaRPr lang="en-US" smtClean="0"/>
          </a:p>
          <a:p>
            <a:pPr marL="457200" lvl="1" indent="0"/>
            <a:r>
              <a:rPr lang="en-US" sz="1800" smtClean="0"/>
              <a:t>Maximum a posteriori reconstruction for dynamic images, using Gaussian prior on the dynamic part: MAP-SENSE</a:t>
            </a:r>
          </a:p>
          <a:p>
            <a:pPr marL="457200" lvl="1" indent="0"/>
            <a:r>
              <a:rPr lang="en-US" sz="1800" smtClean="0"/>
              <a:t> MAP reconstruction under smoothness priors time: k-t SESNE</a:t>
            </a:r>
          </a:p>
          <a:p>
            <a:pPr marL="457200" lvl="1" indent="0"/>
            <a:r>
              <a:rPr lang="en-US" sz="1800" smtClean="0"/>
              <a:t>MAP recon under sparsity priors in x-f space</a:t>
            </a:r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B9D577E1-8192-4178-A6C6-56871BEC52A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sz="2000" i="0" dirty="0"/>
              <a:t>ML-SENSE</a:t>
            </a:r>
          </a:p>
          <a:p>
            <a:pPr algn="l">
              <a:defRPr/>
            </a:pPr>
            <a:r>
              <a:rPr lang="en-US" sz="2000" i="0" dirty="0"/>
              <a:t> Raj A, Wang Y, </a:t>
            </a:r>
            <a:r>
              <a:rPr lang="en-US" sz="2000" i="0" dirty="0" err="1"/>
              <a:t>Zabih</a:t>
            </a:r>
            <a:r>
              <a:rPr lang="en-US" sz="2000" i="0" dirty="0"/>
              <a:t> R. A maximum likelihood approach to parallel imaging with coil sensitivity noise. IEEE Trans Med Imaging. 2007 Aug;26(8):1046-57</a:t>
            </a:r>
          </a:p>
          <a:p>
            <a:pPr algn="l">
              <a:defRPr/>
            </a:pPr>
            <a:endParaRPr lang="en-US" sz="2000" i="0" dirty="0"/>
          </a:p>
          <a:p>
            <a:pPr algn="l">
              <a:buFontTx/>
              <a:buNone/>
              <a:defRPr/>
            </a:pPr>
            <a:r>
              <a:rPr lang="en-US" sz="2000" i="0" dirty="0"/>
              <a:t>EPIGRAM</a:t>
            </a:r>
          </a:p>
          <a:p>
            <a:pPr algn="l">
              <a:defRPr/>
            </a:pPr>
            <a:r>
              <a:rPr lang="en-US" sz="2000" i="0" dirty="0"/>
              <a:t>Raj A, Singh G, </a:t>
            </a:r>
            <a:r>
              <a:rPr lang="en-US" sz="2000" i="0" dirty="0" err="1"/>
              <a:t>Zabih</a:t>
            </a:r>
            <a:r>
              <a:rPr lang="en-US" sz="2000" i="0" dirty="0"/>
              <a:t> R, </a:t>
            </a:r>
            <a:r>
              <a:rPr lang="en-US" sz="2000" i="0" dirty="0" err="1"/>
              <a:t>Kressler</a:t>
            </a:r>
            <a:r>
              <a:rPr lang="en-US" sz="2000" i="0" dirty="0"/>
              <a:t> B, Wang Y, </a:t>
            </a:r>
            <a:r>
              <a:rPr lang="en-US" sz="2000" i="0" dirty="0" err="1"/>
              <a:t>Schuff</a:t>
            </a:r>
            <a:r>
              <a:rPr lang="en-US" sz="2000" i="0" dirty="0"/>
              <a:t> N, Weiner M. Bayesian Parallel Imaging With Edge-Preserving Priors. </a:t>
            </a:r>
            <a:r>
              <a:rPr lang="en-US" sz="2000" i="0" dirty="0" err="1"/>
              <a:t>Magn</a:t>
            </a:r>
            <a:r>
              <a:rPr lang="en-US" sz="2000" i="0" dirty="0"/>
              <a:t> </a:t>
            </a:r>
            <a:r>
              <a:rPr lang="en-US" sz="2000" i="0" dirty="0" err="1"/>
              <a:t>Reson</a:t>
            </a:r>
            <a:r>
              <a:rPr lang="en-US" sz="2000" i="0" dirty="0"/>
              <a:t> Med. 2007 Jan;57(1):8-21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r>
              <a:rPr lang="en-US" sz="2000" i="0" kern="0" dirty="0">
                <a:latin typeface="+mn-lt"/>
              </a:rPr>
              <a:t>Regularized SENSE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GB" sz="2000" i="0" dirty="0"/>
              <a:t>Lin F, </a:t>
            </a:r>
            <a:r>
              <a:rPr lang="en-GB" sz="2000" i="0" dirty="0" err="1"/>
              <a:t>Kwang</a:t>
            </a:r>
            <a:r>
              <a:rPr lang="en-GB" sz="2000" i="0" dirty="0"/>
              <a:t> K, </a:t>
            </a:r>
            <a:r>
              <a:rPr lang="en-GB" sz="2000" i="0" dirty="0" err="1"/>
              <a:t>BelliveauJ</a:t>
            </a:r>
            <a:r>
              <a:rPr lang="en-GB" sz="2000" i="0" dirty="0"/>
              <a:t>, Wald L. Parallel Imaging Reconstruction Using Automatic Regularization. Magnetic Resonance in Medicine 2004; 51(3): 559-67</a:t>
            </a: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EADC2BFA-6079-4843-A820-8DEC8B7A40D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sz="2000" i="0" dirty="0"/>
              <a:t>Generalized Series Models</a:t>
            </a:r>
          </a:p>
          <a:p>
            <a:pPr algn="l">
              <a:buFontTx/>
              <a:buNone/>
              <a:defRPr/>
            </a:pPr>
            <a:endParaRPr lang="en-US" sz="2000" i="0" dirty="0"/>
          </a:p>
          <a:p>
            <a:pPr algn="l">
              <a:defRPr/>
            </a:pPr>
            <a:r>
              <a:rPr lang="en-GB" sz="2000" i="0" dirty="0"/>
              <a:t> Chandra S, Liang ZP, Webb A, Lee H, Morris HD, </a:t>
            </a:r>
            <a:r>
              <a:rPr lang="en-GB" sz="2000" i="0" dirty="0" err="1"/>
              <a:t>Lauterbur</a:t>
            </a:r>
            <a:r>
              <a:rPr lang="en-GB" sz="2000" i="0" dirty="0"/>
              <a:t> PC. Application Of Reduced-Encoding Imaging With Generalized-Series Reconstruction (RIGR) In Dynamic MR Imaging. J </a:t>
            </a:r>
            <a:r>
              <a:rPr lang="en-GB" sz="2000" i="0" dirty="0" err="1"/>
              <a:t>Magn</a:t>
            </a:r>
            <a:r>
              <a:rPr lang="en-GB" sz="2000" i="0" dirty="0"/>
              <a:t> </a:t>
            </a:r>
            <a:r>
              <a:rPr lang="en-GB" sz="2000" i="0" dirty="0" err="1"/>
              <a:t>Reson</a:t>
            </a:r>
            <a:r>
              <a:rPr lang="en-GB" sz="2000" i="0" dirty="0"/>
              <a:t> Imaging 1996; 6(5): 783-97.</a:t>
            </a:r>
            <a:endParaRPr lang="en-US" sz="2000" i="0" dirty="0"/>
          </a:p>
          <a:p>
            <a:pPr algn="l">
              <a:buFontTx/>
              <a:buNone/>
              <a:defRPr/>
            </a:pPr>
            <a:endParaRPr lang="en-US" sz="2000" i="0" dirty="0"/>
          </a:p>
          <a:p>
            <a:pPr algn="l">
              <a:defRPr/>
            </a:pPr>
            <a:r>
              <a:rPr lang="en-US" sz="2000" i="0" dirty="0"/>
              <a:t> Hanson JM, Liang ZP, </a:t>
            </a:r>
            <a:r>
              <a:rPr lang="en-US" sz="2000" i="0" dirty="0" err="1"/>
              <a:t>Magin</a:t>
            </a:r>
            <a:r>
              <a:rPr lang="en-US" sz="2000" i="0" dirty="0"/>
              <a:t> RL, </a:t>
            </a:r>
            <a:r>
              <a:rPr lang="en-US" sz="2000" i="0" dirty="0" err="1"/>
              <a:t>Duerk</a:t>
            </a:r>
            <a:r>
              <a:rPr lang="en-US" sz="2000" i="0" dirty="0"/>
              <a:t> JL, </a:t>
            </a:r>
            <a:r>
              <a:rPr lang="en-US" sz="2000" i="0" dirty="0" err="1"/>
              <a:t>Lauterbur</a:t>
            </a:r>
            <a:r>
              <a:rPr lang="en-US" sz="2000" i="0" dirty="0"/>
              <a:t> PC. </a:t>
            </a:r>
            <a:r>
              <a:rPr lang="en-GB" sz="2000" i="0" dirty="0"/>
              <a:t>A Comparison Of RIGR And SVD Dynamic Imaging Methods. Magnetic Resonance in Medicine 1997; 38(1): 161-7.</a:t>
            </a:r>
          </a:p>
          <a:p>
            <a:pPr algn="l">
              <a:defRPr/>
            </a:pPr>
            <a:endParaRPr lang="en-GB" sz="2000" i="0" dirty="0"/>
          </a:p>
          <a:p>
            <a:pPr algn="l">
              <a:buFontTx/>
              <a:buNone/>
              <a:defRPr/>
            </a:pPr>
            <a:r>
              <a:rPr lang="en-GB" sz="2000" i="0" dirty="0"/>
              <a:t>Compressed Sensing in MR</a:t>
            </a:r>
          </a:p>
          <a:p>
            <a:pPr algn="l">
              <a:defRPr/>
            </a:pPr>
            <a:endParaRPr lang="en-GB" sz="2000" i="0" dirty="0"/>
          </a:p>
          <a:p>
            <a:pPr algn="l">
              <a:defRPr/>
            </a:pPr>
            <a:r>
              <a:rPr lang="en-US" sz="2000" i="0" dirty="0"/>
              <a:t> M </a:t>
            </a:r>
            <a:r>
              <a:rPr lang="en-US" sz="2000" i="0" dirty="0" err="1"/>
              <a:t>Lustig</a:t>
            </a:r>
            <a:r>
              <a:rPr lang="en-US" sz="2000" i="0" dirty="0"/>
              <a:t>, L </a:t>
            </a:r>
            <a:r>
              <a:rPr lang="en-US" sz="2000" i="0" dirty="0" err="1"/>
              <a:t>Donoho</a:t>
            </a:r>
            <a:r>
              <a:rPr lang="en-US" sz="2000" i="0" dirty="0"/>
              <a:t>, Sparse MRI: The application of compressed sensing for rapid </a:t>
            </a:r>
            <a:r>
              <a:rPr lang="en-US" sz="2000" i="0" dirty="0" err="1"/>
              <a:t>mr</a:t>
            </a:r>
            <a:r>
              <a:rPr lang="en-US" sz="2000" i="0" dirty="0"/>
              <a:t> imaging. Magnetic Resonance in Medicine. v58 i6</a:t>
            </a:r>
          </a:p>
          <a:p>
            <a:pPr algn="l">
              <a:defRPr/>
            </a:pPr>
            <a:endParaRPr lang="en-US" sz="2000" i="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639B7E"/>
                </a:solidFill>
              </a:rPr>
              <a:t>Lecture 15:</a:t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400" b="1" dirty="0" smtClean="0">
                <a:solidFill>
                  <a:srgbClr val="639B7E"/>
                </a:solidFill>
              </a:rPr>
              <a:t/>
            </a:r>
            <a:br>
              <a:rPr lang="en-US" sz="2400" b="1" dirty="0" smtClean="0">
                <a:solidFill>
                  <a:srgbClr val="639B7E"/>
                </a:solidFill>
              </a:rPr>
            </a:b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MRI Image Reconstruction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86E2ED-6C68-4C27-903B-738E56D7299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1803400" y="731838"/>
            <a:ext cx="6807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 n is Gaussian   	 (1)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Gaussian around 0,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Gaussian around mean image 	     </a:t>
            </a:r>
            <a:r>
              <a:rPr kumimoji="1" lang="en-US" altLang="ko-KR">
                <a:latin typeface="Gulim" pitchFamily="34" charset="-127"/>
                <a:ea typeface="Gulim" pitchFamily="34" charset="-127"/>
                <a:cs typeface="Arial" charset="0"/>
              </a:rPr>
              <a:t>     	 (2)</a:t>
            </a:r>
            <a:r>
              <a:rPr kumimoji="1" lang="en-US" altLang="ko-KR" i="0">
                <a:latin typeface="Arial" charset="0"/>
                <a:ea typeface="Gulim" pitchFamily="34" charset="-127"/>
                <a:cs typeface="Arial" charset="0"/>
              </a:rPr>
              <a:t>   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 i="0">
              <a:latin typeface="Arial" charset="0"/>
              <a:ea typeface="Gulim" pitchFamily="34" charset="-127"/>
              <a:cs typeface="Arial" charset="0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is Gaussian,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smooth in time				(3)</a:t>
            </a:r>
            <a:r>
              <a:rPr kumimoji="1" lang="en-US" altLang="ko-KR" i="0">
                <a:latin typeface="Arial" charset="0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y(t) = H x(t) + n(t),   n is Gaussian,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smooth in x-t, space, sparse in k-f space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Tx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x is sparse in x-f space			(4)</a:t>
            </a:r>
            <a:r>
              <a:rPr kumimoji="1" lang="en-US" altLang="ko-KR" i="0">
                <a:latin typeface="Arial" charset="0"/>
                <a:ea typeface="Gulim" pitchFamily="34" charset="-127"/>
              </a:rPr>
              <a:t> </a:t>
            </a:r>
          </a:p>
          <a:p>
            <a:pPr marL="342900" indent="-342900" algn="l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 i="0">
              <a:latin typeface="Arial" charset="0"/>
              <a:ea typeface="Gulim" pitchFamily="34" charset="-127"/>
            </a:endParaRPr>
          </a:p>
        </p:txBody>
      </p:sp>
      <p:grpSp>
        <p:nvGrpSpPr>
          <p:cNvPr id="61444" name="Group 13"/>
          <p:cNvGrpSpPr>
            <a:grpSpLocks/>
          </p:cNvGrpSpPr>
          <p:nvPr/>
        </p:nvGrpSpPr>
        <p:grpSpPr bwMode="auto">
          <a:xfrm>
            <a:off x="120650" y="2043113"/>
            <a:ext cx="7943850" cy="852487"/>
            <a:chOff x="76" y="2472"/>
            <a:chExt cx="5004" cy="537"/>
          </a:xfrm>
        </p:grpSpPr>
        <p:sp>
          <p:nvSpPr>
            <p:cNvPr id="61459" name="Rectangle 14"/>
            <p:cNvSpPr>
              <a:spLocks noChangeArrowheads="1"/>
            </p:cNvSpPr>
            <p:nvPr/>
          </p:nvSpPr>
          <p:spPr bwMode="auto">
            <a:xfrm>
              <a:off x="1040" y="2472"/>
              <a:ext cx="4040" cy="53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0" name="Text Box 15"/>
            <p:cNvSpPr txBox="1">
              <a:spLocks noChangeArrowheads="1"/>
            </p:cNvSpPr>
            <p:nvPr/>
          </p:nvSpPr>
          <p:spPr bwMode="auto">
            <a:xfrm>
              <a:off x="76" y="2759"/>
              <a:ext cx="9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MAP Sense</a:t>
              </a:r>
            </a:p>
          </p:txBody>
        </p:sp>
        <p:sp>
          <p:nvSpPr>
            <p:cNvPr id="61461" name="Line 16"/>
            <p:cNvSpPr>
              <a:spLocks noChangeShapeType="1"/>
            </p:cNvSpPr>
            <p:nvPr/>
          </p:nvSpPr>
          <p:spPr bwMode="auto">
            <a:xfrm flipV="1">
              <a:off x="584" y="2536"/>
              <a:ext cx="440" cy="256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5" name="Rectangle 27"/>
          <p:cNvSpPr>
            <a:spLocks noChangeArrowheads="1"/>
          </p:cNvSpPr>
          <p:nvPr/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What is the right imaging model?</a:t>
            </a:r>
          </a:p>
        </p:txBody>
      </p:sp>
      <p:grpSp>
        <p:nvGrpSpPr>
          <p:cNvPr id="61446" name="Group 28"/>
          <p:cNvGrpSpPr>
            <a:grpSpLocks/>
          </p:cNvGrpSpPr>
          <p:nvPr/>
        </p:nvGrpSpPr>
        <p:grpSpPr bwMode="auto">
          <a:xfrm>
            <a:off x="-76200" y="3352800"/>
            <a:ext cx="8134350" cy="1219200"/>
            <a:chOff x="-44" y="2472"/>
            <a:chExt cx="5124" cy="768"/>
          </a:xfrm>
        </p:grpSpPr>
        <p:sp>
          <p:nvSpPr>
            <p:cNvPr id="61456" name="Rectangle 29"/>
            <p:cNvSpPr>
              <a:spLocks noChangeArrowheads="1"/>
            </p:cNvSpPr>
            <p:nvPr/>
          </p:nvSpPr>
          <p:spPr bwMode="auto">
            <a:xfrm>
              <a:off x="1040" y="2472"/>
              <a:ext cx="4040" cy="537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Text Box 30"/>
            <p:cNvSpPr txBox="1">
              <a:spLocks noChangeArrowheads="1"/>
            </p:cNvSpPr>
            <p:nvPr/>
          </p:nvSpPr>
          <p:spPr bwMode="auto">
            <a:xfrm>
              <a:off x="-44" y="2988"/>
              <a:ext cx="26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Generalized series, RIGR, TRICKS</a:t>
              </a:r>
            </a:p>
          </p:txBody>
        </p:sp>
        <p:sp>
          <p:nvSpPr>
            <p:cNvPr id="61458" name="Line 31"/>
            <p:cNvSpPr>
              <a:spLocks noChangeShapeType="1"/>
            </p:cNvSpPr>
            <p:nvPr/>
          </p:nvSpPr>
          <p:spPr bwMode="auto">
            <a:xfrm flipV="1">
              <a:off x="596" y="2740"/>
              <a:ext cx="428" cy="269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47" name="Group 13"/>
          <p:cNvGrpSpPr>
            <a:grpSpLocks/>
          </p:cNvGrpSpPr>
          <p:nvPr/>
        </p:nvGrpSpPr>
        <p:grpSpPr bwMode="auto">
          <a:xfrm>
            <a:off x="133350" y="1143000"/>
            <a:ext cx="7943850" cy="855663"/>
            <a:chOff x="76" y="2472"/>
            <a:chExt cx="5004" cy="539"/>
          </a:xfrm>
        </p:grpSpPr>
        <p:sp>
          <p:nvSpPr>
            <p:cNvPr id="61453" name="Rectangle 14"/>
            <p:cNvSpPr>
              <a:spLocks noChangeArrowheads="1"/>
            </p:cNvSpPr>
            <p:nvPr/>
          </p:nvSpPr>
          <p:spPr bwMode="auto">
            <a:xfrm>
              <a:off x="1040" y="2472"/>
              <a:ext cx="4040" cy="312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Text Box 15"/>
            <p:cNvSpPr txBox="1">
              <a:spLocks noChangeArrowheads="1"/>
            </p:cNvSpPr>
            <p:nvPr/>
          </p:nvSpPr>
          <p:spPr bwMode="auto">
            <a:xfrm>
              <a:off x="76" y="2759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SENSE</a:t>
              </a:r>
            </a:p>
          </p:txBody>
        </p:sp>
        <p:sp>
          <p:nvSpPr>
            <p:cNvPr id="61455" name="Line 16"/>
            <p:cNvSpPr>
              <a:spLocks noChangeShapeType="1"/>
            </p:cNvSpPr>
            <p:nvPr/>
          </p:nvSpPr>
          <p:spPr bwMode="auto">
            <a:xfrm flipV="1">
              <a:off x="584" y="2600"/>
              <a:ext cx="440" cy="18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8" name="Rectangle 32"/>
          <p:cNvSpPr>
            <a:spLocks noChangeArrowheads="1"/>
          </p:cNvSpPr>
          <p:nvPr/>
        </p:nvSpPr>
        <p:spPr bwMode="auto">
          <a:xfrm>
            <a:off x="187325" y="71438"/>
            <a:ext cx="325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i="0">
                <a:solidFill>
                  <a:srgbClr val="00B050"/>
                </a:solidFill>
                <a:latin typeface="Verdana" pitchFamily="34" charset="0"/>
              </a:rPr>
              <a:t>Dynamic images: 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660525" y="2057400"/>
            <a:ext cx="6413500" cy="819150"/>
          </a:xfrm>
          <a:prstGeom prst="rect">
            <a:avLst/>
          </a:prstGeom>
          <a:noFill/>
          <a:ln w="5080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09550" y="4648200"/>
            <a:ext cx="7856538" cy="1778000"/>
            <a:chOff x="131" y="2385"/>
            <a:chExt cx="4949" cy="1120"/>
          </a:xfrm>
        </p:grpSpPr>
        <p:sp>
          <p:nvSpPr>
            <p:cNvPr id="61451" name="Rectangle 29"/>
            <p:cNvSpPr>
              <a:spLocks noChangeArrowheads="1"/>
            </p:cNvSpPr>
            <p:nvPr/>
          </p:nvSpPr>
          <p:spPr bwMode="auto">
            <a:xfrm>
              <a:off x="1040" y="2385"/>
              <a:ext cx="4040" cy="873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Text Box 30"/>
            <p:cNvSpPr txBox="1">
              <a:spLocks noChangeArrowheads="1"/>
            </p:cNvSpPr>
            <p:nvPr/>
          </p:nvSpPr>
          <p:spPr bwMode="auto">
            <a:xfrm>
              <a:off x="131" y="2865"/>
              <a:ext cx="159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K-t SENSE</a:t>
              </a:r>
            </a:p>
            <a:p>
              <a:pPr algn="l" eaLnBrk="1" latinLnBrk="1" hangingPunct="1">
                <a:buFontTx/>
                <a:buNone/>
              </a:pPr>
              <a:endParaRPr kumimoji="1" lang="en-US" sz="2000" i="0">
                <a:solidFill>
                  <a:srgbClr val="0033CC"/>
                </a:solidFill>
                <a:latin typeface="Gulim" pitchFamily="34" charset="-127"/>
                <a:ea typeface="Gulim" pitchFamily="34" charset="-127"/>
              </a:endParaRPr>
            </a:p>
            <a:p>
              <a:pPr algn="l" eaLnBrk="1" latinLnBrk="1" hangingPunct="1">
                <a:buFontTx/>
                <a:buNone/>
              </a:pPr>
              <a:r>
                <a:rPr kumimoji="1" lang="en-US" sz="2000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compressed sensing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BDC70-1FAF-42B9-BE87-B5685DAF21D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09600" y="927100"/>
            <a:ext cx="81708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“MAP-SENSE” – </a:t>
            </a:r>
          </a:p>
          <a:p>
            <a:pPr eaLnBrk="1" latinLnBrk="1" hangingPunct="1"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Batang" pitchFamily="18" charset="-127"/>
              </a:rPr>
              <a:t>Maximum A Posteriori Parallel Reconstruction Under Sensitivity Errors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>
            <a:off x="0" y="2333625"/>
            <a:ext cx="8526463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495300" y="2743200"/>
            <a:ext cx="7886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Arial" charset="0"/>
              </a:rPr>
              <a:t>MAP-Sense : optimal for Gaussian distributed images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Arial" charset="0"/>
              </a:rPr>
              <a:t>Like a spatially variant Wiener filter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Arial" charset="0"/>
              </a:rPr>
              <a:t>But much faster, due to our stochastic MR image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3491F57B-2980-4D9B-9FC2-61129599D74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30200"/>
            <a:ext cx="6019800" cy="647700"/>
          </a:xfrm>
        </p:spPr>
        <p:txBody>
          <a:bodyPr/>
          <a:lstStyle/>
          <a:p>
            <a:r>
              <a:rPr lang="en-US" sz="2800" b="0" smtClean="0">
                <a:solidFill>
                  <a:srgbClr val="0033CC"/>
                </a:solidFill>
                <a:latin typeface="Arial" charset="0"/>
              </a:rPr>
              <a:t>Recall: Bayesian Estimation</a:t>
            </a:r>
          </a:p>
        </p:txBody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1900"/>
            <a:ext cx="8039100" cy="3771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Bayesian methods maximize the posterior probability: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>
                <a:latin typeface="Arial" charset="0"/>
              </a:rPr>
              <a:t>			Pr(x|y) </a:t>
            </a:r>
            <a:r>
              <a:rPr lang="en-US" i="1" smtClean="0"/>
              <a:t>∝</a:t>
            </a:r>
            <a:r>
              <a:rPr lang="en-US" i="1" smtClean="0">
                <a:latin typeface="Arial" charset="0"/>
              </a:rPr>
              <a:t> Pr(y|x) . Pr(x)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charset="0"/>
              </a:rPr>
              <a:t>Pr(y|x)</a:t>
            </a:r>
            <a:r>
              <a:rPr lang="en-US" smtClean="0">
                <a:latin typeface="Arial" charset="0"/>
              </a:rPr>
              <a:t> (likelihood function)  = exp(- </a:t>
            </a:r>
            <a:r>
              <a:rPr lang="en-US" i="1" smtClean="0">
                <a:latin typeface="Arial" charset="0"/>
              </a:rPr>
              <a:t>||y-Hx||</a:t>
            </a:r>
            <a:r>
              <a:rPr lang="en-US" i="1" baseline="30000" smtClean="0">
                <a:latin typeface="Arial" charset="0"/>
              </a:rPr>
              <a:t>2</a:t>
            </a:r>
            <a:r>
              <a:rPr lang="en-US" smtClean="0"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charset="0"/>
              </a:rPr>
              <a:t>Pr(x)</a:t>
            </a:r>
            <a:r>
              <a:rPr lang="en-US" smtClean="0">
                <a:latin typeface="Arial" charset="0"/>
              </a:rPr>
              <a:t> (prior PDF) = Gaussian prior: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			Pr(x) = exp{- ½  x</a:t>
            </a:r>
            <a:r>
              <a:rPr lang="en-US" baseline="30000" smtClean="0">
                <a:latin typeface="Arial" charset="0"/>
              </a:rPr>
              <a:t>T</a:t>
            </a:r>
            <a:r>
              <a:rPr lang="en-US" smtClean="0">
                <a:latin typeface="Arial" charset="0"/>
              </a:rPr>
              <a:t> R</a:t>
            </a:r>
            <a:r>
              <a:rPr lang="en-US" baseline="-25000" smtClean="0">
                <a:latin typeface="Arial" charset="0"/>
              </a:rPr>
              <a:t>x</a:t>
            </a:r>
            <a:r>
              <a:rPr lang="en-US" baseline="30000" smtClean="0">
                <a:latin typeface="Arial" charset="0"/>
              </a:rPr>
              <a:t>-1</a:t>
            </a:r>
            <a:r>
              <a:rPr lang="en-US" smtClean="0">
                <a:latin typeface="Arial" charset="0"/>
              </a:rPr>
              <a:t> x}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MAP estimate: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>
                <a:latin typeface="Arial" charset="0"/>
              </a:rPr>
              <a:t>			x</a:t>
            </a:r>
            <a:r>
              <a:rPr lang="en-US" i="1" baseline="-25000" smtClean="0">
                <a:latin typeface="Arial" charset="0"/>
              </a:rPr>
              <a:t>est</a:t>
            </a:r>
            <a:r>
              <a:rPr lang="en-US" i="1" smtClean="0">
                <a:latin typeface="Arial" charset="0"/>
              </a:rPr>
              <a:t> = arg min ||y-Hx||</a:t>
            </a:r>
            <a:r>
              <a:rPr lang="en-US" i="1" baseline="30000" smtClean="0">
                <a:latin typeface="Arial" charset="0"/>
              </a:rPr>
              <a:t>2</a:t>
            </a:r>
            <a:r>
              <a:rPr lang="en-US" i="1" smtClean="0">
                <a:latin typeface="Arial" charset="0"/>
              </a:rPr>
              <a:t> + G(x)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MAP estimate for Gaussian everything is known as Wiener estimate</a:t>
            </a:r>
            <a:endParaRPr lang="en-US" sz="200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</a:rPr>
              <a:t>	</a:t>
            </a:r>
            <a:endParaRPr lang="en-US" sz="18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0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B78526-3120-4E66-BE05-1A68FB6ECD3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45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88963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charset="0"/>
              </a:rPr>
              <a:t>Spatial Priors For Images - Example</a:t>
            </a:r>
          </a:p>
        </p:txBody>
      </p:sp>
      <p:sp>
        <p:nvSpPr>
          <p:cNvPr id="17571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976313"/>
            <a:ext cx="8253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smtClean="0">
                <a:latin typeface="Arial" charset="0"/>
              </a:rPr>
              <a:t>Frames are tightly distributed around mean</a:t>
            </a:r>
          </a:p>
          <a:p>
            <a:pPr>
              <a:buFont typeface="Wingdings" pitchFamily="2" charset="2"/>
              <a:buNone/>
            </a:pPr>
            <a:r>
              <a:rPr lang="en-US" sz="1800" smtClean="0">
                <a:latin typeface="Arial" charset="0"/>
              </a:rPr>
              <a:t>After subtracting mean, images are close to Gaussian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123825" y="2197100"/>
            <a:ext cx="2843213" cy="2598738"/>
            <a:chOff x="52" y="1312"/>
            <a:chExt cx="2282" cy="2010"/>
          </a:xfrm>
        </p:grpSpPr>
        <p:sp>
          <p:nvSpPr>
            <p:cNvPr id="64536" name="Rectangle 1032"/>
            <p:cNvSpPr>
              <a:spLocks noChangeArrowheads="1"/>
            </p:cNvSpPr>
            <p:nvPr/>
          </p:nvSpPr>
          <p:spPr bwMode="auto">
            <a:xfrm>
              <a:off x="816" y="1520"/>
              <a:ext cx="888" cy="9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Line 1033"/>
            <p:cNvSpPr>
              <a:spLocks noChangeShapeType="1"/>
            </p:cNvSpPr>
            <p:nvPr/>
          </p:nvSpPr>
          <p:spPr bwMode="auto">
            <a:xfrm flipH="1">
              <a:off x="168" y="2520"/>
              <a:ext cx="648" cy="536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Text Box 1034"/>
            <p:cNvSpPr txBox="1">
              <a:spLocks noChangeArrowheads="1"/>
            </p:cNvSpPr>
            <p:nvPr/>
          </p:nvSpPr>
          <p:spPr bwMode="auto">
            <a:xfrm>
              <a:off x="52" y="3015"/>
              <a:ext cx="56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chemeClr val="bg1"/>
                  </a:solidFill>
                  <a:latin typeface="Gulim" pitchFamily="34" charset="-127"/>
                  <a:ea typeface="Gulim" pitchFamily="34" charset="-127"/>
                </a:rPr>
                <a:t>time</a:t>
              </a:r>
              <a:endParaRPr kumimoji="1" lang="el-GR" sz="2000" i="0">
                <a:solidFill>
                  <a:schemeClr val="bg1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539" name="Line 1035"/>
            <p:cNvSpPr>
              <a:spLocks noChangeShapeType="1"/>
            </p:cNvSpPr>
            <p:nvPr/>
          </p:nvSpPr>
          <p:spPr bwMode="auto">
            <a:xfrm flipV="1">
              <a:off x="824" y="1312"/>
              <a:ext cx="0" cy="1208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1036"/>
            <p:cNvSpPr>
              <a:spLocks noChangeShapeType="1"/>
            </p:cNvSpPr>
            <p:nvPr/>
          </p:nvSpPr>
          <p:spPr bwMode="auto">
            <a:xfrm>
              <a:off x="824" y="2512"/>
              <a:ext cx="1128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Rectangle 1037"/>
            <p:cNvSpPr>
              <a:spLocks noChangeArrowheads="1"/>
            </p:cNvSpPr>
            <p:nvPr/>
          </p:nvSpPr>
          <p:spPr bwMode="auto">
            <a:xfrm>
              <a:off x="656" y="1664"/>
              <a:ext cx="896" cy="95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Rectangle 1038"/>
            <p:cNvSpPr>
              <a:spLocks noChangeArrowheads="1"/>
            </p:cNvSpPr>
            <p:nvPr/>
          </p:nvSpPr>
          <p:spPr bwMode="auto">
            <a:xfrm>
              <a:off x="320" y="1976"/>
              <a:ext cx="896" cy="952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Text Box 1039"/>
            <p:cNvSpPr txBox="1">
              <a:spLocks noChangeArrowheads="1"/>
            </p:cNvSpPr>
            <p:nvPr/>
          </p:nvSpPr>
          <p:spPr bwMode="auto">
            <a:xfrm>
              <a:off x="850" y="3013"/>
              <a:ext cx="83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frame N</a:t>
              </a:r>
              <a:r>
                <a:rPr kumimoji="1" lang="en-US" sz="1800" i="0" baseline="-2500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</a:t>
              </a:r>
              <a:endParaRPr kumimoji="1" lang="en-US" sz="1800" i="0">
                <a:solidFill>
                  <a:srgbClr val="808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544" name="Text Box 1040"/>
            <p:cNvSpPr txBox="1">
              <a:spLocks noChangeArrowheads="1"/>
            </p:cNvSpPr>
            <p:nvPr/>
          </p:nvSpPr>
          <p:spPr bwMode="auto">
            <a:xfrm>
              <a:off x="1211" y="2766"/>
              <a:ext cx="8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FF9933"/>
                  </a:solidFill>
                  <a:latin typeface="Gulim" pitchFamily="34" charset="-127"/>
                  <a:ea typeface="Gulim" pitchFamily="34" charset="-127"/>
                </a:rPr>
                <a:t>frame 2</a:t>
              </a:r>
            </a:p>
          </p:txBody>
        </p:sp>
        <p:sp>
          <p:nvSpPr>
            <p:cNvPr id="64545" name="Text Box 1041"/>
            <p:cNvSpPr txBox="1">
              <a:spLocks noChangeArrowheads="1"/>
            </p:cNvSpPr>
            <p:nvPr/>
          </p:nvSpPr>
          <p:spPr bwMode="auto">
            <a:xfrm>
              <a:off x="1507" y="2550"/>
              <a:ext cx="8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66FF99"/>
                  </a:solidFill>
                  <a:latin typeface="Gulim" pitchFamily="34" charset="-127"/>
                  <a:ea typeface="Gulim" pitchFamily="34" charset="-127"/>
                </a:rPr>
                <a:t>frame 1</a:t>
              </a:r>
            </a:p>
          </p:txBody>
        </p:sp>
        <p:sp>
          <p:nvSpPr>
            <p:cNvPr id="64546" name="Line 1042"/>
            <p:cNvSpPr>
              <a:spLocks noChangeShapeType="1"/>
            </p:cNvSpPr>
            <p:nvPr/>
          </p:nvSpPr>
          <p:spPr bwMode="auto">
            <a:xfrm flipH="1" flipV="1">
              <a:off x="1240" y="2920"/>
              <a:ext cx="8" cy="1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1043"/>
            <p:cNvSpPr>
              <a:spLocks noChangeShapeType="1"/>
            </p:cNvSpPr>
            <p:nvPr/>
          </p:nvSpPr>
          <p:spPr bwMode="auto">
            <a:xfrm flipH="1" flipV="1">
              <a:off x="1496" y="2656"/>
              <a:ext cx="72" cy="1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1044"/>
            <p:cNvSpPr>
              <a:spLocks noChangeShapeType="1"/>
            </p:cNvSpPr>
            <p:nvPr/>
          </p:nvSpPr>
          <p:spPr bwMode="auto">
            <a:xfrm flipH="1" flipV="1">
              <a:off x="1648" y="2520"/>
              <a:ext cx="136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7205" name="Text Box 1045"/>
          <p:cNvSpPr txBox="1">
            <a:spLocks noChangeArrowheads="1"/>
          </p:cNvSpPr>
          <p:nvPr/>
        </p:nvSpPr>
        <p:spPr bwMode="auto">
          <a:xfrm>
            <a:off x="4583113" y="5410200"/>
            <a:ext cx="3398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sz="2000" i="0">
                <a:latin typeface="Arial" charset="0"/>
                <a:ea typeface="Gulim" pitchFamily="34" charset="-127"/>
              </a:rPr>
              <a:t>Prior: -mean is </a:t>
            </a:r>
            <a:r>
              <a:rPr kumimoji="1" lang="el-GR" b="1"/>
              <a:t>μ</a:t>
            </a:r>
            <a:r>
              <a:rPr kumimoji="1" lang="en-US" b="1" baseline="-25000"/>
              <a:t>x</a:t>
            </a:r>
            <a:r>
              <a:rPr kumimoji="1" lang="en-US" sz="2000" i="0">
                <a:latin typeface="Arial" charset="0"/>
                <a:ea typeface="Gulim" pitchFamily="34" charset="-127"/>
              </a:rPr>
              <a:t> </a:t>
            </a:r>
          </a:p>
          <a:p>
            <a:pPr algn="l" eaLnBrk="1" latinLnBrk="1" hangingPunct="1">
              <a:buFontTx/>
              <a:buNone/>
            </a:pPr>
            <a:r>
              <a:rPr kumimoji="1" lang="en-US" sz="2000" i="0">
                <a:latin typeface="Arial" charset="0"/>
                <a:ea typeface="Gulim" pitchFamily="34" charset="-127"/>
              </a:rPr>
              <a:t>-local std.dev. varies as </a:t>
            </a:r>
            <a:r>
              <a:rPr kumimoji="1" lang="en-US" sz="2000">
                <a:latin typeface="Arial" charset="0"/>
                <a:ea typeface="Gulim" pitchFamily="34" charset="-127"/>
              </a:rPr>
              <a:t>a(i,j)</a:t>
            </a:r>
          </a:p>
        </p:txBody>
      </p:sp>
      <p:grpSp>
        <p:nvGrpSpPr>
          <p:cNvPr id="3" name="Group 1046"/>
          <p:cNvGrpSpPr>
            <a:grpSpLocks/>
          </p:cNvGrpSpPr>
          <p:nvPr/>
        </p:nvGrpSpPr>
        <p:grpSpPr bwMode="auto">
          <a:xfrm>
            <a:off x="3122613" y="1816100"/>
            <a:ext cx="5919787" cy="3251200"/>
            <a:chOff x="2031" y="0"/>
            <a:chExt cx="3729" cy="2048"/>
          </a:xfrm>
        </p:grpSpPr>
        <p:grpSp>
          <p:nvGrpSpPr>
            <p:cNvPr id="64529" name="Group 1047"/>
            <p:cNvGrpSpPr>
              <a:grpSpLocks/>
            </p:cNvGrpSpPr>
            <p:nvPr/>
          </p:nvGrpSpPr>
          <p:grpSpPr bwMode="auto">
            <a:xfrm>
              <a:off x="2031" y="0"/>
              <a:ext cx="3729" cy="2047"/>
              <a:chOff x="1838" y="1207"/>
              <a:chExt cx="3729" cy="2047"/>
            </a:xfrm>
          </p:grpSpPr>
          <p:pic>
            <p:nvPicPr>
              <p:cNvPr id="64533" name="Picture 1048" descr="meanx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38" y="1207"/>
                <a:ext cx="2729" cy="2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534" name="AutoShape 1049"/>
              <p:cNvSpPr>
                <a:spLocks noChangeArrowheads="1"/>
              </p:cNvSpPr>
              <p:nvPr/>
            </p:nvSpPr>
            <p:spPr bwMode="auto">
              <a:xfrm>
                <a:off x="1901" y="2020"/>
                <a:ext cx="395" cy="118"/>
              </a:xfrm>
              <a:prstGeom prst="rightArrow">
                <a:avLst>
                  <a:gd name="adj1" fmla="val 50000"/>
                  <a:gd name="adj2" fmla="val 83686"/>
                </a:avLst>
              </a:prstGeom>
              <a:noFill/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5" name="Text Box 1050"/>
              <p:cNvSpPr txBox="1">
                <a:spLocks noChangeArrowheads="1"/>
              </p:cNvSpPr>
              <p:nvPr/>
            </p:nvSpPr>
            <p:spPr bwMode="auto">
              <a:xfrm>
                <a:off x="1838" y="1740"/>
                <a:ext cx="5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rgbClr val="FFCC00"/>
                    </a:solidFill>
                    <a:latin typeface="Gulim" pitchFamily="34" charset="-127"/>
                    <a:ea typeface="Gulim" pitchFamily="34" charset="-127"/>
                  </a:rPr>
                  <a:t>mean</a:t>
                </a:r>
              </a:p>
            </p:txBody>
          </p:sp>
        </p:grpSp>
        <p:grpSp>
          <p:nvGrpSpPr>
            <p:cNvPr id="64530" name="Group 1051"/>
            <p:cNvGrpSpPr>
              <a:grpSpLocks/>
            </p:cNvGrpSpPr>
            <p:nvPr/>
          </p:nvGrpSpPr>
          <p:grpSpPr bwMode="auto">
            <a:xfrm>
              <a:off x="2539" y="1188"/>
              <a:ext cx="1265" cy="860"/>
              <a:chOff x="2629" y="3075"/>
              <a:chExt cx="1265" cy="860"/>
            </a:xfrm>
          </p:grpSpPr>
          <p:sp>
            <p:nvSpPr>
              <p:cNvPr id="64531" name="Text Box 1052"/>
              <p:cNvSpPr txBox="1">
                <a:spLocks noChangeArrowheads="1"/>
              </p:cNvSpPr>
              <p:nvPr/>
            </p:nvSpPr>
            <p:spPr bwMode="auto">
              <a:xfrm>
                <a:off x="2629" y="3647"/>
                <a:ext cx="9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b="1" i="0">
                    <a:solidFill>
                      <a:srgbClr val="FF9900"/>
                    </a:solidFill>
                    <a:latin typeface="Gulim" pitchFamily="34" charset="-127"/>
                    <a:ea typeface="Gulim" pitchFamily="34" charset="-127"/>
                  </a:rPr>
                  <a:t>mean </a:t>
                </a:r>
                <a:r>
                  <a:rPr kumimoji="1" lang="el-GR" b="1">
                    <a:solidFill>
                      <a:srgbClr val="FF9900"/>
                    </a:solidFill>
                  </a:rPr>
                  <a:t>μ</a:t>
                </a:r>
                <a:r>
                  <a:rPr kumimoji="1" lang="en-US" b="1" baseline="-25000">
                    <a:solidFill>
                      <a:srgbClr val="FF9900"/>
                    </a:solidFill>
                  </a:rPr>
                  <a:t>x</a:t>
                </a:r>
                <a:r>
                  <a:rPr kumimoji="1" lang="en-US" sz="2000" b="1">
                    <a:solidFill>
                      <a:srgbClr val="FF9900"/>
                    </a:solidFill>
                    <a:latin typeface="Gulim" pitchFamily="34" charset="-127"/>
                    <a:ea typeface="Gulim" pitchFamily="34" charset="-127"/>
                  </a:rPr>
                  <a:t>(i,j)</a:t>
                </a:r>
              </a:p>
            </p:txBody>
          </p:sp>
          <p:sp>
            <p:nvSpPr>
              <p:cNvPr id="64532" name="Line 1053"/>
              <p:cNvSpPr>
                <a:spLocks noChangeShapeType="1"/>
              </p:cNvSpPr>
              <p:nvPr/>
            </p:nvSpPr>
            <p:spPr bwMode="auto">
              <a:xfrm flipV="1">
                <a:off x="3407" y="3075"/>
                <a:ext cx="487" cy="63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054"/>
          <p:cNvGrpSpPr>
            <a:grpSpLocks/>
          </p:cNvGrpSpPr>
          <p:nvPr/>
        </p:nvGrpSpPr>
        <p:grpSpPr bwMode="auto">
          <a:xfrm>
            <a:off x="2930525" y="1804988"/>
            <a:ext cx="6111875" cy="3249612"/>
            <a:chOff x="2148" y="1144"/>
            <a:chExt cx="3850" cy="2047"/>
          </a:xfrm>
        </p:grpSpPr>
        <p:grpSp>
          <p:nvGrpSpPr>
            <p:cNvPr id="64525" name="Group 1055"/>
            <p:cNvGrpSpPr>
              <a:grpSpLocks/>
            </p:cNvGrpSpPr>
            <p:nvPr/>
          </p:nvGrpSpPr>
          <p:grpSpPr bwMode="auto">
            <a:xfrm>
              <a:off x="2148" y="1670"/>
              <a:ext cx="768" cy="398"/>
              <a:chOff x="1444" y="2830"/>
              <a:chExt cx="768" cy="398"/>
            </a:xfrm>
          </p:grpSpPr>
          <p:sp>
            <p:nvSpPr>
              <p:cNvPr id="64527" name="AutoShape 1056"/>
              <p:cNvSpPr>
                <a:spLocks noChangeArrowheads="1"/>
              </p:cNvSpPr>
              <p:nvPr/>
            </p:nvSpPr>
            <p:spPr bwMode="auto">
              <a:xfrm>
                <a:off x="1629" y="3110"/>
                <a:ext cx="395" cy="118"/>
              </a:xfrm>
              <a:prstGeom prst="rightArrow">
                <a:avLst>
                  <a:gd name="adj1" fmla="val 50000"/>
                  <a:gd name="adj2" fmla="val 83686"/>
                </a:avLst>
              </a:prstGeom>
              <a:noFill/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8" name="Text Box 1057"/>
              <p:cNvSpPr txBox="1">
                <a:spLocks noChangeArrowheads="1"/>
              </p:cNvSpPr>
              <p:nvPr/>
            </p:nvSpPr>
            <p:spPr bwMode="auto">
              <a:xfrm>
                <a:off x="1444" y="2830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rgbClr val="FFCC00"/>
                    </a:solidFill>
                    <a:latin typeface="Gulim" pitchFamily="34" charset="-127"/>
                    <a:ea typeface="Gulim" pitchFamily="34" charset="-127"/>
                  </a:rPr>
                  <a:t>variance</a:t>
                </a:r>
              </a:p>
            </p:txBody>
          </p:sp>
        </p:grpSp>
        <p:pic>
          <p:nvPicPr>
            <p:cNvPr id="64526" name="Picture 1058" descr="var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9" y="1144"/>
              <a:ext cx="2729" cy="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57219" name="Picture 1059" descr="seriesh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7000" y="1808163"/>
            <a:ext cx="4510088" cy="3640137"/>
          </a:xfrm>
          <a:noFill/>
        </p:spPr>
      </p:pic>
      <p:grpSp>
        <p:nvGrpSpPr>
          <p:cNvPr id="8" name="Group 1060"/>
          <p:cNvGrpSpPr>
            <a:grpSpLocks/>
          </p:cNvGrpSpPr>
          <p:nvPr/>
        </p:nvGrpSpPr>
        <p:grpSpPr bwMode="auto">
          <a:xfrm>
            <a:off x="5870575" y="4183063"/>
            <a:ext cx="2114550" cy="1338262"/>
            <a:chOff x="2562" y="3075"/>
            <a:chExt cx="1332" cy="843"/>
          </a:xfrm>
        </p:grpSpPr>
        <p:sp>
          <p:nvSpPr>
            <p:cNvPr id="64523" name="Text Box 1061"/>
            <p:cNvSpPr txBox="1">
              <a:spLocks noChangeArrowheads="1"/>
            </p:cNvSpPr>
            <p:nvPr/>
          </p:nvSpPr>
          <p:spPr bwMode="auto">
            <a:xfrm>
              <a:off x="2562" y="3668"/>
              <a:ext cx="11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envelope </a:t>
              </a:r>
              <a:r>
                <a:rPr kumimoji="1" lang="en-US" sz="2000" b="1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a(i,j)</a:t>
              </a:r>
            </a:p>
          </p:txBody>
        </p:sp>
        <p:sp>
          <p:nvSpPr>
            <p:cNvPr id="64524" name="Line 1062"/>
            <p:cNvSpPr>
              <a:spLocks noChangeShapeType="1"/>
            </p:cNvSpPr>
            <p:nvPr/>
          </p:nvSpPr>
          <p:spPr bwMode="auto">
            <a:xfrm flipV="1">
              <a:off x="3407" y="3075"/>
              <a:ext cx="487" cy="6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187" grpId="0" build="p" autoUpdateAnimBg="0"/>
      <p:bldP spid="17572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91E1DC95-2969-4A84-9115-5A3EA78712F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190500"/>
            <a:ext cx="6019800" cy="6477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charset="0"/>
              </a:rPr>
              <a:t>Spatial Priors for MR images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1900"/>
            <a:ext cx="8610600" cy="482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Stochastic MR image model: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</a:rPr>
              <a:t>			</a:t>
            </a:r>
            <a:r>
              <a:rPr lang="en-US" sz="2000" i="1" smtClean="0">
                <a:latin typeface="Arial" charset="0"/>
              </a:rPr>
              <a:t>x(i,j) = </a:t>
            </a:r>
            <a:r>
              <a:rPr lang="el-GR" b="1" i="1" smtClean="0">
                <a:latin typeface="Arial" charset="0"/>
                <a:cs typeface="Arial" charset="0"/>
              </a:rPr>
              <a:t>μ</a:t>
            </a:r>
            <a:r>
              <a:rPr lang="en-US" b="1" i="1" baseline="-25000" smtClean="0">
                <a:latin typeface="Arial" charset="0"/>
                <a:cs typeface="Arial" charset="0"/>
              </a:rPr>
              <a:t>x</a:t>
            </a:r>
            <a:r>
              <a:rPr lang="en-US" sz="2000" b="1" i="1" baseline="-25000" smtClean="0">
                <a:latin typeface="Arial" charset="0"/>
                <a:cs typeface="Arial" charset="0"/>
              </a:rPr>
              <a:t> </a:t>
            </a:r>
            <a:r>
              <a:rPr lang="en-US" sz="2000" i="1" smtClean="0">
                <a:latin typeface="Arial" charset="0"/>
                <a:cs typeface="Arial" charset="0"/>
              </a:rPr>
              <a:t>(i,j) + </a:t>
            </a:r>
            <a:r>
              <a:rPr lang="en-US" sz="2000" i="1" smtClean="0">
                <a:latin typeface="Arial" charset="0"/>
              </a:rPr>
              <a:t>a(i,j) . (h </a:t>
            </a:r>
            <a:r>
              <a:rPr lang="en-US" sz="2000" i="1" smtClean="0">
                <a:latin typeface="Arial" charset="0"/>
                <a:cs typeface="Arial" charset="0"/>
              </a:rPr>
              <a:t>** p</a:t>
            </a:r>
            <a:r>
              <a:rPr lang="en-US" sz="2000" i="1" smtClean="0">
                <a:latin typeface="Arial" charset="0"/>
              </a:rPr>
              <a:t>)(i,j)		(1)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900" smtClean="0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>
                <a:latin typeface="Arial" charset="0"/>
              </a:rPr>
              <a:t>** denotes 2D convolution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i="1" smtClean="0">
                <a:latin typeface="Arial" charset="0"/>
                <a:cs typeface="Arial" charset="0"/>
              </a:rPr>
              <a:t>μ</a:t>
            </a:r>
            <a:r>
              <a:rPr lang="en-US" sz="2400" b="1" i="1" baseline="-25000" smtClean="0">
                <a:latin typeface="Arial" charset="0"/>
                <a:cs typeface="Arial" charset="0"/>
              </a:rPr>
              <a:t>x</a:t>
            </a:r>
            <a:r>
              <a:rPr lang="en-US" sz="1900" b="1" i="1" baseline="-25000" smtClean="0">
                <a:latin typeface="Arial" charset="0"/>
                <a:cs typeface="Arial" charset="0"/>
              </a:rPr>
              <a:t> </a:t>
            </a:r>
            <a:r>
              <a:rPr lang="en-US" sz="1900" i="1" smtClean="0">
                <a:latin typeface="Arial" charset="0"/>
                <a:cs typeface="Arial" charset="0"/>
              </a:rPr>
              <a:t>(i,j) </a:t>
            </a:r>
            <a:r>
              <a:rPr lang="en-US" sz="1900" smtClean="0">
                <a:latin typeface="Arial" charset="0"/>
                <a:cs typeface="Arial" charset="0"/>
              </a:rPr>
              <a:t>is mean image for class</a:t>
            </a:r>
            <a:endParaRPr lang="en-US" sz="1900" smtClean="0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smtClean="0">
                <a:latin typeface="Arial" charset="0"/>
              </a:rPr>
              <a:t>p(i,j)</a:t>
            </a:r>
            <a:r>
              <a:rPr lang="en-US" sz="1900" smtClean="0">
                <a:latin typeface="Arial" charset="0"/>
              </a:rPr>
              <a:t> is a unit variance i.i.d. stochastic process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smtClean="0">
                <a:latin typeface="Arial" charset="0"/>
              </a:rPr>
              <a:t>a(i,j)</a:t>
            </a:r>
            <a:r>
              <a:rPr lang="en-US" sz="1900" smtClean="0">
                <a:latin typeface="Arial" charset="0"/>
              </a:rPr>
              <a:t> is an envelope function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smtClean="0">
                <a:latin typeface="Arial" charset="0"/>
              </a:rPr>
              <a:t>h(i,j)</a:t>
            </a:r>
            <a:r>
              <a:rPr lang="en-US" sz="1900" smtClean="0">
                <a:latin typeface="Arial" charset="0"/>
              </a:rPr>
              <a:t> simulates correlation properties of image x</a:t>
            </a:r>
          </a:p>
          <a:p>
            <a:pPr>
              <a:lnSpc>
                <a:spcPct val="80000"/>
              </a:lnSpc>
            </a:pPr>
            <a:endParaRPr lang="en-US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</a:rPr>
              <a:t>				</a:t>
            </a:r>
            <a:r>
              <a:rPr lang="en-US" sz="2000" i="1" smtClean="0">
                <a:latin typeface="Arial" charset="0"/>
              </a:rPr>
              <a:t>x = AC</a:t>
            </a:r>
            <a:r>
              <a:rPr lang="en-US" sz="2000" i="1" smtClean="0">
                <a:latin typeface="Arial" charset="0"/>
                <a:cs typeface="Arial" charset="0"/>
              </a:rPr>
              <a:t>p</a:t>
            </a:r>
            <a:r>
              <a:rPr lang="en-US" sz="2000" i="1" smtClean="0">
                <a:latin typeface="Arial" charset="0"/>
              </a:rPr>
              <a:t>	 + </a:t>
            </a:r>
            <a:r>
              <a:rPr lang="el-GR" b="1" i="1" smtClean="0">
                <a:latin typeface="Arial" charset="0"/>
                <a:cs typeface="Arial" charset="0"/>
              </a:rPr>
              <a:t>μ</a:t>
            </a:r>
            <a:r>
              <a:rPr lang="en-US" sz="2000" i="1" smtClean="0">
                <a:latin typeface="Arial" charset="0"/>
              </a:rPr>
              <a:t> 			(2)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</a:rPr>
              <a:t>where </a:t>
            </a:r>
            <a:r>
              <a:rPr lang="en-US" sz="2000" i="1" smtClean="0">
                <a:latin typeface="Arial" charset="0"/>
              </a:rPr>
              <a:t>A = diag(a) </a:t>
            </a:r>
            <a:r>
              <a:rPr lang="en-US" sz="2000" smtClean="0">
                <a:latin typeface="Arial" charset="0"/>
              </a:rPr>
              <a:t>, and </a:t>
            </a:r>
            <a:r>
              <a:rPr lang="en-US" sz="2000" i="1" smtClean="0">
                <a:latin typeface="Arial" charset="0"/>
              </a:rPr>
              <a:t>C</a:t>
            </a:r>
            <a:r>
              <a:rPr lang="en-US" sz="2000" smtClean="0">
                <a:latin typeface="Arial" charset="0"/>
              </a:rPr>
              <a:t> is the Toeplitz matrix generated by </a:t>
            </a:r>
            <a:r>
              <a:rPr lang="en-US" sz="2000" i="1" smtClean="0">
                <a:latin typeface="Arial" charset="0"/>
              </a:rPr>
              <a:t>h</a:t>
            </a:r>
            <a:endParaRPr lang="en-US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latin typeface="Arial" charset="0"/>
                <a:cs typeface="Arial" charset="0"/>
              </a:rPr>
              <a:t>Can model many important stationary and non-stationary cases</a:t>
            </a:r>
            <a:r>
              <a:rPr lang="en-US" sz="2000" smtClean="0">
                <a:latin typeface="Arial" charset="0"/>
              </a:rPr>
              <a:t>			</a:t>
            </a:r>
            <a:endParaRPr lang="en-US" sz="2000" i="1" smtClean="0">
              <a:latin typeface="Arial" charset="0"/>
              <a:cs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91075" y="787400"/>
            <a:ext cx="3268663" cy="1312863"/>
            <a:chOff x="3010" y="504"/>
            <a:chExt cx="2059" cy="827"/>
          </a:xfrm>
        </p:grpSpPr>
        <p:sp>
          <p:nvSpPr>
            <p:cNvPr id="65542" name="Oval 8"/>
            <p:cNvSpPr>
              <a:spLocks noChangeArrowheads="1"/>
            </p:cNvSpPr>
            <p:nvPr/>
          </p:nvSpPr>
          <p:spPr bwMode="auto">
            <a:xfrm>
              <a:off x="3010" y="901"/>
              <a:ext cx="876" cy="430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9"/>
            <p:cNvSpPr>
              <a:spLocks noChangeShapeType="1"/>
            </p:cNvSpPr>
            <p:nvPr/>
          </p:nvSpPr>
          <p:spPr bwMode="auto">
            <a:xfrm flipH="1">
              <a:off x="3732" y="763"/>
              <a:ext cx="511" cy="17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Text Box 10"/>
            <p:cNvSpPr txBox="1">
              <a:spLocks noChangeArrowheads="1"/>
            </p:cNvSpPr>
            <p:nvPr/>
          </p:nvSpPr>
          <p:spPr bwMode="auto">
            <a:xfrm>
              <a:off x="4147" y="504"/>
              <a:ext cx="92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CC00CC"/>
                  </a:solidFill>
                  <a:latin typeface="Gulim" pitchFamily="34" charset="-127"/>
                  <a:ea typeface="Gulim" pitchFamily="34" charset="-127"/>
                </a:rPr>
                <a:t>stationary </a:t>
              </a:r>
            </a:p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CC00CC"/>
                  </a:solidFill>
                  <a:latin typeface="Gulim" pitchFamily="34" charset="-127"/>
                  <a:ea typeface="Gulim" pitchFamily="34" charset="-127"/>
                </a:rPr>
                <a:t>process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92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17B97B14-0096-4192-8D6C-4691D93DF30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330200"/>
            <a:ext cx="6654800" cy="6477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charset="0"/>
              </a:rPr>
              <a:t>MAP estimate for Imaging Model (3)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93800"/>
            <a:ext cx="859790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The Wiener estimate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		</a:t>
            </a:r>
            <a:r>
              <a:rPr lang="en-US" i="1" smtClean="0">
                <a:latin typeface="Arial" charset="0"/>
              </a:rPr>
              <a:t>x</a:t>
            </a:r>
            <a:r>
              <a:rPr lang="en-US" i="1" baseline="-25000" smtClean="0">
                <a:latin typeface="Arial" charset="0"/>
              </a:rPr>
              <a:t>MAP</a:t>
            </a:r>
            <a:r>
              <a:rPr lang="en-US" i="1" smtClean="0">
                <a:latin typeface="Arial" charset="0"/>
              </a:rPr>
              <a:t> - </a:t>
            </a:r>
            <a:r>
              <a:rPr lang="el-GR" sz="2800" b="1" i="1" smtClean="0">
                <a:latin typeface="Arial" charset="0"/>
                <a:cs typeface="Arial" charset="0"/>
              </a:rPr>
              <a:t>μ</a:t>
            </a:r>
            <a:r>
              <a:rPr lang="en-US" i="1" smtClean="0">
                <a:latin typeface="Arial" charset="0"/>
              </a:rPr>
              <a:t> </a:t>
            </a:r>
            <a:r>
              <a:rPr lang="en-US" i="1" baseline="-25000" smtClean="0">
                <a:latin typeface="Arial" charset="0"/>
              </a:rPr>
              <a:t>x </a:t>
            </a:r>
            <a:r>
              <a:rPr lang="en-US" i="1" smtClean="0">
                <a:latin typeface="Arial" charset="0"/>
              </a:rPr>
              <a:t>= HR</a:t>
            </a:r>
            <a:r>
              <a:rPr lang="en-US" i="1" baseline="-25000" smtClean="0">
                <a:latin typeface="Arial" charset="0"/>
              </a:rPr>
              <a:t>x</a:t>
            </a:r>
            <a:r>
              <a:rPr lang="en-US" i="1" smtClean="0">
                <a:latin typeface="Arial" charset="0"/>
              </a:rPr>
              <a:t> (HR</a:t>
            </a:r>
            <a:r>
              <a:rPr lang="en-US" i="1" baseline="-25000" smtClean="0">
                <a:latin typeface="Arial" charset="0"/>
              </a:rPr>
              <a:t>x</a:t>
            </a:r>
            <a:r>
              <a:rPr lang="en-US" i="1" smtClean="0">
                <a:latin typeface="Arial" charset="0"/>
              </a:rPr>
              <a:t>H</a:t>
            </a:r>
            <a:r>
              <a:rPr lang="en-US" i="1" baseline="30000" smtClean="0">
                <a:latin typeface="Arial" charset="0"/>
              </a:rPr>
              <a:t>H</a:t>
            </a:r>
            <a:r>
              <a:rPr lang="en-US" i="1" smtClean="0">
                <a:latin typeface="Arial" charset="0"/>
              </a:rPr>
              <a:t> + R</a:t>
            </a:r>
            <a:r>
              <a:rPr lang="en-US" i="1" baseline="-25000" smtClean="0">
                <a:latin typeface="Arial" charset="0"/>
              </a:rPr>
              <a:t>n</a:t>
            </a:r>
            <a:r>
              <a:rPr lang="en-US" i="1" smtClean="0">
                <a:latin typeface="Arial" charset="0"/>
              </a:rPr>
              <a:t>)</a:t>
            </a:r>
            <a:r>
              <a:rPr lang="en-US" i="1" baseline="30000" smtClean="0">
                <a:latin typeface="Arial" charset="0"/>
              </a:rPr>
              <a:t>-1</a:t>
            </a:r>
            <a:r>
              <a:rPr lang="en-US" i="1" smtClean="0">
                <a:latin typeface="Arial" charset="0"/>
              </a:rPr>
              <a:t> (y- </a:t>
            </a:r>
            <a:r>
              <a:rPr lang="el-GR" sz="2800" b="1" i="1" smtClean="0">
                <a:latin typeface="Arial" charset="0"/>
                <a:cs typeface="Arial" charset="0"/>
              </a:rPr>
              <a:t>μ</a:t>
            </a:r>
            <a:r>
              <a:rPr lang="en-US" i="1" smtClean="0">
                <a:latin typeface="Arial" charset="0"/>
              </a:rPr>
              <a:t> </a:t>
            </a:r>
            <a:r>
              <a:rPr lang="en-US" i="1" baseline="-25000" smtClean="0">
                <a:latin typeface="Arial" charset="0"/>
              </a:rPr>
              <a:t>y</a:t>
            </a:r>
            <a:r>
              <a:rPr lang="en-US" i="1" smtClean="0">
                <a:latin typeface="Arial" charset="0"/>
              </a:rPr>
              <a:t>) 		    (3)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latin typeface="Arial" charset="0"/>
              </a:rPr>
              <a:t>R</a:t>
            </a:r>
            <a:r>
              <a:rPr lang="en-US" sz="2400" i="1" baseline="-25000" smtClean="0">
                <a:latin typeface="Arial" charset="0"/>
              </a:rPr>
              <a:t>x</a:t>
            </a:r>
            <a:r>
              <a:rPr lang="en-US" sz="2400" i="1" smtClean="0">
                <a:latin typeface="Arial" charset="0"/>
              </a:rPr>
              <a:t>,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i="1" smtClean="0">
                <a:latin typeface="Arial" charset="0"/>
              </a:rPr>
              <a:t>R</a:t>
            </a:r>
            <a:r>
              <a:rPr lang="en-US" sz="2400" i="1" baseline="-25000" smtClean="0">
                <a:latin typeface="Arial" charset="0"/>
              </a:rPr>
              <a:t>n</a:t>
            </a:r>
            <a:r>
              <a:rPr lang="en-US" sz="2400" smtClean="0">
                <a:latin typeface="Arial" charset="0"/>
              </a:rPr>
              <a:t> = covariance matrices of </a:t>
            </a:r>
            <a:r>
              <a:rPr lang="en-US" sz="2400" i="1" smtClean="0">
                <a:latin typeface="Arial" charset="0"/>
              </a:rPr>
              <a:t>x</a:t>
            </a:r>
            <a:r>
              <a:rPr lang="en-US" sz="2400" smtClean="0">
                <a:latin typeface="Arial" charset="0"/>
              </a:rPr>
              <a:t> and </a:t>
            </a:r>
            <a:r>
              <a:rPr lang="en-US" sz="2400" i="1" smtClean="0">
                <a:latin typeface="Arial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2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A4499-B874-4814-8822-363EDDD593A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914400" y="152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charset="0"/>
                <a:ea typeface="Gulim" pitchFamily="34" charset="-127"/>
              </a:rPr>
              <a:t>MAP-SENSE Preliminary Results</a:t>
            </a:r>
          </a:p>
        </p:txBody>
      </p:sp>
      <p:sp>
        <p:nvSpPr>
          <p:cNvPr id="1763332" name="Rectangle 4"/>
          <p:cNvSpPr>
            <a:spLocks noChangeArrowheads="1"/>
          </p:cNvSpPr>
          <p:nvPr/>
        </p:nvSpPr>
        <p:spPr bwMode="auto">
          <a:xfrm>
            <a:off x="801688" y="5359400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Unaccelerated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63333" name="Rectangle 5"/>
          <p:cNvSpPr>
            <a:spLocks noChangeArrowheads="1"/>
          </p:cNvSpPr>
          <p:nvPr/>
        </p:nvSpPr>
        <p:spPr bwMode="auto">
          <a:xfrm>
            <a:off x="6099175" y="5360988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5x faster: MAP-SENSE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63334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i="0">
                <a:latin typeface="Arial" charset="0"/>
                <a:ea typeface="Gulim" pitchFamily="34" charset="-127"/>
              </a:rPr>
              <a:t>  Scans acceleraty 5x</a:t>
            </a:r>
            <a:endParaRPr kumimoji="1" lang="en-US" sz="1800" i="0">
              <a:latin typeface="Arial" charset="0"/>
              <a:ea typeface="Gulim" pitchFamily="34" charset="-127"/>
            </a:endParaRP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1800" i="0">
                <a:latin typeface="Arial" charset="0"/>
                <a:ea typeface="Gulim" pitchFamily="34" charset="-127"/>
              </a:rPr>
              <a:t>   The angiogram was computed by:</a:t>
            </a:r>
            <a:r>
              <a:rPr kumimoji="1" lang="en-US" sz="2000" i="0">
                <a:latin typeface="Arial" charset="0"/>
                <a:ea typeface="Gulim" pitchFamily="34" charset="-127"/>
              </a:rPr>
              <a:t> </a:t>
            </a:r>
          </a:p>
          <a:p>
            <a:pPr algn="l" eaLnBrk="1" latinLnBrk="1" hangingPunct="1">
              <a:buFont typeface="Wingdings" pitchFamily="2" charset="2"/>
              <a:buNone/>
            </a:pPr>
            <a:r>
              <a:rPr kumimoji="1" lang="en-US" sz="2000">
                <a:latin typeface="Arial" charset="0"/>
                <a:ea typeface="Gulim" pitchFamily="34" charset="-127"/>
              </a:rPr>
              <a:t>	avg(post-contrast) – avg(pre-contrast)</a:t>
            </a:r>
          </a:p>
        </p:txBody>
      </p:sp>
      <p:pic>
        <p:nvPicPr>
          <p:cNvPr id="1763335" name="Picture 7" descr="angio_orig_5301_new"/>
          <p:cNvPicPr>
            <a:picLocks noChangeAspect="1" noChangeArrowheads="1"/>
          </p:cNvPicPr>
          <p:nvPr/>
        </p:nvPicPr>
        <p:blipFill>
          <a:blip r:embed="rId3" cstate="print">
            <a:lum bright="40000" contrast="60000"/>
          </a:blip>
          <a:srcRect/>
          <a:stretch>
            <a:fillRect/>
          </a:stretch>
        </p:blipFill>
        <p:spPr bwMode="auto">
          <a:xfrm>
            <a:off x="3984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3336" name="Picture 8" descr="angio0_5301_new"/>
          <p:cNvPicPr>
            <a:picLocks noChangeAspect="1" noChangeArrowheads="1"/>
          </p:cNvPicPr>
          <p:nvPr/>
        </p:nvPicPr>
        <p:blipFill>
          <a:blip r:embed="rId4" cstate="print">
            <a:lum bright="40000" contrast="60000"/>
          </a:blip>
          <a:srcRect/>
          <a:stretch>
            <a:fillRect/>
          </a:stretch>
        </p:blipFill>
        <p:spPr bwMode="auto">
          <a:xfrm>
            <a:off x="32813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3337" name="Picture 9" descr="angio_5301_new"/>
          <p:cNvPicPr>
            <a:picLocks noChangeAspect="1" noChangeArrowheads="1"/>
          </p:cNvPicPr>
          <p:nvPr/>
        </p:nvPicPr>
        <p:blipFill>
          <a:blip r:embed="rId5" cstate="print">
            <a:lum bright="40000" contrast="60000"/>
          </a:blip>
          <a:srcRect/>
          <a:stretch>
            <a:fillRect/>
          </a:stretch>
        </p:blipFill>
        <p:spPr bwMode="auto">
          <a:xfrm>
            <a:off x="61642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3338" name="Rectangle 10"/>
          <p:cNvSpPr>
            <a:spLocks noChangeArrowheads="1"/>
          </p:cNvSpPr>
          <p:nvPr/>
        </p:nvSpPr>
        <p:spPr bwMode="auto">
          <a:xfrm>
            <a:off x="3494088" y="5359400"/>
            <a:ext cx="216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5x faster: SENSE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2" grpId="0" autoUpdateAnimBg="0"/>
      <p:bldP spid="1763333" grpId="0" autoUpdateAnimBg="0"/>
      <p:bldP spid="1763334" grpId="0" autoUpdateAnimBg="0"/>
      <p:bldP spid="176333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524"/>
  <p:tag name="DEFAULTHEIGHT" val="360"/>
  <p:tag name="DEFAULTMAGNIFICATION" val="2"/>
</p:tagLst>
</file>

<file path=ppt/theme/theme1.xml><?xml version="1.0" encoding="utf-8"?>
<a:theme xmlns:a="http://schemas.openxmlformats.org/drawingml/2006/main" name="IM PowerPoint templates">
  <a:themeElements>
    <a:clrScheme name="IM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 PowerPoint templat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 PowerPoint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un">
  <a:themeElements>
    <a:clrScheme name="ju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un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ju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C:\users\bsd\IM PowerPoint templates.pot</Template>
  <TotalTime>71416</TotalTime>
  <Pages>9</Pages>
  <Words>1061</Words>
  <Application>Microsoft Office PowerPoint</Application>
  <PresentationFormat>On-screen Show (4:3)</PresentationFormat>
  <Paragraphs>223</Paragraphs>
  <Slides>22</Slides>
  <Notes>15</Notes>
  <HiddenSlides>17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IM PowerPoint templates</vt:lpstr>
      <vt:lpstr>jun</vt:lpstr>
      <vt:lpstr>CS5540: Computational Techniques for Analyzing Clinical Data  Lecture 17:    Dynamic MRI Image Reconstruction </vt:lpstr>
      <vt:lpstr>Parallel Imaging For Dynamic Images </vt:lpstr>
      <vt:lpstr>Slide 3</vt:lpstr>
      <vt:lpstr>Slide 4</vt:lpstr>
      <vt:lpstr>Recall: Bayesian Estimation</vt:lpstr>
      <vt:lpstr>Spatial Priors For Images - Example</vt:lpstr>
      <vt:lpstr>Spatial Priors for MR images</vt:lpstr>
      <vt:lpstr>MAP estimate for Imaging Model (3)</vt:lpstr>
      <vt:lpstr>Slide 9</vt:lpstr>
      <vt:lpstr>Slide 10</vt:lpstr>
      <vt:lpstr>Slide 11</vt:lpstr>
      <vt:lpstr>K-t SENSE: Sparsity in k-F space</vt:lpstr>
      <vt:lpstr>Slide 13</vt:lpstr>
      <vt:lpstr>Slide 14</vt:lpstr>
      <vt:lpstr>Slide 15</vt:lpstr>
      <vt:lpstr>Slide 16</vt:lpstr>
      <vt:lpstr>Slide 17</vt:lpstr>
      <vt:lpstr>Slide 18</vt:lpstr>
      <vt:lpstr>References</vt:lpstr>
      <vt:lpstr>References</vt:lpstr>
      <vt:lpstr>References</vt:lpstr>
      <vt:lpstr>CS5540: Computational Techniques for Analyzing Clinical Data  Lecture 15:    MRI Image Reconstruction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CVPR05 tutorial</dc:title>
  <dc:subject/>
  <dc:creator>Ramin Zabih</dc:creator>
  <cp:keywords/>
  <dc:description/>
  <cp:lastModifiedBy>cornell</cp:lastModifiedBy>
  <cp:revision>2772</cp:revision>
  <cp:lastPrinted>1999-04-09T01:53:10Z</cp:lastPrinted>
  <dcterms:created xsi:type="dcterms:W3CDTF">1997-04-08T15:48:36Z</dcterms:created>
  <dcterms:modified xsi:type="dcterms:W3CDTF">2010-04-16T15:58:15Z</dcterms:modified>
</cp:coreProperties>
</file>