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809" r:id="rId2"/>
    <p:sldId id="782" r:id="rId3"/>
    <p:sldId id="588" r:id="rId4"/>
    <p:sldId id="590" r:id="rId5"/>
    <p:sldId id="591" r:id="rId6"/>
    <p:sldId id="592" r:id="rId7"/>
    <p:sldId id="593" r:id="rId8"/>
    <p:sldId id="822" r:id="rId9"/>
    <p:sldId id="729" r:id="rId10"/>
    <p:sldId id="716" r:id="rId11"/>
    <p:sldId id="695" r:id="rId12"/>
    <p:sldId id="755" r:id="rId13"/>
    <p:sldId id="770" r:id="rId14"/>
    <p:sldId id="675" r:id="rId15"/>
    <p:sldId id="703" r:id="rId16"/>
    <p:sldId id="710" r:id="rId17"/>
    <p:sldId id="704" r:id="rId18"/>
    <p:sldId id="711" r:id="rId19"/>
    <p:sldId id="702" r:id="rId20"/>
    <p:sldId id="677" r:id="rId21"/>
    <p:sldId id="678" r:id="rId22"/>
    <p:sldId id="679" r:id="rId23"/>
    <p:sldId id="680" r:id="rId24"/>
    <p:sldId id="681" r:id="rId25"/>
    <p:sldId id="682" r:id="rId26"/>
    <p:sldId id="694" r:id="rId27"/>
    <p:sldId id="683" r:id="rId28"/>
    <p:sldId id="756" r:id="rId29"/>
    <p:sldId id="757" r:id="rId30"/>
    <p:sldId id="672" r:id="rId31"/>
    <p:sldId id="743" r:id="rId32"/>
    <p:sldId id="744" r:id="rId33"/>
    <p:sldId id="810" r:id="rId34"/>
  </p:sldIdLst>
  <p:sldSz cx="9144000" cy="6858000" type="screen4x3"/>
  <p:notesSz cx="6881813" cy="9167813"/>
  <p:custDataLst>
    <p:tags r:id="rId3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CC"/>
    <a:srgbClr val="FFCC66"/>
    <a:srgbClr val="FF0000"/>
    <a:srgbClr val="3399FF"/>
    <a:srgbClr val="639B7E"/>
    <a:srgbClr val="FF00FF"/>
    <a:srgbClr val="33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6995" autoAdjust="0"/>
  </p:normalViewPr>
  <p:slideViewPr>
    <p:cSldViewPr snapToObjects="1">
      <p:cViewPr varScale="1">
        <p:scale>
          <a:sx n="76" d="100"/>
          <a:sy n="76" d="100"/>
        </p:scale>
        <p:origin x="-1080" y="-96"/>
      </p:cViewPr>
      <p:guideLst>
        <p:guide orient="horz" pos="2160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56"/>
    </p:cViewPr>
  </p:sorterViewPr>
  <p:notesViewPr>
    <p:cSldViewPr snapToObjects="1">
      <p:cViewPr varScale="1">
        <p:scale>
          <a:sx n="52" d="100"/>
          <a:sy n="52" d="100"/>
        </p:scale>
        <p:origin x="-1104" y="-77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33.xml"/><Relationship Id="rId5" Type="http://schemas.openxmlformats.org/officeDocument/2006/relationships/slide" Target="slides/slide18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Delete if not Ashish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Probably delete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Delete this?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Needs work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latin typeface="Times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286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57288" y="6858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0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F32A-98FA-4BEE-A03D-F44B2F432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24FF-5AEB-4EA8-94E5-B4CBF8781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96E4-27AE-4DA5-B62F-A81DDC78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0636-E7FD-44D4-A2AC-3240B519C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733800"/>
            <a:ext cx="8231187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88A0-B626-43A7-AE05-A0DAA13E8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4171-CA66-4718-9D97-3945494C9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6B6D-6278-4F0B-BAA8-0F62A3AB5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AD1A-6A3C-40DB-9BDE-B5E6071C8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3DE3-ED68-4BFB-B046-543C454FB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93B2B83F-F17E-46D5-9BAA-5449FA201C17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783EE2BB-843C-4577-9541-EE76B2B573FF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0B49-1CA0-4356-B68E-EBC8BFE73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7ED7F47D-4AA1-4923-AFD8-70833C8EF5BD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F4DE-E6A1-4035-8AAC-B2D2C577F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6BCD-26DD-4540-85DF-D276498A1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1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IDEA Lab, Weill Cornell Medical College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7025"/>
            <a:ext cx="9144000" cy="1778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latin typeface="Times" pitchFamily="18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E720294-3EA8-4DB3-A766-05413266D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SENSE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.xml"/><Relationship Id="rId7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.xml"/><Relationship Id="rId7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639B7E"/>
                </a:solidFill>
              </a:rPr>
              <a:t>Lecture 15:</a:t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Accelerated MRI </a:t>
            </a:r>
            <a:r>
              <a:rPr lang="en-US" sz="2800" b="1" dirty="0" smtClean="0"/>
              <a:t>Image </a:t>
            </a:r>
            <a:r>
              <a:rPr lang="en-US" sz="2800" b="1" dirty="0" smtClean="0"/>
              <a:t>Reconstruction</a:t>
            </a:r>
            <a:endParaRPr lang="en-US" sz="28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 Prior Model Depends on Imaging Situation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31187" cy="3733800"/>
          </a:xfrm>
        </p:spPr>
        <p:txBody>
          <a:bodyPr/>
          <a:lstStyle/>
          <a:p>
            <a:r>
              <a:rPr lang="en-US" dirty="0" smtClean="0"/>
              <a:t>Temporal priors: smooth time-trajectory</a:t>
            </a:r>
          </a:p>
          <a:p>
            <a:r>
              <a:rPr lang="en-US" dirty="0" smtClean="0"/>
              <a:t>Sparse priors: L0, L1, L2 (=</a:t>
            </a:r>
            <a:r>
              <a:rPr lang="en-US" dirty="0" err="1" smtClean="0"/>
              <a:t>Tikhonov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Spatial Priors: most powerful for static images</a:t>
            </a:r>
          </a:p>
          <a:p>
            <a:r>
              <a:rPr lang="en-US" dirty="0" smtClean="0"/>
              <a:t>For static images we recommend robust spatial priors using Edge-Preserving Priors (EPPs)</a:t>
            </a:r>
          </a:p>
          <a:p>
            <a:r>
              <a:rPr lang="en-US" dirty="0" smtClean="0"/>
              <a:t>For dynamic images, we can use smoothness and/or </a:t>
            </a:r>
            <a:r>
              <a:rPr lang="en-US" dirty="0" err="1" smtClean="0"/>
              <a:t>sparsity</a:t>
            </a:r>
            <a:r>
              <a:rPr lang="en-US" dirty="0" smtClean="0"/>
              <a:t> in x-f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043607B5-651A-441C-B0F0-B9B7A3A0D3F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276600"/>
            <a:ext cx="7315200" cy="838200"/>
          </a:xfrm>
        </p:spPr>
        <p:txBody>
          <a:bodyPr/>
          <a:lstStyle/>
          <a:p>
            <a:r>
              <a:rPr lang="en-US" smtClean="0">
                <a:solidFill>
                  <a:srgbClr val="669900"/>
                </a:solidFill>
              </a:rPr>
              <a:t>EPIGRAM:</a:t>
            </a:r>
            <a:r>
              <a:rPr lang="en-US" sz="2800" b="1" smtClean="0">
                <a:solidFill>
                  <a:schemeClr val="accent2"/>
                </a:solidFill>
              </a:rPr>
              <a:t>Edge-preserving Parallel Imaging Using Graph Cut Minimization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95800"/>
            <a:ext cx="7086600" cy="1219200"/>
          </a:xfrm>
        </p:spPr>
        <p:txBody>
          <a:bodyPr/>
          <a:lstStyle/>
          <a:p>
            <a:pPr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Joint work with: </a:t>
            </a:r>
            <a:r>
              <a:rPr lang="en-US" sz="1600" dirty="0" err="1" smtClean="0">
                <a:solidFill>
                  <a:srgbClr val="0033CC"/>
                </a:solidFill>
              </a:rPr>
              <a:t>Ramin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Zabih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Gurmeet</a:t>
            </a:r>
            <a:r>
              <a:rPr lang="en-US" sz="1600" dirty="0" smtClean="0">
                <a:solidFill>
                  <a:srgbClr val="0033CC"/>
                </a:solidFill>
              </a:rPr>
              <a:t>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304800" y="4960938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 Unicode MS" pitchFamily="34" charset="-128"/>
              </a:rPr>
              <a:t> Operations on this graph produce reconstructed image!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039813" y="1143000"/>
            <a:ext cx="642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A new graph-based algorithm </a:t>
            </a:r>
            <a:r>
              <a:rPr lang="en-US" sz="2000">
                <a:solidFill>
                  <a:srgbClr val="FF3300"/>
                </a:solidFill>
                <a:latin typeface="Arial Unicode MS" pitchFamily="34" charset="-128"/>
              </a:rPr>
              <a:t>*</a:t>
            </a:r>
          </a:p>
          <a:p>
            <a:r>
              <a:rPr lang="en-US" sz="2000">
                <a:latin typeface="Arial Unicode MS" pitchFamily="34" charset="-128"/>
              </a:rPr>
              <a:t>Inspired by advanced robotic vision, computer science</a:t>
            </a:r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685800" y="5407025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 Raj et al, Magnetic Resonance in Medicine, Jan 2007,</a:t>
            </a:r>
          </a:p>
          <a:p>
            <a:r>
              <a:rPr lang="en-US" sz="2000" dirty="0">
                <a:solidFill>
                  <a:srgbClr val="FF3300"/>
                </a:solidFill>
              </a:rPr>
              <a:t> Raj et al, Computer Vision and Pattern Recognition, </a:t>
            </a:r>
            <a:r>
              <a:rPr lang="en-US" sz="2000" dirty="0" smtClean="0">
                <a:solidFill>
                  <a:srgbClr val="FF3300"/>
                </a:solidFill>
              </a:rPr>
              <a:t>2006</a:t>
            </a:r>
            <a:endParaRPr lang="en-US" sz="2000" dirty="0">
              <a:solidFill>
                <a:srgbClr val="FF3300"/>
              </a:solidFill>
            </a:endParaRPr>
          </a:p>
        </p:txBody>
      </p:sp>
      <p:pic>
        <p:nvPicPr>
          <p:cNvPr id="30725" name="Picture 14" descr="alias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3413"/>
            <a:ext cx="2597150" cy="17764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0726" name="Picture 19" descr="Eberheart_Annie_d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16113"/>
            <a:ext cx="2590800" cy="17637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30727" name="Group 57"/>
          <p:cNvGrpSpPr>
            <a:grpSpLocks/>
          </p:cNvGrpSpPr>
          <p:nvPr/>
        </p:nvGrpSpPr>
        <p:grpSpPr bwMode="auto">
          <a:xfrm>
            <a:off x="2917825" y="2762250"/>
            <a:ext cx="3478213" cy="2095500"/>
            <a:chOff x="1631" y="1840"/>
            <a:chExt cx="2191" cy="1320"/>
          </a:xfrm>
        </p:grpSpPr>
        <p:sp>
          <p:nvSpPr>
            <p:cNvPr id="30733" name="Text Box 37"/>
            <p:cNvSpPr txBox="1">
              <a:spLocks noChangeArrowheads="1"/>
            </p:cNvSpPr>
            <p:nvPr/>
          </p:nvSpPr>
          <p:spPr bwMode="auto">
            <a:xfrm>
              <a:off x="2428" y="1840"/>
              <a:ext cx="7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solidFill>
                    <a:srgbClr val="FF3300"/>
                  </a:solidFill>
                </a:rPr>
                <a:t>Graph</a:t>
              </a:r>
            </a:p>
          </p:txBody>
        </p:sp>
        <p:grpSp>
          <p:nvGrpSpPr>
            <p:cNvPr id="30734" name="Group 56"/>
            <p:cNvGrpSpPr>
              <a:grpSpLocks/>
            </p:cNvGrpSpPr>
            <p:nvPr/>
          </p:nvGrpSpPr>
          <p:grpSpPr bwMode="auto">
            <a:xfrm>
              <a:off x="1631" y="2155"/>
              <a:ext cx="2191" cy="1005"/>
              <a:chOff x="1392" y="1584"/>
              <a:chExt cx="2729" cy="1296"/>
            </a:xfrm>
          </p:grpSpPr>
          <p:sp>
            <p:nvSpPr>
              <p:cNvPr id="30735" name="Line 23"/>
              <p:cNvSpPr>
                <a:spLocks noChangeShapeType="1"/>
              </p:cNvSpPr>
              <p:nvPr/>
            </p:nvSpPr>
            <p:spPr bwMode="auto">
              <a:xfrm flipV="1">
                <a:off x="1584" y="1776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Line 24"/>
              <p:cNvSpPr>
                <a:spLocks noChangeShapeType="1"/>
              </p:cNvSpPr>
              <p:nvPr/>
            </p:nvSpPr>
            <p:spPr bwMode="auto">
              <a:xfrm flipV="1">
                <a:off x="1632" y="2208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Line 25"/>
              <p:cNvSpPr>
                <a:spLocks noChangeShapeType="1"/>
              </p:cNvSpPr>
              <p:nvPr/>
            </p:nvSpPr>
            <p:spPr bwMode="auto">
              <a:xfrm>
                <a:off x="1584" y="2256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Line 26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27"/>
              <p:cNvSpPr>
                <a:spLocks noChangeShapeType="1"/>
              </p:cNvSpPr>
              <p:nvPr/>
            </p:nvSpPr>
            <p:spPr bwMode="auto">
              <a:xfrm>
                <a:off x="3360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Line 28"/>
              <p:cNvSpPr>
                <a:spLocks noChangeShapeType="1"/>
              </p:cNvSpPr>
              <p:nvPr/>
            </p:nvSpPr>
            <p:spPr bwMode="auto">
              <a:xfrm flipV="1">
                <a:off x="3408" y="2256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Line 29"/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Line 30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Line 31"/>
              <p:cNvSpPr>
                <a:spLocks noChangeShapeType="1"/>
              </p:cNvSpPr>
              <p:nvPr/>
            </p:nvSpPr>
            <p:spPr bwMode="auto">
              <a:xfrm flipV="1">
                <a:off x="2256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Line 32"/>
              <p:cNvSpPr>
                <a:spLocks noChangeShapeType="1"/>
              </p:cNvSpPr>
              <p:nvPr/>
            </p:nvSpPr>
            <p:spPr bwMode="auto">
              <a:xfrm flipV="1">
                <a:off x="2784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Line 33"/>
              <p:cNvSpPr>
                <a:spLocks noChangeShapeType="1"/>
              </p:cNvSpPr>
              <p:nvPr/>
            </p:nvSpPr>
            <p:spPr bwMode="auto">
              <a:xfrm flipV="1">
                <a:off x="3312" y="1776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Line 34"/>
              <p:cNvSpPr>
                <a:spLocks noChangeShapeType="1"/>
              </p:cNvSpPr>
              <p:nvPr/>
            </p:nvSpPr>
            <p:spPr bwMode="auto">
              <a:xfrm flipV="1">
                <a:off x="2256" y="2304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Line 35"/>
              <p:cNvSpPr>
                <a:spLocks noChangeShapeType="1"/>
              </p:cNvSpPr>
              <p:nvPr/>
            </p:nvSpPr>
            <p:spPr bwMode="auto">
              <a:xfrm flipV="1">
                <a:off x="2784" y="230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Line 36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Oval 3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Oval 39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Oval 4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Line 41"/>
              <p:cNvSpPr>
                <a:spLocks noChangeShapeType="1"/>
              </p:cNvSpPr>
              <p:nvPr/>
            </p:nvSpPr>
            <p:spPr bwMode="auto">
              <a:xfrm>
                <a:off x="2256" y="220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4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43"/>
              <p:cNvSpPr>
                <a:spLocks noChangeShapeType="1"/>
              </p:cNvSpPr>
              <p:nvPr/>
            </p:nvSpPr>
            <p:spPr bwMode="auto">
              <a:xfrm>
                <a:off x="2256" y="2736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Line 44"/>
              <p:cNvSpPr>
                <a:spLocks noChangeShapeType="1"/>
              </p:cNvSpPr>
              <p:nvPr/>
            </p:nvSpPr>
            <p:spPr bwMode="auto">
              <a:xfrm>
                <a:off x="2784" y="273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Oval 45"/>
              <p:cNvSpPr>
                <a:spLocks noChangeArrowheads="1"/>
              </p:cNvSpPr>
              <p:nvPr/>
            </p:nvSpPr>
            <p:spPr bwMode="auto">
              <a:xfrm>
                <a:off x="3168" y="206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Oval 46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Oval 47"/>
              <p:cNvSpPr>
                <a:spLocks noChangeArrowheads="1"/>
              </p:cNvSpPr>
              <p:nvPr/>
            </p:nvSpPr>
            <p:spPr bwMode="auto">
              <a:xfrm>
                <a:off x="2112" y="2064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Oval 48"/>
              <p:cNvSpPr>
                <a:spLocks noChangeArrowheads="1"/>
              </p:cNvSpPr>
              <p:nvPr/>
            </p:nvSpPr>
            <p:spPr bwMode="auto">
              <a:xfrm>
                <a:off x="3168" y="2592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Oval 49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Oval 50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Oval 51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0763" name="Oval 52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Text Box 53"/>
              <p:cNvSpPr txBox="1">
                <a:spLocks noChangeArrowheads="1"/>
              </p:cNvSpPr>
              <p:nvPr/>
            </p:nvSpPr>
            <p:spPr bwMode="auto">
              <a:xfrm>
                <a:off x="1409" y="2031"/>
                <a:ext cx="300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30765" name="Text Box 54"/>
              <p:cNvSpPr txBox="1">
                <a:spLocks noChangeArrowheads="1"/>
              </p:cNvSpPr>
              <p:nvPr/>
            </p:nvSpPr>
            <p:spPr bwMode="auto">
              <a:xfrm>
                <a:off x="3792" y="2025"/>
                <a:ext cx="329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</p:grpSp>
      <p:sp>
        <p:nvSpPr>
          <p:cNvPr id="30728" name="AutoShape 58"/>
          <p:cNvSpPr>
            <a:spLocks noChangeArrowheads="1"/>
          </p:cNvSpPr>
          <p:nvPr/>
        </p:nvSpPr>
        <p:spPr bwMode="auto">
          <a:xfrm rot="-3112031">
            <a:off x="1905000" y="3741738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59"/>
          <p:cNvSpPr>
            <a:spLocks noChangeArrowheads="1"/>
          </p:cNvSpPr>
          <p:nvPr/>
        </p:nvSpPr>
        <p:spPr bwMode="auto">
          <a:xfrm rot="-7486018">
            <a:off x="7010400" y="3665538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94"/>
          <p:cNvSpPr txBox="1">
            <a:spLocks noChangeArrowheads="1"/>
          </p:cNvSpPr>
          <p:nvPr/>
        </p:nvSpPr>
        <p:spPr bwMode="auto">
          <a:xfrm>
            <a:off x="762000" y="1760538"/>
            <a:ext cx="220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3300"/>
                </a:solidFill>
              </a:rPr>
              <a:t>Folded MR data</a:t>
            </a:r>
          </a:p>
        </p:txBody>
      </p:sp>
      <p:sp>
        <p:nvSpPr>
          <p:cNvPr id="30731" name="Text Box 95"/>
          <p:cNvSpPr txBox="1">
            <a:spLocks noChangeArrowheads="1"/>
          </p:cNvSpPr>
          <p:nvPr/>
        </p:nvSpPr>
        <p:spPr bwMode="auto">
          <a:xfrm>
            <a:off x="6248400" y="17605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3300"/>
                </a:solidFill>
              </a:rPr>
              <a:t>Reconstructed image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2800" b="1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MRI Reconstruction Using Graph Cuts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Use Edge-preserving Spatial Penalty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231188" cy="457200"/>
          </a:xfrm>
        </p:spPr>
        <p:txBody>
          <a:bodyPr/>
          <a:lstStyle/>
          <a:p>
            <a:r>
              <a:rPr lang="en-US" dirty="0" smtClean="0"/>
              <a:t>Used Markov Random Field priors</a:t>
            </a:r>
          </a:p>
        </p:txBody>
      </p:sp>
      <p:pic>
        <p:nvPicPr>
          <p:cNvPr id="3174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86225"/>
            <a:ext cx="43100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-76200" y="5059363"/>
            <a:ext cx="6045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sz="2200" i="0" dirty="0">
                <a:latin typeface="Verdana" pitchFamily="34" charset="0"/>
              </a:rPr>
              <a:t>If V “levels off”, this preserves edges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457200" y="838200"/>
            <a:ext cx="6400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>
                <a:latin typeface="+mn-lt"/>
              </a:rPr>
              <a:t>Finds the MAP estimate</a:t>
            </a:r>
            <a:endParaRPr lang="en-US" sz="2000" i="0" kern="0" dirty="0">
              <a:latin typeface="+mn-lt"/>
            </a:endParaRPr>
          </a:p>
        </p:txBody>
      </p:sp>
      <p:pic>
        <p:nvPicPr>
          <p:cNvPr id="31751" name="Picture 10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509713"/>
            <a:ext cx="6988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034"/>
          <p:cNvSpPr>
            <a:spLocks noChangeArrowheads="1"/>
          </p:cNvSpPr>
          <p:nvPr/>
        </p:nvSpPr>
        <p:spPr bwMode="auto">
          <a:xfrm>
            <a:off x="2897188" y="2400300"/>
            <a:ext cx="2513012" cy="420688"/>
          </a:xfrm>
          <a:prstGeom prst="wedgeRoundRectCallout">
            <a:avLst>
              <a:gd name="adj1" fmla="val 41537"/>
              <a:gd name="adj2" fmla="val -15754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>
                <a:solidFill>
                  <a:schemeClr val="bg1"/>
                </a:solidFill>
              </a:rPr>
              <a:t>Makes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Hx</a:t>
            </a:r>
            <a:r>
              <a:rPr lang="en-US" sz="2000" i="0">
                <a:solidFill>
                  <a:schemeClr val="bg1"/>
                </a:solidFill>
              </a:rPr>
              <a:t> close to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y</a:t>
            </a:r>
          </a:p>
        </p:txBody>
      </p:sp>
      <p:sp>
        <p:nvSpPr>
          <p:cNvPr id="31753" name="AutoShape 1035"/>
          <p:cNvSpPr>
            <a:spLocks noChangeArrowheads="1"/>
          </p:cNvSpPr>
          <p:nvPr/>
        </p:nvSpPr>
        <p:spPr bwMode="auto">
          <a:xfrm>
            <a:off x="5562600" y="2384425"/>
            <a:ext cx="3200400" cy="430213"/>
          </a:xfrm>
          <a:prstGeom prst="wedgeRoundRectCallout">
            <a:avLst>
              <a:gd name="adj1" fmla="val 2903"/>
              <a:gd name="adj2" fmla="val -150370"/>
              <a:gd name="adj3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>
                <a:solidFill>
                  <a:schemeClr val="bg1"/>
                </a:solidFill>
              </a:rPr>
              <a:t>Makes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>
                <a:solidFill>
                  <a:schemeClr val="bg1"/>
                </a:solidFill>
              </a:rPr>
              <a:t> piecewise smooth</a:t>
            </a:r>
          </a:p>
        </p:txBody>
      </p:sp>
      <p:pic>
        <p:nvPicPr>
          <p:cNvPr id="31754" name="Picture 4" descr="C:\Documents and Settings\ashish\Desktop\GCPI\potfn_diag.bmp"/>
          <p:cNvPicPr>
            <a:picLocks noChangeAspect="1" noChangeArrowheads="1"/>
          </p:cNvPicPr>
          <p:nvPr/>
        </p:nvPicPr>
        <p:blipFill>
          <a:blip r:embed="rId7" cstate="print"/>
          <a:srcRect r="50735"/>
          <a:stretch>
            <a:fillRect/>
          </a:stretch>
        </p:blipFill>
        <p:spPr bwMode="auto">
          <a:xfrm>
            <a:off x="6110288" y="3062288"/>
            <a:ext cx="25765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Oval 5"/>
          <p:cNvSpPr>
            <a:spLocks noChangeArrowheads="1"/>
          </p:cNvSpPr>
          <p:nvPr/>
        </p:nvSpPr>
        <p:spPr bwMode="auto">
          <a:xfrm>
            <a:off x="5943600" y="4627563"/>
            <a:ext cx="2819400" cy="167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952DAF02-F564-4C77-802D-72FFCE39653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distance metrics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724400"/>
            <a:ext cx="8231187" cy="1981200"/>
          </a:xfrm>
        </p:spPr>
        <p:txBody>
          <a:bodyPr/>
          <a:lstStyle/>
          <a:p>
            <a:r>
              <a:rPr lang="en-US" sz="2000" smtClean="0"/>
              <a:t>Discontinuous, non-convex metric</a:t>
            </a:r>
          </a:p>
          <a:p>
            <a:r>
              <a:rPr lang="en-US" sz="2000" smtClean="0"/>
              <a:t>This is very hard for traditional minimization algorithms</a:t>
            </a:r>
          </a:p>
        </p:txBody>
      </p:sp>
      <p:pic>
        <p:nvPicPr>
          <p:cNvPr id="33797" name="Picture 4" descr="C:\Documents and Settings\ashish\Desktop\GCPI\potfn_dia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28688"/>
            <a:ext cx="523081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9765" name="Oval 5"/>
          <p:cNvSpPr>
            <a:spLocks noChangeArrowheads="1"/>
          </p:cNvSpPr>
          <p:nvPr/>
        </p:nvSpPr>
        <p:spPr bwMode="auto">
          <a:xfrm>
            <a:off x="1371600" y="2286000"/>
            <a:ext cx="2819400" cy="167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 autoUpdateAnimBg="0"/>
      <p:bldP spid="19097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3900" y="6553200"/>
            <a:ext cx="685800" cy="304800"/>
          </a:xfrm>
        </p:spPr>
        <p:txBody>
          <a:bodyPr/>
          <a:lstStyle/>
          <a:p>
            <a:pPr>
              <a:defRPr/>
            </a:pPr>
            <a:fld id="{1CE2554B-355F-4AA2-B9CB-A5BE56F5E2E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Expansion move algorithm</a:t>
            </a: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00600"/>
            <a:ext cx="8116888" cy="2133600"/>
          </a:xfrm>
        </p:spPr>
        <p:txBody>
          <a:bodyPr/>
          <a:lstStyle/>
          <a:p>
            <a:pPr lvl="1"/>
            <a:r>
              <a:rPr lang="en-US" sz="2000" smtClean="0"/>
              <a:t>Find green expansion move that most decreases </a:t>
            </a:r>
            <a:r>
              <a:rPr lang="en-US" sz="2000" i="1" smtClean="0">
                <a:latin typeface="Times New Roman" pitchFamily="18" charset="0"/>
              </a:rPr>
              <a:t>E</a:t>
            </a:r>
          </a:p>
          <a:p>
            <a:pPr lvl="2"/>
            <a:r>
              <a:rPr lang="en-US" sz="1800" smtClean="0"/>
              <a:t>Move there, then find the best blue expansion move, etc</a:t>
            </a:r>
          </a:p>
          <a:p>
            <a:pPr lvl="2"/>
            <a:r>
              <a:rPr lang="en-US" sz="1800" smtClean="0"/>
              <a:t>Done when no </a:t>
            </a:r>
            <a:r>
              <a:rPr lang="en-US" sz="1800" smtClean="0">
                <a:sym typeface="Symbol" pitchFamily="18" charset="2"/>
              </a:rPr>
              <a:t>-</a:t>
            </a:r>
            <a:r>
              <a:rPr lang="en-US" sz="1800" smtClean="0"/>
              <a:t>expansion move decreases the energy, for any label </a:t>
            </a:r>
            <a:r>
              <a:rPr lang="en-US" sz="1800" smtClean="0">
                <a:sym typeface="Symbol" pitchFamily="18" charset="2"/>
              </a:rPr>
              <a:t></a:t>
            </a:r>
            <a:endParaRPr lang="en-US" sz="1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209800"/>
            <a:ext cx="2514600" cy="2514600"/>
            <a:chOff x="672" y="816"/>
            <a:chExt cx="1584" cy="1584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i="0">
                  <a:latin typeface="Tahoma" pitchFamily="34" charset="0"/>
                </a:rPr>
                <a:t>Input labeling </a:t>
              </a:r>
              <a:r>
                <a:rPr lang="en-US" sz="2000"/>
                <a:t>f</a:t>
              </a:r>
            </a:p>
          </p:txBody>
        </p:sp>
        <p:grpSp>
          <p:nvGrpSpPr>
            <p:cNvPr id="34834" name="Group 6"/>
            <p:cNvGrpSpPr>
              <a:grpSpLocks/>
            </p:cNvGrpSpPr>
            <p:nvPr/>
          </p:nvGrpSpPr>
          <p:grpSpPr bwMode="auto">
            <a:xfrm>
              <a:off x="744" y="1104"/>
              <a:ext cx="1440" cy="1296"/>
              <a:chOff x="336" y="1632"/>
              <a:chExt cx="1440" cy="1296"/>
            </a:xfrm>
          </p:grpSpPr>
          <p:sp>
            <p:nvSpPr>
              <p:cNvPr id="34835" name="Rectangle 7"/>
              <p:cNvSpPr>
                <a:spLocks noChangeArrowheads="1"/>
              </p:cNvSpPr>
              <p:nvPr/>
            </p:nvSpPr>
            <p:spPr bwMode="auto">
              <a:xfrm>
                <a:off x="336" y="1632"/>
                <a:ext cx="1440" cy="12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6" name="AutoShape 8"/>
              <p:cNvSpPr>
                <a:spLocks noChangeArrowheads="1"/>
              </p:cNvSpPr>
              <p:nvPr/>
            </p:nvSpPr>
            <p:spPr bwMode="auto">
              <a:xfrm>
                <a:off x="336" y="1632"/>
                <a:ext cx="576" cy="691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7" name="Oval 9"/>
              <p:cNvSpPr>
                <a:spLocks noChangeArrowheads="1"/>
              </p:cNvSpPr>
              <p:nvPr/>
            </p:nvSpPr>
            <p:spPr bwMode="auto">
              <a:xfrm>
                <a:off x="1104" y="1805"/>
                <a:ext cx="624" cy="561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0"/>
              <p:cNvSpPr>
                <a:spLocks/>
              </p:cNvSpPr>
              <p:nvPr/>
            </p:nvSpPr>
            <p:spPr bwMode="auto">
              <a:xfrm>
                <a:off x="384" y="2280"/>
                <a:ext cx="816" cy="562"/>
              </a:xfrm>
              <a:custGeom>
                <a:avLst/>
                <a:gdLst>
                  <a:gd name="T0" fmla="*/ 279 w 816"/>
                  <a:gd name="T1" fmla="*/ 159 h 624"/>
                  <a:gd name="T2" fmla="*/ 324 w 816"/>
                  <a:gd name="T3" fmla="*/ 89 h 624"/>
                  <a:gd name="T4" fmla="*/ 332 w 816"/>
                  <a:gd name="T5" fmla="*/ 69 h 624"/>
                  <a:gd name="T6" fmla="*/ 347 w 816"/>
                  <a:gd name="T7" fmla="*/ 50 h 624"/>
                  <a:gd name="T8" fmla="*/ 576 w 816"/>
                  <a:gd name="T9" fmla="*/ 0 h 624"/>
                  <a:gd name="T10" fmla="*/ 672 w 816"/>
                  <a:gd name="T11" fmla="*/ 32 h 624"/>
                  <a:gd name="T12" fmla="*/ 816 w 816"/>
                  <a:gd name="T13" fmla="*/ 127 h 624"/>
                  <a:gd name="T14" fmla="*/ 720 w 816"/>
                  <a:gd name="T15" fmla="*/ 253 h 624"/>
                  <a:gd name="T16" fmla="*/ 624 w 816"/>
                  <a:gd name="T17" fmla="*/ 379 h 624"/>
                  <a:gd name="T18" fmla="*/ 336 w 816"/>
                  <a:gd name="T19" fmla="*/ 411 h 624"/>
                  <a:gd name="T20" fmla="*/ 96 w 816"/>
                  <a:gd name="T21" fmla="*/ 379 h 624"/>
                  <a:gd name="T22" fmla="*/ 0 w 816"/>
                  <a:gd name="T23" fmla="*/ 253 h 624"/>
                  <a:gd name="T24" fmla="*/ 48 w 816"/>
                  <a:gd name="T25" fmla="*/ 189 h 624"/>
                  <a:gd name="T26" fmla="*/ 279 w 816"/>
                  <a:gd name="T27" fmla="*/ 159 h 6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6"/>
                  <a:gd name="T43" fmla="*/ 0 h 624"/>
                  <a:gd name="T44" fmla="*/ 816 w 816"/>
                  <a:gd name="T45" fmla="*/ 624 h 6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6" h="624">
                    <a:moveTo>
                      <a:pt x="279" y="241"/>
                    </a:moveTo>
                    <a:cubicBezTo>
                      <a:pt x="292" y="204"/>
                      <a:pt x="312" y="173"/>
                      <a:pt x="324" y="136"/>
                    </a:cubicBezTo>
                    <a:cubicBezTo>
                      <a:pt x="327" y="126"/>
                      <a:pt x="328" y="116"/>
                      <a:pt x="332" y="106"/>
                    </a:cubicBezTo>
                    <a:cubicBezTo>
                      <a:pt x="336" y="96"/>
                      <a:pt x="347" y="76"/>
                      <a:pt x="347" y="76"/>
                    </a:cubicBezTo>
                    <a:lnTo>
                      <a:pt x="576" y="0"/>
                    </a:lnTo>
                    <a:lnTo>
                      <a:pt x="672" y="48"/>
                    </a:lnTo>
                    <a:lnTo>
                      <a:pt x="816" y="192"/>
                    </a:lnTo>
                    <a:lnTo>
                      <a:pt x="720" y="384"/>
                    </a:lnTo>
                    <a:lnTo>
                      <a:pt x="624" y="576"/>
                    </a:lnTo>
                    <a:lnTo>
                      <a:pt x="336" y="624"/>
                    </a:lnTo>
                    <a:lnTo>
                      <a:pt x="96" y="576"/>
                    </a:lnTo>
                    <a:lnTo>
                      <a:pt x="0" y="384"/>
                    </a:lnTo>
                    <a:lnTo>
                      <a:pt x="48" y="288"/>
                    </a:lnTo>
                    <a:lnTo>
                      <a:pt x="279" y="24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60750" y="2530475"/>
            <a:ext cx="4540250" cy="2193925"/>
            <a:chOff x="2324" y="1018"/>
            <a:chExt cx="2860" cy="1382"/>
          </a:xfrm>
        </p:grpSpPr>
        <p:sp>
          <p:nvSpPr>
            <p:cNvPr id="34824" name="AutoShape 12"/>
            <p:cNvSpPr>
              <a:spLocks noChangeArrowheads="1"/>
            </p:cNvSpPr>
            <p:nvPr/>
          </p:nvSpPr>
          <p:spPr bwMode="auto">
            <a:xfrm>
              <a:off x="2547" y="1618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2324" y="1018"/>
              <a:ext cx="137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3200" i="0" baseline="-25000">
                  <a:latin typeface="Tahoma" pitchFamily="34" charset="0"/>
                </a:rPr>
                <a:t>Green expansion move from </a:t>
              </a:r>
              <a:r>
                <a:rPr lang="en-US" sz="3200" baseline="-25000"/>
                <a:t>f</a:t>
              </a:r>
              <a:endParaRPr lang="en-US" sz="2800" baseline="-25000"/>
            </a:p>
          </p:txBody>
        </p:sp>
        <p:grpSp>
          <p:nvGrpSpPr>
            <p:cNvPr id="34826" name="Group 14"/>
            <p:cNvGrpSpPr>
              <a:grpSpLocks/>
            </p:cNvGrpSpPr>
            <p:nvPr/>
          </p:nvGrpSpPr>
          <p:grpSpPr bwMode="auto">
            <a:xfrm>
              <a:off x="3744" y="1104"/>
              <a:ext cx="1440" cy="1296"/>
              <a:chOff x="3199" y="2544"/>
              <a:chExt cx="1440" cy="1296"/>
            </a:xfrm>
          </p:grpSpPr>
          <p:sp>
            <p:nvSpPr>
              <p:cNvPr id="34827" name="Rectangle 15"/>
              <p:cNvSpPr>
                <a:spLocks noChangeArrowheads="1"/>
              </p:cNvSpPr>
              <p:nvPr/>
            </p:nvSpPr>
            <p:spPr bwMode="auto">
              <a:xfrm>
                <a:off x="3199" y="2544"/>
                <a:ext cx="1440" cy="12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AutoShape 16"/>
              <p:cNvSpPr>
                <a:spLocks noChangeArrowheads="1"/>
              </p:cNvSpPr>
              <p:nvPr/>
            </p:nvSpPr>
            <p:spPr bwMode="auto">
              <a:xfrm>
                <a:off x="3199" y="2544"/>
                <a:ext cx="576" cy="691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9" name="Oval 17"/>
              <p:cNvSpPr>
                <a:spLocks noChangeArrowheads="1"/>
              </p:cNvSpPr>
              <p:nvPr/>
            </p:nvSpPr>
            <p:spPr bwMode="auto">
              <a:xfrm>
                <a:off x="3967" y="2717"/>
                <a:ext cx="624" cy="561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Freeform 18"/>
              <p:cNvSpPr>
                <a:spLocks/>
              </p:cNvSpPr>
              <p:nvPr/>
            </p:nvSpPr>
            <p:spPr bwMode="auto">
              <a:xfrm>
                <a:off x="3247" y="3192"/>
                <a:ext cx="816" cy="562"/>
              </a:xfrm>
              <a:custGeom>
                <a:avLst/>
                <a:gdLst>
                  <a:gd name="T0" fmla="*/ 279 w 816"/>
                  <a:gd name="T1" fmla="*/ 159 h 624"/>
                  <a:gd name="T2" fmla="*/ 324 w 816"/>
                  <a:gd name="T3" fmla="*/ 89 h 624"/>
                  <a:gd name="T4" fmla="*/ 332 w 816"/>
                  <a:gd name="T5" fmla="*/ 69 h 624"/>
                  <a:gd name="T6" fmla="*/ 347 w 816"/>
                  <a:gd name="T7" fmla="*/ 50 h 624"/>
                  <a:gd name="T8" fmla="*/ 576 w 816"/>
                  <a:gd name="T9" fmla="*/ 0 h 624"/>
                  <a:gd name="T10" fmla="*/ 672 w 816"/>
                  <a:gd name="T11" fmla="*/ 32 h 624"/>
                  <a:gd name="T12" fmla="*/ 816 w 816"/>
                  <a:gd name="T13" fmla="*/ 127 h 624"/>
                  <a:gd name="T14" fmla="*/ 720 w 816"/>
                  <a:gd name="T15" fmla="*/ 253 h 624"/>
                  <a:gd name="T16" fmla="*/ 624 w 816"/>
                  <a:gd name="T17" fmla="*/ 379 h 624"/>
                  <a:gd name="T18" fmla="*/ 336 w 816"/>
                  <a:gd name="T19" fmla="*/ 411 h 624"/>
                  <a:gd name="T20" fmla="*/ 96 w 816"/>
                  <a:gd name="T21" fmla="*/ 379 h 624"/>
                  <a:gd name="T22" fmla="*/ 0 w 816"/>
                  <a:gd name="T23" fmla="*/ 253 h 624"/>
                  <a:gd name="T24" fmla="*/ 48 w 816"/>
                  <a:gd name="T25" fmla="*/ 189 h 624"/>
                  <a:gd name="T26" fmla="*/ 279 w 816"/>
                  <a:gd name="T27" fmla="*/ 159 h 6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6"/>
                  <a:gd name="T43" fmla="*/ 0 h 624"/>
                  <a:gd name="T44" fmla="*/ 816 w 816"/>
                  <a:gd name="T45" fmla="*/ 624 h 6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6" h="624">
                    <a:moveTo>
                      <a:pt x="279" y="241"/>
                    </a:moveTo>
                    <a:cubicBezTo>
                      <a:pt x="292" y="204"/>
                      <a:pt x="312" y="173"/>
                      <a:pt x="324" y="136"/>
                    </a:cubicBezTo>
                    <a:cubicBezTo>
                      <a:pt x="327" y="126"/>
                      <a:pt x="328" y="116"/>
                      <a:pt x="332" y="106"/>
                    </a:cubicBezTo>
                    <a:cubicBezTo>
                      <a:pt x="336" y="96"/>
                      <a:pt x="347" y="76"/>
                      <a:pt x="347" y="76"/>
                    </a:cubicBezTo>
                    <a:lnTo>
                      <a:pt x="576" y="0"/>
                    </a:lnTo>
                    <a:lnTo>
                      <a:pt x="672" y="48"/>
                    </a:lnTo>
                    <a:lnTo>
                      <a:pt x="816" y="192"/>
                    </a:lnTo>
                    <a:lnTo>
                      <a:pt x="720" y="384"/>
                    </a:lnTo>
                    <a:lnTo>
                      <a:pt x="624" y="576"/>
                    </a:lnTo>
                    <a:lnTo>
                      <a:pt x="336" y="624"/>
                    </a:lnTo>
                    <a:lnTo>
                      <a:pt x="96" y="576"/>
                    </a:lnTo>
                    <a:lnTo>
                      <a:pt x="0" y="384"/>
                    </a:lnTo>
                    <a:lnTo>
                      <a:pt x="48" y="288"/>
                    </a:lnTo>
                    <a:lnTo>
                      <a:pt x="279" y="24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Freeform 19"/>
              <p:cNvSpPr>
                <a:spLocks/>
              </p:cNvSpPr>
              <p:nvPr/>
            </p:nvSpPr>
            <p:spPr bwMode="auto">
              <a:xfrm>
                <a:off x="4159" y="3024"/>
                <a:ext cx="315" cy="429"/>
              </a:xfrm>
              <a:custGeom>
                <a:avLst/>
                <a:gdLst>
                  <a:gd name="T0" fmla="*/ 0 w 315"/>
                  <a:gd name="T1" fmla="*/ 129 h 429"/>
                  <a:gd name="T2" fmla="*/ 210 w 315"/>
                  <a:gd name="T3" fmla="*/ 2 h 429"/>
                  <a:gd name="T4" fmla="*/ 277 w 315"/>
                  <a:gd name="T5" fmla="*/ 9 h 429"/>
                  <a:gd name="T6" fmla="*/ 292 w 315"/>
                  <a:gd name="T7" fmla="*/ 39 h 429"/>
                  <a:gd name="T8" fmla="*/ 307 w 315"/>
                  <a:gd name="T9" fmla="*/ 107 h 429"/>
                  <a:gd name="T10" fmla="*/ 315 w 315"/>
                  <a:gd name="T11" fmla="*/ 129 h 429"/>
                  <a:gd name="T12" fmla="*/ 307 w 315"/>
                  <a:gd name="T13" fmla="*/ 309 h 429"/>
                  <a:gd name="T14" fmla="*/ 150 w 315"/>
                  <a:gd name="T15" fmla="*/ 429 h 429"/>
                  <a:gd name="T16" fmla="*/ 60 w 315"/>
                  <a:gd name="T17" fmla="*/ 377 h 429"/>
                  <a:gd name="T18" fmla="*/ 30 w 315"/>
                  <a:gd name="T19" fmla="*/ 317 h 429"/>
                  <a:gd name="T20" fmla="*/ 0 w 315"/>
                  <a:gd name="T21" fmla="*/ 129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5"/>
                  <a:gd name="T34" fmla="*/ 0 h 429"/>
                  <a:gd name="T35" fmla="*/ 315 w 315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5" h="429">
                    <a:moveTo>
                      <a:pt x="0" y="129"/>
                    </a:moveTo>
                    <a:cubicBezTo>
                      <a:pt x="75" y="92"/>
                      <a:pt x="128" y="27"/>
                      <a:pt x="210" y="2"/>
                    </a:cubicBezTo>
                    <a:cubicBezTo>
                      <a:pt x="232" y="4"/>
                      <a:pt x="257" y="0"/>
                      <a:pt x="277" y="9"/>
                    </a:cubicBezTo>
                    <a:cubicBezTo>
                      <a:pt x="287" y="14"/>
                      <a:pt x="289" y="28"/>
                      <a:pt x="292" y="39"/>
                    </a:cubicBezTo>
                    <a:cubicBezTo>
                      <a:pt x="299" y="61"/>
                      <a:pt x="299" y="85"/>
                      <a:pt x="307" y="107"/>
                    </a:cubicBezTo>
                    <a:cubicBezTo>
                      <a:pt x="310" y="114"/>
                      <a:pt x="312" y="122"/>
                      <a:pt x="315" y="129"/>
                    </a:cubicBezTo>
                    <a:cubicBezTo>
                      <a:pt x="312" y="189"/>
                      <a:pt x="311" y="249"/>
                      <a:pt x="307" y="309"/>
                    </a:cubicBezTo>
                    <a:cubicBezTo>
                      <a:pt x="302" y="374"/>
                      <a:pt x="203" y="419"/>
                      <a:pt x="150" y="429"/>
                    </a:cubicBezTo>
                    <a:cubicBezTo>
                      <a:pt x="100" y="422"/>
                      <a:pt x="84" y="421"/>
                      <a:pt x="60" y="377"/>
                    </a:cubicBezTo>
                    <a:cubicBezTo>
                      <a:pt x="49" y="357"/>
                      <a:pt x="30" y="317"/>
                      <a:pt x="30" y="317"/>
                    </a:cubicBezTo>
                    <a:cubicBezTo>
                      <a:pt x="19" y="254"/>
                      <a:pt x="12" y="192"/>
                      <a:pt x="0" y="129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2" name="Freeform 20"/>
              <p:cNvSpPr>
                <a:spLocks/>
              </p:cNvSpPr>
              <p:nvPr/>
            </p:nvSpPr>
            <p:spPr bwMode="auto">
              <a:xfrm>
                <a:off x="3247" y="2736"/>
                <a:ext cx="480" cy="238"/>
              </a:xfrm>
              <a:custGeom>
                <a:avLst/>
                <a:gdLst>
                  <a:gd name="T0" fmla="*/ 0 w 540"/>
                  <a:gd name="T1" fmla="*/ 51 h 238"/>
                  <a:gd name="T2" fmla="*/ 10 w 540"/>
                  <a:gd name="T3" fmla="*/ 141 h 238"/>
                  <a:gd name="T4" fmla="*/ 42 w 540"/>
                  <a:gd name="T5" fmla="*/ 186 h 238"/>
                  <a:gd name="T6" fmla="*/ 145 w 540"/>
                  <a:gd name="T7" fmla="*/ 238 h 238"/>
                  <a:gd name="T8" fmla="*/ 309 w 540"/>
                  <a:gd name="T9" fmla="*/ 208 h 238"/>
                  <a:gd name="T10" fmla="*/ 304 w 540"/>
                  <a:gd name="T11" fmla="*/ 88 h 238"/>
                  <a:gd name="T12" fmla="*/ 252 w 540"/>
                  <a:gd name="T13" fmla="*/ 66 h 238"/>
                  <a:gd name="T14" fmla="*/ 122 w 540"/>
                  <a:gd name="T15" fmla="*/ 73 h 238"/>
                  <a:gd name="T16" fmla="*/ 52 w 540"/>
                  <a:gd name="T17" fmla="*/ 6 h 238"/>
                  <a:gd name="T18" fmla="*/ 0 w 540"/>
                  <a:gd name="T19" fmla="*/ 51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0"/>
                  <a:gd name="T31" fmla="*/ 0 h 238"/>
                  <a:gd name="T32" fmla="*/ 540 w 540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0" h="238">
                    <a:moveTo>
                      <a:pt x="0" y="51"/>
                    </a:moveTo>
                    <a:cubicBezTo>
                      <a:pt x="5" y="81"/>
                      <a:pt x="4" y="113"/>
                      <a:pt x="15" y="141"/>
                    </a:cubicBezTo>
                    <a:cubicBezTo>
                      <a:pt x="19" y="153"/>
                      <a:pt x="53" y="179"/>
                      <a:pt x="67" y="186"/>
                    </a:cubicBezTo>
                    <a:cubicBezTo>
                      <a:pt x="123" y="217"/>
                      <a:pt x="169" y="230"/>
                      <a:pt x="232" y="238"/>
                    </a:cubicBezTo>
                    <a:cubicBezTo>
                      <a:pt x="323" y="234"/>
                      <a:pt x="408" y="231"/>
                      <a:pt x="495" y="208"/>
                    </a:cubicBezTo>
                    <a:cubicBezTo>
                      <a:pt x="540" y="177"/>
                      <a:pt x="536" y="116"/>
                      <a:pt x="487" y="88"/>
                    </a:cubicBezTo>
                    <a:cubicBezTo>
                      <a:pt x="464" y="75"/>
                      <a:pt x="430" y="72"/>
                      <a:pt x="405" y="66"/>
                    </a:cubicBezTo>
                    <a:cubicBezTo>
                      <a:pt x="321" y="72"/>
                      <a:pt x="275" y="82"/>
                      <a:pt x="195" y="73"/>
                    </a:cubicBezTo>
                    <a:cubicBezTo>
                      <a:pt x="155" y="47"/>
                      <a:pt x="130" y="20"/>
                      <a:pt x="82" y="6"/>
                    </a:cubicBezTo>
                    <a:cubicBezTo>
                      <a:pt x="1" y="15"/>
                      <a:pt x="24" y="0"/>
                      <a:pt x="0" y="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1104900" y="1196975"/>
            <a:ext cx="6896100" cy="708025"/>
          </a:xfrm>
          <a:prstGeom prst="rect">
            <a:avLst/>
          </a:prstGeom>
          <a:solidFill>
            <a:srgbClr val="FFC00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b="1" i="0">
                <a:solidFill>
                  <a:srgbClr val="0033CC"/>
                </a:solidFill>
              </a:rPr>
              <a:t>Original minimization problem is turned into a series of discrete (binary) problems, called EXPANSION MOVES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107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A19E6CEF-DFF1-4ADA-9215-66388E12177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Graph Cut minimization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31187" cy="1371600"/>
          </a:xfrm>
          <a:noFill/>
        </p:spPr>
        <p:txBody>
          <a:bodyPr/>
          <a:lstStyle/>
          <a:p>
            <a:r>
              <a:rPr lang="en-US" sz="2000" smtClean="0"/>
              <a:t>Used Graph Cut technique – a combinatorial optimization method which can solve for non-convex energy functions</a:t>
            </a:r>
          </a:p>
          <a:p>
            <a:r>
              <a:rPr lang="en-US" sz="2000" smtClean="0"/>
              <a:t>Original minimization problem is turned into a series of discrete (binary) problems, called EXPANSION MOVES </a:t>
            </a:r>
          </a:p>
          <a:p>
            <a:r>
              <a:rPr lang="en-US" sz="2000" smtClean="0"/>
              <a:t>Each expansion move is a binary energy minimization problem, call it B(b)</a:t>
            </a:r>
          </a:p>
          <a:p>
            <a:r>
              <a:rPr lang="en-US" sz="2000" smtClean="0"/>
              <a:t>This binary problem is solved by graph cut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3429000"/>
            <a:ext cx="7010400" cy="1323975"/>
            <a:chOff x="864" y="1884"/>
            <a:chExt cx="3984" cy="1208"/>
          </a:xfrm>
        </p:grpSpPr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864" y="1884"/>
              <a:ext cx="3984" cy="12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864" y="1884"/>
              <a:ext cx="398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</a:rPr>
                <a:t> Builds a graph whose nodes are image pixels, and whose edges have weights obtained from the energy terms in B(b)</a:t>
              </a:r>
            </a:p>
            <a:p>
              <a:r>
                <a:rPr lang="en-US" sz="2000" i="0">
                  <a:solidFill>
                    <a:srgbClr val="0033CC"/>
                  </a:solidFill>
                </a:rPr>
                <a:t> Minimization of B(b) is reduced to finding the minimum cut of this graph</a:t>
              </a:r>
            </a:p>
          </p:txBody>
        </p:sp>
      </p:grp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838200" y="4953000"/>
            <a:ext cx="746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0"/>
              <a:t>Raj A, Singh G, Zabih R, Kressler B, Wang Y, Schuff N, Weiner M. Bayesian Parallel Imaging With Edge-Preserving Priors. Magn Reson Med. 2007 Jan;57(1):8-21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03DC-4208-4084-B597-3006FD3EFC8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sub-problem</a:t>
            </a:r>
          </a:p>
        </p:txBody>
      </p:sp>
      <p:pic>
        <p:nvPicPr>
          <p:cNvPr id="36868" name="Picture 3" descr="he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624013"/>
            <a:ext cx="2644775" cy="190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12788" y="3808413"/>
            <a:ext cx="20399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i="0">
                <a:latin typeface="Tahoma" pitchFamily="34" charset="0"/>
              </a:rPr>
              <a:t>Input labeling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40113" y="1625600"/>
            <a:ext cx="2644775" cy="2640013"/>
            <a:chOff x="2167" y="1637"/>
            <a:chExt cx="1666" cy="1663"/>
          </a:xfrm>
        </p:grpSpPr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2252" y="3012"/>
              <a:ext cx="14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en-US" i="0">
                  <a:latin typeface="Tahoma" pitchFamily="34" charset="0"/>
                </a:rPr>
                <a:t>Expansion move</a:t>
              </a:r>
            </a:p>
          </p:txBody>
        </p:sp>
        <p:grpSp>
          <p:nvGrpSpPr>
            <p:cNvPr id="36878" name="Group 7"/>
            <p:cNvGrpSpPr>
              <a:grpSpLocks/>
            </p:cNvGrpSpPr>
            <p:nvPr/>
          </p:nvGrpSpPr>
          <p:grpSpPr bwMode="auto">
            <a:xfrm>
              <a:off x="2167" y="1637"/>
              <a:ext cx="1666" cy="1198"/>
              <a:chOff x="2167" y="1654"/>
              <a:chExt cx="1666" cy="1198"/>
            </a:xfrm>
          </p:grpSpPr>
          <p:pic>
            <p:nvPicPr>
              <p:cNvPr id="36879" name="Picture 8" descr="head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67" y="1654"/>
                <a:ext cx="1666" cy="1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6880" name="Oval 9"/>
              <p:cNvSpPr>
                <a:spLocks noChangeArrowheads="1"/>
              </p:cNvSpPr>
              <p:nvPr/>
            </p:nvSpPr>
            <p:spPr bwMode="auto">
              <a:xfrm>
                <a:off x="2879" y="2084"/>
                <a:ext cx="800" cy="527"/>
              </a:xfrm>
              <a:prstGeom prst="ellipse">
                <a:avLst/>
              </a:prstGeom>
              <a:solidFill>
                <a:srgbClr val="12D24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Freeform 10"/>
              <p:cNvSpPr>
                <a:spLocks/>
              </p:cNvSpPr>
              <p:nvPr/>
            </p:nvSpPr>
            <p:spPr bwMode="auto">
              <a:xfrm>
                <a:off x="2309" y="2346"/>
                <a:ext cx="333" cy="373"/>
              </a:xfrm>
              <a:custGeom>
                <a:avLst/>
                <a:gdLst>
                  <a:gd name="T0" fmla="*/ 5 w 333"/>
                  <a:gd name="T1" fmla="*/ 95 h 373"/>
                  <a:gd name="T2" fmla="*/ 178 w 333"/>
                  <a:gd name="T3" fmla="*/ 8 h 373"/>
                  <a:gd name="T4" fmla="*/ 230 w 333"/>
                  <a:gd name="T5" fmla="*/ 23 h 373"/>
                  <a:gd name="T6" fmla="*/ 250 w 333"/>
                  <a:gd name="T7" fmla="*/ 37 h 373"/>
                  <a:gd name="T8" fmla="*/ 298 w 333"/>
                  <a:gd name="T9" fmla="*/ 47 h 373"/>
                  <a:gd name="T10" fmla="*/ 312 w 333"/>
                  <a:gd name="T11" fmla="*/ 52 h 373"/>
                  <a:gd name="T12" fmla="*/ 331 w 333"/>
                  <a:gd name="T13" fmla="*/ 100 h 373"/>
                  <a:gd name="T14" fmla="*/ 326 w 333"/>
                  <a:gd name="T15" fmla="*/ 138 h 373"/>
                  <a:gd name="T16" fmla="*/ 322 w 333"/>
                  <a:gd name="T17" fmla="*/ 186 h 373"/>
                  <a:gd name="T18" fmla="*/ 269 w 333"/>
                  <a:gd name="T19" fmla="*/ 196 h 373"/>
                  <a:gd name="T20" fmla="*/ 230 w 333"/>
                  <a:gd name="T21" fmla="*/ 244 h 373"/>
                  <a:gd name="T22" fmla="*/ 206 w 333"/>
                  <a:gd name="T23" fmla="*/ 277 h 373"/>
                  <a:gd name="T24" fmla="*/ 149 w 333"/>
                  <a:gd name="T25" fmla="*/ 364 h 373"/>
                  <a:gd name="T26" fmla="*/ 115 w 333"/>
                  <a:gd name="T27" fmla="*/ 373 h 373"/>
                  <a:gd name="T28" fmla="*/ 53 w 333"/>
                  <a:gd name="T29" fmla="*/ 330 h 373"/>
                  <a:gd name="T30" fmla="*/ 38 w 333"/>
                  <a:gd name="T31" fmla="*/ 320 h 373"/>
                  <a:gd name="T32" fmla="*/ 0 w 333"/>
                  <a:gd name="T33" fmla="*/ 272 h 373"/>
                  <a:gd name="T34" fmla="*/ 5 w 333"/>
                  <a:gd name="T35" fmla="*/ 95 h 3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3"/>
                  <a:gd name="T55" fmla="*/ 0 h 373"/>
                  <a:gd name="T56" fmla="*/ 333 w 333"/>
                  <a:gd name="T57" fmla="*/ 373 h 3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3" h="373">
                    <a:moveTo>
                      <a:pt x="5" y="95"/>
                    </a:moveTo>
                    <a:cubicBezTo>
                      <a:pt x="112" y="6"/>
                      <a:pt x="78" y="0"/>
                      <a:pt x="178" y="8"/>
                    </a:cubicBezTo>
                    <a:cubicBezTo>
                      <a:pt x="195" y="14"/>
                      <a:pt x="213" y="16"/>
                      <a:pt x="230" y="23"/>
                    </a:cubicBezTo>
                    <a:cubicBezTo>
                      <a:pt x="237" y="26"/>
                      <a:pt x="242" y="34"/>
                      <a:pt x="250" y="37"/>
                    </a:cubicBezTo>
                    <a:cubicBezTo>
                      <a:pt x="265" y="42"/>
                      <a:pt x="283" y="42"/>
                      <a:pt x="298" y="47"/>
                    </a:cubicBezTo>
                    <a:cubicBezTo>
                      <a:pt x="303" y="49"/>
                      <a:pt x="307" y="50"/>
                      <a:pt x="312" y="52"/>
                    </a:cubicBezTo>
                    <a:cubicBezTo>
                      <a:pt x="323" y="68"/>
                      <a:pt x="325" y="82"/>
                      <a:pt x="331" y="100"/>
                    </a:cubicBezTo>
                    <a:cubicBezTo>
                      <a:pt x="329" y="113"/>
                      <a:pt x="327" y="125"/>
                      <a:pt x="326" y="138"/>
                    </a:cubicBezTo>
                    <a:cubicBezTo>
                      <a:pt x="324" y="154"/>
                      <a:pt x="333" y="175"/>
                      <a:pt x="322" y="186"/>
                    </a:cubicBezTo>
                    <a:cubicBezTo>
                      <a:pt x="309" y="199"/>
                      <a:pt x="287" y="193"/>
                      <a:pt x="269" y="196"/>
                    </a:cubicBezTo>
                    <a:cubicBezTo>
                      <a:pt x="256" y="214"/>
                      <a:pt x="249" y="231"/>
                      <a:pt x="230" y="244"/>
                    </a:cubicBezTo>
                    <a:cubicBezTo>
                      <a:pt x="223" y="255"/>
                      <a:pt x="213" y="265"/>
                      <a:pt x="206" y="277"/>
                    </a:cubicBezTo>
                    <a:cubicBezTo>
                      <a:pt x="191" y="303"/>
                      <a:pt x="178" y="348"/>
                      <a:pt x="149" y="364"/>
                    </a:cubicBezTo>
                    <a:cubicBezTo>
                      <a:pt x="139" y="370"/>
                      <a:pt x="126" y="369"/>
                      <a:pt x="115" y="373"/>
                    </a:cubicBezTo>
                    <a:cubicBezTo>
                      <a:pt x="89" y="366"/>
                      <a:pt x="76" y="346"/>
                      <a:pt x="53" y="330"/>
                    </a:cubicBezTo>
                    <a:cubicBezTo>
                      <a:pt x="48" y="327"/>
                      <a:pt x="38" y="320"/>
                      <a:pt x="38" y="320"/>
                    </a:cubicBezTo>
                    <a:cubicBezTo>
                      <a:pt x="26" y="299"/>
                      <a:pt x="19" y="286"/>
                      <a:pt x="0" y="272"/>
                    </a:cubicBezTo>
                    <a:cubicBezTo>
                      <a:pt x="8" y="193"/>
                      <a:pt x="9" y="193"/>
                      <a:pt x="5" y="95"/>
                    </a:cubicBezTo>
                    <a:close/>
                  </a:path>
                </a:pathLst>
              </a:custGeom>
              <a:solidFill>
                <a:srgbClr val="14D04E"/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21438" y="1625600"/>
            <a:ext cx="2644775" cy="2640013"/>
            <a:chOff x="4045" y="1637"/>
            <a:chExt cx="1666" cy="1663"/>
          </a:xfrm>
        </p:grpSpPr>
        <p:sp>
          <p:nvSpPr>
            <p:cNvPr id="36872" name="Text Box 12"/>
            <p:cNvSpPr txBox="1">
              <a:spLocks noChangeArrowheads="1"/>
            </p:cNvSpPr>
            <p:nvPr/>
          </p:nvSpPr>
          <p:spPr bwMode="auto">
            <a:xfrm>
              <a:off x="4269" y="3012"/>
              <a:ext cx="121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en-US" i="0">
                  <a:latin typeface="Tahoma" pitchFamily="34" charset="0"/>
                </a:rPr>
                <a:t>Binary image</a:t>
              </a:r>
            </a:p>
          </p:txBody>
        </p:sp>
        <p:grpSp>
          <p:nvGrpSpPr>
            <p:cNvPr id="36873" name="Group 13"/>
            <p:cNvGrpSpPr>
              <a:grpSpLocks/>
            </p:cNvGrpSpPr>
            <p:nvPr/>
          </p:nvGrpSpPr>
          <p:grpSpPr bwMode="auto">
            <a:xfrm>
              <a:off x="4045" y="1637"/>
              <a:ext cx="1666" cy="1198"/>
              <a:chOff x="4045" y="1655"/>
              <a:chExt cx="1666" cy="1198"/>
            </a:xfrm>
          </p:grpSpPr>
          <p:pic>
            <p:nvPicPr>
              <p:cNvPr id="36874" name="Picture 14" descr="head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6000"/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4045" y="1655"/>
                <a:ext cx="1666" cy="1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6875" name="Oval 15"/>
              <p:cNvSpPr>
                <a:spLocks noChangeArrowheads="1"/>
              </p:cNvSpPr>
              <p:nvPr/>
            </p:nvSpPr>
            <p:spPr bwMode="auto">
              <a:xfrm>
                <a:off x="4756" y="2085"/>
                <a:ext cx="800" cy="527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Freeform 16"/>
              <p:cNvSpPr>
                <a:spLocks/>
              </p:cNvSpPr>
              <p:nvPr/>
            </p:nvSpPr>
            <p:spPr bwMode="auto">
              <a:xfrm>
                <a:off x="4186" y="2347"/>
                <a:ext cx="333" cy="373"/>
              </a:xfrm>
              <a:custGeom>
                <a:avLst/>
                <a:gdLst>
                  <a:gd name="T0" fmla="*/ 5 w 333"/>
                  <a:gd name="T1" fmla="*/ 95 h 373"/>
                  <a:gd name="T2" fmla="*/ 178 w 333"/>
                  <a:gd name="T3" fmla="*/ 8 h 373"/>
                  <a:gd name="T4" fmla="*/ 230 w 333"/>
                  <a:gd name="T5" fmla="*/ 23 h 373"/>
                  <a:gd name="T6" fmla="*/ 250 w 333"/>
                  <a:gd name="T7" fmla="*/ 37 h 373"/>
                  <a:gd name="T8" fmla="*/ 298 w 333"/>
                  <a:gd name="T9" fmla="*/ 47 h 373"/>
                  <a:gd name="T10" fmla="*/ 312 w 333"/>
                  <a:gd name="T11" fmla="*/ 52 h 373"/>
                  <a:gd name="T12" fmla="*/ 331 w 333"/>
                  <a:gd name="T13" fmla="*/ 100 h 373"/>
                  <a:gd name="T14" fmla="*/ 326 w 333"/>
                  <a:gd name="T15" fmla="*/ 138 h 373"/>
                  <a:gd name="T16" fmla="*/ 322 w 333"/>
                  <a:gd name="T17" fmla="*/ 186 h 373"/>
                  <a:gd name="T18" fmla="*/ 269 w 333"/>
                  <a:gd name="T19" fmla="*/ 196 h 373"/>
                  <a:gd name="T20" fmla="*/ 230 w 333"/>
                  <a:gd name="T21" fmla="*/ 244 h 373"/>
                  <a:gd name="T22" fmla="*/ 206 w 333"/>
                  <a:gd name="T23" fmla="*/ 277 h 373"/>
                  <a:gd name="T24" fmla="*/ 149 w 333"/>
                  <a:gd name="T25" fmla="*/ 364 h 373"/>
                  <a:gd name="T26" fmla="*/ 115 w 333"/>
                  <a:gd name="T27" fmla="*/ 373 h 373"/>
                  <a:gd name="T28" fmla="*/ 53 w 333"/>
                  <a:gd name="T29" fmla="*/ 330 h 373"/>
                  <a:gd name="T30" fmla="*/ 38 w 333"/>
                  <a:gd name="T31" fmla="*/ 320 h 373"/>
                  <a:gd name="T32" fmla="*/ 0 w 333"/>
                  <a:gd name="T33" fmla="*/ 272 h 373"/>
                  <a:gd name="T34" fmla="*/ 5 w 333"/>
                  <a:gd name="T35" fmla="*/ 95 h 3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3"/>
                  <a:gd name="T55" fmla="*/ 0 h 373"/>
                  <a:gd name="T56" fmla="*/ 333 w 333"/>
                  <a:gd name="T57" fmla="*/ 373 h 3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3" h="373">
                    <a:moveTo>
                      <a:pt x="5" y="95"/>
                    </a:moveTo>
                    <a:cubicBezTo>
                      <a:pt x="112" y="6"/>
                      <a:pt x="78" y="0"/>
                      <a:pt x="178" y="8"/>
                    </a:cubicBezTo>
                    <a:cubicBezTo>
                      <a:pt x="195" y="14"/>
                      <a:pt x="213" y="16"/>
                      <a:pt x="230" y="23"/>
                    </a:cubicBezTo>
                    <a:cubicBezTo>
                      <a:pt x="237" y="26"/>
                      <a:pt x="242" y="34"/>
                      <a:pt x="250" y="37"/>
                    </a:cubicBezTo>
                    <a:cubicBezTo>
                      <a:pt x="265" y="42"/>
                      <a:pt x="283" y="42"/>
                      <a:pt x="298" y="47"/>
                    </a:cubicBezTo>
                    <a:cubicBezTo>
                      <a:pt x="303" y="49"/>
                      <a:pt x="307" y="50"/>
                      <a:pt x="312" y="52"/>
                    </a:cubicBezTo>
                    <a:cubicBezTo>
                      <a:pt x="323" y="68"/>
                      <a:pt x="325" y="82"/>
                      <a:pt x="331" y="100"/>
                    </a:cubicBezTo>
                    <a:cubicBezTo>
                      <a:pt x="329" y="113"/>
                      <a:pt x="327" y="125"/>
                      <a:pt x="326" y="138"/>
                    </a:cubicBezTo>
                    <a:cubicBezTo>
                      <a:pt x="324" y="154"/>
                      <a:pt x="333" y="175"/>
                      <a:pt x="322" y="186"/>
                    </a:cubicBezTo>
                    <a:cubicBezTo>
                      <a:pt x="309" y="199"/>
                      <a:pt x="287" y="193"/>
                      <a:pt x="269" y="196"/>
                    </a:cubicBezTo>
                    <a:cubicBezTo>
                      <a:pt x="256" y="214"/>
                      <a:pt x="249" y="231"/>
                      <a:pt x="230" y="244"/>
                    </a:cubicBezTo>
                    <a:cubicBezTo>
                      <a:pt x="223" y="255"/>
                      <a:pt x="213" y="265"/>
                      <a:pt x="206" y="277"/>
                    </a:cubicBezTo>
                    <a:cubicBezTo>
                      <a:pt x="191" y="303"/>
                      <a:pt x="178" y="348"/>
                      <a:pt x="149" y="364"/>
                    </a:cubicBezTo>
                    <a:cubicBezTo>
                      <a:pt x="139" y="370"/>
                      <a:pt x="126" y="369"/>
                      <a:pt x="115" y="373"/>
                    </a:cubicBezTo>
                    <a:cubicBezTo>
                      <a:pt x="89" y="366"/>
                      <a:pt x="76" y="346"/>
                      <a:pt x="53" y="330"/>
                    </a:cubicBezTo>
                    <a:cubicBezTo>
                      <a:pt x="48" y="327"/>
                      <a:pt x="38" y="320"/>
                      <a:pt x="38" y="320"/>
                    </a:cubicBezTo>
                    <a:cubicBezTo>
                      <a:pt x="26" y="299"/>
                      <a:pt x="19" y="286"/>
                      <a:pt x="0" y="272"/>
                    </a:cubicBezTo>
                    <a:cubicBezTo>
                      <a:pt x="8" y="193"/>
                      <a:pt x="9" y="193"/>
                      <a:pt x="5" y="95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D1A78552-4BE5-4E98-A428-B5D3E122B3A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Minimum cut problem </a:t>
            </a:r>
          </a:p>
        </p:txBody>
      </p:sp>
      <p:sp>
        <p:nvSpPr>
          <p:cNvPr id="2118661" name="Rectangle 5"/>
          <p:cNvSpPr>
            <a:spLocks noChangeArrowheads="1"/>
          </p:cNvSpPr>
          <p:nvPr/>
        </p:nvSpPr>
        <p:spPr bwMode="auto">
          <a:xfrm>
            <a:off x="4648200" y="9906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Min cut problem: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sz="2000" i="0">
                <a:latin typeface="Verdana" pitchFamily="34" charset="0"/>
              </a:rPr>
              <a:t>Find the cheapest way to cut the edges so that the “source” is separated from the “sink”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sz="2000" i="0">
                <a:latin typeface="Verdana" pitchFamily="34" charset="0"/>
              </a:rPr>
              <a:t>Cut edges going from source side to sink side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sz="2000" i="0">
                <a:latin typeface="Verdana" pitchFamily="34" charset="0"/>
              </a:rPr>
              <a:t>Edge weights now represent cutting “costs”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1066800"/>
            <a:ext cx="1503363" cy="3048000"/>
            <a:chOff x="1392" y="1200"/>
            <a:chExt cx="947" cy="1920"/>
          </a:xfrm>
        </p:grpSpPr>
        <p:sp>
          <p:nvSpPr>
            <p:cNvPr id="37931" name="Freeform 7"/>
            <p:cNvSpPr>
              <a:spLocks/>
            </p:cNvSpPr>
            <p:nvPr/>
          </p:nvSpPr>
          <p:spPr bwMode="auto">
            <a:xfrm>
              <a:off x="1392" y="1488"/>
              <a:ext cx="624" cy="1632"/>
            </a:xfrm>
            <a:custGeom>
              <a:avLst/>
              <a:gdLst>
                <a:gd name="T0" fmla="*/ 537 w 656"/>
                <a:gd name="T1" fmla="*/ 0 h 1728"/>
                <a:gd name="T2" fmla="*/ 419 w 656"/>
                <a:gd name="T3" fmla="*/ 458 h 1728"/>
                <a:gd name="T4" fmla="*/ 65 w 656"/>
                <a:gd name="T5" fmla="*/ 496 h 1728"/>
                <a:gd name="T6" fmla="*/ 27 w 656"/>
                <a:gd name="T7" fmla="*/ 1374 h 17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6"/>
                <a:gd name="T13" fmla="*/ 0 h 1728"/>
                <a:gd name="T14" fmla="*/ 656 w 656"/>
                <a:gd name="T15" fmla="*/ 1728 h 17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1728">
                  <a:moveTo>
                    <a:pt x="656" y="0"/>
                  </a:moveTo>
                  <a:cubicBezTo>
                    <a:pt x="632" y="236"/>
                    <a:pt x="608" y="472"/>
                    <a:pt x="512" y="576"/>
                  </a:cubicBezTo>
                  <a:cubicBezTo>
                    <a:pt x="416" y="680"/>
                    <a:pt x="160" y="432"/>
                    <a:pt x="80" y="624"/>
                  </a:cubicBezTo>
                  <a:cubicBezTo>
                    <a:pt x="0" y="816"/>
                    <a:pt x="16" y="1272"/>
                    <a:pt x="32" y="1728"/>
                  </a:cubicBezTo>
                </a:path>
              </a:pathLst>
            </a:cu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Text Box 8"/>
            <p:cNvSpPr txBox="1">
              <a:spLocks noChangeArrowheads="1"/>
            </p:cNvSpPr>
            <p:nvPr/>
          </p:nvSpPr>
          <p:spPr bwMode="auto">
            <a:xfrm>
              <a:off x="1680" y="1200"/>
              <a:ext cx="6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i="0">
                  <a:solidFill>
                    <a:srgbClr val="00CC00"/>
                  </a:solidFill>
                </a:rPr>
                <a:t>a cut C</a:t>
              </a:r>
            </a:p>
          </p:txBody>
        </p:sp>
      </p:grp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152400" y="1828800"/>
            <a:ext cx="4800600" cy="3048000"/>
            <a:chOff x="96" y="1680"/>
            <a:chExt cx="3024" cy="1920"/>
          </a:xfrm>
        </p:grpSpPr>
        <p:sp>
          <p:nvSpPr>
            <p:cNvPr id="37896" name="Text Box 10"/>
            <p:cNvSpPr txBox="1">
              <a:spLocks noChangeArrowheads="1"/>
            </p:cNvSpPr>
            <p:nvPr/>
          </p:nvSpPr>
          <p:spPr bwMode="auto">
            <a:xfrm>
              <a:off x="96" y="186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000" i="0"/>
                <a:t>“source”</a:t>
              </a:r>
            </a:p>
          </p:txBody>
        </p:sp>
        <p:grpSp>
          <p:nvGrpSpPr>
            <p:cNvPr id="37897" name="Group 11"/>
            <p:cNvGrpSpPr>
              <a:grpSpLocks/>
            </p:cNvGrpSpPr>
            <p:nvPr/>
          </p:nvGrpSpPr>
          <p:grpSpPr bwMode="auto">
            <a:xfrm>
              <a:off x="288" y="1680"/>
              <a:ext cx="2832" cy="1920"/>
              <a:chOff x="144" y="1728"/>
              <a:chExt cx="2832" cy="1920"/>
            </a:xfrm>
          </p:grpSpPr>
          <p:sp>
            <p:nvSpPr>
              <p:cNvPr id="37898" name="Line 12"/>
              <p:cNvSpPr>
                <a:spLocks noChangeShapeType="1"/>
              </p:cNvSpPr>
              <p:nvPr/>
            </p:nvSpPr>
            <p:spPr bwMode="auto">
              <a:xfrm flipV="1">
                <a:off x="336" y="1920"/>
                <a:ext cx="624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9" name="Line 13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Line 14"/>
              <p:cNvSpPr>
                <a:spLocks noChangeShapeType="1"/>
              </p:cNvSpPr>
              <p:nvPr/>
            </p:nvSpPr>
            <p:spPr bwMode="auto">
              <a:xfrm>
                <a:off x="336" y="2400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Line 15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528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2" name="Line 16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Line 17"/>
              <p:cNvSpPr>
                <a:spLocks noChangeShapeType="1"/>
              </p:cNvSpPr>
              <p:nvPr/>
            </p:nvSpPr>
            <p:spPr bwMode="auto">
              <a:xfrm flipV="1">
                <a:off x="2160" y="2400"/>
                <a:ext cx="528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Line 18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Line 19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Line 20"/>
              <p:cNvSpPr>
                <a:spLocks noChangeShapeType="1"/>
              </p:cNvSpPr>
              <p:nvPr/>
            </p:nvSpPr>
            <p:spPr bwMode="auto">
              <a:xfrm flipV="1">
                <a:off x="1008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Line 21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Line 22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Line 23"/>
              <p:cNvSpPr>
                <a:spLocks noChangeShapeType="1"/>
              </p:cNvSpPr>
              <p:nvPr/>
            </p:nvSpPr>
            <p:spPr bwMode="auto">
              <a:xfrm flipV="1">
                <a:off x="1008" y="2448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Line 24"/>
              <p:cNvSpPr>
                <a:spLocks noChangeShapeType="1"/>
              </p:cNvSpPr>
              <p:nvPr/>
            </p:nvSpPr>
            <p:spPr bwMode="auto">
              <a:xfrm flipV="1">
                <a:off x="1536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25"/>
              <p:cNvSpPr>
                <a:spLocks noChangeShapeType="1"/>
              </p:cNvSpPr>
              <p:nvPr/>
            </p:nvSpPr>
            <p:spPr bwMode="auto">
              <a:xfrm flipV="1">
                <a:off x="206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Text Box 26"/>
              <p:cNvSpPr txBox="1">
                <a:spLocks noChangeArrowheads="1"/>
              </p:cNvSpPr>
              <p:nvPr/>
            </p:nvSpPr>
            <p:spPr bwMode="auto">
              <a:xfrm>
                <a:off x="462" y="3360"/>
                <a:ext cx="2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i="0"/>
                  <a:t>A graph with two terminals</a:t>
                </a:r>
              </a:p>
            </p:txBody>
          </p:sp>
          <p:sp>
            <p:nvSpPr>
              <p:cNvPr id="37913" name="Oval 2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4" name="Oval 28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Oval 2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Line 30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Line 31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Line 32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Line 33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0" name="Oval 34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Oval 35"/>
              <p:cNvSpPr>
                <a:spLocks noChangeArrowheads="1"/>
              </p:cNvSpPr>
              <p:nvPr/>
            </p:nvSpPr>
            <p:spPr bwMode="auto">
              <a:xfrm>
                <a:off x="1392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Oval 36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3" name="Oval 37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4" name="Oval 38"/>
              <p:cNvSpPr>
                <a:spLocks noChangeArrowheads="1"/>
              </p:cNvSpPr>
              <p:nvPr/>
            </p:nvSpPr>
            <p:spPr bwMode="auto">
              <a:xfrm>
                <a:off x="1392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5" name="Oval 39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88" cy="288"/>
              </a:xfrm>
              <a:prstGeom prst="ellipse">
                <a:avLst/>
              </a:prstGeom>
              <a:solidFill>
                <a:srgbClr val="C8C8C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Oval 40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en-US" b="1" i="0"/>
              </a:p>
            </p:txBody>
          </p:sp>
          <p:sp>
            <p:nvSpPr>
              <p:cNvPr id="37927" name="Oval 41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Text Box 42"/>
              <p:cNvSpPr txBox="1">
                <a:spLocks noChangeArrowheads="1"/>
              </p:cNvSpPr>
              <p:nvPr/>
            </p:nvSpPr>
            <p:spPr bwMode="auto">
              <a:xfrm>
                <a:off x="161" y="2176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 i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37929" name="Text Box 43"/>
              <p:cNvSpPr txBox="1">
                <a:spLocks noChangeArrowheads="1"/>
              </p:cNvSpPr>
              <p:nvPr/>
            </p:nvSpPr>
            <p:spPr bwMode="auto">
              <a:xfrm>
                <a:off x="2544" y="216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800" b="1" i="0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37930" name="Text Box 44"/>
              <p:cNvSpPr txBox="1">
                <a:spLocks noChangeArrowheads="1"/>
              </p:cNvSpPr>
              <p:nvPr/>
            </p:nvSpPr>
            <p:spPr bwMode="auto">
              <a:xfrm>
                <a:off x="2452" y="1910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000" i="0"/>
                  <a:t>“sink”</a:t>
                </a:r>
              </a:p>
            </p:txBody>
          </p:sp>
        </p:grpSp>
      </p:grpSp>
      <p:sp>
        <p:nvSpPr>
          <p:cNvPr id="2118701" name="Text Box 45"/>
          <p:cNvSpPr txBox="1">
            <a:spLocks noChangeArrowheads="1"/>
          </p:cNvSpPr>
          <p:nvPr/>
        </p:nvSpPr>
        <p:spPr bwMode="auto">
          <a:xfrm>
            <a:off x="2816225" y="5135563"/>
            <a:ext cx="3744913" cy="831850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>
                <a:solidFill>
                  <a:srgbClr val="009900"/>
                </a:solidFill>
              </a:rPr>
              <a:t>Mincut = binary assignment</a:t>
            </a:r>
          </a:p>
          <a:p>
            <a:pPr>
              <a:buFontTx/>
              <a:buNone/>
            </a:pPr>
            <a:r>
              <a:rPr lang="en-US" b="1">
                <a:solidFill>
                  <a:srgbClr val="009900"/>
                </a:solidFill>
              </a:rPr>
              <a:t>(source=0, sink=1)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build="p" autoUpdateAnimBg="0" advAuto="2000"/>
      <p:bldP spid="21187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C552D53A-C8AC-4075-9D39-9F6EA53F86C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965097" name="Rectangle 41"/>
          <p:cNvSpPr>
            <a:spLocks noChangeArrowheads="1"/>
          </p:cNvSpPr>
          <p:nvPr/>
        </p:nvSpPr>
        <p:spPr bwMode="auto">
          <a:xfrm>
            <a:off x="3611563" y="228600"/>
            <a:ext cx="2179637" cy="519113"/>
          </a:xfrm>
          <a:prstGeom prst="rect">
            <a:avLst/>
          </a:prstGeom>
          <a:solidFill>
            <a:srgbClr val="CC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096" name="Rectangle 40"/>
          <p:cNvSpPr>
            <a:spLocks noChangeArrowheads="1"/>
          </p:cNvSpPr>
          <p:nvPr/>
        </p:nvSpPr>
        <p:spPr bwMode="auto">
          <a:xfrm>
            <a:off x="685800" y="228600"/>
            <a:ext cx="2360613" cy="519113"/>
          </a:xfrm>
          <a:prstGeom prst="rect">
            <a:avLst/>
          </a:prstGeom>
          <a:solidFill>
            <a:srgbClr val="CC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35513"/>
            <a:ext cx="7772400" cy="1487487"/>
          </a:xfrm>
        </p:spPr>
        <p:txBody>
          <a:bodyPr/>
          <a:lstStyle/>
          <a:p>
            <a:r>
              <a:rPr lang="en-US" sz="1800" smtClean="0">
                <a:latin typeface="Arial" charset="0"/>
              </a:rPr>
              <a:t>Line search vs. global min over 2</a:t>
            </a:r>
            <a:r>
              <a:rPr lang="en-US" sz="1800" baseline="30000" smtClean="0">
                <a:latin typeface="Arial" charset="0"/>
              </a:rPr>
              <a:t>n</a:t>
            </a:r>
            <a:r>
              <a:rPr lang="en-US" sz="1800" smtClean="0">
                <a:latin typeface="Arial" charset="0"/>
              </a:rPr>
              <a:t> candidate points</a:t>
            </a:r>
          </a:p>
          <a:p>
            <a:r>
              <a:rPr lang="en-US" sz="1800" smtClean="0">
                <a:latin typeface="Arial" charset="0"/>
              </a:rPr>
              <a:t>Vertices of an n-hypercube</a:t>
            </a:r>
          </a:p>
          <a:p>
            <a:r>
              <a:rPr lang="en-US" sz="1800" smtClean="0">
                <a:latin typeface="Arial" charset="0"/>
              </a:rPr>
              <a:t>Global minima over candidate points, regardless of convexity and local minima!</a:t>
            </a: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609600" y="2286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99"/>
                </a:solidFill>
                <a:latin typeface="Verdana" pitchFamily="34" charset="0"/>
                <a:ea typeface="Gulim" pitchFamily="34" charset="-127"/>
              </a:rPr>
              <a:t>Line Search vs Graph Cut Minimization</a:t>
            </a:r>
          </a:p>
        </p:txBody>
      </p:sp>
      <p:sp>
        <p:nvSpPr>
          <p:cNvPr id="1965061" name="AutoShape 5"/>
          <p:cNvSpPr>
            <a:spLocks noChangeArrowheads="1"/>
          </p:cNvSpPr>
          <p:nvPr/>
        </p:nvSpPr>
        <p:spPr bwMode="auto">
          <a:xfrm>
            <a:off x="1566863" y="901700"/>
            <a:ext cx="4699000" cy="3843338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49575" y="3071813"/>
            <a:ext cx="1717675" cy="1065212"/>
            <a:chOff x="1077" y="2225"/>
            <a:chExt cx="1082" cy="671"/>
          </a:xfrm>
        </p:grpSpPr>
        <p:sp>
          <p:nvSpPr>
            <p:cNvPr id="38945" name="AutoShape 7"/>
            <p:cNvSpPr>
              <a:spLocks noChangeArrowheads="1"/>
            </p:cNvSpPr>
            <p:nvPr/>
          </p:nvSpPr>
          <p:spPr bwMode="auto">
            <a:xfrm>
              <a:off x="1130" y="2268"/>
              <a:ext cx="977" cy="583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222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8"/>
            <p:cNvSpPr>
              <a:spLocks noChangeArrowheads="1"/>
            </p:cNvSpPr>
            <p:nvPr/>
          </p:nvSpPr>
          <p:spPr bwMode="auto">
            <a:xfrm>
              <a:off x="1086" y="2377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9"/>
            <p:cNvSpPr>
              <a:spLocks noChangeArrowheads="1"/>
            </p:cNvSpPr>
            <p:nvPr/>
          </p:nvSpPr>
          <p:spPr bwMode="auto">
            <a:xfrm>
              <a:off x="1077" y="2788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10"/>
            <p:cNvSpPr>
              <a:spLocks noChangeArrowheads="1"/>
            </p:cNvSpPr>
            <p:nvPr/>
          </p:nvSpPr>
          <p:spPr bwMode="auto">
            <a:xfrm>
              <a:off x="1241" y="2225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11"/>
            <p:cNvSpPr>
              <a:spLocks noChangeArrowheads="1"/>
            </p:cNvSpPr>
            <p:nvPr/>
          </p:nvSpPr>
          <p:spPr bwMode="auto">
            <a:xfrm>
              <a:off x="2050" y="2226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12"/>
            <p:cNvSpPr>
              <a:spLocks noChangeArrowheads="1"/>
            </p:cNvSpPr>
            <p:nvPr/>
          </p:nvSpPr>
          <p:spPr bwMode="auto">
            <a:xfrm>
              <a:off x="1911" y="2364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13"/>
            <p:cNvSpPr>
              <a:spLocks noChangeArrowheads="1"/>
            </p:cNvSpPr>
            <p:nvPr/>
          </p:nvSpPr>
          <p:spPr bwMode="auto">
            <a:xfrm>
              <a:off x="1243" y="2660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Oval 14"/>
            <p:cNvSpPr>
              <a:spLocks noChangeArrowheads="1"/>
            </p:cNvSpPr>
            <p:nvPr/>
          </p:nvSpPr>
          <p:spPr bwMode="auto">
            <a:xfrm>
              <a:off x="2059" y="2657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Oval 15"/>
            <p:cNvSpPr>
              <a:spLocks noChangeArrowheads="1"/>
            </p:cNvSpPr>
            <p:nvPr/>
          </p:nvSpPr>
          <p:spPr bwMode="auto">
            <a:xfrm>
              <a:off x="1904" y="2793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84350" y="2274888"/>
            <a:ext cx="1827213" cy="2152650"/>
            <a:chOff x="1445" y="1709"/>
            <a:chExt cx="1151" cy="1356"/>
          </a:xfrm>
        </p:grpSpPr>
        <p:sp>
          <p:nvSpPr>
            <p:cNvPr id="38936" name="AutoShape 17"/>
            <p:cNvSpPr>
              <a:spLocks noChangeArrowheads="1"/>
            </p:cNvSpPr>
            <p:nvPr/>
          </p:nvSpPr>
          <p:spPr bwMode="auto">
            <a:xfrm>
              <a:off x="1495" y="1756"/>
              <a:ext cx="1058" cy="127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222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18"/>
            <p:cNvSpPr>
              <a:spLocks noChangeArrowheads="1"/>
            </p:cNvSpPr>
            <p:nvPr/>
          </p:nvSpPr>
          <p:spPr bwMode="auto">
            <a:xfrm>
              <a:off x="1714" y="1709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Oval 19"/>
            <p:cNvSpPr>
              <a:spLocks noChangeArrowheads="1"/>
            </p:cNvSpPr>
            <p:nvPr/>
          </p:nvSpPr>
          <p:spPr bwMode="auto">
            <a:xfrm>
              <a:off x="2240" y="1966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Oval 20"/>
            <p:cNvSpPr>
              <a:spLocks noChangeArrowheads="1"/>
            </p:cNvSpPr>
            <p:nvPr/>
          </p:nvSpPr>
          <p:spPr bwMode="auto">
            <a:xfrm>
              <a:off x="2488" y="2717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Oval 21"/>
            <p:cNvSpPr>
              <a:spLocks noChangeArrowheads="1"/>
            </p:cNvSpPr>
            <p:nvPr/>
          </p:nvSpPr>
          <p:spPr bwMode="auto">
            <a:xfrm>
              <a:off x="2496" y="1712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Oval 22"/>
            <p:cNvSpPr>
              <a:spLocks noChangeArrowheads="1"/>
            </p:cNvSpPr>
            <p:nvPr/>
          </p:nvSpPr>
          <p:spPr bwMode="auto">
            <a:xfrm>
              <a:off x="2237" y="2962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3"/>
            <p:cNvSpPr>
              <a:spLocks noChangeArrowheads="1"/>
            </p:cNvSpPr>
            <p:nvPr/>
          </p:nvSpPr>
          <p:spPr bwMode="auto">
            <a:xfrm>
              <a:off x="1445" y="2958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Oval 24"/>
            <p:cNvSpPr>
              <a:spLocks noChangeArrowheads="1"/>
            </p:cNvSpPr>
            <p:nvPr/>
          </p:nvSpPr>
          <p:spPr bwMode="auto">
            <a:xfrm>
              <a:off x="1728" y="2737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Oval 25"/>
            <p:cNvSpPr>
              <a:spLocks noChangeArrowheads="1"/>
            </p:cNvSpPr>
            <p:nvPr/>
          </p:nvSpPr>
          <p:spPr bwMode="auto">
            <a:xfrm>
              <a:off x="1459" y="1965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606675" y="1354138"/>
            <a:ext cx="2347913" cy="3355975"/>
            <a:chOff x="4420" y="2476"/>
            <a:chExt cx="1151" cy="1356"/>
          </a:xfrm>
        </p:grpSpPr>
        <p:sp>
          <p:nvSpPr>
            <p:cNvPr id="38927" name="AutoShape 27"/>
            <p:cNvSpPr>
              <a:spLocks noChangeArrowheads="1"/>
            </p:cNvSpPr>
            <p:nvPr/>
          </p:nvSpPr>
          <p:spPr bwMode="auto">
            <a:xfrm>
              <a:off x="4470" y="2523"/>
              <a:ext cx="1058" cy="127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222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28"/>
            <p:cNvSpPr>
              <a:spLocks noChangeArrowheads="1"/>
            </p:cNvSpPr>
            <p:nvPr/>
          </p:nvSpPr>
          <p:spPr bwMode="auto">
            <a:xfrm>
              <a:off x="4689" y="2476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Oval 29"/>
            <p:cNvSpPr>
              <a:spLocks noChangeArrowheads="1"/>
            </p:cNvSpPr>
            <p:nvPr/>
          </p:nvSpPr>
          <p:spPr bwMode="auto">
            <a:xfrm>
              <a:off x="5215" y="2733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Oval 30"/>
            <p:cNvSpPr>
              <a:spLocks noChangeArrowheads="1"/>
            </p:cNvSpPr>
            <p:nvPr/>
          </p:nvSpPr>
          <p:spPr bwMode="auto">
            <a:xfrm>
              <a:off x="5463" y="3484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Oval 31"/>
            <p:cNvSpPr>
              <a:spLocks noChangeArrowheads="1"/>
            </p:cNvSpPr>
            <p:nvPr/>
          </p:nvSpPr>
          <p:spPr bwMode="auto">
            <a:xfrm>
              <a:off x="5471" y="2479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Oval 32"/>
            <p:cNvSpPr>
              <a:spLocks noChangeArrowheads="1"/>
            </p:cNvSpPr>
            <p:nvPr/>
          </p:nvSpPr>
          <p:spPr bwMode="auto">
            <a:xfrm>
              <a:off x="5212" y="3729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Oval 33"/>
            <p:cNvSpPr>
              <a:spLocks noChangeArrowheads="1"/>
            </p:cNvSpPr>
            <p:nvPr/>
          </p:nvSpPr>
          <p:spPr bwMode="auto">
            <a:xfrm>
              <a:off x="4420" y="3725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Oval 34"/>
            <p:cNvSpPr>
              <a:spLocks noChangeArrowheads="1"/>
            </p:cNvSpPr>
            <p:nvPr/>
          </p:nvSpPr>
          <p:spPr bwMode="auto">
            <a:xfrm>
              <a:off x="4668" y="3504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Oval 35"/>
            <p:cNvSpPr>
              <a:spLocks noChangeArrowheads="1"/>
            </p:cNvSpPr>
            <p:nvPr/>
          </p:nvSpPr>
          <p:spPr bwMode="auto">
            <a:xfrm>
              <a:off x="4434" y="2732"/>
              <a:ext cx="100" cy="10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5092" name="Line 36"/>
          <p:cNvSpPr>
            <a:spLocks noChangeShapeType="1"/>
          </p:cNvSpPr>
          <p:nvPr/>
        </p:nvSpPr>
        <p:spPr bwMode="auto">
          <a:xfrm>
            <a:off x="2165350" y="2511425"/>
            <a:ext cx="2765425" cy="215265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093" name="Oval 37"/>
          <p:cNvSpPr>
            <a:spLocks noChangeArrowheads="1"/>
          </p:cNvSpPr>
          <p:nvPr/>
        </p:nvSpPr>
        <p:spPr bwMode="auto">
          <a:xfrm>
            <a:off x="3292475" y="3365500"/>
            <a:ext cx="158750" cy="163513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094" name="Line 38"/>
          <p:cNvSpPr>
            <a:spLocks noChangeShapeType="1"/>
          </p:cNvSpPr>
          <p:nvPr/>
        </p:nvSpPr>
        <p:spPr bwMode="auto">
          <a:xfrm flipV="1">
            <a:off x="2235200" y="2343150"/>
            <a:ext cx="3159125" cy="171291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095" name="Oval 39"/>
          <p:cNvSpPr>
            <a:spLocks noChangeArrowheads="1"/>
          </p:cNvSpPr>
          <p:nvPr/>
        </p:nvSpPr>
        <p:spPr bwMode="auto">
          <a:xfrm>
            <a:off x="4624388" y="2627313"/>
            <a:ext cx="158750" cy="163512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97" grpId="0" animBg="1"/>
      <p:bldP spid="1965096" grpId="0" animBg="1"/>
      <p:bldP spid="1965058" grpId="0" build="p" autoUpdateAnimBg="0"/>
      <p:bldP spid="1965061" grpId="0" animBg="1"/>
      <p:bldP spid="1965092" grpId="0" animBg="1"/>
      <p:bldP spid="1965093" grpId="0" animBg="1"/>
      <p:bldP spid="1965094" grpId="0" animBg="1"/>
      <p:bldP spid="1965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Truncation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231187" cy="533400"/>
          </a:xfrm>
        </p:spPr>
        <p:txBody>
          <a:bodyPr/>
          <a:lstStyle/>
          <a:p>
            <a:r>
              <a:rPr lang="en-US" dirty="0" smtClean="0"/>
              <a:t>Can make MRI faster by sampling less of k-space</a:t>
            </a:r>
          </a:p>
          <a:p>
            <a:r>
              <a:rPr lang="en-US" dirty="0" smtClean="0"/>
              <a:t>Truncation = sampling central part of k-space</a:t>
            </a:r>
          </a:p>
        </p:txBody>
      </p:sp>
      <p:pic>
        <p:nvPicPr>
          <p:cNvPr id="1677316" name="Picture 4" descr="kge_ori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14285" t="9525" r="14285" b="9525"/>
          <a:stretch>
            <a:fillRect/>
          </a:stretch>
        </p:blipFill>
        <p:spPr bwMode="auto">
          <a:xfrm>
            <a:off x="611188" y="1752600"/>
            <a:ext cx="3884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17" name="Picture 5" descr="ge_ori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14285" t="9525" r="14285" b="9525"/>
          <a:stretch>
            <a:fillRect/>
          </a:stretch>
        </p:blipFill>
        <p:spPr bwMode="auto">
          <a:xfrm>
            <a:off x="4573588" y="1752600"/>
            <a:ext cx="3884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18" name="Picture 6" descr="kge_trunc80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l="14285" t="9525" r="14285" b="9525"/>
          <a:stretch>
            <a:fillRect/>
          </a:stretch>
        </p:blipFill>
        <p:spPr bwMode="auto">
          <a:xfrm>
            <a:off x="609600" y="1752600"/>
            <a:ext cx="38846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19" name="Picture 7" descr="ge_trunc80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14285" t="9525" r="14285" b="9525"/>
          <a:stretch>
            <a:fillRect/>
          </a:stretch>
        </p:blipFill>
        <p:spPr bwMode="auto">
          <a:xfrm>
            <a:off x="4573588" y="1752600"/>
            <a:ext cx="3884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20" name="Picture 8" descr="kge_trunc50"/>
          <p:cNvPicPr>
            <a:picLocks noChangeAspect="1" noChangeArrowheads="1"/>
          </p:cNvPicPr>
          <p:nvPr/>
        </p:nvPicPr>
        <p:blipFill>
          <a:blip r:embed="rId7" cstate="print">
            <a:lum bright="18000"/>
          </a:blip>
          <a:srcRect l="14285" t="9525" r="14285" b="9525"/>
          <a:stretch>
            <a:fillRect/>
          </a:stretch>
        </p:blipFill>
        <p:spPr bwMode="auto">
          <a:xfrm>
            <a:off x="609600" y="1752600"/>
            <a:ext cx="38846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21" name="Picture 9" descr="ge_trunc50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l="14285" t="9525" r="14285" b="9525"/>
          <a:stretch>
            <a:fillRect/>
          </a:stretch>
        </p:blipFill>
        <p:spPr bwMode="auto">
          <a:xfrm>
            <a:off x="4573588" y="1752600"/>
            <a:ext cx="3884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22" name="Picture 10" descr="kge_trunc30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 l="14285" t="9525" r="14285" b="9525"/>
          <a:stretch>
            <a:fillRect/>
          </a:stretch>
        </p:blipFill>
        <p:spPr bwMode="auto">
          <a:xfrm>
            <a:off x="609600" y="1752600"/>
            <a:ext cx="38846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7323" name="Picture 11" descr="ge_trunc30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14285" t="9525" r="14285" b="9525"/>
          <a:stretch>
            <a:fillRect/>
          </a:stretch>
        </p:blipFill>
        <p:spPr bwMode="auto">
          <a:xfrm>
            <a:off x="4573588" y="1752600"/>
            <a:ext cx="3884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029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 </a:t>
            </a:r>
            <a:r>
              <a:rPr lang="en-US" i="0" kern="0" dirty="0" smtClean="0">
                <a:latin typeface="+mn-lt"/>
              </a:rPr>
              <a:t>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super-resolution (extrapolating k-space)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i="0" kern="0" dirty="0" smtClean="0">
                <a:latin typeface="+mn-lt"/>
              </a:rPr>
              <a:t>Very hard, no successful method yet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DD663-E0DF-4089-B889-6ECE23DC9EF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In vivo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612900"/>
            <a:ext cx="2971800" cy="3903663"/>
            <a:chOff x="96" y="1016"/>
            <a:chExt cx="1872" cy="2459"/>
          </a:xfrm>
        </p:grpSpPr>
        <p:sp>
          <p:nvSpPr>
            <p:cNvPr id="39947" name="Text Box 4"/>
            <p:cNvSpPr txBox="1">
              <a:spLocks noChangeArrowheads="1"/>
            </p:cNvSpPr>
            <p:nvPr/>
          </p:nvSpPr>
          <p:spPr bwMode="auto">
            <a:xfrm>
              <a:off x="144" y="3244"/>
              <a:ext cx="1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1800" i="0">
                  <a:latin typeface="Arial" charset="0"/>
                  <a:cs typeface="Arial" charset="0"/>
                </a:rPr>
                <a:t>Unaccelerated image</a:t>
              </a:r>
            </a:p>
          </p:txBody>
        </p:sp>
        <p:pic>
          <p:nvPicPr>
            <p:cNvPr id="39948" name="Picture 5" descr="GSlong9_or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16"/>
              <a:ext cx="18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76575" y="1600200"/>
            <a:ext cx="2981325" cy="4191000"/>
            <a:chOff x="1986" y="1008"/>
            <a:chExt cx="1878" cy="2640"/>
          </a:xfrm>
        </p:grpSpPr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1986" y="3244"/>
              <a:ext cx="1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1800" i="0">
                  <a:latin typeface="Arial" charset="0"/>
                  <a:cs typeface="Arial" charset="0"/>
                </a:rPr>
                <a:t>Accelerated X3,</a:t>
              </a:r>
            </a:p>
            <a:p>
              <a:pPr algn="l" eaLnBrk="1" hangingPunct="1">
                <a:buFontTx/>
                <a:buNone/>
              </a:pPr>
              <a:r>
                <a:rPr lang="en-US" sz="1800" i="0">
                  <a:latin typeface="Arial" charset="0"/>
                  <a:cs typeface="Arial" charset="0"/>
                </a:rPr>
                <a:t>SENSE reconstruction</a:t>
              </a:r>
            </a:p>
          </p:txBody>
        </p:sp>
        <p:pic>
          <p:nvPicPr>
            <p:cNvPr id="39946" name="Picture 8" descr="GSlong10_0"/>
            <p:cNvPicPr>
              <a:picLocks noChangeAspect="1" noChangeArrowheads="1"/>
            </p:cNvPicPr>
            <p:nvPr/>
          </p:nvPicPr>
          <p:blipFill>
            <a:blip r:embed="rId4" cstate="print">
              <a:lum bright="40000" contrast="60000"/>
            </a:blip>
            <a:srcRect/>
            <a:stretch>
              <a:fillRect/>
            </a:stretch>
          </p:blipFill>
          <p:spPr bwMode="auto">
            <a:xfrm>
              <a:off x="1992" y="1008"/>
              <a:ext cx="1872" cy="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0" y="1600200"/>
            <a:ext cx="2971800" cy="4191000"/>
            <a:chOff x="3888" y="1008"/>
            <a:chExt cx="1872" cy="2640"/>
          </a:xfrm>
        </p:grpSpPr>
        <p:sp>
          <p:nvSpPr>
            <p:cNvPr id="39943" name="Text Box 10"/>
            <p:cNvSpPr txBox="1">
              <a:spLocks noChangeArrowheads="1"/>
            </p:cNvSpPr>
            <p:nvPr/>
          </p:nvSpPr>
          <p:spPr bwMode="auto">
            <a:xfrm>
              <a:off x="3900" y="3244"/>
              <a:ext cx="1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buFontTx/>
                <a:buNone/>
              </a:pPr>
              <a:r>
                <a:rPr lang="en-US" sz="1800" i="0">
                  <a:latin typeface="Arial" charset="0"/>
                  <a:cs typeface="Arial" charset="0"/>
                </a:rPr>
                <a:t>Accelerated X3,</a:t>
              </a:r>
            </a:p>
            <a:p>
              <a:pPr algn="l" eaLnBrk="1" hangingPunct="1">
                <a:buFontTx/>
                <a:buNone/>
              </a:pPr>
              <a:r>
                <a:rPr lang="en-US" sz="1800" i="0">
                  <a:latin typeface="Arial" charset="0"/>
                  <a:cs typeface="Arial" charset="0"/>
                </a:rPr>
                <a:t>Graph cuts reconstruction</a:t>
              </a:r>
            </a:p>
          </p:txBody>
        </p:sp>
        <p:pic>
          <p:nvPicPr>
            <p:cNvPr id="39944" name="Picture 11" descr="GSlong10_mrf"/>
            <p:cNvPicPr>
              <a:picLocks noChangeAspect="1" noChangeArrowheads="1"/>
            </p:cNvPicPr>
            <p:nvPr/>
          </p:nvPicPr>
          <p:blipFill>
            <a:blip r:embed="rId5" cstate="print">
              <a:lum bright="40000" contrast="60000"/>
            </a:blip>
            <a:srcRect/>
            <a:stretch>
              <a:fillRect/>
            </a:stretch>
          </p:blipFill>
          <p:spPr bwMode="auto">
            <a:xfrm>
              <a:off x="3888" y="1008"/>
              <a:ext cx="1872" cy="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Slong9_orig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/>
          <a:stretch>
            <a:fillRect/>
          </a:stretch>
        </p:blipFill>
        <p:spPr bwMode="auto">
          <a:xfrm>
            <a:off x="1317625" y="196850"/>
            <a:ext cx="65087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495675" y="1095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i="0">
                <a:solidFill>
                  <a:srgbClr val="FF0000"/>
                </a:solidFill>
                <a:latin typeface="Arial" charset="0"/>
                <a:cs typeface="Arial" charset="0"/>
              </a:rPr>
              <a:t>Unaccelerated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Slong10_0"/>
          <p:cNvPicPr>
            <a:picLocks noChangeAspect="1" noChangeArrowheads="1"/>
          </p:cNvPicPr>
          <p:nvPr/>
        </p:nvPicPr>
        <p:blipFill>
          <a:blip r:embed="rId3" cstate="print">
            <a:lum bright="64000" contrast="72000"/>
          </a:blip>
          <a:srcRect/>
          <a:stretch>
            <a:fillRect/>
          </a:stretch>
        </p:blipFill>
        <p:spPr bwMode="auto">
          <a:xfrm>
            <a:off x="1308100" y="139700"/>
            <a:ext cx="65262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44675" y="109538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i="0">
                <a:solidFill>
                  <a:srgbClr val="FF0000"/>
                </a:solidFill>
                <a:latin typeface="Arial" charset="0"/>
                <a:cs typeface="Arial" charset="0"/>
              </a:rPr>
              <a:t>Accelerated X3, SENSE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Slong10_mrf"/>
          <p:cNvPicPr>
            <a:picLocks noChangeAspect="1" noChangeArrowheads="1"/>
          </p:cNvPicPr>
          <p:nvPr/>
        </p:nvPicPr>
        <p:blipFill>
          <a:blip r:embed="rId3" cstate="print">
            <a:lum bright="52000" contrast="72000"/>
          </a:blip>
          <a:srcRect/>
          <a:stretch>
            <a:fillRect/>
          </a:stretch>
        </p:blipFill>
        <p:spPr bwMode="auto">
          <a:xfrm>
            <a:off x="1317625" y="147638"/>
            <a:ext cx="6508750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57350" y="107950"/>
            <a:ext cx="582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i="0">
                <a:solidFill>
                  <a:srgbClr val="FF0000"/>
                </a:solidFill>
                <a:latin typeface="Arial" charset="0"/>
                <a:cs typeface="Arial" charset="0"/>
              </a:rPr>
              <a:t>Accelerated X3,Graph cuts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Slong9_orig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/>
          <a:stretch>
            <a:fillRect/>
          </a:stretch>
        </p:blipFill>
        <p:spPr bwMode="auto">
          <a:xfrm>
            <a:off x="1317625" y="196850"/>
            <a:ext cx="65087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95675" y="1095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None/>
            </a:pPr>
            <a:r>
              <a:rPr lang="en-US" i="0">
                <a:solidFill>
                  <a:srgbClr val="FF0000"/>
                </a:solidFill>
                <a:latin typeface="Arial" charset="0"/>
                <a:cs typeface="Arial" charset="0"/>
              </a:rPr>
              <a:t>Unaccelerated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4763"/>
            <a:ext cx="59436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0E07E-98EB-4A85-B05A-4AB6D5082BC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Comparison with SENSE</a:t>
            </a:r>
          </a:p>
        </p:txBody>
      </p:sp>
      <p:pic>
        <p:nvPicPr>
          <p:cNvPr id="46084" name="Picture 3" descr="C:\Documents and Settings\ashish\Desktop\GCPI\results\invivo_set1\gmaps_for_various_regs\gmap_summary_d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914400"/>
            <a:ext cx="920432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66738" y="3268663"/>
            <a:ext cx="1308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</a:rPr>
              <a:t>SENSE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400" b="1">
                <a:solidFill>
                  <a:srgbClr val="FF0000"/>
                </a:solidFill>
              </a:rPr>
              <a:t> = 0.1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670175" y="3268663"/>
            <a:ext cx="1308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</a:rPr>
              <a:t>SENSE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400" b="1">
                <a:solidFill>
                  <a:srgbClr val="FF0000"/>
                </a:solidFill>
              </a:rPr>
              <a:t> = 0.3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032375" y="3268663"/>
            <a:ext cx="1308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</a:rPr>
              <a:t>SENSE 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400" b="1">
                <a:solidFill>
                  <a:srgbClr val="FF0000"/>
                </a:solidFill>
              </a:rPr>
              <a:t> = 0.6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7319963" y="3268663"/>
            <a:ext cx="10064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</a:rPr>
              <a:t>EPIGRAM</a:t>
            </a: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0" y="5856288"/>
            <a:ext cx="8382000" cy="239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99C580-6497-4BB3-8888-73EE0D52AD2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400" smtClean="0"/>
              <a:t>In vivo results - SNR</a:t>
            </a:r>
          </a:p>
        </p:txBody>
      </p: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1371600" y="685800"/>
            <a:ext cx="6858000" cy="2286000"/>
            <a:chOff x="-3" y="-3"/>
            <a:chExt cx="3196" cy="2769"/>
          </a:xfrm>
        </p:grpSpPr>
        <p:grpSp>
          <p:nvGrpSpPr>
            <p:cNvPr id="2054" name="Group 4"/>
            <p:cNvGrpSpPr>
              <a:grpSpLocks/>
            </p:cNvGrpSpPr>
            <p:nvPr/>
          </p:nvGrpSpPr>
          <p:grpSpPr bwMode="auto">
            <a:xfrm>
              <a:off x="0" y="0"/>
              <a:ext cx="3190" cy="2763"/>
              <a:chOff x="0" y="0"/>
              <a:chExt cx="3190" cy="2763"/>
            </a:xfrm>
          </p:grpSpPr>
          <p:grpSp>
            <p:nvGrpSpPr>
              <p:cNvPr id="205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32" cy="921"/>
                <a:chOff x="0" y="0"/>
                <a:chExt cx="532" cy="921"/>
              </a:xfrm>
            </p:grpSpPr>
            <p:sp>
              <p:nvSpPr>
                <p:cNvPr id="215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46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>
                    <a:buFontTx/>
                    <a:buNone/>
                  </a:pPr>
                  <a:r>
                    <a:rPr lang="en-GB" sz="1200" b="1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 </a:t>
                  </a:r>
                </a:p>
                <a:p>
                  <a:pPr algn="just"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5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32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7" name="Group 8"/>
              <p:cNvGrpSpPr>
                <a:grpSpLocks/>
              </p:cNvGrpSpPr>
              <p:nvPr/>
            </p:nvGrpSpPr>
            <p:grpSpPr bwMode="auto">
              <a:xfrm>
                <a:off x="532" y="0"/>
                <a:ext cx="403" cy="921"/>
                <a:chOff x="532" y="0"/>
                <a:chExt cx="403" cy="921"/>
              </a:xfrm>
            </p:grpSpPr>
            <p:sp>
              <p:nvSpPr>
                <p:cNvPr id="2148" name="Rectangle 9"/>
                <p:cNvSpPr>
                  <a:spLocks noChangeArrowheads="1"/>
                </p:cNvSpPr>
                <p:nvPr/>
              </p:nvSpPr>
              <p:spPr bwMode="auto">
                <a:xfrm>
                  <a:off x="575" y="0"/>
                  <a:ext cx="317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endParaRPr lang="en-GB" sz="12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r>
                    <a:rPr lang="en-GB" sz="12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49" name="Rectangle 10"/>
                <p:cNvSpPr>
                  <a:spLocks noChangeArrowheads="1"/>
                </p:cNvSpPr>
                <p:nvPr/>
              </p:nvSpPr>
              <p:spPr bwMode="auto">
                <a:xfrm>
                  <a:off x="532" y="0"/>
                  <a:ext cx="403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" name="Group 11"/>
              <p:cNvGrpSpPr>
                <a:grpSpLocks/>
              </p:cNvGrpSpPr>
              <p:nvPr/>
            </p:nvGrpSpPr>
            <p:grpSpPr bwMode="auto">
              <a:xfrm>
                <a:off x="935" y="0"/>
                <a:ext cx="1180" cy="403"/>
                <a:chOff x="935" y="0"/>
                <a:chExt cx="1180" cy="403"/>
              </a:xfrm>
            </p:grpSpPr>
            <p:sp>
              <p:nvSpPr>
                <p:cNvPr id="2146" name="Rectangle 12"/>
                <p:cNvSpPr>
                  <a:spLocks noChangeArrowheads="1"/>
                </p:cNvSpPr>
                <p:nvPr/>
              </p:nvSpPr>
              <p:spPr bwMode="auto">
                <a:xfrm>
                  <a:off x="978" y="0"/>
                  <a:ext cx="109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99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Reg SENSE</a:t>
                  </a:r>
                  <a:endParaRPr lang="en-GB" sz="1200" b="1">
                    <a:solidFill>
                      <a:srgbClr val="0099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2147" name="Rectangle 13"/>
                <p:cNvSpPr>
                  <a:spLocks noChangeArrowheads="1"/>
                </p:cNvSpPr>
                <p:nvPr/>
              </p:nvSpPr>
              <p:spPr bwMode="auto">
                <a:xfrm>
                  <a:off x="935" y="0"/>
                  <a:ext cx="11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9" name="Group 14"/>
              <p:cNvGrpSpPr>
                <a:grpSpLocks/>
              </p:cNvGrpSpPr>
              <p:nvPr/>
            </p:nvGrpSpPr>
            <p:grpSpPr bwMode="auto">
              <a:xfrm>
                <a:off x="2115" y="0"/>
                <a:ext cx="1075" cy="403"/>
                <a:chOff x="2115" y="0"/>
                <a:chExt cx="1075" cy="403"/>
              </a:xfrm>
            </p:grpSpPr>
            <p:sp>
              <p:nvSpPr>
                <p:cNvPr id="214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58" y="0"/>
                  <a:ext cx="9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99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EPIGRAM</a:t>
                  </a:r>
                  <a:endParaRPr lang="en-GB" sz="1200" b="1">
                    <a:solidFill>
                      <a:srgbClr val="0099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45" name="Rectangle 16"/>
                <p:cNvSpPr>
                  <a:spLocks noChangeArrowheads="1"/>
                </p:cNvSpPr>
                <p:nvPr/>
              </p:nvSpPr>
              <p:spPr bwMode="auto">
                <a:xfrm>
                  <a:off x="2115" y="0"/>
                  <a:ext cx="10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0" name="Group 17"/>
              <p:cNvGrpSpPr>
                <a:grpSpLocks/>
              </p:cNvGrpSpPr>
              <p:nvPr/>
            </p:nvGrpSpPr>
            <p:grpSpPr bwMode="auto">
              <a:xfrm>
                <a:off x="935" y="403"/>
                <a:ext cx="590" cy="518"/>
                <a:chOff x="935" y="403"/>
                <a:chExt cx="590" cy="518"/>
              </a:xfrm>
            </p:grpSpPr>
            <p:sp>
              <p:nvSpPr>
                <p:cNvPr id="2142" name="Rectangle 18"/>
                <p:cNvSpPr>
                  <a:spLocks noChangeArrowheads="1"/>
                </p:cNvSpPr>
                <p:nvPr/>
              </p:nvSpPr>
              <p:spPr bwMode="auto">
                <a:xfrm>
                  <a:off x="978" y="403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mean SNR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43" name="Rectangle 19"/>
                <p:cNvSpPr>
                  <a:spLocks noChangeArrowheads="1"/>
                </p:cNvSpPr>
                <p:nvPr/>
              </p:nvSpPr>
              <p:spPr bwMode="auto">
                <a:xfrm>
                  <a:off x="935" y="403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1" name="Group 20"/>
              <p:cNvGrpSpPr>
                <a:grpSpLocks/>
              </p:cNvGrpSpPr>
              <p:nvPr/>
            </p:nvGrpSpPr>
            <p:grpSpPr bwMode="auto">
              <a:xfrm>
                <a:off x="1525" y="403"/>
                <a:ext cx="590" cy="518"/>
                <a:chOff x="1525" y="403"/>
                <a:chExt cx="590" cy="518"/>
              </a:xfrm>
            </p:grpSpPr>
            <p:sp>
              <p:nvSpPr>
                <p:cNvPr id="2140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8" y="403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Mean g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41" name="Rectangle 22"/>
                <p:cNvSpPr>
                  <a:spLocks noChangeArrowheads="1"/>
                </p:cNvSpPr>
                <p:nvPr/>
              </p:nvSpPr>
              <p:spPr bwMode="auto">
                <a:xfrm>
                  <a:off x="1525" y="403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2" name="Group 23"/>
              <p:cNvGrpSpPr>
                <a:grpSpLocks/>
              </p:cNvGrpSpPr>
              <p:nvPr/>
            </p:nvGrpSpPr>
            <p:grpSpPr bwMode="auto">
              <a:xfrm>
                <a:off x="2115" y="403"/>
                <a:ext cx="575" cy="518"/>
                <a:chOff x="2115" y="403"/>
                <a:chExt cx="575" cy="518"/>
              </a:xfrm>
            </p:grpSpPr>
            <p:sp>
              <p:nvSpPr>
                <p:cNvPr id="2138" name="Rectangle 24"/>
                <p:cNvSpPr>
                  <a:spLocks noChangeArrowheads="1"/>
                </p:cNvSpPr>
                <p:nvPr/>
              </p:nvSpPr>
              <p:spPr bwMode="auto">
                <a:xfrm>
                  <a:off x="2158" y="403"/>
                  <a:ext cx="4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Mean SNR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39" name="Rectangle 25"/>
                <p:cNvSpPr>
                  <a:spLocks noChangeArrowheads="1"/>
                </p:cNvSpPr>
                <p:nvPr/>
              </p:nvSpPr>
              <p:spPr bwMode="auto">
                <a:xfrm>
                  <a:off x="2115" y="403"/>
                  <a:ext cx="5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3" name="Group 26"/>
              <p:cNvGrpSpPr>
                <a:grpSpLocks/>
              </p:cNvGrpSpPr>
              <p:nvPr/>
            </p:nvGrpSpPr>
            <p:grpSpPr bwMode="auto">
              <a:xfrm>
                <a:off x="2690" y="403"/>
                <a:ext cx="500" cy="518"/>
                <a:chOff x="2690" y="403"/>
                <a:chExt cx="500" cy="518"/>
              </a:xfrm>
            </p:grpSpPr>
            <p:sp>
              <p:nvSpPr>
                <p:cNvPr id="2136" name="Rectangle 27"/>
                <p:cNvSpPr>
                  <a:spLocks noChangeArrowheads="1"/>
                </p:cNvSpPr>
                <p:nvPr/>
              </p:nvSpPr>
              <p:spPr bwMode="auto">
                <a:xfrm>
                  <a:off x="2733" y="403"/>
                  <a:ext cx="41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Mean g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37" name="Rectangle 28"/>
                <p:cNvSpPr>
                  <a:spLocks noChangeArrowheads="1"/>
                </p:cNvSpPr>
                <p:nvPr/>
              </p:nvSpPr>
              <p:spPr bwMode="auto">
                <a:xfrm>
                  <a:off x="2690" y="403"/>
                  <a:ext cx="5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4" name="Group 29"/>
              <p:cNvGrpSpPr>
                <a:grpSpLocks/>
              </p:cNvGrpSpPr>
              <p:nvPr/>
            </p:nvGrpSpPr>
            <p:grpSpPr bwMode="auto">
              <a:xfrm>
                <a:off x="0" y="921"/>
                <a:ext cx="532" cy="403"/>
                <a:chOff x="0" y="921"/>
                <a:chExt cx="532" cy="403"/>
              </a:xfrm>
            </p:grpSpPr>
            <p:sp>
              <p:nvSpPr>
                <p:cNvPr id="2134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44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Brain A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3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53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5" name="Group 32"/>
              <p:cNvGrpSpPr>
                <a:grpSpLocks/>
              </p:cNvGrpSpPr>
              <p:nvPr/>
            </p:nvGrpSpPr>
            <p:grpSpPr bwMode="auto">
              <a:xfrm>
                <a:off x="532" y="921"/>
                <a:ext cx="403" cy="403"/>
                <a:chOff x="532" y="921"/>
                <a:chExt cx="403" cy="403"/>
              </a:xfrm>
            </p:grpSpPr>
            <p:sp>
              <p:nvSpPr>
                <p:cNvPr id="2132" name="Rectangle 33"/>
                <p:cNvSpPr>
                  <a:spLocks noChangeArrowheads="1"/>
                </p:cNvSpPr>
                <p:nvPr/>
              </p:nvSpPr>
              <p:spPr bwMode="auto">
                <a:xfrm>
                  <a:off x="575" y="921"/>
                  <a:ext cx="31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4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33" name="Rectangle 34"/>
                <p:cNvSpPr>
                  <a:spLocks noChangeArrowheads="1"/>
                </p:cNvSpPr>
                <p:nvPr/>
              </p:nvSpPr>
              <p:spPr bwMode="auto">
                <a:xfrm>
                  <a:off x="532" y="921"/>
                  <a:ext cx="40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6" name="Group 35"/>
              <p:cNvGrpSpPr>
                <a:grpSpLocks/>
              </p:cNvGrpSpPr>
              <p:nvPr/>
            </p:nvGrpSpPr>
            <p:grpSpPr bwMode="auto">
              <a:xfrm>
                <a:off x="935" y="921"/>
                <a:ext cx="590" cy="403"/>
                <a:chOff x="935" y="921"/>
                <a:chExt cx="590" cy="403"/>
              </a:xfrm>
            </p:grpSpPr>
            <p:sp>
              <p:nvSpPr>
                <p:cNvPr id="2130" name="Rectangle 36"/>
                <p:cNvSpPr>
                  <a:spLocks noChangeArrowheads="1"/>
                </p:cNvSpPr>
                <p:nvPr/>
              </p:nvSpPr>
              <p:spPr bwMode="auto">
                <a:xfrm>
                  <a:off x="978" y="921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8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31" name="Rectangle 37"/>
                <p:cNvSpPr>
                  <a:spLocks noChangeArrowheads="1"/>
                </p:cNvSpPr>
                <p:nvPr/>
              </p:nvSpPr>
              <p:spPr bwMode="auto">
                <a:xfrm>
                  <a:off x="935" y="921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7" name="Group 38"/>
              <p:cNvGrpSpPr>
                <a:grpSpLocks/>
              </p:cNvGrpSpPr>
              <p:nvPr/>
            </p:nvGrpSpPr>
            <p:grpSpPr bwMode="auto">
              <a:xfrm>
                <a:off x="1525" y="921"/>
                <a:ext cx="590" cy="403"/>
                <a:chOff x="1525" y="921"/>
                <a:chExt cx="590" cy="403"/>
              </a:xfrm>
            </p:grpSpPr>
            <p:sp>
              <p:nvSpPr>
                <p:cNvPr id="2128" name="Rectangle 39"/>
                <p:cNvSpPr>
                  <a:spLocks noChangeArrowheads="1"/>
                </p:cNvSpPr>
                <p:nvPr/>
              </p:nvSpPr>
              <p:spPr bwMode="auto">
                <a:xfrm>
                  <a:off x="1568" y="921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4.6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29" name="Rectangle 40"/>
                <p:cNvSpPr>
                  <a:spLocks noChangeArrowheads="1"/>
                </p:cNvSpPr>
                <p:nvPr/>
              </p:nvSpPr>
              <p:spPr bwMode="auto">
                <a:xfrm>
                  <a:off x="1525" y="921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8" name="Group 41"/>
              <p:cNvGrpSpPr>
                <a:grpSpLocks/>
              </p:cNvGrpSpPr>
              <p:nvPr/>
            </p:nvGrpSpPr>
            <p:grpSpPr bwMode="auto">
              <a:xfrm>
                <a:off x="2115" y="921"/>
                <a:ext cx="575" cy="403"/>
                <a:chOff x="2115" y="921"/>
                <a:chExt cx="575" cy="403"/>
              </a:xfrm>
            </p:grpSpPr>
            <p:sp>
              <p:nvSpPr>
                <p:cNvPr id="2126" name="Rectangle 42"/>
                <p:cNvSpPr>
                  <a:spLocks noChangeArrowheads="1"/>
                </p:cNvSpPr>
                <p:nvPr/>
              </p:nvSpPr>
              <p:spPr bwMode="auto">
                <a:xfrm>
                  <a:off x="2158" y="921"/>
                  <a:ext cx="4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27" name="Rectangle 43"/>
                <p:cNvSpPr>
                  <a:spLocks noChangeArrowheads="1"/>
                </p:cNvSpPr>
                <p:nvPr/>
              </p:nvSpPr>
              <p:spPr bwMode="auto">
                <a:xfrm>
                  <a:off x="2115" y="921"/>
                  <a:ext cx="5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44"/>
              <p:cNvGrpSpPr>
                <a:grpSpLocks/>
              </p:cNvGrpSpPr>
              <p:nvPr/>
            </p:nvGrpSpPr>
            <p:grpSpPr bwMode="auto">
              <a:xfrm>
                <a:off x="2690" y="921"/>
                <a:ext cx="500" cy="403"/>
                <a:chOff x="2690" y="921"/>
                <a:chExt cx="500" cy="403"/>
              </a:xfrm>
            </p:grpSpPr>
            <p:sp>
              <p:nvSpPr>
                <p:cNvPr id="2124" name="Rectangle 45"/>
                <p:cNvSpPr>
                  <a:spLocks noChangeArrowheads="1"/>
                </p:cNvSpPr>
                <p:nvPr/>
              </p:nvSpPr>
              <p:spPr bwMode="auto">
                <a:xfrm>
                  <a:off x="2733" y="921"/>
                  <a:ext cx="4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1.7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25" name="Rectangle 46"/>
                <p:cNvSpPr>
                  <a:spLocks noChangeArrowheads="1"/>
                </p:cNvSpPr>
                <p:nvPr/>
              </p:nvSpPr>
              <p:spPr bwMode="auto">
                <a:xfrm>
                  <a:off x="2690" y="921"/>
                  <a:ext cx="5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0" name="Group 47"/>
              <p:cNvGrpSpPr>
                <a:grpSpLocks/>
              </p:cNvGrpSpPr>
              <p:nvPr/>
            </p:nvGrpSpPr>
            <p:grpSpPr bwMode="auto">
              <a:xfrm>
                <a:off x="0" y="1324"/>
                <a:ext cx="532" cy="403"/>
                <a:chOff x="0" y="1324"/>
                <a:chExt cx="532" cy="403"/>
              </a:xfrm>
            </p:grpSpPr>
            <p:sp>
              <p:nvSpPr>
                <p:cNvPr id="2122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44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Brain B</a:t>
                  </a:r>
                  <a:endParaRPr lang="en-GB" b="1" i="0"/>
                </a:p>
              </p:txBody>
            </p:sp>
            <p:sp>
              <p:nvSpPr>
                <p:cNvPr id="212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53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1" name="Group 50"/>
              <p:cNvGrpSpPr>
                <a:grpSpLocks/>
              </p:cNvGrpSpPr>
              <p:nvPr/>
            </p:nvGrpSpPr>
            <p:grpSpPr bwMode="auto">
              <a:xfrm>
                <a:off x="532" y="1324"/>
                <a:ext cx="403" cy="403"/>
                <a:chOff x="532" y="1324"/>
                <a:chExt cx="403" cy="403"/>
              </a:xfrm>
            </p:grpSpPr>
            <p:sp>
              <p:nvSpPr>
                <p:cNvPr id="2120" name="Rectangle 51"/>
                <p:cNvSpPr>
                  <a:spLocks noChangeArrowheads="1"/>
                </p:cNvSpPr>
                <p:nvPr/>
              </p:nvSpPr>
              <p:spPr bwMode="auto">
                <a:xfrm>
                  <a:off x="575" y="1324"/>
                  <a:ext cx="31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5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21" name="Rectangle 52"/>
                <p:cNvSpPr>
                  <a:spLocks noChangeArrowheads="1"/>
                </p:cNvSpPr>
                <p:nvPr/>
              </p:nvSpPr>
              <p:spPr bwMode="auto">
                <a:xfrm>
                  <a:off x="532" y="1324"/>
                  <a:ext cx="40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2" name="Group 53"/>
              <p:cNvGrpSpPr>
                <a:grpSpLocks/>
              </p:cNvGrpSpPr>
              <p:nvPr/>
            </p:nvGrpSpPr>
            <p:grpSpPr bwMode="auto">
              <a:xfrm>
                <a:off x="935" y="1324"/>
                <a:ext cx="590" cy="403"/>
                <a:chOff x="935" y="1324"/>
                <a:chExt cx="590" cy="403"/>
              </a:xfrm>
            </p:grpSpPr>
            <p:sp>
              <p:nvSpPr>
                <p:cNvPr id="2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978" y="1324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10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19" name="Rectangle 55"/>
                <p:cNvSpPr>
                  <a:spLocks noChangeArrowheads="1"/>
                </p:cNvSpPr>
                <p:nvPr/>
              </p:nvSpPr>
              <p:spPr bwMode="auto">
                <a:xfrm>
                  <a:off x="935" y="1324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3" name="Group 56"/>
              <p:cNvGrpSpPr>
                <a:grpSpLocks/>
              </p:cNvGrpSpPr>
              <p:nvPr/>
            </p:nvGrpSpPr>
            <p:grpSpPr bwMode="auto">
              <a:xfrm>
                <a:off x="1525" y="1324"/>
                <a:ext cx="590" cy="403"/>
                <a:chOff x="1525" y="1324"/>
                <a:chExt cx="590" cy="403"/>
              </a:xfrm>
            </p:grpSpPr>
            <p:sp>
              <p:nvSpPr>
                <p:cNvPr id="2116" name="Rectangle 57"/>
                <p:cNvSpPr>
                  <a:spLocks noChangeArrowheads="1"/>
                </p:cNvSpPr>
                <p:nvPr/>
              </p:nvSpPr>
              <p:spPr bwMode="auto">
                <a:xfrm>
                  <a:off x="1568" y="1324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3.5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17" name="Rectangle 58"/>
                <p:cNvSpPr>
                  <a:spLocks noChangeArrowheads="1"/>
                </p:cNvSpPr>
                <p:nvPr/>
              </p:nvSpPr>
              <p:spPr bwMode="auto">
                <a:xfrm>
                  <a:off x="1525" y="1324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4" name="Group 59"/>
              <p:cNvGrpSpPr>
                <a:grpSpLocks/>
              </p:cNvGrpSpPr>
              <p:nvPr/>
            </p:nvGrpSpPr>
            <p:grpSpPr bwMode="auto">
              <a:xfrm>
                <a:off x="2115" y="1324"/>
                <a:ext cx="575" cy="403"/>
                <a:chOff x="2115" y="1324"/>
                <a:chExt cx="575" cy="403"/>
              </a:xfrm>
            </p:grpSpPr>
            <p:sp>
              <p:nvSpPr>
                <p:cNvPr id="2114" name="Rectangle 60"/>
                <p:cNvSpPr>
                  <a:spLocks noChangeArrowheads="1"/>
                </p:cNvSpPr>
                <p:nvPr/>
              </p:nvSpPr>
              <p:spPr bwMode="auto">
                <a:xfrm>
                  <a:off x="2158" y="1324"/>
                  <a:ext cx="4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17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15" name="Rectangle 61"/>
                <p:cNvSpPr>
                  <a:spLocks noChangeArrowheads="1"/>
                </p:cNvSpPr>
                <p:nvPr/>
              </p:nvSpPr>
              <p:spPr bwMode="auto">
                <a:xfrm>
                  <a:off x="2115" y="1324"/>
                  <a:ext cx="5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5" name="Group 62"/>
              <p:cNvGrpSpPr>
                <a:grpSpLocks/>
              </p:cNvGrpSpPr>
              <p:nvPr/>
            </p:nvGrpSpPr>
            <p:grpSpPr bwMode="auto">
              <a:xfrm>
                <a:off x="2690" y="1324"/>
                <a:ext cx="500" cy="403"/>
                <a:chOff x="2690" y="1324"/>
                <a:chExt cx="500" cy="403"/>
              </a:xfrm>
            </p:grpSpPr>
            <p:sp>
              <p:nvSpPr>
                <p:cNvPr id="2112" name="Rectangle 63"/>
                <p:cNvSpPr>
                  <a:spLocks noChangeArrowheads="1"/>
                </p:cNvSpPr>
                <p:nvPr/>
              </p:nvSpPr>
              <p:spPr bwMode="auto">
                <a:xfrm>
                  <a:off x="2733" y="1324"/>
                  <a:ext cx="4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2.2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13" name="Rectangle 64"/>
                <p:cNvSpPr>
                  <a:spLocks noChangeArrowheads="1"/>
                </p:cNvSpPr>
                <p:nvPr/>
              </p:nvSpPr>
              <p:spPr bwMode="auto">
                <a:xfrm>
                  <a:off x="2690" y="1324"/>
                  <a:ext cx="5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6" name="Group 65"/>
              <p:cNvGrpSpPr>
                <a:grpSpLocks/>
              </p:cNvGrpSpPr>
              <p:nvPr/>
            </p:nvGrpSpPr>
            <p:grpSpPr bwMode="auto">
              <a:xfrm>
                <a:off x="0" y="1727"/>
                <a:ext cx="532" cy="518"/>
                <a:chOff x="0" y="1727"/>
                <a:chExt cx="532" cy="518"/>
              </a:xfrm>
            </p:grpSpPr>
            <p:sp>
              <p:nvSpPr>
                <p:cNvPr id="2110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44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Cardiac A</a:t>
                  </a: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11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53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7" name="Group 68"/>
              <p:cNvGrpSpPr>
                <a:grpSpLocks/>
              </p:cNvGrpSpPr>
              <p:nvPr/>
            </p:nvGrpSpPr>
            <p:grpSpPr bwMode="auto">
              <a:xfrm>
                <a:off x="532" y="1727"/>
                <a:ext cx="403" cy="518"/>
                <a:chOff x="532" y="1727"/>
                <a:chExt cx="403" cy="518"/>
              </a:xfrm>
            </p:grpSpPr>
            <p:sp>
              <p:nvSpPr>
                <p:cNvPr id="2108" name="Rectangle 69"/>
                <p:cNvSpPr>
                  <a:spLocks noChangeArrowheads="1"/>
                </p:cNvSpPr>
                <p:nvPr/>
              </p:nvSpPr>
              <p:spPr bwMode="auto">
                <a:xfrm>
                  <a:off x="575" y="1727"/>
                  <a:ext cx="31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09" name="Rectangle 70"/>
                <p:cNvSpPr>
                  <a:spLocks noChangeArrowheads="1"/>
                </p:cNvSpPr>
                <p:nvPr/>
              </p:nvSpPr>
              <p:spPr bwMode="auto">
                <a:xfrm>
                  <a:off x="532" y="1727"/>
                  <a:ext cx="40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8" name="Group 71"/>
              <p:cNvGrpSpPr>
                <a:grpSpLocks/>
              </p:cNvGrpSpPr>
              <p:nvPr/>
            </p:nvGrpSpPr>
            <p:grpSpPr bwMode="auto">
              <a:xfrm>
                <a:off x="935" y="1727"/>
                <a:ext cx="590" cy="518"/>
                <a:chOff x="935" y="1727"/>
                <a:chExt cx="590" cy="518"/>
              </a:xfrm>
            </p:grpSpPr>
            <p:sp>
              <p:nvSpPr>
                <p:cNvPr id="2106" name="Rectangle 72"/>
                <p:cNvSpPr>
                  <a:spLocks noChangeArrowheads="1"/>
                </p:cNvSpPr>
                <p:nvPr/>
              </p:nvSpPr>
              <p:spPr bwMode="auto">
                <a:xfrm>
                  <a:off x="978" y="1727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07" name="Rectangle 73"/>
                <p:cNvSpPr>
                  <a:spLocks noChangeArrowheads="1"/>
                </p:cNvSpPr>
                <p:nvPr/>
              </p:nvSpPr>
              <p:spPr bwMode="auto">
                <a:xfrm>
                  <a:off x="935" y="172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9" name="Group 74"/>
              <p:cNvGrpSpPr>
                <a:grpSpLocks/>
              </p:cNvGrpSpPr>
              <p:nvPr/>
            </p:nvGrpSpPr>
            <p:grpSpPr bwMode="auto">
              <a:xfrm>
                <a:off x="1525" y="1727"/>
                <a:ext cx="590" cy="518"/>
                <a:chOff x="1525" y="1727"/>
                <a:chExt cx="590" cy="518"/>
              </a:xfrm>
            </p:grpSpPr>
            <p:sp>
              <p:nvSpPr>
                <p:cNvPr id="2104" name="Rectangle 75"/>
                <p:cNvSpPr>
                  <a:spLocks noChangeArrowheads="1"/>
                </p:cNvSpPr>
                <p:nvPr/>
              </p:nvSpPr>
              <p:spPr bwMode="auto">
                <a:xfrm>
                  <a:off x="1568" y="1727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2.3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0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25" y="172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0" name="Group 77"/>
              <p:cNvGrpSpPr>
                <a:grpSpLocks/>
              </p:cNvGrpSpPr>
              <p:nvPr/>
            </p:nvGrpSpPr>
            <p:grpSpPr bwMode="auto">
              <a:xfrm>
                <a:off x="2115" y="1727"/>
                <a:ext cx="575" cy="518"/>
                <a:chOff x="2115" y="1727"/>
                <a:chExt cx="575" cy="518"/>
              </a:xfrm>
            </p:grpSpPr>
            <p:sp>
              <p:nvSpPr>
                <p:cNvPr id="2102" name="Rectangle 78"/>
                <p:cNvSpPr>
                  <a:spLocks noChangeArrowheads="1"/>
                </p:cNvSpPr>
                <p:nvPr/>
              </p:nvSpPr>
              <p:spPr bwMode="auto">
                <a:xfrm>
                  <a:off x="2158" y="1727"/>
                  <a:ext cx="4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03" name="Rectangle 79"/>
                <p:cNvSpPr>
                  <a:spLocks noChangeArrowheads="1"/>
                </p:cNvSpPr>
                <p:nvPr/>
              </p:nvSpPr>
              <p:spPr bwMode="auto">
                <a:xfrm>
                  <a:off x="2115" y="1727"/>
                  <a:ext cx="5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1" name="Group 80"/>
              <p:cNvGrpSpPr>
                <a:grpSpLocks/>
              </p:cNvGrpSpPr>
              <p:nvPr/>
            </p:nvGrpSpPr>
            <p:grpSpPr bwMode="auto">
              <a:xfrm>
                <a:off x="2690" y="1727"/>
                <a:ext cx="500" cy="518"/>
                <a:chOff x="2690" y="1727"/>
                <a:chExt cx="500" cy="518"/>
              </a:xfrm>
            </p:grpSpPr>
            <p:sp>
              <p:nvSpPr>
                <p:cNvPr id="2100" name="Rectangle 81"/>
                <p:cNvSpPr>
                  <a:spLocks noChangeArrowheads="1"/>
                </p:cNvSpPr>
                <p:nvPr/>
              </p:nvSpPr>
              <p:spPr bwMode="auto">
                <a:xfrm>
                  <a:off x="2733" y="1727"/>
                  <a:ext cx="41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1.5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101" name="Rectangle 82"/>
                <p:cNvSpPr>
                  <a:spLocks noChangeArrowheads="1"/>
                </p:cNvSpPr>
                <p:nvPr/>
              </p:nvSpPr>
              <p:spPr bwMode="auto">
                <a:xfrm>
                  <a:off x="2690" y="1727"/>
                  <a:ext cx="5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2" name="Group 83"/>
              <p:cNvGrpSpPr>
                <a:grpSpLocks/>
              </p:cNvGrpSpPr>
              <p:nvPr/>
            </p:nvGrpSpPr>
            <p:grpSpPr bwMode="auto">
              <a:xfrm>
                <a:off x="0" y="2245"/>
                <a:ext cx="532" cy="518"/>
                <a:chOff x="0" y="2245"/>
                <a:chExt cx="532" cy="518"/>
              </a:xfrm>
            </p:grpSpPr>
            <p:sp>
              <p:nvSpPr>
                <p:cNvPr id="2098" name="Rectangle 84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44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Cardiac B</a:t>
                  </a:r>
                  <a:endParaRPr lang="en-GB" b="1" i="0"/>
                </a:p>
              </p:txBody>
            </p:sp>
            <p:sp>
              <p:nvSpPr>
                <p:cNvPr id="2099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53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3" name="Group 86"/>
              <p:cNvGrpSpPr>
                <a:grpSpLocks/>
              </p:cNvGrpSpPr>
              <p:nvPr/>
            </p:nvGrpSpPr>
            <p:grpSpPr bwMode="auto">
              <a:xfrm>
                <a:off x="532" y="2245"/>
                <a:ext cx="403" cy="518"/>
                <a:chOff x="532" y="2245"/>
                <a:chExt cx="403" cy="518"/>
              </a:xfrm>
            </p:grpSpPr>
            <p:sp>
              <p:nvSpPr>
                <p:cNvPr id="2096" name="Rectangle 87"/>
                <p:cNvSpPr>
                  <a:spLocks noChangeArrowheads="1"/>
                </p:cNvSpPr>
                <p:nvPr/>
              </p:nvSpPr>
              <p:spPr bwMode="auto">
                <a:xfrm>
                  <a:off x="575" y="2245"/>
                  <a:ext cx="31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097" name="Rectangle 88"/>
                <p:cNvSpPr>
                  <a:spLocks noChangeArrowheads="1"/>
                </p:cNvSpPr>
                <p:nvPr/>
              </p:nvSpPr>
              <p:spPr bwMode="auto">
                <a:xfrm>
                  <a:off x="532" y="2245"/>
                  <a:ext cx="40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4" name="Group 89"/>
              <p:cNvGrpSpPr>
                <a:grpSpLocks/>
              </p:cNvGrpSpPr>
              <p:nvPr/>
            </p:nvGrpSpPr>
            <p:grpSpPr bwMode="auto">
              <a:xfrm>
                <a:off x="935" y="2245"/>
                <a:ext cx="590" cy="518"/>
                <a:chOff x="935" y="2245"/>
                <a:chExt cx="590" cy="518"/>
              </a:xfrm>
            </p:grpSpPr>
            <p:sp>
              <p:nvSpPr>
                <p:cNvPr id="2094" name="Rectangle 90"/>
                <p:cNvSpPr>
                  <a:spLocks noChangeArrowheads="1"/>
                </p:cNvSpPr>
                <p:nvPr/>
              </p:nvSpPr>
              <p:spPr bwMode="auto">
                <a:xfrm>
                  <a:off x="978" y="2245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15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095" name="Rectangle 91"/>
                <p:cNvSpPr>
                  <a:spLocks noChangeArrowheads="1"/>
                </p:cNvSpPr>
                <p:nvPr/>
              </p:nvSpPr>
              <p:spPr bwMode="auto">
                <a:xfrm>
                  <a:off x="935" y="2245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5" name="Group 92"/>
              <p:cNvGrpSpPr>
                <a:grpSpLocks/>
              </p:cNvGrpSpPr>
              <p:nvPr/>
            </p:nvGrpSpPr>
            <p:grpSpPr bwMode="auto">
              <a:xfrm>
                <a:off x="1525" y="2245"/>
                <a:ext cx="590" cy="518"/>
                <a:chOff x="1525" y="2245"/>
                <a:chExt cx="590" cy="518"/>
              </a:xfrm>
            </p:grpSpPr>
            <p:sp>
              <p:nvSpPr>
                <p:cNvPr id="2092" name="Rectangle 93"/>
                <p:cNvSpPr>
                  <a:spLocks noChangeArrowheads="1"/>
                </p:cNvSpPr>
                <p:nvPr/>
              </p:nvSpPr>
              <p:spPr bwMode="auto">
                <a:xfrm>
                  <a:off x="1568" y="2245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3.3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093" name="Rectangle 94"/>
                <p:cNvSpPr>
                  <a:spLocks noChangeArrowheads="1"/>
                </p:cNvSpPr>
                <p:nvPr/>
              </p:nvSpPr>
              <p:spPr bwMode="auto">
                <a:xfrm>
                  <a:off x="1525" y="2245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6" name="Group 95"/>
              <p:cNvGrpSpPr>
                <a:grpSpLocks/>
              </p:cNvGrpSpPr>
              <p:nvPr/>
            </p:nvGrpSpPr>
            <p:grpSpPr bwMode="auto">
              <a:xfrm>
                <a:off x="2115" y="2245"/>
                <a:ext cx="575" cy="518"/>
                <a:chOff x="2115" y="2245"/>
                <a:chExt cx="575" cy="518"/>
              </a:xfrm>
            </p:grpSpPr>
            <p:sp>
              <p:nvSpPr>
                <p:cNvPr id="2090" name="Rectangle 96"/>
                <p:cNvSpPr>
                  <a:spLocks noChangeArrowheads="1"/>
                </p:cNvSpPr>
                <p:nvPr/>
              </p:nvSpPr>
              <p:spPr bwMode="auto">
                <a:xfrm>
                  <a:off x="2158" y="2245"/>
                  <a:ext cx="4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36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091" name="Rectangle 97"/>
                <p:cNvSpPr>
                  <a:spLocks noChangeArrowheads="1"/>
                </p:cNvSpPr>
                <p:nvPr/>
              </p:nvSpPr>
              <p:spPr bwMode="auto">
                <a:xfrm>
                  <a:off x="2115" y="2245"/>
                  <a:ext cx="5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7" name="Group 98"/>
              <p:cNvGrpSpPr>
                <a:grpSpLocks/>
              </p:cNvGrpSpPr>
              <p:nvPr/>
            </p:nvGrpSpPr>
            <p:grpSpPr bwMode="auto">
              <a:xfrm>
                <a:off x="2690" y="2245"/>
                <a:ext cx="500" cy="518"/>
                <a:chOff x="2690" y="2245"/>
                <a:chExt cx="500" cy="518"/>
              </a:xfrm>
            </p:grpSpPr>
            <p:sp>
              <p:nvSpPr>
                <p:cNvPr id="2088" name="Rectangle 99"/>
                <p:cNvSpPr>
                  <a:spLocks noChangeArrowheads="1"/>
                </p:cNvSpPr>
                <p:nvPr/>
              </p:nvSpPr>
              <p:spPr bwMode="auto">
                <a:xfrm>
                  <a:off x="2733" y="2245"/>
                  <a:ext cx="41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FontTx/>
                    <a:buNone/>
                  </a:pPr>
                  <a:r>
                    <a:rPr lang="en-GB" sz="1200" b="1" i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1.4</a:t>
                  </a:r>
                  <a:endParaRPr lang="en-GB" sz="12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>
                    <a:buFontTx/>
                    <a:buNone/>
                  </a:pPr>
                  <a:endParaRPr lang="en-GB" b="1" i="0"/>
                </a:p>
              </p:txBody>
            </p:sp>
            <p:sp>
              <p:nvSpPr>
                <p:cNvPr id="208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90" y="2245"/>
                  <a:ext cx="5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5" name="Rectangle 101"/>
            <p:cNvSpPr>
              <a:spLocks noChangeArrowheads="1"/>
            </p:cNvSpPr>
            <p:nvPr/>
          </p:nvSpPr>
          <p:spPr bwMode="auto">
            <a:xfrm>
              <a:off x="-3" y="-3"/>
              <a:ext cx="3196" cy="276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2050" name="Object 102"/>
          <p:cNvGraphicFramePr>
            <a:graphicFrameLocks noChangeAspect="1"/>
          </p:cNvGraphicFramePr>
          <p:nvPr/>
        </p:nvGraphicFramePr>
        <p:xfrm>
          <a:off x="2209800" y="3101975"/>
          <a:ext cx="5489575" cy="3070225"/>
        </p:xfrm>
        <a:graphic>
          <a:graphicData uri="http://schemas.openxmlformats.org/presentationml/2006/ole">
            <p:oleObj spid="_x0000_s2050" r:id="rId4" imgW="4800600" imgH="32004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imeAlphaJumpNew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6858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76200" y="1295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b="1" i="0">
                <a:solidFill>
                  <a:srgbClr val="333399"/>
                </a:solidFill>
                <a:latin typeface="Verdana" pitchFamily="34" charset="0"/>
              </a:rPr>
              <a:t>New, Faster  Graph Cut Algorithm: Jump Moves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2400" y="5527675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Reconstruction time of EPIGRAM (alpha expansion) vs Fast EPIGRAM (jump move) </a:t>
            </a:r>
          </a:p>
          <a:p>
            <a:pPr algn="l">
              <a:buFontTx/>
              <a:buNone/>
            </a:pPr>
            <a:r>
              <a:rPr lang="en-US" sz="2000"/>
              <a:t>	- after 5 iterations over [32, 64, 128, 256, 512] gray scale labels </a:t>
            </a:r>
          </a:p>
          <a:p>
            <a:pPr algn="l">
              <a:buFontTx/>
              <a:buNone/>
            </a:pPr>
            <a:r>
              <a:rPr lang="en-US" sz="2000"/>
              <a:t>	- image size 108x108 pixels. </a:t>
            </a:r>
          </a:p>
          <a:p>
            <a:pPr algn="l"/>
            <a:r>
              <a:rPr lang="en-US" sz="2000"/>
              <a:t> Linear versus exponential growth in in reconstruction time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04800" y="304800"/>
            <a:ext cx="8686800" cy="14478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sz="2200" i="0" kern="0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sz="2200" i="0" kern="0" dirty="0">
                <a:solidFill>
                  <a:srgbClr val="009900"/>
                </a:solidFill>
                <a:latin typeface="+mn-lt"/>
              </a:rPr>
              <a:t>New Algorithm: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200" i="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200" i="0" dirty="0">
                <a:solidFill>
                  <a:srgbClr val="FF0000"/>
                </a:solidFill>
              </a:rPr>
              <a:t>Fast EPIGRAM – uses “jump moves” rather than “expansion moves”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GB" sz="2200" i="0" dirty="0">
                <a:solidFill>
                  <a:srgbClr val="FF0000"/>
                </a:solidFill>
              </a:rPr>
              <a:t>Up to 50 times faster!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EE571-5900-4A7D-86FA-353802DFA9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2400" y="6324600"/>
            <a:ext cx="685800" cy="304800"/>
          </a:xfrm>
        </p:spPr>
        <p:txBody>
          <a:bodyPr/>
          <a:lstStyle/>
          <a:p>
            <a:pPr>
              <a:defRPr/>
            </a:pPr>
            <a:fld id="{441D9BD5-3A5E-45BF-80DE-CC9105F516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48131" name="Picture 2" descr="P02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93838"/>
            <a:ext cx="4287838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762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b="1" i="0">
                <a:solidFill>
                  <a:srgbClr val="333399"/>
                </a:solidFill>
                <a:latin typeface="Verdana" pitchFamily="34" charset="0"/>
              </a:rPr>
              <a:t>Jump Move Results: Cardiac Imaging, R=4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05000" y="909638"/>
            <a:ext cx="4932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reconstruction for cine SSFP at R = 4</a:t>
            </a: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522288" y="1752600"/>
            <a:ext cx="1763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i="0">
                <a:cs typeface="Times New Roman" pitchFamily="18" charset="0"/>
              </a:rPr>
              <a:t>Reference: </a:t>
            </a:r>
          </a:p>
          <a:p>
            <a:pPr>
              <a:buFontTx/>
              <a:buNone/>
            </a:pPr>
            <a:r>
              <a:rPr lang="en-US" sz="2000" i="0">
                <a:cs typeface="Times New Roman" pitchFamily="18" charset="0"/>
              </a:rPr>
              <a:t>Sum of squares</a:t>
            </a:r>
            <a:endParaRPr lang="en-US" sz="2000"/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6503988" y="1905000"/>
            <a:ext cx="2335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i="0">
                <a:cs typeface="Times New Roman" pitchFamily="18" charset="0"/>
              </a:rPr>
              <a:t>Regularized SENSE </a:t>
            </a:r>
          </a:p>
          <a:p>
            <a:pPr>
              <a:buFontTx/>
              <a:buNone/>
            </a:pPr>
            <a:r>
              <a:rPr lang="en-US" sz="2000" i="0">
                <a:cs typeface="Times New Roman" pitchFamily="18" charset="0"/>
              </a:rPr>
              <a:t>(</a:t>
            </a:r>
            <a:r>
              <a:rPr lang="en-US" sz="2000">
                <a:cs typeface="Times New Roman" pitchFamily="18" charset="0"/>
              </a:rPr>
              <a:t>μ = 0.1) </a:t>
            </a:r>
            <a:endParaRPr lang="en-US" sz="2000"/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69850" y="4122738"/>
            <a:ext cx="2292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>
                <a:cs typeface="Times New Roman" pitchFamily="18" charset="0"/>
              </a:rPr>
              <a:t>Regularized SENSE </a:t>
            </a:r>
          </a:p>
          <a:p>
            <a:pPr>
              <a:buFontTx/>
              <a:buNone/>
            </a:pPr>
            <a:r>
              <a:rPr lang="en-US" sz="2000">
                <a:cs typeface="Times New Roman" pitchFamily="18" charset="0"/>
              </a:rPr>
              <a:t>(μ = 0.5) </a:t>
            </a:r>
            <a:endParaRPr lang="en-US" sz="2000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6553200" y="4186238"/>
            <a:ext cx="213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Fast EPIGRAM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59E49-63D2-40D6-B392-5AD968F9D60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imaging</a:t>
            </a: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63500" y="4903788"/>
            <a:ext cx="90805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i="0">
              <a:solidFill>
                <a:schemeClr val="bg1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718276" name="AutoShape 4"/>
          <p:cNvSpPr>
            <a:spLocks noChangeArrowheads="1"/>
          </p:cNvSpPr>
          <p:nvPr/>
        </p:nvSpPr>
        <p:spPr bwMode="auto">
          <a:xfrm>
            <a:off x="4076700" y="2352675"/>
            <a:ext cx="736600" cy="406400"/>
          </a:xfrm>
          <a:prstGeom prst="rightArrow">
            <a:avLst>
              <a:gd name="adj1" fmla="val 50000"/>
              <a:gd name="adj2" fmla="val 45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18277" name="Picture 5" descr="alias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3887788"/>
            <a:ext cx="28257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8278" name="Picture 6" descr="Eberheart_Annie_d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886200"/>
            <a:ext cx="28416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30775" y="1066800"/>
            <a:ext cx="2847975" cy="2760663"/>
            <a:chOff x="3458" y="2414"/>
            <a:chExt cx="1794" cy="1739"/>
          </a:xfrm>
        </p:grpSpPr>
        <p:grpSp>
          <p:nvGrpSpPr>
            <p:cNvPr id="22551" name="Group 8"/>
            <p:cNvGrpSpPr>
              <a:grpSpLocks/>
            </p:cNvGrpSpPr>
            <p:nvPr/>
          </p:nvGrpSpPr>
          <p:grpSpPr bwMode="auto">
            <a:xfrm>
              <a:off x="3744" y="2848"/>
              <a:ext cx="1272" cy="1112"/>
              <a:chOff x="1960" y="2704"/>
              <a:chExt cx="1144" cy="1000"/>
            </a:xfrm>
          </p:grpSpPr>
          <p:sp>
            <p:nvSpPr>
              <p:cNvPr id="22557" name="Rectangle 9"/>
              <p:cNvSpPr>
                <a:spLocks noChangeArrowheads="1"/>
              </p:cNvSpPr>
              <p:nvPr/>
            </p:nvSpPr>
            <p:spPr bwMode="auto">
              <a:xfrm>
                <a:off x="1960" y="2704"/>
                <a:ext cx="1144" cy="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58" name="Picture 10" descr="tmp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13" y="2909"/>
                <a:ext cx="1085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9" name="Picture 11" descr="tmp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17" y="2797"/>
                <a:ext cx="1085" cy="758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0" name="Rectangle 12"/>
              <p:cNvSpPr>
                <a:spLocks noChangeArrowheads="1"/>
              </p:cNvSpPr>
              <p:nvPr/>
            </p:nvSpPr>
            <p:spPr bwMode="auto">
              <a:xfrm>
                <a:off x="1980" y="3572"/>
                <a:ext cx="1100" cy="104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2" name="Line 13"/>
            <p:cNvSpPr>
              <a:spLocks noChangeShapeType="1"/>
            </p:cNvSpPr>
            <p:nvPr/>
          </p:nvSpPr>
          <p:spPr bwMode="auto">
            <a:xfrm flipV="1">
              <a:off x="3748" y="2648"/>
              <a:ext cx="0" cy="13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4"/>
            <p:cNvSpPr>
              <a:spLocks noChangeShapeType="1"/>
            </p:cNvSpPr>
            <p:nvPr/>
          </p:nvSpPr>
          <p:spPr bwMode="auto">
            <a:xfrm>
              <a:off x="3748" y="3956"/>
              <a:ext cx="150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Text Box 15"/>
            <p:cNvSpPr txBox="1">
              <a:spLocks noChangeArrowheads="1"/>
            </p:cNvSpPr>
            <p:nvPr/>
          </p:nvSpPr>
          <p:spPr bwMode="auto">
            <a:xfrm>
              <a:off x="4354" y="3922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k</a:t>
              </a:r>
              <a:r>
                <a:rPr kumimoji="1" lang="en-US" sz="16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x</a:t>
              </a:r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 rot="10800000">
              <a:off x="3458" y="3236"/>
              <a:ext cx="2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k</a:t>
              </a:r>
              <a:r>
                <a:rPr kumimoji="1" lang="en-US" sz="16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y</a:t>
              </a:r>
            </a:p>
          </p:txBody>
        </p:sp>
        <p:sp>
          <p:nvSpPr>
            <p:cNvPr id="22556" name="Text Box 17"/>
            <p:cNvSpPr txBox="1">
              <a:spLocks noChangeArrowheads="1"/>
            </p:cNvSpPr>
            <p:nvPr/>
          </p:nvSpPr>
          <p:spPr bwMode="auto">
            <a:xfrm>
              <a:off x="3478" y="2414"/>
              <a:ext cx="1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Reconstructed k-space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73113" y="1092200"/>
            <a:ext cx="2903537" cy="2735263"/>
            <a:chOff x="527" y="2430"/>
            <a:chExt cx="1829" cy="1723"/>
          </a:xfrm>
        </p:grpSpPr>
        <p:grpSp>
          <p:nvGrpSpPr>
            <p:cNvPr id="22538" name="Group 19"/>
            <p:cNvGrpSpPr>
              <a:grpSpLocks/>
            </p:cNvGrpSpPr>
            <p:nvPr/>
          </p:nvGrpSpPr>
          <p:grpSpPr bwMode="auto">
            <a:xfrm>
              <a:off x="862" y="2838"/>
              <a:ext cx="1252" cy="1094"/>
              <a:chOff x="630" y="2710"/>
              <a:chExt cx="1140" cy="990"/>
            </a:xfrm>
          </p:grpSpPr>
          <p:sp>
            <p:nvSpPr>
              <p:cNvPr id="22545" name="Rectangle 20"/>
              <p:cNvSpPr>
                <a:spLocks noChangeArrowheads="1"/>
              </p:cNvSpPr>
              <p:nvPr/>
            </p:nvSpPr>
            <p:spPr bwMode="auto">
              <a:xfrm>
                <a:off x="630" y="2710"/>
                <a:ext cx="1140" cy="9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6" name="Group 21"/>
              <p:cNvGrpSpPr>
                <a:grpSpLocks/>
              </p:cNvGrpSpPr>
              <p:nvPr/>
            </p:nvGrpSpPr>
            <p:grpSpPr bwMode="auto">
              <a:xfrm>
                <a:off x="683" y="2815"/>
                <a:ext cx="1042" cy="714"/>
                <a:chOff x="1023" y="2815"/>
                <a:chExt cx="1042" cy="714"/>
              </a:xfrm>
            </p:grpSpPr>
            <p:sp>
              <p:nvSpPr>
                <p:cNvPr id="22547" name="Line 22"/>
                <p:cNvSpPr>
                  <a:spLocks noChangeShapeType="1"/>
                </p:cNvSpPr>
                <p:nvPr/>
              </p:nvSpPr>
              <p:spPr bwMode="auto">
                <a:xfrm>
                  <a:off x="1023" y="3526"/>
                  <a:ext cx="1019" cy="3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8" name="Line 23"/>
                <p:cNvSpPr>
                  <a:spLocks noChangeShapeType="1"/>
                </p:cNvSpPr>
                <p:nvPr/>
              </p:nvSpPr>
              <p:spPr bwMode="auto">
                <a:xfrm>
                  <a:off x="1027" y="3293"/>
                  <a:ext cx="1022" cy="0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Line 24"/>
                <p:cNvSpPr>
                  <a:spLocks noChangeShapeType="1"/>
                </p:cNvSpPr>
                <p:nvPr/>
              </p:nvSpPr>
              <p:spPr bwMode="auto">
                <a:xfrm>
                  <a:off x="1027" y="3051"/>
                  <a:ext cx="1038" cy="0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Line 25"/>
                <p:cNvSpPr>
                  <a:spLocks noChangeShapeType="1"/>
                </p:cNvSpPr>
                <p:nvPr/>
              </p:nvSpPr>
              <p:spPr bwMode="auto">
                <a:xfrm>
                  <a:off x="1027" y="2815"/>
                  <a:ext cx="1038" cy="0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39" name="Text Box 26"/>
            <p:cNvSpPr txBox="1">
              <a:spLocks noChangeArrowheads="1"/>
            </p:cNvSpPr>
            <p:nvPr/>
          </p:nvSpPr>
          <p:spPr bwMode="auto">
            <a:xfrm>
              <a:off x="586" y="2430"/>
              <a:ext cx="1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Under-sampled k-space</a:t>
              </a:r>
            </a:p>
          </p:txBody>
        </p:sp>
        <p:sp>
          <p:nvSpPr>
            <p:cNvPr id="22540" name="Line 27"/>
            <p:cNvSpPr>
              <a:spLocks noChangeShapeType="1"/>
            </p:cNvSpPr>
            <p:nvPr/>
          </p:nvSpPr>
          <p:spPr bwMode="auto">
            <a:xfrm flipH="1" flipV="1">
              <a:off x="860" y="2668"/>
              <a:ext cx="4" cy="12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Text Box 28"/>
            <p:cNvSpPr txBox="1">
              <a:spLocks noChangeArrowheads="1"/>
            </p:cNvSpPr>
            <p:nvPr/>
          </p:nvSpPr>
          <p:spPr bwMode="auto">
            <a:xfrm rot="10800000">
              <a:off x="527" y="3211"/>
              <a:ext cx="2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k</a:t>
              </a:r>
              <a:r>
                <a:rPr kumimoji="1" lang="en-US" sz="16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y</a:t>
              </a:r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56" y="3928"/>
              <a:ext cx="15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 Box 30"/>
            <p:cNvSpPr txBox="1">
              <a:spLocks noChangeArrowheads="1"/>
            </p:cNvSpPr>
            <p:nvPr/>
          </p:nvSpPr>
          <p:spPr bwMode="auto">
            <a:xfrm>
              <a:off x="1398" y="3903"/>
              <a:ext cx="2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k</a:t>
              </a:r>
              <a:r>
                <a:rPr kumimoji="1" lang="en-US" sz="16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x</a:t>
              </a:r>
            </a:p>
          </p:txBody>
        </p:sp>
        <p:sp>
          <p:nvSpPr>
            <p:cNvPr id="22544" name="Text Box 31"/>
            <p:cNvSpPr txBox="1">
              <a:spLocks noChangeArrowheads="1"/>
            </p:cNvSpPr>
            <p:nvPr/>
          </p:nvSpPr>
          <p:spPr bwMode="auto">
            <a:xfrm>
              <a:off x="586" y="2430"/>
              <a:ext cx="1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CC6600"/>
                  </a:solidFill>
                  <a:latin typeface="Gulim" pitchFamily="34" charset="-127"/>
                  <a:ea typeface="Gulim" pitchFamily="34" charset="-127"/>
                </a:rPr>
                <a:t>Under-sampled k-space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75" grpId="0" build="p" autoUpdateAnimBg="0" advAuto="0"/>
      <p:bldP spid="17182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77E137AC-ED55-4264-8297-751CA4F1721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66800"/>
            <a:ext cx="8231187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Overview</a:t>
            </a:r>
          </a:p>
          <a:p>
            <a:r>
              <a:rPr lang="en-US" sz="2000" smtClean="0"/>
              <a:t>Ashish Raj. Improvements in MRI Using Information Redundancy. </a:t>
            </a:r>
            <a:r>
              <a:rPr lang="en-US" sz="2000" smtClean="0">
                <a:latin typeface="Arial" charset="0"/>
                <a:cs typeface="Arial" charset="0"/>
              </a:rPr>
              <a:t>PhD thesis, Cornell University, May 2005.</a:t>
            </a:r>
            <a:r>
              <a:rPr lang="en-US" sz="2000" smtClean="0"/>
              <a:t> </a:t>
            </a:r>
          </a:p>
          <a:p>
            <a:r>
              <a:rPr lang="en-US" sz="2000" smtClean="0"/>
              <a:t>Website: </a:t>
            </a:r>
            <a:r>
              <a:rPr lang="en-US" sz="2000" smtClean="0">
                <a:hlinkClick r:id="rId3"/>
              </a:rPr>
              <a:t>http://www.cs.cornell.edu/~rdz/SENSE.htm</a:t>
            </a: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SENSE</a:t>
            </a:r>
          </a:p>
          <a:p>
            <a:r>
              <a:rPr lang="en-GB" sz="2000" smtClean="0"/>
              <a:t>(1) Pruessmann KP, Weiger M, Scheidegger MB, Boesiger P. SENSE: Sensitivity Encoding For Fast MRI. Magnetic Resonance in Medicine 1999; 42(5): 952-962.</a:t>
            </a:r>
            <a:endParaRPr lang="en-US" sz="2000" smtClean="0"/>
          </a:p>
          <a:p>
            <a:r>
              <a:rPr lang="en-GB" sz="2000" smtClean="0"/>
              <a:t>(2) Pruessmann KP, Weiger M, Boernert P, Boesiger P. Advances In Sensitivity Encoding With Arbitrary K-Space Trajectories. Magnetic Resonance in Medicine 2001; 46(4):638--651.</a:t>
            </a:r>
            <a:endParaRPr lang="en-US" sz="2000" smtClean="0"/>
          </a:p>
          <a:p>
            <a:r>
              <a:rPr lang="en-US" sz="2000" smtClean="0"/>
              <a:t>(3) Weiger M, Pruessmann KP, Boesiger P. 2D SENSE For Faster 3D MRI. Magnetic Resonance Materials in Biology, Physics and Medicine 2002; 14(1):10-19.</a:t>
            </a:r>
          </a:p>
          <a:p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B9D577E1-8192-4178-A6C6-56871BEC52A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sz="2000" i="0" dirty="0"/>
              <a:t>ML-SENSE</a:t>
            </a:r>
          </a:p>
          <a:p>
            <a:pPr algn="l">
              <a:defRPr/>
            </a:pPr>
            <a:r>
              <a:rPr lang="en-US" sz="2000" i="0" dirty="0"/>
              <a:t> Raj A, Wang Y, </a:t>
            </a:r>
            <a:r>
              <a:rPr lang="en-US" sz="2000" i="0" dirty="0" err="1"/>
              <a:t>Zabih</a:t>
            </a:r>
            <a:r>
              <a:rPr lang="en-US" sz="2000" i="0" dirty="0"/>
              <a:t> R. A maximum likelihood approach to parallel imaging with coil sensitivity noise. IEEE Trans Med Imaging. 2007 Aug;26(8):1046-57</a:t>
            </a:r>
          </a:p>
          <a:p>
            <a:pPr algn="l">
              <a:defRPr/>
            </a:pPr>
            <a:endParaRPr lang="en-US" sz="2000" i="0" dirty="0"/>
          </a:p>
          <a:p>
            <a:pPr algn="l">
              <a:buFontTx/>
              <a:buNone/>
              <a:defRPr/>
            </a:pPr>
            <a:r>
              <a:rPr lang="en-US" sz="2000" i="0" dirty="0"/>
              <a:t>EPIGRAM</a:t>
            </a:r>
          </a:p>
          <a:p>
            <a:pPr algn="l">
              <a:defRPr/>
            </a:pPr>
            <a:r>
              <a:rPr lang="en-US" sz="2000" i="0" dirty="0"/>
              <a:t>Raj A, Singh G, </a:t>
            </a:r>
            <a:r>
              <a:rPr lang="en-US" sz="2000" i="0" dirty="0" err="1"/>
              <a:t>Zabih</a:t>
            </a:r>
            <a:r>
              <a:rPr lang="en-US" sz="2000" i="0" dirty="0"/>
              <a:t> R, </a:t>
            </a:r>
            <a:r>
              <a:rPr lang="en-US" sz="2000" i="0" dirty="0" err="1"/>
              <a:t>Kressler</a:t>
            </a:r>
            <a:r>
              <a:rPr lang="en-US" sz="2000" i="0" dirty="0"/>
              <a:t> B, Wang Y, </a:t>
            </a:r>
            <a:r>
              <a:rPr lang="en-US" sz="2000" i="0" dirty="0" err="1"/>
              <a:t>Schuff</a:t>
            </a:r>
            <a:r>
              <a:rPr lang="en-US" sz="2000" i="0" dirty="0"/>
              <a:t> N, Weiner M. Bayesian Parallel Imaging With Edge-Preserving Priors. </a:t>
            </a:r>
            <a:r>
              <a:rPr lang="en-US" sz="2000" i="0" dirty="0" err="1"/>
              <a:t>Magn</a:t>
            </a:r>
            <a:r>
              <a:rPr lang="en-US" sz="2000" i="0" dirty="0"/>
              <a:t> </a:t>
            </a:r>
            <a:r>
              <a:rPr lang="en-US" sz="2000" i="0" dirty="0" err="1"/>
              <a:t>Reson</a:t>
            </a:r>
            <a:r>
              <a:rPr lang="en-US" sz="2000" i="0" dirty="0"/>
              <a:t> Med. 2007 Jan;57(1):8-21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sz="2000" i="0" kern="0" dirty="0">
                <a:latin typeface="+mn-lt"/>
              </a:rPr>
              <a:t>Regularized SENSE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000" i="0" dirty="0"/>
              <a:t>Lin F, </a:t>
            </a:r>
            <a:r>
              <a:rPr lang="en-GB" sz="2000" i="0" dirty="0" err="1"/>
              <a:t>Kwang</a:t>
            </a:r>
            <a:r>
              <a:rPr lang="en-GB" sz="2000" i="0" dirty="0"/>
              <a:t> K, </a:t>
            </a:r>
            <a:r>
              <a:rPr lang="en-GB" sz="2000" i="0" dirty="0" err="1"/>
              <a:t>BelliveauJ</a:t>
            </a:r>
            <a:r>
              <a:rPr lang="en-GB" sz="2000" i="0" dirty="0"/>
              <a:t>, Wald L. Parallel Imaging Reconstruction Using Automatic Regularization. Magnetic Resonance in Medicine 2004; 51(3): 559-67</a:t>
            </a: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EADC2BFA-6079-4843-A820-8DEC8B7A40D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sz="2000" i="0" dirty="0"/>
              <a:t>Generalized Series Models</a:t>
            </a:r>
          </a:p>
          <a:p>
            <a:pPr algn="l">
              <a:buFontTx/>
              <a:buNone/>
              <a:defRPr/>
            </a:pPr>
            <a:endParaRPr lang="en-US" sz="2000" i="0" dirty="0"/>
          </a:p>
          <a:p>
            <a:pPr algn="l">
              <a:defRPr/>
            </a:pPr>
            <a:r>
              <a:rPr lang="en-GB" sz="2000" i="0" dirty="0"/>
              <a:t> Chandra S, Liang ZP, Webb A, Lee H, Morris HD, </a:t>
            </a:r>
            <a:r>
              <a:rPr lang="en-GB" sz="2000" i="0" dirty="0" err="1"/>
              <a:t>Lauterbur</a:t>
            </a:r>
            <a:r>
              <a:rPr lang="en-GB" sz="2000" i="0" dirty="0"/>
              <a:t> PC. Application Of Reduced-Encoding Imaging With Generalized-Series Reconstruction (RIGR) In Dynamic MR Imaging. J </a:t>
            </a:r>
            <a:r>
              <a:rPr lang="en-GB" sz="2000" i="0" dirty="0" err="1"/>
              <a:t>Magn</a:t>
            </a:r>
            <a:r>
              <a:rPr lang="en-GB" sz="2000" i="0" dirty="0"/>
              <a:t> </a:t>
            </a:r>
            <a:r>
              <a:rPr lang="en-GB" sz="2000" i="0" dirty="0" err="1"/>
              <a:t>Reson</a:t>
            </a:r>
            <a:r>
              <a:rPr lang="en-GB" sz="2000" i="0" dirty="0"/>
              <a:t> Imaging 1996; 6(5): 783-97.</a:t>
            </a:r>
            <a:endParaRPr lang="en-US" sz="2000" i="0" dirty="0"/>
          </a:p>
          <a:p>
            <a:pPr algn="l">
              <a:buFontTx/>
              <a:buNone/>
              <a:defRPr/>
            </a:pPr>
            <a:endParaRPr lang="en-US" sz="2000" i="0" dirty="0"/>
          </a:p>
          <a:p>
            <a:pPr algn="l">
              <a:defRPr/>
            </a:pPr>
            <a:r>
              <a:rPr lang="en-US" sz="2000" i="0" dirty="0"/>
              <a:t> Hanson JM, Liang ZP, </a:t>
            </a:r>
            <a:r>
              <a:rPr lang="en-US" sz="2000" i="0" dirty="0" err="1"/>
              <a:t>Magin</a:t>
            </a:r>
            <a:r>
              <a:rPr lang="en-US" sz="2000" i="0" dirty="0"/>
              <a:t> RL, </a:t>
            </a:r>
            <a:r>
              <a:rPr lang="en-US" sz="2000" i="0" dirty="0" err="1"/>
              <a:t>Duerk</a:t>
            </a:r>
            <a:r>
              <a:rPr lang="en-US" sz="2000" i="0" dirty="0"/>
              <a:t> JL, </a:t>
            </a:r>
            <a:r>
              <a:rPr lang="en-US" sz="2000" i="0" dirty="0" err="1"/>
              <a:t>Lauterbur</a:t>
            </a:r>
            <a:r>
              <a:rPr lang="en-US" sz="2000" i="0" dirty="0"/>
              <a:t> PC. </a:t>
            </a:r>
            <a:r>
              <a:rPr lang="en-GB" sz="2000" i="0" dirty="0"/>
              <a:t>A Comparison Of RIGR And SVD Dynamic Imaging Methods. Magnetic Resonance in Medicine 1997; 38(1): 161-7.</a:t>
            </a:r>
          </a:p>
          <a:p>
            <a:pPr algn="l">
              <a:defRPr/>
            </a:pPr>
            <a:endParaRPr lang="en-GB" sz="2000" i="0" dirty="0"/>
          </a:p>
          <a:p>
            <a:pPr algn="l">
              <a:buFontTx/>
              <a:buNone/>
              <a:defRPr/>
            </a:pPr>
            <a:r>
              <a:rPr lang="en-GB" sz="2000" i="0" dirty="0"/>
              <a:t>Compressed Sensing in MR</a:t>
            </a:r>
          </a:p>
          <a:p>
            <a:pPr algn="l">
              <a:defRPr/>
            </a:pPr>
            <a:endParaRPr lang="en-GB" sz="2000" i="0" dirty="0"/>
          </a:p>
          <a:p>
            <a:pPr algn="l">
              <a:defRPr/>
            </a:pPr>
            <a:r>
              <a:rPr lang="en-US" sz="2000" i="0" dirty="0"/>
              <a:t> M </a:t>
            </a:r>
            <a:r>
              <a:rPr lang="en-US" sz="2000" i="0" dirty="0" err="1"/>
              <a:t>Lustig</a:t>
            </a:r>
            <a:r>
              <a:rPr lang="en-US" sz="2000" i="0" dirty="0"/>
              <a:t>, L </a:t>
            </a:r>
            <a:r>
              <a:rPr lang="en-US" sz="2000" i="0" dirty="0" err="1"/>
              <a:t>Donoho</a:t>
            </a:r>
            <a:r>
              <a:rPr lang="en-US" sz="2000" i="0" dirty="0"/>
              <a:t>, Sparse MRI: The application of compressed sensing for rapid </a:t>
            </a:r>
            <a:r>
              <a:rPr lang="en-US" sz="2000" i="0" dirty="0" err="1"/>
              <a:t>mr</a:t>
            </a:r>
            <a:r>
              <a:rPr lang="en-US" sz="2000" i="0" dirty="0"/>
              <a:t> imaging. Magnetic Resonance in Medicine. v58 i6</a:t>
            </a:r>
          </a:p>
          <a:p>
            <a:pPr algn="l">
              <a:defRPr/>
            </a:pPr>
            <a:endParaRPr lang="en-US" sz="2000" i="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639B7E"/>
                </a:solidFill>
              </a:rPr>
              <a:t>Lecture </a:t>
            </a:r>
            <a:r>
              <a:rPr lang="en-US" sz="2400" b="1" dirty="0" smtClean="0">
                <a:solidFill>
                  <a:srgbClr val="639B7E"/>
                </a:solidFill>
              </a:rPr>
              <a:t>16:</a:t>
            </a: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Accelerated MRI </a:t>
            </a:r>
            <a:r>
              <a:rPr lang="en-US" sz="2800" b="1" dirty="0" smtClean="0"/>
              <a:t>Image Reconstruction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2B6DE-CFF7-450B-8600-42E4A7DE5F3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Different coil responses help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97688" y="1209675"/>
            <a:ext cx="1978025" cy="2147888"/>
            <a:chOff x="4375" y="855"/>
            <a:chExt cx="1246" cy="1353"/>
          </a:xfrm>
        </p:grpSpPr>
        <p:pic>
          <p:nvPicPr>
            <p:cNvPr id="23583" name="Picture 4" descr="ssft_data_artifsensit1_alias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0" y="855"/>
              <a:ext cx="671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4" name="Text Box 5"/>
            <p:cNvSpPr txBox="1">
              <a:spLocks noChangeArrowheads="1"/>
            </p:cNvSpPr>
            <p:nvPr/>
          </p:nvSpPr>
          <p:spPr bwMode="auto">
            <a:xfrm>
              <a:off x="4508" y="1349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  <a:sym typeface="Wingdings" pitchFamily="2" charset="2"/>
                </a:rPr>
                <a:t></a:t>
              </a:r>
              <a:endParaRPr kumimoji="1" lang="en-US" i="0">
                <a:solidFill>
                  <a:srgbClr val="FF66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3585" name="Text Box 6"/>
            <p:cNvSpPr txBox="1">
              <a:spLocks noChangeArrowheads="1"/>
            </p:cNvSpPr>
            <p:nvPr/>
          </p:nvSpPr>
          <p:spPr bwMode="auto">
            <a:xfrm>
              <a:off x="4375" y="1214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aliasing</a:t>
              </a:r>
            </a:p>
          </p:txBody>
        </p:sp>
      </p:grpSp>
      <p:pic>
        <p:nvPicPr>
          <p:cNvPr id="1722375" name="Picture 7" descr="ssfp_data_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675"/>
            <a:ext cx="214788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97688" y="3825875"/>
            <a:ext cx="1962150" cy="2147888"/>
            <a:chOff x="4375" y="2503"/>
            <a:chExt cx="1236" cy="1353"/>
          </a:xfrm>
        </p:grpSpPr>
        <p:pic>
          <p:nvPicPr>
            <p:cNvPr id="23580" name="Picture 9" descr="ssft_data_artifsensit2_alia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0" y="2503"/>
              <a:ext cx="681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Text Box 10"/>
            <p:cNvSpPr txBox="1">
              <a:spLocks noChangeArrowheads="1"/>
            </p:cNvSpPr>
            <p:nvPr/>
          </p:nvSpPr>
          <p:spPr bwMode="auto">
            <a:xfrm>
              <a:off x="4508" y="3053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  <a:sym typeface="Wingdings" pitchFamily="2" charset="2"/>
                </a:rPr>
                <a:t></a:t>
              </a:r>
              <a:endParaRPr kumimoji="1" lang="en-US" i="0">
                <a:solidFill>
                  <a:srgbClr val="FF66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3582" name="Text Box 11"/>
            <p:cNvSpPr txBox="1">
              <a:spLocks noChangeArrowheads="1"/>
            </p:cNvSpPr>
            <p:nvPr/>
          </p:nvSpPr>
          <p:spPr bwMode="auto">
            <a:xfrm>
              <a:off x="4375" y="3224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aliasing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14550" y="825500"/>
            <a:ext cx="2420938" cy="2533650"/>
            <a:chOff x="1332" y="432"/>
            <a:chExt cx="1525" cy="1596"/>
          </a:xfrm>
        </p:grpSpPr>
        <p:pic>
          <p:nvPicPr>
            <p:cNvPr id="23577" name="Picture 13" descr="artif_sensit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55" y="675"/>
              <a:ext cx="1302" cy="135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3578" name="Text Box 14"/>
            <p:cNvSpPr txBox="1">
              <a:spLocks noChangeArrowheads="1"/>
            </p:cNvSpPr>
            <p:nvPr/>
          </p:nvSpPr>
          <p:spPr bwMode="auto">
            <a:xfrm>
              <a:off x="1332" y="142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x</a:t>
              </a:r>
            </a:p>
          </p:txBody>
        </p:sp>
        <p:sp>
          <p:nvSpPr>
            <p:cNvPr id="23579" name="Text Box 15"/>
            <p:cNvSpPr txBox="1">
              <a:spLocks noChangeArrowheads="1"/>
            </p:cNvSpPr>
            <p:nvPr/>
          </p:nvSpPr>
          <p:spPr bwMode="auto">
            <a:xfrm>
              <a:off x="1667" y="432"/>
              <a:ext cx="10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6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Coil #1 response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12963" y="3827463"/>
            <a:ext cx="2433637" cy="2497137"/>
            <a:chOff x="1331" y="2323"/>
            <a:chExt cx="1533" cy="1573"/>
          </a:xfrm>
        </p:grpSpPr>
        <p:pic>
          <p:nvPicPr>
            <p:cNvPr id="23574" name="Picture 17" descr="artif_sensit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2" y="2323"/>
              <a:ext cx="1302" cy="135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1331" y="271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x</a:t>
              </a:r>
            </a:p>
          </p:txBody>
        </p:sp>
        <p:sp>
          <p:nvSpPr>
            <p:cNvPr id="23576" name="Text Box 19"/>
            <p:cNvSpPr txBox="1">
              <a:spLocks noChangeArrowheads="1"/>
            </p:cNvSpPr>
            <p:nvPr/>
          </p:nvSpPr>
          <p:spPr bwMode="auto">
            <a:xfrm>
              <a:off x="1667" y="3684"/>
              <a:ext cx="10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6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Coil #2 response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535488" y="825500"/>
            <a:ext cx="2352675" cy="2532063"/>
            <a:chOff x="2887" y="613"/>
            <a:chExt cx="1482" cy="1595"/>
          </a:xfrm>
        </p:grpSpPr>
        <p:pic>
          <p:nvPicPr>
            <p:cNvPr id="23571" name="Picture 21" descr="ssft_data_artifsensit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3" y="855"/>
              <a:ext cx="1276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2" name="Text Box 22"/>
            <p:cNvSpPr txBox="1">
              <a:spLocks noChangeArrowheads="1"/>
            </p:cNvSpPr>
            <p:nvPr/>
          </p:nvSpPr>
          <p:spPr bwMode="auto">
            <a:xfrm>
              <a:off x="2887" y="136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=</a:t>
              </a:r>
            </a:p>
          </p:txBody>
        </p:sp>
        <p:sp>
          <p:nvSpPr>
            <p:cNvPr id="23573" name="Text Box 23"/>
            <p:cNvSpPr txBox="1">
              <a:spLocks noChangeArrowheads="1"/>
            </p:cNvSpPr>
            <p:nvPr/>
          </p:nvSpPr>
          <p:spPr bwMode="auto">
            <a:xfrm>
              <a:off x="3269" y="613"/>
              <a:ext cx="9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6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Coil #1 output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535488" y="3827463"/>
            <a:ext cx="2343150" cy="2497137"/>
            <a:chOff x="2887" y="2504"/>
            <a:chExt cx="1476" cy="1573"/>
          </a:xfrm>
        </p:grpSpPr>
        <p:pic>
          <p:nvPicPr>
            <p:cNvPr id="23568" name="Picture 25" descr="ssft_data_artifsensit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87" y="2504"/>
              <a:ext cx="1276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 Box 26"/>
            <p:cNvSpPr txBox="1">
              <a:spLocks noChangeArrowheads="1"/>
            </p:cNvSpPr>
            <p:nvPr/>
          </p:nvSpPr>
          <p:spPr bwMode="auto">
            <a:xfrm>
              <a:off x="2887" y="303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=</a:t>
              </a:r>
            </a:p>
          </p:txBody>
        </p:sp>
        <p:sp>
          <p:nvSpPr>
            <p:cNvPr id="23570" name="Text Box 27"/>
            <p:cNvSpPr txBox="1">
              <a:spLocks noChangeArrowheads="1"/>
            </p:cNvSpPr>
            <p:nvPr/>
          </p:nvSpPr>
          <p:spPr bwMode="auto">
            <a:xfrm>
              <a:off x="3271" y="3865"/>
              <a:ext cx="9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600" i="0">
                  <a:solidFill>
                    <a:srgbClr val="FF6600"/>
                  </a:solidFill>
                  <a:latin typeface="Gulim" pitchFamily="34" charset="-127"/>
                  <a:ea typeface="Gulim" pitchFamily="34" charset="-127"/>
                </a:rPr>
                <a:t>Coil #2 output</a:t>
              </a:r>
            </a:p>
          </p:txBody>
        </p:sp>
      </p:grpSp>
      <p:sp useBgFill="1">
        <p:nvSpPr>
          <p:cNvPr id="1722396" name="Rectangle 28"/>
          <p:cNvSpPr>
            <a:spLocks noChangeArrowheads="1"/>
          </p:cNvSpPr>
          <p:nvPr/>
        </p:nvSpPr>
        <p:spPr bwMode="auto">
          <a:xfrm>
            <a:off x="6943725" y="1092200"/>
            <a:ext cx="2152650" cy="2325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773863" y="2611438"/>
            <a:ext cx="2319337" cy="2154237"/>
            <a:chOff x="4297" y="1738"/>
            <a:chExt cx="1461" cy="1357"/>
          </a:xfrm>
        </p:grpSpPr>
        <p:pic>
          <p:nvPicPr>
            <p:cNvPr id="23566" name="Picture 30" descr="ssft_data_artifsensit1_alias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7" y="1738"/>
              <a:ext cx="671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31" descr="ssft_data_artifsensit2_alias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7" y="1742"/>
              <a:ext cx="681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22400" name="Picture 32" descr="ssfp_data_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611438"/>
            <a:ext cx="21478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3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7FD0D-A701-47F7-84B4-5D289EF9D8A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Parallel imaging with real coils</a:t>
            </a:r>
          </a:p>
        </p:txBody>
      </p:sp>
      <p:pic>
        <p:nvPicPr>
          <p:cNvPr id="1724419" name="Picture 3" descr="coil_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1023938"/>
            <a:ext cx="4175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4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25" y="1017588"/>
            <a:ext cx="4175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981075" y="1724025"/>
            <a:ext cx="3333750" cy="2133600"/>
            <a:chOff x="618" y="1086"/>
            <a:chExt cx="2100" cy="1344"/>
          </a:xfrm>
        </p:grpSpPr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 rot="-2633162">
              <a:off x="1516" y="2171"/>
              <a:ext cx="541" cy="113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 rot="-7524664">
              <a:off x="440" y="2128"/>
              <a:ext cx="480" cy="123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auto">
            <a:xfrm rot="-2766316">
              <a:off x="522" y="1264"/>
              <a:ext cx="478" cy="122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auto">
            <a:xfrm rot="-7625456">
              <a:off x="1558" y="1283"/>
              <a:ext cx="484" cy="125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587" name="AutoShape 10"/>
            <p:cNvCxnSpPr>
              <a:cxnSpLocks noChangeShapeType="1"/>
              <a:stCxn id="24585" idx="6"/>
            </p:cNvCxnSpPr>
            <p:nvPr/>
          </p:nvCxnSpPr>
          <p:spPr bwMode="auto">
            <a:xfrm rot="5400000" flipV="1">
              <a:off x="1621" y="456"/>
              <a:ext cx="405" cy="1779"/>
            </a:xfrm>
            <a:prstGeom prst="bentConnector4">
              <a:avLst>
                <a:gd name="adj1" fmla="val -36671"/>
                <a:gd name="adj2" fmla="val 66324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588" name="AutoShape 11"/>
            <p:cNvCxnSpPr>
              <a:cxnSpLocks noChangeShapeType="1"/>
              <a:stCxn id="24586" idx="2"/>
            </p:cNvCxnSpPr>
            <p:nvPr/>
          </p:nvCxnSpPr>
          <p:spPr bwMode="auto">
            <a:xfrm rot="16200000" flipH="1">
              <a:off x="2284" y="1218"/>
              <a:ext cx="98" cy="762"/>
            </a:xfrm>
            <a:prstGeom prst="bentConnector2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589" name="AutoShape 12"/>
            <p:cNvCxnSpPr>
              <a:cxnSpLocks noChangeShapeType="1"/>
            </p:cNvCxnSpPr>
            <p:nvPr/>
          </p:nvCxnSpPr>
          <p:spPr bwMode="auto">
            <a:xfrm flipV="1">
              <a:off x="1960" y="1745"/>
              <a:ext cx="758" cy="308"/>
            </a:xfrm>
            <a:prstGeom prst="bentConnector3">
              <a:avLst>
                <a:gd name="adj1" fmla="val 713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590" name="AutoShape 13"/>
            <p:cNvCxnSpPr>
              <a:cxnSpLocks noChangeShapeType="1"/>
            </p:cNvCxnSpPr>
            <p:nvPr/>
          </p:nvCxnSpPr>
          <p:spPr bwMode="auto">
            <a:xfrm rot="5400000" flipH="1" flipV="1">
              <a:off x="1494" y="1177"/>
              <a:ext cx="550" cy="1888"/>
            </a:xfrm>
            <a:prstGeom prst="bentConnector4">
              <a:avLst>
                <a:gd name="adj1" fmla="val -25519"/>
                <a:gd name="adj2" fmla="val 68792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4591" name="Oval 14"/>
            <p:cNvSpPr>
              <a:spLocks noChangeArrowheads="1"/>
            </p:cNvSpPr>
            <p:nvPr/>
          </p:nvSpPr>
          <p:spPr bwMode="auto">
            <a:xfrm>
              <a:off x="760" y="1296"/>
              <a:ext cx="1016" cy="992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buFontTx/>
                <a:buNone/>
              </a:pPr>
              <a:endParaRPr kumimoji="1" lang="en-US" i="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4592" name="Text Box 15"/>
            <p:cNvSpPr txBox="1">
              <a:spLocks noChangeArrowheads="1"/>
            </p:cNvSpPr>
            <p:nvPr/>
          </p:nvSpPr>
          <p:spPr bwMode="auto">
            <a:xfrm>
              <a:off x="918" y="1573"/>
              <a:ext cx="7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chemeClr val="bg1"/>
                  </a:solidFill>
                  <a:latin typeface="Gulim" pitchFamily="34" charset="-127"/>
                  <a:ea typeface="Gulim" pitchFamily="34" charset="-127"/>
                </a:rPr>
                <a:t>Imaging target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2912C-AB15-47C7-B2EC-244A27A06258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726466" name="Picture 2" descr="sensi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363" y="230188"/>
            <a:ext cx="2582862" cy="2582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6467" name="Picture 3" descr="sensi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3" y="238125"/>
            <a:ext cx="2582862" cy="2582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6468" name="Picture 4" descr="sensit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063" y="228600"/>
            <a:ext cx="2582862" cy="2582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6469" name="Picture 5" descr="ssfp_alia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175" y="233363"/>
            <a:ext cx="1281113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6470" name="Picture 6" descr="ssfp_alia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338" y="246063"/>
            <a:ext cx="1281112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6471" name="Picture 7" descr="ssfp_alia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9375" y="234950"/>
            <a:ext cx="128111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8" descr="ssfp_data_fu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414713"/>
            <a:ext cx="2582863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49513" y="4556125"/>
            <a:ext cx="1763712" cy="369888"/>
            <a:chOff x="1543" y="2870"/>
            <a:chExt cx="1111" cy="233"/>
          </a:xfrm>
        </p:grpSpPr>
        <p:sp>
          <p:nvSpPr>
            <p:cNvPr id="1071" name="Text Box 10"/>
            <p:cNvSpPr txBox="1">
              <a:spLocks noChangeArrowheads="1"/>
            </p:cNvSpPr>
            <p:nvPr/>
          </p:nvSpPr>
          <p:spPr bwMode="auto">
            <a:xfrm>
              <a:off x="1543" y="2872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x(p)</a:t>
              </a:r>
            </a:p>
          </p:txBody>
        </p:sp>
        <p:sp>
          <p:nvSpPr>
            <p:cNvPr id="1072" name="Text Box 11"/>
            <p:cNvSpPr txBox="1">
              <a:spLocks noChangeArrowheads="1"/>
            </p:cNvSpPr>
            <p:nvPr/>
          </p:nvSpPr>
          <p:spPr bwMode="auto">
            <a:xfrm>
              <a:off x="2290" y="2870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x(q)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2838" y="1066800"/>
            <a:ext cx="2784475" cy="3527425"/>
            <a:chOff x="512" y="882"/>
            <a:chExt cx="1754" cy="2222"/>
          </a:xfrm>
        </p:grpSpPr>
        <p:sp>
          <p:nvSpPr>
            <p:cNvPr id="1061" name="Text Box 13"/>
            <p:cNvSpPr txBox="1">
              <a:spLocks noChangeArrowheads="1"/>
            </p:cNvSpPr>
            <p:nvPr/>
          </p:nvSpPr>
          <p:spPr bwMode="auto">
            <a:xfrm>
              <a:off x="512" y="882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y</a:t>
              </a:r>
              <a:r>
                <a:rPr kumimoji="1" lang="en-US" sz="1800" i="0" baseline="-2500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1</a:t>
              </a: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(p)</a:t>
              </a:r>
            </a:p>
          </p:txBody>
        </p:sp>
        <p:grpSp>
          <p:nvGrpSpPr>
            <p:cNvPr id="1062" name="Group 14"/>
            <p:cNvGrpSpPr>
              <a:grpSpLocks/>
            </p:cNvGrpSpPr>
            <p:nvPr/>
          </p:nvGrpSpPr>
          <p:grpSpPr bwMode="auto">
            <a:xfrm>
              <a:off x="535" y="1104"/>
              <a:ext cx="1731" cy="2000"/>
              <a:chOff x="1172" y="1104"/>
              <a:chExt cx="1731" cy="2000"/>
            </a:xfrm>
          </p:grpSpPr>
          <p:grpSp>
            <p:nvGrpSpPr>
              <p:cNvPr id="1063" name="Group 15"/>
              <p:cNvGrpSpPr>
                <a:grpSpLocks/>
              </p:cNvGrpSpPr>
              <p:nvPr/>
            </p:nvGrpSpPr>
            <p:grpSpPr bwMode="auto">
              <a:xfrm>
                <a:off x="1229" y="1104"/>
                <a:ext cx="1674" cy="2000"/>
                <a:chOff x="1229" y="1104"/>
                <a:chExt cx="1674" cy="2000"/>
              </a:xfrm>
            </p:grpSpPr>
            <p:grpSp>
              <p:nvGrpSpPr>
                <p:cNvPr id="1066" name="Group 16"/>
                <p:cNvGrpSpPr>
                  <a:grpSpLocks/>
                </p:cNvGrpSpPr>
                <p:nvPr/>
              </p:nvGrpSpPr>
              <p:grpSpPr bwMode="auto">
                <a:xfrm>
                  <a:off x="1229" y="2067"/>
                  <a:ext cx="144" cy="149"/>
                  <a:chOff x="2448" y="2016"/>
                  <a:chExt cx="144" cy="144"/>
                </a:xfrm>
              </p:grpSpPr>
              <p:sp>
                <p:nvSpPr>
                  <p:cNvPr id="107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016"/>
                    <a:ext cx="144" cy="14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1029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2480" y="2044"/>
                  <a:ext cx="84" cy="96"/>
                </p:xfrm>
                <a:graphic>
                  <a:graphicData uri="http://schemas.openxmlformats.org/presentationml/2006/ole">
                    <p:oleObj spid="_x0000_s1029" name="Equation" r:id="rId11" imgW="291960" imgH="253800" progId="Equation.3">
                      <p:embed/>
                    </p:oleObj>
                  </a:graphicData>
                </a:graphic>
              </p:graphicFrame>
            </p:grpSp>
            <p:cxnSp>
              <p:nvCxnSpPr>
                <p:cNvPr id="1067" name="AutoShape 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99" y="1104"/>
                  <a:ext cx="5" cy="972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68" name="AutoShape 20"/>
                <p:cNvCxnSpPr>
                  <a:cxnSpLocks noChangeShapeType="1"/>
                  <a:endCxn id="1070" idx="5"/>
                </p:cNvCxnSpPr>
                <p:nvPr/>
              </p:nvCxnSpPr>
              <p:spPr bwMode="auto">
                <a:xfrm flipH="1" flipV="1">
                  <a:off x="1352" y="2200"/>
                  <a:ext cx="1551" cy="904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69" name="AutoShape 21"/>
                <p:cNvCxnSpPr>
                  <a:cxnSpLocks noChangeShapeType="1"/>
                  <a:endCxn id="1070" idx="4"/>
                </p:cNvCxnSpPr>
                <p:nvPr/>
              </p:nvCxnSpPr>
              <p:spPr bwMode="auto">
                <a:xfrm flipH="1" flipV="1">
                  <a:off x="1301" y="2222"/>
                  <a:ext cx="848" cy="880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1064" name="Text Box 22"/>
              <p:cNvSpPr txBox="1">
                <a:spLocks noChangeArrowheads="1"/>
              </p:cNvSpPr>
              <p:nvPr/>
            </p:nvSpPr>
            <p:spPr bwMode="auto">
              <a:xfrm>
                <a:off x="1172" y="2457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1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(p)</a:t>
                </a:r>
              </a:p>
            </p:txBody>
          </p:sp>
          <p:sp>
            <p:nvSpPr>
              <p:cNvPr id="1065" name="Text Box 23"/>
              <p:cNvSpPr txBox="1">
                <a:spLocks noChangeArrowheads="1"/>
              </p:cNvSpPr>
              <p:nvPr/>
            </p:nvSpPr>
            <p:spPr bwMode="auto">
              <a:xfrm>
                <a:off x="1467" y="2096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1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(q)</a:t>
                </a: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473325" y="1033463"/>
            <a:ext cx="1684338" cy="3549650"/>
            <a:chOff x="1558" y="861"/>
            <a:chExt cx="1061" cy="2236"/>
          </a:xfrm>
        </p:grpSpPr>
        <p:grpSp>
          <p:nvGrpSpPr>
            <p:cNvPr id="1051" name="Group 25"/>
            <p:cNvGrpSpPr>
              <a:grpSpLocks/>
            </p:cNvGrpSpPr>
            <p:nvPr/>
          </p:nvGrpSpPr>
          <p:grpSpPr bwMode="auto">
            <a:xfrm>
              <a:off x="1558" y="1097"/>
              <a:ext cx="1061" cy="2000"/>
              <a:chOff x="2006" y="1096"/>
              <a:chExt cx="1061" cy="2000"/>
            </a:xfrm>
          </p:grpSpPr>
          <p:grpSp>
            <p:nvGrpSpPr>
              <p:cNvPr id="1053" name="Group 26"/>
              <p:cNvGrpSpPr>
                <a:grpSpLocks/>
              </p:cNvGrpSpPr>
              <p:nvPr/>
            </p:nvGrpSpPr>
            <p:grpSpPr bwMode="auto">
              <a:xfrm>
                <a:off x="2148" y="1096"/>
                <a:ext cx="754" cy="2000"/>
                <a:chOff x="2148" y="1110"/>
                <a:chExt cx="754" cy="2000"/>
              </a:xfrm>
            </p:grpSpPr>
            <p:grpSp>
              <p:nvGrpSpPr>
                <p:cNvPr id="1056" name="Group 27"/>
                <p:cNvGrpSpPr>
                  <a:grpSpLocks/>
                </p:cNvGrpSpPr>
                <p:nvPr/>
              </p:nvGrpSpPr>
              <p:grpSpPr bwMode="auto">
                <a:xfrm>
                  <a:off x="2463" y="2088"/>
                  <a:ext cx="144" cy="149"/>
                  <a:chOff x="2448" y="2016"/>
                  <a:chExt cx="144" cy="144"/>
                </a:xfrm>
              </p:grpSpPr>
              <p:sp>
                <p:nvSpPr>
                  <p:cNvPr id="106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016"/>
                    <a:ext cx="144" cy="14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1028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2480" y="2044"/>
                  <a:ext cx="84" cy="96"/>
                </p:xfrm>
                <a:graphic>
                  <a:graphicData uri="http://schemas.openxmlformats.org/presentationml/2006/ole">
                    <p:oleObj spid="_x0000_s1028" name="Equation" r:id="rId12" imgW="291960" imgH="253800" progId="Equation.3">
                      <p:embed/>
                    </p:oleObj>
                  </a:graphicData>
                </a:graphic>
              </p:graphicFrame>
            </p:grpSp>
            <p:cxnSp>
              <p:nvCxnSpPr>
                <p:cNvPr id="1057" name="AutoShape 30"/>
                <p:cNvCxnSpPr>
                  <a:cxnSpLocks noChangeShapeType="1"/>
                  <a:stCxn id="1060" idx="0"/>
                </p:cNvCxnSpPr>
                <p:nvPr/>
              </p:nvCxnSpPr>
              <p:spPr bwMode="auto">
                <a:xfrm flipH="1" flipV="1">
                  <a:off x="2530" y="1110"/>
                  <a:ext cx="5" cy="972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58" name="AutoShape 31"/>
                <p:cNvCxnSpPr>
                  <a:cxnSpLocks noChangeShapeType="1"/>
                  <a:endCxn id="1060" idx="5"/>
                </p:cNvCxnSpPr>
                <p:nvPr/>
              </p:nvCxnSpPr>
              <p:spPr bwMode="auto">
                <a:xfrm flipH="1" flipV="1">
                  <a:off x="2586" y="2221"/>
                  <a:ext cx="316" cy="889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59" name="AutoShape 32"/>
                <p:cNvCxnSpPr>
                  <a:cxnSpLocks noChangeShapeType="1"/>
                  <a:endCxn id="1060" idx="3"/>
                </p:cNvCxnSpPr>
                <p:nvPr/>
              </p:nvCxnSpPr>
              <p:spPr bwMode="auto">
                <a:xfrm flipV="1">
                  <a:off x="2148" y="2221"/>
                  <a:ext cx="336" cy="887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1054" name="Text Box 33"/>
              <p:cNvSpPr txBox="1">
                <a:spLocks noChangeArrowheads="1"/>
              </p:cNvSpPr>
              <p:nvPr/>
            </p:nvSpPr>
            <p:spPr bwMode="auto">
              <a:xfrm>
                <a:off x="2006" y="2157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2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(p)</a:t>
                </a:r>
              </a:p>
            </p:txBody>
          </p:sp>
          <p:sp>
            <p:nvSpPr>
              <p:cNvPr id="1055" name="Text Box 34"/>
              <p:cNvSpPr txBox="1">
                <a:spLocks noChangeArrowheads="1"/>
              </p:cNvSpPr>
              <p:nvPr/>
            </p:nvSpPr>
            <p:spPr bwMode="auto">
              <a:xfrm>
                <a:off x="2618" y="2164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2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(q)</a:t>
                </a:r>
              </a:p>
            </p:txBody>
          </p:sp>
        </p:grpSp>
        <p:sp>
          <p:nvSpPr>
            <p:cNvPr id="1052" name="Text Box 35"/>
            <p:cNvSpPr txBox="1">
              <a:spLocks noChangeArrowheads="1"/>
            </p:cNvSpPr>
            <p:nvPr/>
          </p:nvSpPr>
          <p:spPr bwMode="auto">
            <a:xfrm>
              <a:off x="1885" y="861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y</a:t>
              </a:r>
              <a:r>
                <a:rPr kumimoji="1" lang="en-US" sz="1800" i="0" baseline="-2500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2</a:t>
              </a: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(p)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701925" y="1068388"/>
            <a:ext cx="2909888" cy="3513137"/>
            <a:chOff x="1702" y="883"/>
            <a:chExt cx="1833" cy="2213"/>
          </a:xfrm>
        </p:grpSpPr>
        <p:grpSp>
          <p:nvGrpSpPr>
            <p:cNvPr id="1042" name="Group 37"/>
            <p:cNvGrpSpPr>
              <a:grpSpLocks/>
            </p:cNvGrpSpPr>
            <p:nvPr/>
          </p:nvGrpSpPr>
          <p:grpSpPr bwMode="auto">
            <a:xfrm>
              <a:off x="1702" y="1096"/>
              <a:ext cx="1768" cy="2000"/>
              <a:chOff x="3229" y="1417"/>
              <a:chExt cx="1768" cy="2000"/>
            </a:xfrm>
          </p:grpSpPr>
          <p:grpSp>
            <p:nvGrpSpPr>
              <p:cNvPr id="1044" name="Group 38"/>
              <p:cNvGrpSpPr>
                <a:grpSpLocks/>
              </p:cNvGrpSpPr>
              <p:nvPr/>
            </p:nvGrpSpPr>
            <p:grpSpPr bwMode="auto">
              <a:xfrm>
                <a:off x="3229" y="1417"/>
                <a:ext cx="1674" cy="2000"/>
                <a:chOff x="1879" y="2161"/>
                <a:chExt cx="1674" cy="2000"/>
              </a:xfrm>
            </p:grpSpPr>
            <p:sp>
              <p:nvSpPr>
                <p:cNvPr id="1047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3409" y="3124"/>
                  <a:ext cx="144" cy="149"/>
                </a:xfrm>
                <a:prstGeom prst="ellipse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027" name="Object 40"/>
                <p:cNvGraphicFramePr>
                  <a:graphicFrameLocks noChangeAspect="1"/>
                </p:cNvGraphicFramePr>
                <p:nvPr/>
              </p:nvGraphicFramePr>
              <p:xfrm>
                <a:off x="3441" y="3153"/>
                <a:ext cx="84" cy="99"/>
              </p:xfrm>
              <a:graphic>
                <a:graphicData uri="http://schemas.openxmlformats.org/presentationml/2006/ole">
                  <p:oleObj spid="_x0000_s1027" name="Equation" r:id="rId13" imgW="291960" imgH="253800" progId="Equation.3">
                    <p:embed/>
                  </p:oleObj>
                </a:graphicData>
              </a:graphic>
            </p:graphicFrame>
            <p:cxnSp>
              <p:nvCxnSpPr>
                <p:cNvPr id="1048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79" y="2161"/>
                  <a:ext cx="5" cy="972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49" name="AutoShape 42"/>
                <p:cNvCxnSpPr>
                  <a:cxnSpLocks noChangeShapeType="1"/>
                  <a:endCxn id="1047" idx="5"/>
                </p:cNvCxnSpPr>
                <p:nvPr/>
              </p:nvCxnSpPr>
              <p:spPr bwMode="auto">
                <a:xfrm flipV="1">
                  <a:off x="1879" y="3257"/>
                  <a:ext cx="1551" cy="904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1050" name="AutoShape 43"/>
                <p:cNvCxnSpPr>
                  <a:cxnSpLocks noChangeShapeType="1"/>
                  <a:endCxn id="1047" idx="4"/>
                </p:cNvCxnSpPr>
                <p:nvPr/>
              </p:nvCxnSpPr>
              <p:spPr bwMode="auto">
                <a:xfrm flipV="1">
                  <a:off x="2633" y="3278"/>
                  <a:ext cx="848" cy="880"/>
                </a:xfrm>
                <a:prstGeom prst="straightConnector1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sm" len="med"/>
                </a:ln>
              </p:spPr>
            </p:cxnSp>
          </p:grpSp>
          <p:sp>
            <p:nvSpPr>
              <p:cNvPr id="1045" name="Text Box 44"/>
              <p:cNvSpPr txBox="1">
                <a:spLocks noChangeArrowheads="1"/>
              </p:cNvSpPr>
              <p:nvPr/>
            </p:nvSpPr>
            <p:spPr bwMode="auto">
              <a:xfrm>
                <a:off x="4218" y="2383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3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(p)</a:t>
                </a:r>
              </a:p>
            </p:txBody>
          </p:sp>
          <p:sp>
            <p:nvSpPr>
              <p:cNvPr id="1046" name="Text Box 45"/>
              <p:cNvSpPr txBox="1">
                <a:spLocks noChangeArrowheads="1"/>
              </p:cNvSpPr>
              <p:nvPr/>
            </p:nvSpPr>
            <p:spPr bwMode="auto">
              <a:xfrm>
                <a:off x="4548" y="2688"/>
                <a:ext cx="4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s</a:t>
                </a:r>
                <a:r>
                  <a:rPr kumimoji="1" lang="en-US" sz="2000" i="0" baseline="-2500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3</a:t>
                </a:r>
                <a:r>
                  <a:rPr kumimoji="1" lang="en-US" sz="2000" i="0">
                    <a:solidFill>
                      <a:schemeClr val="accent1"/>
                    </a:solidFill>
                    <a:latin typeface="Gulim" pitchFamily="34" charset="-127"/>
                    <a:ea typeface="Gulim" pitchFamily="34" charset="-127"/>
                  </a:rPr>
                  <a:t>(q)</a:t>
                </a:r>
              </a:p>
            </p:txBody>
          </p:sp>
        </p:grpSp>
        <p:sp>
          <p:nvSpPr>
            <p:cNvPr id="1043" name="Text Box 46"/>
            <p:cNvSpPr txBox="1">
              <a:spLocks noChangeArrowheads="1"/>
            </p:cNvSpPr>
            <p:nvPr/>
          </p:nvSpPr>
          <p:spPr bwMode="auto">
            <a:xfrm>
              <a:off x="3118" y="883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y</a:t>
              </a:r>
              <a:r>
                <a:rPr kumimoji="1" lang="en-US" sz="1800" i="0" baseline="-2500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3</a:t>
              </a:r>
              <a:r>
                <a:rPr kumimoji="1" lang="en-US" sz="1800" i="0">
                  <a:solidFill>
                    <a:schemeClr val="accent1"/>
                  </a:solidFill>
                  <a:latin typeface="Gulim" pitchFamily="34" charset="-127"/>
                  <a:ea typeface="Gulim" pitchFamily="34" charset="-127"/>
                </a:rPr>
                <a:t>(p)</a:t>
              </a:r>
            </a:p>
          </p:txBody>
        </p:sp>
      </p:grpSp>
      <p:graphicFrame>
        <p:nvGraphicFramePr>
          <p:cNvPr id="1726511" name="Object 47"/>
          <p:cNvGraphicFramePr>
            <a:graphicFrameLocks noChangeAspect="1"/>
          </p:cNvGraphicFramePr>
          <p:nvPr/>
        </p:nvGraphicFramePr>
        <p:xfrm>
          <a:off x="5359400" y="4114800"/>
          <a:ext cx="3298825" cy="1411288"/>
        </p:xfrm>
        <a:graphic>
          <a:graphicData uri="http://schemas.openxmlformats.org/presentationml/2006/ole">
            <p:oleObj spid="_x0000_s1026" name="Equation" r:id="rId14" imgW="20192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63304368-2362-49AC-9600-896BF1E2359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solution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66800"/>
            <a:ext cx="8231187" cy="533400"/>
          </a:xfrm>
        </p:spPr>
        <p:txBody>
          <a:bodyPr/>
          <a:lstStyle/>
          <a:p>
            <a:r>
              <a:rPr lang="en-US" smtClean="0"/>
              <a:t>Least squares estimate: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3798888"/>
            <a:ext cx="7158038" cy="2297112"/>
            <a:chOff x="662" y="2705"/>
            <a:chExt cx="4509" cy="1447"/>
          </a:xfrm>
        </p:grpSpPr>
        <p:grpSp>
          <p:nvGrpSpPr>
            <p:cNvPr id="25609" name="Group 5"/>
            <p:cNvGrpSpPr>
              <a:grpSpLocks/>
            </p:cNvGrpSpPr>
            <p:nvPr/>
          </p:nvGrpSpPr>
          <p:grpSpPr bwMode="auto">
            <a:xfrm>
              <a:off x="1599" y="2705"/>
              <a:ext cx="1533" cy="1447"/>
              <a:chOff x="261" y="2705"/>
              <a:chExt cx="1533" cy="1447"/>
            </a:xfrm>
          </p:grpSpPr>
          <p:grpSp>
            <p:nvGrpSpPr>
              <p:cNvPr id="25618" name="Group 6"/>
              <p:cNvGrpSpPr>
                <a:grpSpLocks/>
              </p:cNvGrpSpPr>
              <p:nvPr/>
            </p:nvGrpSpPr>
            <p:grpSpPr bwMode="auto">
              <a:xfrm>
                <a:off x="273" y="2705"/>
                <a:ext cx="1519" cy="1447"/>
                <a:chOff x="1161" y="2093"/>
                <a:chExt cx="1519" cy="1447"/>
              </a:xfrm>
            </p:grpSpPr>
            <p:sp>
              <p:nvSpPr>
                <p:cNvPr id="25623" name="AutoShape 7"/>
                <p:cNvSpPr>
                  <a:spLocks noChangeArrowheads="1"/>
                </p:cNvSpPr>
                <p:nvPr/>
              </p:nvSpPr>
              <p:spPr bwMode="auto">
                <a:xfrm>
                  <a:off x="1161" y="2093"/>
                  <a:ext cx="1519" cy="1447"/>
                </a:xfrm>
                <a:prstGeom prst="bracketPair">
                  <a:avLst>
                    <a:gd name="adj" fmla="val 16667"/>
                  </a:avLst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24" name="Group 8"/>
                <p:cNvGrpSpPr>
                  <a:grpSpLocks/>
                </p:cNvGrpSpPr>
                <p:nvPr/>
              </p:nvGrpSpPr>
              <p:grpSpPr bwMode="auto">
                <a:xfrm>
                  <a:off x="1311" y="2177"/>
                  <a:ext cx="420" cy="1295"/>
                  <a:chOff x="1342" y="2194"/>
                  <a:chExt cx="397" cy="1326"/>
                </a:xfrm>
              </p:grpSpPr>
              <p:sp>
                <p:nvSpPr>
                  <p:cNvPr id="2563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194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530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866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202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25" name="Group 13"/>
                <p:cNvGrpSpPr>
                  <a:grpSpLocks/>
                </p:cNvGrpSpPr>
                <p:nvPr/>
              </p:nvGrpSpPr>
              <p:grpSpPr bwMode="auto">
                <a:xfrm>
                  <a:off x="1751" y="2185"/>
                  <a:ext cx="420" cy="1295"/>
                  <a:chOff x="1342" y="2194"/>
                  <a:chExt cx="397" cy="1326"/>
                </a:xfrm>
              </p:grpSpPr>
              <p:sp>
                <p:nvSpPr>
                  <p:cNvPr id="256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194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530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866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202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26" name="Group 18"/>
                <p:cNvGrpSpPr>
                  <a:grpSpLocks/>
                </p:cNvGrpSpPr>
                <p:nvPr/>
              </p:nvGrpSpPr>
              <p:grpSpPr bwMode="auto">
                <a:xfrm>
                  <a:off x="2191" y="2185"/>
                  <a:ext cx="420" cy="1295"/>
                  <a:chOff x="1342" y="2194"/>
                  <a:chExt cx="397" cy="1326"/>
                </a:xfrm>
              </p:grpSpPr>
              <p:sp>
                <p:nvSpPr>
                  <p:cNvPr id="2562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194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530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866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202"/>
                    <a:ext cx="397" cy="318"/>
                  </a:xfrm>
                  <a:prstGeom prst="line">
                    <a:avLst/>
                  </a:prstGeom>
                  <a:noFill/>
                  <a:ln w="63500" cap="rnd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19" name="Group 23"/>
              <p:cNvGrpSpPr>
                <a:grpSpLocks/>
              </p:cNvGrpSpPr>
              <p:nvPr/>
            </p:nvGrpSpPr>
            <p:grpSpPr bwMode="auto">
              <a:xfrm>
                <a:off x="261" y="3086"/>
                <a:ext cx="1533" cy="656"/>
                <a:chOff x="2397" y="2978"/>
                <a:chExt cx="1533" cy="656"/>
              </a:xfrm>
            </p:grpSpPr>
            <p:sp>
              <p:nvSpPr>
                <p:cNvPr id="25620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3164" y="2867"/>
                  <a:ext cx="0" cy="15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1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3164" y="2211"/>
                  <a:ext cx="0" cy="15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2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3164" y="2539"/>
                  <a:ext cx="0" cy="15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10" name="Group 27"/>
            <p:cNvGrpSpPr>
              <a:grpSpLocks/>
            </p:cNvGrpSpPr>
            <p:nvPr/>
          </p:nvGrpSpPr>
          <p:grpSpPr bwMode="auto">
            <a:xfrm>
              <a:off x="662" y="2964"/>
              <a:ext cx="4509" cy="912"/>
              <a:chOff x="662" y="2964"/>
              <a:chExt cx="4509" cy="912"/>
            </a:xfrm>
          </p:grpSpPr>
          <p:sp>
            <p:nvSpPr>
              <p:cNvPr id="25611" name="Text Box 28"/>
              <p:cNvSpPr txBox="1">
                <a:spLocks noChangeArrowheads="1"/>
              </p:cNvSpPr>
              <p:nvPr/>
            </p:nvSpPr>
            <p:spPr bwMode="auto">
              <a:xfrm>
                <a:off x="3776" y="3126"/>
                <a:ext cx="1395" cy="44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000" i="0">
                    <a:latin typeface="Tahoma" pitchFamily="34" charset="0"/>
                  </a:rPr>
                  <a:t>Encodes different </a:t>
                </a:r>
              </a:p>
              <a:p>
                <a:pPr eaLnBrk="1" hangingPunct="1">
                  <a:buFontTx/>
                  <a:buNone/>
                </a:pPr>
                <a:r>
                  <a:rPr lang="en-US" sz="2000" i="0">
                    <a:latin typeface="Tahoma" pitchFamily="34" charset="0"/>
                  </a:rPr>
                  <a:t>Coil outputs</a:t>
                </a:r>
              </a:p>
            </p:txBody>
          </p:sp>
          <p:grpSp>
            <p:nvGrpSpPr>
              <p:cNvPr id="25612" name="Group 29"/>
              <p:cNvGrpSpPr>
                <a:grpSpLocks/>
              </p:cNvGrpSpPr>
              <p:nvPr/>
            </p:nvGrpSpPr>
            <p:grpSpPr bwMode="auto">
              <a:xfrm flipH="1">
                <a:off x="3194" y="2964"/>
                <a:ext cx="576" cy="912"/>
                <a:chOff x="1760" y="2844"/>
                <a:chExt cx="576" cy="912"/>
              </a:xfrm>
            </p:grpSpPr>
            <p:sp>
              <p:nvSpPr>
                <p:cNvPr id="2561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760" y="2844"/>
                  <a:ext cx="576" cy="352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768" y="3180"/>
                  <a:ext cx="520" cy="72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6" name="Line 32"/>
                <p:cNvSpPr>
                  <a:spLocks noChangeShapeType="1"/>
                </p:cNvSpPr>
                <p:nvPr/>
              </p:nvSpPr>
              <p:spPr bwMode="auto">
                <a:xfrm>
                  <a:off x="1768" y="3364"/>
                  <a:ext cx="536" cy="392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7" name="Line 33"/>
                <p:cNvSpPr>
                  <a:spLocks noChangeShapeType="1"/>
                </p:cNvSpPr>
                <p:nvPr/>
              </p:nvSpPr>
              <p:spPr bwMode="auto">
                <a:xfrm>
                  <a:off x="1768" y="3316"/>
                  <a:ext cx="512" cy="96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5613" name="Picture 34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2" y="3316"/>
                <a:ext cx="672" cy="22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2854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8588" y="3344863"/>
            <a:ext cx="23352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854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" y="1600200"/>
            <a:ext cx="8047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8549" name="Rectangle 37"/>
          <p:cNvSpPr>
            <a:spLocks noChangeArrowheads="1"/>
          </p:cNvSpPr>
          <p:nvPr/>
        </p:nvSpPr>
        <p:spPr bwMode="auto">
          <a:xfrm>
            <a:off x="457200" y="2301875"/>
            <a:ext cx="62182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buClr>
                <a:schemeClr val="accent2"/>
              </a:buClr>
              <a:buFontTx/>
              <a:buChar char="–"/>
            </a:pPr>
            <a:r>
              <a:rPr lang="en-US" sz="2200" i="0">
                <a:latin typeface="Verdana" pitchFamily="34" charset="0"/>
              </a:rPr>
              <a:t>Famous MR algorithm: SENSE (1999)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  Linear inverse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5" grpId="0" build="p" autoUpdateAnimBg="0"/>
      <p:bldP spid="17285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A2713-280D-497E-83CA-7A46297CDD1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14400"/>
          </a:xfrm>
        </p:spPr>
        <p:txBody>
          <a:bodyPr/>
          <a:lstStyle/>
          <a:p>
            <a:r>
              <a:rPr lang="en-US" sz="2800" smtClean="0"/>
              <a:t>Maximum a Posteriori (Bayesian) Estimate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495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Consider the class of linear systems </a:t>
            </a:r>
            <a:r>
              <a:rPr lang="en-US" i="1" smtClean="0">
                <a:latin typeface="Arial" pitchFamily="34" charset="0"/>
              </a:rPr>
              <a:t>y = Hx + n</a:t>
            </a:r>
            <a:endParaRPr lang="en-US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			Pr(x|y) </a:t>
            </a:r>
            <a:r>
              <a:rPr lang="en-US" i="1" smtClean="0"/>
              <a:t>∝</a:t>
            </a:r>
            <a:r>
              <a:rPr lang="en-US" i="1" smtClean="0">
                <a:latin typeface="Arial" pitchFamily="34" charset="0"/>
              </a:rPr>
              <a:t> Pr(y|x) . Pr(x)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Pr(y|x)</a:t>
            </a:r>
            <a:r>
              <a:rPr lang="en-US" smtClean="0">
                <a:latin typeface="Arial" pitchFamily="34" charset="0"/>
              </a:rPr>
              <a:t> (likelihood function)  = exp(- </a:t>
            </a:r>
            <a:r>
              <a:rPr lang="en-US" i="1" smtClean="0">
                <a:latin typeface="Arial" pitchFamily="34" charset="0"/>
              </a:rPr>
              <a:t>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smtClean="0">
                <a:latin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Pr(x)</a:t>
            </a:r>
            <a:r>
              <a:rPr lang="en-US" smtClean="0">
                <a:latin typeface="Arial" pitchFamily="34" charset="0"/>
              </a:rPr>
              <a:t> (prior PDF) = exp(-G(x))</a:t>
            </a:r>
          </a:p>
          <a:p>
            <a:r>
              <a:rPr lang="en-US" smtClean="0">
                <a:latin typeface="Arial" pitchFamily="34" charset="0"/>
              </a:rPr>
              <a:t>Non-Bayesian: maximize only likelihood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>
                <a:latin typeface="Arial" pitchFamily="34" charset="0"/>
              </a:rPr>
              <a:t>			   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est</a:t>
            </a:r>
            <a:r>
              <a:rPr lang="en-US" i="1" smtClean="0">
                <a:latin typeface="Arial" pitchFamily="34" charset="0"/>
              </a:rPr>
              <a:t> = arg min 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endParaRPr lang="en-US" sz="20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Bayesian: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>
                <a:latin typeface="Arial" pitchFamily="34" charset="0"/>
              </a:rPr>
              <a:t>			  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est</a:t>
            </a:r>
            <a:r>
              <a:rPr lang="en-US" i="1" smtClean="0">
                <a:latin typeface="Arial" pitchFamily="34" charset="0"/>
              </a:rPr>
              <a:t> = arg min 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i="1" smtClean="0">
                <a:latin typeface="Arial" pitchFamily="34" charset="0"/>
              </a:rPr>
              <a:t> + G(x)</a:t>
            </a:r>
            <a:r>
              <a:rPr lang="en-US" sz="2000" smtClean="0">
                <a:latin typeface="Arial" pitchFamily="34" charset="0"/>
              </a:rPr>
              <a:t> ,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	where </a:t>
            </a:r>
            <a:r>
              <a:rPr lang="en-US" i="1" smtClean="0">
                <a:latin typeface="Arial" pitchFamily="34" charset="0"/>
              </a:rPr>
              <a:t>G(x)</a:t>
            </a:r>
            <a:r>
              <a:rPr lang="en-US" smtClean="0">
                <a:latin typeface="Arial" pitchFamily="34" charset="0"/>
              </a:rPr>
              <a:t> is obtained from the prior distribution of </a:t>
            </a:r>
            <a:r>
              <a:rPr lang="en-US" i="1" smtClean="0">
                <a:latin typeface="Arial" pitchFamily="34" charset="0"/>
              </a:rPr>
              <a:t>x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i="1" smtClean="0">
                <a:latin typeface="Arial" pitchFamily="34" charset="0"/>
              </a:rPr>
              <a:t>G(x) = ||Gx||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</a:t>
            </a:r>
            <a:r>
              <a:rPr lang="en-US" i="1" smtClean="0">
                <a:latin typeface="Arial" pitchFamily="34" charset="0"/>
                <a:sym typeface="Wingdings" pitchFamily="2" charset="2"/>
              </a:rPr>
              <a:t> Tikhonov Regularization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AB1A2019-6DD6-4CEE-8AC9-C1BCCBBA2ED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7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4688"/>
            <a:ext cx="8458200" cy="442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has a nice Bayesian interpretation</a:t>
            </a:r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</a:rPr>
              <a:t>Likelihood of </a:t>
            </a:r>
            <a:r>
              <a:rPr lang="en-US" dirty="0" smtClean="0">
                <a:latin typeface="cmmi10" pitchFamily="34" charset="0"/>
              </a:rPr>
              <a:t>x</a:t>
            </a:r>
            <a:r>
              <a:rPr lang="en-US" dirty="0" smtClean="0">
                <a:latin typeface="Verdana" pitchFamily="34" charset="0"/>
              </a:rPr>
              <a:t>, assuming </a:t>
            </a:r>
            <a:r>
              <a:rPr lang="en-US" dirty="0" err="1" smtClean="0">
                <a:latin typeface="Verdana" pitchFamily="34" charset="0"/>
              </a:rPr>
              <a:t>iid</a:t>
            </a:r>
            <a:r>
              <a:rPr lang="en-US" dirty="0" smtClean="0">
                <a:latin typeface="Verdana" pitchFamily="34" charset="0"/>
              </a:rPr>
              <a:t> Gaussian noise, is</a:t>
            </a:r>
          </a:p>
        </p:txBody>
      </p:sp>
      <p:pic>
        <p:nvPicPr>
          <p:cNvPr id="197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75" y="4068763"/>
            <a:ext cx="45672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991100"/>
            <a:ext cx="340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025" y="1752600"/>
            <a:ext cx="6988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3256" name="Rectangle 8"/>
          <p:cNvSpPr>
            <a:spLocks noChangeArrowheads="1"/>
          </p:cNvSpPr>
          <p:nvPr/>
        </p:nvSpPr>
        <p:spPr bwMode="auto">
          <a:xfrm>
            <a:off x="457200" y="4505325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sz="2200" i="0" dirty="0" smtClean="0">
                <a:latin typeface="Verdana" pitchFamily="34" charset="0"/>
              </a:rPr>
              <a:t> Write </a:t>
            </a:r>
            <a:r>
              <a:rPr lang="en-US" sz="2200" i="0" dirty="0">
                <a:latin typeface="Verdana" pitchFamily="34" charset="0"/>
              </a:rPr>
              <a:t>an arbitrary prior </a:t>
            </a:r>
            <a:r>
              <a:rPr lang="en-US" sz="2200" i="0" dirty="0" smtClean="0">
                <a:latin typeface="Verdana" pitchFamily="34" charset="0"/>
              </a:rPr>
              <a:t>distribution on </a:t>
            </a:r>
            <a:r>
              <a:rPr lang="en-US" sz="2200" i="0" dirty="0">
                <a:latin typeface="cmmi10" pitchFamily="34" charset="0"/>
              </a:rPr>
              <a:t>x</a:t>
            </a:r>
            <a:r>
              <a:rPr lang="en-US" sz="2200" i="0" dirty="0">
                <a:latin typeface="Verdana" pitchFamily="34" charset="0"/>
              </a:rPr>
              <a:t> as</a:t>
            </a:r>
          </a:p>
        </p:txBody>
      </p:sp>
      <p:sp>
        <p:nvSpPr>
          <p:cNvPr id="1973257" name="Rectangle 9"/>
          <p:cNvSpPr>
            <a:spLocks noChangeArrowheads="1"/>
          </p:cNvSpPr>
          <p:nvPr/>
        </p:nvSpPr>
        <p:spPr bwMode="auto">
          <a:xfrm>
            <a:off x="533400" y="5334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i="0" dirty="0" smtClean="0">
                <a:latin typeface="Verdana" pitchFamily="34" charset="0"/>
              </a:rPr>
              <a:t>Then we get above energy minimization!</a:t>
            </a:r>
          </a:p>
          <a:p>
            <a:pPr algn="l">
              <a:buFontTx/>
              <a:buNone/>
            </a:pPr>
            <a:r>
              <a:rPr lang="en-US" i="0" dirty="0" smtClean="0">
                <a:latin typeface="Verdana" pitchFamily="34" charset="0"/>
              </a:rPr>
              <a:t>Questions: What </a:t>
            </a:r>
            <a:r>
              <a:rPr lang="en-US" i="0" dirty="0">
                <a:latin typeface="Verdana" pitchFamily="34" charset="0"/>
              </a:rPr>
              <a:t>should </a:t>
            </a:r>
            <a:r>
              <a:rPr lang="en-US" i="0" dirty="0">
                <a:latin typeface="cmmi10" pitchFamily="34" charset="0"/>
              </a:rPr>
              <a:t>G</a:t>
            </a:r>
            <a:r>
              <a:rPr lang="en-US" i="0" dirty="0">
                <a:latin typeface="Verdana" pitchFamily="34" charset="0"/>
              </a:rPr>
              <a:t> be? How do we minimize </a:t>
            </a:r>
            <a:r>
              <a:rPr lang="en-US" i="0" dirty="0">
                <a:latin typeface="cmmi10" pitchFamily="34" charset="0"/>
              </a:rPr>
              <a:t>E</a:t>
            </a:r>
            <a:r>
              <a:rPr lang="en-US" i="0" dirty="0">
                <a:latin typeface="Verdana" pitchFamily="34" charset="0"/>
              </a:rPr>
              <a:t>?</a:t>
            </a:r>
          </a:p>
        </p:txBody>
      </p:sp>
      <p:sp>
        <p:nvSpPr>
          <p:cNvPr id="1973258" name="AutoShape 10"/>
          <p:cNvSpPr>
            <a:spLocks noChangeArrowheads="1"/>
          </p:cNvSpPr>
          <p:nvPr/>
        </p:nvSpPr>
        <p:spPr bwMode="auto">
          <a:xfrm>
            <a:off x="2744788" y="2703512"/>
            <a:ext cx="2513012" cy="420687"/>
          </a:xfrm>
          <a:prstGeom prst="wedgeRoundRectCallout">
            <a:avLst>
              <a:gd name="adj1" fmla="val 41537"/>
              <a:gd name="adj2" fmla="val -15754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>
                <a:solidFill>
                  <a:schemeClr val="bg1"/>
                </a:solidFill>
              </a:rPr>
              <a:t>Makes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Hx</a:t>
            </a:r>
            <a:r>
              <a:rPr lang="en-US" sz="2000" i="0">
                <a:solidFill>
                  <a:schemeClr val="bg1"/>
                </a:solidFill>
              </a:rPr>
              <a:t> close to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y</a:t>
            </a:r>
          </a:p>
        </p:txBody>
      </p:sp>
      <p:sp>
        <p:nvSpPr>
          <p:cNvPr id="1973259" name="AutoShape 11"/>
          <p:cNvSpPr>
            <a:spLocks noChangeArrowheads="1"/>
          </p:cNvSpPr>
          <p:nvPr/>
        </p:nvSpPr>
        <p:spPr bwMode="auto">
          <a:xfrm>
            <a:off x="5486400" y="2438400"/>
            <a:ext cx="2590800" cy="783193"/>
          </a:xfrm>
          <a:prstGeom prst="wedgeRoundRectCallout">
            <a:avLst>
              <a:gd name="adj1" fmla="val 22541"/>
              <a:gd name="adj2" fmla="val -79999"/>
              <a:gd name="adj3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 dirty="0">
                <a:solidFill>
                  <a:schemeClr val="bg1"/>
                </a:solidFill>
              </a:rPr>
              <a:t>Makes </a:t>
            </a:r>
            <a:r>
              <a:rPr lang="en-US" sz="2000" i="0" dirty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</a:rPr>
              <a:t>smooth or piecewise smooth</a:t>
            </a:r>
            <a:endParaRPr lang="en-US" sz="2000" i="0" dirty="0">
              <a:solidFill>
                <a:schemeClr val="bg1"/>
              </a:solidFill>
            </a:endParaRPr>
          </a:p>
        </p:txBody>
      </p:sp>
      <p:sp>
        <p:nvSpPr>
          <p:cNvPr id="1973261" name="Rectangle 13"/>
          <p:cNvSpPr>
            <a:spLocks noChangeArrowheads="1"/>
          </p:cNvSpPr>
          <p:nvPr/>
        </p:nvSpPr>
        <p:spPr bwMode="auto">
          <a:xfrm>
            <a:off x="457200" y="914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>
                <a:latin typeface="Verdana" pitchFamily="34" charset="0"/>
              </a:rPr>
              <a:t>  Since parallel imaging is ill-posed, we need a   	</a:t>
            </a:r>
            <a:r>
              <a:rPr lang="en-US" i="0" dirty="0" smtClean="0">
                <a:latin typeface="Verdana" pitchFamily="34" charset="0"/>
              </a:rPr>
              <a:t>stabilizing term</a:t>
            </a:r>
            <a:endParaRPr lang="en-US" i="0" dirty="0">
              <a:latin typeface="cmmi10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6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28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Maximum a Posteriori (Bayesian) Estimate = Energy 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3251" grpId="0" uiExpand="1" build="p" autoUpdateAnimBg="0"/>
      <p:bldP spid="1973256" grpId="0" autoUpdateAnimBg="0"/>
      <p:bldP spid="1973257" grpId="0" autoUpdateAnimBg="0"/>
      <p:bldP spid="1973258" grpId="0" animBg="1" autoUpdateAnimBg="0"/>
      <p:bldP spid="1973259" grpId="0" animBg="1" autoUpdateAnimBg="0"/>
      <p:bldP spid="1973261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524"/>
  <p:tag name="DEFAULTHEIGHT" val="360"/>
  <p:tag name="DEFAULTMAGNIFICATION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y = Hx + n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42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&#10;(\hat{x}(p),\hat{x}(q)) = \arg \min_{x(p),x(q)} \sum_{l \in \text{Coils}} &#10;\bigl[y_l(p) - s_l(p) x(p) - s_l(q) x(q)&#10;\bigr]^2&#10;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590"/>
  <p:tag name="PICTUREFILESIZE" val="41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=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84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42"/>
  <p:tag name="PICTUREFILESIZE" val="9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\text{Pr}(y|x) \propto \exp(-\lVert y - Hx \rVert^2)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266"/>
  <p:tag name="PICTUREFILESIZE" val="14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\text{Pr}(x) \propto \exp(-G(x))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11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\hat{x} = \arg \min_x E(x) \;\equiv \;&#10;\bigl[\lVert y - Hx \rVert^2 + \lambda G(x)\bigr]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407"/>
  <p:tag name="PICTUREFILESIZE" val="186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G(x) = \sum_{(p,q)\in{\cal N}}V(x_p - x_q)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251"/>
  <p:tag name="PICTUREFILESIZE" val="176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symb,amsmath}&#10;\begin{document}&#10;$$\hat{x} = \arg \min_x E(x) \;\equiv \;&#10;\bigl[\lVert y - Hx \rVert^2 + \lambda G(x)\bigr]$$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4"/>
  <p:tag name="BOXHEIGHT" val="360"/>
  <p:tag name="BOXFONT" val="10"/>
  <p:tag name="BOXWRAP" val="False"/>
  <p:tag name="WORKAROUNDTRANSPARENCYBUG" val="False"/>
  <p:tag name="ALLOWFONTSUBSTITUTION" val="False"/>
  <p:tag name="BITMAPFORMAT" val="pngmono"/>
  <p:tag name="ORIGWIDTH" val="407"/>
  <p:tag name="PICTUREFILESIZE" val="18613"/>
</p:tagLst>
</file>

<file path=ppt/theme/theme1.xml><?xml version="1.0" encoding="utf-8"?>
<a:theme xmlns:a="http://schemas.openxmlformats.org/drawingml/2006/main" name="IM PowerPoint templates">
  <a:themeElements>
    <a:clrScheme name="IM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 PowerPoint templa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 PowerPoint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71415</TotalTime>
  <Pages>9</Pages>
  <Words>1301</Words>
  <Application>Microsoft Office PowerPoint</Application>
  <PresentationFormat>On-screen Show (4:3)</PresentationFormat>
  <Paragraphs>269</Paragraphs>
  <Slides>33</Slides>
  <Notes>26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IM PowerPoint templates</vt:lpstr>
      <vt:lpstr>Equation</vt:lpstr>
      <vt:lpstr>Microsoft Office Excel 97-2003 Worksheet</vt:lpstr>
      <vt:lpstr>CS5540: Computational Techniques for Analyzing Clinical Data  Lecture 15:    Accelerated MRI Image Reconstruction</vt:lpstr>
      <vt:lpstr>Truncation</vt:lpstr>
      <vt:lpstr>Parallel imaging</vt:lpstr>
      <vt:lpstr>Different coil responses help</vt:lpstr>
      <vt:lpstr>Parallel imaging with real coils</vt:lpstr>
      <vt:lpstr>Slide 6</vt:lpstr>
      <vt:lpstr>Least squares solution</vt:lpstr>
      <vt:lpstr>Maximum a Posteriori (Bayesian) Estimate</vt:lpstr>
      <vt:lpstr>Slide 9</vt:lpstr>
      <vt:lpstr>Correct Prior Model Depends on Imaging Situation</vt:lpstr>
      <vt:lpstr>EPIGRAM:Edge-preserving Parallel Imaging Using Graph Cut Minimization</vt:lpstr>
      <vt:lpstr>Slide 12</vt:lpstr>
      <vt:lpstr>Use Edge-preserving Spatial Penalty</vt:lpstr>
      <vt:lpstr>Examples of distance metrics</vt:lpstr>
      <vt:lpstr>Expansion move algorithm</vt:lpstr>
      <vt:lpstr>Graph Cut minimization</vt:lpstr>
      <vt:lpstr>Binary sub-problem</vt:lpstr>
      <vt:lpstr>Minimum cut problem </vt:lpstr>
      <vt:lpstr>Slide 19</vt:lpstr>
      <vt:lpstr>In vivo data</vt:lpstr>
      <vt:lpstr>Slide 21</vt:lpstr>
      <vt:lpstr>Slide 22</vt:lpstr>
      <vt:lpstr>Slide 23</vt:lpstr>
      <vt:lpstr>Slide 24</vt:lpstr>
      <vt:lpstr>Slide 25</vt:lpstr>
      <vt:lpstr>Comparison with SENSE</vt:lpstr>
      <vt:lpstr>In vivo results - SNR</vt:lpstr>
      <vt:lpstr>Slide 28</vt:lpstr>
      <vt:lpstr>Slide 29</vt:lpstr>
      <vt:lpstr>References</vt:lpstr>
      <vt:lpstr>References</vt:lpstr>
      <vt:lpstr>References</vt:lpstr>
      <vt:lpstr>CS5540: Computational Techniques for Analyzing Clinical Data  Lecture 16:    Accelerated MRI Image Reconstruction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CVPR05 tutorial</dc:title>
  <dc:subject/>
  <dc:creator>Ramin Zabih</dc:creator>
  <cp:keywords/>
  <dc:description/>
  <cp:lastModifiedBy>cornell</cp:lastModifiedBy>
  <cp:revision>2772</cp:revision>
  <cp:lastPrinted>1999-04-09T01:53:10Z</cp:lastPrinted>
  <dcterms:created xsi:type="dcterms:W3CDTF">1997-04-08T15:48:36Z</dcterms:created>
  <dcterms:modified xsi:type="dcterms:W3CDTF">2010-04-16T16:01:19Z</dcterms:modified>
</cp:coreProperties>
</file>