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509" r:id="rId2"/>
    <p:sldId id="510" r:id="rId3"/>
    <p:sldId id="511" r:id="rId4"/>
    <p:sldId id="520" r:id="rId5"/>
    <p:sldId id="512" r:id="rId6"/>
    <p:sldId id="513" r:id="rId7"/>
    <p:sldId id="514" r:id="rId8"/>
    <p:sldId id="515" r:id="rId9"/>
    <p:sldId id="516" r:id="rId10"/>
    <p:sldId id="517" r:id="rId11"/>
    <p:sldId id="518" r:id="rId12"/>
  </p:sldIdLst>
  <p:sldSz cx="9144000" cy="6858000" type="screen4x3"/>
  <p:notesSz cx="6881813" cy="9167813"/>
  <p:custDataLst>
    <p:tags r:id="rId15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buChar char="•"/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3399FF"/>
    <a:srgbClr val="639B7E"/>
    <a:srgbClr val="FF00FF"/>
    <a:srgbClr val="707070"/>
    <a:srgbClr val="DDDDDD"/>
    <a:srgbClr val="F40A0A"/>
    <a:srgbClr val="9933FF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57" autoAdjust="0"/>
    <p:restoredTop sz="94668" autoAdjust="0"/>
  </p:normalViewPr>
  <p:slideViewPr>
    <p:cSldViewPr snapToObjects="1">
      <p:cViewPr varScale="1">
        <p:scale>
          <a:sx n="83" d="100"/>
          <a:sy n="83" d="100"/>
        </p:scale>
        <p:origin x="-1362" y="-84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 snapToObjects="1">
      <p:cViewPr varScale="1">
        <p:scale>
          <a:sx n="61" d="100"/>
          <a:sy n="61" d="100"/>
        </p:scale>
        <p:origin x="-1704" y="-72"/>
      </p:cViewPr>
      <p:guideLst>
        <p:guide orient="horz" pos="2887"/>
        <p:guide pos="216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18" Type="http://schemas.openxmlformats.org/officeDocument/2006/relationships/image" Target="../media/image2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17" Type="http://schemas.openxmlformats.org/officeDocument/2006/relationships/image" Target="../media/image23.wmf"/><Relationship Id="rId2" Type="http://schemas.openxmlformats.org/officeDocument/2006/relationships/image" Target="../media/image8.wmf"/><Relationship Id="rId16" Type="http://schemas.openxmlformats.org/officeDocument/2006/relationships/image" Target="../media/image22.wmf"/><Relationship Id="rId20" Type="http://schemas.openxmlformats.org/officeDocument/2006/relationships/image" Target="../media/image26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19" Type="http://schemas.openxmlformats.org/officeDocument/2006/relationships/image" Target="../media/image25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354513"/>
            <a:ext cx="5046663" cy="4125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46" tIns="44576" rIns="90746" bIns="44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7288" y="69373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4700" cy="3438525"/>
          </a:xfrm>
          <a:ln/>
        </p:spPr>
      </p:sp>
      <p:sp>
        <p:nvSpPr>
          <p:cNvPr id="152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4700" cy="3438525"/>
          </a:xfrm>
          <a:ln/>
        </p:spPr>
      </p:sp>
      <p:sp>
        <p:nvSpPr>
          <p:cNvPr id="152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88975"/>
            <a:ext cx="4579938" cy="3436938"/>
          </a:xfrm>
          <a:ln/>
        </p:spPr>
      </p:sp>
      <p:sp>
        <p:nvSpPr>
          <p:cNvPr id="170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978" y="4355015"/>
            <a:ext cx="5047858" cy="4124606"/>
          </a:xfrm>
        </p:spPr>
        <p:txBody>
          <a:bodyPr lIns="91695" tIns="45848" rIns="91695" bIns="45848"/>
          <a:lstStyle/>
          <a:p>
            <a:r>
              <a:rPr lang="en-US"/>
              <a:t>Now consider only the energy terms that somehow involve pixels in the set A</a:t>
            </a:r>
          </a:p>
          <a:p>
            <a:r>
              <a:rPr lang="en-US"/>
              <a:t>We write this EA.</a:t>
            </a:r>
          </a:p>
          <a:p>
            <a:endParaRPr lang="en-US"/>
          </a:p>
          <a:p>
            <a:r>
              <a:rPr lang="en-US"/>
              <a:t>The difference between our local minimum and falpha is only in these terms, so our EA is lower.</a:t>
            </a:r>
          </a:p>
          <a:p>
            <a:endParaRPr lang="en-US"/>
          </a:p>
          <a:p>
            <a:r>
              <a:rPr lang="en-US"/>
              <a:t>The EA difference between falpha and the global minimum is only in the V terms (n-links), and in the global minimum all the n-links are broken.  </a:t>
            </a:r>
          </a:p>
          <a:p>
            <a:endParaRPr lang="en-US"/>
          </a:p>
          <a:p>
            <a:r>
              <a:rPr lang="en-US"/>
              <a:t>So in terms of EA, our solution is better than the global minimum.</a:t>
            </a:r>
          </a:p>
          <a:p>
            <a:endParaRPr lang="en-US"/>
          </a:p>
          <a:p>
            <a:r>
              <a:rPr lang="en-US"/>
              <a:t>Now sum this over all labels alpha, and we get the bound we want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4700" cy="3438525"/>
          </a:xfrm>
          <a:ln/>
        </p:spPr>
      </p:sp>
      <p:sp>
        <p:nvSpPr>
          <p:cNvPr id="153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687388"/>
            <a:ext cx="4584700" cy="3438525"/>
          </a:xfrm>
          <a:ln/>
        </p:spPr>
      </p:sp>
      <p:sp>
        <p:nvSpPr>
          <p:cNvPr id="153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FontTx/>
              <a:buNone/>
            </a:pPr>
            <a:r>
              <a:rPr lang="en-US" altLang="en-US">
                <a:latin typeface="Times" pitchFamily="18" charset="0"/>
              </a:rPr>
              <a:t> </a:t>
            </a:r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352" name="Line 8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5354" name="Line 10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853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A1035FB-C171-40BA-BB87-FB0F472E9A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D0C216-16B5-4443-A873-F9C433F62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67A60F-B684-47EF-98C2-C07F09362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F892BD-219C-44B1-A0D1-F0C2C43835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DB54F6-B742-4BBE-A5E3-CBEA65057C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3D6FA5-B128-4B44-BA5B-709D7D9C85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76D07F-7D5F-4381-80BC-441CE8A529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BF27F6-976A-45C8-AC8E-FB385E8BF5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C6F452-A650-4D51-A04B-0A5C760530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3352DD-28E2-4FC6-9301-E8E606C0B1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23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24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26" name="Line 6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endParaRPr lang="en-US">
              <a:latin typeface="Times" pitchFamily="18" charset="0"/>
            </a:endParaRPr>
          </a:p>
        </p:txBody>
      </p:sp>
      <p:sp>
        <p:nvSpPr>
          <p:cNvPr id="184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0C963C7F-71AA-4203-A38B-536B620DFB1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84332" name="Picture 12" descr="culogo_65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34" name="Picture 14" descr="CU Web Logo at its minimum siz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134100"/>
            <a:ext cx="2505075" cy="7239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8" grpId="0" uiExpand="1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9" Type="http://schemas.openxmlformats.org/officeDocument/2006/relationships/oleObject" Target="../embeddings/oleObject37.bin"/><Relationship Id="rId21" Type="http://schemas.openxmlformats.org/officeDocument/2006/relationships/oleObject" Target="../embeddings/oleObject19.bin"/><Relationship Id="rId34" Type="http://schemas.openxmlformats.org/officeDocument/2006/relationships/oleObject" Target="../embeddings/oleObject32.bin"/><Relationship Id="rId42" Type="http://schemas.openxmlformats.org/officeDocument/2006/relationships/oleObject" Target="../embeddings/oleObject40.bin"/><Relationship Id="rId47" Type="http://schemas.openxmlformats.org/officeDocument/2006/relationships/oleObject" Target="../embeddings/oleObject45.bin"/><Relationship Id="rId50" Type="http://schemas.openxmlformats.org/officeDocument/2006/relationships/oleObject" Target="../embeddings/oleObject48.bin"/><Relationship Id="rId55" Type="http://schemas.openxmlformats.org/officeDocument/2006/relationships/oleObject" Target="../embeddings/oleObject53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31.bin"/><Relationship Id="rId38" Type="http://schemas.openxmlformats.org/officeDocument/2006/relationships/oleObject" Target="../embeddings/oleObject36.bin"/><Relationship Id="rId46" Type="http://schemas.openxmlformats.org/officeDocument/2006/relationships/oleObject" Target="../embeddings/oleObject44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29" Type="http://schemas.openxmlformats.org/officeDocument/2006/relationships/oleObject" Target="../embeddings/oleObject27.bin"/><Relationship Id="rId41" Type="http://schemas.openxmlformats.org/officeDocument/2006/relationships/oleObject" Target="../embeddings/oleObject39.bin"/><Relationship Id="rId54" Type="http://schemas.openxmlformats.org/officeDocument/2006/relationships/oleObject" Target="../embeddings/oleObject5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30.bin"/><Relationship Id="rId37" Type="http://schemas.openxmlformats.org/officeDocument/2006/relationships/oleObject" Target="../embeddings/oleObject35.bin"/><Relationship Id="rId40" Type="http://schemas.openxmlformats.org/officeDocument/2006/relationships/oleObject" Target="../embeddings/oleObject38.bin"/><Relationship Id="rId45" Type="http://schemas.openxmlformats.org/officeDocument/2006/relationships/oleObject" Target="../embeddings/oleObject43.bin"/><Relationship Id="rId53" Type="http://schemas.openxmlformats.org/officeDocument/2006/relationships/oleObject" Target="../embeddings/oleObject51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28" Type="http://schemas.openxmlformats.org/officeDocument/2006/relationships/oleObject" Target="../embeddings/oleObject26.bin"/><Relationship Id="rId36" Type="http://schemas.openxmlformats.org/officeDocument/2006/relationships/oleObject" Target="../embeddings/oleObject34.bin"/><Relationship Id="rId49" Type="http://schemas.openxmlformats.org/officeDocument/2006/relationships/oleObject" Target="../embeddings/oleObject47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9.bin"/><Relationship Id="rId44" Type="http://schemas.openxmlformats.org/officeDocument/2006/relationships/oleObject" Target="../embeddings/oleObject42.bin"/><Relationship Id="rId52" Type="http://schemas.openxmlformats.org/officeDocument/2006/relationships/oleObject" Target="../embeddings/oleObject50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Relationship Id="rId30" Type="http://schemas.openxmlformats.org/officeDocument/2006/relationships/oleObject" Target="../embeddings/oleObject28.bin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41.bin"/><Relationship Id="rId48" Type="http://schemas.openxmlformats.org/officeDocument/2006/relationships/oleObject" Target="../embeddings/oleObject46.bin"/><Relationship Id="rId8" Type="http://schemas.openxmlformats.org/officeDocument/2006/relationships/oleObject" Target="../embeddings/oleObject6.bin"/><Relationship Id="rId51" Type="http://schemas.openxmlformats.org/officeDocument/2006/relationships/oleObject" Target="../embeddings/oleObject49.bin"/><Relationship Id="rId3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9832CC-DD86-461C-92A2-E8ED6529AD55}" type="slidenum">
              <a:rPr lang="en-US"/>
              <a:pPr/>
              <a:t>1</a:t>
            </a:fld>
            <a:endParaRPr lang="en-US"/>
          </a:p>
        </p:txBody>
      </p:sp>
      <p:sp>
        <p:nvSpPr>
          <p:cNvPr id="169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</a:t>
            </a:r>
            <a:r>
              <a:rPr lang="en-US" dirty="0" smtClean="0"/>
              <a:t>this be </a:t>
            </a:r>
            <a:r>
              <a:rPr lang="en-US" dirty="0"/>
              <a:t>generalized?</a:t>
            </a:r>
          </a:p>
        </p:txBody>
      </p:sp>
      <p:sp>
        <p:nvSpPr>
          <p:cNvPr id="169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/>
              <a:t>NP-hard for Potts model </a:t>
            </a:r>
            <a:r>
              <a:rPr lang="en-US" sz="2400"/>
              <a:t>[K/BVZ 01]</a:t>
            </a:r>
          </a:p>
          <a:p>
            <a:pPr marL="533400" indent="-533400"/>
            <a:r>
              <a:rPr lang="en-US"/>
              <a:t>Two main approaches</a:t>
            </a:r>
          </a:p>
          <a:p>
            <a:pPr marL="914400" lvl="1" indent="-457200">
              <a:buFontTx/>
              <a:buNone/>
            </a:pPr>
            <a:r>
              <a:rPr lang="en-US"/>
              <a:t>1. Exact solution </a:t>
            </a:r>
            <a:r>
              <a:rPr lang="en-US" sz="2000"/>
              <a:t>[Ishikawa 03]</a:t>
            </a:r>
          </a:p>
          <a:p>
            <a:pPr marL="1333500" lvl="2" indent="-419100"/>
            <a:r>
              <a:rPr lang="en-US"/>
              <a:t>Large graph, convex </a:t>
            </a:r>
            <a:r>
              <a:rPr lang="en-US" b="1" i="1">
                <a:latin typeface="Times New Roman" pitchFamily="18" charset="0"/>
              </a:rPr>
              <a:t>V</a:t>
            </a:r>
            <a:r>
              <a:rPr lang="en-US"/>
              <a:t> (arbitrary </a:t>
            </a:r>
            <a:r>
              <a:rPr lang="en-US" b="1" i="1">
                <a:latin typeface="Times New Roman" pitchFamily="18" charset="0"/>
              </a:rPr>
              <a:t>D</a:t>
            </a:r>
            <a:r>
              <a:rPr lang="en-US"/>
              <a:t>)</a:t>
            </a:r>
          </a:p>
          <a:p>
            <a:pPr marL="1333500" lvl="2" indent="-419100"/>
            <a:r>
              <a:rPr lang="en-US"/>
              <a:t>Not the considered the right prior for vision</a:t>
            </a:r>
          </a:p>
          <a:p>
            <a:pPr marL="914400" lvl="1" indent="-457200">
              <a:buFontTx/>
              <a:buNone/>
            </a:pPr>
            <a:r>
              <a:rPr lang="en-US"/>
              <a:t>2. Approximate solutions </a:t>
            </a:r>
            <a:r>
              <a:rPr lang="en-US" sz="2000"/>
              <a:t>[BVZ 01]</a:t>
            </a:r>
          </a:p>
          <a:p>
            <a:pPr marL="1333500" lvl="2" indent="-419100"/>
            <a:r>
              <a:rPr lang="en-US"/>
              <a:t>Solve a binary labeling problem, repeatedly</a:t>
            </a:r>
          </a:p>
          <a:p>
            <a:pPr marL="1333500" lvl="2" indent="-419100"/>
            <a:r>
              <a:rPr lang="en-US"/>
              <a:t>Expansion move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94DD9F-8297-4197-B555-8F8DF61645AD}" type="slidenum">
              <a:rPr lang="en-US"/>
              <a:pPr/>
              <a:t>10</a:t>
            </a:fld>
            <a:endParaRPr lang="en-US"/>
          </a:p>
        </p:txBody>
      </p:sp>
      <p:sp>
        <p:nvSpPr>
          <p:cNvPr id="153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move energy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73113" y="1295400"/>
            <a:ext cx="2644775" cy="1901825"/>
            <a:chOff x="4058" y="1634"/>
            <a:chExt cx="1666" cy="1198"/>
          </a:xfrm>
        </p:grpSpPr>
        <p:pic>
          <p:nvPicPr>
            <p:cNvPr id="1531908" name="Picture 4" descr="head1"/>
            <p:cNvPicPr>
              <a:picLocks noChangeAspect="1" noChangeArrowheads="1"/>
            </p:cNvPicPr>
            <p:nvPr/>
          </p:nvPicPr>
          <p:blipFill>
            <a:blip r:embed="rId3" cstate="print">
              <a:lum bright="18000" contrast="6000"/>
              <a:grayscl/>
              <a:biLevel thresh="50000"/>
            </a:blip>
            <a:srcRect/>
            <a:stretch>
              <a:fillRect/>
            </a:stretch>
          </p:blipFill>
          <p:spPr bwMode="auto">
            <a:xfrm>
              <a:off x="4058" y="1634"/>
              <a:ext cx="1666" cy="11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531909" name="Oval 5"/>
            <p:cNvSpPr>
              <a:spLocks noChangeArrowheads="1"/>
            </p:cNvSpPr>
            <p:nvPr/>
          </p:nvSpPr>
          <p:spPr bwMode="auto">
            <a:xfrm>
              <a:off x="4813" y="2259"/>
              <a:ext cx="800" cy="527"/>
            </a:xfrm>
            <a:prstGeom prst="ellipse">
              <a:avLst/>
            </a:prstGeom>
            <a:solidFill>
              <a:schemeClr val="tx1"/>
            </a:soli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1910" name="Picture 6" descr="hea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4150" y="1306513"/>
            <a:ext cx="2644775" cy="1901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31911" name="Oval 7"/>
          <p:cNvSpPr>
            <a:spLocks noChangeArrowheads="1"/>
          </p:cNvSpPr>
          <p:nvPr/>
        </p:nvSpPr>
        <p:spPr bwMode="auto">
          <a:xfrm>
            <a:off x="5054600" y="2316163"/>
            <a:ext cx="1270000" cy="836612"/>
          </a:xfrm>
          <a:prstGeom prst="ellipse">
            <a:avLst/>
          </a:prstGeom>
          <a:solidFill>
            <a:srgbClr val="12D240"/>
          </a:solidFill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1912" name="Text Box 8"/>
          <p:cNvSpPr txBox="1">
            <a:spLocks noChangeArrowheads="1"/>
          </p:cNvSpPr>
          <p:nvPr/>
        </p:nvSpPr>
        <p:spPr bwMode="auto">
          <a:xfrm>
            <a:off x="571500" y="3821113"/>
            <a:ext cx="6645275" cy="5667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en-US" i="0">
                <a:latin typeface="Tahoma" pitchFamily="34" charset="0"/>
              </a:rPr>
              <a:t>Goal: find the binary image with lowest energy</a:t>
            </a:r>
          </a:p>
        </p:txBody>
      </p:sp>
      <p:sp>
        <p:nvSpPr>
          <p:cNvPr id="1531913" name="Text Box 9"/>
          <p:cNvSpPr txBox="1">
            <a:spLocks noChangeArrowheads="1"/>
          </p:cNvSpPr>
          <p:nvPr/>
        </p:nvSpPr>
        <p:spPr bwMode="auto">
          <a:xfrm>
            <a:off x="649288" y="4538663"/>
            <a:ext cx="8266112" cy="9636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l" eaLnBrk="1" hangingPunct="1">
              <a:lnSpc>
                <a:spcPct val="130000"/>
              </a:lnSpc>
              <a:buFontTx/>
              <a:buNone/>
            </a:pPr>
            <a:r>
              <a:rPr lang="en-US" i="0">
                <a:latin typeface="Tahoma" pitchFamily="34" charset="0"/>
              </a:rPr>
              <a:t>Binary image energy </a:t>
            </a:r>
            <a:r>
              <a:rPr lang="en-US" b="1" i="0">
                <a:latin typeface="cmmi10" pitchFamily="34" charset="0"/>
              </a:rPr>
              <a:t>E</a:t>
            </a:r>
            <a:r>
              <a:rPr lang="en-US" b="1"/>
              <a:t>(</a:t>
            </a:r>
            <a:r>
              <a:rPr lang="en-US" b="1" i="0">
                <a:latin typeface="cmmi10" pitchFamily="34" charset="0"/>
              </a:rPr>
              <a:t>b</a:t>
            </a:r>
            <a:r>
              <a:rPr lang="en-US" b="1"/>
              <a:t>)</a:t>
            </a:r>
            <a:r>
              <a:rPr lang="en-US" i="0">
                <a:latin typeface="Tahoma" pitchFamily="34" charset="0"/>
              </a:rPr>
              <a:t> is restricted version of original </a:t>
            </a:r>
            <a:r>
              <a:rPr lang="en-US" b="1" i="0">
                <a:latin typeface="cmmi10" pitchFamily="34" charset="0"/>
              </a:rPr>
              <a:t>E</a:t>
            </a:r>
          </a:p>
          <a:p>
            <a:pPr marL="914400" lvl="1" indent="-457200" algn="l" eaLnBrk="1" hangingPunct="1">
              <a:lnSpc>
                <a:spcPct val="130000"/>
              </a:lnSpc>
              <a:buFontTx/>
              <a:buNone/>
            </a:pPr>
            <a:r>
              <a:rPr lang="en-US" sz="2000" i="0">
                <a:latin typeface="Tahoma" pitchFamily="34" charset="0"/>
              </a:rPr>
              <a:t>Depends on </a:t>
            </a:r>
            <a:r>
              <a:rPr lang="en-US" sz="2000" b="1"/>
              <a:t>f</a:t>
            </a:r>
            <a:r>
              <a:rPr lang="en-US" sz="2000" b="1" i="0">
                <a:latin typeface="Tahoma" pitchFamily="34" charset="0"/>
              </a:rPr>
              <a:t>,</a:t>
            </a:r>
            <a:r>
              <a:rPr lang="en-US" sz="2000" b="1" i="0">
                <a:latin typeface="Tahoma" pitchFamily="34" charset="0"/>
                <a:sym typeface="Symbol" pitchFamily="18" charset="2"/>
              </a:rPr>
              <a:t>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5319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1531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1911" grpId="0" animBg="1"/>
      <p:bldP spid="15319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43E0A-E6D4-45D1-8503-CDEE90CFD494}" type="slidenum">
              <a:rPr lang="en-US"/>
              <a:pPr/>
              <a:t>11</a:t>
            </a:fld>
            <a:endParaRPr lang="en-US"/>
          </a:p>
        </p:txBody>
      </p:sp>
      <p:sp>
        <p:nvSpPr>
          <p:cNvPr id="170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Regularity</a:t>
            </a:r>
          </a:p>
        </p:txBody>
      </p:sp>
      <p:sp>
        <p:nvSpPr>
          <p:cNvPr id="170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binary energy function </a:t>
            </a:r>
          </a:p>
          <a:p>
            <a:endParaRPr lang="en-US"/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is </a:t>
            </a:r>
            <a:r>
              <a:rPr lang="en-US" i="1"/>
              <a:t>regular</a:t>
            </a:r>
            <a:r>
              <a:rPr lang="en-US"/>
              <a:t> </a:t>
            </a:r>
            <a:r>
              <a:rPr lang="en-US" sz="2400"/>
              <a:t>[KZ 04]</a:t>
            </a:r>
            <a:r>
              <a:rPr lang="en-US"/>
              <a:t> if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This is a special case of submodularity</a:t>
            </a:r>
          </a:p>
        </p:txBody>
      </p:sp>
      <p:pic>
        <p:nvPicPr>
          <p:cNvPr id="1708038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43088" y="2139950"/>
            <a:ext cx="4770437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08041" name="Picture 9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013" y="4092575"/>
            <a:ext cx="83073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8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86622-4215-47A8-887A-810B880C646B}" type="slidenum">
              <a:rPr lang="en-US"/>
              <a:pPr/>
              <a:t>2</a:t>
            </a:fld>
            <a:endParaRPr lang="en-US"/>
          </a:p>
        </p:txBody>
      </p:sp>
      <p:sp>
        <p:nvSpPr>
          <p:cNvPr id="169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Exact construction for L1 distance</a:t>
            </a:r>
          </a:p>
        </p:txBody>
      </p:sp>
      <p:sp>
        <p:nvSpPr>
          <p:cNvPr id="169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219200"/>
            <a:ext cx="5564187" cy="4876800"/>
          </a:xfrm>
        </p:spPr>
        <p:txBody>
          <a:bodyPr/>
          <a:lstStyle/>
          <a:p>
            <a:r>
              <a:rPr lang="en-US"/>
              <a:t>Graph for 2 pixels, 7 labels:</a:t>
            </a:r>
          </a:p>
          <a:p>
            <a:pPr lvl="1"/>
            <a:r>
              <a:rPr lang="en-US"/>
              <a:t>6 non-terminal vertices per pixel (6 = 7 – 1)</a:t>
            </a:r>
          </a:p>
          <a:p>
            <a:pPr lvl="1"/>
            <a:r>
              <a:rPr lang="en-US"/>
              <a:t>Certain edges (vertical green in the figure) correspond to different labels for a pixel</a:t>
            </a:r>
          </a:p>
          <a:p>
            <a:pPr lvl="2"/>
            <a:r>
              <a:rPr lang="en-US"/>
              <a:t>If we cut these edges, the right number of horizontal edges will also be cut</a:t>
            </a:r>
          </a:p>
          <a:p>
            <a:r>
              <a:rPr lang="en-US"/>
              <a:t>Can be generalized for convex </a:t>
            </a:r>
            <a:r>
              <a:rPr lang="en-US" b="1" i="1">
                <a:latin typeface="Times New Roman" pitchFamily="18" charset="0"/>
              </a:rPr>
              <a:t>V</a:t>
            </a:r>
            <a:r>
              <a:rPr lang="en-US" i="1"/>
              <a:t> </a:t>
            </a:r>
            <a:r>
              <a:rPr lang="en-US"/>
              <a:t>(arbitrary </a:t>
            </a:r>
            <a:r>
              <a:rPr lang="en-US" b="1" i="1">
                <a:latin typeface="Times New Roman" pitchFamily="18" charset="0"/>
              </a:rPr>
              <a:t>D</a:t>
            </a:r>
            <a:r>
              <a:rPr lang="en-US"/>
              <a:t>)</a:t>
            </a:r>
          </a:p>
        </p:txBody>
      </p:sp>
      <p:grpSp>
        <p:nvGrpSpPr>
          <p:cNvPr id="2" name="Group 166"/>
          <p:cNvGrpSpPr>
            <a:grpSpLocks/>
          </p:cNvGrpSpPr>
          <p:nvPr/>
        </p:nvGrpSpPr>
        <p:grpSpPr bwMode="auto">
          <a:xfrm>
            <a:off x="5943600" y="1524000"/>
            <a:ext cx="2713038" cy="3746500"/>
            <a:chOff x="3706" y="960"/>
            <a:chExt cx="1709" cy="2360"/>
          </a:xfrm>
        </p:grpSpPr>
        <p:sp>
          <p:nvSpPr>
            <p:cNvPr id="1700004" name="Line 164"/>
            <p:cNvSpPr>
              <a:spLocks noChangeShapeType="1"/>
            </p:cNvSpPr>
            <p:nvPr/>
          </p:nvSpPr>
          <p:spPr bwMode="auto">
            <a:xfrm>
              <a:off x="4944" y="1550"/>
              <a:ext cx="0" cy="226"/>
            </a:xfrm>
            <a:prstGeom prst="line">
              <a:avLst/>
            </a:prstGeom>
            <a:noFill/>
            <a:ln w="1905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2" name="Line 82"/>
            <p:cNvSpPr>
              <a:spLocks noChangeShapeType="1"/>
            </p:cNvSpPr>
            <p:nvPr/>
          </p:nvSpPr>
          <p:spPr bwMode="auto">
            <a:xfrm>
              <a:off x="4197" y="2058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3" name="Line 83"/>
            <p:cNvSpPr>
              <a:spLocks noChangeShapeType="1"/>
            </p:cNvSpPr>
            <p:nvPr/>
          </p:nvSpPr>
          <p:spPr bwMode="auto">
            <a:xfrm>
              <a:off x="4197" y="2322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4" name="Line 84"/>
            <p:cNvSpPr>
              <a:spLocks noChangeShapeType="1"/>
            </p:cNvSpPr>
            <p:nvPr/>
          </p:nvSpPr>
          <p:spPr bwMode="auto">
            <a:xfrm>
              <a:off x="4197" y="2585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5" name="Line 85"/>
            <p:cNvSpPr>
              <a:spLocks noChangeShapeType="1"/>
            </p:cNvSpPr>
            <p:nvPr/>
          </p:nvSpPr>
          <p:spPr bwMode="auto">
            <a:xfrm>
              <a:off x="4937" y="2096"/>
              <a:ext cx="0" cy="226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6" name="Line 86"/>
            <p:cNvSpPr>
              <a:spLocks noChangeShapeType="1"/>
            </p:cNvSpPr>
            <p:nvPr/>
          </p:nvSpPr>
          <p:spPr bwMode="auto">
            <a:xfrm>
              <a:off x="4198" y="2334"/>
              <a:ext cx="0" cy="226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7" name="Line 87"/>
            <p:cNvSpPr>
              <a:spLocks noChangeShapeType="1"/>
            </p:cNvSpPr>
            <p:nvPr/>
          </p:nvSpPr>
          <p:spPr bwMode="auto">
            <a:xfrm>
              <a:off x="4937" y="2610"/>
              <a:ext cx="0" cy="226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8" name="Line 88"/>
            <p:cNvSpPr>
              <a:spLocks noChangeShapeType="1"/>
            </p:cNvSpPr>
            <p:nvPr/>
          </p:nvSpPr>
          <p:spPr bwMode="auto">
            <a:xfrm>
              <a:off x="4937" y="2334"/>
              <a:ext cx="0" cy="226"/>
            </a:xfrm>
            <a:prstGeom prst="line">
              <a:avLst/>
            </a:prstGeom>
            <a:noFill/>
            <a:ln w="1905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29" name="Line 89"/>
            <p:cNvSpPr>
              <a:spLocks noChangeShapeType="1"/>
            </p:cNvSpPr>
            <p:nvPr/>
          </p:nvSpPr>
          <p:spPr bwMode="auto">
            <a:xfrm>
              <a:off x="4202" y="1833"/>
              <a:ext cx="0" cy="226"/>
            </a:xfrm>
            <a:prstGeom prst="line">
              <a:avLst/>
            </a:prstGeom>
            <a:noFill/>
            <a:ln w="1905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0" name="Line 90"/>
            <p:cNvSpPr>
              <a:spLocks noChangeShapeType="1"/>
            </p:cNvSpPr>
            <p:nvPr/>
          </p:nvSpPr>
          <p:spPr bwMode="auto">
            <a:xfrm>
              <a:off x="4937" y="1820"/>
              <a:ext cx="0" cy="226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1" name="Line 91"/>
            <p:cNvSpPr>
              <a:spLocks noChangeShapeType="1"/>
            </p:cNvSpPr>
            <p:nvPr/>
          </p:nvSpPr>
          <p:spPr bwMode="auto">
            <a:xfrm>
              <a:off x="4198" y="2084"/>
              <a:ext cx="0" cy="225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2" name="Line 92"/>
            <p:cNvSpPr>
              <a:spLocks noChangeShapeType="1"/>
            </p:cNvSpPr>
            <p:nvPr/>
          </p:nvSpPr>
          <p:spPr bwMode="auto">
            <a:xfrm>
              <a:off x="4198" y="2598"/>
              <a:ext cx="0" cy="225"/>
            </a:xfrm>
            <a:prstGeom prst="line">
              <a:avLst/>
            </a:prstGeom>
            <a:noFill/>
            <a:ln w="127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4" name="Freeform 94"/>
            <p:cNvSpPr>
              <a:spLocks/>
            </p:cNvSpPr>
            <p:nvPr/>
          </p:nvSpPr>
          <p:spPr bwMode="auto">
            <a:xfrm>
              <a:off x="4188" y="1093"/>
              <a:ext cx="381" cy="415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37" y="121"/>
                </a:cxn>
                <a:cxn ang="0">
                  <a:pos x="0" y="265"/>
                </a:cxn>
              </a:cxnLst>
              <a:rect l="0" t="0" r="r" b="b"/>
              <a:pathLst>
                <a:path w="136" h="265">
                  <a:moveTo>
                    <a:pt x="136" y="0"/>
                  </a:moveTo>
                  <a:cubicBezTo>
                    <a:pt x="98" y="38"/>
                    <a:pt x="60" y="77"/>
                    <a:pt x="37" y="121"/>
                  </a:cubicBezTo>
                  <a:cubicBezTo>
                    <a:pt x="14" y="165"/>
                    <a:pt x="7" y="215"/>
                    <a:pt x="0" y="265"/>
                  </a:cubicBezTo>
                </a:path>
              </a:pathLst>
            </a:custGeom>
            <a:noFill/>
            <a:ln w="28575" cap="flat" cmpd="sng">
              <a:solidFill>
                <a:srgbClr val="00CC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5" name="Text Box 95"/>
            <p:cNvSpPr txBox="1">
              <a:spLocks noChangeArrowheads="1"/>
            </p:cNvSpPr>
            <p:nvPr/>
          </p:nvSpPr>
          <p:spPr bwMode="auto">
            <a:xfrm>
              <a:off x="3706" y="1184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2000" b="1"/>
                <a:t>D</a:t>
              </a:r>
              <a:r>
                <a:rPr lang="en-US" sz="2000" b="1" baseline="-25000"/>
                <a:t>p</a:t>
              </a:r>
              <a:r>
                <a:rPr lang="en-US" sz="2000" b="1" i="0"/>
                <a:t>(</a:t>
              </a:r>
              <a:r>
                <a:rPr lang="en-US" sz="2000" b="1"/>
                <a:t>0</a:t>
              </a:r>
              <a:r>
                <a:rPr lang="en-US" sz="2000" b="1" i="0"/>
                <a:t>)</a:t>
              </a:r>
            </a:p>
          </p:txBody>
        </p:sp>
        <p:sp>
          <p:nvSpPr>
            <p:cNvPr id="1699937" name="Line 97"/>
            <p:cNvSpPr>
              <a:spLocks noChangeShapeType="1"/>
            </p:cNvSpPr>
            <p:nvPr/>
          </p:nvSpPr>
          <p:spPr bwMode="auto">
            <a:xfrm>
              <a:off x="4198" y="1544"/>
              <a:ext cx="0" cy="226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38" name="Text Box 98"/>
            <p:cNvSpPr txBox="1">
              <a:spLocks noChangeArrowheads="1"/>
            </p:cNvSpPr>
            <p:nvPr/>
          </p:nvSpPr>
          <p:spPr bwMode="auto">
            <a:xfrm>
              <a:off x="3706" y="1530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2000" b="1"/>
                <a:t>D</a:t>
              </a:r>
              <a:r>
                <a:rPr lang="en-US" sz="2000" b="1" baseline="-25000"/>
                <a:t>p</a:t>
              </a:r>
              <a:r>
                <a:rPr lang="en-US" sz="2000" b="1" i="0"/>
                <a:t>(</a:t>
              </a:r>
              <a:r>
                <a:rPr lang="en-US" sz="2000" b="1"/>
                <a:t>1</a:t>
              </a:r>
              <a:r>
                <a:rPr lang="en-US" sz="2000" b="1" i="0"/>
                <a:t>)</a:t>
              </a:r>
            </a:p>
          </p:txBody>
        </p:sp>
        <p:sp>
          <p:nvSpPr>
            <p:cNvPr id="1699940" name="Freeform 100"/>
            <p:cNvSpPr>
              <a:spLocks/>
            </p:cNvSpPr>
            <p:nvPr/>
          </p:nvSpPr>
          <p:spPr bwMode="auto">
            <a:xfrm>
              <a:off x="4198" y="2863"/>
              <a:ext cx="339" cy="368"/>
            </a:xfrm>
            <a:custGeom>
              <a:avLst/>
              <a:gdLst/>
              <a:ahLst/>
              <a:cxnLst>
                <a:cxn ang="0">
                  <a:pos x="121" y="235"/>
                </a:cxn>
                <a:cxn ang="0">
                  <a:pos x="30" y="114"/>
                </a:cxn>
                <a:cxn ang="0">
                  <a:pos x="0" y="0"/>
                </a:cxn>
              </a:cxnLst>
              <a:rect l="0" t="0" r="r" b="b"/>
              <a:pathLst>
                <a:path w="121" h="235">
                  <a:moveTo>
                    <a:pt x="121" y="235"/>
                  </a:moveTo>
                  <a:cubicBezTo>
                    <a:pt x="85" y="194"/>
                    <a:pt x="50" y="153"/>
                    <a:pt x="30" y="114"/>
                  </a:cubicBezTo>
                  <a:cubicBezTo>
                    <a:pt x="10" y="75"/>
                    <a:pt x="5" y="37"/>
                    <a:pt x="0" y="0"/>
                  </a:cubicBezTo>
                </a:path>
              </a:pathLst>
            </a:custGeom>
            <a:noFill/>
            <a:ln w="38100" cap="flat" cmpd="sng">
              <a:solidFill>
                <a:srgbClr val="00CC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41" name="Text Box 101"/>
            <p:cNvSpPr txBox="1">
              <a:spLocks noChangeArrowheads="1"/>
            </p:cNvSpPr>
            <p:nvPr/>
          </p:nvSpPr>
          <p:spPr bwMode="auto">
            <a:xfrm>
              <a:off x="3706" y="2947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2000" b="1"/>
                <a:t>D</a:t>
              </a:r>
              <a:r>
                <a:rPr lang="en-US" sz="2000" b="1" baseline="-25000"/>
                <a:t>p</a:t>
              </a:r>
              <a:r>
                <a:rPr lang="en-US" sz="2000" b="1" i="0"/>
                <a:t>(</a:t>
              </a:r>
              <a:r>
                <a:rPr lang="en-US" sz="2000" b="1"/>
                <a:t>6</a:t>
              </a:r>
              <a:r>
                <a:rPr lang="en-US" sz="2000" b="1" i="0"/>
                <a:t>)</a:t>
              </a:r>
            </a:p>
          </p:txBody>
        </p:sp>
        <p:sp>
          <p:nvSpPr>
            <p:cNvPr id="1699943" name="Freeform 103"/>
            <p:cNvSpPr>
              <a:spLocks/>
            </p:cNvSpPr>
            <p:nvPr/>
          </p:nvSpPr>
          <p:spPr bwMode="auto">
            <a:xfrm>
              <a:off x="4601" y="1104"/>
              <a:ext cx="353" cy="4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" y="152"/>
                </a:cxn>
                <a:cxn ang="0">
                  <a:pos x="121" y="273"/>
                </a:cxn>
              </a:cxnLst>
              <a:rect l="0" t="0" r="r" b="b"/>
              <a:pathLst>
                <a:path w="126" h="273">
                  <a:moveTo>
                    <a:pt x="0" y="0"/>
                  </a:moveTo>
                  <a:cubicBezTo>
                    <a:pt x="43" y="53"/>
                    <a:pt x="86" y="107"/>
                    <a:pt x="106" y="152"/>
                  </a:cubicBezTo>
                  <a:cubicBezTo>
                    <a:pt x="126" y="197"/>
                    <a:pt x="123" y="235"/>
                    <a:pt x="121" y="273"/>
                  </a:cubicBezTo>
                </a:path>
              </a:pathLst>
            </a:custGeom>
            <a:noFill/>
            <a:ln w="38100" cap="flat" cmpd="sng">
              <a:solidFill>
                <a:srgbClr val="00CC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44" name="Text Box 104"/>
            <p:cNvSpPr txBox="1">
              <a:spLocks noChangeArrowheads="1"/>
            </p:cNvSpPr>
            <p:nvPr/>
          </p:nvSpPr>
          <p:spPr bwMode="auto">
            <a:xfrm>
              <a:off x="4945" y="1185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2000" b="1"/>
                <a:t>D</a:t>
              </a:r>
              <a:r>
                <a:rPr lang="en-US" sz="2000" b="1" baseline="-25000"/>
                <a:t>q</a:t>
              </a:r>
              <a:r>
                <a:rPr lang="en-US" sz="2000" b="1" i="0"/>
                <a:t>(</a:t>
              </a:r>
              <a:r>
                <a:rPr lang="en-US" sz="2000" b="1"/>
                <a:t>0</a:t>
              </a:r>
              <a:r>
                <a:rPr lang="en-US" sz="2000" b="1" i="0"/>
                <a:t>)</a:t>
              </a:r>
            </a:p>
          </p:txBody>
        </p:sp>
        <p:sp>
          <p:nvSpPr>
            <p:cNvPr id="1699946" name="Freeform 106"/>
            <p:cNvSpPr>
              <a:spLocks/>
            </p:cNvSpPr>
            <p:nvPr/>
          </p:nvSpPr>
          <p:spPr bwMode="auto">
            <a:xfrm>
              <a:off x="4623" y="2875"/>
              <a:ext cx="306" cy="356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91" y="128"/>
                </a:cxn>
                <a:cxn ang="0">
                  <a:pos x="106" y="0"/>
                </a:cxn>
              </a:cxnLst>
              <a:rect l="0" t="0" r="r" b="b"/>
              <a:pathLst>
                <a:path w="109" h="227">
                  <a:moveTo>
                    <a:pt x="0" y="227"/>
                  </a:moveTo>
                  <a:cubicBezTo>
                    <a:pt x="36" y="196"/>
                    <a:pt x="73" y="166"/>
                    <a:pt x="91" y="128"/>
                  </a:cubicBezTo>
                  <a:cubicBezTo>
                    <a:pt x="109" y="90"/>
                    <a:pt x="107" y="45"/>
                    <a:pt x="106" y="0"/>
                  </a:cubicBezTo>
                </a:path>
              </a:pathLst>
            </a:custGeom>
            <a:noFill/>
            <a:ln w="28575" cap="flat" cmpd="sng">
              <a:solidFill>
                <a:srgbClr val="00CC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47" name="Text Box 107"/>
            <p:cNvSpPr txBox="1">
              <a:spLocks noChangeArrowheads="1"/>
            </p:cNvSpPr>
            <p:nvPr/>
          </p:nvSpPr>
          <p:spPr bwMode="auto">
            <a:xfrm>
              <a:off x="4945" y="2947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2000" b="1"/>
                <a:t>D</a:t>
              </a:r>
              <a:r>
                <a:rPr lang="en-US" sz="2000" b="1" baseline="-25000"/>
                <a:t>q</a:t>
              </a:r>
              <a:r>
                <a:rPr lang="en-US" sz="2000" b="1" i="0"/>
                <a:t>(</a:t>
              </a:r>
              <a:r>
                <a:rPr lang="en-US" sz="2000" b="1"/>
                <a:t>6</a:t>
              </a:r>
              <a:r>
                <a:rPr lang="en-US" sz="2000" b="1" i="0"/>
                <a:t>)</a:t>
              </a:r>
            </a:p>
          </p:txBody>
        </p:sp>
        <p:sp>
          <p:nvSpPr>
            <p:cNvPr id="1699949" name="Line 109"/>
            <p:cNvSpPr>
              <a:spLocks noChangeShapeType="1"/>
            </p:cNvSpPr>
            <p:nvPr/>
          </p:nvSpPr>
          <p:spPr bwMode="auto">
            <a:xfrm>
              <a:off x="4197" y="1795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52" name="Line 112"/>
            <p:cNvSpPr>
              <a:spLocks noChangeShapeType="1"/>
            </p:cNvSpPr>
            <p:nvPr/>
          </p:nvSpPr>
          <p:spPr bwMode="auto">
            <a:xfrm>
              <a:off x="4197" y="1532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55" name="Line 115"/>
            <p:cNvSpPr>
              <a:spLocks noChangeShapeType="1"/>
            </p:cNvSpPr>
            <p:nvPr/>
          </p:nvSpPr>
          <p:spPr bwMode="auto">
            <a:xfrm>
              <a:off x="4197" y="2848"/>
              <a:ext cx="743" cy="0"/>
            </a:xfrm>
            <a:prstGeom prst="line">
              <a:avLst/>
            </a:prstGeom>
            <a:noFill/>
            <a:ln w="28575">
              <a:solidFill>
                <a:srgbClr val="F3A31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58" name="Oval 118"/>
            <p:cNvSpPr>
              <a:spLocks noChangeArrowheads="1"/>
            </p:cNvSpPr>
            <p:nvPr/>
          </p:nvSpPr>
          <p:spPr bwMode="auto">
            <a:xfrm>
              <a:off x="4433" y="960"/>
              <a:ext cx="341" cy="191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59" name="Oval 119"/>
            <p:cNvSpPr>
              <a:spLocks noChangeArrowheads="1"/>
            </p:cNvSpPr>
            <p:nvPr/>
          </p:nvSpPr>
          <p:spPr bwMode="auto">
            <a:xfrm>
              <a:off x="4410" y="3129"/>
              <a:ext cx="342" cy="191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21"/>
            <p:cNvGrpSpPr>
              <a:grpSpLocks/>
            </p:cNvGrpSpPr>
            <p:nvPr/>
          </p:nvGrpSpPr>
          <p:grpSpPr bwMode="auto">
            <a:xfrm>
              <a:off x="4071" y="1472"/>
              <a:ext cx="255" cy="1437"/>
              <a:chOff x="4354" y="2147"/>
              <a:chExt cx="255" cy="1437"/>
            </a:xfrm>
          </p:grpSpPr>
          <p:sp>
            <p:nvSpPr>
              <p:cNvPr id="1699962" name="Oval 122"/>
              <p:cNvSpPr>
                <a:spLocks noChangeArrowheads="1"/>
              </p:cNvSpPr>
              <p:nvPr/>
            </p:nvSpPr>
            <p:spPr bwMode="auto">
              <a:xfrm>
                <a:off x="4354" y="2147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63" name="Oval 123"/>
              <p:cNvSpPr>
                <a:spLocks noChangeArrowheads="1"/>
              </p:cNvSpPr>
              <p:nvPr/>
            </p:nvSpPr>
            <p:spPr bwMode="auto">
              <a:xfrm>
                <a:off x="4354" y="2408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64" name="Oval 124"/>
              <p:cNvSpPr>
                <a:spLocks noChangeArrowheads="1"/>
              </p:cNvSpPr>
              <p:nvPr/>
            </p:nvSpPr>
            <p:spPr bwMode="auto">
              <a:xfrm>
                <a:off x="4354" y="2669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65" name="Oval 125"/>
              <p:cNvSpPr>
                <a:spLocks noChangeArrowheads="1"/>
              </p:cNvSpPr>
              <p:nvPr/>
            </p:nvSpPr>
            <p:spPr bwMode="auto">
              <a:xfrm>
                <a:off x="4354" y="2931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66" name="Oval 126"/>
              <p:cNvSpPr>
                <a:spLocks noChangeArrowheads="1"/>
              </p:cNvSpPr>
              <p:nvPr/>
            </p:nvSpPr>
            <p:spPr bwMode="auto">
              <a:xfrm>
                <a:off x="4354" y="3193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67" name="Oval 127"/>
              <p:cNvSpPr>
                <a:spLocks noChangeArrowheads="1"/>
              </p:cNvSpPr>
              <p:nvPr/>
            </p:nvSpPr>
            <p:spPr bwMode="auto">
              <a:xfrm>
                <a:off x="4354" y="3454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9968" name="Text Box 128"/>
            <p:cNvSpPr txBox="1">
              <a:spLocks noChangeArrowheads="1"/>
            </p:cNvSpPr>
            <p:nvPr/>
          </p:nvSpPr>
          <p:spPr bwMode="auto">
            <a:xfrm>
              <a:off x="4084" y="141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p1</a:t>
              </a:r>
            </a:p>
          </p:txBody>
        </p:sp>
        <p:sp>
          <p:nvSpPr>
            <p:cNvPr id="1699969" name="Text Box 129"/>
            <p:cNvSpPr txBox="1">
              <a:spLocks noChangeArrowheads="1"/>
            </p:cNvSpPr>
            <p:nvPr/>
          </p:nvSpPr>
          <p:spPr bwMode="auto">
            <a:xfrm>
              <a:off x="4090" y="1682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p2</a:t>
              </a:r>
            </a:p>
          </p:txBody>
        </p:sp>
        <p:sp>
          <p:nvSpPr>
            <p:cNvPr id="1699970" name="Text Box 130"/>
            <p:cNvSpPr txBox="1">
              <a:spLocks noChangeArrowheads="1"/>
            </p:cNvSpPr>
            <p:nvPr/>
          </p:nvSpPr>
          <p:spPr bwMode="auto">
            <a:xfrm>
              <a:off x="4087" y="2732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p6</a:t>
              </a:r>
            </a:p>
          </p:txBody>
        </p:sp>
        <p:grpSp>
          <p:nvGrpSpPr>
            <p:cNvPr id="4" name="Group 132"/>
            <p:cNvGrpSpPr>
              <a:grpSpLocks/>
            </p:cNvGrpSpPr>
            <p:nvPr/>
          </p:nvGrpSpPr>
          <p:grpSpPr bwMode="auto">
            <a:xfrm>
              <a:off x="4811" y="1472"/>
              <a:ext cx="255" cy="1437"/>
              <a:chOff x="5094" y="2147"/>
              <a:chExt cx="255" cy="1437"/>
            </a:xfrm>
          </p:grpSpPr>
          <p:sp>
            <p:nvSpPr>
              <p:cNvPr id="1699973" name="Oval 133"/>
              <p:cNvSpPr>
                <a:spLocks noChangeArrowheads="1"/>
              </p:cNvSpPr>
              <p:nvPr/>
            </p:nvSpPr>
            <p:spPr bwMode="auto">
              <a:xfrm>
                <a:off x="5094" y="2147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4" name="Oval 134"/>
              <p:cNvSpPr>
                <a:spLocks noChangeArrowheads="1"/>
              </p:cNvSpPr>
              <p:nvPr/>
            </p:nvSpPr>
            <p:spPr bwMode="auto">
              <a:xfrm>
                <a:off x="5094" y="2408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5" name="Oval 135"/>
              <p:cNvSpPr>
                <a:spLocks noChangeArrowheads="1"/>
              </p:cNvSpPr>
              <p:nvPr/>
            </p:nvSpPr>
            <p:spPr bwMode="auto">
              <a:xfrm>
                <a:off x="5094" y="2669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6" name="Oval 136"/>
              <p:cNvSpPr>
                <a:spLocks noChangeArrowheads="1"/>
              </p:cNvSpPr>
              <p:nvPr/>
            </p:nvSpPr>
            <p:spPr bwMode="auto">
              <a:xfrm>
                <a:off x="5094" y="2931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7" name="Oval 137"/>
              <p:cNvSpPr>
                <a:spLocks noChangeArrowheads="1"/>
              </p:cNvSpPr>
              <p:nvPr/>
            </p:nvSpPr>
            <p:spPr bwMode="auto">
              <a:xfrm>
                <a:off x="5094" y="3193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8" name="Oval 138"/>
              <p:cNvSpPr>
                <a:spLocks noChangeArrowheads="1"/>
              </p:cNvSpPr>
              <p:nvPr/>
            </p:nvSpPr>
            <p:spPr bwMode="auto">
              <a:xfrm>
                <a:off x="5094" y="3454"/>
                <a:ext cx="255" cy="130"/>
              </a:xfrm>
              <a:prstGeom prst="ellipse">
                <a:avLst/>
              </a:prstGeom>
              <a:solidFill>
                <a:schemeClr val="bg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9979" name="Text Box 139"/>
            <p:cNvSpPr txBox="1">
              <a:spLocks noChangeArrowheads="1"/>
            </p:cNvSpPr>
            <p:nvPr/>
          </p:nvSpPr>
          <p:spPr bwMode="auto">
            <a:xfrm>
              <a:off x="4822" y="2729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q6</a:t>
              </a:r>
            </a:p>
          </p:txBody>
        </p:sp>
        <p:sp>
          <p:nvSpPr>
            <p:cNvPr id="1699980" name="Text Box 140"/>
            <p:cNvSpPr txBox="1">
              <a:spLocks noChangeArrowheads="1"/>
            </p:cNvSpPr>
            <p:nvPr/>
          </p:nvSpPr>
          <p:spPr bwMode="auto">
            <a:xfrm>
              <a:off x="4818" y="1410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q1</a:t>
              </a:r>
            </a:p>
          </p:txBody>
        </p:sp>
        <p:sp>
          <p:nvSpPr>
            <p:cNvPr id="1699981" name="Text Box 141"/>
            <p:cNvSpPr txBox="1">
              <a:spLocks noChangeArrowheads="1"/>
            </p:cNvSpPr>
            <p:nvPr/>
          </p:nvSpPr>
          <p:spPr bwMode="auto">
            <a:xfrm>
              <a:off x="4824" y="1677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buFontTx/>
                <a:buNone/>
              </a:pPr>
              <a:r>
                <a:rPr lang="en-US" sz="1600" b="1">
                  <a:solidFill>
                    <a:schemeClr val="bg1"/>
                  </a:solidFill>
                </a:rPr>
                <a:t>q2</a:t>
              </a:r>
            </a:p>
          </p:txBody>
        </p:sp>
      </p:grpSp>
      <p:sp>
        <p:nvSpPr>
          <p:cNvPr id="1700024" name="Freeform 184"/>
          <p:cNvSpPr>
            <a:spLocks/>
          </p:cNvSpPr>
          <p:nvPr/>
        </p:nvSpPr>
        <p:spPr bwMode="auto">
          <a:xfrm>
            <a:off x="6419850" y="2562225"/>
            <a:ext cx="1876425" cy="1819275"/>
          </a:xfrm>
          <a:custGeom>
            <a:avLst/>
            <a:gdLst/>
            <a:ahLst/>
            <a:cxnLst>
              <a:cxn ang="0">
                <a:pos x="1182" y="59"/>
              </a:cxn>
              <a:cxn ang="0">
                <a:pos x="588" y="113"/>
              </a:cxn>
              <a:cxn ang="0">
                <a:pos x="444" y="1062"/>
              </a:cxn>
              <a:cxn ang="0">
                <a:pos x="0" y="1103"/>
              </a:cxn>
            </a:cxnLst>
            <a:rect l="0" t="0" r="r" b="b"/>
            <a:pathLst>
              <a:path w="1182" h="1146">
                <a:moveTo>
                  <a:pt x="1182" y="59"/>
                </a:moveTo>
                <a:cubicBezTo>
                  <a:pt x="1083" y="69"/>
                  <a:pt x="738" y="0"/>
                  <a:pt x="588" y="113"/>
                </a:cubicBezTo>
                <a:cubicBezTo>
                  <a:pt x="480" y="294"/>
                  <a:pt x="542" y="897"/>
                  <a:pt x="444" y="1062"/>
                </a:cubicBezTo>
                <a:cubicBezTo>
                  <a:pt x="240" y="1146"/>
                  <a:pt x="92" y="1095"/>
                  <a:pt x="0" y="1103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43" grpId="0" build="p"/>
      <p:bldP spid="17000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6A4C2E-3F2B-42A0-8BC3-81AAB969D193}" type="slidenum">
              <a:rPr lang="en-US"/>
              <a:pPr/>
              <a:t>3</a:t>
            </a:fld>
            <a:endParaRPr lang="en-US"/>
          </a:p>
        </p:txBody>
      </p:sp>
      <p:sp>
        <p:nvSpPr>
          <p:cNvPr id="170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Convex over-smoothing</a:t>
            </a:r>
          </a:p>
        </p:txBody>
      </p:sp>
      <p:sp>
        <p:nvSpPr>
          <p:cNvPr id="170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Convex priors are widely viewed in vision as inappropriate (“non-robust”)</a:t>
            </a:r>
          </a:p>
          <a:p>
            <a:pPr lvl="1"/>
            <a:r>
              <a:rPr lang="en-US"/>
              <a:t>These priors prefer globally smooth images</a:t>
            </a:r>
          </a:p>
          <a:p>
            <a:pPr lvl="2"/>
            <a:r>
              <a:rPr lang="en-US"/>
              <a:t>Which is almost never suitable</a:t>
            </a:r>
          </a:p>
          <a:p>
            <a:r>
              <a:rPr lang="en-US"/>
              <a:t>This is not just a theoretical argument</a:t>
            </a:r>
          </a:p>
          <a:p>
            <a:pPr lvl="1"/>
            <a:r>
              <a:rPr lang="en-US"/>
              <a:t>It’s observed in practice, even at global min</a:t>
            </a:r>
          </a:p>
        </p:txBody>
      </p:sp>
      <p:pic>
        <p:nvPicPr>
          <p:cNvPr id="1705988" name="Picture 4"/>
          <p:cNvPicPr>
            <a:picLocks noChangeAspect="1" noChangeArrowheads="1"/>
          </p:cNvPicPr>
          <p:nvPr/>
        </p:nvPicPr>
        <p:blipFill>
          <a:blip r:embed="rId3" cstate="print"/>
          <a:srcRect l="5400" t="7117" r="6015" b="8595"/>
          <a:stretch>
            <a:fillRect/>
          </a:stretch>
        </p:blipFill>
        <p:spPr bwMode="auto">
          <a:xfrm>
            <a:off x="5486400" y="3954463"/>
            <a:ext cx="2971800" cy="2090737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Appropriate prior?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to avoid over-penalizing large jumps in the solution</a:t>
            </a:r>
          </a:p>
          <a:p>
            <a:r>
              <a:rPr lang="en-US" dirty="0" smtClean="0"/>
              <a:t>This is related to outliers, and the whole area of robust statistics</a:t>
            </a:r>
          </a:p>
          <a:p>
            <a:r>
              <a:rPr lang="en-US" dirty="0" smtClean="0"/>
              <a:t>We tend to get structured outliers in images, which are </a:t>
            </a:r>
            <a:r>
              <a:rPr lang="en-US" smtClean="0"/>
              <a:t>particularly challenging!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67A60F-B684-47EF-98C2-C07F093627E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0B6F6-6574-4D5E-B59B-C42E2C0DF808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51375" y="2286000"/>
            <a:ext cx="3656013" cy="3481388"/>
            <a:chOff x="2880" y="1440"/>
            <a:chExt cx="2303" cy="2193"/>
          </a:xfrm>
        </p:grpSpPr>
        <p:pic>
          <p:nvPicPr>
            <p:cNvPr id="1642506" name="Picture 10" descr="c_normalized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0" y="1440"/>
              <a:ext cx="2303" cy="1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2507" name="Text Box 11"/>
            <p:cNvSpPr txBox="1">
              <a:spLocks noChangeArrowheads="1"/>
            </p:cNvSpPr>
            <p:nvPr/>
          </p:nvSpPr>
          <p:spPr bwMode="auto">
            <a:xfrm>
              <a:off x="3534" y="3345"/>
              <a:ext cx="98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i="0"/>
                <a:t>Correlation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4652963" y="2286000"/>
            <a:ext cx="3656012" cy="3733800"/>
            <a:chOff x="2931" y="1440"/>
            <a:chExt cx="2303" cy="2352"/>
          </a:xfrm>
        </p:grpSpPr>
        <p:sp>
          <p:nvSpPr>
            <p:cNvPr id="1642520" name="Rectangle 24"/>
            <p:cNvSpPr>
              <a:spLocks noChangeArrowheads="1"/>
            </p:cNvSpPr>
            <p:nvPr/>
          </p:nvSpPr>
          <p:spPr bwMode="auto">
            <a:xfrm>
              <a:off x="3360" y="3264"/>
              <a:ext cx="1440" cy="52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Tx/>
                <a:buAutoNum type="arabicPeriod"/>
              </a:pPr>
              <a:endParaRPr lang="en-US">
                <a:solidFill>
                  <a:schemeClr val="bg1"/>
                </a:solidFill>
              </a:endParaRPr>
            </a:p>
          </p:txBody>
        </p:sp>
        <p:grpSp>
          <p:nvGrpSpPr>
            <p:cNvPr id="4" name="Group 21"/>
            <p:cNvGrpSpPr>
              <a:grpSpLocks/>
            </p:cNvGrpSpPr>
            <p:nvPr/>
          </p:nvGrpSpPr>
          <p:grpSpPr bwMode="auto">
            <a:xfrm>
              <a:off x="2931" y="1440"/>
              <a:ext cx="2303" cy="2190"/>
              <a:chOff x="1632" y="1440"/>
              <a:chExt cx="2303" cy="2190"/>
            </a:xfrm>
          </p:grpSpPr>
          <p:pic>
            <p:nvPicPr>
              <p:cNvPr id="1642518" name="Picture 22" descr="japan-col-3x4"/>
              <p:cNvPicPr preferRelativeResize="0"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1632" y="1440"/>
                <a:ext cx="2303" cy="172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642519" name="Text Box 23"/>
              <p:cNvSpPr txBox="1">
                <a:spLocks noChangeArrowheads="1"/>
              </p:cNvSpPr>
              <p:nvPr/>
            </p:nvSpPr>
            <p:spPr bwMode="auto">
              <a:xfrm>
                <a:off x="2307" y="3342"/>
                <a:ext cx="9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buFontTx/>
                  <a:buNone/>
                </a:pPr>
                <a:r>
                  <a:rPr lang="en-US" i="0"/>
                  <a:t>Graph cuts</a:t>
                </a:r>
              </a:p>
            </p:txBody>
          </p:sp>
        </p:grpSp>
      </p:grpSp>
      <p:sp>
        <p:nvSpPr>
          <p:cNvPr id="16425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Getting the boundaries right</a:t>
            </a:r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457200" y="2286000"/>
            <a:ext cx="3757613" cy="3481388"/>
            <a:chOff x="288" y="1440"/>
            <a:chExt cx="2367" cy="2193"/>
          </a:xfrm>
        </p:grpSpPr>
        <p:graphicFrame>
          <p:nvGraphicFramePr>
            <p:cNvPr id="1642503" name="Object 7"/>
            <p:cNvGraphicFramePr>
              <a:graphicFrameLocks noChangeAspect="1"/>
            </p:cNvGraphicFramePr>
            <p:nvPr/>
          </p:nvGraphicFramePr>
          <p:xfrm>
            <a:off x="288" y="1440"/>
            <a:ext cx="2367" cy="1727"/>
          </p:xfrm>
          <a:graphic>
            <a:graphicData uri="http://schemas.openxmlformats.org/presentationml/2006/ole">
              <p:oleObj spid="_x0000_s1224706" name="Image" r:id="rId6" imgW="4422167" imgH="3202259" progId="">
                <p:embed/>
              </p:oleObj>
            </a:graphicData>
          </a:graphic>
        </p:graphicFrame>
        <p:sp>
          <p:nvSpPr>
            <p:cNvPr id="1642504" name="Text Box 8"/>
            <p:cNvSpPr txBox="1">
              <a:spLocks noChangeArrowheads="1"/>
            </p:cNvSpPr>
            <p:nvPr/>
          </p:nvSpPr>
          <p:spPr bwMode="auto">
            <a:xfrm>
              <a:off x="867" y="3345"/>
              <a:ext cx="120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buFontTx/>
                <a:buNone/>
              </a:pPr>
              <a:r>
                <a:rPr lang="en-US" i="0"/>
                <a:t>Right answers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B5C453-7D81-4115-AA95-4B2B3F4FF5A3}" type="slidenum">
              <a:rPr lang="en-US"/>
              <a:pPr/>
              <a:t>6</a:t>
            </a:fld>
            <a:endParaRPr lang="en-US"/>
          </a:p>
        </p:txBody>
      </p:sp>
      <p:sp>
        <p:nvSpPr>
          <p:cNvPr id="152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move algorithm</a:t>
            </a:r>
          </a:p>
        </p:txBody>
      </p:sp>
      <p:sp>
        <p:nvSpPr>
          <p:cNvPr id="152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886200"/>
            <a:ext cx="8955088" cy="2133600"/>
          </a:xfrm>
        </p:spPr>
        <p:txBody>
          <a:bodyPr/>
          <a:lstStyle/>
          <a:p>
            <a:r>
              <a:rPr lang="en-US" sz="2400"/>
              <a:t>Make green expansion move that most decreases </a:t>
            </a:r>
            <a:r>
              <a:rPr lang="en-US" sz="2400" i="1">
                <a:latin typeface="Times New Roman" pitchFamily="18" charset="0"/>
              </a:rPr>
              <a:t>E</a:t>
            </a:r>
          </a:p>
          <a:p>
            <a:pPr lvl="1"/>
            <a:r>
              <a:rPr lang="en-US" sz="2200"/>
              <a:t>Then make the best blue expansion move, etc</a:t>
            </a:r>
          </a:p>
          <a:p>
            <a:pPr lvl="1"/>
            <a:r>
              <a:rPr lang="en-US" sz="2200"/>
              <a:t>Done when no </a:t>
            </a:r>
            <a:r>
              <a:rPr lang="en-US" sz="2200">
                <a:sym typeface="Symbol" pitchFamily="18" charset="2"/>
              </a:rPr>
              <a:t>-</a:t>
            </a:r>
            <a:r>
              <a:rPr lang="en-US" sz="2200"/>
              <a:t>expansion move decreases the energy, for any label </a:t>
            </a:r>
            <a:r>
              <a:rPr lang="en-US" sz="2200">
                <a:sym typeface="Symbol" pitchFamily="18" charset="2"/>
              </a:rPr>
              <a:t></a:t>
            </a:r>
          </a:p>
          <a:p>
            <a:pPr lvl="1"/>
            <a:r>
              <a:rPr lang="en-US" sz="2200"/>
              <a:t>See </a:t>
            </a:r>
            <a:r>
              <a:rPr lang="en-US" sz="2000"/>
              <a:t>[BVZ 01]</a:t>
            </a:r>
            <a:r>
              <a:rPr lang="en-US" sz="2200"/>
              <a:t> for details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66800" y="1295400"/>
            <a:ext cx="2514600" cy="2514600"/>
            <a:chOff x="672" y="816"/>
            <a:chExt cx="1584" cy="1584"/>
          </a:xfrm>
        </p:grpSpPr>
        <p:sp>
          <p:nvSpPr>
            <p:cNvPr id="1523717" name="Text Box 5"/>
            <p:cNvSpPr txBox="1">
              <a:spLocks noChangeArrowheads="1"/>
            </p:cNvSpPr>
            <p:nvPr/>
          </p:nvSpPr>
          <p:spPr bwMode="auto">
            <a:xfrm>
              <a:off x="672" y="816"/>
              <a:ext cx="15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sz="2000" i="0">
                  <a:latin typeface="Tahoma" pitchFamily="34" charset="0"/>
                </a:rPr>
                <a:t>Input labeling </a:t>
              </a:r>
              <a:r>
                <a:rPr lang="en-US" sz="2000"/>
                <a:t>f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44" y="1104"/>
              <a:ext cx="1440" cy="1296"/>
              <a:chOff x="336" y="1632"/>
              <a:chExt cx="1440" cy="1296"/>
            </a:xfrm>
          </p:grpSpPr>
          <p:sp>
            <p:nvSpPr>
              <p:cNvPr id="1523719" name="Rectangle 7"/>
              <p:cNvSpPr>
                <a:spLocks noChangeArrowheads="1"/>
              </p:cNvSpPr>
              <p:nvPr/>
            </p:nvSpPr>
            <p:spPr bwMode="auto">
              <a:xfrm>
                <a:off x="336" y="1632"/>
                <a:ext cx="1440" cy="129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20" name="AutoShape 8"/>
              <p:cNvSpPr>
                <a:spLocks noChangeArrowheads="1"/>
              </p:cNvSpPr>
              <p:nvPr/>
            </p:nvSpPr>
            <p:spPr bwMode="auto">
              <a:xfrm>
                <a:off x="336" y="1632"/>
                <a:ext cx="576" cy="691"/>
              </a:xfrm>
              <a:prstGeom prst="flowChartDocumen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21" name="Oval 9"/>
              <p:cNvSpPr>
                <a:spLocks noChangeArrowheads="1"/>
              </p:cNvSpPr>
              <p:nvPr/>
            </p:nvSpPr>
            <p:spPr bwMode="auto">
              <a:xfrm>
                <a:off x="1104" y="1805"/>
                <a:ext cx="624" cy="561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22" name="Freeform 10"/>
              <p:cNvSpPr>
                <a:spLocks/>
              </p:cNvSpPr>
              <p:nvPr/>
            </p:nvSpPr>
            <p:spPr bwMode="auto">
              <a:xfrm>
                <a:off x="384" y="2280"/>
                <a:ext cx="816" cy="562"/>
              </a:xfrm>
              <a:custGeom>
                <a:avLst/>
                <a:gdLst/>
                <a:ahLst/>
                <a:cxnLst>
                  <a:cxn ang="0">
                    <a:pos x="279" y="241"/>
                  </a:cxn>
                  <a:cxn ang="0">
                    <a:pos x="324" y="136"/>
                  </a:cxn>
                  <a:cxn ang="0">
                    <a:pos x="332" y="106"/>
                  </a:cxn>
                  <a:cxn ang="0">
                    <a:pos x="347" y="76"/>
                  </a:cxn>
                  <a:cxn ang="0">
                    <a:pos x="576" y="0"/>
                  </a:cxn>
                  <a:cxn ang="0">
                    <a:pos x="672" y="48"/>
                  </a:cxn>
                  <a:cxn ang="0">
                    <a:pos x="816" y="192"/>
                  </a:cxn>
                  <a:cxn ang="0">
                    <a:pos x="720" y="384"/>
                  </a:cxn>
                  <a:cxn ang="0">
                    <a:pos x="624" y="576"/>
                  </a:cxn>
                  <a:cxn ang="0">
                    <a:pos x="336" y="624"/>
                  </a:cxn>
                  <a:cxn ang="0">
                    <a:pos x="96" y="576"/>
                  </a:cxn>
                  <a:cxn ang="0">
                    <a:pos x="0" y="384"/>
                  </a:cxn>
                  <a:cxn ang="0">
                    <a:pos x="48" y="288"/>
                  </a:cxn>
                  <a:cxn ang="0">
                    <a:pos x="279" y="241"/>
                  </a:cxn>
                </a:cxnLst>
                <a:rect l="0" t="0" r="r" b="b"/>
                <a:pathLst>
                  <a:path w="816" h="624">
                    <a:moveTo>
                      <a:pt x="279" y="241"/>
                    </a:moveTo>
                    <a:cubicBezTo>
                      <a:pt x="292" y="204"/>
                      <a:pt x="312" y="173"/>
                      <a:pt x="324" y="136"/>
                    </a:cubicBezTo>
                    <a:cubicBezTo>
                      <a:pt x="327" y="126"/>
                      <a:pt x="328" y="116"/>
                      <a:pt x="332" y="106"/>
                    </a:cubicBezTo>
                    <a:cubicBezTo>
                      <a:pt x="336" y="96"/>
                      <a:pt x="347" y="76"/>
                      <a:pt x="347" y="76"/>
                    </a:cubicBezTo>
                    <a:lnTo>
                      <a:pt x="576" y="0"/>
                    </a:lnTo>
                    <a:lnTo>
                      <a:pt x="672" y="48"/>
                    </a:lnTo>
                    <a:lnTo>
                      <a:pt x="816" y="192"/>
                    </a:lnTo>
                    <a:lnTo>
                      <a:pt x="720" y="384"/>
                    </a:lnTo>
                    <a:lnTo>
                      <a:pt x="624" y="576"/>
                    </a:lnTo>
                    <a:lnTo>
                      <a:pt x="336" y="624"/>
                    </a:lnTo>
                    <a:lnTo>
                      <a:pt x="96" y="576"/>
                    </a:lnTo>
                    <a:lnTo>
                      <a:pt x="0" y="384"/>
                    </a:lnTo>
                    <a:lnTo>
                      <a:pt x="48" y="288"/>
                    </a:lnTo>
                    <a:lnTo>
                      <a:pt x="279" y="24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689350" y="1616075"/>
            <a:ext cx="4540250" cy="2193925"/>
            <a:chOff x="2324" y="1018"/>
            <a:chExt cx="2860" cy="1382"/>
          </a:xfrm>
        </p:grpSpPr>
        <p:sp>
          <p:nvSpPr>
            <p:cNvPr id="1523724" name="AutoShape 12"/>
            <p:cNvSpPr>
              <a:spLocks noChangeArrowheads="1"/>
            </p:cNvSpPr>
            <p:nvPr/>
          </p:nvSpPr>
          <p:spPr bwMode="auto">
            <a:xfrm>
              <a:off x="2547" y="1618"/>
              <a:ext cx="768" cy="192"/>
            </a:xfrm>
            <a:prstGeom prst="rightArrow">
              <a:avLst>
                <a:gd name="adj1" fmla="val 50000"/>
                <a:gd name="adj2" fmla="val 100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3725" name="Text Box 13"/>
            <p:cNvSpPr txBox="1">
              <a:spLocks noChangeArrowheads="1"/>
            </p:cNvSpPr>
            <p:nvPr/>
          </p:nvSpPr>
          <p:spPr bwMode="auto">
            <a:xfrm>
              <a:off x="2324" y="1018"/>
              <a:ext cx="1372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buFontTx/>
                <a:buNone/>
              </a:pPr>
              <a:r>
                <a:rPr lang="en-US" sz="3200" i="0" baseline="-25000">
                  <a:latin typeface="Tahoma" pitchFamily="34" charset="0"/>
                </a:rPr>
                <a:t>Green expansion move from </a:t>
              </a:r>
              <a:r>
                <a:rPr lang="en-US" sz="3200" baseline="-25000"/>
                <a:t>f</a:t>
              </a:r>
              <a:endParaRPr lang="en-US" sz="2800" baseline="-25000"/>
            </a:p>
          </p:txBody>
        </p: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3744" y="1104"/>
              <a:ext cx="1440" cy="1296"/>
              <a:chOff x="3199" y="2544"/>
              <a:chExt cx="1440" cy="1296"/>
            </a:xfrm>
          </p:grpSpPr>
          <p:sp>
            <p:nvSpPr>
              <p:cNvPr id="1523727" name="Rectangle 15"/>
              <p:cNvSpPr>
                <a:spLocks noChangeArrowheads="1"/>
              </p:cNvSpPr>
              <p:nvPr/>
            </p:nvSpPr>
            <p:spPr bwMode="auto">
              <a:xfrm>
                <a:off x="3199" y="2544"/>
                <a:ext cx="1440" cy="129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28" name="AutoShape 16"/>
              <p:cNvSpPr>
                <a:spLocks noChangeArrowheads="1"/>
              </p:cNvSpPr>
              <p:nvPr/>
            </p:nvSpPr>
            <p:spPr bwMode="auto">
              <a:xfrm>
                <a:off x="3199" y="2544"/>
                <a:ext cx="576" cy="691"/>
              </a:xfrm>
              <a:prstGeom prst="flowChartDocumen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29" name="Oval 17"/>
              <p:cNvSpPr>
                <a:spLocks noChangeArrowheads="1"/>
              </p:cNvSpPr>
              <p:nvPr/>
            </p:nvSpPr>
            <p:spPr bwMode="auto">
              <a:xfrm>
                <a:off x="3967" y="2717"/>
                <a:ext cx="624" cy="561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30" name="Freeform 18"/>
              <p:cNvSpPr>
                <a:spLocks/>
              </p:cNvSpPr>
              <p:nvPr/>
            </p:nvSpPr>
            <p:spPr bwMode="auto">
              <a:xfrm>
                <a:off x="3247" y="3192"/>
                <a:ext cx="816" cy="562"/>
              </a:xfrm>
              <a:custGeom>
                <a:avLst/>
                <a:gdLst/>
                <a:ahLst/>
                <a:cxnLst>
                  <a:cxn ang="0">
                    <a:pos x="279" y="241"/>
                  </a:cxn>
                  <a:cxn ang="0">
                    <a:pos x="324" y="136"/>
                  </a:cxn>
                  <a:cxn ang="0">
                    <a:pos x="332" y="106"/>
                  </a:cxn>
                  <a:cxn ang="0">
                    <a:pos x="347" y="76"/>
                  </a:cxn>
                  <a:cxn ang="0">
                    <a:pos x="576" y="0"/>
                  </a:cxn>
                  <a:cxn ang="0">
                    <a:pos x="672" y="48"/>
                  </a:cxn>
                  <a:cxn ang="0">
                    <a:pos x="816" y="192"/>
                  </a:cxn>
                  <a:cxn ang="0">
                    <a:pos x="720" y="384"/>
                  </a:cxn>
                  <a:cxn ang="0">
                    <a:pos x="624" y="576"/>
                  </a:cxn>
                  <a:cxn ang="0">
                    <a:pos x="336" y="624"/>
                  </a:cxn>
                  <a:cxn ang="0">
                    <a:pos x="96" y="576"/>
                  </a:cxn>
                  <a:cxn ang="0">
                    <a:pos x="0" y="384"/>
                  </a:cxn>
                  <a:cxn ang="0">
                    <a:pos x="48" y="288"/>
                  </a:cxn>
                  <a:cxn ang="0">
                    <a:pos x="279" y="241"/>
                  </a:cxn>
                </a:cxnLst>
                <a:rect l="0" t="0" r="r" b="b"/>
                <a:pathLst>
                  <a:path w="816" h="624">
                    <a:moveTo>
                      <a:pt x="279" y="241"/>
                    </a:moveTo>
                    <a:cubicBezTo>
                      <a:pt x="292" y="204"/>
                      <a:pt x="312" y="173"/>
                      <a:pt x="324" y="136"/>
                    </a:cubicBezTo>
                    <a:cubicBezTo>
                      <a:pt x="327" y="126"/>
                      <a:pt x="328" y="116"/>
                      <a:pt x="332" y="106"/>
                    </a:cubicBezTo>
                    <a:cubicBezTo>
                      <a:pt x="336" y="96"/>
                      <a:pt x="347" y="76"/>
                      <a:pt x="347" y="76"/>
                    </a:cubicBezTo>
                    <a:lnTo>
                      <a:pt x="576" y="0"/>
                    </a:lnTo>
                    <a:lnTo>
                      <a:pt x="672" y="48"/>
                    </a:lnTo>
                    <a:lnTo>
                      <a:pt x="816" y="192"/>
                    </a:lnTo>
                    <a:lnTo>
                      <a:pt x="720" y="384"/>
                    </a:lnTo>
                    <a:lnTo>
                      <a:pt x="624" y="576"/>
                    </a:lnTo>
                    <a:lnTo>
                      <a:pt x="336" y="624"/>
                    </a:lnTo>
                    <a:lnTo>
                      <a:pt x="96" y="576"/>
                    </a:lnTo>
                    <a:lnTo>
                      <a:pt x="0" y="384"/>
                    </a:lnTo>
                    <a:lnTo>
                      <a:pt x="48" y="288"/>
                    </a:lnTo>
                    <a:lnTo>
                      <a:pt x="279" y="241"/>
                    </a:ln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31" name="Freeform 19"/>
              <p:cNvSpPr>
                <a:spLocks/>
              </p:cNvSpPr>
              <p:nvPr/>
            </p:nvSpPr>
            <p:spPr bwMode="auto">
              <a:xfrm>
                <a:off x="4159" y="3024"/>
                <a:ext cx="315" cy="429"/>
              </a:xfrm>
              <a:custGeom>
                <a:avLst/>
                <a:gdLst/>
                <a:ahLst/>
                <a:cxnLst>
                  <a:cxn ang="0">
                    <a:pos x="0" y="129"/>
                  </a:cxn>
                  <a:cxn ang="0">
                    <a:pos x="210" y="2"/>
                  </a:cxn>
                  <a:cxn ang="0">
                    <a:pos x="277" y="9"/>
                  </a:cxn>
                  <a:cxn ang="0">
                    <a:pos x="292" y="39"/>
                  </a:cxn>
                  <a:cxn ang="0">
                    <a:pos x="307" y="107"/>
                  </a:cxn>
                  <a:cxn ang="0">
                    <a:pos x="315" y="129"/>
                  </a:cxn>
                  <a:cxn ang="0">
                    <a:pos x="307" y="309"/>
                  </a:cxn>
                  <a:cxn ang="0">
                    <a:pos x="150" y="429"/>
                  </a:cxn>
                  <a:cxn ang="0">
                    <a:pos x="60" y="377"/>
                  </a:cxn>
                  <a:cxn ang="0">
                    <a:pos x="30" y="317"/>
                  </a:cxn>
                  <a:cxn ang="0">
                    <a:pos x="0" y="129"/>
                  </a:cxn>
                </a:cxnLst>
                <a:rect l="0" t="0" r="r" b="b"/>
                <a:pathLst>
                  <a:path w="315" h="429">
                    <a:moveTo>
                      <a:pt x="0" y="129"/>
                    </a:moveTo>
                    <a:cubicBezTo>
                      <a:pt x="75" y="92"/>
                      <a:pt x="128" y="27"/>
                      <a:pt x="210" y="2"/>
                    </a:cubicBezTo>
                    <a:cubicBezTo>
                      <a:pt x="232" y="4"/>
                      <a:pt x="257" y="0"/>
                      <a:pt x="277" y="9"/>
                    </a:cubicBezTo>
                    <a:cubicBezTo>
                      <a:pt x="287" y="14"/>
                      <a:pt x="289" y="28"/>
                      <a:pt x="292" y="39"/>
                    </a:cubicBezTo>
                    <a:cubicBezTo>
                      <a:pt x="299" y="61"/>
                      <a:pt x="299" y="85"/>
                      <a:pt x="307" y="107"/>
                    </a:cubicBezTo>
                    <a:cubicBezTo>
                      <a:pt x="310" y="114"/>
                      <a:pt x="312" y="122"/>
                      <a:pt x="315" y="129"/>
                    </a:cubicBezTo>
                    <a:cubicBezTo>
                      <a:pt x="312" y="189"/>
                      <a:pt x="311" y="249"/>
                      <a:pt x="307" y="309"/>
                    </a:cubicBezTo>
                    <a:cubicBezTo>
                      <a:pt x="302" y="374"/>
                      <a:pt x="203" y="419"/>
                      <a:pt x="150" y="429"/>
                    </a:cubicBezTo>
                    <a:cubicBezTo>
                      <a:pt x="100" y="422"/>
                      <a:pt x="84" y="421"/>
                      <a:pt x="60" y="377"/>
                    </a:cubicBezTo>
                    <a:cubicBezTo>
                      <a:pt x="49" y="357"/>
                      <a:pt x="30" y="317"/>
                      <a:pt x="30" y="317"/>
                    </a:cubicBezTo>
                    <a:cubicBezTo>
                      <a:pt x="19" y="254"/>
                      <a:pt x="12" y="192"/>
                      <a:pt x="0" y="129"/>
                    </a:cubicBez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3732" name="Freeform 20"/>
              <p:cNvSpPr>
                <a:spLocks/>
              </p:cNvSpPr>
              <p:nvPr/>
            </p:nvSpPr>
            <p:spPr bwMode="auto">
              <a:xfrm>
                <a:off x="3247" y="2736"/>
                <a:ext cx="480" cy="238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15" y="141"/>
                  </a:cxn>
                  <a:cxn ang="0">
                    <a:pos x="67" y="186"/>
                  </a:cxn>
                  <a:cxn ang="0">
                    <a:pos x="232" y="238"/>
                  </a:cxn>
                  <a:cxn ang="0">
                    <a:pos x="495" y="208"/>
                  </a:cxn>
                  <a:cxn ang="0">
                    <a:pos x="487" y="88"/>
                  </a:cxn>
                  <a:cxn ang="0">
                    <a:pos x="405" y="66"/>
                  </a:cxn>
                  <a:cxn ang="0">
                    <a:pos x="195" y="73"/>
                  </a:cxn>
                  <a:cxn ang="0">
                    <a:pos x="82" y="6"/>
                  </a:cxn>
                  <a:cxn ang="0">
                    <a:pos x="0" y="51"/>
                  </a:cxn>
                </a:cxnLst>
                <a:rect l="0" t="0" r="r" b="b"/>
                <a:pathLst>
                  <a:path w="540" h="238">
                    <a:moveTo>
                      <a:pt x="0" y="51"/>
                    </a:moveTo>
                    <a:cubicBezTo>
                      <a:pt x="5" y="81"/>
                      <a:pt x="4" y="113"/>
                      <a:pt x="15" y="141"/>
                    </a:cubicBezTo>
                    <a:cubicBezTo>
                      <a:pt x="19" y="153"/>
                      <a:pt x="53" y="179"/>
                      <a:pt x="67" y="186"/>
                    </a:cubicBezTo>
                    <a:cubicBezTo>
                      <a:pt x="123" y="217"/>
                      <a:pt x="169" y="230"/>
                      <a:pt x="232" y="238"/>
                    </a:cubicBezTo>
                    <a:cubicBezTo>
                      <a:pt x="323" y="234"/>
                      <a:pt x="408" y="231"/>
                      <a:pt x="495" y="208"/>
                    </a:cubicBezTo>
                    <a:cubicBezTo>
                      <a:pt x="540" y="177"/>
                      <a:pt x="536" y="116"/>
                      <a:pt x="487" y="88"/>
                    </a:cubicBezTo>
                    <a:cubicBezTo>
                      <a:pt x="464" y="75"/>
                      <a:pt x="430" y="72"/>
                      <a:pt x="405" y="66"/>
                    </a:cubicBezTo>
                    <a:cubicBezTo>
                      <a:pt x="321" y="72"/>
                      <a:pt x="275" y="82"/>
                      <a:pt x="195" y="73"/>
                    </a:cubicBezTo>
                    <a:cubicBezTo>
                      <a:pt x="155" y="47"/>
                      <a:pt x="130" y="20"/>
                      <a:pt x="82" y="6"/>
                    </a:cubicBezTo>
                    <a:cubicBezTo>
                      <a:pt x="1" y="15"/>
                      <a:pt x="24" y="0"/>
                      <a:pt x="0" y="51"/>
                    </a:cubicBezTo>
                    <a:close/>
                  </a:path>
                </a:pathLst>
              </a:custGeom>
              <a:solidFill>
                <a:srgbClr val="00FF00"/>
              </a:solidFill>
              <a:ln w="9525" cap="flat" cmpd="sng">
                <a:noFill/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3715" grpId="0" build="p" bldLvl="3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6B0DB-4596-4101-8065-5FBDCB70557D}" type="slidenum">
              <a:rPr lang="en-US"/>
              <a:pPr/>
              <a:t>7</a:t>
            </a:fld>
            <a:endParaRPr lang="en-US"/>
          </a:p>
        </p:txBody>
      </p:sp>
      <p:sp>
        <p:nvSpPr>
          <p:cNvPr id="15216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Continuous vs. discrete</a:t>
            </a:r>
          </a:p>
          <a:p>
            <a:pPr lvl="1"/>
            <a:r>
              <a:rPr lang="en-US"/>
              <a:t>No floating point with graph cuts</a:t>
            </a:r>
          </a:p>
          <a:p>
            <a:r>
              <a:rPr lang="en-US"/>
              <a:t>Local min in line search vs. global min</a:t>
            </a:r>
          </a:p>
          <a:p>
            <a:r>
              <a:rPr lang="en-US"/>
              <a:t>Minimize over a line vs. hypersurface</a:t>
            </a:r>
          </a:p>
          <a:p>
            <a:pPr lvl="1"/>
            <a:r>
              <a:rPr lang="en-US"/>
              <a:t>Containing O(2</a:t>
            </a:r>
            <a:r>
              <a:rPr lang="en-US" baseline="30000"/>
              <a:t>n</a:t>
            </a:r>
            <a:r>
              <a:rPr lang="en-US"/>
              <a:t>) candidates</a:t>
            </a:r>
          </a:p>
          <a:p>
            <a:r>
              <a:rPr lang="en-US"/>
              <a:t>Local minimum: weak vs. strong</a:t>
            </a:r>
          </a:p>
          <a:p>
            <a:pPr lvl="1"/>
            <a:r>
              <a:rPr lang="en-US"/>
              <a:t>Within 1% of global min on benchmarks!</a:t>
            </a:r>
          </a:p>
          <a:p>
            <a:pPr lvl="1"/>
            <a:r>
              <a:rPr lang="en-US"/>
              <a:t>Theoretical guarantees concerning distance from global minimum</a:t>
            </a:r>
          </a:p>
          <a:p>
            <a:pPr lvl="2"/>
            <a:r>
              <a:rPr lang="en-US"/>
              <a:t>2-approximation for a common choice of </a:t>
            </a:r>
            <a:r>
              <a:rPr lang="en-US" i="1">
                <a:latin typeface="Times New Roman" pitchFamily="18" charset="0"/>
              </a:rPr>
              <a:t>E</a:t>
            </a:r>
          </a:p>
        </p:txBody>
      </p:sp>
      <p:sp>
        <p:nvSpPr>
          <p:cNvPr id="15216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/>
            <a:r>
              <a:rPr lang="en-US" sz="3200"/>
              <a:t>Local improvement vs. Graph cuts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00388-0A77-44EF-B8F7-68160E800693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1703938" name="Object 2"/>
          <p:cNvGraphicFramePr>
            <a:graphicFrameLocks noChangeAspect="1"/>
          </p:cNvGraphicFramePr>
          <p:nvPr/>
        </p:nvGraphicFramePr>
        <p:xfrm>
          <a:off x="5481638" y="2840038"/>
          <a:ext cx="350837" cy="557212"/>
        </p:xfrm>
        <a:graphic>
          <a:graphicData uri="http://schemas.openxmlformats.org/presentationml/2006/ole">
            <p:oleObj spid="_x0000_s1225730" name="Equation" r:id="rId4" imgW="152280" imgH="241200" progId="Equation.3">
              <p:embed/>
            </p:oleObj>
          </a:graphicData>
        </a:graphic>
      </p:graphicFrame>
      <p:sp>
        <p:nvSpPr>
          <p:cNvPr id="1703939" name="Rectangle 3"/>
          <p:cNvSpPr>
            <a:spLocks noChangeArrowheads="1"/>
          </p:cNvSpPr>
          <p:nvPr/>
        </p:nvSpPr>
        <p:spPr bwMode="auto">
          <a:xfrm>
            <a:off x="3522663" y="1546225"/>
            <a:ext cx="2263775" cy="1244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3940" name="Text Box 4"/>
          <p:cNvSpPr txBox="1">
            <a:spLocks noChangeArrowheads="1"/>
          </p:cNvSpPr>
          <p:nvPr/>
        </p:nvSpPr>
        <p:spPr bwMode="auto">
          <a:xfrm>
            <a:off x="3460750" y="2868613"/>
            <a:ext cx="210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None/>
            </a:pPr>
            <a:r>
              <a:rPr lang="en-US" i="0"/>
              <a:t>local minimum</a:t>
            </a:r>
            <a:r>
              <a:rPr lang="en-US" b="1" i="0"/>
              <a:t> </a:t>
            </a:r>
          </a:p>
        </p:txBody>
      </p:sp>
      <p:sp>
        <p:nvSpPr>
          <p:cNvPr id="1703941" name="Rectangle 5"/>
          <p:cNvSpPr>
            <a:spLocks noChangeArrowheads="1"/>
          </p:cNvSpPr>
          <p:nvPr/>
        </p:nvSpPr>
        <p:spPr bwMode="auto">
          <a:xfrm>
            <a:off x="303213" y="1557338"/>
            <a:ext cx="2263775" cy="1244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3942" name="Text Box 6"/>
          <p:cNvSpPr txBox="1">
            <a:spLocks noChangeArrowheads="1"/>
          </p:cNvSpPr>
          <p:nvPr/>
        </p:nvSpPr>
        <p:spPr bwMode="auto">
          <a:xfrm>
            <a:off x="223838" y="2878138"/>
            <a:ext cx="2246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None/>
            </a:pPr>
            <a:r>
              <a:rPr lang="en-US" i="0"/>
              <a:t>optimal solution</a:t>
            </a:r>
            <a:r>
              <a:rPr lang="en-US" b="1" i="0"/>
              <a:t> </a:t>
            </a:r>
          </a:p>
        </p:txBody>
      </p:sp>
      <p:graphicFrame>
        <p:nvGraphicFramePr>
          <p:cNvPr id="1703943" name="Object 7"/>
          <p:cNvGraphicFramePr>
            <a:graphicFrameLocks noChangeAspect="1"/>
          </p:cNvGraphicFramePr>
          <p:nvPr/>
        </p:nvGraphicFramePr>
        <p:xfrm>
          <a:off x="2347913" y="2871788"/>
          <a:ext cx="454025" cy="512762"/>
        </p:xfrm>
        <a:graphic>
          <a:graphicData uri="http://schemas.openxmlformats.org/presentationml/2006/ole">
            <p:oleObj spid="_x0000_s1225731" name="Equation" r:id="rId5" imgW="203040" imgH="228600" progId="Equation.3">
              <p:embed/>
            </p:oleObj>
          </a:graphicData>
        </a:graphic>
      </p:graphicFrame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946525" y="1922463"/>
            <a:ext cx="1365250" cy="569912"/>
            <a:chOff x="2486" y="1127"/>
            <a:chExt cx="860" cy="359"/>
          </a:xfrm>
        </p:grpSpPr>
        <p:sp>
          <p:nvSpPr>
            <p:cNvPr id="1703945" name="Freeform 9"/>
            <p:cNvSpPr>
              <a:spLocks/>
            </p:cNvSpPr>
            <p:nvPr/>
          </p:nvSpPr>
          <p:spPr bwMode="auto">
            <a:xfrm>
              <a:off x="2486" y="1127"/>
              <a:ext cx="860" cy="334"/>
            </a:xfrm>
            <a:custGeom>
              <a:avLst/>
              <a:gdLst/>
              <a:ahLst/>
              <a:cxnLst>
                <a:cxn ang="0">
                  <a:pos x="302" y="17"/>
                </a:cxn>
                <a:cxn ang="0">
                  <a:pos x="61" y="126"/>
                </a:cxn>
                <a:cxn ang="0">
                  <a:pos x="45" y="313"/>
                </a:cxn>
                <a:cxn ang="0">
                  <a:pos x="333" y="446"/>
                </a:cxn>
                <a:cxn ang="0">
                  <a:pos x="653" y="610"/>
                </a:cxn>
                <a:cxn ang="0">
                  <a:pos x="1222" y="524"/>
                </a:cxn>
                <a:cxn ang="0">
                  <a:pos x="1191" y="158"/>
                </a:cxn>
                <a:cxn ang="0">
                  <a:pos x="754" y="25"/>
                </a:cxn>
                <a:cxn ang="0">
                  <a:pos x="692" y="228"/>
                </a:cxn>
                <a:cxn ang="0">
                  <a:pos x="302" y="17"/>
                </a:cxn>
              </a:cxnLst>
              <a:rect l="0" t="0" r="r" b="b"/>
              <a:pathLst>
                <a:path w="1312" h="623">
                  <a:moveTo>
                    <a:pt x="302" y="17"/>
                  </a:moveTo>
                  <a:cubicBezTo>
                    <a:pt x="197" y="0"/>
                    <a:pt x="104" y="77"/>
                    <a:pt x="61" y="126"/>
                  </a:cubicBezTo>
                  <a:cubicBezTo>
                    <a:pt x="18" y="175"/>
                    <a:pt x="0" y="260"/>
                    <a:pt x="45" y="313"/>
                  </a:cubicBezTo>
                  <a:cubicBezTo>
                    <a:pt x="90" y="366"/>
                    <a:pt x="232" y="396"/>
                    <a:pt x="333" y="446"/>
                  </a:cubicBezTo>
                  <a:cubicBezTo>
                    <a:pt x="434" y="496"/>
                    <a:pt x="505" y="597"/>
                    <a:pt x="653" y="610"/>
                  </a:cubicBezTo>
                  <a:cubicBezTo>
                    <a:pt x="801" y="623"/>
                    <a:pt x="1132" y="599"/>
                    <a:pt x="1222" y="524"/>
                  </a:cubicBezTo>
                  <a:cubicBezTo>
                    <a:pt x="1312" y="449"/>
                    <a:pt x="1269" y="241"/>
                    <a:pt x="1191" y="158"/>
                  </a:cubicBezTo>
                  <a:cubicBezTo>
                    <a:pt x="1113" y="75"/>
                    <a:pt x="837" y="13"/>
                    <a:pt x="754" y="25"/>
                  </a:cubicBezTo>
                  <a:cubicBezTo>
                    <a:pt x="671" y="37"/>
                    <a:pt x="766" y="228"/>
                    <a:pt x="692" y="228"/>
                  </a:cubicBezTo>
                  <a:cubicBezTo>
                    <a:pt x="618" y="228"/>
                    <a:pt x="407" y="34"/>
                    <a:pt x="302" y="17"/>
                  </a:cubicBezTo>
                  <a:close/>
                </a:path>
              </a:pathLst>
            </a:cu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703946" name="Object 10"/>
            <p:cNvGraphicFramePr>
              <a:graphicFrameLocks noChangeAspect="1"/>
            </p:cNvGraphicFramePr>
            <p:nvPr/>
          </p:nvGraphicFramePr>
          <p:xfrm>
            <a:off x="2917" y="1185"/>
            <a:ext cx="197" cy="181"/>
          </p:xfrm>
          <a:graphic>
            <a:graphicData uri="http://schemas.openxmlformats.org/presentationml/2006/ole">
              <p:oleObj spid="_x0000_s1225776" name="Equation" r:id="rId6" imgW="152280" imgH="139680" progId="Equation.3">
                <p:embed/>
              </p:oleObj>
            </a:graphicData>
          </a:graphic>
        </p:graphicFrame>
        <p:graphicFrame>
          <p:nvGraphicFramePr>
            <p:cNvPr id="1703947" name="Object 11"/>
            <p:cNvGraphicFramePr>
              <a:graphicFrameLocks noChangeAspect="1"/>
            </p:cNvGraphicFramePr>
            <p:nvPr/>
          </p:nvGraphicFramePr>
          <p:xfrm>
            <a:off x="2842" y="1304"/>
            <a:ext cx="164" cy="181"/>
          </p:xfrm>
          <a:graphic>
            <a:graphicData uri="http://schemas.openxmlformats.org/presentationml/2006/ole">
              <p:oleObj spid="_x0000_s1225777" name="Equation" r:id="rId7" imgW="126720" imgH="139680" progId="Equation.3">
                <p:embed/>
              </p:oleObj>
            </a:graphicData>
          </a:graphic>
        </p:graphicFrame>
        <p:graphicFrame>
          <p:nvGraphicFramePr>
            <p:cNvPr id="1703948" name="Object 12"/>
            <p:cNvGraphicFramePr>
              <a:graphicFrameLocks noChangeAspect="1"/>
            </p:cNvGraphicFramePr>
            <p:nvPr/>
          </p:nvGraphicFramePr>
          <p:xfrm>
            <a:off x="3101" y="1190"/>
            <a:ext cx="198" cy="181"/>
          </p:xfrm>
          <a:graphic>
            <a:graphicData uri="http://schemas.openxmlformats.org/presentationml/2006/ole">
              <p:oleObj spid="_x0000_s1225778" name="Equation" r:id="rId8" imgW="152280" imgH="139680" progId="Equation.3">
                <p:embed/>
              </p:oleObj>
            </a:graphicData>
          </a:graphic>
        </p:graphicFrame>
        <p:graphicFrame>
          <p:nvGraphicFramePr>
            <p:cNvPr id="1703949" name="Object 13"/>
            <p:cNvGraphicFramePr>
              <a:graphicFrameLocks noChangeAspect="1"/>
            </p:cNvGraphicFramePr>
            <p:nvPr/>
          </p:nvGraphicFramePr>
          <p:xfrm>
            <a:off x="2574" y="1169"/>
            <a:ext cx="197" cy="181"/>
          </p:xfrm>
          <a:graphic>
            <a:graphicData uri="http://schemas.openxmlformats.org/presentationml/2006/ole">
              <p:oleObj spid="_x0000_s1225779" name="Equation" r:id="rId9" imgW="152280" imgH="139680" progId="Equation.3">
                <p:embed/>
              </p:oleObj>
            </a:graphicData>
          </a:graphic>
        </p:graphicFrame>
        <p:graphicFrame>
          <p:nvGraphicFramePr>
            <p:cNvPr id="1703950" name="Object 14"/>
            <p:cNvGraphicFramePr>
              <a:graphicFrameLocks noChangeAspect="1"/>
            </p:cNvGraphicFramePr>
            <p:nvPr/>
          </p:nvGraphicFramePr>
          <p:xfrm>
            <a:off x="3068" y="1305"/>
            <a:ext cx="197" cy="181"/>
          </p:xfrm>
          <a:graphic>
            <a:graphicData uri="http://schemas.openxmlformats.org/presentationml/2006/ole">
              <p:oleObj spid="_x0000_s1225780" name="Equation" r:id="rId10" imgW="152280" imgH="139680" progId="Equation.3">
                <p:embed/>
              </p:oleObj>
            </a:graphicData>
          </a:graphic>
        </p:graphicFrame>
        <p:graphicFrame>
          <p:nvGraphicFramePr>
            <p:cNvPr id="1703951" name="Object 15"/>
            <p:cNvGraphicFramePr>
              <a:graphicFrameLocks noChangeAspect="1"/>
            </p:cNvGraphicFramePr>
            <p:nvPr/>
          </p:nvGraphicFramePr>
          <p:xfrm>
            <a:off x="2757" y="1217"/>
            <a:ext cx="164" cy="181"/>
          </p:xfrm>
          <a:graphic>
            <a:graphicData uri="http://schemas.openxmlformats.org/presentationml/2006/ole">
              <p:oleObj spid="_x0000_s1225781" name="Equation" r:id="rId11" imgW="126720" imgH="139680" progId="Equation.3">
                <p:embed/>
              </p:oleObj>
            </a:graphicData>
          </a:graphic>
        </p:graphicFrame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6448425" y="1500188"/>
            <a:ext cx="2325688" cy="2308225"/>
            <a:chOff x="4062" y="861"/>
            <a:chExt cx="1465" cy="1454"/>
          </a:xfrm>
        </p:grpSpPr>
        <p:sp>
          <p:nvSpPr>
            <p:cNvPr id="1703953" name="Rectangle 17"/>
            <p:cNvSpPr>
              <a:spLocks noChangeArrowheads="1"/>
            </p:cNvSpPr>
            <p:nvPr/>
          </p:nvSpPr>
          <p:spPr bwMode="auto">
            <a:xfrm>
              <a:off x="4101" y="861"/>
              <a:ext cx="1426" cy="7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3954" name="Text Box 18"/>
            <p:cNvSpPr txBox="1">
              <a:spLocks noChangeArrowheads="1"/>
            </p:cNvSpPr>
            <p:nvPr/>
          </p:nvSpPr>
          <p:spPr bwMode="auto">
            <a:xfrm>
              <a:off x="4062" y="1694"/>
              <a:ext cx="1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buFontTx/>
                <a:buNone/>
              </a:pPr>
              <a:r>
                <a:rPr lang="en-US" b="1" i="0"/>
                <a:t> </a:t>
              </a:r>
            </a:p>
          </p:txBody>
        </p:sp>
        <p:graphicFrame>
          <p:nvGraphicFramePr>
            <p:cNvPr id="1703955" name="Object 19"/>
            <p:cNvGraphicFramePr>
              <a:graphicFrameLocks noChangeAspect="1"/>
            </p:cNvGraphicFramePr>
            <p:nvPr/>
          </p:nvGraphicFramePr>
          <p:xfrm>
            <a:off x="4121" y="1680"/>
            <a:ext cx="1394" cy="635"/>
          </p:xfrm>
          <a:graphic>
            <a:graphicData uri="http://schemas.openxmlformats.org/presentationml/2006/ole">
              <p:oleObj spid="_x0000_s1225769" name="Equation" r:id="rId12" imgW="1054080" imgH="482400" progId="Equation.3">
                <p:embed/>
              </p:oleObj>
            </a:graphicData>
          </a:graphic>
        </p:graphicFrame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4323" y="1125"/>
              <a:ext cx="860" cy="359"/>
              <a:chOff x="4323" y="1125"/>
              <a:chExt cx="860" cy="359"/>
            </a:xfrm>
          </p:grpSpPr>
          <p:sp>
            <p:nvSpPr>
              <p:cNvPr id="1703957" name="Freeform 21"/>
              <p:cNvSpPr>
                <a:spLocks/>
              </p:cNvSpPr>
              <p:nvPr/>
            </p:nvSpPr>
            <p:spPr bwMode="auto">
              <a:xfrm>
                <a:off x="4323" y="1125"/>
                <a:ext cx="860" cy="334"/>
              </a:xfrm>
              <a:custGeom>
                <a:avLst/>
                <a:gdLst/>
                <a:ahLst/>
                <a:cxnLst>
                  <a:cxn ang="0">
                    <a:pos x="302" y="17"/>
                  </a:cxn>
                  <a:cxn ang="0">
                    <a:pos x="61" y="126"/>
                  </a:cxn>
                  <a:cxn ang="0">
                    <a:pos x="45" y="313"/>
                  </a:cxn>
                  <a:cxn ang="0">
                    <a:pos x="333" y="446"/>
                  </a:cxn>
                  <a:cxn ang="0">
                    <a:pos x="653" y="610"/>
                  </a:cxn>
                  <a:cxn ang="0">
                    <a:pos x="1222" y="524"/>
                  </a:cxn>
                  <a:cxn ang="0">
                    <a:pos x="1191" y="158"/>
                  </a:cxn>
                  <a:cxn ang="0">
                    <a:pos x="754" y="25"/>
                  </a:cxn>
                  <a:cxn ang="0">
                    <a:pos x="692" y="228"/>
                  </a:cxn>
                  <a:cxn ang="0">
                    <a:pos x="302" y="17"/>
                  </a:cxn>
                </a:cxnLst>
                <a:rect l="0" t="0" r="r" b="b"/>
                <a:pathLst>
                  <a:path w="1312" h="623">
                    <a:moveTo>
                      <a:pt x="302" y="17"/>
                    </a:moveTo>
                    <a:cubicBezTo>
                      <a:pt x="197" y="0"/>
                      <a:pt x="104" y="77"/>
                      <a:pt x="61" y="126"/>
                    </a:cubicBezTo>
                    <a:cubicBezTo>
                      <a:pt x="18" y="175"/>
                      <a:pt x="0" y="260"/>
                      <a:pt x="45" y="313"/>
                    </a:cubicBezTo>
                    <a:cubicBezTo>
                      <a:pt x="90" y="366"/>
                      <a:pt x="232" y="396"/>
                      <a:pt x="333" y="446"/>
                    </a:cubicBezTo>
                    <a:cubicBezTo>
                      <a:pt x="434" y="496"/>
                      <a:pt x="505" y="597"/>
                      <a:pt x="653" y="610"/>
                    </a:cubicBezTo>
                    <a:cubicBezTo>
                      <a:pt x="801" y="623"/>
                      <a:pt x="1132" y="599"/>
                      <a:pt x="1222" y="524"/>
                    </a:cubicBezTo>
                    <a:cubicBezTo>
                      <a:pt x="1312" y="449"/>
                      <a:pt x="1269" y="241"/>
                      <a:pt x="1191" y="158"/>
                    </a:cubicBezTo>
                    <a:cubicBezTo>
                      <a:pt x="1113" y="75"/>
                      <a:pt x="837" y="13"/>
                      <a:pt x="754" y="25"/>
                    </a:cubicBezTo>
                    <a:cubicBezTo>
                      <a:pt x="671" y="37"/>
                      <a:pt x="766" y="228"/>
                      <a:pt x="692" y="228"/>
                    </a:cubicBezTo>
                    <a:cubicBezTo>
                      <a:pt x="618" y="228"/>
                      <a:pt x="407" y="34"/>
                      <a:pt x="302" y="17"/>
                    </a:cubicBezTo>
                    <a:close/>
                  </a:path>
                </a:pathLst>
              </a:cu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703958" name="Object 22"/>
              <p:cNvGraphicFramePr>
                <a:graphicFrameLocks noChangeAspect="1"/>
              </p:cNvGraphicFramePr>
              <p:nvPr/>
            </p:nvGraphicFramePr>
            <p:xfrm>
              <a:off x="4754" y="1183"/>
              <a:ext cx="197" cy="181"/>
            </p:xfrm>
            <a:graphic>
              <a:graphicData uri="http://schemas.openxmlformats.org/presentationml/2006/ole">
                <p:oleObj spid="_x0000_s1225770" name="Equation" r:id="rId13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59" name="Object 23"/>
              <p:cNvGraphicFramePr>
                <a:graphicFrameLocks noChangeAspect="1"/>
              </p:cNvGraphicFramePr>
              <p:nvPr/>
            </p:nvGraphicFramePr>
            <p:xfrm>
              <a:off x="4663" y="1302"/>
              <a:ext cx="197" cy="181"/>
            </p:xfrm>
            <a:graphic>
              <a:graphicData uri="http://schemas.openxmlformats.org/presentationml/2006/ole">
                <p:oleObj spid="_x0000_s1225771" name="Equation" r:id="rId14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60" name="Object 24"/>
              <p:cNvGraphicFramePr>
                <a:graphicFrameLocks noChangeAspect="1"/>
              </p:cNvGraphicFramePr>
              <p:nvPr/>
            </p:nvGraphicFramePr>
            <p:xfrm>
              <a:off x="4938" y="1188"/>
              <a:ext cx="197" cy="181"/>
            </p:xfrm>
            <a:graphic>
              <a:graphicData uri="http://schemas.openxmlformats.org/presentationml/2006/ole">
                <p:oleObj spid="_x0000_s1225772" name="Equation" r:id="rId15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61" name="Object 25"/>
              <p:cNvGraphicFramePr>
                <a:graphicFrameLocks noChangeAspect="1"/>
              </p:cNvGraphicFramePr>
              <p:nvPr/>
            </p:nvGraphicFramePr>
            <p:xfrm>
              <a:off x="4411" y="1167"/>
              <a:ext cx="197" cy="181"/>
            </p:xfrm>
            <a:graphic>
              <a:graphicData uri="http://schemas.openxmlformats.org/presentationml/2006/ole">
                <p:oleObj spid="_x0000_s1225773" name="Equation" r:id="rId16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62" name="Object 26"/>
              <p:cNvGraphicFramePr>
                <a:graphicFrameLocks noChangeAspect="1"/>
              </p:cNvGraphicFramePr>
              <p:nvPr/>
            </p:nvGraphicFramePr>
            <p:xfrm>
              <a:off x="4905" y="1303"/>
              <a:ext cx="197" cy="181"/>
            </p:xfrm>
            <a:graphic>
              <a:graphicData uri="http://schemas.openxmlformats.org/presentationml/2006/ole">
                <p:oleObj spid="_x0000_s1225774" name="Equation" r:id="rId17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63" name="Object 27"/>
              <p:cNvGraphicFramePr>
                <a:graphicFrameLocks noChangeAspect="1"/>
              </p:cNvGraphicFramePr>
              <p:nvPr/>
            </p:nvGraphicFramePr>
            <p:xfrm>
              <a:off x="4578" y="1215"/>
              <a:ext cx="197" cy="181"/>
            </p:xfrm>
            <a:graphic>
              <a:graphicData uri="http://schemas.openxmlformats.org/presentationml/2006/ole">
                <p:oleObj spid="_x0000_s1225775" name="Equation" r:id="rId18" imgW="152280" imgH="139680" progId="Equation.3">
                  <p:embed/>
                </p:oleObj>
              </a:graphicData>
            </a:graphic>
          </p:graphicFrame>
        </p:grp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698500" y="1068388"/>
            <a:ext cx="1365250" cy="1417637"/>
            <a:chOff x="440" y="589"/>
            <a:chExt cx="860" cy="893"/>
          </a:xfrm>
        </p:grpSpPr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440" y="1123"/>
              <a:ext cx="860" cy="359"/>
              <a:chOff x="440" y="1123"/>
              <a:chExt cx="860" cy="359"/>
            </a:xfrm>
          </p:grpSpPr>
          <p:graphicFrame>
            <p:nvGraphicFramePr>
              <p:cNvPr id="1703966" name="Object 30"/>
              <p:cNvGraphicFramePr>
                <a:graphicFrameLocks noChangeAspect="1"/>
              </p:cNvGraphicFramePr>
              <p:nvPr/>
            </p:nvGraphicFramePr>
            <p:xfrm>
              <a:off x="780" y="1300"/>
              <a:ext cx="197" cy="181"/>
            </p:xfrm>
            <a:graphic>
              <a:graphicData uri="http://schemas.openxmlformats.org/presentationml/2006/ole">
                <p:oleObj spid="_x0000_s1225763" name="Equation" r:id="rId19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67" name="Object 31"/>
              <p:cNvGraphicFramePr>
                <a:graphicFrameLocks noChangeAspect="1"/>
              </p:cNvGraphicFramePr>
              <p:nvPr/>
            </p:nvGraphicFramePr>
            <p:xfrm>
              <a:off x="1022" y="1301"/>
              <a:ext cx="197" cy="181"/>
            </p:xfrm>
            <a:graphic>
              <a:graphicData uri="http://schemas.openxmlformats.org/presentationml/2006/ole">
                <p:oleObj spid="_x0000_s1225764" name="Equation" r:id="rId20" imgW="152280" imgH="139680" progId="Equation.3">
                  <p:embed/>
                </p:oleObj>
              </a:graphicData>
            </a:graphic>
          </p:graphicFrame>
          <p:sp>
            <p:nvSpPr>
              <p:cNvPr id="1703968" name="Freeform 32"/>
              <p:cNvSpPr>
                <a:spLocks/>
              </p:cNvSpPr>
              <p:nvPr/>
            </p:nvSpPr>
            <p:spPr bwMode="auto">
              <a:xfrm>
                <a:off x="440" y="1123"/>
                <a:ext cx="860" cy="334"/>
              </a:xfrm>
              <a:custGeom>
                <a:avLst/>
                <a:gdLst/>
                <a:ahLst/>
                <a:cxnLst>
                  <a:cxn ang="0">
                    <a:pos x="302" y="17"/>
                  </a:cxn>
                  <a:cxn ang="0">
                    <a:pos x="61" y="126"/>
                  </a:cxn>
                  <a:cxn ang="0">
                    <a:pos x="45" y="313"/>
                  </a:cxn>
                  <a:cxn ang="0">
                    <a:pos x="333" y="446"/>
                  </a:cxn>
                  <a:cxn ang="0">
                    <a:pos x="653" y="610"/>
                  </a:cxn>
                  <a:cxn ang="0">
                    <a:pos x="1222" y="524"/>
                  </a:cxn>
                  <a:cxn ang="0">
                    <a:pos x="1191" y="158"/>
                  </a:cxn>
                  <a:cxn ang="0">
                    <a:pos x="754" y="25"/>
                  </a:cxn>
                  <a:cxn ang="0">
                    <a:pos x="692" y="228"/>
                  </a:cxn>
                  <a:cxn ang="0">
                    <a:pos x="302" y="17"/>
                  </a:cxn>
                </a:cxnLst>
                <a:rect l="0" t="0" r="r" b="b"/>
                <a:pathLst>
                  <a:path w="1312" h="623">
                    <a:moveTo>
                      <a:pt x="302" y="17"/>
                    </a:moveTo>
                    <a:cubicBezTo>
                      <a:pt x="197" y="0"/>
                      <a:pt x="104" y="77"/>
                      <a:pt x="61" y="126"/>
                    </a:cubicBezTo>
                    <a:cubicBezTo>
                      <a:pt x="18" y="175"/>
                      <a:pt x="0" y="260"/>
                      <a:pt x="45" y="313"/>
                    </a:cubicBezTo>
                    <a:cubicBezTo>
                      <a:pt x="90" y="366"/>
                      <a:pt x="232" y="396"/>
                      <a:pt x="333" y="446"/>
                    </a:cubicBezTo>
                    <a:cubicBezTo>
                      <a:pt x="434" y="496"/>
                      <a:pt x="505" y="597"/>
                      <a:pt x="653" y="610"/>
                    </a:cubicBezTo>
                    <a:cubicBezTo>
                      <a:pt x="801" y="623"/>
                      <a:pt x="1132" y="599"/>
                      <a:pt x="1222" y="524"/>
                    </a:cubicBezTo>
                    <a:cubicBezTo>
                      <a:pt x="1312" y="449"/>
                      <a:pt x="1269" y="241"/>
                      <a:pt x="1191" y="158"/>
                    </a:cubicBezTo>
                    <a:cubicBezTo>
                      <a:pt x="1113" y="75"/>
                      <a:pt x="837" y="13"/>
                      <a:pt x="754" y="25"/>
                    </a:cubicBezTo>
                    <a:cubicBezTo>
                      <a:pt x="671" y="37"/>
                      <a:pt x="766" y="228"/>
                      <a:pt x="692" y="228"/>
                    </a:cubicBezTo>
                    <a:cubicBezTo>
                      <a:pt x="618" y="228"/>
                      <a:pt x="407" y="34"/>
                      <a:pt x="302" y="17"/>
                    </a:cubicBezTo>
                    <a:close/>
                  </a:path>
                </a:pathLst>
              </a:cu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703969" name="Object 33"/>
              <p:cNvGraphicFramePr>
                <a:graphicFrameLocks noChangeAspect="1"/>
              </p:cNvGraphicFramePr>
              <p:nvPr/>
            </p:nvGraphicFramePr>
            <p:xfrm>
              <a:off x="871" y="1181"/>
              <a:ext cx="197" cy="181"/>
            </p:xfrm>
            <a:graphic>
              <a:graphicData uri="http://schemas.openxmlformats.org/presentationml/2006/ole">
                <p:oleObj spid="_x0000_s1225765" name="Equation" r:id="rId21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70" name="Object 34"/>
              <p:cNvGraphicFramePr>
                <a:graphicFrameLocks noChangeAspect="1"/>
              </p:cNvGraphicFramePr>
              <p:nvPr/>
            </p:nvGraphicFramePr>
            <p:xfrm>
              <a:off x="1055" y="1186"/>
              <a:ext cx="197" cy="181"/>
            </p:xfrm>
            <a:graphic>
              <a:graphicData uri="http://schemas.openxmlformats.org/presentationml/2006/ole">
                <p:oleObj spid="_x0000_s1225766" name="Equation" r:id="rId22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71" name="Object 35"/>
              <p:cNvGraphicFramePr>
                <a:graphicFrameLocks noChangeAspect="1"/>
              </p:cNvGraphicFramePr>
              <p:nvPr/>
            </p:nvGraphicFramePr>
            <p:xfrm>
              <a:off x="528" y="1165"/>
              <a:ext cx="197" cy="181"/>
            </p:xfrm>
            <a:graphic>
              <a:graphicData uri="http://schemas.openxmlformats.org/presentationml/2006/ole">
                <p:oleObj spid="_x0000_s1225767" name="Equation" r:id="rId23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72" name="Object 36"/>
              <p:cNvGraphicFramePr>
                <a:graphicFrameLocks noChangeAspect="1"/>
              </p:cNvGraphicFramePr>
              <p:nvPr/>
            </p:nvGraphicFramePr>
            <p:xfrm>
              <a:off x="695" y="1213"/>
              <a:ext cx="197" cy="181"/>
            </p:xfrm>
            <a:graphic>
              <a:graphicData uri="http://schemas.openxmlformats.org/presentationml/2006/ole">
                <p:oleObj spid="_x0000_s1225768" name="Equation" r:id="rId24" imgW="152280" imgH="139680" progId="Equation.3">
                  <p:embed/>
                </p:oleObj>
              </a:graphicData>
            </a:graphic>
          </p:graphicFrame>
        </p:grpSp>
        <p:grpSp>
          <p:nvGrpSpPr>
            <p:cNvPr id="7" name="Group 37"/>
            <p:cNvGrpSpPr>
              <a:grpSpLocks/>
            </p:cNvGrpSpPr>
            <p:nvPr/>
          </p:nvGrpSpPr>
          <p:grpSpPr bwMode="auto">
            <a:xfrm>
              <a:off x="745" y="589"/>
              <a:ext cx="504" cy="533"/>
              <a:chOff x="745" y="589"/>
              <a:chExt cx="504" cy="533"/>
            </a:xfrm>
          </p:grpSpPr>
          <p:graphicFrame>
            <p:nvGraphicFramePr>
              <p:cNvPr id="1703974" name="Object 38"/>
              <p:cNvGraphicFramePr>
                <a:graphicFrameLocks noChangeAspect="1"/>
              </p:cNvGraphicFramePr>
              <p:nvPr/>
            </p:nvGraphicFramePr>
            <p:xfrm>
              <a:off x="1029" y="589"/>
              <a:ext cx="220" cy="240"/>
            </p:xfrm>
            <a:graphic>
              <a:graphicData uri="http://schemas.openxmlformats.org/presentationml/2006/ole">
                <p:oleObj spid="_x0000_s1225762" name="Equation" r:id="rId25" imgW="152280" imgH="164880" progId="Equation.3">
                  <p:embed/>
                </p:oleObj>
              </a:graphicData>
            </a:graphic>
          </p:graphicFrame>
          <p:sp>
            <p:nvSpPr>
              <p:cNvPr id="1703975" name="Freeform 39"/>
              <p:cNvSpPr>
                <a:spLocks/>
              </p:cNvSpPr>
              <p:nvPr/>
            </p:nvSpPr>
            <p:spPr bwMode="auto">
              <a:xfrm>
                <a:off x="745" y="686"/>
                <a:ext cx="268" cy="436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128" y="39"/>
                  </a:cxn>
                  <a:cxn ang="0">
                    <a:pos x="19" y="195"/>
                  </a:cxn>
                  <a:cxn ang="0">
                    <a:pos x="11" y="436"/>
                  </a:cxn>
                </a:cxnLst>
                <a:rect l="0" t="0" r="r" b="b"/>
                <a:pathLst>
                  <a:path w="268" h="436">
                    <a:moveTo>
                      <a:pt x="268" y="0"/>
                    </a:moveTo>
                    <a:cubicBezTo>
                      <a:pt x="218" y="3"/>
                      <a:pt x="169" y="7"/>
                      <a:pt x="128" y="39"/>
                    </a:cubicBezTo>
                    <a:cubicBezTo>
                      <a:pt x="87" y="71"/>
                      <a:pt x="38" y="129"/>
                      <a:pt x="19" y="195"/>
                    </a:cubicBezTo>
                    <a:cubicBezTo>
                      <a:pt x="0" y="261"/>
                      <a:pt x="5" y="348"/>
                      <a:pt x="11" y="436"/>
                    </a:cubicBezTo>
                  </a:path>
                </a:pathLst>
              </a:custGeom>
              <a:noFill/>
              <a:ln w="15875">
                <a:solidFill>
                  <a:srgbClr val="0000FF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1703976" name="Object 40"/>
          <p:cNvGraphicFramePr>
            <a:graphicFrameLocks noChangeAspect="1"/>
          </p:cNvGraphicFramePr>
          <p:nvPr/>
        </p:nvGraphicFramePr>
        <p:xfrm>
          <a:off x="2565400" y="4343400"/>
          <a:ext cx="4005263" cy="555625"/>
        </p:xfrm>
        <a:graphic>
          <a:graphicData uri="http://schemas.openxmlformats.org/presentationml/2006/ole">
            <p:oleObj spid="_x0000_s1225732" name="Equation" r:id="rId26" imgW="1714320" imgH="241200" progId="Equation.3">
              <p:embed/>
            </p:oleObj>
          </a:graphicData>
        </a:graphic>
      </p:graphicFrame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384175" y="4995863"/>
            <a:ext cx="6737350" cy="1081087"/>
            <a:chOff x="242" y="3507"/>
            <a:chExt cx="4244" cy="681"/>
          </a:xfrm>
        </p:grpSpPr>
        <p:sp>
          <p:nvSpPr>
            <p:cNvPr id="1703978" name="Text Box 42"/>
            <p:cNvSpPr txBox="1">
              <a:spLocks noChangeArrowheads="1"/>
            </p:cNvSpPr>
            <p:nvPr/>
          </p:nvSpPr>
          <p:spPr bwMode="auto">
            <a:xfrm>
              <a:off x="242" y="3507"/>
              <a:ext cx="2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buFontTx/>
                <a:buNone/>
              </a:pPr>
              <a:r>
                <a:rPr lang="en-US" i="0"/>
                <a:t>Summing up over all labels:</a:t>
              </a:r>
              <a:endParaRPr lang="en-US" b="1" i="0"/>
            </a:p>
          </p:txBody>
        </p:sp>
        <p:graphicFrame>
          <p:nvGraphicFramePr>
            <p:cNvPr id="1703979" name="Object 43"/>
            <p:cNvGraphicFramePr>
              <a:graphicFrameLocks noChangeAspect="1"/>
            </p:cNvGraphicFramePr>
            <p:nvPr/>
          </p:nvGraphicFramePr>
          <p:xfrm>
            <a:off x="1271" y="3818"/>
            <a:ext cx="3215" cy="370"/>
          </p:xfrm>
          <a:graphic>
            <a:graphicData uri="http://schemas.openxmlformats.org/presentationml/2006/ole">
              <p:oleObj spid="_x0000_s1225761" name="Equation" r:id="rId27" imgW="2184120" imgH="253800" progId="Equation.3">
                <p:embed/>
              </p:oleObj>
            </a:graphicData>
          </a:graphic>
        </p:graphicFrame>
      </p:grpSp>
      <p:grpSp>
        <p:nvGrpSpPr>
          <p:cNvPr id="9" name="Group 44"/>
          <p:cNvGrpSpPr>
            <a:grpSpLocks/>
          </p:cNvGrpSpPr>
          <p:nvPr/>
        </p:nvGrpSpPr>
        <p:grpSpPr bwMode="auto">
          <a:xfrm>
            <a:off x="2128838" y="3581400"/>
            <a:ext cx="4879975" cy="631825"/>
            <a:chOff x="1341" y="2409"/>
            <a:chExt cx="3074" cy="398"/>
          </a:xfrm>
        </p:grpSpPr>
        <p:graphicFrame>
          <p:nvGraphicFramePr>
            <p:cNvPr id="1703981" name="Object 45"/>
            <p:cNvGraphicFramePr>
              <a:graphicFrameLocks noChangeAspect="1"/>
            </p:cNvGraphicFramePr>
            <p:nvPr/>
          </p:nvGraphicFramePr>
          <p:xfrm>
            <a:off x="1341" y="2409"/>
            <a:ext cx="910" cy="398"/>
          </p:xfrm>
          <a:graphic>
            <a:graphicData uri="http://schemas.openxmlformats.org/presentationml/2006/ole">
              <p:oleObj spid="_x0000_s1225758" name="Equation" r:id="rId28" imgW="545760" imgH="241200" progId="Equation.3">
                <p:embed/>
              </p:oleObj>
            </a:graphicData>
          </a:graphic>
        </p:graphicFrame>
        <p:graphicFrame>
          <p:nvGraphicFramePr>
            <p:cNvPr id="1703982" name="Object 46"/>
            <p:cNvGraphicFramePr>
              <a:graphicFrameLocks noChangeAspect="1"/>
            </p:cNvGraphicFramePr>
            <p:nvPr/>
          </p:nvGraphicFramePr>
          <p:xfrm>
            <a:off x="3031" y="2450"/>
            <a:ext cx="1384" cy="352"/>
          </p:xfrm>
          <a:graphic>
            <a:graphicData uri="http://schemas.openxmlformats.org/presentationml/2006/ole">
              <p:oleObj spid="_x0000_s1225759" name="Equation" r:id="rId29" imgW="939600" imgH="241200" progId="Equation.3">
                <p:embed/>
              </p:oleObj>
            </a:graphicData>
          </a:graphic>
        </p:graphicFrame>
        <p:graphicFrame>
          <p:nvGraphicFramePr>
            <p:cNvPr id="1703983" name="Object 47"/>
            <p:cNvGraphicFramePr>
              <a:graphicFrameLocks noChangeAspect="1"/>
            </p:cNvGraphicFramePr>
            <p:nvPr/>
          </p:nvGraphicFramePr>
          <p:xfrm>
            <a:off x="2378" y="2442"/>
            <a:ext cx="1072" cy="342"/>
          </p:xfrm>
          <a:graphic>
            <a:graphicData uri="http://schemas.openxmlformats.org/presentationml/2006/ole">
              <p:oleObj spid="_x0000_s1225760" name="Equation" r:id="rId30" imgW="190440" imgH="152280" progId="Equation.3">
                <p:embed/>
              </p:oleObj>
            </a:graphicData>
          </a:graphic>
        </p:graphicFrame>
      </p:grpSp>
      <p:grpSp>
        <p:nvGrpSpPr>
          <p:cNvPr id="10" name="Group 48"/>
          <p:cNvGrpSpPr>
            <a:grpSpLocks/>
          </p:cNvGrpSpPr>
          <p:nvPr/>
        </p:nvGrpSpPr>
        <p:grpSpPr bwMode="auto">
          <a:xfrm>
            <a:off x="3522663" y="1500188"/>
            <a:ext cx="5257800" cy="1290637"/>
            <a:chOff x="2219" y="861"/>
            <a:chExt cx="3312" cy="813"/>
          </a:xfrm>
        </p:grpSpPr>
        <p:grpSp>
          <p:nvGrpSpPr>
            <p:cNvPr id="11" name="Group 49"/>
            <p:cNvGrpSpPr>
              <a:grpSpLocks/>
            </p:cNvGrpSpPr>
            <p:nvPr/>
          </p:nvGrpSpPr>
          <p:grpSpPr bwMode="auto">
            <a:xfrm>
              <a:off x="4105" y="861"/>
              <a:ext cx="1426" cy="784"/>
              <a:chOff x="4617" y="2373"/>
              <a:chExt cx="1426" cy="784"/>
            </a:xfrm>
          </p:grpSpPr>
          <p:sp>
            <p:nvSpPr>
              <p:cNvPr id="1703986" name="Rectangle 50"/>
              <p:cNvSpPr>
                <a:spLocks noChangeArrowheads="1"/>
              </p:cNvSpPr>
              <p:nvPr/>
            </p:nvSpPr>
            <p:spPr bwMode="auto">
              <a:xfrm>
                <a:off x="4617" y="2373"/>
                <a:ext cx="1426" cy="784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3987" name="Freeform 51"/>
              <p:cNvSpPr>
                <a:spLocks/>
              </p:cNvSpPr>
              <p:nvPr/>
            </p:nvSpPr>
            <p:spPr bwMode="auto">
              <a:xfrm>
                <a:off x="4839" y="2637"/>
                <a:ext cx="860" cy="334"/>
              </a:xfrm>
              <a:custGeom>
                <a:avLst/>
                <a:gdLst/>
                <a:ahLst/>
                <a:cxnLst>
                  <a:cxn ang="0">
                    <a:pos x="302" y="17"/>
                  </a:cxn>
                  <a:cxn ang="0">
                    <a:pos x="61" y="126"/>
                  </a:cxn>
                  <a:cxn ang="0">
                    <a:pos x="45" y="313"/>
                  </a:cxn>
                  <a:cxn ang="0">
                    <a:pos x="333" y="446"/>
                  </a:cxn>
                  <a:cxn ang="0">
                    <a:pos x="653" y="610"/>
                  </a:cxn>
                  <a:cxn ang="0">
                    <a:pos x="1222" y="524"/>
                  </a:cxn>
                  <a:cxn ang="0">
                    <a:pos x="1191" y="158"/>
                  </a:cxn>
                  <a:cxn ang="0">
                    <a:pos x="754" y="25"/>
                  </a:cxn>
                  <a:cxn ang="0">
                    <a:pos x="692" y="228"/>
                  </a:cxn>
                  <a:cxn ang="0">
                    <a:pos x="302" y="17"/>
                  </a:cxn>
                </a:cxnLst>
                <a:rect l="0" t="0" r="r" b="b"/>
                <a:pathLst>
                  <a:path w="1312" h="623">
                    <a:moveTo>
                      <a:pt x="302" y="17"/>
                    </a:moveTo>
                    <a:cubicBezTo>
                      <a:pt x="197" y="0"/>
                      <a:pt x="104" y="77"/>
                      <a:pt x="61" y="126"/>
                    </a:cubicBezTo>
                    <a:cubicBezTo>
                      <a:pt x="18" y="175"/>
                      <a:pt x="0" y="260"/>
                      <a:pt x="45" y="313"/>
                    </a:cubicBezTo>
                    <a:cubicBezTo>
                      <a:pt x="90" y="366"/>
                      <a:pt x="232" y="396"/>
                      <a:pt x="333" y="446"/>
                    </a:cubicBezTo>
                    <a:cubicBezTo>
                      <a:pt x="434" y="496"/>
                      <a:pt x="505" y="597"/>
                      <a:pt x="653" y="610"/>
                    </a:cubicBezTo>
                    <a:cubicBezTo>
                      <a:pt x="801" y="623"/>
                      <a:pt x="1132" y="599"/>
                      <a:pt x="1222" y="524"/>
                    </a:cubicBezTo>
                    <a:cubicBezTo>
                      <a:pt x="1312" y="449"/>
                      <a:pt x="1269" y="241"/>
                      <a:pt x="1191" y="158"/>
                    </a:cubicBezTo>
                    <a:cubicBezTo>
                      <a:pt x="1113" y="75"/>
                      <a:pt x="837" y="13"/>
                      <a:pt x="754" y="25"/>
                    </a:cubicBezTo>
                    <a:cubicBezTo>
                      <a:pt x="671" y="37"/>
                      <a:pt x="766" y="228"/>
                      <a:pt x="692" y="228"/>
                    </a:cubicBezTo>
                    <a:cubicBezTo>
                      <a:pt x="618" y="228"/>
                      <a:pt x="407" y="34"/>
                      <a:pt x="302" y="17"/>
                    </a:cubicBezTo>
                    <a:close/>
                  </a:path>
                </a:pathLst>
              </a:custGeom>
              <a:solidFill>
                <a:schemeClr val="bg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703988" name="Object 52"/>
              <p:cNvGraphicFramePr>
                <a:graphicFrameLocks noChangeAspect="1"/>
              </p:cNvGraphicFramePr>
              <p:nvPr/>
            </p:nvGraphicFramePr>
            <p:xfrm>
              <a:off x="5270" y="2695"/>
              <a:ext cx="197" cy="181"/>
            </p:xfrm>
            <a:graphic>
              <a:graphicData uri="http://schemas.openxmlformats.org/presentationml/2006/ole">
                <p:oleObj spid="_x0000_s1225752" name="Equation" r:id="rId31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89" name="Object 53"/>
              <p:cNvGraphicFramePr>
                <a:graphicFrameLocks noChangeAspect="1"/>
              </p:cNvGraphicFramePr>
              <p:nvPr/>
            </p:nvGraphicFramePr>
            <p:xfrm>
              <a:off x="5179" y="2814"/>
              <a:ext cx="197" cy="181"/>
            </p:xfrm>
            <a:graphic>
              <a:graphicData uri="http://schemas.openxmlformats.org/presentationml/2006/ole">
                <p:oleObj spid="_x0000_s1225753" name="Equation" r:id="rId32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90" name="Object 54"/>
              <p:cNvGraphicFramePr>
                <a:graphicFrameLocks noChangeAspect="1"/>
              </p:cNvGraphicFramePr>
              <p:nvPr/>
            </p:nvGraphicFramePr>
            <p:xfrm>
              <a:off x="5454" y="2700"/>
              <a:ext cx="197" cy="181"/>
            </p:xfrm>
            <a:graphic>
              <a:graphicData uri="http://schemas.openxmlformats.org/presentationml/2006/ole">
                <p:oleObj spid="_x0000_s1225754" name="Equation" r:id="rId33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91" name="Object 55"/>
              <p:cNvGraphicFramePr>
                <a:graphicFrameLocks noChangeAspect="1"/>
              </p:cNvGraphicFramePr>
              <p:nvPr/>
            </p:nvGraphicFramePr>
            <p:xfrm>
              <a:off x="4927" y="2679"/>
              <a:ext cx="197" cy="181"/>
            </p:xfrm>
            <a:graphic>
              <a:graphicData uri="http://schemas.openxmlformats.org/presentationml/2006/ole">
                <p:oleObj spid="_x0000_s1225755" name="Equation" r:id="rId34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92" name="Object 56"/>
              <p:cNvGraphicFramePr>
                <a:graphicFrameLocks noChangeAspect="1"/>
              </p:cNvGraphicFramePr>
              <p:nvPr/>
            </p:nvGraphicFramePr>
            <p:xfrm>
              <a:off x="5421" y="2815"/>
              <a:ext cx="197" cy="181"/>
            </p:xfrm>
            <a:graphic>
              <a:graphicData uri="http://schemas.openxmlformats.org/presentationml/2006/ole">
                <p:oleObj spid="_x0000_s1225756" name="Equation" r:id="rId35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3993" name="Object 57"/>
              <p:cNvGraphicFramePr>
                <a:graphicFrameLocks noChangeAspect="1"/>
              </p:cNvGraphicFramePr>
              <p:nvPr/>
            </p:nvGraphicFramePr>
            <p:xfrm>
              <a:off x="5094" y="2727"/>
              <a:ext cx="197" cy="181"/>
            </p:xfrm>
            <a:graphic>
              <a:graphicData uri="http://schemas.openxmlformats.org/presentationml/2006/ole">
                <p:oleObj spid="_x0000_s1225757" name="Equation" r:id="rId36" imgW="152280" imgH="139680" progId="Equation.3">
                  <p:embed/>
                </p:oleObj>
              </a:graphicData>
            </a:graphic>
          </p:graphicFrame>
        </p:grpSp>
        <p:grpSp>
          <p:nvGrpSpPr>
            <p:cNvPr id="12" name="Group 58"/>
            <p:cNvGrpSpPr>
              <a:grpSpLocks/>
            </p:cNvGrpSpPr>
            <p:nvPr/>
          </p:nvGrpSpPr>
          <p:grpSpPr bwMode="auto">
            <a:xfrm>
              <a:off x="2219" y="890"/>
              <a:ext cx="1426" cy="784"/>
              <a:chOff x="4226" y="2802"/>
              <a:chExt cx="1426" cy="784"/>
            </a:xfrm>
          </p:grpSpPr>
          <p:sp>
            <p:nvSpPr>
              <p:cNvPr id="1703995" name="Text Box 59"/>
              <p:cNvSpPr txBox="1">
                <a:spLocks noChangeArrowheads="1"/>
              </p:cNvSpPr>
              <p:nvPr/>
            </p:nvSpPr>
            <p:spPr bwMode="auto">
              <a:xfrm>
                <a:off x="4608" y="3283"/>
                <a:ext cx="16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buFontTx/>
                  <a:buNone/>
                </a:pPr>
                <a:r>
                  <a:rPr lang="en-US" b="1" i="0"/>
                  <a:t> </a:t>
                </a:r>
              </a:p>
            </p:txBody>
          </p:sp>
          <p:sp>
            <p:nvSpPr>
              <p:cNvPr id="1703996" name="Text Box 60"/>
              <p:cNvSpPr txBox="1">
                <a:spLocks noChangeArrowheads="1"/>
              </p:cNvSpPr>
              <p:nvPr/>
            </p:nvSpPr>
            <p:spPr bwMode="auto">
              <a:xfrm>
                <a:off x="4578" y="3206"/>
                <a:ext cx="16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buFontTx/>
                  <a:buNone/>
                </a:pPr>
                <a:r>
                  <a:rPr lang="en-US" b="1" i="0"/>
                  <a:t> </a:t>
                </a:r>
              </a:p>
            </p:txBody>
          </p:sp>
          <p:sp>
            <p:nvSpPr>
              <p:cNvPr id="1703997" name="Rectangle 61"/>
              <p:cNvSpPr>
                <a:spLocks noChangeArrowheads="1"/>
              </p:cNvSpPr>
              <p:nvPr/>
            </p:nvSpPr>
            <p:spPr bwMode="auto">
              <a:xfrm>
                <a:off x="4226" y="2802"/>
                <a:ext cx="1426" cy="784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3998" name="Freeform 62"/>
              <p:cNvSpPr>
                <a:spLocks/>
              </p:cNvSpPr>
              <p:nvPr/>
            </p:nvSpPr>
            <p:spPr bwMode="auto">
              <a:xfrm>
                <a:off x="4493" y="3039"/>
                <a:ext cx="860" cy="334"/>
              </a:xfrm>
              <a:custGeom>
                <a:avLst/>
                <a:gdLst/>
                <a:ahLst/>
                <a:cxnLst>
                  <a:cxn ang="0">
                    <a:pos x="302" y="17"/>
                  </a:cxn>
                  <a:cxn ang="0">
                    <a:pos x="61" y="126"/>
                  </a:cxn>
                  <a:cxn ang="0">
                    <a:pos x="45" y="313"/>
                  </a:cxn>
                  <a:cxn ang="0">
                    <a:pos x="333" y="446"/>
                  </a:cxn>
                  <a:cxn ang="0">
                    <a:pos x="653" y="610"/>
                  </a:cxn>
                  <a:cxn ang="0">
                    <a:pos x="1222" y="524"/>
                  </a:cxn>
                  <a:cxn ang="0">
                    <a:pos x="1191" y="158"/>
                  </a:cxn>
                  <a:cxn ang="0">
                    <a:pos x="754" y="25"/>
                  </a:cxn>
                  <a:cxn ang="0">
                    <a:pos x="692" y="228"/>
                  </a:cxn>
                  <a:cxn ang="0">
                    <a:pos x="302" y="17"/>
                  </a:cxn>
                </a:cxnLst>
                <a:rect l="0" t="0" r="r" b="b"/>
                <a:pathLst>
                  <a:path w="1312" h="623">
                    <a:moveTo>
                      <a:pt x="302" y="17"/>
                    </a:moveTo>
                    <a:cubicBezTo>
                      <a:pt x="197" y="0"/>
                      <a:pt x="104" y="77"/>
                      <a:pt x="61" y="126"/>
                    </a:cubicBezTo>
                    <a:cubicBezTo>
                      <a:pt x="18" y="175"/>
                      <a:pt x="0" y="260"/>
                      <a:pt x="45" y="313"/>
                    </a:cubicBezTo>
                    <a:cubicBezTo>
                      <a:pt x="90" y="366"/>
                      <a:pt x="232" y="396"/>
                      <a:pt x="333" y="446"/>
                    </a:cubicBezTo>
                    <a:cubicBezTo>
                      <a:pt x="434" y="496"/>
                      <a:pt x="505" y="597"/>
                      <a:pt x="653" y="610"/>
                    </a:cubicBezTo>
                    <a:cubicBezTo>
                      <a:pt x="801" y="623"/>
                      <a:pt x="1132" y="599"/>
                      <a:pt x="1222" y="524"/>
                    </a:cubicBezTo>
                    <a:cubicBezTo>
                      <a:pt x="1312" y="449"/>
                      <a:pt x="1269" y="241"/>
                      <a:pt x="1191" y="158"/>
                    </a:cubicBezTo>
                    <a:cubicBezTo>
                      <a:pt x="1113" y="75"/>
                      <a:pt x="837" y="13"/>
                      <a:pt x="754" y="25"/>
                    </a:cubicBezTo>
                    <a:cubicBezTo>
                      <a:pt x="671" y="37"/>
                      <a:pt x="766" y="228"/>
                      <a:pt x="692" y="228"/>
                    </a:cubicBezTo>
                    <a:cubicBezTo>
                      <a:pt x="618" y="228"/>
                      <a:pt x="407" y="34"/>
                      <a:pt x="302" y="17"/>
                    </a:cubicBezTo>
                    <a:close/>
                  </a:path>
                </a:pathLst>
              </a:custGeom>
              <a:solidFill>
                <a:schemeClr val="bg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703999" name="Object 63"/>
              <p:cNvGraphicFramePr>
                <a:graphicFrameLocks noChangeAspect="1"/>
              </p:cNvGraphicFramePr>
              <p:nvPr/>
            </p:nvGraphicFramePr>
            <p:xfrm>
              <a:off x="4924" y="3097"/>
              <a:ext cx="197" cy="181"/>
            </p:xfrm>
            <a:graphic>
              <a:graphicData uri="http://schemas.openxmlformats.org/presentationml/2006/ole">
                <p:oleObj spid="_x0000_s1225746" name="Equation" r:id="rId37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4000" name="Object 64"/>
              <p:cNvGraphicFramePr>
                <a:graphicFrameLocks noChangeAspect="1"/>
              </p:cNvGraphicFramePr>
              <p:nvPr/>
            </p:nvGraphicFramePr>
            <p:xfrm>
              <a:off x="4849" y="3216"/>
              <a:ext cx="164" cy="181"/>
            </p:xfrm>
            <a:graphic>
              <a:graphicData uri="http://schemas.openxmlformats.org/presentationml/2006/ole">
                <p:oleObj spid="_x0000_s1225747" name="Equation" r:id="rId38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704001" name="Object 65"/>
              <p:cNvGraphicFramePr>
                <a:graphicFrameLocks noChangeAspect="1"/>
              </p:cNvGraphicFramePr>
              <p:nvPr/>
            </p:nvGraphicFramePr>
            <p:xfrm>
              <a:off x="5108" y="3102"/>
              <a:ext cx="198" cy="181"/>
            </p:xfrm>
            <a:graphic>
              <a:graphicData uri="http://schemas.openxmlformats.org/presentationml/2006/ole">
                <p:oleObj spid="_x0000_s1225748" name="Equation" r:id="rId39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4002" name="Object 66"/>
              <p:cNvGraphicFramePr>
                <a:graphicFrameLocks noChangeAspect="1"/>
              </p:cNvGraphicFramePr>
              <p:nvPr/>
            </p:nvGraphicFramePr>
            <p:xfrm>
              <a:off x="4581" y="3081"/>
              <a:ext cx="197" cy="181"/>
            </p:xfrm>
            <a:graphic>
              <a:graphicData uri="http://schemas.openxmlformats.org/presentationml/2006/ole">
                <p:oleObj spid="_x0000_s1225749" name="Equation" r:id="rId40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4003" name="Object 67"/>
              <p:cNvGraphicFramePr>
                <a:graphicFrameLocks noChangeAspect="1"/>
              </p:cNvGraphicFramePr>
              <p:nvPr/>
            </p:nvGraphicFramePr>
            <p:xfrm>
              <a:off x="5075" y="3217"/>
              <a:ext cx="197" cy="181"/>
            </p:xfrm>
            <a:graphic>
              <a:graphicData uri="http://schemas.openxmlformats.org/presentationml/2006/ole">
                <p:oleObj spid="_x0000_s1225750" name="Equation" r:id="rId41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4004" name="Object 68"/>
              <p:cNvGraphicFramePr>
                <a:graphicFrameLocks noChangeAspect="1"/>
              </p:cNvGraphicFramePr>
              <p:nvPr/>
            </p:nvGraphicFramePr>
            <p:xfrm>
              <a:off x="4764" y="3129"/>
              <a:ext cx="164" cy="181"/>
            </p:xfrm>
            <a:graphic>
              <a:graphicData uri="http://schemas.openxmlformats.org/presentationml/2006/ole">
                <p:oleObj spid="_x0000_s1225751" name="Equation" r:id="rId42" imgW="126720" imgH="139680" progId="Equation.3">
                  <p:embed/>
                </p:oleObj>
              </a:graphicData>
            </a:graphic>
          </p:graphicFrame>
        </p:grpSp>
      </p:grpSp>
      <p:grpSp>
        <p:nvGrpSpPr>
          <p:cNvPr id="13" name="Group 69"/>
          <p:cNvGrpSpPr>
            <a:grpSpLocks/>
          </p:cNvGrpSpPr>
          <p:nvPr/>
        </p:nvGrpSpPr>
        <p:grpSpPr bwMode="auto">
          <a:xfrm>
            <a:off x="303213" y="1543050"/>
            <a:ext cx="2270125" cy="1296988"/>
            <a:chOff x="191" y="888"/>
            <a:chExt cx="1430" cy="817"/>
          </a:xfrm>
        </p:grpSpPr>
        <p:grpSp>
          <p:nvGrpSpPr>
            <p:cNvPr id="14" name="Group 70"/>
            <p:cNvGrpSpPr>
              <a:grpSpLocks/>
            </p:cNvGrpSpPr>
            <p:nvPr/>
          </p:nvGrpSpPr>
          <p:grpSpPr bwMode="auto">
            <a:xfrm>
              <a:off x="195" y="896"/>
              <a:ext cx="1426" cy="787"/>
              <a:chOff x="195" y="896"/>
              <a:chExt cx="1426" cy="787"/>
            </a:xfrm>
          </p:grpSpPr>
          <p:sp>
            <p:nvSpPr>
              <p:cNvPr id="1704007" name="Freeform 71"/>
              <p:cNvSpPr>
                <a:spLocks/>
              </p:cNvSpPr>
              <p:nvPr/>
            </p:nvSpPr>
            <p:spPr bwMode="auto">
              <a:xfrm>
                <a:off x="863" y="1457"/>
                <a:ext cx="119" cy="226"/>
              </a:xfrm>
              <a:custGeom>
                <a:avLst/>
                <a:gdLst/>
                <a:ahLst/>
                <a:cxnLst>
                  <a:cxn ang="0">
                    <a:pos x="57" y="0"/>
                  </a:cxn>
                  <a:cxn ang="0">
                    <a:pos x="10" y="63"/>
                  </a:cxn>
                  <a:cxn ang="0">
                    <a:pos x="119" y="226"/>
                  </a:cxn>
                </a:cxnLst>
                <a:rect l="0" t="0" r="r" b="b"/>
                <a:pathLst>
                  <a:path w="119" h="226">
                    <a:moveTo>
                      <a:pt x="57" y="0"/>
                    </a:moveTo>
                    <a:cubicBezTo>
                      <a:pt x="28" y="12"/>
                      <a:pt x="0" y="25"/>
                      <a:pt x="10" y="63"/>
                    </a:cubicBezTo>
                    <a:cubicBezTo>
                      <a:pt x="20" y="101"/>
                      <a:pt x="69" y="163"/>
                      <a:pt x="119" y="22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4008" name="Freeform 72"/>
              <p:cNvSpPr>
                <a:spLocks/>
              </p:cNvSpPr>
              <p:nvPr/>
            </p:nvSpPr>
            <p:spPr bwMode="auto">
              <a:xfrm>
                <a:off x="405" y="1356"/>
                <a:ext cx="234" cy="327"/>
              </a:xfrm>
              <a:custGeom>
                <a:avLst/>
                <a:gdLst/>
                <a:ahLst/>
                <a:cxnLst>
                  <a:cxn ang="0">
                    <a:pos x="234" y="0"/>
                  </a:cxn>
                  <a:cxn ang="0">
                    <a:pos x="109" y="70"/>
                  </a:cxn>
                  <a:cxn ang="0">
                    <a:pos x="0" y="327"/>
                  </a:cxn>
                </a:cxnLst>
                <a:rect l="0" t="0" r="r" b="b"/>
                <a:pathLst>
                  <a:path w="234" h="327">
                    <a:moveTo>
                      <a:pt x="234" y="0"/>
                    </a:moveTo>
                    <a:cubicBezTo>
                      <a:pt x="191" y="8"/>
                      <a:pt x="148" y="16"/>
                      <a:pt x="109" y="70"/>
                    </a:cubicBezTo>
                    <a:cubicBezTo>
                      <a:pt x="70" y="124"/>
                      <a:pt x="35" y="225"/>
                      <a:pt x="0" y="327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4009" name="Freeform 73"/>
              <p:cNvSpPr>
                <a:spLocks/>
              </p:cNvSpPr>
              <p:nvPr/>
            </p:nvSpPr>
            <p:spPr bwMode="auto">
              <a:xfrm>
                <a:off x="195" y="982"/>
                <a:ext cx="280" cy="203"/>
              </a:xfrm>
              <a:custGeom>
                <a:avLst/>
                <a:gdLst/>
                <a:ahLst/>
                <a:cxnLst>
                  <a:cxn ang="0">
                    <a:pos x="280" y="203"/>
                  </a:cxn>
                  <a:cxn ang="0">
                    <a:pos x="179" y="148"/>
                  </a:cxn>
                  <a:cxn ang="0">
                    <a:pos x="179" y="47"/>
                  </a:cxn>
                  <a:cxn ang="0">
                    <a:pos x="0" y="0"/>
                  </a:cxn>
                </a:cxnLst>
                <a:rect l="0" t="0" r="r" b="b"/>
                <a:pathLst>
                  <a:path w="280" h="203">
                    <a:moveTo>
                      <a:pt x="280" y="203"/>
                    </a:moveTo>
                    <a:cubicBezTo>
                      <a:pt x="238" y="188"/>
                      <a:pt x="196" y="174"/>
                      <a:pt x="179" y="148"/>
                    </a:cubicBezTo>
                    <a:cubicBezTo>
                      <a:pt x="162" y="122"/>
                      <a:pt x="209" y="72"/>
                      <a:pt x="179" y="47"/>
                    </a:cubicBezTo>
                    <a:cubicBezTo>
                      <a:pt x="149" y="22"/>
                      <a:pt x="74" y="11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4010" name="Freeform 74"/>
              <p:cNvSpPr>
                <a:spLocks/>
              </p:cNvSpPr>
              <p:nvPr/>
            </p:nvSpPr>
            <p:spPr bwMode="auto">
              <a:xfrm>
                <a:off x="1278" y="1185"/>
                <a:ext cx="343" cy="272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109" y="249"/>
                  </a:cxn>
                  <a:cxn ang="0">
                    <a:pos x="343" y="0"/>
                  </a:cxn>
                </a:cxnLst>
                <a:rect l="0" t="0" r="r" b="b"/>
                <a:pathLst>
                  <a:path w="343" h="272">
                    <a:moveTo>
                      <a:pt x="0" y="140"/>
                    </a:moveTo>
                    <a:cubicBezTo>
                      <a:pt x="26" y="206"/>
                      <a:pt x="52" y="272"/>
                      <a:pt x="109" y="249"/>
                    </a:cubicBezTo>
                    <a:cubicBezTo>
                      <a:pt x="166" y="226"/>
                      <a:pt x="254" y="113"/>
                      <a:pt x="343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4011" name="Freeform 75"/>
              <p:cNvSpPr>
                <a:spLocks/>
              </p:cNvSpPr>
              <p:nvPr/>
            </p:nvSpPr>
            <p:spPr bwMode="auto">
              <a:xfrm>
                <a:off x="1052" y="896"/>
                <a:ext cx="326" cy="250"/>
              </a:xfrm>
              <a:custGeom>
                <a:avLst/>
                <a:gdLst/>
                <a:ahLst/>
                <a:cxnLst>
                  <a:cxn ang="0">
                    <a:pos x="0" y="250"/>
                  </a:cxn>
                  <a:cxn ang="0">
                    <a:pos x="125" y="109"/>
                  </a:cxn>
                  <a:cxn ang="0">
                    <a:pos x="296" y="94"/>
                  </a:cxn>
                  <a:cxn ang="0">
                    <a:pos x="304" y="0"/>
                  </a:cxn>
                </a:cxnLst>
                <a:rect l="0" t="0" r="r" b="b"/>
                <a:pathLst>
                  <a:path w="326" h="250">
                    <a:moveTo>
                      <a:pt x="0" y="250"/>
                    </a:moveTo>
                    <a:cubicBezTo>
                      <a:pt x="38" y="192"/>
                      <a:pt x="76" y="135"/>
                      <a:pt x="125" y="109"/>
                    </a:cubicBezTo>
                    <a:cubicBezTo>
                      <a:pt x="174" y="83"/>
                      <a:pt x="266" y="112"/>
                      <a:pt x="296" y="94"/>
                    </a:cubicBezTo>
                    <a:cubicBezTo>
                      <a:pt x="326" y="76"/>
                      <a:pt x="303" y="14"/>
                      <a:pt x="304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76"/>
            <p:cNvGrpSpPr>
              <a:grpSpLocks/>
            </p:cNvGrpSpPr>
            <p:nvPr/>
          </p:nvGrpSpPr>
          <p:grpSpPr bwMode="auto">
            <a:xfrm>
              <a:off x="191" y="888"/>
              <a:ext cx="1406" cy="817"/>
              <a:chOff x="191" y="888"/>
              <a:chExt cx="1406" cy="817"/>
            </a:xfrm>
          </p:grpSpPr>
          <p:graphicFrame>
            <p:nvGraphicFramePr>
              <p:cNvPr id="1704013" name="Object 77"/>
              <p:cNvGraphicFramePr>
                <a:graphicFrameLocks noChangeAspect="1"/>
              </p:cNvGraphicFramePr>
              <p:nvPr/>
            </p:nvGraphicFramePr>
            <p:xfrm>
              <a:off x="432" y="1394"/>
              <a:ext cx="234" cy="294"/>
            </p:xfrm>
            <a:graphic>
              <a:graphicData uri="http://schemas.openxmlformats.org/presentationml/2006/ole">
                <p:oleObj spid="_x0000_s1225733" name="Equation" r:id="rId43" imgW="139680" imgH="177480" progId="Equation.3">
                  <p:embed/>
                </p:oleObj>
              </a:graphicData>
            </a:graphic>
          </p:graphicFrame>
          <p:graphicFrame>
            <p:nvGraphicFramePr>
              <p:cNvPr id="1704014" name="Object 78"/>
              <p:cNvGraphicFramePr>
                <a:graphicFrameLocks noChangeAspect="1"/>
              </p:cNvGraphicFramePr>
              <p:nvPr/>
            </p:nvGraphicFramePr>
            <p:xfrm>
              <a:off x="658" y="1411"/>
              <a:ext cx="234" cy="294"/>
            </p:xfrm>
            <a:graphic>
              <a:graphicData uri="http://schemas.openxmlformats.org/presentationml/2006/ole">
                <p:oleObj spid="_x0000_s1225734" name="Equation" r:id="rId44" imgW="139680" imgH="177480" progId="Equation.3">
                  <p:embed/>
                </p:oleObj>
              </a:graphicData>
            </a:graphic>
          </p:graphicFrame>
          <p:graphicFrame>
            <p:nvGraphicFramePr>
              <p:cNvPr id="1704015" name="Object 79"/>
              <p:cNvGraphicFramePr>
                <a:graphicFrameLocks noChangeAspect="1"/>
              </p:cNvGraphicFramePr>
              <p:nvPr/>
            </p:nvGraphicFramePr>
            <p:xfrm>
              <a:off x="1387" y="1386"/>
              <a:ext cx="210" cy="273"/>
            </p:xfrm>
            <a:graphic>
              <a:graphicData uri="http://schemas.openxmlformats.org/presentationml/2006/ole">
                <p:oleObj spid="_x0000_s1225735" name="Equation" r:id="rId45" imgW="126720" imgH="164880" progId="Equation.3">
                  <p:embed/>
                </p:oleObj>
              </a:graphicData>
            </a:graphic>
          </p:graphicFrame>
          <p:graphicFrame>
            <p:nvGraphicFramePr>
              <p:cNvPr id="1704016" name="Object 80"/>
              <p:cNvGraphicFramePr>
                <a:graphicFrameLocks noChangeAspect="1"/>
              </p:cNvGraphicFramePr>
              <p:nvPr/>
            </p:nvGraphicFramePr>
            <p:xfrm>
              <a:off x="1192" y="1411"/>
              <a:ext cx="210" cy="273"/>
            </p:xfrm>
            <a:graphic>
              <a:graphicData uri="http://schemas.openxmlformats.org/presentationml/2006/ole">
                <p:oleObj spid="_x0000_s1225736" name="Equation" r:id="rId46" imgW="126720" imgH="164880" progId="Equation.3">
                  <p:embed/>
                </p:oleObj>
              </a:graphicData>
            </a:graphic>
          </p:graphicFrame>
          <p:graphicFrame>
            <p:nvGraphicFramePr>
              <p:cNvPr id="1704017" name="Object 81"/>
              <p:cNvGraphicFramePr>
                <a:graphicFrameLocks noChangeAspect="1"/>
              </p:cNvGraphicFramePr>
              <p:nvPr/>
            </p:nvGraphicFramePr>
            <p:xfrm>
              <a:off x="982" y="1432"/>
              <a:ext cx="210" cy="273"/>
            </p:xfrm>
            <a:graphic>
              <a:graphicData uri="http://schemas.openxmlformats.org/presentationml/2006/ole">
                <p:oleObj spid="_x0000_s1225737" name="Equation" r:id="rId47" imgW="126720" imgH="164880" progId="Equation.3">
                  <p:embed/>
                </p:oleObj>
              </a:graphicData>
            </a:graphic>
          </p:graphicFrame>
          <p:graphicFrame>
            <p:nvGraphicFramePr>
              <p:cNvPr id="1704018" name="Object 82"/>
              <p:cNvGraphicFramePr>
                <a:graphicFrameLocks noChangeAspect="1"/>
              </p:cNvGraphicFramePr>
              <p:nvPr/>
            </p:nvGraphicFramePr>
            <p:xfrm>
              <a:off x="191" y="1069"/>
              <a:ext cx="210" cy="233"/>
            </p:xfrm>
            <a:graphic>
              <a:graphicData uri="http://schemas.openxmlformats.org/presentationml/2006/ole">
                <p:oleObj spid="_x0000_s1225738" name="Equation" r:id="rId48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704019" name="Object 83"/>
              <p:cNvGraphicFramePr>
                <a:graphicFrameLocks noChangeAspect="1"/>
              </p:cNvGraphicFramePr>
              <p:nvPr/>
            </p:nvGraphicFramePr>
            <p:xfrm>
              <a:off x="250" y="1245"/>
              <a:ext cx="210" cy="233"/>
            </p:xfrm>
            <a:graphic>
              <a:graphicData uri="http://schemas.openxmlformats.org/presentationml/2006/ole">
                <p:oleObj spid="_x0000_s1225739" name="Equation" r:id="rId49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704020" name="Object 84"/>
              <p:cNvGraphicFramePr>
                <a:graphicFrameLocks noChangeAspect="1"/>
              </p:cNvGraphicFramePr>
              <p:nvPr/>
            </p:nvGraphicFramePr>
            <p:xfrm>
              <a:off x="230" y="1450"/>
              <a:ext cx="210" cy="233"/>
            </p:xfrm>
            <a:graphic>
              <a:graphicData uri="http://schemas.openxmlformats.org/presentationml/2006/ole">
                <p:oleObj spid="_x0000_s1225740" name="Equation" r:id="rId50" imgW="126720" imgH="139680" progId="Equation.3">
                  <p:embed/>
                </p:oleObj>
              </a:graphicData>
            </a:graphic>
          </p:graphicFrame>
          <p:graphicFrame>
            <p:nvGraphicFramePr>
              <p:cNvPr id="1704021" name="Object 85"/>
              <p:cNvGraphicFramePr>
                <a:graphicFrameLocks noChangeAspect="1"/>
              </p:cNvGraphicFramePr>
              <p:nvPr/>
            </p:nvGraphicFramePr>
            <p:xfrm>
              <a:off x="1192" y="958"/>
              <a:ext cx="210" cy="336"/>
            </p:xfrm>
            <a:graphic>
              <a:graphicData uri="http://schemas.openxmlformats.org/presentationml/2006/ole">
                <p:oleObj spid="_x0000_s1225741" name="Equation" r:id="rId51" imgW="126720" imgH="203040" progId="Equation.3">
                  <p:embed/>
                </p:oleObj>
              </a:graphicData>
            </a:graphic>
          </p:graphicFrame>
          <p:graphicFrame>
            <p:nvGraphicFramePr>
              <p:cNvPr id="1704022" name="Object 86"/>
              <p:cNvGraphicFramePr>
                <a:graphicFrameLocks noChangeAspect="1"/>
              </p:cNvGraphicFramePr>
              <p:nvPr/>
            </p:nvGraphicFramePr>
            <p:xfrm>
              <a:off x="1354" y="896"/>
              <a:ext cx="210" cy="336"/>
            </p:xfrm>
            <a:graphic>
              <a:graphicData uri="http://schemas.openxmlformats.org/presentationml/2006/ole">
                <p:oleObj spid="_x0000_s1225742" name="Equation" r:id="rId52" imgW="126720" imgH="203040" progId="Equation.3">
                  <p:embed/>
                </p:oleObj>
              </a:graphicData>
            </a:graphic>
          </p:graphicFrame>
          <p:graphicFrame>
            <p:nvGraphicFramePr>
              <p:cNvPr id="1704023" name="Object 87"/>
              <p:cNvGraphicFramePr>
                <a:graphicFrameLocks noChangeAspect="1"/>
              </p:cNvGraphicFramePr>
              <p:nvPr/>
            </p:nvGraphicFramePr>
            <p:xfrm>
              <a:off x="1324" y="1121"/>
              <a:ext cx="210" cy="336"/>
            </p:xfrm>
            <a:graphic>
              <a:graphicData uri="http://schemas.openxmlformats.org/presentationml/2006/ole">
                <p:oleObj spid="_x0000_s1225743" name="Equation" r:id="rId53" imgW="126720" imgH="203040" progId="Equation.3">
                  <p:embed/>
                </p:oleObj>
              </a:graphicData>
            </a:graphic>
          </p:graphicFrame>
          <p:graphicFrame>
            <p:nvGraphicFramePr>
              <p:cNvPr id="1704024" name="Object 88"/>
              <p:cNvGraphicFramePr>
                <a:graphicFrameLocks noChangeAspect="1"/>
              </p:cNvGraphicFramePr>
              <p:nvPr/>
            </p:nvGraphicFramePr>
            <p:xfrm>
              <a:off x="815" y="889"/>
              <a:ext cx="253" cy="233"/>
            </p:xfrm>
            <a:graphic>
              <a:graphicData uri="http://schemas.openxmlformats.org/presentationml/2006/ole">
                <p:oleObj spid="_x0000_s1225744" name="Equation" r:id="rId54" imgW="152280" imgH="139680" progId="Equation.3">
                  <p:embed/>
                </p:oleObj>
              </a:graphicData>
            </a:graphic>
          </p:graphicFrame>
          <p:graphicFrame>
            <p:nvGraphicFramePr>
              <p:cNvPr id="1704025" name="Object 89"/>
              <p:cNvGraphicFramePr>
                <a:graphicFrameLocks noChangeAspect="1"/>
              </p:cNvGraphicFramePr>
              <p:nvPr/>
            </p:nvGraphicFramePr>
            <p:xfrm>
              <a:off x="386" y="888"/>
              <a:ext cx="253" cy="233"/>
            </p:xfrm>
            <a:graphic>
              <a:graphicData uri="http://schemas.openxmlformats.org/presentationml/2006/ole">
                <p:oleObj spid="_x0000_s1225745" name="Equation" r:id="rId55" imgW="152280" imgH="139680" progId="Equation.3">
                  <p:embed/>
                </p:oleObj>
              </a:graphicData>
            </a:graphic>
          </p:graphicFrame>
        </p:grpSp>
      </p:grpSp>
      <p:sp>
        <p:nvSpPr>
          <p:cNvPr id="1704026" name="Rectangle 90"/>
          <p:cNvSpPr>
            <a:spLocks noGrp="1" noChangeArrowheads="1"/>
          </p:cNvSpPr>
          <p:nvPr>
            <p:ph type="title"/>
          </p:nvPr>
        </p:nvSpPr>
        <p:spPr>
          <a:xfrm>
            <a:off x="223838" y="433388"/>
            <a:ext cx="8720137" cy="608012"/>
          </a:xfrm>
          <a:noFill/>
          <a:ln/>
        </p:spPr>
        <p:txBody>
          <a:bodyPr lIns="92075" tIns="46038" rIns="92075" bIns="46038" anchor="b"/>
          <a:lstStyle/>
          <a:p>
            <a:r>
              <a:rPr lang="en-US"/>
              <a:t>2-approximation for Potts model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9C7F2-8577-4B4F-B314-AD6D14924592}" type="slidenum">
              <a:rPr lang="en-US"/>
              <a:pPr/>
              <a:t>9</a:t>
            </a:fld>
            <a:endParaRPr lang="en-US"/>
          </a:p>
        </p:txBody>
      </p:sp>
      <p:sp>
        <p:nvSpPr>
          <p:cNvPr id="152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sub-problem</a:t>
            </a:r>
          </a:p>
        </p:txBody>
      </p:sp>
      <p:pic>
        <p:nvPicPr>
          <p:cNvPr id="1529859" name="Picture 3" descr="head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575" y="1624013"/>
            <a:ext cx="2644775" cy="1901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529860" name="Text Box 4"/>
          <p:cNvSpPr txBox="1">
            <a:spLocks noChangeArrowheads="1"/>
          </p:cNvSpPr>
          <p:nvPr/>
        </p:nvSpPr>
        <p:spPr bwMode="auto">
          <a:xfrm>
            <a:off x="712788" y="3808413"/>
            <a:ext cx="2039937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None/>
            </a:pPr>
            <a:r>
              <a:rPr lang="en-US" i="0">
                <a:latin typeface="Tahoma" pitchFamily="34" charset="0"/>
              </a:rPr>
              <a:t>Input labeling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440113" y="1625600"/>
            <a:ext cx="2644775" cy="2640013"/>
            <a:chOff x="2167" y="1637"/>
            <a:chExt cx="1666" cy="1663"/>
          </a:xfrm>
        </p:grpSpPr>
        <p:sp>
          <p:nvSpPr>
            <p:cNvPr id="1529862" name="Text Box 6"/>
            <p:cNvSpPr txBox="1">
              <a:spLocks noChangeArrowheads="1"/>
            </p:cNvSpPr>
            <p:nvPr/>
          </p:nvSpPr>
          <p:spPr bwMode="auto">
            <a:xfrm>
              <a:off x="2252" y="3012"/>
              <a:ext cx="1496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buFontTx/>
                <a:buNone/>
              </a:pPr>
              <a:r>
                <a:rPr lang="en-US" i="0">
                  <a:latin typeface="Tahoma" pitchFamily="34" charset="0"/>
                </a:rPr>
                <a:t>Expansion move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167" y="1637"/>
              <a:ext cx="1666" cy="1198"/>
              <a:chOff x="2167" y="1654"/>
              <a:chExt cx="1666" cy="1198"/>
            </a:xfrm>
          </p:grpSpPr>
          <p:pic>
            <p:nvPicPr>
              <p:cNvPr id="1529864" name="Picture 8" descr="head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167" y="1654"/>
                <a:ext cx="1666" cy="11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1529865" name="Oval 9"/>
              <p:cNvSpPr>
                <a:spLocks noChangeArrowheads="1"/>
              </p:cNvSpPr>
              <p:nvPr/>
            </p:nvSpPr>
            <p:spPr bwMode="auto">
              <a:xfrm>
                <a:off x="2879" y="2084"/>
                <a:ext cx="800" cy="527"/>
              </a:xfrm>
              <a:prstGeom prst="ellipse">
                <a:avLst/>
              </a:prstGeom>
              <a:solidFill>
                <a:srgbClr val="12D240"/>
              </a:soli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9866" name="Freeform 10"/>
              <p:cNvSpPr>
                <a:spLocks/>
              </p:cNvSpPr>
              <p:nvPr/>
            </p:nvSpPr>
            <p:spPr bwMode="auto">
              <a:xfrm>
                <a:off x="2309" y="2346"/>
                <a:ext cx="333" cy="373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178" y="8"/>
                  </a:cxn>
                  <a:cxn ang="0">
                    <a:pos x="230" y="23"/>
                  </a:cxn>
                  <a:cxn ang="0">
                    <a:pos x="250" y="37"/>
                  </a:cxn>
                  <a:cxn ang="0">
                    <a:pos x="298" y="47"/>
                  </a:cxn>
                  <a:cxn ang="0">
                    <a:pos x="312" y="52"/>
                  </a:cxn>
                  <a:cxn ang="0">
                    <a:pos x="331" y="100"/>
                  </a:cxn>
                  <a:cxn ang="0">
                    <a:pos x="326" y="138"/>
                  </a:cxn>
                  <a:cxn ang="0">
                    <a:pos x="322" y="186"/>
                  </a:cxn>
                  <a:cxn ang="0">
                    <a:pos x="269" y="196"/>
                  </a:cxn>
                  <a:cxn ang="0">
                    <a:pos x="230" y="244"/>
                  </a:cxn>
                  <a:cxn ang="0">
                    <a:pos x="206" y="277"/>
                  </a:cxn>
                  <a:cxn ang="0">
                    <a:pos x="149" y="364"/>
                  </a:cxn>
                  <a:cxn ang="0">
                    <a:pos x="115" y="373"/>
                  </a:cxn>
                  <a:cxn ang="0">
                    <a:pos x="53" y="330"/>
                  </a:cxn>
                  <a:cxn ang="0">
                    <a:pos x="38" y="320"/>
                  </a:cxn>
                  <a:cxn ang="0">
                    <a:pos x="0" y="272"/>
                  </a:cxn>
                  <a:cxn ang="0">
                    <a:pos x="5" y="95"/>
                  </a:cxn>
                </a:cxnLst>
                <a:rect l="0" t="0" r="r" b="b"/>
                <a:pathLst>
                  <a:path w="333" h="373">
                    <a:moveTo>
                      <a:pt x="5" y="95"/>
                    </a:moveTo>
                    <a:cubicBezTo>
                      <a:pt x="112" y="6"/>
                      <a:pt x="78" y="0"/>
                      <a:pt x="178" y="8"/>
                    </a:cubicBezTo>
                    <a:cubicBezTo>
                      <a:pt x="195" y="14"/>
                      <a:pt x="213" y="16"/>
                      <a:pt x="230" y="23"/>
                    </a:cubicBezTo>
                    <a:cubicBezTo>
                      <a:pt x="237" y="26"/>
                      <a:pt x="242" y="34"/>
                      <a:pt x="250" y="37"/>
                    </a:cubicBezTo>
                    <a:cubicBezTo>
                      <a:pt x="265" y="42"/>
                      <a:pt x="283" y="42"/>
                      <a:pt x="298" y="47"/>
                    </a:cubicBezTo>
                    <a:cubicBezTo>
                      <a:pt x="303" y="49"/>
                      <a:pt x="307" y="50"/>
                      <a:pt x="312" y="52"/>
                    </a:cubicBezTo>
                    <a:cubicBezTo>
                      <a:pt x="323" y="68"/>
                      <a:pt x="325" y="82"/>
                      <a:pt x="331" y="100"/>
                    </a:cubicBezTo>
                    <a:cubicBezTo>
                      <a:pt x="329" y="113"/>
                      <a:pt x="327" y="125"/>
                      <a:pt x="326" y="138"/>
                    </a:cubicBezTo>
                    <a:cubicBezTo>
                      <a:pt x="324" y="154"/>
                      <a:pt x="333" y="175"/>
                      <a:pt x="322" y="186"/>
                    </a:cubicBezTo>
                    <a:cubicBezTo>
                      <a:pt x="309" y="199"/>
                      <a:pt x="287" y="193"/>
                      <a:pt x="269" y="196"/>
                    </a:cubicBezTo>
                    <a:cubicBezTo>
                      <a:pt x="256" y="214"/>
                      <a:pt x="249" y="231"/>
                      <a:pt x="230" y="244"/>
                    </a:cubicBezTo>
                    <a:cubicBezTo>
                      <a:pt x="223" y="255"/>
                      <a:pt x="213" y="265"/>
                      <a:pt x="206" y="277"/>
                    </a:cubicBezTo>
                    <a:cubicBezTo>
                      <a:pt x="191" y="303"/>
                      <a:pt x="178" y="348"/>
                      <a:pt x="149" y="364"/>
                    </a:cubicBezTo>
                    <a:cubicBezTo>
                      <a:pt x="139" y="370"/>
                      <a:pt x="126" y="369"/>
                      <a:pt x="115" y="373"/>
                    </a:cubicBezTo>
                    <a:cubicBezTo>
                      <a:pt x="89" y="366"/>
                      <a:pt x="76" y="346"/>
                      <a:pt x="53" y="330"/>
                    </a:cubicBezTo>
                    <a:cubicBezTo>
                      <a:pt x="48" y="327"/>
                      <a:pt x="38" y="320"/>
                      <a:pt x="38" y="320"/>
                    </a:cubicBezTo>
                    <a:cubicBezTo>
                      <a:pt x="26" y="299"/>
                      <a:pt x="19" y="286"/>
                      <a:pt x="0" y="272"/>
                    </a:cubicBezTo>
                    <a:cubicBezTo>
                      <a:pt x="8" y="193"/>
                      <a:pt x="9" y="193"/>
                      <a:pt x="5" y="95"/>
                    </a:cubicBezTo>
                    <a:close/>
                  </a:path>
                </a:pathLst>
              </a:custGeom>
              <a:solidFill>
                <a:srgbClr val="14D04E"/>
              </a:solidFill>
              <a:ln w="3810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421438" y="1625600"/>
            <a:ext cx="2644775" cy="2640013"/>
            <a:chOff x="4045" y="1637"/>
            <a:chExt cx="1666" cy="1663"/>
          </a:xfrm>
        </p:grpSpPr>
        <p:sp>
          <p:nvSpPr>
            <p:cNvPr id="1529868" name="Text Box 12"/>
            <p:cNvSpPr txBox="1">
              <a:spLocks noChangeArrowheads="1"/>
            </p:cNvSpPr>
            <p:nvPr/>
          </p:nvSpPr>
          <p:spPr bwMode="auto">
            <a:xfrm>
              <a:off x="4269" y="3012"/>
              <a:ext cx="1219" cy="2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buFontTx/>
                <a:buNone/>
              </a:pPr>
              <a:r>
                <a:rPr lang="en-US" i="0">
                  <a:latin typeface="Tahoma" pitchFamily="34" charset="0"/>
                </a:rPr>
                <a:t>Binary image</a:t>
              </a:r>
            </a:p>
          </p:txBody>
        </p: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4045" y="1637"/>
              <a:ext cx="1666" cy="1198"/>
              <a:chOff x="4045" y="1655"/>
              <a:chExt cx="1666" cy="1198"/>
            </a:xfrm>
          </p:grpSpPr>
          <p:pic>
            <p:nvPicPr>
              <p:cNvPr id="1529870" name="Picture 14" descr="head1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18000" contrast="6000"/>
                <a:grayscl/>
                <a:biLevel thresh="50000"/>
              </a:blip>
              <a:srcRect/>
              <a:stretch>
                <a:fillRect/>
              </a:stretch>
            </p:blipFill>
            <p:spPr bwMode="auto">
              <a:xfrm>
                <a:off x="4045" y="1655"/>
                <a:ext cx="1666" cy="119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1529871" name="Oval 15"/>
              <p:cNvSpPr>
                <a:spLocks noChangeArrowheads="1"/>
              </p:cNvSpPr>
              <p:nvPr/>
            </p:nvSpPr>
            <p:spPr bwMode="auto">
              <a:xfrm>
                <a:off x="4756" y="2085"/>
                <a:ext cx="800" cy="527"/>
              </a:xfrm>
              <a:prstGeom prst="ellipse">
                <a:avLst/>
              </a:prstGeom>
              <a:solidFill>
                <a:schemeClr val="tx1"/>
              </a:soli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9872" name="Freeform 16"/>
              <p:cNvSpPr>
                <a:spLocks/>
              </p:cNvSpPr>
              <p:nvPr/>
            </p:nvSpPr>
            <p:spPr bwMode="auto">
              <a:xfrm>
                <a:off x="4186" y="2347"/>
                <a:ext cx="333" cy="373"/>
              </a:xfrm>
              <a:custGeom>
                <a:avLst/>
                <a:gdLst/>
                <a:ahLst/>
                <a:cxnLst>
                  <a:cxn ang="0">
                    <a:pos x="5" y="95"/>
                  </a:cxn>
                  <a:cxn ang="0">
                    <a:pos x="178" y="8"/>
                  </a:cxn>
                  <a:cxn ang="0">
                    <a:pos x="230" y="23"/>
                  </a:cxn>
                  <a:cxn ang="0">
                    <a:pos x="250" y="37"/>
                  </a:cxn>
                  <a:cxn ang="0">
                    <a:pos x="298" y="47"/>
                  </a:cxn>
                  <a:cxn ang="0">
                    <a:pos x="312" y="52"/>
                  </a:cxn>
                  <a:cxn ang="0">
                    <a:pos x="331" y="100"/>
                  </a:cxn>
                  <a:cxn ang="0">
                    <a:pos x="326" y="138"/>
                  </a:cxn>
                  <a:cxn ang="0">
                    <a:pos x="322" y="186"/>
                  </a:cxn>
                  <a:cxn ang="0">
                    <a:pos x="269" y="196"/>
                  </a:cxn>
                  <a:cxn ang="0">
                    <a:pos x="230" y="244"/>
                  </a:cxn>
                  <a:cxn ang="0">
                    <a:pos x="206" y="277"/>
                  </a:cxn>
                  <a:cxn ang="0">
                    <a:pos x="149" y="364"/>
                  </a:cxn>
                  <a:cxn ang="0">
                    <a:pos x="115" y="373"/>
                  </a:cxn>
                  <a:cxn ang="0">
                    <a:pos x="53" y="330"/>
                  </a:cxn>
                  <a:cxn ang="0">
                    <a:pos x="38" y="320"/>
                  </a:cxn>
                  <a:cxn ang="0">
                    <a:pos x="0" y="272"/>
                  </a:cxn>
                  <a:cxn ang="0">
                    <a:pos x="5" y="95"/>
                  </a:cxn>
                </a:cxnLst>
                <a:rect l="0" t="0" r="r" b="b"/>
                <a:pathLst>
                  <a:path w="333" h="373">
                    <a:moveTo>
                      <a:pt x="5" y="95"/>
                    </a:moveTo>
                    <a:cubicBezTo>
                      <a:pt x="112" y="6"/>
                      <a:pt x="78" y="0"/>
                      <a:pt x="178" y="8"/>
                    </a:cubicBezTo>
                    <a:cubicBezTo>
                      <a:pt x="195" y="14"/>
                      <a:pt x="213" y="16"/>
                      <a:pt x="230" y="23"/>
                    </a:cubicBezTo>
                    <a:cubicBezTo>
                      <a:pt x="237" y="26"/>
                      <a:pt x="242" y="34"/>
                      <a:pt x="250" y="37"/>
                    </a:cubicBezTo>
                    <a:cubicBezTo>
                      <a:pt x="265" y="42"/>
                      <a:pt x="283" y="42"/>
                      <a:pt x="298" y="47"/>
                    </a:cubicBezTo>
                    <a:cubicBezTo>
                      <a:pt x="303" y="49"/>
                      <a:pt x="307" y="50"/>
                      <a:pt x="312" y="52"/>
                    </a:cubicBezTo>
                    <a:cubicBezTo>
                      <a:pt x="323" y="68"/>
                      <a:pt x="325" y="82"/>
                      <a:pt x="331" y="100"/>
                    </a:cubicBezTo>
                    <a:cubicBezTo>
                      <a:pt x="329" y="113"/>
                      <a:pt x="327" y="125"/>
                      <a:pt x="326" y="138"/>
                    </a:cubicBezTo>
                    <a:cubicBezTo>
                      <a:pt x="324" y="154"/>
                      <a:pt x="333" y="175"/>
                      <a:pt x="322" y="186"/>
                    </a:cubicBezTo>
                    <a:cubicBezTo>
                      <a:pt x="309" y="199"/>
                      <a:pt x="287" y="193"/>
                      <a:pt x="269" y="196"/>
                    </a:cubicBezTo>
                    <a:cubicBezTo>
                      <a:pt x="256" y="214"/>
                      <a:pt x="249" y="231"/>
                      <a:pt x="230" y="244"/>
                    </a:cubicBezTo>
                    <a:cubicBezTo>
                      <a:pt x="223" y="255"/>
                      <a:pt x="213" y="265"/>
                      <a:pt x="206" y="277"/>
                    </a:cubicBezTo>
                    <a:cubicBezTo>
                      <a:pt x="191" y="303"/>
                      <a:pt x="178" y="348"/>
                      <a:pt x="149" y="364"/>
                    </a:cubicBezTo>
                    <a:cubicBezTo>
                      <a:pt x="139" y="370"/>
                      <a:pt x="126" y="369"/>
                      <a:pt x="115" y="373"/>
                    </a:cubicBezTo>
                    <a:cubicBezTo>
                      <a:pt x="89" y="366"/>
                      <a:pt x="76" y="346"/>
                      <a:pt x="53" y="330"/>
                    </a:cubicBezTo>
                    <a:cubicBezTo>
                      <a:pt x="48" y="327"/>
                      <a:pt x="38" y="320"/>
                      <a:pt x="38" y="320"/>
                    </a:cubicBezTo>
                    <a:cubicBezTo>
                      <a:pt x="26" y="299"/>
                      <a:pt x="19" y="286"/>
                      <a:pt x="0" y="272"/>
                    </a:cubicBezTo>
                    <a:cubicBezTo>
                      <a:pt x="8" y="193"/>
                      <a:pt x="9" y="193"/>
                      <a:pt x="5" y="95"/>
                    </a:cubicBezTo>
                    <a:close/>
                  </a:path>
                </a:pathLst>
              </a:custGeom>
              <a:solidFill>
                <a:schemeClr val="tx1"/>
              </a:solidFill>
              <a:ln w="38100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443"/>
  <p:tag name="DEFAULTHEIGHT" val="33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$&#10;\sum_p B_p(x_p) + \sum_{p,q} B_{p,q}(x_p,x_q)&#10;$$&#10;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84"/>
  <p:tag name="BOXHEIGHT" val="249"/>
  <p:tag name="BOXFONT" val="10"/>
  <p:tag name="BOXWRAP" val="False"/>
  <p:tag name="WORKAROUNDTRANSPARENCYBUG" val="False"/>
  <p:tag name="ALLOWFONTSUBSTITUTION" val="False"/>
  <p:tag name="BITMAPFORMAT" val="pngmono"/>
  <p:tag name="ORIGWIDTH" val="259"/>
  <p:tag name="PICTUREFILESIZE" val="2018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$&#10;B_{p,q}(0,0) + B_{p,q}(1,1)  \leq &#10;B_{p,q}(0,1) + B_{p,q}(1,0)&#10;$$&#10;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84"/>
  <p:tag name="BOXHEIGHT" val="249"/>
  <p:tag name="BOXFONT" val="10"/>
  <p:tag name="BOXWRAP" val="False"/>
  <p:tag name="WORKAROUNDTRANSPARENCYBUG" val="False"/>
  <p:tag name="ALLOWFONTSUBSTITUTION" val="False"/>
  <p:tag name="BITMAPFORMAT" val="pngmono"/>
  <p:tag name="ORIGWIDTH" val="451"/>
  <p:tag name="PICTUREFILESIZE" val="22396"/>
</p:tagLst>
</file>

<file path=ppt/theme/theme1.xml><?xml version="1.0" encoding="utf-8"?>
<a:theme xmlns:a="http://schemas.openxmlformats.org/drawingml/2006/main" name="IM PowerPoint templates">
  <a:themeElements>
    <a:clrScheme name="IM PowerPoint templat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IM PowerPoint templat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M PowerPoint templat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 PowerPoint templat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M PowerPoint templat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 PowerPoint templat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 PowerPoint templat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 PowerPoint templat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M PowerPoint templat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C:\users\bsd\IM PowerPoint templates.pot</Template>
  <TotalTime>57441</TotalTime>
  <Pages>9</Pages>
  <Words>515</Words>
  <Application>Microsoft Office PowerPoint</Application>
  <PresentationFormat>On-screen Show (4:3)</PresentationFormat>
  <Paragraphs>102</Paragraphs>
  <Slides>11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IM PowerPoint templates</vt:lpstr>
      <vt:lpstr>Image</vt:lpstr>
      <vt:lpstr>Equation</vt:lpstr>
      <vt:lpstr>Can this be generalized?</vt:lpstr>
      <vt:lpstr>Exact construction for L1 distance</vt:lpstr>
      <vt:lpstr>Convex over-smoothing</vt:lpstr>
      <vt:lpstr>Appropriate prior?</vt:lpstr>
      <vt:lpstr>Getting the boundaries right</vt:lpstr>
      <vt:lpstr>Expansion move algorithm</vt:lpstr>
      <vt:lpstr>Local improvement vs. Graph cuts</vt:lpstr>
      <vt:lpstr>2-approximation for Potts model</vt:lpstr>
      <vt:lpstr>Binary sub-problem</vt:lpstr>
      <vt:lpstr>Expansion move energy</vt:lpstr>
      <vt:lpstr>Regularity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CVPR05 tutorial</dc:title>
  <dc:creator>Ramin Zabih</dc:creator>
  <cp:lastModifiedBy>Oxhorn</cp:lastModifiedBy>
  <cp:revision>2458</cp:revision>
  <cp:lastPrinted>1999-04-09T01:53:10Z</cp:lastPrinted>
  <dcterms:created xsi:type="dcterms:W3CDTF">1997-04-08T15:48:36Z</dcterms:created>
  <dcterms:modified xsi:type="dcterms:W3CDTF">2010-04-14T18:36:11Z</dcterms:modified>
</cp:coreProperties>
</file>