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Default Extension="tiff" ContentType="image/tiff"/>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86"/>
  </p:notesMasterIdLst>
  <p:handoutMasterIdLst>
    <p:handoutMasterId r:id="rId87"/>
  </p:handoutMasterIdLst>
  <p:sldIdLst>
    <p:sldId id="551" r:id="rId2"/>
    <p:sldId id="656" r:id="rId3"/>
    <p:sldId id="768" r:id="rId4"/>
    <p:sldId id="769" r:id="rId5"/>
    <p:sldId id="770" r:id="rId6"/>
    <p:sldId id="660" r:id="rId7"/>
    <p:sldId id="661" r:id="rId8"/>
    <p:sldId id="667" r:id="rId9"/>
    <p:sldId id="668" r:id="rId10"/>
    <p:sldId id="665" r:id="rId11"/>
    <p:sldId id="664" r:id="rId12"/>
    <p:sldId id="674" r:id="rId13"/>
    <p:sldId id="675" r:id="rId14"/>
    <p:sldId id="676" r:id="rId15"/>
    <p:sldId id="669" r:id="rId16"/>
    <p:sldId id="670" r:id="rId17"/>
    <p:sldId id="671" r:id="rId18"/>
    <p:sldId id="781" r:id="rId19"/>
    <p:sldId id="771" r:id="rId20"/>
    <p:sldId id="772" r:id="rId21"/>
    <p:sldId id="773" r:id="rId22"/>
    <p:sldId id="774" r:id="rId23"/>
    <p:sldId id="775" r:id="rId24"/>
    <p:sldId id="776" r:id="rId25"/>
    <p:sldId id="777" r:id="rId26"/>
    <p:sldId id="778" r:id="rId27"/>
    <p:sldId id="779" r:id="rId28"/>
    <p:sldId id="780" r:id="rId29"/>
    <p:sldId id="725" r:id="rId30"/>
    <p:sldId id="784" r:id="rId31"/>
    <p:sldId id="726" r:id="rId32"/>
    <p:sldId id="727" r:id="rId33"/>
    <p:sldId id="729" r:id="rId34"/>
    <p:sldId id="782" r:id="rId35"/>
    <p:sldId id="736" r:id="rId36"/>
    <p:sldId id="730" r:id="rId37"/>
    <p:sldId id="787" r:id="rId38"/>
    <p:sldId id="788" r:id="rId39"/>
    <p:sldId id="789" r:id="rId40"/>
    <p:sldId id="790" r:id="rId41"/>
    <p:sldId id="791" r:id="rId42"/>
    <p:sldId id="792" r:id="rId43"/>
    <p:sldId id="793" r:id="rId44"/>
    <p:sldId id="794" r:id="rId45"/>
    <p:sldId id="795" r:id="rId46"/>
    <p:sldId id="796" r:id="rId47"/>
    <p:sldId id="731" r:id="rId48"/>
    <p:sldId id="732" r:id="rId49"/>
    <p:sldId id="733" r:id="rId50"/>
    <p:sldId id="785" r:id="rId51"/>
    <p:sldId id="734" r:id="rId52"/>
    <p:sldId id="735" r:id="rId53"/>
    <p:sldId id="737" r:id="rId54"/>
    <p:sldId id="738" r:id="rId55"/>
    <p:sldId id="739" r:id="rId56"/>
    <p:sldId id="741" r:id="rId57"/>
    <p:sldId id="740" r:id="rId58"/>
    <p:sldId id="742" r:id="rId59"/>
    <p:sldId id="743" r:id="rId60"/>
    <p:sldId id="744" r:id="rId61"/>
    <p:sldId id="745" r:id="rId62"/>
    <p:sldId id="746" r:id="rId63"/>
    <p:sldId id="747" r:id="rId64"/>
    <p:sldId id="748" r:id="rId65"/>
    <p:sldId id="749" r:id="rId66"/>
    <p:sldId id="750" r:id="rId67"/>
    <p:sldId id="751" r:id="rId68"/>
    <p:sldId id="752" r:id="rId69"/>
    <p:sldId id="753" r:id="rId70"/>
    <p:sldId id="754" r:id="rId71"/>
    <p:sldId id="755" r:id="rId72"/>
    <p:sldId id="756" r:id="rId73"/>
    <p:sldId id="757" r:id="rId74"/>
    <p:sldId id="786" r:id="rId75"/>
    <p:sldId id="758" r:id="rId76"/>
    <p:sldId id="759" r:id="rId77"/>
    <p:sldId id="760" r:id="rId78"/>
    <p:sldId id="761" r:id="rId79"/>
    <p:sldId id="762" r:id="rId80"/>
    <p:sldId id="766" r:id="rId81"/>
    <p:sldId id="763" r:id="rId82"/>
    <p:sldId id="764" r:id="rId83"/>
    <p:sldId id="765" r:id="rId84"/>
    <p:sldId id="662" r:id="rId85"/>
  </p:sldIdLst>
  <p:sldSz cx="9144000" cy="6858000" type="screen4x3"/>
  <p:notesSz cx="6881813" cy="9167813"/>
  <p:custDataLst>
    <p:tags r:id="rId88"/>
  </p:custDataLst>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buChar char="•"/>
      <a:defRPr sz="2400"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buChar char="•"/>
      <a:defRPr sz="2400"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buChar char="•"/>
      <a:defRPr sz="2400"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buChar char="•"/>
      <a:defRPr sz="2400"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buChar char="•"/>
      <a:defRPr sz="2400" i="1" kern="1200">
        <a:solidFill>
          <a:schemeClr val="tx1"/>
        </a:solidFill>
        <a:latin typeface="Times New Roman" pitchFamily="18" charset="0"/>
        <a:ea typeface="+mn-ea"/>
        <a:cs typeface="+mn-cs"/>
      </a:defRPr>
    </a:lvl5pPr>
    <a:lvl6pPr marL="2286000" algn="l" defTabSz="914400" rtl="0" eaLnBrk="1" latinLnBrk="0" hangingPunct="1">
      <a:defRPr sz="2400" i="1" kern="1200">
        <a:solidFill>
          <a:schemeClr val="tx1"/>
        </a:solidFill>
        <a:latin typeface="Times New Roman" pitchFamily="18" charset="0"/>
        <a:ea typeface="+mn-ea"/>
        <a:cs typeface="+mn-cs"/>
      </a:defRPr>
    </a:lvl6pPr>
    <a:lvl7pPr marL="2743200" algn="l" defTabSz="914400" rtl="0" eaLnBrk="1" latinLnBrk="0" hangingPunct="1">
      <a:defRPr sz="2400" i="1" kern="1200">
        <a:solidFill>
          <a:schemeClr val="tx1"/>
        </a:solidFill>
        <a:latin typeface="Times New Roman" pitchFamily="18" charset="0"/>
        <a:ea typeface="+mn-ea"/>
        <a:cs typeface="+mn-cs"/>
      </a:defRPr>
    </a:lvl7pPr>
    <a:lvl8pPr marL="3200400" algn="l" defTabSz="914400" rtl="0" eaLnBrk="1" latinLnBrk="0" hangingPunct="1">
      <a:defRPr sz="2400" i="1" kern="1200">
        <a:solidFill>
          <a:schemeClr val="tx1"/>
        </a:solidFill>
        <a:latin typeface="Times New Roman" pitchFamily="18" charset="0"/>
        <a:ea typeface="+mn-ea"/>
        <a:cs typeface="+mn-cs"/>
      </a:defRPr>
    </a:lvl8pPr>
    <a:lvl9pPr marL="3657600" algn="l" defTabSz="914400" rtl="0" eaLnBrk="1" latinLnBrk="0" hangingPunct="1">
      <a:defRPr sz="2400" i="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3399FF"/>
    <a:srgbClr val="639B7E"/>
    <a:srgbClr val="FF00FF"/>
    <a:srgbClr val="33CCFF"/>
    <a:srgbClr val="0033CC"/>
    <a:srgbClr val="0066FF"/>
    <a:srgbClr val="FF0000"/>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906" autoAdjust="0"/>
    <p:restoredTop sz="88346" autoAdjust="0"/>
  </p:normalViewPr>
  <p:slideViewPr>
    <p:cSldViewPr snapToObjects="1">
      <p:cViewPr>
        <p:scale>
          <a:sx n="75" d="100"/>
          <a:sy n="75" d="100"/>
        </p:scale>
        <p:origin x="-1302" y="-264"/>
      </p:cViewPr>
      <p:guideLst>
        <p:guide orient="horz" pos="2064"/>
        <p:guide pos="1968"/>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Lst>
  </p:outlineViewPr>
  <p:notesTextViewPr>
    <p:cViewPr>
      <p:scale>
        <a:sx n="100" d="100"/>
        <a:sy n="100" d="100"/>
      </p:scale>
      <p:origin x="0" y="0"/>
    </p:cViewPr>
  </p:notesTextViewPr>
  <p:sorterViewPr>
    <p:cViewPr>
      <p:scale>
        <a:sx n="100" d="100"/>
        <a:sy n="100" d="100"/>
      </p:scale>
      <p:origin x="0" y="3804"/>
    </p:cViewPr>
  </p:sorterViewPr>
  <p:notesViewPr>
    <p:cSldViewPr snapToObjects="1">
      <p:cViewPr varScale="1">
        <p:scale>
          <a:sx n="52" d="100"/>
          <a:sy n="52" d="100"/>
        </p:scale>
        <p:origin x="-1104" y="-77"/>
      </p:cViewPr>
      <p:guideLst>
        <p:guide orient="horz" pos="2887"/>
        <p:guide pos="2167"/>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8" Type="http://schemas.openxmlformats.org/officeDocument/2006/relationships/slide" Target="slides/slide34.xml"/><Relationship Id="rId13" Type="http://schemas.openxmlformats.org/officeDocument/2006/relationships/slide" Target="slides/slide54.xml"/><Relationship Id="rId3" Type="http://schemas.openxmlformats.org/officeDocument/2006/relationships/slide" Target="slides/slide13.xml"/><Relationship Id="rId7" Type="http://schemas.openxmlformats.org/officeDocument/2006/relationships/slide" Target="slides/slide18.xml"/><Relationship Id="rId12" Type="http://schemas.openxmlformats.org/officeDocument/2006/relationships/slide" Target="slides/slide53.xml"/><Relationship Id="rId2" Type="http://schemas.openxmlformats.org/officeDocument/2006/relationships/slide" Target="slides/slide6.xml"/><Relationship Id="rId1" Type="http://schemas.openxmlformats.org/officeDocument/2006/relationships/slide" Target="slides/slide1.xml"/><Relationship Id="rId6" Type="http://schemas.openxmlformats.org/officeDocument/2006/relationships/slide" Target="slides/slide16.xml"/><Relationship Id="rId11" Type="http://schemas.openxmlformats.org/officeDocument/2006/relationships/slide" Target="slides/slide43.xml"/><Relationship Id="rId5" Type="http://schemas.openxmlformats.org/officeDocument/2006/relationships/slide" Target="slides/slide15.xml"/><Relationship Id="rId15" Type="http://schemas.openxmlformats.org/officeDocument/2006/relationships/slide" Target="slides/slide84.xml"/><Relationship Id="rId10" Type="http://schemas.openxmlformats.org/officeDocument/2006/relationships/slide" Target="slides/slide42.xml"/><Relationship Id="rId4" Type="http://schemas.openxmlformats.org/officeDocument/2006/relationships/slide" Target="slides/slide14.xml"/><Relationship Id="rId9" Type="http://schemas.openxmlformats.org/officeDocument/2006/relationships/slide" Target="slides/slide41.xml"/><Relationship Id="rId14"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wmf"/><Relationship Id="rId5" Type="http://schemas.openxmlformats.org/officeDocument/2006/relationships/image" Target="../media/image88.wmf"/><Relationship Id="rId4" Type="http://schemas.openxmlformats.org/officeDocument/2006/relationships/image" Target="../media/image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7575" y="4354513"/>
            <a:ext cx="5046663" cy="4125912"/>
          </a:xfrm>
          <a:prstGeom prst="rect">
            <a:avLst/>
          </a:prstGeom>
          <a:noFill/>
          <a:ln w="12700">
            <a:noFill/>
            <a:miter lim="800000"/>
            <a:headEnd/>
            <a:tailEnd/>
          </a:ln>
          <a:effectLst/>
        </p:spPr>
        <p:txBody>
          <a:bodyPr vert="horz" wrap="square" lIns="90746" tIns="44576" rIns="90746" bIns="44576"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8307" name="Rectangle 3"/>
          <p:cNvSpPr>
            <a:spLocks noGrp="1" noRot="1" noChangeAspect="1" noChangeArrowheads="1" noTextEdit="1"/>
          </p:cNvSpPr>
          <p:nvPr>
            <p:ph type="sldImg" idx="2"/>
          </p:nvPr>
        </p:nvSpPr>
        <p:spPr bwMode="auto">
          <a:xfrm>
            <a:off x="1157288" y="693738"/>
            <a:ext cx="4568825" cy="3425825"/>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xfrm>
            <a:off x="1152525" y="688975"/>
            <a:ext cx="4579938" cy="3435350"/>
          </a:xfrm>
          <a:ln/>
        </p:spPr>
      </p:sp>
      <p:sp>
        <p:nvSpPr>
          <p:cNvPr id="159747" name="Rectangle 3"/>
          <p:cNvSpPr>
            <a:spLocks noGrp="1" noChangeArrowheads="1"/>
          </p:cNvSpPr>
          <p:nvPr>
            <p:ph type="body" idx="1"/>
          </p:nvPr>
        </p:nvSpPr>
        <p:spPr>
          <a:xfrm>
            <a:off x="688975" y="4354513"/>
            <a:ext cx="5505450" cy="4124325"/>
          </a:xfrm>
          <a:noFill/>
          <a:ln w="9525"/>
        </p:spPr>
        <p:txBody>
          <a:bodyPr/>
          <a:lstStyle/>
          <a:p>
            <a:r>
              <a:rPr lang="en-US" smtClean="0"/>
              <a:t>These are two examples of image series that Time-resolved background subtracted CEMRA generates.</a:t>
            </a:r>
          </a:p>
          <a:p>
            <a:pPr>
              <a:buFont typeface="Wingdings" pitchFamily="2" charset="2"/>
              <a:buNone/>
            </a:pPr>
            <a:r>
              <a:rPr lang="en-US" smtClean="0"/>
              <a:t>The problem is that time-resolved background subtracted CEMRA gives too many images to look at.</a:t>
            </a:r>
          </a:p>
          <a:p>
            <a:pPr>
              <a:buFont typeface="Wingdings" pitchFamily="2" charset="2"/>
              <a:buNone/>
            </a:pPr>
            <a:r>
              <a:rPr lang="en-US" smtClean="0"/>
              <a:t>On the other hand, surgeon prefers to look at just one image that shows everything that he or she needs.</a:t>
            </a:r>
          </a:p>
          <a:p>
            <a:pPr>
              <a:buFont typeface="Wingdings" pitchFamily="2" charset="2"/>
              <a:buNone/>
            </a:pPr>
            <a:r>
              <a:rPr lang="en-US" smtClean="0"/>
              <a:t>Therefore, it would be very nice if we could create a a single best subtraction image and that is our goal.</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52525" y="688975"/>
            <a:ext cx="4579938" cy="3435350"/>
          </a:xfrm>
          <a:ln/>
        </p:spPr>
      </p:sp>
      <p:sp>
        <p:nvSpPr>
          <p:cNvPr id="160771" name="Rectangle 3"/>
          <p:cNvSpPr>
            <a:spLocks noGrp="1" noChangeArrowheads="1"/>
          </p:cNvSpPr>
          <p:nvPr>
            <p:ph type="body" idx="1"/>
          </p:nvPr>
        </p:nvSpPr>
        <p:spPr>
          <a:xfrm>
            <a:off x="688975" y="4354513"/>
            <a:ext cx="5505450" cy="4124325"/>
          </a:xfrm>
          <a:noFill/>
          <a:ln w="9525"/>
        </p:spPr>
        <p:txBody>
          <a:bodyPr/>
          <a:lstStyle/>
          <a:p>
            <a:r>
              <a:rPr lang="en-US" smtClean="0"/>
              <a:t>First, we detect when the contrast arrives. Based on that, we pick the best mask and best arterial phase pair.</a:t>
            </a:r>
          </a:p>
          <a:p>
            <a:r>
              <a:rPr lang="en-US" smtClean="0"/>
              <a:t>After  that, we select the best mask set and the best arterial phase set. I’ll explain each steps in the subsequent slides.</a:t>
            </a:r>
          </a:p>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1152525" y="688975"/>
            <a:ext cx="4579938" cy="3435350"/>
          </a:xfrm>
          <a:ln/>
        </p:spPr>
      </p:sp>
      <p:sp>
        <p:nvSpPr>
          <p:cNvPr id="161795" name="Rectangle 3"/>
          <p:cNvSpPr>
            <a:spLocks noGrp="1" noChangeArrowheads="1"/>
          </p:cNvSpPr>
          <p:nvPr>
            <p:ph type="body" idx="1"/>
          </p:nvPr>
        </p:nvSpPr>
        <p:spPr>
          <a:xfrm>
            <a:off x="688975" y="4354513"/>
            <a:ext cx="5505450" cy="4124325"/>
          </a:xfrm>
          <a:noFill/>
          <a:ln w="9525"/>
        </p:spPr>
        <p:txBody>
          <a:bodyPr/>
          <a:lstStyle/>
          <a:p>
            <a:r>
              <a:rPr lang="en-US" smtClean="0"/>
              <a:t>The current implementation is being used in our daily use. Only in the rare case that the automatic selection program gives unsatisfactory results, we use the manual method. Even in that case, we start from the selection given by the automatic selection program rather than starting from scratch.</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3900488" y="8709025"/>
            <a:ext cx="2981325" cy="458788"/>
          </a:xfrm>
          <a:prstGeom prst="rect">
            <a:avLst/>
          </a:prstGeom>
          <a:noFill/>
          <a:ln w="9525">
            <a:noFill/>
            <a:miter lim="800000"/>
            <a:headEnd/>
            <a:tailEnd/>
          </a:ln>
        </p:spPr>
        <p:txBody>
          <a:bodyPr lIns="91705" tIns="45853" rIns="91705" bIns="45853" anchor="b"/>
          <a:lstStyle/>
          <a:p>
            <a:pPr algn="r" defTabSz="917575" eaLnBrk="1" hangingPunct="1">
              <a:buFontTx/>
              <a:buNone/>
            </a:pPr>
            <a:fld id="{D345C415-25BB-41CE-896C-35FB737681BD}" type="slidenum">
              <a:rPr lang="en-US" sz="1200" i="0"/>
              <a:pPr algn="r" defTabSz="917575" eaLnBrk="1" hangingPunct="1">
                <a:buFontTx/>
                <a:buNone/>
              </a:pPr>
              <a:t>19</a:t>
            </a:fld>
            <a:endParaRPr lang="en-US" sz="1200" i="0"/>
          </a:p>
        </p:txBody>
      </p:sp>
      <p:sp>
        <p:nvSpPr>
          <p:cNvPr id="142339" name="Rectangle 2"/>
          <p:cNvSpPr>
            <a:spLocks noGrp="1" noChangeArrowheads="1"/>
          </p:cNvSpPr>
          <p:nvPr>
            <p:ph type="body" idx="1"/>
          </p:nvPr>
        </p:nvSpPr>
        <p:spPr>
          <a:noFill/>
          <a:ln w="9525"/>
        </p:spPr>
        <p:txBody>
          <a:bodyPr lIns="90750" tIns="44579" rIns="90750" bIns="44579"/>
          <a:lstStyle/>
          <a:p>
            <a:pPr eaLnBrk="1" hangingPunct="1"/>
            <a:endParaRPr lang="en-US" smtClean="0"/>
          </a:p>
        </p:txBody>
      </p:sp>
      <p:sp>
        <p:nvSpPr>
          <p:cNvPr id="142340" name="Rectangle 3"/>
          <p:cNvSpPr>
            <a:spLocks noGrp="1" noRot="1" noChangeAspect="1" noChangeArrowheads="1" noTextEdit="1"/>
          </p:cNvSpPr>
          <p:nvPr>
            <p:ph type="sldImg"/>
          </p:nvPr>
        </p:nvSpPr>
        <p:spPr>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4294967295"/>
          </p:nvPr>
        </p:nvSpPr>
        <p:spPr bwMode="auto">
          <a:xfrm>
            <a:off x="3897313" y="8707438"/>
            <a:ext cx="2982912" cy="458787"/>
          </a:xfrm>
          <a:prstGeom prst="rect">
            <a:avLst/>
          </a:prstGeom>
          <a:noFill/>
          <a:ln>
            <a:miter lim="800000"/>
            <a:headEnd/>
            <a:tailEnd/>
          </a:ln>
        </p:spPr>
        <p:txBody>
          <a:bodyPr lIns="91705" tIns="45853" rIns="91705" bIns="45853"/>
          <a:lstStyle/>
          <a:p>
            <a:fld id="{514DD232-6676-441E-8157-48C941B958D4}" type="slidenum">
              <a:rPr lang="en-US"/>
              <a:pPr/>
              <a:t>21</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688975" y="4354513"/>
            <a:ext cx="5505450" cy="4125912"/>
          </a:xfrm>
          <a:noFill/>
          <a:ln w="9525"/>
        </p:spPr>
        <p:txBody>
          <a:bodyPr/>
          <a:lstStyle/>
          <a:p>
            <a:pPr eaLnBrk="1" hangingPunct="1"/>
            <a:r>
              <a:rPr lang="en-US" smtClean="0">
                <a:latin typeface="Courier New" pitchFamily="49" charset="0"/>
              </a:rPr>
              <a:t>HARDI aims to overcome the limitations of the tensor model by describing the angular dispersion of diffusion. The goal can be stated as defining the likelihood of diffusion in any particular direction in spherical coordinates, phi and theta, representing azimuth and elevation, respectively. With HARDI, raw data are acquired along the surface of a sphere in q-space. Data are heavily diffusion-weighted in order to interrogate diffusion on a smaller spatial scale, with b values usually greatly exceeding 1000. </a:t>
            </a:r>
          </a:p>
          <a:p>
            <a:pPr eaLnBrk="1" hangingPunct="1"/>
            <a:endParaRPr lang="en-US" smtClean="0">
              <a:latin typeface="Courier New" pitchFamily="49" charset="0"/>
            </a:endParaRPr>
          </a:p>
          <a:p>
            <a:pPr eaLnBrk="1" hangingPunct="1"/>
            <a:r>
              <a:rPr lang="en-US" smtClean="0">
                <a:latin typeface="Courier New" pitchFamily="49" charset="0"/>
              </a:rPr>
              <a:t>The HARDI reconstruction problem can then be defined as one of mapping one function on the sphere in the measurement space S into another function on the sphere F, where F acts as a surrogate for the angular probability distribution function. Several methods have been proposed to synthesize HARDI measurements, including model-based techniques, generalized tensor methods, and persistent angular structure. The proposed method combines features of the three final approaches: spherical harmonic ADC, spherical deconvolution, and Q-ball imaging.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900488" y="8709025"/>
            <a:ext cx="2981325" cy="458788"/>
          </a:xfrm>
          <a:prstGeom prst="rect">
            <a:avLst/>
          </a:prstGeom>
          <a:noFill/>
          <a:ln w="9525">
            <a:noFill/>
            <a:miter lim="800000"/>
            <a:headEnd/>
            <a:tailEnd/>
          </a:ln>
        </p:spPr>
        <p:txBody>
          <a:bodyPr lIns="91705" tIns="45853" rIns="91705" bIns="45853" anchor="b"/>
          <a:lstStyle/>
          <a:p>
            <a:pPr algn="r" defTabSz="917575" eaLnBrk="1" hangingPunct="1">
              <a:buFontTx/>
              <a:buNone/>
            </a:pPr>
            <a:fld id="{9DEA648E-AEC4-4DAA-AB9B-54C79234B3DD}" type="slidenum">
              <a:rPr lang="en-US" sz="1200" i="0"/>
              <a:pPr algn="r" defTabSz="917575" eaLnBrk="1" hangingPunct="1">
                <a:buFontTx/>
                <a:buNone/>
              </a:pPr>
              <a:t>22</a:t>
            </a:fld>
            <a:endParaRPr lang="en-US" sz="1200" i="0"/>
          </a:p>
        </p:txBody>
      </p:sp>
      <p:sp>
        <p:nvSpPr>
          <p:cNvPr id="148483" name="Rectangle 2"/>
          <p:cNvSpPr>
            <a:spLocks noGrp="1" noRot="1" noChangeAspect="1" noChangeArrowheads="1" noTextEdit="1"/>
          </p:cNvSpPr>
          <p:nvPr>
            <p:ph type="sldImg"/>
          </p:nvPr>
        </p:nvSpPr>
        <p:spPr>
          <a:xfrm>
            <a:off x="1149350" y="687388"/>
            <a:ext cx="4584700" cy="3438525"/>
          </a:xfrm>
          <a:solidFill>
            <a:srgbClr val="FFFFFF"/>
          </a:solidFill>
          <a:ln/>
        </p:spPr>
      </p:sp>
      <p:sp>
        <p:nvSpPr>
          <p:cNvPr id="148484" name="Rectangle 3"/>
          <p:cNvSpPr>
            <a:spLocks noGrp="1" noChangeArrowheads="1"/>
          </p:cNvSpPr>
          <p:nvPr>
            <p:ph type="body" idx="1"/>
          </p:nvPr>
        </p:nvSpPr>
        <p:spPr>
          <a:xfrm>
            <a:off x="688975" y="4354513"/>
            <a:ext cx="5505450" cy="4125912"/>
          </a:xfrm>
          <a:solidFill>
            <a:srgbClr val="FFFFFF"/>
          </a:solidFill>
          <a:ln>
            <a:solidFill>
              <a:srgbClr val="000000"/>
            </a:solidFill>
          </a:ln>
        </p:spPr>
        <p:txBody>
          <a:bodyPr lIns="91705" tIns="45853" rIns="91705" bIns="45853"/>
          <a:lstStyle/>
          <a:p>
            <a:pPr eaLnBrk="1" hangingPunct="1"/>
            <a:r>
              <a:rPr lang="en-US" smtClean="0"/>
              <a:t>Additional results in the brainstem with higher spatial resolution will be presented tomorrow by my colleague, Dr. Mukherjee. One example in the pons is shown here, where the transverse pontocerebellar fibers are known to interdigitate with the pyramidal tract in histologic studies. On this color-coded anisotropy map, the up-down orientation of the pyramidal tract fibers is depicted in blue and the transversely-oriented pontocerebellar fibers are closer to red. With HARDI, we can resolve the 2-way crossing of fibers at the boundaries of these two tracts. Again, where there is a single fiber orientation as in the medial lemniscus or superior cerebellar peduncle, HARDI produces a unimodal surface.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3900488" y="8709025"/>
            <a:ext cx="2981325" cy="458788"/>
          </a:xfrm>
          <a:prstGeom prst="rect">
            <a:avLst/>
          </a:prstGeom>
          <a:noFill/>
          <a:ln w="9525">
            <a:noFill/>
            <a:miter lim="800000"/>
            <a:headEnd/>
            <a:tailEnd/>
          </a:ln>
        </p:spPr>
        <p:txBody>
          <a:bodyPr lIns="91705" tIns="45853" rIns="91705" bIns="45853" anchor="b"/>
          <a:lstStyle/>
          <a:p>
            <a:pPr algn="r" defTabSz="917575" eaLnBrk="1" hangingPunct="1">
              <a:buFontTx/>
              <a:buNone/>
            </a:pPr>
            <a:fld id="{179B5251-B2D7-4F56-879F-E438BA72518C}" type="slidenum">
              <a:rPr lang="en-US" sz="1200" i="0"/>
              <a:pPr algn="r" defTabSz="917575" eaLnBrk="1" hangingPunct="1">
                <a:buFontTx/>
                <a:buNone/>
              </a:pPr>
              <a:t>23</a:t>
            </a:fld>
            <a:endParaRPr lang="en-US" sz="1200" i="0"/>
          </a:p>
        </p:txBody>
      </p:sp>
      <p:sp>
        <p:nvSpPr>
          <p:cNvPr id="149507" name="Rectangle 2"/>
          <p:cNvSpPr>
            <a:spLocks noGrp="1" noRot="1" noChangeAspect="1" noChangeArrowheads="1" noTextEdit="1"/>
          </p:cNvSpPr>
          <p:nvPr>
            <p:ph type="sldImg"/>
          </p:nvPr>
        </p:nvSpPr>
        <p:spPr>
          <a:xfrm>
            <a:off x="1149350" y="687388"/>
            <a:ext cx="4584700" cy="3438525"/>
          </a:xfrm>
          <a:ln/>
        </p:spPr>
      </p:sp>
      <p:sp>
        <p:nvSpPr>
          <p:cNvPr id="149508" name="Rectangle 3"/>
          <p:cNvSpPr>
            <a:spLocks noGrp="1" noChangeArrowheads="1"/>
          </p:cNvSpPr>
          <p:nvPr>
            <p:ph type="body" idx="1"/>
          </p:nvPr>
        </p:nvSpPr>
        <p:spPr>
          <a:noFill/>
          <a:ln w="9525"/>
        </p:spPr>
        <p:txBody>
          <a:bodyPr lIns="91705" tIns="45853" rIns="91705" bIns="45853"/>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r>
              <a:rPr lang="en-US" smtClean="0"/>
              <a:t>Delete if not Ashish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6018" name="Rectangle 2"/>
          <p:cNvSpPr>
            <a:spLocks noGrp="1" noRot="1" noChangeAspect="1" noChangeArrowheads="1" noTextEdit="1"/>
          </p:cNvSpPr>
          <p:nvPr>
            <p:ph type="sldImg"/>
          </p:nvPr>
        </p:nvSpPr>
        <p:spPr>
          <a:ln/>
        </p:spPr>
      </p:sp>
      <p:sp>
        <p:nvSpPr>
          <p:cNvPr id="200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6306" name="Rectangle 2"/>
          <p:cNvSpPr>
            <a:spLocks noGrp="1" noRot="1" noChangeAspect="1" noChangeArrowheads="1" noTextEdit="1"/>
          </p:cNvSpPr>
          <p:nvPr>
            <p:ph type="sldImg"/>
          </p:nvPr>
        </p:nvSpPr>
        <p:spPr>
          <a:ln/>
        </p:spPr>
      </p:sp>
      <p:sp>
        <p:nvSpPr>
          <p:cNvPr id="214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98102" y="8707831"/>
            <a:ext cx="2982119" cy="458391"/>
          </a:xfrm>
          <a:prstGeom prst="rect">
            <a:avLst/>
          </a:prstGeom>
          <a:ln/>
        </p:spPr>
        <p:txBody>
          <a:bodyPr lIns="91705" tIns="45853" rIns="91705" bIns="45853"/>
          <a:lstStyle/>
          <a:p>
            <a:fld id="{88F3C444-D78B-42DC-BF08-C9FB1CAB37A1}" type="slidenum">
              <a:rPr lang="en-US"/>
              <a:pPr/>
              <a:t>39</a:t>
            </a:fld>
            <a:endParaRPr lang="en-US"/>
          </a:p>
        </p:txBody>
      </p:sp>
      <p:sp>
        <p:nvSpPr>
          <p:cNvPr id="1146882" name="Rectangle 2"/>
          <p:cNvSpPr>
            <a:spLocks noGrp="1" noRot="1" noChangeAspect="1" noChangeArrowheads="1" noTextEdit="1"/>
          </p:cNvSpPr>
          <p:nvPr>
            <p:ph type="sldImg"/>
          </p:nvPr>
        </p:nvSpPr>
        <p:spPr>
          <a:ln/>
        </p:spPr>
      </p:sp>
      <p:sp>
        <p:nvSpPr>
          <p:cNvPr id="1146883" name="Rectangle 3"/>
          <p:cNvSpPr>
            <a:spLocks noGrp="1" noChangeArrowheads="1"/>
          </p:cNvSpPr>
          <p:nvPr>
            <p:ph type="body" idx="1"/>
          </p:nvPr>
        </p:nvSpPr>
        <p:spPr>
          <a:xfrm>
            <a:off x="917575" y="6278998"/>
            <a:ext cx="5046663" cy="275352"/>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3410" name="Rectangle 2"/>
          <p:cNvSpPr>
            <a:spLocks noGrp="1" noRot="1" noChangeAspect="1" noChangeArrowheads="1" noTextEdit="1"/>
          </p:cNvSpPr>
          <p:nvPr>
            <p:ph type="sldImg"/>
          </p:nvPr>
        </p:nvSpPr>
        <p:spPr>
          <a:ln/>
        </p:spPr>
      </p:sp>
      <p:sp>
        <p:nvSpPr>
          <p:cNvPr id="2193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1858" name="Rectangle 2"/>
          <p:cNvSpPr>
            <a:spLocks noGrp="1" noRot="1" noChangeAspect="1" noChangeArrowheads="1" noTextEdit="1"/>
          </p:cNvSpPr>
          <p:nvPr>
            <p:ph type="sldImg"/>
          </p:nvPr>
        </p:nvSpPr>
        <p:spPr>
          <a:ln/>
        </p:spPr>
      </p:sp>
      <p:sp>
        <p:nvSpPr>
          <p:cNvPr id="204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2882" name="Rectangle 2"/>
          <p:cNvSpPr>
            <a:spLocks noGrp="1" noRot="1" noChangeAspect="1" noChangeArrowheads="1" noTextEdit="1"/>
          </p:cNvSpPr>
          <p:nvPr>
            <p:ph type="sldImg"/>
          </p:nvPr>
        </p:nvSpPr>
        <p:spPr>
          <a:ln/>
        </p:spPr>
      </p:sp>
      <p:sp>
        <p:nvSpPr>
          <p:cNvPr id="204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3906" name="Rectangle 2"/>
          <p:cNvSpPr>
            <a:spLocks noGrp="1" noRot="1" noChangeAspect="1" noChangeArrowheads="1" noTextEdit="1"/>
          </p:cNvSpPr>
          <p:nvPr>
            <p:ph type="sldImg"/>
          </p:nvPr>
        </p:nvSpPr>
        <p:spPr>
          <a:ln/>
        </p:spPr>
      </p:sp>
      <p:sp>
        <p:nvSpPr>
          <p:cNvPr id="204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4930" name="Rectangle 2"/>
          <p:cNvSpPr>
            <a:spLocks noGrp="1" noRot="1" noChangeAspect="1" noChangeArrowheads="1" noTextEdit="1"/>
          </p:cNvSpPr>
          <p:nvPr>
            <p:ph type="sldImg"/>
          </p:nvPr>
        </p:nvSpPr>
        <p:spPr>
          <a:ln/>
        </p:spPr>
      </p:sp>
      <p:sp>
        <p:nvSpPr>
          <p:cNvPr id="204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02" name="Rectangle 2"/>
          <p:cNvSpPr>
            <a:spLocks noGrp="1" noRot="1" noChangeAspect="1" noChangeArrowheads="1" noTextEdit="1"/>
          </p:cNvSpPr>
          <p:nvPr>
            <p:ph type="sldImg"/>
          </p:nvPr>
        </p:nvSpPr>
        <p:spPr>
          <a:ln/>
        </p:spPr>
      </p:sp>
      <p:sp>
        <p:nvSpPr>
          <p:cNvPr id="204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5954" name="Rectangle 2"/>
          <p:cNvSpPr>
            <a:spLocks noGrp="1" noRot="1" noChangeAspect="1" noChangeArrowheads="1" noTextEdit="1"/>
          </p:cNvSpPr>
          <p:nvPr>
            <p:ph type="sldImg"/>
          </p:nvPr>
        </p:nvSpPr>
        <p:spPr>
          <a:ln/>
        </p:spPr>
      </p:sp>
      <p:sp>
        <p:nvSpPr>
          <p:cNvPr id="204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114" name="Rectangle 2"/>
          <p:cNvSpPr>
            <a:spLocks noGrp="1" noRot="1" noChangeAspect="1" noChangeArrowheads="1" noTextEdit="1"/>
          </p:cNvSpPr>
          <p:nvPr>
            <p:ph type="sldImg"/>
          </p:nvPr>
        </p:nvSpPr>
        <p:spPr>
          <a:ln/>
        </p:spPr>
      </p:sp>
      <p:sp>
        <p:nvSpPr>
          <p:cNvPr id="162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2"/>
          <p:cNvSpPr>
            <a:spLocks noGrp="1" noRot="1" noChangeAspect="1" noChangeArrowheads="1" noTextEdit="1"/>
          </p:cNvSpPr>
          <p:nvPr>
            <p:ph type="sldImg"/>
          </p:nvPr>
        </p:nvSpPr>
        <p:spPr>
          <a:ln/>
        </p:spPr>
      </p:sp>
      <p:sp>
        <p:nvSpPr>
          <p:cNvPr id="1630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4354" name="Rectangle 2"/>
          <p:cNvSpPr>
            <a:spLocks noGrp="1" noRot="1" noChangeAspect="1" noChangeArrowheads="1" noTextEdit="1"/>
          </p:cNvSpPr>
          <p:nvPr>
            <p:ph type="sldImg"/>
          </p:nvPr>
        </p:nvSpPr>
        <p:spPr>
          <a:ln/>
        </p:spPr>
      </p:sp>
      <p:sp>
        <p:nvSpPr>
          <p:cNvPr id="240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3266" name="Rectangle 2"/>
          <p:cNvSpPr>
            <a:spLocks noGrp="1" noRot="1" noChangeAspect="1" noChangeArrowheads="1" noTextEdit="1"/>
          </p:cNvSpPr>
          <p:nvPr>
            <p:ph type="sldImg"/>
          </p:nvPr>
        </p:nvSpPr>
        <p:spPr>
          <a:ln/>
        </p:spPr>
      </p:sp>
      <p:sp>
        <p:nvSpPr>
          <p:cNvPr id="2443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5314" name="Rectangle 2"/>
          <p:cNvSpPr>
            <a:spLocks noGrp="1" noRot="1" noChangeAspect="1" noChangeArrowheads="1" noTextEdit="1"/>
          </p:cNvSpPr>
          <p:nvPr>
            <p:ph type="sldImg"/>
          </p:nvPr>
        </p:nvSpPr>
        <p:spPr>
          <a:ln/>
        </p:spPr>
      </p:sp>
      <p:sp>
        <p:nvSpPr>
          <p:cNvPr id="244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62" name="Rectangle 2"/>
          <p:cNvSpPr>
            <a:spLocks noGrp="1" noRot="1" noChangeAspect="1" noChangeArrowheads="1" noTextEdit="1"/>
          </p:cNvSpPr>
          <p:nvPr>
            <p:ph type="sldImg"/>
          </p:nvPr>
        </p:nvSpPr>
        <p:spPr>
          <a:ln/>
        </p:spPr>
      </p:sp>
      <p:sp>
        <p:nvSpPr>
          <p:cNvPr id="244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9410" name="Rectangle 2"/>
          <p:cNvSpPr>
            <a:spLocks noGrp="1" noRot="1" noChangeAspect="1" noChangeArrowheads="1" noTextEdit="1"/>
          </p:cNvSpPr>
          <p:nvPr>
            <p:ph type="sldImg"/>
          </p:nvPr>
        </p:nvSpPr>
        <p:spPr>
          <a:ln/>
        </p:spPr>
      </p:sp>
      <p:sp>
        <p:nvSpPr>
          <p:cNvPr id="244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1458" name="Rectangle 2"/>
          <p:cNvSpPr>
            <a:spLocks noGrp="1" noRot="1" noChangeAspect="1" noChangeArrowheads="1" noTextEdit="1"/>
          </p:cNvSpPr>
          <p:nvPr>
            <p:ph type="sldImg"/>
          </p:nvPr>
        </p:nvSpPr>
        <p:spPr>
          <a:ln/>
        </p:spPr>
      </p:sp>
      <p:sp>
        <p:nvSpPr>
          <p:cNvPr id="2451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3506" name="Rectangle 2"/>
          <p:cNvSpPr>
            <a:spLocks noGrp="1" noRot="1" noChangeAspect="1" noChangeArrowheads="1" noTextEdit="1"/>
          </p:cNvSpPr>
          <p:nvPr>
            <p:ph type="sldImg"/>
          </p:nvPr>
        </p:nvSpPr>
        <p:spPr>
          <a:ln/>
        </p:spPr>
      </p:sp>
      <p:sp>
        <p:nvSpPr>
          <p:cNvPr id="2453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5554" name="Rectangle 2"/>
          <p:cNvSpPr>
            <a:spLocks noGrp="1" noRot="1" noChangeAspect="1" noChangeArrowheads="1" noTextEdit="1"/>
          </p:cNvSpPr>
          <p:nvPr>
            <p:ph type="sldImg"/>
          </p:nvPr>
        </p:nvSpPr>
        <p:spPr>
          <a:ln/>
        </p:spPr>
      </p:sp>
      <p:sp>
        <p:nvSpPr>
          <p:cNvPr id="2455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02" name="Rectangle 2"/>
          <p:cNvSpPr>
            <a:spLocks noGrp="1" noRot="1" noChangeAspect="1" noChangeArrowheads="1" noTextEdit="1"/>
          </p:cNvSpPr>
          <p:nvPr>
            <p:ph type="sldImg"/>
          </p:nvPr>
        </p:nvSpPr>
        <p:spPr>
          <a:ln/>
        </p:spPr>
      </p:sp>
      <p:sp>
        <p:nvSpPr>
          <p:cNvPr id="2406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Rot="1" noChangeAspect="1" noChangeArrowheads="1" noTextEdit="1"/>
          </p:cNvSpPr>
          <p:nvPr>
            <p:ph type="sldImg"/>
          </p:nvPr>
        </p:nvSpPr>
        <p:spPr>
          <a:ln/>
        </p:spPr>
      </p:sp>
      <p:sp>
        <p:nvSpPr>
          <p:cNvPr id="2408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1522" name="Rectangle 2"/>
          <p:cNvSpPr>
            <a:spLocks noGrp="1" noRot="1" noChangeAspect="1" noChangeArrowheads="1" noTextEdit="1"/>
          </p:cNvSpPr>
          <p:nvPr>
            <p:ph type="sldImg"/>
          </p:nvPr>
        </p:nvSpPr>
        <p:spPr>
          <a:ln/>
        </p:spPr>
      </p:sp>
      <p:sp>
        <p:nvSpPr>
          <p:cNvPr id="241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5618" name="Rectangle 2"/>
          <p:cNvSpPr>
            <a:spLocks noGrp="1" noRot="1" noChangeAspect="1" noChangeArrowheads="1" noTextEdit="1"/>
          </p:cNvSpPr>
          <p:nvPr>
            <p:ph type="sldImg"/>
          </p:nvPr>
        </p:nvSpPr>
        <p:spPr>
          <a:ln/>
        </p:spPr>
      </p:sp>
      <p:sp>
        <p:nvSpPr>
          <p:cNvPr id="2415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514600"/>
            <a:ext cx="9144000" cy="4343400"/>
          </a:xfrm>
          <a:prstGeom prst="rect">
            <a:avLst/>
          </a:prstGeom>
          <a:solidFill>
            <a:srgbClr val="DDDDDD"/>
          </a:solidFill>
          <a:ln w="9525">
            <a:noFill/>
            <a:miter lim="800000"/>
            <a:headEnd/>
            <a:tailEnd/>
          </a:ln>
        </p:spPr>
        <p:txBody>
          <a:bodyPr/>
          <a:lstStyle/>
          <a:p>
            <a:pPr algn="l">
              <a:buFontTx/>
              <a:buNone/>
              <a:defRPr/>
            </a:pPr>
            <a:r>
              <a:rPr lang="en-US" altLang="en-US" i="0">
                <a:latin typeface="Times" pitchFamily="18" charset="0"/>
              </a:rPr>
              <a:t> </a:t>
            </a:r>
          </a:p>
        </p:txBody>
      </p:sp>
      <p:sp>
        <p:nvSpPr>
          <p:cNvPr id="5" name="Rectangle 3"/>
          <p:cNvSpPr>
            <a:spLocks noChangeArrowheads="1"/>
          </p:cNvSpPr>
          <p:nvPr/>
        </p:nvSpPr>
        <p:spPr bwMode="auto">
          <a:xfrm>
            <a:off x="0" y="2206625"/>
            <a:ext cx="9144000" cy="519113"/>
          </a:xfrm>
          <a:prstGeom prst="rect">
            <a:avLst/>
          </a:prstGeom>
          <a:solidFill>
            <a:srgbClr val="666666"/>
          </a:solidFill>
          <a:ln w="9525">
            <a:noFill/>
            <a:miter lim="800000"/>
            <a:headEnd/>
            <a:tailEnd/>
          </a:ln>
        </p:spPr>
        <p:txBody>
          <a:bodyPr/>
          <a:lstStyle/>
          <a:p>
            <a:pPr>
              <a:defRPr/>
            </a:pPr>
            <a:endParaRPr lang="en-US"/>
          </a:p>
        </p:txBody>
      </p:sp>
      <p:sp>
        <p:nvSpPr>
          <p:cNvPr id="6" name="Line 8"/>
          <p:cNvSpPr>
            <a:spLocks noChangeShapeType="1"/>
          </p:cNvSpPr>
          <p:nvPr/>
        </p:nvSpPr>
        <p:spPr bwMode="auto">
          <a:xfrm flipV="1">
            <a:off x="8153400" y="2209800"/>
            <a:ext cx="1588" cy="4645025"/>
          </a:xfrm>
          <a:prstGeom prst="line">
            <a:avLst/>
          </a:prstGeom>
          <a:noFill/>
          <a:ln w="14288">
            <a:solidFill>
              <a:srgbClr val="FFFFFF"/>
            </a:solidFill>
            <a:round/>
            <a:headEnd/>
            <a:tailEnd/>
          </a:ln>
        </p:spPr>
        <p:txBody>
          <a:bodyPr/>
          <a:lstStyle/>
          <a:p>
            <a:pPr>
              <a:defRPr/>
            </a:pPr>
            <a:endParaRPr lang="en-US"/>
          </a:p>
        </p:txBody>
      </p:sp>
      <p:sp>
        <p:nvSpPr>
          <p:cNvPr id="7" name="Line 10"/>
          <p:cNvSpPr>
            <a:spLocks noChangeShapeType="1"/>
          </p:cNvSpPr>
          <p:nvPr/>
        </p:nvSpPr>
        <p:spPr bwMode="auto">
          <a:xfrm>
            <a:off x="0" y="2725738"/>
            <a:ext cx="9144000" cy="0"/>
          </a:xfrm>
          <a:prstGeom prst="line">
            <a:avLst/>
          </a:prstGeom>
          <a:noFill/>
          <a:ln w="12700">
            <a:solidFill>
              <a:schemeClr val="bg1"/>
            </a:solidFill>
            <a:round/>
            <a:headEnd/>
            <a:tailEnd/>
          </a:ln>
          <a:effectLst/>
        </p:spPr>
        <p:txBody>
          <a:bodyPr wrap="none" anchor="ctr"/>
          <a:lstStyle/>
          <a:p>
            <a:pPr>
              <a:defRPr/>
            </a:pPr>
            <a:endParaRPr lang="en-US"/>
          </a:p>
        </p:txBody>
      </p:sp>
      <p:sp>
        <p:nvSpPr>
          <p:cNvPr id="185356" name="Rectangle 12"/>
          <p:cNvSpPr>
            <a:spLocks noGrp="1" noChangeArrowheads="1"/>
          </p:cNvSpPr>
          <p:nvPr>
            <p:ph type="subTitle" sz="quarter" idx="1"/>
          </p:nvPr>
        </p:nvSpPr>
        <p:spPr>
          <a:xfrm>
            <a:off x="1828800" y="3886200"/>
            <a:ext cx="5943600" cy="1752600"/>
          </a:xfrm>
        </p:spPr>
        <p:txBody>
          <a:bodyPr/>
          <a:lstStyle>
            <a:lvl1pPr marL="0" indent="0">
              <a:buFont typeface="Wingdings" pitchFamily="2" charset="2"/>
              <a:buNone/>
              <a:defRPr sz="1800" b="1">
                <a:solidFill>
                  <a:srgbClr val="FC0128"/>
                </a:solidFill>
              </a:defRPr>
            </a:lvl1pPr>
          </a:lstStyle>
          <a:p>
            <a:r>
              <a:rPr lang="en-US" altLang="en-US" dirty="0"/>
              <a:t>Click to edit Master subtitle style</a:t>
            </a:r>
          </a:p>
        </p:txBody>
      </p:sp>
      <p:sp>
        <p:nvSpPr>
          <p:cNvPr id="185355" name="Rectangle 11"/>
          <p:cNvSpPr>
            <a:spLocks noGrp="1" noChangeArrowheads="1"/>
          </p:cNvSpPr>
          <p:nvPr>
            <p:ph type="ctrTitle" sz="quarter"/>
          </p:nvPr>
        </p:nvSpPr>
        <p:spPr>
          <a:xfrm>
            <a:off x="1800225" y="2819400"/>
            <a:ext cx="5981700" cy="838200"/>
          </a:xfrm>
        </p:spPr>
        <p:txBody>
          <a:bodyPr/>
          <a:lstStyle>
            <a:lvl1pPr algn="l">
              <a:defRPr sz="3000" b="0">
                <a:solidFill>
                  <a:srgbClr val="FC0128"/>
                </a:solidFill>
              </a:defRPr>
            </a:lvl1pPr>
          </a:lstStyle>
          <a:p>
            <a:r>
              <a:rPr lang="en-US" altLang="en-US"/>
              <a:t>Insert Title Here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DE4CD5D9-2D83-4A1A-8176-9BB422F678D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28600"/>
            <a:ext cx="6021387"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a:ln/>
        </p:spPr>
        <p:txBody>
          <a:bodyPr/>
          <a:lstStyle>
            <a:lvl1pPr>
              <a:defRPr/>
            </a:lvl1pPr>
          </a:lstStyle>
          <a:p>
            <a:pPr>
              <a:defRPr/>
            </a:pPr>
            <a:fld id="{EFBBF34F-201E-4D58-A1CF-878B75ADA6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219200"/>
            <a:ext cx="4038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219200"/>
            <a:ext cx="4040187"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111618D9-E27C-4DA4-BA91-F12833C1D8D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219200"/>
            <a:ext cx="8231187"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5613" y="3733800"/>
            <a:ext cx="8231187"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FC9BCD5F-61A1-4A1B-BFA7-F3F701FD16A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
          <p:cNvSpPr>
            <a:spLocks noGrp="1" noChangeArrowheads="1"/>
          </p:cNvSpPr>
          <p:nvPr>
            <p:ph type="sldNum" sz="quarter" idx="10"/>
          </p:nvPr>
        </p:nvSpPr>
        <p:spPr>
          <a:ln/>
        </p:spPr>
        <p:txBody>
          <a:bodyPr/>
          <a:lstStyle>
            <a:lvl1pPr>
              <a:defRPr/>
            </a:lvl1pPr>
          </a:lstStyle>
          <a:p>
            <a:pPr>
              <a:defRPr/>
            </a:pPr>
            <a:fld id="{6C2CB68E-75DE-47CC-B525-D6895985D2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a:ln/>
        </p:spPr>
        <p:txBody>
          <a:bodyPr/>
          <a:lstStyle>
            <a:lvl1pPr>
              <a:defRPr/>
            </a:lvl1pPr>
          </a:lstStyle>
          <a:p>
            <a:pPr>
              <a:defRPr/>
            </a:pPr>
            <a:fld id="{1C2EAE89-FB45-4087-8C3C-55E714CCD9D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219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219200"/>
            <a:ext cx="40401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a:ln/>
        </p:spPr>
        <p:txBody>
          <a:bodyPr/>
          <a:lstStyle>
            <a:lvl1pPr>
              <a:defRPr/>
            </a:lvl1pPr>
          </a:lstStyle>
          <a:p>
            <a:pPr>
              <a:defRPr/>
            </a:pPr>
            <a:fld id="{D3A20627-5AB4-48E6-B090-99EFF6D49EA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a:ln/>
        </p:spPr>
        <p:txBody>
          <a:bodyPr/>
          <a:lstStyle>
            <a:lvl1pPr>
              <a:defRPr/>
            </a:lvl1pPr>
          </a:lstStyle>
          <a:p>
            <a:pPr>
              <a:defRPr/>
            </a:pPr>
            <a:fld id="{E7A60A65-92D8-40CF-ADD0-1FB6C39F01C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a:ln/>
        </p:spPr>
        <p:txBody>
          <a:bodyPr/>
          <a:lstStyle>
            <a:lvl1pPr>
              <a:defRPr/>
            </a:lvl1pPr>
          </a:lstStyle>
          <a:p>
            <a:pPr>
              <a:defRPr/>
            </a:pPr>
            <a:fld id="{8F04EC2C-C8EA-4D15-8A2C-ECF65E1C75E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a:lvl1pPr>
          </a:lstStyle>
          <a:p>
            <a:pPr>
              <a:defRPr/>
            </a:pPr>
            <a:fld id="{1421C425-2EF7-4FE5-9A99-86311C933D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33E8374C-F27B-4FDC-A664-F48627AF860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a:ln/>
        </p:spPr>
        <p:txBody>
          <a:bodyPr/>
          <a:lstStyle>
            <a:lvl1pPr>
              <a:defRPr/>
            </a:lvl1pPr>
          </a:lstStyle>
          <a:p>
            <a:pPr>
              <a:defRPr/>
            </a:pPr>
            <a:fld id="{B340C5A8-1A08-440B-A5C7-94BD411A837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0" y="6249988"/>
            <a:ext cx="9144000" cy="531812"/>
          </a:xfrm>
          <a:prstGeom prst="rect">
            <a:avLst/>
          </a:prstGeom>
          <a:solidFill>
            <a:srgbClr val="C0C0C0"/>
          </a:solidFill>
          <a:ln w="9525">
            <a:noFill/>
            <a:miter lim="800000"/>
            <a:headEnd/>
            <a:tailEnd/>
          </a:ln>
        </p:spPr>
        <p:txBody>
          <a:bodyPr/>
          <a:lstStyle/>
          <a:p>
            <a:pPr>
              <a:buFontTx/>
              <a:buNone/>
              <a:defRPr/>
            </a:pPr>
            <a:r>
              <a:rPr lang="en-US" b="1" dirty="0">
                <a:solidFill>
                  <a:srgbClr val="FF0000"/>
                </a:solidFill>
              </a:rPr>
              <a:t>IDEA Lab, Radiology, Cornell</a:t>
            </a:r>
          </a:p>
        </p:txBody>
      </p:sp>
      <p:sp>
        <p:nvSpPr>
          <p:cNvPr id="184323" name="Rectangle 3"/>
          <p:cNvSpPr>
            <a:spLocks noChangeArrowheads="1"/>
          </p:cNvSpPr>
          <p:nvPr/>
        </p:nvSpPr>
        <p:spPr bwMode="auto">
          <a:xfrm>
            <a:off x="0" y="6673850"/>
            <a:ext cx="9144000" cy="180975"/>
          </a:xfrm>
          <a:prstGeom prst="rect">
            <a:avLst/>
          </a:prstGeom>
          <a:solidFill>
            <a:srgbClr val="666666"/>
          </a:solidFill>
          <a:ln w="9525">
            <a:noFill/>
            <a:miter lim="800000"/>
            <a:headEnd/>
            <a:tailEnd/>
          </a:ln>
        </p:spPr>
        <p:txBody>
          <a:bodyPr/>
          <a:lstStyle/>
          <a:p>
            <a:pPr>
              <a:defRPr/>
            </a:pPr>
            <a:endParaRPr lang="en-US"/>
          </a:p>
        </p:txBody>
      </p:sp>
      <p:sp>
        <p:nvSpPr>
          <p:cNvPr id="184324" name="Line 4"/>
          <p:cNvSpPr>
            <a:spLocks noChangeShapeType="1"/>
          </p:cNvSpPr>
          <p:nvPr/>
        </p:nvSpPr>
        <p:spPr bwMode="auto">
          <a:xfrm>
            <a:off x="8153400" y="6096000"/>
            <a:ext cx="1588" cy="762000"/>
          </a:xfrm>
          <a:prstGeom prst="line">
            <a:avLst/>
          </a:prstGeom>
          <a:noFill/>
          <a:ln w="14288">
            <a:solidFill>
              <a:srgbClr val="FFFFFF"/>
            </a:solidFill>
            <a:round/>
            <a:headEnd/>
            <a:tailEnd/>
          </a:ln>
        </p:spPr>
        <p:txBody>
          <a:bodyPr/>
          <a:lstStyle/>
          <a:p>
            <a:pPr>
              <a:defRPr/>
            </a:pPr>
            <a:endParaRPr lang="en-US"/>
          </a:p>
        </p:txBody>
      </p:sp>
      <p:sp>
        <p:nvSpPr>
          <p:cNvPr id="184326" name="Line 6"/>
          <p:cNvSpPr>
            <a:spLocks noChangeShapeType="1"/>
          </p:cNvSpPr>
          <p:nvPr/>
        </p:nvSpPr>
        <p:spPr bwMode="auto">
          <a:xfrm>
            <a:off x="0" y="6677025"/>
            <a:ext cx="9144000" cy="0"/>
          </a:xfrm>
          <a:prstGeom prst="line">
            <a:avLst/>
          </a:prstGeom>
          <a:noFill/>
          <a:ln w="9525">
            <a:solidFill>
              <a:schemeClr val="bg1"/>
            </a:solidFill>
            <a:round/>
            <a:headEnd/>
            <a:tailEnd/>
          </a:ln>
          <a:effectLst/>
        </p:spPr>
        <p:txBody>
          <a:bodyPr wrap="none" anchor="ctr"/>
          <a:lstStyle/>
          <a:p>
            <a:pPr>
              <a:defRPr/>
            </a:pPr>
            <a:endParaRPr lang="en-US"/>
          </a:p>
        </p:txBody>
      </p:sp>
      <p:sp>
        <p:nvSpPr>
          <p:cNvPr id="184327" name="Text Box 7"/>
          <p:cNvSpPr txBox="1">
            <a:spLocks noChangeArrowheads="1"/>
          </p:cNvSpPr>
          <p:nvPr/>
        </p:nvSpPr>
        <p:spPr bwMode="auto">
          <a:xfrm>
            <a:off x="838200" y="457200"/>
            <a:ext cx="7467600" cy="457200"/>
          </a:xfrm>
          <a:prstGeom prst="rect">
            <a:avLst/>
          </a:prstGeom>
          <a:noFill/>
          <a:ln w="9525">
            <a:noFill/>
            <a:miter lim="800000"/>
            <a:headEnd/>
            <a:tailEnd/>
          </a:ln>
          <a:effectLst/>
        </p:spPr>
        <p:txBody>
          <a:bodyPr>
            <a:spAutoFit/>
          </a:bodyPr>
          <a:lstStyle/>
          <a:p>
            <a:pPr algn="l">
              <a:spcBef>
                <a:spcPct val="50000"/>
              </a:spcBef>
              <a:buFontTx/>
              <a:buNone/>
              <a:defRPr/>
            </a:pPr>
            <a:endParaRPr lang="en-US" i="0">
              <a:latin typeface="Times" pitchFamily="18" charset="0"/>
            </a:endParaRPr>
          </a:p>
        </p:txBody>
      </p:sp>
      <p:sp>
        <p:nvSpPr>
          <p:cNvPr id="184328" name="Rectangle 8"/>
          <p:cNvSpPr>
            <a:spLocks noGrp="1" noChangeArrowheads="1"/>
          </p:cNvSpPr>
          <p:nvPr>
            <p:ph type="body" idx="1"/>
          </p:nvPr>
        </p:nvSpPr>
        <p:spPr bwMode="auto">
          <a:xfrm>
            <a:off x="455613" y="1219200"/>
            <a:ext cx="8231187"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128" name="Rectangle 9"/>
          <p:cNvSpPr>
            <a:spLocks noGrp="1" noChangeArrowheads="1"/>
          </p:cNvSpPr>
          <p:nvPr>
            <p:ph type="title"/>
          </p:nvPr>
        </p:nvSpPr>
        <p:spPr bwMode="auto">
          <a:xfrm>
            <a:off x="457200" y="2286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30" name="Rectangle 10"/>
          <p:cNvSpPr>
            <a:spLocks noGrp="1" noChangeArrowheads="1"/>
          </p:cNvSpPr>
          <p:nvPr>
            <p:ph type="sldNum" sz="quarter" idx="4"/>
          </p:nvPr>
        </p:nvSpPr>
        <p:spPr bwMode="auto">
          <a:xfrm>
            <a:off x="8229600" y="6324600"/>
            <a:ext cx="685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1400" i="0" smtClean="0">
                <a:solidFill>
                  <a:schemeClr val="bg1"/>
                </a:solidFill>
                <a:latin typeface="+mn-lt"/>
              </a:defRPr>
            </a:lvl1pPr>
          </a:lstStyle>
          <a:p>
            <a:pPr>
              <a:defRPr/>
            </a:pPr>
            <a:fld id="{F321816A-4FE1-4E64-8F87-A5E5DD33A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Verdana" pitchFamily="34" charset="0"/>
        </a:defRPr>
      </a:lvl2pPr>
      <a:lvl3pPr algn="ctr" rtl="0" eaLnBrk="0" fontAlgn="base" hangingPunct="0">
        <a:spcBef>
          <a:spcPct val="0"/>
        </a:spcBef>
        <a:spcAft>
          <a:spcPct val="0"/>
        </a:spcAft>
        <a:defRPr sz="3200" b="1">
          <a:solidFill>
            <a:srgbClr val="333399"/>
          </a:solidFill>
          <a:latin typeface="Verdana" pitchFamily="34" charset="0"/>
        </a:defRPr>
      </a:lvl3pPr>
      <a:lvl4pPr algn="ctr" rtl="0" eaLnBrk="0" fontAlgn="base" hangingPunct="0">
        <a:spcBef>
          <a:spcPct val="0"/>
        </a:spcBef>
        <a:spcAft>
          <a:spcPct val="0"/>
        </a:spcAft>
        <a:defRPr sz="3200" b="1">
          <a:solidFill>
            <a:srgbClr val="333399"/>
          </a:solidFill>
          <a:latin typeface="Verdana" pitchFamily="34" charset="0"/>
        </a:defRPr>
      </a:lvl4pPr>
      <a:lvl5pPr algn="ctr" rtl="0" eaLnBrk="0" fontAlgn="base" hangingPunct="0">
        <a:spcBef>
          <a:spcPct val="0"/>
        </a:spcBef>
        <a:spcAft>
          <a:spcPct val="0"/>
        </a:spcAft>
        <a:defRPr sz="3200" b="1">
          <a:solidFill>
            <a:srgbClr val="333399"/>
          </a:solidFill>
          <a:latin typeface="Verdana" pitchFamily="34" charset="0"/>
        </a:defRPr>
      </a:lvl5pPr>
      <a:lvl6pPr marL="457200" algn="ctr" rtl="0" eaLnBrk="0" fontAlgn="base" hangingPunct="0">
        <a:spcBef>
          <a:spcPct val="0"/>
        </a:spcBef>
        <a:spcAft>
          <a:spcPct val="0"/>
        </a:spcAft>
        <a:defRPr sz="3200" b="1">
          <a:solidFill>
            <a:srgbClr val="333399"/>
          </a:solidFill>
          <a:latin typeface="Verdana" pitchFamily="34" charset="0"/>
        </a:defRPr>
      </a:lvl6pPr>
      <a:lvl7pPr marL="914400" algn="ctr" rtl="0" eaLnBrk="0" fontAlgn="base" hangingPunct="0">
        <a:spcBef>
          <a:spcPct val="0"/>
        </a:spcBef>
        <a:spcAft>
          <a:spcPct val="0"/>
        </a:spcAft>
        <a:defRPr sz="3200" b="1">
          <a:solidFill>
            <a:srgbClr val="333399"/>
          </a:solidFill>
          <a:latin typeface="Verdana" pitchFamily="34" charset="0"/>
        </a:defRPr>
      </a:lvl7pPr>
      <a:lvl8pPr marL="1371600" algn="ctr" rtl="0" eaLnBrk="0" fontAlgn="base" hangingPunct="0">
        <a:spcBef>
          <a:spcPct val="0"/>
        </a:spcBef>
        <a:spcAft>
          <a:spcPct val="0"/>
        </a:spcAft>
        <a:defRPr sz="3200" b="1">
          <a:solidFill>
            <a:srgbClr val="333399"/>
          </a:solidFill>
          <a:latin typeface="Verdana" pitchFamily="34" charset="0"/>
        </a:defRPr>
      </a:lvl8pPr>
      <a:lvl9pPr marL="1828800" algn="ctr" rtl="0" eaLnBrk="0" fontAlgn="base" hangingPunct="0">
        <a:spcBef>
          <a:spcPct val="0"/>
        </a:spcBef>
        <a:spcAft>
          <a:spcPct val="0"/>
        </a:spcAft>
        <a:defRPr sz="3200" b="1">
          <a:solidFill>
            <a:srgbClr val="333399"/>
          </a:solidFill>
          <a:latin typeface="Verdana" pitchFamily="34"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Char char="–"/>
        <a:defRPr sz="22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000">
          <a:solidFill>
            <a:schemeClr val="tx1"/>
          </a:solidFill>
          <a:latin typeface="+mn-lt"/>
        </a:defRPr>
      </a:lvl3pPr>
      <a:lvl4pPr marL="1600200" indent="-228600" algn="l" rtl="0" eaLnBrk="0" fontAlgn="base" hangingPunct="0">
        <a:spcBef>
          <a:spcPct val="20000"/>
        </a:spcBef>
        <a:spcAft>
          <a:spcPct val="0"/>
        </a:spcAft>
        <a:buClr>
          <a:schemeClr val="accent2"/>
        </a:buClr>
        <a:buFont typeface="Symbol" pitchFamily="18"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2"/>
        </a:buClr>
        <a:buFont typeface="Symbol" pitchFamily="18" charset="2"/>
        <a:buChar char="Þ"/>
        <a:defRPr sz="2000">
          <a:solidFill>
            <a:schemeClr val="tx1"/>
          </a:solidFill>
          <a:latin typeface="+mn-lt"/>
        </a:defRPr>
      </a:lvl5pPr>
      <a:lvl6pPr marL="2514600" indent="-228600" algn="l" rtl="0" eaLnBrk="0" fontAlgn="base" hangingPunct="0">
        <a:spcBef>
          <a:spcPct val="20000"/>
        </a:spcBef>
        <a:spcAft>
          <a:spcPct val="0"/>
        </a:spcAft>
        <a:buClr>
          <a:schemeClr val="accent2"/>
        </a:buClr>
        <a:buFont typeface="Symbol" pitchFamily="18" charset="2"/>
        <a:buChar char="Þ"/>
        <a:defRPr>
          <a:solidFill>
            <a:schemeClr val="tx1"/>
          </a:solidFill>
          <a:latin typeface="+mn-lt"/>
        </a:defRPr>
      </a:lvl6pPr>
      <a:lvl7pPr marL="2971800" indent="-228600" algn="l" rtl="0" eaLnBrk="0" fontAlgn="base" hangingPunct="0">
        <a:spcBef>
          <a:spcPct val="20000"/>
        </a:spcBef>
        <a:spcAft>
          <a:spcPct val="0"/>
        </a:spcAft>
        <a:buClr>
          <a:schemeClr val="accent2"/>
        </a:buClr>
        <a:buFont typeface="Symbol" pitchFamily="18" charset="2"/>
        <a:buChar char="Þ"/>
        <a:defRPr>
          <a:solidFill>
            <a:schemeClr val="tx1"/>
          </a:solidFill>
          <a:latin typeface="+mn-lt"/>
        </a:defRPr>
      </a:lvl7pPr>
      <a:lvl8pPr marL="3429000" indent="-228600" algn="l" rtl="0" eaLnBrk="0" fontAlgn="base" hangingPunct="0">
        <a:spcBef>
          <a:spcPct val="20000"/>
        </a:spcBef>
        <a:spcAft>
          <a:spcPct val="0"/>
        </a:spcAft>
        <a:buClr>
          <a:schemeClr val="accent2"/>
        </a:buClr>
        <a:buFont typeface="Symbol" pitchFamily="18" charset="2"/>
        <a:buChar char="Þ"/>
        <a:defRPr>
          <a:solidFill>
            <a:schemeClr val="tx1"/>
          </a:solidFill>
          <a:latin typeface="+mn-lt"/>
        </a:defRPr>
      </a:lvl8pPr>
      <a:lvl9pPr marL="3886200" indent="-228600" algn="l" rtl="0" eaLnBrk="0" fontAlgn="base" hangingPunct="0">
        <a:spcBef>
          <a:spcPct val="20000"/>
        </a:spcBef>
        <a:spcAft>
          <a:spcPct val="0"/>
        </a:spcAft>
        <a:buClr>
          <a:schemeClr val="accent2"/>
        </a:buClr>
        <a:buFont typeface="Symbol" pitchFamily="18" charset="2"/>
        <a:buChar char="Þ"/>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wmf"/></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9.emf"/><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4.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4.png"/><Relationship Id="rId5" Type="http://schemas.openxmlformats.org/officeDocument/2006/relationships/oleObject" Target="../embeddings/Microsoft_Office_Excel_97-2003_Worksheet2.xls"/><Relationship Id="rId10" Type="http://schemas.openxmlformats.org/officeDocument/2006/relationships/oleObject" Target="../embeddings/Microsoft_Office_Excel_97-2003_Worksheet3.xls"/><Relationship Id="rId4" Type="http://schemas.openxmlformats.org/officeDocument/2006/relationships/image" Target="../media/image53.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4.wmf"/></Relationships>
</file>

<file path=ppt/slides/_rels/slide45.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ideo" Target="file:///C:\VAT\code\fat_labeled_CTvolume.avi"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838200" y="1066800"/>
            <a:ext cx="7315200" cy="838200"/>
          </a:xfrm>
        </p:spPr>
        <p:txBody>
          <a:bodyPr/>
          <a:lstStyle/>
          <a:p>
            <a:r>
              <a:rPr lang="en-US" sz="2800" b="1" dirty="0" smtClean="0"/>
              <a:t>Introduction:</a:t>
            </a:r>
            <a:br>
              <a:rPr lang="en-US" sz="2800" b="1" dirty="0" smtClean="0"/>
            </a:br>
            <a:r>
              <a:rPr lang="en-US" sz="2800" b="1" dirty="0" smtClean="0"/>
              <a:t>Analysis of Data Derived from Medical Images</a:t>
            </a:r>
            <a:br>
              <a:rPr lang="en-US" sz="2800" b="1" dirty="0" smtClean="0"/>
            </a:br>
            <a:endParaRPr lang="en-US" sz="2800" b="1" dirty="0" smtClean="0"/>
          </a:p>
        </p:txBody>
      </p:sp>
      <p:sp>
        <p:nvSpPr>
          <p:cNvPr id="7171" name="Rectangle 3"/>
          <p:cNvSpPr>
            <a:spLocks noGrp="1" noChangeArrowheads="1"/>
          </p:cNvSpPr>
          <p:nvPr>
            <p:ph type="subTitle" idx="1"/>
          </p:nvPr>
        </p:nvSpPr>
        <p:spPr>
          <a:xfrm>
            <a:off x="1676400" y="2819400"/>
            <a:ext cx="5943600" cy="3124200"/>
          </a:xfrm>
        </p:spPr>
        <p:txBody>
          <a:bodyPr/>
          <a:lstStyle/>
          <a:p>
            <a:r>
              <a:rPr lang="en-US" sz="2400" dirty="0" err="1" smtClean="0">
                <a:solidFill>
                  <a:srgbClr val="00B050"/>
                </a:solidFill>
              </a:rPr>
              <a:t>Ashish</a:t>
            </a:r>
            <a:r>
              <a:rPr lang="en-US" sz="2400" dirty="0" smtClean="0">
                <a:solidFill>
                  <a:srgbClr val="00B050"/>
                </a:solidFill>
              </a:rPr>
              <a:t> Raj, PhD</a:t>
            </a:r>
          </a:p>
          <a:p>
            <a:endParaRPr lang="en-US" sz="2400" dirty="0" smtClean="0">
              <a:solidFill>
                <a:srgbClr val="00B050"/>
              </a:solidFill>
            </a:endParaRPr>
          </a:p>
          <a:p>
            <a:r>
              <a:rPr lang="en-US" sz="2000" dirty="0" smtClean="0">
                <a:solidFill>
                  <a:srgbClr val="00B050"/>
                </a:solidFill>
              </a:rPr>
              <a:t>Co-Director, Image Data Evaluation and Analytics Laboratory (IDEAL)</a:t>
            </a:r>
          </a:p>
          <a:p>
            <a:r>
              <a:rPr lang="en-US" sz="2000" dirty="0" smtClean="0">
                <a:solidFill>
                  <a:srgbClr val="00B050"/>
                </a:solidFill>
              </a:rPr>
              <a:t>Department of Radiology</a:t>
            </a:r>
          </a:p>
          <a:p>
            <a:r>
              <a:rPr lang="en-US" sz="2000" dirty="0" smtClean="0">
                <a:solidFill>
                  <a:srgbClr val="00B050"/>
                </a:solidFill>
              </a:rPr>
              <a:t>Weill Cornell Medical College</a:t>
            </a:r>
          </a:p>
          <a:p>
            <a:r>
              <a:rPr lang="en-US" sz="2000" dirty="0" smtClean="0">
                <a:solidFill>
                  <a:srgbClr val="00B050"/>
                </a:solidFill>
              </a:rPr>
              <a:t>New </a:t>
            </a:r>
            <a:r>
              <a:rPr lang="en-US" sz="2000" dirty="0" smtClean="0">
                <a:solidFill>
                  <a:srgbClr val="00B050"/>
                </a:solidFill>
              </a:rPr>
              <a:t>York</a:t>
            </a:r>
          </a:p>
          <a:p>
            <a:r>
              <a:rPr lang="en-US" sz="2000" dirty="0" smtClean="0">
                <a:solidFill>
                  <a:srgbClr val="00B050"/>
                </a:solidFill>
              </a:rPr>
              <a:t>Email: ashish@med.cornell.edu</a:t>
            </a:r>
            <a:endParaRPr lang="en-US" sz="2000" dirty="0" smtClean="0">
              <a:solidFill>
                <a:srgbClr val="00B050"/>
              </a:solidFill>
            </a:endParaRPr>
          </a:p>
          <a:p>
            <a:endParaRPr lang="en-US" sz="2000" dirty="0" smtClean="0">
              <a:solidFill>
                <a:srgbClr val="00B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358C00C-4598-4BCC-AA11-74FA9D0F814B}" type="slidenum">
              <a:rPr lang="en-US"/>
              <a:pPr>
                <a:defRPr/>
              </a:pPr>
              <a:t>10</a:t>
            </a:fld>
            <a:endParaRPr lang="en-US"/>
          </a:p>
        </p:txBody>
      </p:sp>
      <p:sp>
        <p:nvSpPr>
          <p:cNvPr id="88067" name="Rectangle 2"/>
          <p:cNvSpPr>
            <a:spLocks noGrp="1" noChangeArrowheads="1"/>
          </p:cNvSpPr>
          <p:nvPr>
            <p:ph type="title"/>
          </p:nvPr>
        </p:nvSpPr>
        <p:spPr>
          <a:xfrm>
            <a:off x="457200" y="76200"/>
            <a:ext cx="8229600" cy="914400"/>
          </a:xfrm>
        </p:spPr>
        <p:txBody>
          <a:bodyPr/>
          <a:lstStyle/>
          <a:p>
            <a:r>
              <a:rPr lang="en-US" smtClean="0"/>
              <a:t>Matched Filters</a:t>
            </a:r>
          </a:p>
        </p:txBody>
      </p:sp>
      <p:sp>
        <p:nvSpPr>
          <p:cNvPr id="88068" name="Rectangle 3"/>
          <p:cNvSpPr>
            <a:spLocks noGrp="1" noChangeArrowheads="1"/>
          </p:cNvSpPr>
          <p:nvPr>
            <p:ph type="body" idx="1"/>
          </p:nvPr>
        </p:nvSpPr>
        <p:spPr>
          <a:xfrm>
            <a:off x="455613" y="1143000"/>
            <a:ext cx="8231187" cy="2819400"/>
          </a:xfrm>
        </p:spPr>
        <p:txBody>
          <a:bodyPr/>
          <a:lstStyle/>
          <a:p>
            <a:r>
              <a:rPr lang="en-US" smtClean="0"/>
              <a:t>If the profile of a certain signal is known, it can be detected using the Matched Filter</a:t>
            </a:r>
          </a:p>
          <a:p>
            <a:r>
              <a:rPr lang="en-US" smtClean="0"/>
              <a:t>If the question is not IF but WHERE…</a:t>
            </a:r>
          </a:p>
          <a:p>
            <a:r>
              <a:rPr lang="en-US" smtClean="0"/>
              <a:t>Maximum of MF output denotes the most likely location of the object h(t)</a:t>
            </a:r>
          </a:p>
          <a:p>
            <a:pPr>
              <a:buFont typeface="Wingdings" pitchFamily="2" charset="2"/>
              <a:buNone/>
            </a:pPr>
            <a:endParaRPr lang="en-US" smtClean="0"/>
          </a:p>
          <a:p>
            <a:pPr>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B24EB50-3CE7-409C-8910-9E34ACFE71EE}" type="slidenum">
              <a:rPr lang="en-US"/>
              <a:pPr>
                <a:defRPr/>
              </a:pPr>
              <a:t>11</a:t>
            </a:fld>
            <a:endParaRPr lang="en-US"/>
          </a:p>
        </p:txBody>
      </p:sp>
      <p:sp>
        <p:nvSpPr>
          <p:cNvPr id="89091" name="Rectangle 2"/>
          <p:cNvSpPr>
            <a:spLocks noGrp="1" noChangeArrowheads="1"/>
          </p:cNvSpPr>
          <p:nvPr>
            <p:ph type="title"/>
          </p:nvPr>
        </p:nvSpPr>
        <p:spPr/>
        <p:txBody>
          <a:bodyPr/>
          <a:lstStyle/>
          <a:p>
            <a:r>
              <a:rPr lang="en-US" smtClean="0"/>
              <a:t>Matched Filters</a:t>
            </a:r>
          </a:p>
        </p:txBody>
      </p:sp>
      <p:sp>
        <p:nvSpPr>
          <p:cNvPr id="89092" name="Rectangle 3"/>
          <p:cNvSpPr>
            <a:spLocks noGrp="1" noChangeArrowheads="1"/>
          </p:cNvSpPr>
          <p:nvPr>
            <p:ph type="body" idx="1"/>
          </p:nvPr>
        </p:nvSpPr>
        <p:spPr/>
        <p:txBody>
          <a:bodyPr/>
          <a:lstStyle/>
          <a:p>
            <a:r>
              <a:rPr lang="en-US" smtClean="0"/>
              <a:t>Example 1: activation in fMRI</a:t>
            </a:r>
          </a:p>
          <a:p>
            <a:pPr lvl="1"/>
            <a:r>
              <a:rPr lang="en-US" smtClean="0"/>
              <a:t>Need profile model: hemodynamic response function</a:t>
            </a:r>
          </a:p>
          <a:p>
            <a:r>
              <a:rPr lang="en-US" smtClean="0"/>
              <a:t>Example 2: Detecting malignant tumours in mammograms</a:t>
            </a:r>
          </a:p>
          <a:p>
            <a:pPr lvl="1"/>
            <a:r>
              <a:rPr lang="en-US" smtClean="0"/>
              <a:t>need profile model: temporal response to contrast agent</a:t>
            </a:r>
          </a:p>
          <a:p>
            <a:r>
              <a:rPr lang="en-US" smtClean="0"/>
              <a:t>Example 3: Edge detection</a:t>
            </a:r>
          </a:p>
          <a:p>
            <a:r>
              <a:rPr lang="en-US" smtClean="0"/>
              <a:t>Example 4: detecting contrast arrival in CE-MRA</a:t>
            </a:r>
          </a:p>
          <a:p>
            <a:r>
              <a:rPr lang="en-US" smtClean="0"/>
              <a:t>In each case need a model to “match” the signal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49426B6-57D9-4730-A753-13A2B1C88A8A}" type="slidenum">
              <a:rPr lang="en-US"/>
              <a:pPr>
                <a:defRPr/>
              </a:pPr>
              <a:t>12</a:t>
            </a:fld>
            <a:endParaRPr lang="en-US"/>
          </a:p>
        </p:txBody>
      </p:sp>
      <p:sp>
        <p:nvSpPr>
          <p:cNvPr id="90115" name="Rectangle 2"/>
          <p:cNvSpPr>
            <a:spLocks noGrp="1" noChangeArrowheads="1"/>
          </p:cNvSpPr>
          <p:nvPr>
            <p:ph type="title"/>
          </p:nvPr>
        </p:nvSpPr>
        <p:spPr/>
        <p:txBody>
          <a:bodyPr/>
          <a:lstStyle/>
          <a:p>
            <a:r>
              <a:rPr lang="en-US" smtClean="0"/>
              <a:t>Edge Detection</a:t>
            </a:r>
          </a:p>
        </p:txBody>
      </p:sp>
      <p:sp>
        <p:nvSpPr>
          <p:cNvPr id="90116" name="Rectangle 3"/>
          <p:cNvSpPr>
            <a:spLocks noGrp="1" noChangeArrowheads="1"/>
          </p:cNvSpPr>
          <p:nvPr>
            <p:ph type="body" idx="1"/>
          </p:nvPr>
        </p:nvSpPr>
        <p:spPr/>
        <p:txBody>
          <a:bodyPr/>
          <a:lstStyle/>
          <a:p>
            <a:pPr marL="457200" indent="-457200"/>
            <a:r>
              <a:rPr lang="en-US" smtClean="0"/>
              <a:t>Edge information can be used for segmentation</a:t>
            </a:r>
          </a:p>
          <a:p>
            <a:pPr marL="457200" indent="-457200"/>
            <a:r>
              <a:rPr lang="en-US" smtClean="0"/>
              <a:t>Detect edges by finding areas of max intensity change</a:t>
            </a:r>
          </a:p>
          <a:p>
            <a:pPr marL="457200" indent="-457200"/>
            <a:r>
              <a:rPr lang="en-US" smtClean="0"/>
              <a:t>DoG (Derivative of Gaussian):</a:t>
            </a:r>
          </a:p>
          <a:p>
            <a:pPr marL="457200" indent="-457200">
              <a:buFont typeface="Wingdings" pitchFamily="2" charset="2"/>
              <a:buNone/>
            </a:pPr>
            <a:r>
              <a:rPr lang="en-US" smtClean="0"/>
              <a:t>		 </a:t>
            </a:r>
            <a:r>
              <a:rPr lang="en-US" smtClean="0">
                <a:latin typeface="Cambria Math" pitchFamily="18" charset="0"/>
              </a:rPr>
              <a:t>∇</a:t>
            </a:r>
            <a:r>
              <a:rPr lang="en-US" baseline="30000" smtClean="0"/>
              <a:t>2</a:t>
            </a:r>
            <a:r>
              <a:rPr lang="en-US" smtClean="0"/>
              <a:t> (I(x,y) * G(x,y,</a:t>
            </a:r>
            <a:r>
              <a:rPr lang="en-US" smtClean="0">
                <a:latin typeface="Symbol" pitchFamily="18" charset="2"/>
              </a:rPr>
              <a:t>s</a:t>
            </a:r>
            <a:r>
              <a:rPr lang="en-US" smtClean="0"/>
              <a:t>))</a:t>
            </a:r>
          </a:p>
          <a:p>
            <a:pPr marL="457200" indent="-457200"/>
            <a:r>
              <a:rPr lang="en-US" smtClean="0"/>
              <a:t>G(x,y,</a:t>
            </a:r>
            <a:r>
              <a:rPr lang="en-US" smtClean="0">
                <a:latin typeface="Symbol" pitchFamily="18" charset="2"/>
              </a:rPr>
              <a:t>s</a:t>
            </a:r>
            <a:r>
              <a:rPr lang="en-US" smtClean="0"/>
              <a:t>) = Gaussian</a:t>
            </a:r>
          </a:p>
          <a:p>
            <a:pPr marL="457200" indent="-457200"/>
            <a:r>
              <a:rPr lang="en-US" b="1" smtClean="0"/>
              <a:t> </a:t>
            </a:r>
            <a:r>
              <a:rPr lang="en-US" smtClean="0">
                <a:latin typeface="Cambria Math" pitchFamily="18" charset="0"/>
              </a:rPr>
              <a:t>∇</a:t>
            </a:r>
            <a:r>
              <a:rPr lang="en-US" baseline="30000" smtClean="0"/>
              <a:t>2</a:t>
            </a:r>
            <a:r>
              <a:rPr lang="en-US" smtClean="0"/>
              <a:t> = Laplacian operator</a:t>
            </a:r>
          </a:p>
          <a:p>
            <a:pPr marL="457200" indent="-457200"/>
            <a:r>
              <a:rPr lang="en-US" smtClean="0"/>
              <a:t>Marr-Hildreth, Canny, Roberts, etc</a:t>
            </a:r>
          </a:p>
          <a:p>
            <a:pPr marL="457200" indent="-457200"/>
            <a:r>
              <a:rPr lang="en-US" smtClean="0"/>
              <a:t>Problems: very sensitive to noise, choice of </a:t>
            </a:r>
            <a:r>
              <a:rPr lang="en-US" smtClean="0">
                <a:latin typeface="Symbol" pitchFamily="18" charset="2"/>
              </a:rPr>
              <a:t>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5E0049D1-758B-43F4-B15A-140D2B3C7405}" type="slidenum">
              <a:rPr lang="en-US"/>
              <a:pPr>
                <a:defRPr/>
              </a:pPr>
              <a:t>13</a:t>
            </a:fld>
            <a:endParaRPr lang="en-US"/>
          </a:p>
        </p:txBody>
      </p:sp>
      <p:sp>
        <p:nvSpPr>
          <p:cNvPr id="91139" name="Rectangle 2"/>
          <p:cNvSpPr>
            <a:spLocks noGrp="1" noChangeArrowheads="1"/>
          </p:cNvSpPr>
          <p:nvPr>
            <p:ph type="title"/>
          </p:nvPr>
        </p:nvSpPr>
        <p:spPr/>
        <p:txBody>
          <a:bodyPr/>
          <a:lstStyle/>
          <a:p>
            <a:r>
              <a:rPr lang="en-US" smtClean="0"/>
              <a:t>Edge Detection</a:t>
            </a:r>
          </a:p>
        </p:txBody>
      </p:sp>
      <p:pic>
        <p:nvPicPr>
          <p:cNvPr id="1907715" name="Picture 3"/>
          <p:cNvPicPr>
            <a:picLocks noChangeAspect="1" noChangeArrowheads="1"/>
          </p:cNvPicPr>
          <p:nvPr/>
        </p:nvPicPr>
        <p:blipFill>
          <a:blip r:embed="rId3" cstate="print"/>
          <a:srcRect r="7323"/>
          <a:stretch>
            <a:fillRect/>
          </a:stretch>
        </p:blipFill>
        <p:spPr bwMode="auto">
          <a:xfrm>
            <a:off x="3946525" y="1219200"/>
            <a:ext cx="1157288" cy="922338"/>
          </a:xfrm>
          <a:prstGeom prst="rect">
            <a:avLst/>
          </a:prstGeom>
          <a:noFill/>
          <a:ln w="9525">
            <a:noFill/>
            <a:miter lim="800000"/>
            <a:headEnd/>
            <a:tailEnd/>
          </a:ln>
        </p:spPr>
      </p:pic>
      <p:grpSp>
        <p:nvGrpSpPr>
          <p:cNvPr id="2" name="Group 4"/>
          <p:cNvGrpSpPr>
            <a:grpSpLocks/>
          </p:cNvGrpSpPr>
          <p:nvPr/>
        </p:nvGrpSpPr>
        <p:grpSpPr bwMode="auto">
          <a:xfrm>
            <a:off x="2732088" y="2667000"/>
            <a:ext cx="3678237" cy="2514600"/>
            <a:chOff x="1721" y="1680"/>
            <a:chExt cx="2317" cy="1584"/>
          </a:xfrm>
        </p:grpSpPr>
        <p:pic>
          <p:nvPicPr>
            <p:cNvPr id="91142" name="Picture 5"/>
            <p:cNvPicPr>
              <a:picLocks noChangeAspect="1" noChangeArrowheads="1"/>
            </p:cNvPicPr>
            <p:nvPr/>
          </p:nvPicPr>
          <p:blipFill>
            <a:blip r:embed="rId4" cstate="print"/>
            <a:srcRect/>
            <a:stretch>
              <a:fillRect/>
            </a:stretch>
          </p:blipFill>
          <p:spPr bwMode="auto">
            <a:xfrm>
              <a:off x="2501" y="1680"/>
              <a:ext cx="758" cy="340"/>
            </a:xfrm>
            <a:prstGeom prst="rect">
              <a:avLst/>
            </a:prstGeom>
            <a:noFill/>
            <a:ln w="9525">
              <a:noFill/>
              <a:miter lim="800000"/>
              <a:headEnd/>
              <a:tailEnd/>
            </a:ln>
          </p:spPr>
        </p:pic>
        <p:pic>
          <p:nvPicPr>
            <p:cNvPr id="91143" name="Picture 6"/>
            <p:cNvPicPr>
              <a:picLocks noChangeAspect="1" noChangeArrowheads="1"/>
            </p:cNvPicPr>
            <p:nvPr/>
          </p:nvPicPr>
          <p:blipFill>
            <a:blip r:embed="rId5" cstate="print"/>
            <a:srcRect/>
            <a:stretch>
              <a:fillRect/>
            </a:stretch>
          </p:blipFill>
          <p:spPr bwMode="auto">
            <a:xfrm>
              <a:off x="1721" y="2165"/>
              <a:ext cx="2317" cy="1099"/>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18B3D23F-6E96-494E-9A53-49958270266E}" type="slidenum">
              <a:rPr lang="en-US"/>
              <a:pPr>
                <a:defRPr/>
              </a:pPr>
              <a:t>14</a:t>
            </a:fld>
            <a:endParaRPr lang="en-US"/>
          </a:p>
        </p:txBody>
      </p:sp>
      <p:sp>
        <p:nvSpPr>
          <p:cNvPr id="92163" name="Rectangle 2"/>
          <p:cNvSpPr>
            <a:spLocks noGrp="1" noChangeArrowheads="1"/>
          </p:cNvSpPr>
          <p:nvPr>
            <p:ph type="title"/>
          </p:nvPr>
        </p:nvSpPr>
        <p:spPr/>
        <p:txBody>
          <a:bodyPr/>
          <a:lstStyle/>
          <a:p>
            <a:r>
              <a:rPr lang="en-US" smtClean="0"/>
              <a:t>Edge Detection example using MATLAB</a:t>
            </a:r>
          </a:p>
        </p:txBody>
      </p:sp>
      <p:pic>
        <p:nvPicPr>
          <p:cNvPr id="1909763" name="Picture 3" descr="brain_orig"/>
          <p:cNvPicPr>
            <a:picLocks noChangeAspect="1" noChangeArrowheads="1"/>
          </p:cNvPicPr>
          <p:nvPr/>
        </p:nvPicPr>
        <p:blipFill>
          <a:blip r:embed="rId3" cstate="print">
            <a:lum bright="30000" contrast="48000"/>
          </a:blip>
          <a:srcRect/>
          <a:stretch>
            <a:fillRect/>
          </a:stretch>
        </p:blipFill>
        <p:spPr bwMode="auto">
          <a:xfrm>
            <a:off x="0" y="1144588"/>
            <a:ext cx="4705350" cy="4478337"/>
          </a:xfrm>
          <a:prstGeom prst="rect">
            <a:avLst/>
          </a:prstGeom>
          <a:noFill/>
          <a:ln w="9525">
            <a:noFill/>
            <a:miter lim="800000"/>
            <a:headEnd/>
            <a:tailEnd/>
          </a:ln>
        </p:spPr>
      </p:pic>
      <p:pic>
        <p:nvPicPr>
          <p:cNvPr id="1909764" name="Picture 4" descr="canny_sig1"/>
          <p:cNvPicPr>
            <a:picLocks noChangeAspect="1" noChangeArrowheads="1"/>
          </p:cNvPicPr>
          <p:nvPr/>
        </p:nvPicPr>
        <p:blipFill>
          <a:blip r:embed="rId4" cstate="print"/>
          <a:srcRect/>
          <a:stretch>
            <a:fillRect/>
          </a:stretch>
        </p:blipFill>
        <p:spPr bwMode="auto">
          <a:xfrm>
            <a:off x="4429125" y="1143000"/>
            <a:ext cx="4705350" cy="4478338"/>
          </a:xfrm>
          <a:prstGeom prst="rect">
            <a:avLst/>
          </a:prstGeom>
          <a:noFill/>
          <a:ln w="9525">
            <a:noFill/>
            <a:miter lim="800000"/>
            <a:headEnd/>
            <a:tailEnd/>
          </a:ln>
        </p:spPr>
      </p:pic>
      <p:pic>
        <p:nvPicPr>
          <p:cNvPr id="1909765" name="Picture 5" descr="canny_sig2"/>
          <p:cNvPicPr>
            <a:picLocks noChangeAspect="1" noChangeArrowheads="1"/>
          </p:cNvPicPr>
          <p:nvPr/>
        </p:nvPicPr>
        <p:blipFill>
          <a:blip r:embed="rId5" cstate="print"/>
          <a:srcRect/>
          <a:stretch>
            <a:fillRect/>
          </a:stretch>
        </p:blipFill>
        <p:spPr bwMode="auto">
          <a:xfrm>
            <a:off x="4429125" y="1144588"/>
            <a:ext cx="4705350" cy="4478337"/>
          </a:xfrm>
          <a:prstGeom prst="rect">
            <a:avLst/>
          </a:prstGeom>
          <a:noFill/>
          <a:ln w="9525">
            <a:noFill/>
            <a:miter lim="800000"/>
            <a:headEnd/>
            <a:tailEnd/>
          </a:ln>
        </p:spPr>
      </p:pic>
      <p:pic>
        <p:nvPicPr>
          <p:cNvPr id="1909766" name="Picture 6" descr="canny_sig4"/>
          <p:cNvPicPr>
            <a:picLocks noChangeAspect="1" noChangeArrowheads="1"/>
          </p:cNvPicPr>
          <p:nvPr/>
        </p:nvPicPr>
        <p:blipFill>
          <a:blip r:embed="rId6" cstate="print">
            <a:lum bright="30000" contrast="54000"/>
          </a:blip>
          <a:srcRect/>
          <a:stretch>
            <a:fillRect/>
          </a:stretch>
        </p:blipFill>
        <p:spPr bwMode="auto">
          <a:xfrm>
            <a:off x="4429125" y="1143000"/>
            <a:ext cx="4705350" cy="4478338"/>
          </a:xfrm>
          <a:prstGeom prst="rect">
            <a:avLst/>
          </a:prstGeom>
          <a:noFill/>
          <a:ln w="9525">
            <a:noFill/>
            <a:miter lim="800000"/>
            <a:headEnd/>
            <a:tailEnd/>
          </a:ln>
        </p:spPr>
      </p:pic>
      <p:sp>
        <p:nvSpPr>
          <p:cNvPr id="1909767" name="Text Box 7"/>
          <p:cNvSpPr txBox="1">
            <a:spLocks noChangeArrowheads="1"/>
          </p:cNvSpPr>
          <p:nvPr/>
        </p:nvSpPr>
        <p:spPr bwMode="auto">
          <a:xfrm>
            <a:off x="3124200" y="5622925"/>
            <a:ext cx="3843338" cy="457200"/>
          </a:xfrm>
          <a:prstGeom prst="rect">
            <a:avLst/>
          </a:prstGeom>
          <a:noFill/>
          <a:ln w="9525">
            <a:noFill/>
            <a:miter lim="800000"/>
            <a:headEnd/>
            <a:tailEnd/>
          </a:ln>
        </p:spPr>
        <p:txBody>
          <a:bodyPr wrap="none">
            <a:spAutoFit/>
          </a:bodyPr>
          <a:lstStyle/>
          <a:p>
            <a:pPr>
              <a:buFontTx/>
              <a:buNone/>
            </a:pPr>
            <a:r>
              <a:rPr lang="en-US"/>
              <a:t>bw = edge(I, ‘canny’, sigma);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9097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9097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9097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9097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90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976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Slide Number Placeholder 1"/>
          <p:cNvSpPr>
            <a:spLocks noGrp="1"/>
          </p:cNvSpPr>
          <p:nvPr>
            <p:ph type="sldNum" sz="quarter" idx="10"/>
          </p:nvPr>
        </p:nvSpPr>
        <p:spPr/>
        <p:txBody>
          <a:bodyPr/>
          <a:lstStyle/>
          <a:p>
            <a:pPr>
              <a:defRPr/>
            </a:pPr>
            <a:fld id="{6C6F71D0-D29B-4078-8A8F-3730280FA775}" type="slidenum">
              <a:rPr lang="en-US"/>
              <a:pPr>
                <a:defRPr/>
              </a:pPr>
              <a:t>15</a:t>
            </a:fld>
            <a:endParaRPr lang="en-US"/>
          </a:p>
        </p:txBody>
      </p:sp>
      <p:pic>
        <p:nvPicPr>
          <p:cNvPr id="93187" name="Picture 6"/>
          <p:cNvPicPr>
            <a:picLocks noChangeAspect="1" noChangeArrowheads="1"/>
          </p:cNvPicPr>
          <p:nvPr/>
        </p:nvPicPr>
        <p:blipFill>
          <a:blip r:embed="rId3" cstate="print">
            <a:lum contrast="12000"/>
          </a:blip>
          <a:srcRect/>
          <a:stretch>
            <a:fillRect/>
          </a:stretch>
        </p:blipFill>
        <p:spPr bwMode="auto">
          <a:xfrm>
            <a:off x="2814638" y="3146425"/>
            <a:ext cx="3141662" cy="2352675"/>
          </a:xfrm>
          <a:prstGeom prst="rect">
            <a:avLst/>
          </a:prstGeom>
          <a:noFill/>
          <a:ln w="9525">
            <a:noFill/>
            <a:miter lim="800000"/>
            <a:headEnd/>
            <a:tailEnd/>
          </a:ln>
        </p:spPr>
      </p:pic>
      <p:pic>
        <p:nvPicPr>
          <p:cNvPr id="93188" name="Picture 8" descr="postcont_img"/>
          <p:cNvPicPr>
            <a:picLocks noChangeAspect="1" noChangeArrowheads="1"/>
          </p:cNvPicPr>
          <p:nvPr/>
        </p:nvPicPr>
        <p:blipFill>
          <a:blip r:embed="rId4" cstate="print">
            <a:lum bright="12000" contrast="12000"/>
          </a:blip>
          <a:srcRect/>
          <a:stretch>
            <a:fillRect/>
          </a:stretch>
        </p:blipFill>
        <p:spPr bwMode="auto">
          <a:xfrm>
            <a:off x="1447800" y="1284288"/>
            <a:ext cx="2420938" cy="1920875"/>
          </a:xfrm>
          <a:prstGeom prst="rect">
            <a:avLst/>
          </a:prstGeom>
          <a:noFill/>
          <a:ln w="9525">
            <a:noFill/>
            <a:miter lim="800000"/>
            <a:headEnd/>
            <a:tailEnd/>
          </a:ln>
        </p:spPr>
      </p:pic>
      <p:pic>
        <p:nvPicPr>
          <p:cNvPr id="93189" name="Picture 9" descr="precont_img"/>
          <p:cNvPicPr>
            <a:picLocks noChangeAspect="1" noChangeArrowheads="1"/>
          </p:cNvPicPr>
          <p:nvPr/>
        </p:nvPicPr>
        <p:blipFill>
          <a:blip r:embed="rId5" cstate="print">
            <a:lum bright="12000" contrast="12000"/>
          </a:blip>
          <a:srcRect/>
          <a:stretch>
            <a:fillRect/>
          </a:stretch>
        </p:blipFill>
        <p:spPr bwMode="auto">
          <a:xfrm>
            <a:off x="4775200" y="1296988"/>
            <a:ext cx="2430463" cy="1919287"/>
          </a:xfrm>
          <a:prstGeom prst="rect">
            <a:avLst/>
          </a:prstGeom>
          <a:noFill/>
          <a:ln w="9525">
            <a:noFill/>
            <a:miter lim="800000"/>
            <a:headEnd/>
            <a:tailEnd/>
          </a:ln>
        </p:spPr>
      </p:pic>
      <p:sp>
        <p:nvSpPr>
          <p:cNvPr id="1888266" name="Rectangle 10"/>
          <p:cNvSpPr>
            <a:spLocks noChangeArrowheads="1"/>
          </p:cNvSpPr>
          <p:nvPr/>
        </p:nvSpPr>
        <p:spPr bwMode="auto">
          <a:xfrm>
            <a:off x="5791200" y="3565525"/>
            <a:ext cx="3052763" cy="701675"/>
          </a:xfrm>
          <a:prstGeom prst="rect">
            <a:avLst/>
          </a:prstGeom>
          <a:noFill/>
          <a:ln w="9525">
            <a:noFill/>
            <a:miter lim="800000"/>
            <a:headEnd/>
            <a:tailEnd/>
          </a:ln>
        </p:spPr>
        <p:txBody>
          <a:bodyPr>
            <a:spAutoFit/>
          </a:bodyPr>
          <a:lstStyle/>
          <a:p>
            <a:pPr eaLnBrk="1" latinLnBrk="1" hangingPunct="1">
              <a:buFontTx/>
              <a:buNone/>
            </a:pPr>
            <a:r>
              <a:rPr kumimoji="1" lang="en-US" altLang="ko-KR" sz="2000" i="0">
                <a:solidFill>
                  <a:srgbClr val="CC6600"/>
                </a:solidFill>
                <a:latin typeface="Gulim" pitchFamily="34" charset="-127"/>
                <a:ea typeface="Gulim" pitchFamily="34" charset="-127"/>
              </a:rPr>
              <a:t>Mask subtraction in MRA gives vasculature</a:t>
            </a:r>
            <a:endParaRPr kumimoji="1" lang="en-US" sz="2000" i="0">
              <a:solidFill>
                <a:srgbClr val="CC6600"/>
              </a:solidFill>
              <a:latin typeface="Gulim" pitchFamily="34" charset="-127"/>
              <a:ea typeface="Gulim" pitchFamily="34" charset="-127"/>
            </a:endParaRPr>
          </a:p>
        </p:txBody>
      </p:sp>
      <p:sp>
        <p:nvSpPr>
          <p:cNvPr id="93191" name="Line 11"/>
          <p:cNvSpPr>
            <a:spLocks noChangeShapeType="1"/>
          </p:cNvSpPr>
          <p:nvPr/>
        </p:nvSpPr>
        <p:spPr bwMode="auto">
          <a:xfrm flipH="1">
            <a:off x="5651500" y="4203700"/>
            <a:ext cx="923925" cy="266700"/>
          </a:xfrm>
          <a:prstGeom prst="line">
            <a:avLst/>
          </a:prstGeom>
          <a:noFill/>
          <a:ln w="38100">
            <a:solidFill>
              <a:schemeClr val="bg1"/>
            </a:solidFill>
            <a:round/>
            <a:headEnd/>
            <a:tailEnd type="triangle" w="med" len="med"/>
          </a:ln>
        </p:spPr>
        <p:txBody>
          <a:bodyPr/>
          <a:lstStyle/>
          <a:p>
            <a:endParaRPr lang="en-US"/>
          </a:p>
        </p:txBody>
      </p:sp>
      <p:sp>
        <p:nvSpPr>
          <p:cNvPr id="93192" name="Text Box 12"/>
          <p:cNvSpPr txBox="1">
            <a:spLocks noChangeArrowheads="1"/>
          </p:cNvSpPr>
          <p:nvPr/>
        </p:nvSpPr>
        <p:spPr bwMode="auto">
          <a:xfrm>
            <a:off x="4157663" y="1935163"/>
            <a:ext cx="319087" cy="579437"/>
          </a:xfrm>
          <a:prstGeom prst="rect">
            <a:avLst/>
          </a:prstGeom>
          <a:noFill/>
          <a:ln w="9525">
            <a:noFill/>
            <a:miter lim="800000"/>
            <a:headEnd/>
            <a:tailEnd/>
          </a:ln>
        </p:spPr>
        <p:txBody>
          <a:bodyPr wrap="none">
            <a:spAutoFit/>
          </a:bodyPr>
          <a:lstStyle/>
          <a:p>
            <a:pPr eaLnBrk="1" latinLnBrk="1" hangingPunct="1">
              <a:buFontTx/>
              <a:buNone/>
            </a:pPr>
            <a:r>
              <a:rPr kumimoji="1" lang="en-US" sz="3200" i="0">
                <a:latin typeface="Gulim" pitchFamily="34" charset="-127"/>
                <a:ea typeface="Gulim" pitchFamily="34" charset="-127"/>
              </a:rPr>
              <a:t>-</a:t>
            </a:r>
          </a:p>
        </p:txBody>
      </p:sp>
      <p:sp>
        <p:nvSpPr>
          <p:cNvPr id="93193" name="Text Box 13"/>
          <p:cNvSpPr txBox="1">
            <a:spLocks noChangeArrowheads="1"/>
          </p:cNvSpPr>
          <p:nvPr/>
        </p:nvSpPr>
        <p:spPr bwMode="auto">
          <a:xfrm>
            <a:off x="2619375" y="4005263"/>
            <a:ext cx="422275" cy="579437"/>
          </a:xfrm>
          <a:prstGeom prst="rect">
            <a:avLst/>
          </a:prstGeom>
          <a:noFill/>
          <a:ln w="9525">
            <a:noFill/>
            <a:miter lim="800000"/>
            <a:headEnd/>
            <a:tailEnd/>
          </a:ln>
        </p:spPr>
        <p:txBody>
          <a:bodyPr wrap="none">
            <a:spAutoFit/>
          </a:bodyPr>
          <a:lstStyle/>
          <a:p>
            <a:pPr eaLnBrk="1" latinLnBrk="1" hangingPunct="1">
              <a:buFontTx/>
              <a:buNone/>
            </a:pPr>
            <a:r>
              <a:rPr kumimoji="1" lang="en-US" sz="3200" i="0">
                <a:latin typeface="Gulim" pitchFamily="34" charset="-127"/>
                <a:ea typeface="Gulim" pitchFamily="34" charset="-127"/>
              </a:rPr>
              <a:t>=</a:t>
            </a:r>
          </a:p>
        </p:txBody>
      </p:sp>
      <p:sp>
        <p:nvSpPr>
          <p:cNvPr id="93194" name="Text Box 14"/>
          <p:cNvSpPr txBox="1">
            <a:spLocks noChangeArrowheads="1"/>
          </p:cNvSpPr>
          <p:nvPr/>
        </p:nvSpPr>
        <p:spPr bwMode="auto">
          <a:xfrm>
            <a:off x="1133475" y="290513"/>
            <a:ext cx="858838" cy="396875"/>
          </a:xfrm>
          <a:prstGeom prst="rect">
            <a:avLst/>
          </a:prstGeom>
          <a:noFill/>
          <a:ln w="9525">
            <a:noFill/>
            <a:miter lim="800000"/>
            <a:headEnd/>
            <a:tailEnd/>
          </a:ln>
        </p:spPr>
        <p:txBody>
          <a:bodyPr wrap="none">
            <a:spAutoFit/>
          </a:bodyPr>
          <a:lstStyle/>
          <a:p>
            <a:pPr eaLnBrk="1" latinLnBrk="1" hangingPunct="1">
              <a:buFontTx/>
              <a:buNone/>
            </a:pPr>
            <a:r>
              <a:rPr kumimoji="1" lang="en-US" sz="2000" i="0">
                <a:solidFill>
                  <a:schemeClr val="bg1"/>
                </a:solidFill>
                <a:latin typeface="Arial" pitchFamily="34" charset="0"/>
                <a:ea typeface="Gulim" pitchFamily="34" charset="-127"/>
              </a:rPr>
              <a:t>Part I:</a:t>
            </a:r>
          </a:p>
        </p:txBody>
      </p:sp>
      <p:sp>
        <p:nvSpPr>
          <p:cNvPr id="93195" name="Rectangle 15"/>
          <p:cNvSpPr>
            <a:spLocks noChangeArrowheads="1"/>
          </p:cNvSpPr>
          <p:nvPr/>
        </p:nvSpPr>
        <p:spPr bwMode="auto">
          <a:xfrm>
            <a:off x="457200" y="228600"/>
            <a:ext cx="8229600" cy="914400"/>
          </a:xfrm>
          <a:prstGeom prst="rect">
            <a:avLst/>
          </a:prstGeom>
          <a:noFill/>
          <a:ln w="9525">
            <a:noFill/>
            <a:miter lim="800000"/>
            <a:headEnd/>
            <a:tailEnd/>
          </a:ln>
        </p:spPr>
        <p:txBody>
          <a:bodyPr anchor="ctr"/>
          <a:lstStyle/>
          <a:p>
            <a:pPr>
              <a:buFontTx/>
              <a:buNone/>
            </a:pPr>
            <a:r>
              <a:rPr lang="en-US" sz="3200" b="1" i="0">
                <a:solidFill>
                  <a:srgbClr val="333399"/>
                </a:solidFill>
                <a:latin typeface="Verdana" pitchFamily="34" charset="0"/>
              </a:rPr>
              <a:t>Example: Contrast Arrival in CE-MRA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88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826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0"/>
          </p:nvPr>
        </p:nvSpPr>
        <p:spPr/>
        <p:txBody>
          <a:bodyPr/>
          <a:lstStyle/>
          <a:p>
            <a:pPr>
              <a:defRPr/>
            </a:pPr>
            <a:fld id="{F922088A-F1F2-4F04-A036-28808147B0C8}" type="slidenum">
              <a:rPr lang="en-US"/>
              <a:pPr>
                <a:defRPr/>
              </a:pPr>
              <a:t>16</a:t>
            </a:fld>
            <a:endParaRPr lang="en-US"/>
          </a:p>
        </p:txBody>
      </p:sp>
      <p:sp>
        <p:nvSpPr>
          <p:cNvPr id="1890309" name="Rectangle 5"/>
          <p:cNvSpPr>
            <a:spLocks noChangeArrowheads="1"/>
          </p:cNvSpPr>
          <p:nvPr/>
        </p:nvSpPr>
        <p:spPr bwMode="auto">
          <a:xfrm>
            <a:off x="501650" y="1200150"/>
            <a:ext cx="8642350" cy="2686050"/>
          </a:xfrm>
          <a:prstGeom prst="rect">
            <a:avLst/>
          </a:prstGeom>
          <a:noFill/>
          <a:ln w="9525">
            <a:noFill/>
            <a:miter lim="800000"/>
            <a:headEnd/>
            <a:tailEnd/>
          </a:ln>
        </p:spPr>
        <p:txBody>
          <a:bodyPr/>
          <a:lstStyle/>
          <a:p>
            <a:pPr marL="342900" indent="-342900" algn="l" eaLnBrk="1" latinLnBrk="1" hangingPunct="1">
              <a:spcBef>
                <a:spcPct val="20000"/>
              </a:spcBef>
              <a:buClr>
                <a:schemeClr val="folHlink"/>
              </a:buClr>
              <a:buFont typeface="Wingdings" pitchFamily="2" charset="2"/>
              <a:buChar char="§"/>
            </a:pPr>
            <a:r>
              <a:rPr kumimoji="1" lang="en-US" altLang="ko-KR" sz="2000" i="0" dirty="0" smtClean="0">
                <a:latin typeface="Arial" pitchFamily="34" charset="0"/>
                <a:ea typeface="Gulim" pitchFamily="34" charset="-127"/>
              </a:rPr>
              <a:t>MRA </a:t>
            </a:r>
            <a:r>
              <a:rPr kumimoji="1" lang="en-US" altLang="ko-KR" sz="2000" i="0" dirty="0">
                <a:latin typeface="Arial" pitchFamily="34" charset="0"/>
                <a:ea typeface="Gulim" pitchFamily="34" charset="-127"/>
              </a:rPr>
              <a:t>relies on good estimate of contrast arrival</a:t>
            </a:r>
          </a:p>
          <a:p>
            <a:pPr marL="342900" indent="-342900" algn="l" eaLnBrk="1" latinLnBrk="1" hangingPunct="1">
              <a:spcBef>
                <a:spcPct val="20000"/>
              </a:spcBef>
              <a:buClr>
                <a:schemeClr val="folHlink"/>
              </a:buClr>
              <a:buFont typeface="Wingdings" pitchFamily="2" charset="2"/>
              <a:buChar char="§"/>
            </a:pPr>
            <a:r>
              <a:rPr kumimoji="1" lang="en-US" altLang="ko-KR" sz="2000" i="0" dirty="0">
                <a:latin typeface="Arial" pitchFamily="34" charset="0"/>
                <a:ea typeface="Gulim" pitchFamily="34" charset="-127"/>
              </a:rPr>
              <a:t>Completely unsupervised, reliable automatic method</a:t>
            </a:r>
          </a:p>
          <a:p>
            <a:pPr marL="342900" indent="-342900" algn="l" eaLnBrk="1" latinLnBrk="1" hangingPunct="1">
              <a:spcBef>
                <a:spcPct val="20000"/>
              </a:spcBef>
              <a:buClr>
                <a:schemeClr val="folHlink"/>
              </a:buClr>
              <a:buFont typeface="Wingdings" pitchFamily="2" charset="2"/>
              <a:buChar char="§"/>
            </a:pPr>
            <a:r>
              <a:rPr kumimoji="1" lang="en-US" altLang="ko-KR" sz="2000" i="0" dirty="0">
                <a:latin typeface="Arial" pitchFamily="34" charset="0"/>
                <a:ea typeface="Gulim" pitchFamily="34" charset="-127"/>
              </a:rPr>
              <a:t>&gt;90% accuracy, c.f. earlier reported method (~60% accuracy)</a:t>
            </a:r>
          </a:p>
          <a:p>
            <a:pPr marL="1143000" lvl="2" indent="-228600" algn="l" eaLnBrk="1" latinLnBrk="1" hangingPunct="1">
              <a:spcBef>
                <a:spcPct val="20000"/>
              </a:spcBef>
              <a:buClr>
                <a:schemeClr val="folHlink"/>
              </a:buClr>
              <a:buFont typeface="Wingdings" pitchFamily="2" charset="2"/>
              <a:buNone/>
            </a:pPr>
            <a:r>
              <a:rPr kumimoji="1" lang="en-US" altLang="ko-KR" sz="2000" i="0" dirty="0">
                <a:latin typeface="Arial" pitchFamily="34" charset="0"/>
                <a:ea typeface="Gulim" pitchFamily="34" charset="-127"/>
              </a:rPr>
              <a:t>matched filter - spatial metric</a:t>
            </a:r>
          </a:p>
          <a:p>
            <a:pPr marL="1143000" lvl="2" indent="-228600" algn="l" eaLnBrk="1" latinLnBrk="1" hangingPunct="1">
              <a:spcBef>
                <a:spcPct val="20000"/>
              </a:spcBef>
              <a:buClr>
                <a:schemeClr val="folHlink"/>
              </a:buClr>
              <a:buFont typeface="Wingdings" pitchFamily="2" charset="2"/>
              <a:buNone/>
            </a:pPr>
            <a:r>
              <a:rPr kumimoji="1" lang="en-US" altLang="ko-KR" sz="2000" i="0" dirty="0">
                <a:latin typeface="Arial" pitchFamily="34" charset="0"/>
                <a:ea typeface="Gulim" pitchFamily="34" charset="-127"/>
              </a:rPr>
              <a:t>keyhole - frequency metric</a:t>
            </a:r>
          </a:p>
        </p:txBody>
      </p:sp>
      <p:pic>
        <p:nvPicPr>
          <p:cNvPr id="1890310" name="Picture 6" descr="typical"/>
          <p:cNvPicPr>
            <a:picLocks noChangeAspect="1" noChangeArrowheads="1"/>
          </p:cNvPicPr>
          <p:nvPr/>
        </p:nvPicPr>
        <p:blipFill>
          <a:blip r:embed="rId3" cstate="print">
            <a:lum bright="24000" contrast="36000"/>
          </a:blip>
          <a:srcRect/>
          <a:stretch>
            <a:fillRect/>
          </a:stretch>
        </p:blipFill>
        <p:spPr bwMode="auto">
          <a:xfrm>
            <a:off x="2565400" y="3124200"/>
            <a:ext cx="4064000" cy="3048000"/>
          </a:xfrm>
          <a:prstGeom prst="rect">
            <a:avLst/>
          </a:prstGeom>
          <a:noFill/>
          <a:ln w="9525">
            <a:noFill/>
            <a:miter lim="800000"/>
            <a:headEnd/>
            <a:tailEnd/>
          </a:ln>
        </p:spPr>
      </p:pic>
      <p:sp>
        <p:nvSpPr>
          <p:cNvPr id="1890311" name="Text Box 7"/>
          <p:cNvSpPr txBox="1">
            <a:spLocks noChangeArrowheads="1"/>
          </p:cNvSpPr>
          <p:nvPr/>
        </p:nvSpPr>
        <p:spPr bwMode="auto">
          <a:xfrm>
            <a:off x="558800" y="4006850"/>
            <a:ext cx="2413000" cy="641350"/>
          </a:xfrm>
          <a:prstGeom prst="rect">
            <a:avLst/>
          </a:prstGeom>
          <a:noFill/>
          <a:ln w="9525">
            <a:noFill/>
            <a:miter lim="800000"/>
            <a:headEnd/>
            <a:tailEnd/>
          </a:ln>
        </p:spPr>
        <p:txBody>
          <a:bodyPr>
            <a:spAutoFit/>
          </a:bodyPr>
          <a:lstStyle/>
          <a:p>
            <a:pPr algn="l" eaLnBrk="1" latinLnBrk="1" hangingPunct="1">
              <a:buFontTx/>
              <a:buNone/>
            </a:pPr>
            <a:r>
              <a:rPr kumimoji="1" lang="en-US" sz="1800" i="0">
                <a:latin typeface="Arial" pitchFamily="34" charset="0"/>
                <a:ea typeface="Gulim" pitchFamily="34" charset="-127"/>
              </a:rPr>
              <a:t>Vasculature strongly oriented horizontally</a:t>
            </a:r>
          </a:p>
        </p:txBody>
      </p:sp>
      <p:grpSp>
        <p:nvGrpSpPr>
          <p:cNvPr id="2" name="Group 8"/>
          <p:cNvGrpSpPr>
            <a:grpSpLocks/>
          </p:cNvGrpSpPr>
          <p:nvPr/>
        </p:nvGrpSpPr>
        <p:grpSpPr bwMode="auto">
          <a:xfrm>
            <a:off x="3475038" y="5334000"/>
            <a:ext cx="4525962" cy="804863"/>
            <a:chOff x="928" y="3360"/>
            <a:chExt cx="2851" cy="507"/>
          </a:xfrm>
        </p:grpSpPr>
        <p:pic>
          <p:nvPicPr>
            <p:cNvPr id="94216" name="Picture 9"/>
            <p:cNvPicPr>
              <a:picLocks noChangeAspect="1" noChangeArrowheads="1"/>
            </p:cNvPicPr>
            <p:nvPr/>
          </p:nvPicPr>
          <p:blipFill>
            <a:blip r:embed="rId4" cstate="print"/>
            <a:srcRect/>
            <a:stretch>
              <a:fillRect/>
            </a:stretch>
          </p:blipFill>
          <p:spPr bwMode="auto">
            <a:xfrm>
              <a:off x="3429" y="3602"/>
              <a:ext cx="350" cy="265"/>
            </a:xfrm>
            <a:prstGeom prst="rect">
              <a:avLst/>
            </a:prstGeom>
            <a:noFill/>
            <a:ln w="9525">
              <a:noFill/>
              <a:miter lim="800000"/>
              <a:headEnd/>
              <a:tailEnd/>
            </a:ln>
          </p:spPr>
        </p:pic>
        <p:sp>
          <p:nvSpPr>
            <p:cNvPr id="94217" name="Line 10"/>
            <p:cNvSpPr>
              <a:spLocks noChangeShapeType="1"/>
            </p:cNvSpPr>
            <p:nvPr/>
          </p:nvSpPr>
          <p:spPr bwMode="auto">
            <a:xfrm flipH="1" flipV="1">
              <a:off x="928" y="3360"/>
              <a:ext cx="2464" cy="368"/>
            </a:xfrm>
            <a:prstGeom prst="line">
              <a:avLst/>
            </a:prstGeom>
            <a:noFill/>
            <a:ln w="25400">
              <a:solidFill>
                <a:srgbClr val="FF6600"/>
              </a:solidFill>
              <a:round/>
              <a:headEnd/>
              <a:tailEnd type="triangle" w="med" len="med"/>
            </a:ln>
          </p:spPr>
          <p:txBody>
            <a:bodyPr/>
            <a:lstStyle/>
            <a:p>
              <a:endParaRPr lang="en-US"/>
            </a:p>
          </p:txBody>
        </p:sp>
      </p:grpSp>
      <p:sp>
        <p:nvSpPr>
          <p:cNvPr id="94215" name="Rectangle 12"/>
          <p:cNvSpPr>
            <a:spLocks noChangeArrowheads="1"/>
          </p:cNvSpPr>
          <p:nvPr/>
        </p:nvSpPr>
        <p:spPr bwMode="auto">
          <a:xfrm>
            <a:off x="457200" y="228600"/>
            <a:ext cx="8229600" cy="914400"/>
          </a:xfrm>
          <a:prstGeom prst="rect">
            <a:avLst/>
          </a:prstGeom>
          <a:noFill/>
          <a:ln w="9525">
            <a:noFill/>
            <a:miter lim="800000"/>
            <a:headEnd/>
            <a:tailEnd/>
          </a:ln>
        </p:spPr>
        <p:txBody>
          <a:bodyPr anchor="ctr"/>
          <a:lstStyle/>
          <a:p>
            <a:pPr>
              <a:buFontTx/>
              <a:buNone/>
            </a:pPr>
            <a:r>
              <a:rPr lang="en-US" sz="3200" b="1" i="0" dirty="0">
                <a:solidFill>
                  <a:srgbClr val="333399"/>
                </a:solidFill>
                <a:latin typeface="Verdana" pitchFamily="34" charset="0"/>
              </a:rPr>
              <a:t>Automatic Detection of Contrast </a:t>
            </a:r>
            <a:r>
              <a:rPr lang="en-US" sz="3200" b="1" i="0" dirty="0" smtClean="0">
                <a:solidFill>
                  <a:srgbClr val="333399"/>
                </a:solidFill>
                <a:latin typeface="Verdana" pitchFamily="34" charset="0"/>
              </a:rPr>
              <a:t>Arrival in MR Angiography</a:t>
            </a:r>
            <a:endParaRPr lang="en-US" sz="3200" b="1" i="0" dirty="0">
              <a:solidFill>
                <a:srgbClr val="333399"/>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90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90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031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p:cNvSpPr>
            <a:spLocks noGrp="1"/>
          </p:cNvSpPr>
          <p:nvPr>
            <p:ph type="sldNum" sz="quarter" idx="10"/>
          </p:nvPr>
        </p:nvSpPr>
        <p:spPr/>
        <p:txBody>
          <a:bodyPr/>
          <a:lstStyle/>
          <a:p>
            <a:pPr>
              <a:defRPr/>
            </a:pPr>
            <a:fld id="{CBEA1254-C7E3-4D40-BFD0-E4F001176BA4}" type="slidenum">
              <a:rPr lang="en-US"/>
              <a:pPr>
                <a:defRPr/>
              </a:pPr>
              <a:t>17</a:t>
            </a:fld>
            <a:endParaRPr lang="en-US"/>
          </a:p>
        </p:txBody>
      </p:sp>
      <p:sp>
        <p:nvSpPr>
          <p:cNvPr id="95235" name="Rectangle 2"/>
          <p:cNvSpPr>
            <a:spLocks noChangeArrowheads="1"/>
          </p:cNvSpPr>
          <p:nvPr/>
        </p:nvSpPr>
        <p:spPr bwMode="auto">
          <a:xfrm>
            <a:off x="1295400" y="0"/>
            <a:ext cx="2667000" cy="457200"/>
          </a:xfrm>
          <a:prstGeom prst="rect">
            <a:avLst/>
          </a:prstGeom>
          <a:noFill/>
          <a:ln w="9525">
            <a:noFill/>
            <a:miter lim="800000"/>
            <a:headEnd/>
            <a:tailEnd/>
          </a:ln>
        </p:spPr>
        <p:txBody>
          <a:bodyPr>
            <a:spAutoFit/>
          </a:bodyPr>
          <a:lstStyle/>
          <a:p>
            <a:pPr algn="l">
              <a:spcBef>
                <a:spcPct val="50000"/>
              </a:spcBef>
              <a:buFontTx/>
              <a:buNone/>
            </a:pPr>
            <a:r>
              <a:rPr lang="en-US" altLang="ko-KR" b="1" i="0">
                <a:solidFill>
                  <a:srgbClr val="0033CC"/>
                </a:solidFill>
                <a:latin typeface="Arial" pitchFamily="34" charset="0"/>
                <a:ea typeface="Gulim" pitchFamily="34" charset="-127"/>
              </a:rPr>
              <a:t>Matched Filter</a:t>
            </a:r>
          </a:p>
        </p:txBody>
      </p:sp>
      <p:pic>
        <p:nvPicPr>
          <p:cNvPr id="95236" name="Picture 12" descr="template"/>
          <p:cNvPicPr>
            <a:picLocks noChangeAspect="1" noChangeArrowheads="1"/>
          </p:cNvPicPr>
          <p:nvPr/>
        </p:nvPicPr>
        <p:blipFill>
          <a:blip r:embed="rId3" cstate="print"/>
          <a:srcRect/>
          <a:stretch>
            <a:fillRect/>
          </a:stretch>
        </p:blipFill>
        <p:spPr bwMode="auto">
          <a:xfrm>
            <a:off x="1154113" y="601663"/>
            <a:ext cx="2452687" cy="1624012"/>
          </a:xfrm>
          <a:prstGeom prst="rect">
            <a:avLst/>
          </a:prstGeom>
          <a:noFill/>
          <a:ln w="9525">
            <a:noFill/>
            <a:miter lim="800000"/>
            <a:headEnd/>
            <a:tailEnd/>
          </a:ln>
        </p:spPr>
      </p:pic>
      <p:pic>
        <p:nvPicPr>
          <p:cNvPr id="95237" name="Picture 13"/>
          <p:cNvPicPr>
            <a:picLocks noChangeAspect="1" noChangeArrowheads="1"/>
          </p:cNvPicPr>
          <p:nvPr/>
        </p:nvPicPr>
        <p:blipFill>
          <a:blip r:embed="rId4" cstate="print"/>
          <a:srcRect/>
          <a:stretch>
            <a:fillRect/>
          </a:stretch>
        </p:blipFill>
        <p:spPr bwMode="auto">
          <a:xfrm>
            <a:off x="1162050" y="2322513"/>
            <a:ext cx="2463800" cy="649287"/>
          </a:xfrm>
          <a:prstGeom prst="rect">
            <a:avLst/>
          </a:prstGeom>
          <a:noFill/>
          <a:ln w="9525">
            <a:noFill/>
            <a:miter lim="800000"/>
            <a:headEnd/>
            <a:tailEnd/>
          </a:ln>
        </p:spPr>
      </p:pic>
      <p:pic>
        <p:nvPicPr>
          <p:cNvPr id="95238" name="Picture 14"/>
          <p:cNvPicPr>
            <a:picLocks noChangeAspect="1" noChangeArrowheads="1"/>
          </p:cNvPicPr>
          <p:nvPr/>
        </p:nvPicPr>
        <p:blipFill>
          <a:blip r:embed="rId5" cstate="print"/>
          <a:srcRect/>
          <a:stretch>
            <a:fillRect/>
          </a:stretch>
        </p:blipFill>
        <p:spPr bwMode="auto">
          <a:xfrm>
            <a:off x="4019550" y="1720850"/>
            <a:ext cx="228600" cy="361950"/>
          </a:xfrm>
          <a:prstGeom prst="rect">
            <a:avLst/>
          </a:prstGeom>
          <a:noFill/>
          <a:ln w="9525">
            <a:noFill/>
            <a:miter lim="800000"/>
            <a:headEnd/>
            <a:tailEnd/>
          </a:ln>
        </p:spPr>
      </p:pic>
      <p:sp>
        <p:nvSpPr>
          <p:cNvPr id="95239" name="Line 15"/>
          <p:cNvSpPr>
            <a:spLocks noChangeShapeType="1"/>
          </p:cNvSpPr>
          <p:nvPr/>
        </p:nvSpPr>
        <p:spPr bwMode="auto">
          <a:xfrm flipH="1" flipV="1">
            <a:off x="2895600" y="1420813"/>
            <a:ext cx="1016000" cy="444500"/>
          </a:xfrm>
          <a:prstGeom prst="line">
            <a:avLst/>
          </a:prstGeom>
          <a:noFill/>
          <a:ln w="25400">
            <a:solidFill>
              <a:srgbClr val="FF6600"/>
            </a:solidFill>
            <a:round/>
            <a:headEnd/>
            <a:tailEnd type="triangle" w="med" len="med"/>
          </a:ln>
        </p:spPr>
        <p:txBody>
          <a:bodyPr/>
          <a:lstStyle/>
          <a:p>
            <a:endParaRPr lang="en-US"/>
          </a:p>
        </p:txBody>
      </p:sp>
      <p:grpSp>
        <p:nvGrpSpPr>
          <p:cNvPr id="2" name="Group 16"/>
          <p:cNvGrpSpPr>
            <a:grpSpLocks/>
          </p:cNvGrpSpPr>
          <p:nvPr/>
        </p:nvGrpSpPr>
        <p:grpSpPr bwMode="auto">
          <a:xfrm>
            <a:off x="5006975" y="1588"/>
            <a:ext cx="3133725" cy="2970212"/>
            <a:chOff x="3154" y="177"/>
            <a:chExt cx="1974" cy="1871"/>
          </a:xfrm>
        </p:grpSpPr>
        <p:sp>
          <p:nvSpPr>
            <p:cNvPr id="95249" name="Rectangle 17"/>
            <p:cNvSpPr>
              <a:spLocks noChangeArrowheads="1"/>
            </p:cNvSpPr>
            <p:nvPr/>
          </p:nvSpPr>
          <p:spPr bwMode="auto">
            <a:xfrm>
              <a:off x="3488" y="177"/>
              <a:ext cx="968" cy="288"/>
            </a:xfrm>
            <a:prstGeom prst="rect">
              <a:avLst/>
            </a:prstGeom>
            <a:solidFill>
              <a:schemeClr val="bg1"/>
            </a:solidFill>
            <a:ln w="9525">
              <a:noFill/>
              <a:miter lim="800000"/>
              <a:headEnd/>
              <a:tailEnd/>
            </a:ln>
          </p:spPr>
          <p:txBody>
            <a:bodyPr>
              <a:spAutoFit/>
            </a:bodyPr>
            <a:lstStyle/>
            <a:p>
              <a:pPr algn="l">
                <a:spcBef>
                  <a:spcPct val="50000"/>
                </a:spcBef>
                <a:buFontTx/>
                <a:buNone/>
              </a:pPr>
              <a:r>
                <a:rPr lang="en-US" altLang="ko-KR" b="1" i="0">
                  <a:solidFill>
                    <a:srgbClr val="0033CC"/>
                  </a:solidFill>
                  <a:latin typeface="Arial" pitchFamily="34" charset="0"/>
                  <a:ea typeface="Gulim" pitchFamily="34" charset="-127"/>
                </a:rPr>
                <a:t>Keyhole</a:t>
              </a:r>
            </a:p>
          </p:txBody>
        </p:sp>
        <p:pic>
          <p:nvPicPr>
            <p:cNvPr id="95250" name="Picture 18" descr="keyhole"/>
            <p:cNvPicPr>
              <a:picLocks noChangeAspect="1" noChangeArrowheads="1"/>
            </p:cNvPicPr>
            <p:nvPr/>
          </p:nvPicPr>
          <p:blipFill>
            <a:blip r:embed="rId6" cstate="print"/>
            <a:srcRect/>
            <a:stretch>
              <a:fillRect/>
            </a:stretch>
          </p:blipFill>
          <p:spPr bwMode="auto">
            <a:xfrm>
              <a:off x="3155" y="550"/>
              <a:ext cx="1497" cy="1054"/>
            </a:xfrm>
            <a:prstGeom prst="rect">
              <a:avLst/>
            </a:prstGeom>
            <a:solidFill>
              <a:schemeClr val="bg1"/>
            </a:solidFill>
            <a:ln w="9525">
              <a:noFill/>
              <a:miter lim="800000"/>
              <a:headEnd/>
              <a:tailEnd/>
            </a:ln>
          </p:spPr>
        </p:pic>
        <p:pic>
          <p:nvPicPr>
            <p:cNvPr id="95251" name="Picture 19"/>
            <p:cNvPicPr>
              <a:picLocks noChangeAspect="1" noChangeArrowheads="1"/>
            </p:cNvPicPr>
            <p:nvPr/>
          </p:nvPicPr>
          <p:blipFill>
            <a:blip r:embed="rId7" cstate="print"/>
            <a:srcRect/>
            <a:stretch>
              <a:fillRect/>
            </a:stretch>
          </p:blipFill>
          <p:spPr bwMode="auto">
            <a:xfrm>
              <a:off x="4976" y="1349"/>
              <a:ext cx="152" cy="242"/>
            </a:xfrm>
            <a:prstGeom prst="rect">
              <a:avLst/>
            </a:prstGeom>
            <a:solidFill>
              <a:schemeClr val="bg1"/>
            </a:solidFill>
            <a:ln w="9525">
              <a:noFill/>
              <a:miter lim="800000"/>
              <a:headEnd/>
              <a:tailEnd/>
            </a:ln>
          </p:spPr>
        </p:pic>
        <p:pic>
          <p:nvPicPr>
            <p:cNvPr id="95252" name="Picture 20"/>
            <p:cNvPicPr>
              <a:picLocks noChangeAspect="1" noChangeArrowheads="1"/>
            </p:cNvPicPr>
            <p:nvPr/>
          </p:nvPicPr>
          <p:blipFill>
            <a:blip r:embed="rId8" cstate="print"/>
            <a:srcRect/>
            <a:stretch>
              <a:fillRect/>
            </a:stretch>
          </p:blipFill>
          <p:spPr bwMode="auto">
            <a:xfrm>
              <a:off x="3154" y="1664"/>
              <a:ext cx="1500" cy="384"/>
            </a:xfrm>
            <a:prstGeom prst="rect">
              <a:avLst/>
            </a:prstGeom>
            <a:solidFill>
              <a:schemeClr val="bg1"/>
            </a:solidFill>
            <a:ln w="9525">
              <a:noFill/>
              <a:miter lim="800000"/>
              <a:headEnd/>
              <a:tailEnd/>
            </a:ln>
          </p:spPr>
        </p:pic>
        <p:sp>
          <p:nvSpPr>
            <p:cNvPr id="95253" name="Line 21"/>
            <p:cNvSpPr>
              <a:spLocks noChangeShapeType="1"/>
            </p:cNvSpPr>
            <p:nvPr/>
          </p:nvSpPr>
          <p:spPr bwMode="auto">
            <a:xfrm flipH="1" flipV="1">
              <a:off x="3944" y="1208"/>
              <a:ext cx="1008" cy="248"/>
            </a:xfrm>
            <a:prstGeom prst="line">
              <a:avLst/>
            </a:prstGeom>
            <a:noFill/>
            <a:ln w="25400">
              <a:solidFill>
                <a:srgbClr val="FF6600"/>
              </a:solidFill>
              <a:round/>
              <a:headEnd/>
              <a:tailEnd type="triangle" w="med" len="med"/>
            </a:ln>
          </p:spPr>
          <p:txBody>
            <a:bodyPr/>
            <a:lstStyle/>
            <a:p>
              <a:endParaRPr lang="en-US"/>
            </a:p>
          </p:txBody>
        </p:sp>
      </p:grpSp>
      <p:grpSp>
        <p:nvGrpSpPr>
          <p:cNvPr id="3" name="Group 22"/>
          <p:cNvGrpSpPr>
            <a:grpSpLocks/>
          </p:cNvGrpSpPr>
          <p:nvPr/>
        </p:nvGrpSpPr>
        <p:grpSpPr bwMode="auto">
          <a:xfrm>
            <a:off x="614363" y="2919413"/>
            <a:ext cx="7286625" cy="3252787"/>
            <a:chOff x="387" y="2049"/>
            <a:chExt cx="4590" cy="2049"/>
          </a:xfrm>
        </p:grpSpPr>
        <p:sp>
          <p:nvSpPr>
            <p:cNvPr id="95242" name="Text Box 23"/>
            <p:cNvSpPr txBox="1">
              <a:spLocks noChangeArrowheads="1"/>
            </p:cNvSpPr>
            <p:nvPr/>
          </p:nvSpPr>
          <p:spPr bwMode="auto">
            <a:xfrm>
              <a:off x="402" y="2049"/>
              <a:ext cx="4575" cy="288"/>
            </a:xfrm>
            <a:prstGeom prst="rect">
              <a:avLst/>
            </a:prstGeom>
            <a:noFill/>
            <a:ln w="9525">
              <a:noFill/>
              <a:miter lim="800000"/>
              <a:headEnd/>
              <a:tailEnd/>
            </a:ln>
          </p:spPr>
          <p:txBody>
            <a:bodyPr>
              <a:spAutoFit/>
            </a:bodyPr>
            <a:lstStyle/>
            <a:p>
              <a:pPr algn="l" eaLnBrk="1" latinLnBrk="1" hangingPunct="1">
                <a:buFontTx/>
                <a:buNone/>
              </a:pPr>
              <a:r>
                <a:rPr kumimoji="1" lang="en-US" i="0">
                  <a:solidFill>
                    <a:srgbClr val="0033CC"/>
                  </a:solidFill>
                  <a:latin typeface="Arial" pitchFamily="34" charset="0"/>
                  <a:ea typeface="Gulim" pitchFamily="34" charset="-127"/>
                </a:rPr>
                <a:t>Results :   </a:t>
              </a:r>
              <a:r>
                <a:rPr kumimoji="1" lang="en-US" sz="2000" i="0">
                  <a:solidFill>
                    <a:srgbClr val="0033CC"/>
                  </a:solidFill>
                  <a:latin typeface="Arial" pitchFamily="34" charset="0"/>
                  <a:ea typeface="Gulim" pitchFamily="34" charset="-127"/>
                </a:rPr>
                <a:t>Our method		     Earlier method</a:t>
              </a:r>
            </a:p>
          </p:txBody>
        </p:sp>
        <p:sp>
          <p:nvSpPr>
            <p:cNvPr id="95243" name="Text Box 24"/>
            <p:cNvSpPr txBox="1">
              <a:spLocks noChangeArrowheads="1"/>
            </p:cNvSpPr>
            <p:nvPr/>
          </p:nvSpPr>
          <p:spPr bwMode="auto">
            <a:xfrm rot="-5400000">
              <a:off x="154" y="2958"/>
              <a:ext cx="678" cy="212"/>
            </a:xfrm>
            <a:prstGeom prst="rect">
              <a:avLst/>
            </a:prstGeom>
            <a:noFill/>
            <a:ln w="9525">
              <a:noFill/>
              <a:miter lim="800000"/>
              <a:headEnd/>
              <a:tailEnd/>
            </a:ln>
          </p:spPr>
          <p:txBody>
            <a:bodyPr wrap="none">
              <a:spAutoFit/>
            </a:bodyPr>
            <a:lstStyle/>
            <a:p>
              <a:pPr eaLnBrk="1" latinLnBrk="1" hangingPunct="1">
                <a:buFontTx/>
                <a:buNone/>
              </a:pPr>
              <a:r>
                <a:rPr kumimoji="1" lang="en-US" sz="1600" b="1" i="0">
                  <a:solidFill>
                    <a:srgbClr val="FF6600"/>
                  </a:solidFill>
                  <a:latin typeface="Gulim" pitchFamily="34" charset="-127"/>
                  <a:ea typeface="Gulim" pitchFamily="34" charset="-127"/>
                </a:rPr>
                <a:t>frequency</a:t>
              </a:r>
            </a:p>
          </p:txBody>
        </p:sp>
        <p:sp>
          <p:nvSpPr>
            <p:cNvPr id="95244" name="Text Box 25"/>
            <p:cNvSpPr txBox="1">
              <a:spLocks noChangeArrowheads="1"/>
            </p:cNvSpPr>
            <p:nvPr/>
          </p:nvSpPr>
          <p:spPr bwMode="auto">
            <a:xfrm rot="-5400000">
              <a:off x="2571" y="2965"/>
              <a:ext cx="678" cy="212"/>
            </a:xfrm>
            <a:prstGeom prst="rect">
              <a:avLst/>
            </a:prstGeom>
            <a:noFill/>
            <a:ln w="9525">
              <a:noFill/>
              <a:miter lim="800000"/>
              <a:headEnd/>
              <a:tailEnd/>
            </a:ln>
          </p:spPr>
          <p:txBody>
            <a:bodyPr wrap="none">
              <a:spAutoFit/>
            </a:bodyPr>
            <a:lstStyle/>
            <a:p>
              <a:pPr eaLnBrk="1" latinLnBrk="1" hangingPunct="1">
                <a:buFontTx/>
                <a:buNone/>
              </a:pPr>
              <a:r>
                <a:rPr kumimoji="1" lang="en-US" sz="1600" b="1" i="0">
                  <a:solidFill>
                    <a:srgbClr val="FF6600"/>
                  </a:solidFill>
                  <a:latin typeface="Gulim" pitchFamily="34" charset="-127"/>
                  <a:ea typeface="Gulim" pitchFamily="34" charset="-127"/>
                </a:rPr>
                <a:t>frequency</a:t>
              </a:r>
            </a:p>
          </p:txBody>
        </p:sp>
        <p:pic>
          <p:nvPicPr>
            <p:cNvPr id="95245" name="Picture 26" descr="errhist_ash"/>
            <p:cNvPicPr>
              <a:picLocks noChangeAspect="1" noChangeArrowheads="1"/>
            </p:cNvPicPr>
            <p:nvPr/>
          </p:nvPicPr>
          <p:blipFill>
            <a:blip r:embed="rId9" cstate="print"/>
            <a:srcRect/>
            <a:stretch>
              <a:fillRect/>
            </a:stretch>
          </p:blipFill>
          <p:spPr bwMode="auto">
            <a:xfrm>
              <a:off x="662" y="2425"/>
              <a:ext cx="1805" cy="1415"/>
            </a:xfrm>
            <a:prstGeom prst="rect">
              <a:avLst/>
            </a:prstGeom>
            <a:noFill/>
            <a:ln w="9525">
              <a:noFill/>
              <a:miter lim="800000"/>
              <a:headEnd/>
              <a:tailEnd/>
            </a:ln>
          </p:spPr>
        </p:pic>
        <p:pic>
          <p:nvPicPr>
            <p:cNvPr id="95246" name="Picture 27" descr="errhist_autodsa"/>
            <p:cNvPicPr>
              <a:picLocks noChangeAspect="1" noChangeArrowheads="1"/>
            </p:cNvPicPr>
            <p:nvPr/>
          </p:nvPicPr>
          <p:blipFill>
            <a:blip r:embed="rId10" cstate="print"/>
            <a:srcRect/>
            <a:stretch>
              <a:fillRect/>
            </a:stretch>
          </p:blipFill>
          <p:spPr bwMode="auto">
            <a:xfrm>
              <a:off x="3085" y="2433"/>
              <a:ext cx="1795" cy="1407"/>
            </a:xfrm>
            <a:prstGeom prst="rect">
              <a:avLst/>
            </a:prstGeom>
            <a:noFill/>
            <a:ln w="9525">
              <a:noFill/>
              <a:miter lim="800000"/>
              <a:headEnd/>
              <a:tailEnd/>
            </a:ln>
          </p:spPr>
        </p:pic>
        <p:sp>
          <p:nvSpPr>
            <p:cNvPr id="95247" name="Text Box 28"/>
            <p:cNvSpPr txBox="1">
              <a:spLocks noChangeArrowheads="1"/>
            </p:cNvSpPr>
            <p:nvPr/>
          </p:nvSpPr>
          <p:spPr bwMode="auto">
            <a:xfrm>
              <a:off x="657" y="3886"/>
              <a:ext cx="1826" cy="212"/>
            </a:xfrm>
            <a:prstGeom prst="rect">
              <a:avLst/>
            </a:prstGeom>
            <a:noFill/>
            <a:ln w="9525">
              <a:noFill/>
              <a:miter lim="800000"/>
              <a:headEnd/>
              <a:tailEnd/>
            </a:ln>
          </p:spPr>
          <p:txBody>
            <a:bodyPr wrap="none">
              <a:spAutoFit/>
            </a:bodyPr>
            <a:lstStyle/>
            <a:p>
              <a:pPr eaLnBrk="1" latinLnBrk="1" hangingPunct="1">
                <a:buFontTx/>
                <a:buNone/>
              </a:pPr>
              <a:r>
                <a:rPr kumimoji="1" lang="en-US" sz="1600" b="1" i="0">
                  <a:solidFill>
                    <a:srgbClr val="FF6600"/>
                  </a:solidFill>
                  <a:latin typeface="Gulim" pitchFamily="34" charset="-127"/>
                  <a:ea typeface="Gulim" pitchFamily="34" charset="-127"/>
                </a:rPr>
                <a:t>accurate     -----</a:t>
              </a:r>
              <a:r>
                <a:rPr kumimoji="1" lang="en-US" sz="1600" b="1" i="0">
                  <a:solidFill>
                    <a:srgbClr val="FF6600"/>
                  </a:solidFill>
                  <a:latin typeface="Gulim" pitchFamily="34" charset="-127"/>
                  <a:ea typeface="Gulim" pitchFamily="34" charset="-127"/>
                  <a:sym typeface="Wingdings" pitchFamily="2" charset="2"/>
                </a:rPr>
                <a:t></a:t>
              </a:r>
              <a:r>
                <a:rPr kumimoji="1" lang="en-US" sz="1600" b="1" i="0">
                  <a:solidFill>
                    <a:srgbClr val="FF6600"/>
                  </a:solidFill>
                  <a:latin typeface="Gulim" pitchFamily="34" charset="-127"/>
                  <a:ea typeface="Gulim" pitchFamily="34" charset="-127"/>
                </a:rPr>
                <a:t>   inaccurate</a:t>
              </a:r>
            </a:p>
          </p:txBody>
        </p:sp>
        <p:sp>
          <p:nvSpPr>
            <p:cNvPr id="95248" name="Text Box 29"/>
            <p:cNvSpPr txBox="1">
              <a:spLocks noChangeArrowheads="1"/>
            </p:cNvSpPr>
            <p:nvPr/>
          </p:nvSpPr>
          <p:spPr bwMode="auto">
            <a:xfrm>
              <a:off x="3137" y="3886"/>
              <a:ext cx="1826" cy="212"/>
            </a:xfrm>
            <a:prstGeom prst="rect">
              <a:avLst/>
            </a:prstGeom>
            <a:noFill/>
            <a:ln w="9525">
              <a:noFill/>
              <a:miter lim="800000"/>
              <a:headEnd/>
              <a:tailEnd/>
            </a:ln>
          </p:spPr>
          <p:txBody>
            <a:bodyPr wrap="none">
              <a:spAutoFit/>
            </a:bodyPr>
            <a:lstStyle/>
            <a:p>
              <a:pPr eaLnBrk="1" latinLnBrk="1" hangingPunct="1">
                <a:buFontTx/>
                <a:buNone/>
              </a:pPr>
              <a:r>
                <a:rPr kumimoji="1" lang="en-US" sz="1600" b="1" i="0">
                  <a:solidFill>
                    <a:srgbClr val="FF6600"/>
                  </a:solidFill>
                  <a:latin typeface="Gulim" pitchFamily="34" charset="-127"/>
                  <a:ea typeface="Gulim" pitchFamily="34" charset="-127"/>
                </a:rPr>
                <a:t>accurate     -----</a:t>
              </a:r>
              <a:r>
                <a:rPr kumimoji="1" lang="en-US" sz="1600" b="1" i="0">
                  <a:solidFill>
                    <a:srgbClr val="FF6600"/>
                  </a:solidFill>
                  <a:latin typeface="Gulim" pitchFamily="34" charset="-127"/>
                  <a:ea typeface="Gulim" pitchFamily="34" charset="-127"/>
                  <a:sym typeface="Wingdings" pitchFamily="2" charset="2"/>
                </a:rPr>
                <a:t></a:t>
              </a:r>
              <a:r>
                <a:rPr kumimoji="1" lang="en-US" sz="1600" b="1" i="0">
                  <a:solidFill>
                    <a:srgbClr val="FF6600"/>
                  </a:solidFill>
                  <a:latin typeface="Gulim" pitchFamily="34" charset="-127"/>
                  <a:ea typeface="Gulim" pitchFamily="34" charset="-127"/>
                </a:rPr>
                <a:t>   inaccurate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838200" y="1066800"/>
            <a:ext cx="7315200" cy="838200"/>
          </a:xfrm>
        </p:spPr>
        <p:txBody>
          <a:bodyPr/>
          <a:lstStyle/>
          <a:p>
            <a:r>
              <a:rPr lang="en-US" sz="2800" b="1" dirty="0" smtClean="0"/>
              <a:t>Part </a:t>
            </a:r>
            <a:r>
              <a:rPr lang="en-US" sz="2800" b="1" dirty="0" smtClean="0"/>
              <a:t>II </a:t>
            </a:r>
            <a:r>
              <a:rPr lang="en-US" sz="2800" b="1" dirty="0" smtClean="0"/>
              <a:t>: </a:t>
            </a:r>
            <a:r>
              <a:rPr lang="en-US" sz="2800" b="1" dirty="0" smtClean="0"/>
              <a:t>Estimation Examples</a:t>
            </a:r>
            <a:r>
              <a:rPr lang="en-US" sz="2800" b="1" dirty="0" smtClean="0"/>
              <a:t/>
            </a:r>
            <a:br>
              <a:rPr lang="en-US" sz="2800" b="1" dirty="0" smtClean="0"/>
            </a:br>
            <a:endParaRPr lang="en-US" sz="2800" b="1" dirty="0" smtClean="0"/>
          </a:p>
        </p:txBody>
      </p:sp>
      <p:sp>
        <p:nvSpPr>
          <p:cNvPr id="83971" name="Rectangle 3"/>
          <p:cNvSpPr>
            <a:spLocks noGrp="1" noChangeArrowheads="1"/>
          </p:cNvSpPr>
          <p:nvPr>
            <p:ph type="subTitle" idx="1"/>
          </p:nvPr>
        </p:nvSpPr>
        <p:spPr>
          <a:xfrm>
            <a:off x="1295400" y="2819400"/>
            <a:ext cx="6477000" cy="3124200"/>
          </a:xfrm>
        </p:spPr>
        <p:txBody>
          <a:bodyPr/>
          <a:lstStyle/>
          <a:p>
            <a:pPr>
              <a:buFont typeface="Wingdings" pitchFamily="2" charset="2"/>
              <a:buChar char="§"/>
            </a:pPr>
            <a:r>
              <a:rPr lang="en-US" sz="2000" dirty="0" smtClean="0"/>
              <a:t> </a:t>
            </a:r>
            <a:r>
              <a:rPr lang="en-US" sz="2000" dirty="0" smtClean="0"/>
              <a:t>Estimating shapes of brain white matter fibers</a:t>
            </a:r>
          </a:p>
          <a:p>
            <a:pPr>
              <a:buFont typeface="Wingdings" pitchFamily="2" charset="2"/>
              <a:buChar char="§"/>
            </a:pPr>
            <a:r>
              <a:rPr lang="en-US" sz="2000" dirty="0" smtClean="0"/>
              <a:t> </a:t>
            </a:r>
            <a:r>
              <a:rPr lang="en-US" sz="2000" dirty="0" smtClean="0"/>
              <a:t>Reconstructing images from raw MRI scanner data</a:t>
            </a:r>
            <a:endParaRPr lang="en-US" sz="2000" dirty="0" smtClean="0"/>
          </a:p>
          <a:p>
            <a:endParaRPr lang="en-US" sz="2000" dirty="0" smtClean="0"/>
          </a:p>
          <a:p>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Slide Number Placeholder 1"/>
          <p:cNvSpPr>
            <a:spLocks noGrp="1"/>
          </p:cNvSpPr>
          <p:nvPr>
            <p:ph type="sldNum" sz="quarter" idx="10"/>
          </p:nvPr>
        </p:nvSpPr>
        <p:spPr/>
        <p:txBody>
          <a:bodyPr/>
          <a:lstStyle/>
          <a:p>
            <a:pPr>
              <a:defRPr/>
            </a:pPr>
            <a:fld id="{564DCFCF-F24A-4A79-ACDA-E9AC964C8977}" type="slidenum">
              <a:rPr lang="en-US"/>
              <a:pPr>
                <a:defRPr/>
              </a:pPr>
              <a:t>19</a:t>
            </a:fld>
            <a:endParaRPr lang="en-US"/>
          </a:p>
        </p:txBody>
      </p:sp>
      <p:sp>
        <p:nvSpPr>
          <p:cNvPr id="145410" name="Rectangle 2"/>
          <p:cNvSpPr>
            <a:spLocks noGrp="1" noChangeArrowheads="1"/>
          </p:cNvSpPr>
          <p:nvPr>
            <p:ph type="title" idx="4294967295"/>
          </p:nvPr>
        </p:nvSpPr>
        <p:spPr>
          <a:xfrm>
            <a:off x="0" y="76200"/>
            <a:ext cx="9144000" cy="685800"/>
          </a:xfrm>
        </p:spPr>
        <p:txBody>
          <a:bodyPr lIns="90488" tIns="44450" rIns="90488" bIns="44450"/>
          <a:lstStyle/>
          <a:p>
            <a:pPr eaLnBrk="1" hangingPunct="1">
              <a:lnSpc>
                <a:spcPct val="110000"/>
              </a:lnSpc>
              <a:defRPr/>
            </a:pPr>
            <a:r>
              <a:rPr lang="en-US" sz="2400" i="1" dirty="0" smtClean="0">
                <a:solidFill>
                  <a:schemeClr val="tx1"/>
                </a:solidFill>
                <a:effectLst>
                  <a:outerShdw blurRad="38100" dist="38100" dir="2700000" algn="tl">
                    <a:srgbClr val="C0C0C0"/>
                  </a:outerShdw>
                </a:effectLst>
                <a:latin typeface="Lucida Sans" pitchFamily="34" charset="0"/>
              </a:rPr>
              <a:t>High </a:t>
            </a:r>
            <a:r>
              <a:rPr lang="en-US" sz="2400" i="1" dirty="0" smtClean="0">
                <a:solidFill>
                  <a:schemeClr val="tx1"/>
                </a:solidFill>
                <a:effectLst>
                  <a:outerShdw blurRad="38100" dist="38100" dir="2700000" algn="tl">
                    <a:srgbClr val="C0C0C0"/>
                  </a:outerShdw>
                </a:effectLst>
                <a:latin typeface="Lucida Sans" pitchFamily="34" charset="0"/>
              </a:rPr>
              <a:t>Angular Resolution Diffusion Imaging</a:t>
            </a:r>
            <a:endParaRPr lang="en-US" sz="2400" i="1" dirty="0" smtClean="0">
              <a:solidFill>
                <a:schemeClr val="tx1"/>
              </a:solidFill>
              <a:latin typeface="Lucida Sans" pitchFamily="34" charset="0"/>
            </a:endParaRPr>
          </a:p>
        </p:txBody>
      </p:sp>
      <p:pic>
        <p:nvPicPr>
          <p:cNvPr id="56327" name="Picture 6" descr="HARDI-Images2004-Fig3a"/>
          <p:cNvPicPr>
            <a:picLocks noChangeAspect="1" noChangeArrowheads="1"/>
          </p:cNvPicPr>
          <p:nvPr/>
        </p:nvPicPr>
        <p:blipFill>
          <a:blip r:embed="rId3" cstate="print"/>
          <a:srcRect/>
          <a:stretch>
            <a:fillRect/>
          </a:stretch>
        </p:blipFill>
        <p:spPr bwMode="auto">
          <a:xfrm>
            <a:off x="228600" y="1066800"/>
            <a:ext cx="3251200" cy="4572000"/>
          </a:xfrm>
          <a:prstGeom prst="rect">
            <a:avLst/>
          </a:prstGeom>
          <a:noFill/>
          <a:ln w="9525">
            <a:noFill/>
            <a:miter lim="800000"/>
            <a:headEnd/>
            <a:tailEnd/>
          </a:ln>
        </p:spPr>
      </p:pic>
      <p:sp>
        <p:nvSpPr>
          <p:cNvPr id="56328" name="Rectangle 7"/>
          <p:cNvSpPr>
            <a:spLocks noChangeArrowheads="1"/>
          </p:cNvSpPr>
          <p:nvPr/>
        </p:nvSpPr>
        <p:spPr bwMode="auto">
          <a:xfrm>
            <a:off x="2249487" y="4070350"/>
            <a:ext cx="203200" cy="228600"/>
          </a:xfrm>
          <a:prstGeom prst="rect">
            <a:avLst/>
          </a:prstGeom>
          <a:noFill/>
          <a:ln w="25400">
            <a:solidFill>
              <a:schemeClr val="tx1"/>
            </a:solidFill>
            <a:miter lim="800000"/>
            <a:headEnd/>
            <a:tailEnd/>
          </a:ln>
        </p:spPr>
        <p:txBody>
          <a:bodyPr wrap="none" anchor="ctr"/>
          <a:lstStyle/>
          <a:p>
            <a:pPr algn="l">
              <a:buFontTx/>
              <a:buNone/>
            </a:pPr>
            <a:endParaRPr lang="en-US" sz="1800" i="0">
              <a:latin typeface="Arial" pitchFamily="34" charset="0"/>
            </a:endParaRPr>
          </a:p>
        </p:txBody>
      </p:sp>
      <p:sp>
        <p:nvSpPr>
          <p:cNvPr id="56329" name="Line 8"/>
          <p:cNvSpPr>
            <a:spLocks noChangeShapeType="1"/>
          </p:cNvSpPr>
          <p:nvPr/>
        </p:nvSpPr>
        <p:spPr bwMode="auto">
          <a:xfrm flipV="1">
            <a:off x="2463800" y="609600"/>
            <a:ext cx="1150937" cy="3462338"/>
          </a:xfrm>
          <a:prstGeom prst="line">
            <a:avLst/>
          </a:prstGeom>
          <a:noFill/>
          <a:ln w="25400">
            <a:solidFill>
              <a:schemeClr val="tx1"/>
            </a:solidFill>
            <a:round/>
            <a:headEnd/>
            <a:tailEnd/>
          </a:ln>
        </p:spPr>
        <p:txBody>
          <a:bodyPr/>
          <a:lstStyle/>
          <a:p>
            <a:endParaRPr lang="en-US"/>
          </a:p>
        </p:txBody>
      </p:sp>
      <p:sp>
        <p:nvSpPr>
          <p:cNvPr id="56330" name="Line 9"/>
          <p:cNvSpPr>
            <a:spLocks noChangeShapeType="1"/>
          </p:cNvSpPr>
          <p:nvPr/>
        </p:nvSpPr>
        <p:spPr bwMode="auto">
          <a:xfrm flipV="1">
            <a:off x="2463800" y="2971800"/>
            <a:ext cx="1150937" cy="1328738"/>
          </a:xfrm>
          <a:prstGeom prst="line">
            <a:avLst/>
          </a:prstGeom>
          <a:noFill/>
          <a:ln w="25400">
            <a:solidFill>
              <a:schemeClr val="tx1"/>
            </a:solidFill>
            <a:round/>
            <a:headEnd/>
            <a:tailEnd/>
          </a:ln>
        </p:spPr>
        <p:txBody>
          <a:bodyPr/>
          <a:lstStyle/>
          <a:p>
            <a:endParaRPr lang="en-US"/>
          </a:p>
        </p:txBody>
      </p:sp>
      <p:pic>
        <p:nvPicPr>
          <p:cNvPr id="56331" name="Picture 10" descr="vol18-LtPostCentrum-150x147x24-1x1x1"/>
          <p:cNvPicPr>
            <a:picLocks noChangeAspect="1" noChangeArrowheads="1"/>
          </p:cNvPicPr>
          <p:nvPr/>
        </p:nvPicPr>
        <p:blipFill>
          <a:blip r:embed="rId4" cstate="print"/>
          <a:srcRect l="16216" r="16217" b="6306"/>
          <a:stretch>
            <a:fillRect/>
          </a:stretch>
        </p:blipFill>
        <p:spPr bwMode="auto">
          <a:xfrm>
            <a:off x="3614737" y="609600"/>
            <a:ext cx="2019300" cy="2362200"/>
          </a:xfrm>
          <a:prstGeom prst="rect">
            <a:avLst/>
          </a:prstGeom>
          <a:noFill/>
          <a:ln w="9525">
            <a:noFill/>
            <a:miter lim="800000"/>
            <a:headEnd/>
            <a:tailEnd/>
          </a:ln>
        </p:spPr>
      </p:pic>
      <p:sp>
        <p:nvSpPr>
          <p:cNvPr id="56332" name="Line 11"/>
          <p:cNvSpPr>
            <a:spLocks noChangeShapeType="1"/>
          </p:cNvSpPr>
          <p:nvPr/>
        </p:nvSpPr>
        <p:spPr bwMode="auto">
          <a:xfrm flipV="1">
            <a:off x="3614737" y="2971800"/>
            <a:ext cx="2032000" cy="0"/>
          </a:xfrm>
          <a:prstGeom prst="line">
            <a:avLst/>
          </a:prstGeom>
          <a:noFill/>
          <a:ln w="25400">
            <a:solidFill>
              <a:schemeClr val="tx1"/>
            </a:solidFill>
            <a:round/>
            <a:headEnd/>
            <a:tailEnd/>
          </a:ln>
        </p:spPr>
        <p:txBody>
          <a:bodyPr/>
          <a:lstStyle/>
          <a:p>
            <a:endParaRPr lang="en-US"/>
          </a:p>
        </p:txBody>
      </p:sp>
      <p:sp>
        <p:nvSpPr>
          <p:cNvPr id="56333" name="Line 12"/>
          <p:cNvSpPr>
            <a:spLocks noChangeShapeType="1"/>
          </p:cNvSpPr>
          <p:nvPr/>
        </p:nvSpPr>
        <p:spPr bwMode="auto">
          <a:xfrm>
            <a:off x="5646737" y="609600"/>
            <a:ext cx="0" cy="2362200"/>
          </a:xfrm>
          <a:prstGeom prst="line">
            <a:avLst/>
          </a:prstGeom>
          <a:noFill/>
          <a:ln w="25400">
            <a:solidFill>
              <a:schemeClr val="tx1"/>
            </a:solidFill>
            <a:round/>
            <a:headEnd/>
            <a:tailEnd/>
          </a:ln>
        </p:spPr>
        <p:txBody>
          <a:bodyPr/>
          <a:lstStyle/>
          <a:p>
            <a:endParaRPr lang="en-US"/>
          </a:p>
        </p:txBody>
      </p:sp>
      <p:sp>
        <p:nvSpPr>
          <p:cNvPr id="56334" name="Line 13"/>
          <p:cNvSpPr>
            <a:spLocks noChangeShapeType="1"/>
          </p:cNvSpPr>
          <p:nvPr/>
        </p:nvSpPr>
        <p:spPr bwMode="auto">
          <a:xfrm flipV="1">
            <a:off x="3614737" y="609600"/>
            <a:ext cx="2032000" cy="0"/>
          </a:xfrm>
          <a:prstGeom prst="line">
            <a:avLst/>
          </a:prstGeom>
          <a:noFill/>
          <a:ln w="25400">
            <a:solidFill>
              <a:schemeClr val="tx1"/>
            </a:solidFill>
            <a:round/>
            <a:headEnd/>
            <a:tailEnd/>
          </a:ln>
        </p:spPr>
        <p:txBody>
          <a:bodyPr/>
          <a:lstStyle/>
          <a:p>
            <a:endParaRPr lang="en-US"/>
          </a:p>
        </p:txBody>
      </p:sp>
      <p:sp>
        <p:nvSpPr>
          <p:cNvPr id="56335" name="Line 14"/>
          <p:cNvSpPr>
            <a:spLocks noChangeShapeType="1"/>
          </p:cNvSpPr>
          <p:nvPr/>
        </p:nvSpPr>
        <p:spPr bwMode="auto">
          <a:xfrm>
            <a:off x="3614737" y="609600"/>
            <a:ext cx="0" cy="2362200"/>
          </a:xfrm>
          <a:prstGeom prst="line">
            <a:avLst/>
          </a:prstGeom>
          <a:noFill/>
          <a:ln w="25400">
            <a:solidFill>
              <a:schemeClr val="tx1"/>
            </a:solidFill>
            <a:round/>
            <a:headEnd/>
            <a:tailEnd/>
          </a:ln>
        </p:spPr>
        <p:txBody>
          <a:bodyPr/>
          <a:lstStyle/>
          <a:p>
            <a:endParaRPr lang="en-US"/>
          </a:p>
        </p:txBody>
      </p:sp>
      <p:pic>
        <p:nvPicPr>
          <p:cNvPr id="13" name="Picture 3"/>
          <p:cNvPicPr>
            <a:picLocks noChangeAspect="1" noChangeArrowheads="1"/>
          </p:cNvPicPr>
          <p:nvPr/>
        </p:nvPicPr>
        <p:blipFill>
          <a:blip r:embed="rId5" cstate="print"/>
          <a:srcRect/>
          <a:stretch>
            <a:fillRect/>
          </a:stretch>
        </p:blipFill>
        <p:spPr bwMode="auto">
          <a:xfrm>
            <a:off x="4876800" y="2438400"/>
            <a:ext cx="4953000" cy="3962400"/>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26AD4D2-DA9A-4E31-95AA-33E87511FE60}" type="slidenum">
              <a:rPr lang="en-US"/>
              <a:pPr>
                <a:defRPr/>
              </a:pPr>
              <a:t>2</a:t>
            </a:fld>
            <a:endParaRPr lang="en-US"/>
          </a:p>
        </p:txBody>
      </p:sp>
      <p:sp>
        <p:nvSpPr>
          <p:cNvPr id="8195" name="Rectangle 2"/>
          <p:cNvSpPr>
            <a:spLocks noGrp="1" noChangeArrowheads="1"/>
          </p:cNvSpPr>
          <p:nvPr>
            <p:ph type="title"/>
          </p:nvPr>
        </p:nvSpPr>
        <p:spPr/>
        <p:txBody>
          <a:bodyPr/>
          <a:lstStyle/>
          <a:p>
            <a:r>
              <a:rPr lang="en-US" dirty="0" smtClean="0"/>
              <a:t>Outline</a:t>
            </a:r>
          </a:p>
        </p:txBody>
      </p:sp>
      <p:sp>
        <p:nvSpPr>
          <p:cNvPr id="8196" name="Rectangle 3"/>
          <p:cNvSpPr>
            <a:spLocks noGrp="1" noChangeArrowheads="1"/>
          </p:cNvSpPr>
          <p:nvPr>
            <p:ph type="body" idx="1"/>
          </p:nvPr>
        </p:nvSpPr>
        <p:spPr/>
        <p:txBody>
          <a:bodyPr/>
          <a:lstStyle/>
          <a:p>
            <a:endParaRPr lang="en-US" dirty="0" smtClean="0"/>
          </a:p>
          <a:p>
            <a:r>
              <a:rPr lang="en-US" dirty="0" smtClean="0"/>
              <a:t>Snippets of </a:t>
            </a:r>
            <a:r>
              <a:rPr lang="en-US" dirty="0" smtClean="0"/>
              <a:t>e</a:t>
            </a:r>
            <a:r>
              <a:rPr lang="en-US" dirty="0" smtClean="0"/>
              <a:t>xamples of medical imaging data</a:t>
            </a:r>
          </a:p>
          <a:p>
            <a:r>
              <a:rPr lang="en-US" dirty="0" smtClean="0"/>
              <a:t>3 </a:t>
            </a:r>
            <a:r>
              <a:rPr lang="en-US" dirty="0" smtClean="0"/>
              <a:t>main analysis techniques:</a:t>
            </a:r>
          </a:p>
          <a:p>
            <a:pPr lvl="1"/>
            <a:r>
              <a:rPr lang="en-US" dirty="0" smtClean="0"/>
              <a:t>Detection</a:t>
            </a:r>
          </a:p>
          <a:p>
            <a:pPr lvl="1"/>
            <a:r>
              <a:rPr lang="en-US" dirty="0" smtClean="0"/>
              <a:t>Estimation</a:t>
            </a:r>
          </a:p>
          <a:p>
            <a:pPr lvl="1"/>
            <a:r>
              <a:rPr lang="en-US" dirty="0" smtClean="0"/>
              <a:t>Classification / learning</a:t>
            </a:r>
          </a:p>
          <a:p>
            <a:endParaRPr lang="en-US" dirty="0" smtClean="0"/>
          </a:p>
          <a:p>
            <a:pPr>
              <a:buNone/>
            </a:pPr>
            <a:endParaRPr lang="en-US" dirty="0" smtClean="0"/>
          </a:p>
          <a:p>
            <a:endParaRPr lang="en-US" dirty="0" smtClean="0"/>
          </a:p>
          <a:p>
            <a:pPr lvl="1"/>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51E62E3-9369-4F4D-ADF1-62053349FA54}" type="slidenum">
              <a:rPr lang="en-US"/>
              <a:pPr>
                <a:defRPr/>
              </a:pPr>
              <a:t>20</a:t>
            </a:fld>
            <a:endParaRPr lang="en-US"/>
          </a:p>
        </p:txBody>
      </p:sp>
      <p:sp>
        <p:nvSpPr>
          <p:cNvPr id="57347" name="Rectangle 2"/>
          <p:cNvSpPr>
            <a:spLocks noGrp="1" noChangeArrowheads="1"/>
          </p:cNvSpPr>
          <p:nvPr>
            <p:ph type="title"/>
          </p:nvPr>
        </p:nvSpPr>
        <p:spPr/>
        <p:txBody>
          <a:bodyPr/>
          <a:lstStyle/>
          <a:p>
            <a:r>
              <a:rPr lang="en-US" smtClean="0"/>
              <a:t>MR Diffusion Imaging</a:t>
            </a:r>
          </a:p>
        </p:txBody>
      </p:sp>
      <p:sp>
        <p:nvSpPr>
          <p:cNvPr id="2360323" name="Rectangle 3"/>
          <p:cNvSpPr>
            <a:spLocks noGrp="1" noChangeArrowheads="1"/>
          </p:cNvSpPr>
          <p:nvPr>
            <p:ph type="body" idx="1"/>
          </p:nvPr>
        </p:nvSpPr>
        <p:spPr>
          <a:xfrm>
            <a:off x="455613" y="1219200"/>
            <a:ext cx="8688387" cy="4876800"/>
          </a:xfrm>
        </p:spPr>
        <p:txBody>
          <a:bodyPr/>
          <a:lstStyle/>
          <a:p>
            <a:pPr>
              <a:lnSpc>
                <a:spcPct val="90000"/>
              </a:lnSpc>
            </a:pPr>
            <a:r>
              <a:rPr lang="en-US" sz="2200" dirty="0" smtClean="0"/>
              <a:t>Diffusion MRI has revolutionized in vivo imaging of brain </a:t>
            </a:r>
          </a:p>
          <a:p>
            <a:pPr>
              <a:lnSpc>
                <a:spcPct val="90000"/>
              </a:lnSpc>
            </a:pPr>
            <a:r>
              <a:rPr lang="en-US" sz="2200" dirty="0" smtClean="0"/>
              <a:t>Measures the directionally varying diffusion properties of water in tissue</a:t>
            </a:r>
          </a:p>
          <a:p>
            <a:pPr>
              <a:lnSpc>
                <a:spcPct val="90000"/>
              </a:lnSpc>
            </a:pPr>
            <a:r>
              <a:rPr lang="en-US" sz="2200" dirty="0" smtClean="0"/>
              <a:t>Anisotropy of diffusion is an important marker of extant fiber organization</a:t>
            </a:r>
          </a:p>
          <a:p>
            <a:pPr>
              <a:lnSpc>
                <a:spcPct val="90000"/>
              </a:lnSpc>
            </a:pPr>
            <a:r>
              <a:rPr lang="en-US" sz="2200" dirty="0" smtClean="0"/>
              <a:t>Enables probing of fiber connectivity in the brain, through </a:t>
            </a:r>
            <a:r>
              <a:rPr lang="en-US" sz="2200" dirty="0" err="1" smtClean="0"/>
              <a:t>tractography</a:t>
            </a:r>
            <a:endParaRPr lang="en-US" sz="2200" dirty="0" smtClean="0"/>
          </a:p>
          <a:p>
            <a:r>
              <a:rPr lang="en-US" sz="2000" dirty="0" smtClean="0"/>
              <a:t>D-MRI involves taking several directional diffusion imaging measurements</a:t>
            </a:r>
          </a:p>
          <a:p>
            <a:r>
              <a:rPr lang="en-US" sz="2000" dirty="0" smtClean="0"/>
              <a:t>Then we fit a 3D shape to these measurements </a:t>
            </a:r>
            <a:endParaRPr lang="en-US" sz="2200" dirty="0" smtClean="0"/>
          </a:p>
          <a:p>
            <a:pPr>
              <a:lnSpc>
                <a:spcPct val="90000"/>
              </a:lnSpc>
            </a:pPr>
            <a:endParaRPr lang="en-US" sz="22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3" name="Picture 4" descr="sodf copy"/>
          <p:cNvPicPr>
            <a:picLocks noChangeAspect="1" noChangeArrowheads="1"/>
          </p:cNvPicPr>
          <p:nvPr/>
        </p:nvPicPr>
        <p:blipFill>
          <a:blip r:embed="rId3" cstate="print">
            <a:lum bright="10000" contrast="10000"/>
          </a:blip>
          <a:srcRect/>
          <a:stretch>
            <a:fillRect/>
          </a:stretch>
        </p:blipFill>
        <p:spPr bwMode="auto">
          <a:xfrm>
            <a:off x="3817938" y="3397250"/>
            <a:ext cx="1822450" cy="1581150"/>
          </a:xfrm>
          <a:prstGeom prst="rect">
            <a:avLst/>
          </a:prstGeom>
          <a:noFill/>
          <a:ln w="9525">
            <a:noFill/>
            <a:miter lim="800000"/>
            <a:headEnd/>
            <a:tailEnd/>
          </a:ln>
        </p:spPr>
      </p:pic>
      <p:pic>
        <p:nvPicPr>
          <p:cNvPr id="61444" name="Picture 5"/>
          <p:cNvPicPr>
            <a:picLocks noGrp="1" noChangeAspect="1" noChangeArrowheads="1"/>
          </p:cNvPicPr>
          <p:nvPr>
            <p:ph sz="half" idx="2"/>
          </p:nvPr>
        </p:nvPicPr>
        <p:blipFill>
          <a:blip r:embed="rId4" cstate="print"/>
          <a:srcRect l="24902" t="16724" r="24902" b="16724"/>
          <a:stretch>
            <a:fillRect/>
          </a:stretch>
        </p:blipFill>
        <p:spPr>
          <a:xfrm>
            <a:off x="1828800" y="3540125"/>
            <a:ext cx="1508125" cy="1489075"/>
          </a:xfrm>
          <a:noFill/>
        </p:spPr>
      </p:pic>
      <p:sp>
        <p:nvSpPr>
          <p:cNvPr id="61445" name="Text Box 6"/>
          <p:cNvSpPr txBox="1">
            <a:spLocks noChangeArrowheads="1"/>
          </p:cNvSpPr>
          <p:nvPr/>
        </p:nvSpPr>
        <p:spPr bwMode="auto">
          <a:xfrm>
            <a:off x="2174875" y="3138487"/>
            <a:ext cx="1143000" cy="457200"/>
          </a:xfrm>
          <a:prstGeom prst="rect">
            <a:avLst/>
          </a:prstGeom>
          <a:noFill/>
          <a:ln w="25400" algn="ctr">
            <a:noFill/>
            <a:miter lim="800000"/>
            <a:headEnd/>
            <a:tailEnd type="none" w="lg" len="lg"/>
          </a:ln>
        </p:spPr>
        <p:txBody>
          <a:bodyPr>
            <a:spAutoFit/>
          </a:bodyPr>
          <a:lstStyle/>
          <a:p>
            <a:pPr eaLnBrk="1" hangingPunct="1">
              <a:spcBef>
                <a:spcPct val="20000"/>
              </a:spcBef>
            </a:pPr>
            <a:r>
              <a:rPr lang="en-US">
                <a:solidFill>
                  <a:srgbClr val="FF0000"/>
                </a:solidFill>
                <a:latin typeface="Arial Narrow" pitchFamily="34" charset="0"/>
              </a:rPr>
              <a:t>S(</a:t>
            </a:r>
            <a:r>
              <a:rPr lang="el-GR">
                <a:solidFill>
                  <a:srgbClr val="FF0000"/>
                </a:solidFill>
                <a:latin typeface="Arial Narrow" pitchFamily="34" charset="0"/>
              </a:rPr>
              <a:t>φ</a:t>
            </a:r>
            <a:r>
              <a:rPr lang="en-US">
                <a:solidFill>
                  <a:srgbClr val="FF0000"/>
                </a:solidFill>
                <a:latin typeface="Arial Narrow" pitchFamily="34" charset="0"/>
              </a:rPr>
              <a:t>,</a:t>
            </a:r>
            <a:r>
              <a:rPr lang="el-GR">
                <a:solidFill>
                  <a:srgbClr val="FF0000"/>
                </a:solidFill>
                <a:latin typeface="Arial Narrow" pitchFamily="34" charset="0"/>
              </a:rPr>
              <a:t>θ</a:t>
            </a:r>
            <a:r>
              <a:rPr lang="en-US">
                <a:solidFill>
                  <a:srgbClr val="FF0000"/>
                </a:solidFill>
                <a:latin typeface="Arial Narrow" pitchFamily="34" charset="0"/>
              </a:rPr>
              <a:t>)</a:t>
            </a:r>
          </a:p>
        </p:txBody>
      </p:sp>
      <p:sp>
        <p:nvSpPr>
          <p:cNvPr id="61446" name="Text Box 7"/>
          <p:cNvSpPr txBox="1">
            <a:spLocks noChangeArrowheads="1"/>
          </p:cNvSpPr>
          <p:nvPr/>
        </p:nvSpPr>
        <p:spPr bwMode="auto">
          <a:xfrm>
            <a:off x="4308475" y="3138487"/>
            <a:ext cx="1066800" cy="457200"/>
          </a:xfrm>
          <a:prstGeom prst="rect">
            <a:avLst/>
          </a:prstGeom>
          <a:noFill/>
          <a:ln w="25400" algn="ctr">
            <a:noFill/>
            <a:miter lim="800000"/>
            <a:headEnd/>
            <a:tailEnd type="none" w="lg" len="lg"/>
          </a:ln>
        </p:spPr>
        <p:txBody>
          <a:bodyPr>
            <a:spAutoFit/>
          </a:bodyPr>
          <a:lstStyle/>
          <a:p>
            <a:pPr eaLnBrk="1" hangingPunct="1">
              <a:spcBef>
                <a:spcPct val="20000"/>
              </a:spcBef>
            </a:pPr>
            <a:r>
              <a:rPr lang="en-US">
                <a:solidFill>
                  <a:srgbClr val="FF0000"/>
                </a:solidFill>
                <a:latin typeface="Arial Narrow" pitchFamily="34" charset="0"/>
              </a:rPr>
              <a:t>F(</a:t>
            </a:r>
            <a:r>
              <a:rPr lang="el-GR">
                <a:solidFill>
                  <a:srgbClr val="FF0000"/>
                </a:solidFill>
                <a:latin typeface="Arial Narrow" pitchFamily="34" charset="0"/>
              </a:rPr>
              <a:t>φ</a:t>
            </a:r>
            <a:r>
              <a:rPr lang="en-US">
                <a:solidFill>
                  <a:srgbClr val="FF0000"/>
                </a:solidFill>
                <a:latin typeface="Arial Narrow" pitchFamily="34" charset="0"/>
              </a:rPr>
              <a:t>,</a:t>
            </a:r>
            <a:r>
              <a:rPr lang="el-GR">
                <a:solidFill>
                  <a:srgbClr val="FF0000"/>
                </a:solidFill>
                <a:latin typeface="Arial Narrow" pitchFamily="34" charset="0"/>
              </a:rPr>
              <a:t>θ</a:t>
            </a:r>
            <a:r>
              <a:rPr lang="en-US">
                <a:solidFill>
                  <a:srgbClr val="FF0000"/>
                </a:solidFill>
                <a:latin typeface="Arial Narrow" pitchFamily="34" charset="0"/>
              </a:rPr>
              <a:t>)</a:t>
            </a:r>
          </a:p>
        </p:txBody>
      </p:sp>
      <p:sp>
        <p:nvSpPr>
          <p:cNvPr id="61447" name="Line 8"/>
          <p:cNvSpPr>
            <a:spLocks noChangeShapeType="1"/>
          </p:cNvSpPr>
          <p:nvPr/>
        </p:nvSpPr>
        <p:spPr bwMode="auto">
          <a:xfrm>
            <a:off x="3362325" y="4030662"/>
            <a:ext cx="487363" cy="14288"/>
          </a:xfrm>
          <a:prstGeom prst="line">
            <a:avLst/>
          </a:prstGeom>
          <a:noFill/>
          <a:ln w="50800">
            <a:solidFill>
              <a:schemeClr val="accent2"/>
            </a:solidFill>
            <a:round/>
            <a:headEnd/>
            <a:tailEnd type="stealth" w="lg" len="lg"/>
          </a:ln>
        </p:spPr>
        <p:txBody>
          <a:bodyPr/>
          <a:lstStyle/>
          <a:p>
            <a:endParaRPr lang="en-US"/>
          </a:p>
        </p:txBody>
      </p:sp>
      <p:sp>
        <p:nvSpPr>
          <p:cNvPr id="61448" name="Text Box 9"/>
          <p:cNvSpPr txBox="1">
            <a:spLocks noChangeArrowheads="1"/>
          </p:cNvSpPr>
          <p:nvPr/>
        </p:nvSpPr>
        <p:spPr bwMode="auto">
          <a:xfrm>
            <a:off x="304800" y="1143000"/>
            <a:ext cx="7772400" cy="1754326"/>
          </a:xfrm>
          <a:prstGeom prst="rect">
            <a:avLst/>
          </a:prstGeom>
          <a:noFill/>
          <a:ln w="25400" algn="ctr">
            <a:noFill/>
            <a:miter lim="800000"/>
            <a:headEnd/>
            <a:tailEnd type="none" w="lg" len="lg"/>
          </a:ln>
        </p:spPr>
        <p:txBody>
          <a:bodyPr wrap="square">
            <a:spAutoFit/>
          </a:bodyPr>
          <a:lstStyle/>
          <a:p>
            <a:pPr eaLnBrk="1" hangingPunct="1">
              <a:buNone/>
            </a:pPr>
            <a:r>
              <a:rPr lang="en-US" i="0" u="sng" dirty="0" smtClean="0">
                <a:solidFill>
                  <a:schemeClr val="accent2"/>
                </a:solidFill>
              </a:rPr>
              <a:t>Basic Approach</a:t>
            </a:r>
            <a:endParaRPr lang="en-US" i="0" dirty="0">
              <a:solidFill>
                <a:schemeClr val="accent2"/>
              </a:solidFill>
            </a:endParaRPr>
          </a:p>
          <a:p>
            <a:pPr eaLnBrk="1" hangingPunct="1">
              <a:lnSpc>
                <a:spcPct val="50000"/>
              </a:lnSpc>
            </a:pPr>
            <a:endParaRPr lang="en-US" i="0" dirty="0">
              <a:solidFill>
                <a:schemeClr val="accent2"/>
              </a:solidFill>
            </a:endParaRPr>
          </a:p>
          <a:p>
            <a:pPr eaLnBrk="1" hangingPunct="1">
              <a:buNone/>
            </a:pPr>
            <a:r>
              <a:rPr lang="en-US" i="0" dirty="0"/>
              <a:t>Construct a </a:t>
            </a:r>
            <a:r>
              <a:rPr lang="en-US" i="0" dirty="0" smtClean="0"/>
              <a:t>function on the unit sphere that </a:t>
            </a:r>
            <a:r>
              <a:rPr lang="en-US" i="0" dirty="0"/>
              <a:t>characterizes the angular structure of diffusion anisotropy in each </a:t>
            </a:r>
            <a:r>
              <a:rPr lang="en-US" i="0" dirty="0" err="1"/>
              <a:t>voxel</a:t>
            </a:r>
            <a:r>
              <a:rPr lang="en-US" i="0" dirty="0"/>
              <a:t>.</a:t>
            </a:r>
          </a:p>
          <a:p>
            <a:pPr eaLnBrk="1" hangingPunct="1">
              <a:buNone/>
            </a:pPr>
            <a:endParaRPr lang="en-US" i="0" dirty="0">
              <a:solidFill>
                <a:schemeClr val="accent2"/>
              </a:solidFill>
            </a:endParaRPr>
          </a:p>
        </p:txBody>
      </p:sp>
      <p:sp>
        <p:nvSpPr>
          <p:cNvPr id="54283" name="Rectangle 11"/>
          <p:cNvSpPr>
            <a:spLocks noGrp="1" noChangeArrowheads="1"/>
          </p:cNvSpPr>
          <p:nvPr>
            <p:ph type="title"/>
          </p:nvPr>
        </p:nvSpPr>
        <p:spPr>
          <a:xfrm>
            <a:off x="304800" y="228600"/>
            <a:ext cx="8534400" cy="457200"/>
          </a:xfrm>
        </p:spPr>
        <p:txBody>
          <a:bodyPr/>
          <a:lstStyle/>
          <a:p>
            <a:pPr eaLnBrk="1" hangingPunct="1">
              <a:defRPr/>
            </a:pPr>
            <a:r>
              <a:rPr lang="en-US" i="1" dirty="0" smtClean="0">
                <a:solidFill>
                  <a:srgbClr val="969696"/>
                </a:solidFill>
                <a:effectLst>
                  <a:outerShdw blurRad="38100" dist="38100" dir="2700000" algn="tl">
                    <a:srgbClr val="FFFFFF"/>
                  </a:outerShdw>
                </a:effectLst>
              </a:rPr>
              <a:t>Reconstruction Problem</a:t>
            </a:r>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pPr>
              <a:defRPr/>
            </a:pPr>
            <a:fld id="{DA5301D8-9670-4AEE-833D-7922D849F372}" type="slidenum">
              <a:rPr lang="en-US"/>
              <a:pPr>
                <a:defRPr/>
              </a:pPr>
              <a:t>22</a:t>
            </a:fld>
            <a:endParaRPr lang="en-US"/>
          </a:p>
        </p:txBody>
      </p:sp>
      <p:sp>
        <p:nvSpPr>
          <p:cNvPr id="64515" name="Text Box 3"/>
          <p:cNvSpPr txBox="1">
            <a:spLocks noChangeArrowheads="1"/>
          </p:cNvSpPr>
          <p:nvPr/>
        </p:nvSpPr>
        <p:spPr bwMode="auto">
          <a:xfrm>
            <a:off x="152400" y="3219450"/>
            <a:ext cx="4286250" cy="1317625"/>
          </a:xfrm>
          <a:prstGeom prst="rect">
            <a:avLst/>
          </a:prstGeom>
          <a:noFill/>
          <a:ln w="9525">
            <a:noFill/>
            <a:miter lim="800000"/>
            <a:headEnd/>
            <a:tailEnd/>
          </a:ln>
        </p:spPr>
        <p:txBody>
          <a:bodyPr>
            <a:spAutoFit/>
          </a:bodyPr>
          <a:lstStyle/>
          <a:p>
            <a:pPr marL="225425" indent="-225425" algn="l" eaLnBrk="1" hangingPunct="1">
              <a:lnSpc>
                <a:spcPct val="125000"/>
              </a:lnSpc>
            </a:pPr>
            <a:r>
              <a:rPr lang="en-US" sz="1600" i="0">
                <a:latin typeface="Arial" pitchFamily="34" charset="0"/>
              </a:rPr>
              <a:t>Middle cerebellar peduncle </a:t>
            </a:r>
            <a:r>
              <a:rPr lang="en-US" sz="1600" i="0">
                <a:solidFill>
                  <a:srgbClr val="00CC00"/>
                </a:solidFill>
                <a:latin typeface="Arial" pitchFamily="34" charset="0"/>
              </a:rPr>
              <a:t>(MCP)</a:t>
            </a:r>
          </a:p>
          <a:p>
            <a:pPr marL="225425" indent="-225425" algn="l" eaLnBrk="1" hangingPunct="1">
              <a:lnSpc>
                <a:spcPct val="125000"/>
              </a:lnSpc>
            </a:pPr>
            <a:r>
              <a:rPr lang="en-US" sz="1600" i="0">
                <a:latin typeface="Arial" pitchFamily="34" charset="0"/>
              </a:rPr>
              <a:t>Superior cerebellar peduncle </a:t>
            </a:r>
            <a:r>
              <a:rPr lang="en-US" sz="1600" i="0">
                <a:solidFill>
                  <a:srgbClr val="0066CC"/>
                </a:solidFill>
                <a:latin typeface="Arial" pitchFamily="34" charset="0"/>
              </a:rPr>
              <a:t>(SCP)</a:t>
            </a:r>
            <a:r>
              <a:rPr lang="en-US" sz="1600" i="0">
                <a:latin typeface="Arial" pitchFamily="34" charset="0"/>
              </a:rPr>
              <a:t> </a:t>
            </a:r>
          </a:p>
          <a:p>
            <a:pPr marL="225425" indent="-225425" algn="l" eaLnBrk="1" hangingPunct="1">
              <a:lnSpc>
                <a:spcPct val="125000"/>
              </a:lnSpc>
            </a:pPr>
            <a:r>
              <a:rPr lang="en-US" sz="1600" i="0">
                <a:latin typeface="Arial" pitchFamily="34" charset="0"/>
              </a:rPr>
              <a:t>Pyramidal tract</a:t>
            </a:r>
            <a:r>
              <a:rPr lang="en-US" sz="1600" i="0">
                <a:solidFill>
                  <a:srgbClr val="0066CC"/>
                </a:solidFill>
                <a:latin typeface="Arial" pitchFamily="34" charset="0"/>
              </a:rPr>
              <a:t> (PT)</a:t>
            </a:r>
          </a:p>
          <a:p>
            <a:pPr marL="225425" indent="-225425" algn="l" eaLnBrk="1" hangingPunct="1">
              <a:lnSpc>
                <a:spcPct val="125000"/>
              </a:lnSpc>
            </a:pPr>
            <a:r>
              <a:rPr lang="en-US" sz="1600" i="0">
                <a:latin typeface="Arial" pitchFamily="34" charset="0"/>
              </a:rPr>
              <a:t>Trans pontocerebellar fibers </a:t>
            </a:r>
            <a:r>
              <a:rPr lang="en-US" sz="1600" i="0">
                <a:solidFill>
                  <a:srgbClr val="FF0000"/>
                </a:solidFill>
                <a:latin typeface="Arial" pitchFamily="34" charset="0"/>
              </a:rPr>
              <a:t>(TPF)</a:t>
            </a:r>
          </a:p>
        </p:txBody>
      </p:sp>
      <p:pic>
        <p:nvPicPr>
          <p:cNvPr id="88068" name="Picture 4" descr="Fig9c"/>
          <p:cNvPicPr>
            <a:picLocks noChangeAspect="1" noChangeArrowheads="1"/>
          </p:cNvPicPr>
          <p:nvPr/>
        </p:nvPicPr>
        <p:blipFill>
          <a:blip r:embed="rId3" cstate="print"/>
          <a:srcRect/>
          <a:stretch>
            <a:fillRect/>
          </a:stretch>
        </p:blipFill>
        <p:spPr bwMode="auto">
          <a:xfrm>
            <a:off x="4044950" y="788988"/>
            <a:ext cx="4794250" cy="4806950"/>
          </a:xfrm>
          <a:prstGeom prst="rect">
            <a:avLst/>
          </a:prstGeom>
          <a:noFill/>
          <a:ln w="9525">
            <a:noFill/>
            <a:miter lim="800000"/>
            <a:headEnd/>
            <a:tailEnd/>
          </a:ln>
        </p:spPr>
      </p:pic>
      <p:pic>
        <p:nvPicPr>
          <p:cNvPr id="64517" name="Picture 5" descr="Fig9a"/>
          <p:cNvPicPr>
            <a:picLocks noChangeAspect="1" noChangeArrowheads="1"/>
          </p:cNvPicPr>
          <p:nvPr/>
        </p:nvPicPr>
        <p:blipFill>
          <a:blip r:embed="rId4" cstate="print"/>
          <a:srcRect/>
          <a:stretch>
            <a:fillRect/>
          </a:stretch>
        </p:blipFill>
        <p:spPr bwMode="auto">
          <a:xfrm>
            <a:off x="228600" y="209550"/>
            <a:ext cx="3892550" cy="2924175"/>
          </a:xfrm>
          <a:prstGeom prst="rect">
            <a:avLst/>
          </a:prstGeom>
          <a:noFill/>
          <a:ln w="9525">
            <a:solidFill>
              <a:schemeClr val="tx2"/>
            </a:solidFill>
            <a:miter lim="800000"/>
            <a:headEnd/>
            <a:tailEnd/>
          </a:ln>
        </p:spPr>
      </p:pic>
      <p:pic>
        <p:nvPicPr>
          <p:cNvPr id="88070" name="Picture 6" descr="Fig9e"/>
          <p:cNvPicPr>
            <a:picLocks noChangeAspect="1" noChangeArrowheads="1"/>
          </p:cNvPicPr>
          <p:nvPr/>
        </p:nvPicPr>
        <p:blipFill>
          <a:blip r:embed="rId5" cstate="print"/>
          <a:srcRect/>
          <a:stretch>
            <a:fillRect/>
          </a:stretch>
        </p:blipFill>
        <p:spPr bwMode="auto">
          <a:xfrm>
            <a:off x="609600" y="4762500"/>
            <a:ext cx="2811463" cy="1898650"/>
          </a:xfrm>
          <a:prstGeom prst="rect">
            <a:avLst/>
          </a:prstGeom>
          <a:noFill/>
          <a:ln w="9525">
            <a:noFill/>
            <a:miter lim="800000"/>
            <a:headEnd/>
            <a:tailEnd/>
          </a:ln>
        </p:spPr>
      </p:pic>
      <p:sp>
        <p:nvSpPr>
          <p:cNvPr id="64519" name="Rectangle 9"/>
          <p:cNvSpPr>
            <a:spLocks noChangeArrowheads="1"/>
          </p:cNvSpPr>
          <p:nvPr/>
        </p:nvSpPr>
        <p:spPr bwMode="auto">
          <a:xfrm>
            <a:off x="3429000" y="6096000"/>
            <a:ext cx="5715000" cy="641350"/>
          </a:xfrm>
          <a:prstGeom prst="rect">
            <a:avLst/>
          </a:prstGeom>
          <a:noFill/>
          <a:ln w="12700">
            <a:noFill/>
            <a:miter lim="800000"/>
            <a:headEnd/>
            <a:tailEnd/>
          </a:ln>
        </p:spPr>
        <p:txBody>
          <a:bodyPr>
            <a:spAutoFit/>
          </a:bodyPr>
          <a:lstStyle/>
          <a:p>
            <a:pPr>
              <a:buFontTx/>
              <a:buNone/>
            </a:pPr>
            <a:r>
              <a:rPr lang="en-US" sz="1800" i="0">
                <a:solidFill>
                  <a:srgbClr val="FF99FF"/>
                </a:solidFill>
                <a:latin typeface="Arial" pitchFamily="34" charset="0"/>
              </a:rPr>
              <a:t>Hess CP, Mukherjee P, Han ET, Xu D, Vigneron DB </a:t>
            </a:r>
          </a:p>
          <a:p>
            <a:pPr>
              <a:buFontTx/>
              <a:buNone/>
            </a:pPr>
            <a:r>
              <a:rPr lang="en-US" sz="1800">
                <a:solidFill>
                  <a:srgbClr val="FF99FF"/>
                </a:solidFill>
                <a:latin typeface="Arial" pitchFamily="34" charset="0"/>
              </a:rPr>
              <a:t>Magn Reson Med 2006; 56:104-117</a:t>
            </a:r>
            <a:endParaRPr lang="en-US" sz="1800" i="0">
              <a:solidFill>
                <a:srgbClr val="FF99FF"/>
              </a:solidFill>
              <a:latin typeface="Arial"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8070"/>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500" fill="hold"/>
                                        <p:tgtEl>
                                          <p:spTgt spid="8806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p:cNvSpPr>
            <a:spLocks noGrp="1"/>
          </p:cNvSpPr>
          <p:nvPr>
            <p:ph type="sldNum" sz="quarter" idx="10"/>
          </p:nvPr>
        </p:nvSpPr>
        <p:spPr/>
        <p:txBody>
          <a:bodyPr/>
          <a:lstStyle/>
          <a:p>
            <a:pPr>
              <a:defRPr/>
            </a:pPr>
            <a:fld id="{345C0A0C-A0E8-4450-9883-AF7E9D79DE06}" type="slidenum">
              <a:rPr lang="en-US"/>
              <a:pPr>
                <a:defRPr/>
              </a:pPr>
              <a:t>23</a:t>
            </a:fld>
            <a:endParaRPr lang="en-US"/>
          </a:p>
        </p:txBody>
      </p:sp>
      <p:pic>
        <p:nvPicPr>
          <p:cNvPr id="65539" name="Picture 2" descr="bs_HARDI_DTI_NOT"/>
          <p:cNvPicPr>
            <a:picLocks noChangeAspect="1" noChangeArrowheads="1"/>
          </p:cNvPicPr>
          <p:nvPr/>
        </p:nvPicPr>
        <p:blipFill>
          <a:blip r:embed="rId3" cstate="print"/>
          <a:srcRect/>
          <a:stretch>
            <a:fillRect/>
          </a:stretch>
        </p:blipFill>
        <p:spPr bwMode="auto">
          <a:xfrm>
            <a:off x="762000" y="2651125"/>
            <a:ext cx="8001000" cy="1998663"/>
          </a:xfrm>
          <a:prstGeom prst="rect">
            <a:avLst/>
          </a:prstGeom>
          <a:noFill/>
          <a:ln w="9525">
            <a:noFill/>
            <a:miter lim="800000"/>
            <a:headEnd/>
            <a:tailEnd/>
          </a:ln>
        </p:spPr>
      </p:pic>
      <p:sp>
        <p:nvSpPr>
          <p:cNvPr id="65540" name="Text Box 6"/>
          <p:cNvSpPr txBox="1">
            <a:spLocks noChangeArrowheads="1"/>
          </p:cNvSpPr>
          <p:nvPr/>
        </p:nvSpPr>
        <p:spPr bwMode="auto">
          <a:xfrm>
            <a:off x="0" y="5791200"/>
            <a:ext cx="9007475" cy="338138"/>
          </a:xfrm>
          <a:prstGeom prst="rect">
            <a:avLst/>
          </a:prstGeom>
          <a:noFill/>
          <a:ln w="9525">
            <a:noFill/>
            <a:miter lim="800000"/>
            <a:headEnd/>
            <a:tailEnd/>
          </a:ln>
        </p:spPr>
        <p:txBody>
          <a:bodyPr>
            <a:spAutoFit/>
          </a:bodyPr>
          <a:lstStyle/>
          <a:p>
            <a:pPr>
              <a:buFontTx/>
              <a:buNone/>
            </a:pPr>
            <a:r>
              <a:rPr lang="en-US" sz="1600" b="1" dirty="0">
                <a:solidFill>
                  <a:schemeClr val="tx2"/>
                </a:solidFill>
                <a:latin typeface="Arial" pitchFamily="34" charset="0"/>
              </a:rPr>
              <a:t>Berman JI, Chung S, </a:t>
            </a:r>
            <a:r>
              <a:rPr lang="en-US" sz="1600" b="1" dirty="0" err="1">
                <a:solidFill>
                  <a:schemeClr val="tx2"/>
                </a:solidFill>
                <a:latin typeface="Arial" pitchFamily="34" charset="0"/>
              </a:rPr>
              <a:t>Mukherjee</a:t>
            </a:r>
            <a:r>
              <a:rPr lang="en-US" sz="1600" b="1" dirty="0">
                <a:solidFill>
                  <a:schemeClr val="tx2"/>
                </a:solidFill>
                <a:latin typeface="Arial" pitchFamily="34" charset="0"/>
              </a:rPr>
              <a:t> P, Hess CP, Han ET, Henry RG. </a:t>
            </a:r>
            <a:r>
              <a:rPr lang="en-US" sz="1600" b="1" dirty="0" err="1">
                <a:solidFill>
                  <a:schemeClr val="tx2"/>
                </a:solidFill>
                <a:latin typeface="Arial" pitchFamily="34" charset="0"/>
              </a:rPr>
              <a:t>Neuroimage</a:t>
            </a:r>
            <a:r>
              <a:rPr lang="en-US" sz="1600" b="1" dirty="0">
                <a:solidFill>
                  <a:schemeClr val="tx2"/>
                </a:solidFill>
                <a:latin typeface="Arial" pitchFamily="34" charset="0"/>
              </a:rPr>
              <a:t> (2007)</a:t>
            </a:r>
          </a:p>
        </p:txBody>
      </p:sp>
      <p:sp>
        <p:nvSpPr>
          <p:cNvPr id="73736" name="Rectangle 8"/>
          <p:cNvSpPr>
            <a:spLocks noChangeArrowheads="1"/>
          </p:cNvSpPr>
          <p:nvPr/>
        </p:nvSpPr>
        <p:spPr bwMode="auto">
          <a:xfrm>
            <a:off x="304800" y="228600"/>
            <a:ext cx="8229600" cy="685800"/>
          </a:xfrm>
          <a:prstGeom prst="rect">
            <a:avLst/>
          </a:prstGeom>
          <a:noFill/>
          <a:ln w="9525">
            <a:noFill/>
            <a:miter lim="800000"/>
            <a:headEnd/>
            <a:tailEnd/>
          </a:ln>
          <a:effectLst/>
        </p:spPr>
        <p:txBody>
          <a:bodyPr anchor="ctr"/>
          <a:lstStyle/>
          <a:p>
            <a:pPr eaLnBrk="1" hangingPunct="1">
              <a:buFontTx/>
              <a:buNone/>
              <a:defRPr/>
            </a:pPr>
            <a:r>
              <a:rPr lang="en-US" sz="2800" b="1" dirty="0">
                <a:solidFill>
                  <a:schemeClr val="bg2"/>
                </a:solidFill>
                <a:effectLst>
                  <a:outerShdw blurRad="38100" dist="38100" dir="2700000" algn="tl">
                    <a:srgbClr val="FFFFFF"/>
                  </a:outerShdw>
                </a:effectLst>
                <a:latin typeface="Arial" charset="0"/>
              </a:rPr>
              <a:t>Clinically Feasible HARDI Tractography</a:t>
            </a:r>
          </a:p>
        </p:txBody>
      </p:sp>
      <p:sp>
        <p:nvSpPr>
          <p:cNvPr id="65543" name="Text Box 10"/>
          <p:cNvSpPr txBox="1">
            <a:spLocks noChangeArrowheads="1"/>
          </p:cNvSpPr>
          <p:nvPr/>
        </p:nvSpPr>
        <p:spPr bwMode="auto">
          <a:xfrm>
            <a:off x="1752600" y="4594225"/>
            <a:ext cx="2343150" cy="461963"/>
          </a:xfrm>
          <a:prstGeom prst="rect">
            <a:avLst/>
          </a:prstGeom>
          <a:noFill/>
          <a:ln w="9525">
            <a:noFill/>
            <a:miter lim="800000"/>
            <a:headEnd/>
            <a:tailEnd/>
          </a:ln>
        </p:spPr>
        <p:txBody>
          <a:bodyPr wrap="none">
            <a:spAutoFit/>
          </a:bodyPr>
          <a:lstStyle/>
          <a:p>
            <a:pPr algn="l">
              <a:buFontTx/>
              <a:buNone/>
            </a:pPr>
            <a:r>
              <a:rPr lang="en-US" i="0">
                <a:solidFill>
                  <a:schemeClr val="accent2"/>
                </a:solidFill>
                <a:latin typeface="Arial" pitchFamily="34" charset="0"/>
              </a:rPr>
              <a:t>Harmonic </a:t>
            </a:r>
            <a:r>
              <a:rPr lang="en-US">
                <a:solidFill>
                  <a:schemeClr val="accent2"/>
                </a:solidFill>
                <a:latin typeface="Arial" pitchFamily="34" charset="0"/>
              </a:rPr>
              <a:t>q</a:t>
            </a:r>
            <a:r>
              <a:rPr lang="en-US" i="0">
                <a:solidFill>
                  <a:schemeClr val="accent2"/>
                </a:solidFill>
                <a:latin typeface="Arial" pitchFamily="34" charset="0"/>
              </a:rPr>
              <a:t>-ball</a:t>
            </a:r>
          </a:p>
        </p:txBody>
      </p:sp>
      <p:sp>
        <p:nvSpPr>
          <p:cNvPr id="65544" name="Text Box 11"/>
          <p:cNvSpPr txBox="1">
            <a:spLocks noChangeArrowheads="1"/>
          </p:cNvSpPr>
          <p:nvPr/>
        </p:nvSpPr>
        <p:spPr bwMode="auto">
          <a:xfrm>
            <a:off x="6019800" y="4648200"/>
            <a:ext cx="674688" cy="457200"/>
          </a:xfrm>
          <a:prstGeom prst="rect">
            <a:avLst/>
          </a:prstGeom>
          <a:noFill/>
          <a:ln w="9525">
            <a:noFill/>
            <a:miter lim="800000"/>
            <a:headEnd/>
            <a:tailEnd/>
          </a:ln>
        </p:spPr>
        <p:txBody>
          <a:bodyPr wrap="none">
            <a:spAutoFit/>
          </a:bodyPr>
          <a:lstStyle/>
          <a:p>
            <a:pPr algn="l">
              <a:buFontTx/>
              <a:buNone/>
            </a:pPr>
            <a:r>
              <a:rPr lang="en-US" i="0">
                <a:solidFill>
                  <a:schemeClr val="accent2"/>
                </a:solidFill>
                <a:latin typeface="Arial" pitchFamily="34" charset="0"/>
              </a:rPr>
              <a:t>DTI</a:t>
            </a:r>
          </a:p>
        </p:txBody>
      </p:sp>
      <p:sp>
        <p:nvSpPr>
          <p:cNvPr id="9" name="Rectangle 3"/>
          <p:cNvSpPr txBox="1">
            <a:spLocks noChangeArrowheads="1"/>
          </p:cNvSpPr>
          <p:nvPr/>
        </p:nvSpPr>
        <p:spPr>
          <a:xfrm>
            <a:off x="455613" y="1219200"/>
            <a:ext cx="8688387" cy="762000"/>
          </a:xfrm>
          <a:prstGeom prst="rect">
            <a:avLst/>
          </a:prstGeom>
        </p:spPr>
        <p:txBody>
          <a:bodyPr/>
          <a:lstStyle/>
          <a:p>
            <a:pPr marL="342900" marR="0" lvl="0" indent="-342900" algn="l" defTabSz="914400" rtl="0" eaLnBrk="0" fontAlgn="base" latinLnBrk="0" hangingPunct="0">
              <a:lnSpc>
                <a:spcPct val="90000"/>
              </a:lnSpc>
              <a:spcBef>
                <a:spcPct val="20000"/>
              </a:spcBef>
              <a:spcAft>
                <a:spcPct val="0"/>
              </a:spcAft>
              <a:buClr>
                <a:schemeClr val="accent2"/>
              </a:buClr>
              <a:buSzTx/>
              <a:buFont typeface="Wingdings" pitchFamily="2" charset="2"/>
              <a:buChar char="§"/>
              <a:tabLst/>
              <a:defRPr/>
            </a:pPr>
            <a:r>
              <a:rPr kumimoji="0" lang="en-US" sz="2200" b="0" i="0" u="none" strike="noStrike" kern="0" cap="none" spc="0" normalizeH="0" baseline="0" noProof="0" dirty="0" smtClean="0">
                <a:ln>
                  <a:noFill/>
                </a:ln>
                <a:solidFill>
                  <a:schemeClr val="tx1"/>
                </a:solidFill>
                <a:effectLst/>
                <a:uLnTx/>
                <a:uFillTx/>
                <a:latin typeface="+mn-lt"/>
                <a:ea typeface="+mn-ea"/>
                <a:cs typeface="+mn-cs"/>
              </a:rPr>
              <a:t>Reconstruction</a:t>
            </a:r>
            <a:r>
              <a:rPr kumimoji="0" lang="en-US" sz="2200" b="0" i="0" u="none" strike="noStrike" kern="0" cap="none" spc="0" normalizeH="0" noProof="0" dirty="0" smtClean="0">
                <a:ln>
                  <a:noFill/>
                </a:ln>
                <a:solidFill>
                  <a:schemeClr val="tx1"/>
                </a:solidFill>
                <a:effectLst/>
                <a:uLnTx/>
                <a:uFillTx/>
                <a:latin typeface="+mn-lt"/>
                <a:ea typeface="+mn-ea"/>
                <a:cs typeface="+mn-cs"/>
              </a:rPr>
              <a:t> quality depends on algorithm used</a:t>
            </a:r>
            <a:endParaRPr kumimoji="0" lang="en-US" sz="2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5700FED-6209-494B-815E-40199B8B0D2F}" type="slidenum">
              <a:rPr lang="en-US"/>
              <a:pPr>
                <a:defRPr/>
              </a:pPr>
              <a:t>24</a:t>
            </a:fld>
            <a:endParaRPr lang="en-US"/>
          </a:p>
        </p:txBody>
      </p:sp>
      <p:sp>
        <p:nvSpPr>
          <p:cNvPr id="66563" name="Rectangle 2"/>
          <p:cNvSpPr>
            <a:spLocks noGrp="1" noChangeArrowheads="1"/>
          </p:cNvSpPr>
          <p:nvPr>
            <p:ph type="title"/>
          </p:nvPr>
        </p:nvSpPr>
        <p:spPr/>
        <p:txBody>
          <a:bodyPr/>
          <a:lstStyle/>
          <a:p>
            <a:r>
              <a:rPr lang="en-US" smtClean="0"/>
              <a:t>Problems</a:t>
            </a:r>
          </a:p>
        </p:txBody>
      </p:sp>
      <p:sp>
        <p:nvSpPr>
          <p:cNvPr id="2367491" name="Rectangle 3"/>
          <p:cNvSpPr>
            <a:spLocks noGrp="1" noChangeArrowheads="1"/>
          </p:cNvSpPr>
          <p:nvPr>
            <p:ph type="body" idx="1"/>
          </p:nvPr>
        </p:nvSpPr>
        <p:spPr/>
        <p:txBody>
          <a:bodyPr/>
          <a:lstStyle/>
          <a:p>
            <a:r>
              <a:rPr lang="en-US" smtClean="0"/>
              <a:t>ODF reconstruction suffers from noise</a:t>
            </a:r>
          </a:p>
          <a:p>
            <a:r>
              <a:rPr lang="en-US" smtClean="0"/>
              <a:t>Matrix is ill-conditioned</a:t>
            </a:r>
          </a:p>
          <a:p>
            <a:pPr lvl="1"/>
            <a:r>
              <a:rPr lang="en-US" smtClean="0"/>
              <a:t>i.e. its inverse “magnifies” small noise values into large ones</a:t>
            </a:r>
          </a:p>
          <a:p>
            <a:r>
              <a:rPr lang="en-US" smtClean="0"/>
              <a:t>There are not enough diffusion directions</a:t>
            </a:r>
          </a:p>
          <a:p>
            <a:r>
              <a:rPr lang="en-US" smtClean="0"/>
              <a:t>HARDI with high b </a:t>
            </a:r>
            <a:r>
              <a:rPr lang="en-US" smtClean="0">
                <a:sym typeface="Wingdings" pitchFamily="2" charset="2"/>
              </a:rPr>
              <a:t> very low SNR (&lt;20)</a:t>
            </a:r>
            <a:endParaRPr lang="en-US" smtClean="0"/>
          </a:p>
          <a:p>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7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67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674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674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674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7491"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pPr>
              <a:defRPr/>
            </a:pPr>
            <a:fld id="{33DDB744-A000-4A33-9914-8F04BC5F463E}" type="slidenum">
              <a:rPr lang="en-US"/>
              <a:pPr>
                <a:defRPr/>
              </a:pPr>
              <a:t>25</a:t>
            </a:fld>
            <a:endParaRPr lang="en-US"/>
          </a:p>
        </p:txBody>
      </p:sp>
      <p:sp>
        <p:nvSpPr>
          <p:cNvPr id="71683" name="Rectangle 2"/>
          <p:cNvSpPr>
            <a:spLocks noGrp="1" noChangeArrowheads="1"/>
          </p:cNvSpPr>
          <p:nvPr>
            <p:ph type="title"/>
          </p:nvPr>
        </p:nvSpPr>
        <p:spPr>
          <a:xfrm>
            <a:off x="457200" y="-152400"/>
            <a:ext cx="8229600" cy="1143000"/>
          </a:xfrm>
        </p:spPr>
        <p:txBody>
          <a:bodyPr/>
          <a:lstStyle/>
          <a:p>
            <a:r>
              <a:rPr lang="en-US" smtClean="0"/>
              <a:t>Adding Spatial Constraints</a:t>
            </a:r>
          </a:p>
        </p:txBody>
      </p:sp>
      <p:sp>
        <p:nvSpPr>
          <p:cNvPr id="2371587" name="Rectangle 3"/>
          <p:cNvSpPr>
            <a:spLocks noGrp="1" noChangeArrowheads="1"/>
          </p:cNvSpPr>
          <p:nvPr>
            <p:ph type="body" idx="1"/>
          </p:nvPr>
        </p:nvSpPr>
        <p:spPr>
          <a:xfrm>
            <a:off x="457200" y="5562600"/>
            <a:ext cx="8686800" cy="990600"/>
          </a:xfrm>
        </p:spPr>
        <p:txBody>
          <a:bodyPr/>
          <a:lstStyle/>
          <a:p>
            <a:pPr>
              <a:lnSpc>
                <a:spcPct val="90000"/>
              </a:lnSpc>
            </a:pPr>
            <a:r>
              <a:rPr lang="en-US" sz="1800" smtClean="0"/>
              <a:t>Neighbours are “like” each other, likely to have similar ODFs</a:t>
            </a:r>
          </a:p>
          <a:p>
            <a:pPr>
              <a:lnSpc>
                <a:spcPct val="90000"/>
              </a:lnSpc>
            </a:pPr>
            <a:r>
              <a:rPr lang="en-US" sz="1800" smtClean="0"/>
              <a:t>But need to allow for discontinuous boundaries</a:t>
            </a:r>
          </a:p>
        </p:txBody>
      </p:sp>
      <p:pic>
        <p:nvPicPr>
          <p:cNvPr id="71685" name="Picture 6" descr="HARDI-Images2004-Fig3a"/>
          <p:cNvPicPr>
            <a:picLocks noChangeAspect="1" noChangeArrowheads="1"/>
          </p:cNvPicPr>
          <p:nvPr/>
        </p:nvPicPr>
        <p:blipFill>
          <a:blip r:embed="rId2" cstate="print"/>
          <a:srcRect/>
          <a:stretch>
            <a:fillRect/>
          </a:stretch>
        </p:blipFill>
        <p:spPr bwMode="auto">
          <a:xfrm>
            <a:off x="457200" y="914400"/>
            <a:ext cx="3251200" cy="4572000"/>
          </a:xfrm>
          <a:prstGeom prst="rect">
            <a:avLst/>
          </a:prstGeom>
          <a:noFill/>
          <a:ln w="9525">
            <a:noFill/>
            <a:miter lim="800000"/>
            <a:headEnd/>
            <a:tailEnd/>
          </a:ln>
        </p:spPr>
      </p:pic>
      <p:grpSp>
        <p:nvGrpSpPr>
          <p:cNvPr id="2" name="Group 5"/>
          <p:cNvGrpSpPr>
            <a:grpSpLocks/>
          </p:cNvGrpSpPr>
          <p:nvPr/>
        </p:nvGrpSpPr>
        <p:grpSpPr bwMode="auto">
          <a:xfrm>
            <a:off x="2633663" y="838200"/>
            <a:ext cx="5824537" cy="4267200"/>
            <a:chOff x="1659" y="864"/>
            <a:chExt cx="3669" cy="2688"/>
          </a:xfrm>
        </p:grpSpPr>
        <p:pic>
          <p:nvPicPr>
            <p:cNvPr id="71690" name="Picture 6" descr="HARDI-Images2004-Fig3a"/>
            <p:cNvPicPr>
              <a:picLocks noChangeAspect="1" noChangeArrowheads="1"/>
            </p:cNvPicPr>
            <p:nvPr/>
          </p:nvPicPr>
          <p:blipFill>
            <a:blip r:embed="rId2" cstate="print"/>
            <a:srcRect l="67485" t="39990" r="7498" b="39990"/>
            <a:stretch>
              <a:fillRect/>
            </a:stretch>
          </p:blipFill>
          <p:spPr bwMode="auto">
            <a:xfrm>
              <a:off x="2832" y="864"/>
              <a:ext cx="2453" cy="2688"/>
            </a:xfrm>
            <a:prstGeom prst="rect">
              <a:avLst/>
            </a:prstGeom>
            <a:noFill/>
            <a:ln w="9525">
              <a:noFill/>
              <a:miter lim="800000"/>
              <a:headEnd/>
              <a:tailEnd/>
            </a:ln>
          </p:spPr>
        </p:pic>
        <p:sp>
          <p:nvSpPr>
            <p:cNvPr id="71691" name="Rectangle 7"/>
            <p:cNvSpPr>
              <a:spLocks noChangeArrowheads="1"/>
            </p:cNvSpPr>
            <p:nvPr/>
          </p:nvSpPr>
          <p:spPr bwMode="auto">
            <a:xfrm>
              <a:off x="1659" y="2112"/>
              <a:ext cx="576" cy="480"/>
            </a:xfrm>
            <a:prstGeom prst="rect">
              <a:avLst/>
            </a:prstGeom>
            <a:noFill/>
            <a:ln w="25400">
              <a:solidFill>
                <a:schemeClr val="tx1"/>
              </a:solidFill>
              <a:miter lim="800000"/>
              <a:headEnd/>
              <a:tailEnd/>
            </a:ln>
          </p:spPr>
          <p:txBody>
            <a:bodyPr wrap="none" anchor="ctr"/>
            <a:lstStyle/>
            <a:p>
              <a:endParaRPr lang="en-US"/>
            </a:p>
          </p:txBody>
        </p:sp>
        <p:sp>
          <p:nvSpPr>
            <p:cNvPr id="71692" name="Line 8"/>
            <p:cNvSpPr>
              <a:spLocks noChangeShapeType="1"/>
            </p:cNvSpPr>
            <p:nvPr/>
          </p:nvSpPr>
          <p:spPr bwMode="auto">
            <a:xfrm flipV="1">
              <a:off x="2242" y="898"/>
              <a:ext cx="576" cy="1200"/>
            </a:xfrm>
            <a:prstGeom prst="line">
              <a:avLst/>
            </a:prstGeom>
            <a:noFill/>
            <a:ln w="25400">
              <a:solidFill>
                <a:schemeClr val="tx1"/>
              </a:solidFill>
              <a:round/>
              <a:headEnd/>
              <a:tailEnd/>
            </a:ln>
          </p:spPr>
          <p:txBody>
            <a:bodyPr/>
            <a:lstStyle/>
            <a:p>
              <a:endParaRPr lang="en-US"/>
            </a:p>
          </p:txBody>
        </p:sp>
        <p:sp>
          <p:nvSpPr>
            <p:cNvPr id="71693" name="Line 9"/>
            <p:cNvSpPr>
              <a:spLocks noChangeShapeType="1"/>
            </p:cNvSpPr>
            <p:nvPr/>
          </p:nvSpPr>
          <p:spPr bwMode="auto">
            <a:xfrm>
              <a:off x="2256" y="2592"/>
              <a:ext cx="576" cy="960"/>
            </a:xfrm>
            <a:prstGeom prst="line">
              <a:avLst/>
            </a:prstGeom>
            <a:noFill/>
            <a:ln w="25400">
              <a:solidFill>
                <a:schemeClr val="tx1"/>
              </a:solidFill>
              <a:round/>
              <a:headEnd/>
              <a:tailEnd/>
            </a:ln>
          </p:spPr>
          <p:txBody>
            <a:bodyPr/>
            <a:lstStyle/>
            <a:p>
              <a:endParaRPr lang="en-US"/>
            </a:p>
          </p:txBody>
        </p:sp>
        <p:sp>
          <p:nvSpPr>
            <p:cNvPr id="71694" name="Rectangle 10"/>
            <p:cNvSpPr>
              <a:spLocks noChangeArrowheads="1"/>
            </p:cNvSpPr>
            <p:nvPr/>
          </p:nvSpPr>
          <p:spPr bwMode="auto">
            <a:xfrm>
              <a:off x="2832" y="891"/>
              <a:ext cx="2496" cy="2661"/>
            </a:xfrm>
            <a:prstGeom prst="rect">
              <a:avLst/>
            </a:prstGeom>
            <a:noFill/>
            <a:ln w="25400">
              <a:solidFill>
                <a:schemeClr val="tx1"/>
              </a:solidFill>
              <a:miter lim="800000"/>
              <a:headEnd/>
              <a:tailEnd/>
            </a:ln>
          </p:spPr>
          <p:txBody>
            <a:bodyPr wrap="none" anchor="ctr"/>
            <a:lstStyle/>
            <a:p>
              <a:endParaRPr lang="en-US"/>
            </a:p>
          </p:txBody>
        </p:sp>
        <p:sp>
          <p:nvSpPr>
            <p:cNvPr id="71695" name="Line 11"/>
            <p:cNvSpPr>
              <a:spLocks noChangeShapeType="1"/>
            </p:cNvSpPr>
            <p:nvPr/>
          </p:nvSpPr>
          <p:spPr bwMode="auto">
            <a:xfrm>
              <a:off x="2832" y="1200"/>
              <a:ext cx="2496" cy="0"/>
            </a:xfrm>
            <a:prstGeom prst="line">
              <a:avLst/>
            </a:prstGeom>
            <a:noFill/>
            <a:ln w="9525">
              <a:solidFill>
                <a:schemeClr val="tx1"/>
              </a:solidFill>
              <a:round/>
              <a:headEnd/>
              <a:tailEnd/>
            </a:ln>
          </p:spPr>
          <p:txBody>
            <a:bodyPr/>
            <a:lstStyle/>
            <a:p>
              <a:endParaRPr lang="en-US"/>
            </a:p>
          </p:txBody>
        </p:sp>
        <p:sp>
          <p:nvSpPr>
            <p:cNvPr id="71696" name="Line 12"/>
            <p:cNvSpPr>
              <a:spLocks noChangeShapeType="1"/>
            </p:cNvSpPr>
            <p:nvPr/>
          </p:nvSpPr>
          <p:spPr bwMode="auto">
            <a:xfrm>
              <a:off x="2832" y="1488"/>
              <a:ext cx="2496" cy="0"/>
            </a:xfrm>
            <a:prstGeom prst="line">
              <a:avLst/>
            </a:prstGeom>
            <a:noFill/>
            <a:ln w="9525">
              <a:solidFill>
                <a:schemeClr val="tx1"/>
              </a:solidFill>
              <a:round/>
              <a:headEnd/>
              <a:tailEnd/>
            </a:ln>
          </p:spPr>
          <p:txBody>
            <a:bodyPr/>
            <a:lstStyle/>
            <a:p>
              <a:endParaRPr lang="en-US"/>
            </a:p>
          </p:txBody>
        </p:sp>
        <p:sp>
          <p:nvSpPr>
            <p:cNvPr id="71697" name="Line 13"/>
            <p:cNvSpPr>
              <a:spLocks noChangeShapeType="1"/>
            </p:cNvSpPr>
            <p:nvPr/>
          </p:nvSpPr>
          <p:spPr bwMode="auto">
            <a:xfrm>
              <a:off x="2832" y="1776"/>
              <a:ext cx="2496" cy="0"/>
            </a:xfrm>
            <a:prstGeom prst="line">
              <a:avLst/>
            </a:prstGeom>
            <a:noFill/>
            <a:ln w="9525">
              <a:solidFill>
                <a:schemeClr val="tx1"/>
              </a:solidFill>
              <a:round/>
              <a:headEnd/>
              <a:tailEnd/>
            </a:ln>
          </p:spPr>
          <p:txBody>
            <a:bodyPr/>
            <a:lstStyle/>
            <a:p>
              <a:endParaRPr lang="en-US"/>
            </a:p>
          </p:txBody>
        </p:sp>
        <p:sp>
          <p:nvSpPr>
            <p:cNvPr id="71698" name="Line 14"/>
            <p:cNvSpPr>
              <a:spLocks noChangeShapeType="1"/>
            </p:cNvSpPr>
            <p:nvPr/>
          </p:nvSpPr>
          <p:spPr bwMode="auto">
            <a:xfrm>
              <a:off x="2832" y="2064"/>
              <a:ext cx="2496" cy="0"/>
            </a:xfrm>
            <a:prstGeom prst="line">
              <a:avLst/>
            </a:prstGeom>
            <a:noFill/>
            <a:ln w="9525">
              <a:solidFill>
                <a:schemeClr val="tx1"/>
              </a:solidFill>
              <a:round/>
              <a:headEnd/>
              <a:tailEnd/>
            </a:ln>
          </p:spPr>
          <p:txBody>
            <a:bodyPr/>
            <a:lstStyle/>
            <a:p>
              <a:endParaRPr lang="en-US"/>
            </a:p>
          </p:txBody>
        </p:sp>
        <p:sp>
          <p:nvSpPr>
            <p:cNvPr id="71699" name="Line 15"/>
            <p:cNvSpPr>
              <a:spLocks noChangeShapeType="1"/>
            </p:cNvSpPr>
            <p:nvPr/>
          </p:nvSpPr>
          <p:spPr bwMode="auto">
            <a:xfrm>
              <a:off x="2832" y="2352"/>
              <a:ext cx="2496" cy="0"/>
            </a:xfrm>
            <a:prstGeom prst="line">
              <a:avLst/>
            </a:prstGeom>
            <a:noFill/>
            <a:ln w="9525">
              <a:solidFill>
                <a:schemeClr val="tx1"/>
              </a:solidFill>
              <a:round/>
              <a:headEnd/>
              <a:tailEnd/>
            </a:ln>
          </p:spPr>
          <p:txBody>
            <a:bodyPr/>
            <a:lstStyle/>
            <a:p>
              <a:endParaRPr lang="en-US"/>
            </a:p>
          </p:txBody>
        </p:sp>
        <p:sp>
          <p:nvSpPr>
            <p:cNvPr id="71700" name="Line 16"/>
            <p:cNvSpPr>
              <a:spLocks noChangeShapeType="1"/>
            </p:cNvSpPr>
            <p:nvPr/>
          </p:nvSpPr>
          <p:spPr bwMode="auto">
            <a:xfrm flipH="1">
              <a:off x="3120" y="891"/>
              <a:ext cx="8" cy="2661"/>
            </a:xfrm>
            <a:prstGeom prst="line">
              <a:avLst/>
            </a:prstGeom>
            <a:noFill/>
            <a:ln w="9525">
              <a:solidFill>
                <a:schemeClr val="tx1"/>
              </a:solidFill>
              <a:round/>
              <a:headEnd/>
              <a:tailEnd/>
            </a:ln>
          </p:spPr>
          <p:txBody>
            <a:bodyPr/>
            <a:lstStyle/>
            <a:p>
              <a:endParaRPr lang="en-US"/>
            </a:p>
          </p:txBody>
        </p:sp>
        <p:sp>
          <p:nvSpPr>
            <p:cNvPr id="71701" name="Line 17"/>
            <p:cNvSpPr>
              <a:spLocks noChangeShapeType="1"/>
            </p:cNvSpPr>
            <p:nvPr/>
          </p:nvSpPr>
          <p:spPr bwMode="auto">
            <a:xfrm flipH="1">
              <a:off x="3422" y="892"/>
              <a:ext cx="21" cy="2660"/>
            </a:xfrm>
            <a:prstGeom prst="line">
              <a:avLst/>
            </a:prstGeom>
            <a:noFill/>
            <a:ln w="9525">
              <a:solidFill>
                <a:schemeClr val="tx1"/>
              </a:solidFill>
              <a:round/>
              <a:headEnd/>
              <a:tailEnd/>
            </a:ln>
          </p:spPr>
          <p:txBody>
            <a:bodyPr/>
            <a:lstStyle/>
            <a:p>
              <a:endParaRPr lang="en-US"/>
            </a:p>
          </p:txBody>
        </p:sp>
        <p:sp>
          <p:nvSpPr>
            <p:cNvPr id="71702" name="Line 18"/>
            <p:cNvSpPr>
              <a:spLocks noChangeShapeType="1"/>
            </p:cNvSpPr>
            <p:nvPr/>
          </p:nvSpPr>
          <p:spPr bwMode="auto">
            <a:xfrm flipH="1">
              <a:off x="3737" y="891"/>
              <a:ext cx="14" cy="2661"/>
            </a:xfrm>
            <a:prstGeom prst="line">
              <a:avLst/>
            </a:prstGeom>
            <a:noFill/>
            <a:ln w="9525">
              <a:solidFill>
                <a:schemeClr val="tx1"/>
              </a:solidFill>
              <a:round/>
              <a:headEnd/>
              <a:tailEnd/>
            </a:ln>
          </p:spPr>
          <p:txBody>
            <a:bodyPr/>
            <a:lstStyle/>
            <a:p>
              <a:endParaRPr lang="en-US"/>
            </a:p>
          </p:txBody>
        </p:sp>
        <p:sp>
          <p:nvSpPr>
            <p:cNvPr id="71703" name="Line 19"/>
            <p:cNvSpPr>
              <a:spLocks noChangeShapeType="1"/>
            </p:cNvSpPr>
            <p:nvPr/>
          </p:nvSpPr>
          <p:spPr bwMode="auto">
            <a:xfrm>
              <a:off x="4066" y="891"/>
              <a:ext cx="0" cy="2661"/>
            </a:xfrm>
            <a:prstGeom prst="line">
              <a:avLst/>
            </a:prstGeom>
            <a:noFill/>
            <a:ln w="9525">
              <a:solidFill>
                <a:schemeClr val="tx1"/>
              </a:solidFill>
              <a:round/>
              <a:headEnd/>
              <a:tailEnd/>
            </a:ln>
          </p:spPr>
          <p:txBody>
            <a:bodyPr/>
            <a:lstStyle/>
            <a:p>
              <a:endParaRPr lang="en-US"/>
            </a:p>
          </p:txBody>
        </p:sp>
        <p:sp>
          <p:nvSpPr>
            <p:cNvPr id="71704" name="Line 20"/>
            <p:cNvSpPr>
              <a:spLocks noChangeShapeType="1"/>
            </p:cNvSpPr>
            <p:nvPr/>
          </p:nvSpPr>
          <p:spPr bwMode="auto">
            <a:xfrm flipH="1">
              <a:off x="4402" y="891"/>
              <a:ext cx="14" cy="2661"/>
            </a:xfrm>
            <a:prstGeom prst="line">
              <a:avLst/>
            </a:prstGeom>
            <a:noFill/>
            <a:ln w="9525">
              <a:solidFill>
                <a:schemeClr val="tx1"/>
              </a:solidFill>
              <a:round/>
              <a:headEnd/>
              <a:tailEnd/>
            </a:ln>
          </p:spPr>
          <p:txBody>
            <a:bodyPr/>
            <a:lstStyle/>
            <a:p>
              <a:endParaRPr lang="en-US"/>
            </a:p>
          </p:txBody>
        </p:sp>
        <p:sp>
          <p:nvSpPr>
            <p:cNvPr id="71705" name="Line 21"/>
            <p:cNvSpPr>
              <a:spLocks noChangeShapeType="1"/>
            </p:cNvSpPr>
            <p:nvPr/>
          </p:nvSpPr>
          <p:spPr bwMode="auto">
            <a:xfrm>
              <a:off x="2832" y="2640"/>
              <a:ext cx="2496" cy="0"/>
            </a:xfrm>
            <a:prstGeom prst="line">
              <a:avLst/>
            </a:prstGeom>
            <a:noFill/>
            <a:ln w="9525">
              <a:solidFill>
                <a:schemeClr val="tx1"/>
              </a:solidFill>
              <a:round/>
              <a:headEnd/>
              <a:tailEnd/>
            </a:ln>
          </p:spPr>
          <p:txBody>
            <a:bodyPr/>
            <a:lstStyle/>
            <a:p>
              <a:endParaRPr lang="en-US"/>
            </a:p>
          </p:txBody>
        </p:sp>
        <p:sp>
          <p:nvSpPr>
            <p:cNvPr id="71706" name="Line 22"/>
            <p:cNvSpPr>
              <a:spLocks noChangeShapeType="1"/>
            </p:cNvSpPr>
            <p:nvPr/>
          </p:nvSpPr>
          <p:spPr bwMode="auto">
            <a:xfrm>
              <a:off x="2832" y="2928"/>
              <a:ext cx="2496" cy="0"/>
            </a:xfrm>
            <a:prstGeom prst="line">
              <a:avLst/>
            </a:prstGeom>
            <a:noFill/>
            <a:ln w="9525">
              <a:solidFill>
                <a:schemeClr val="tx1"/>
              </a:solidFill>
              <a:round/>
              <a:headEnd/>
              <a:tailEnd/>
            </a:ln>
          </p:spPr>
          <p:txBody>
            <a:bodyPr/>
            <a:lstStyle/>
            <a:p>
              <a:endParaRPr lang="en-US"/>
            </a:p>
          </p:txBody>
        </p:sp>
        <p:sp>
          <p:nvSpPr>
            <p:cNvPr id="71707" name="Line 23"/>
            <p:cNvSpPr>
              <a:spLocks noChangeShapeType="1"/>
            </p:cNvSpPr>
            <p:nvPr/>
          </p:nvSpPr>
          <p:spPr bwMode="auto">
            <a:xfrm>
              <a:off x="2832" y="3216"/>
              <a:ext cx="2496" cy="0"/>
            </a:xfrm>
            <a:prstGeom prst="line">
              <a:avLst/>
            </a:prstGeom>
            <a:noFill/>
            <a:ln w="9525">
              <a:solidFill>
                <a:schemeClr val="tx1"/>
              </a:solidFill>
              <a:round/>
              <a:headEnd/>
              <a:tailEnd/>
            </a:ln>
          </p:spPr>
          <p:txBody>
            <a:bodyPr/>
            <a:lstStyle/>
            <a:p>
              <a:endParaRPr lang="en-US"/>
            </a:p>
          </p:txBody>
        </p:sp>
        <p:sp>
          <p:nvSpPr>
            <p:cNvPr id="71708" name="Line 24"/>
            <p:cNvSpPr>
              <a:spLocks noChangeShapeType="1"/>
            </p:cNvSpPr>
            <p:nvPr/>
          </p:nvSpPr>
          <p:spPr bwMode="auto">
            <a:xfrm flipH="1">
              <a:off x="4738" y="891"/>
              <a:ext cx="14" cy="2661"/>
            </a:xfrm>
            <a:prstGeom prst="line">
              <a:avLst/>
            </a:prstGeom>
            <a:noFill/>
            <a:ln w="9525">
              <a:solidFill>
                <a:schemeClr val="tx1"/>
              </a:solidFill>
              <a:round/>
              <a:headEnd/>
              <a:tailEnd/>
            </a:ln>
          </p:spPr>
          <p:txBody>
            <a:bodyPr/>
            <a:lstStyle/>
            <a:p>
              <a:endParaRPr lang="en-US"/>
            </a:p>
          </p:txBody>
        </p:sp>
        <p:sp>
          <p:nvSpPr>
            <p:cNvPr id="71709" name="Line 25"/>
            <p:cNvSpPr>
              <a:spLocks noChangeShapeType="1"/>
            </p:cNvSpPr>
            <p:nvPr/>
          </p:nvSpPr>
          <p:spPr bwMode="auto">
            <a:xfrm flipH="1">
              <a:off x="5026" y="891"/>
              <a:ext cx="14" cy="2661"/>
            </a:xfrm>
            <a:prstGeom prst="line">
              <a:avLst/>
            </a:prstGeom>
            <a:noFill/>
            <a:ln w="9525">
              <a:solidFill>
                <a:schemeClr val="tx1"/>
              </a:solidFill>
              <a:round/>
              <a:headEnd/>
              <a:tailEnd/>
            </a:ln>
          </p:spPr>
          <p:txBody>
            <a:bodyPr/>
            <a:lstStyle/>
            <a:p>
              <a:endParaRPr lang="en-US"/>
            </a:p>
          </p:txBody>
        </p:sp>
      </p:grpSp>
      <p:sp>
        <p:nvSpPr>
          <p:cNvPr id="2371610" name="Oval 26"/>
          <p:cNvSpPr>
            <a:spLocks noChangeArrowheads="1"/>
          </p:cNvSpPr>
          <p:nvPr/>
        </p:nvSpPr>
        <p:spPr bwMode="auto">
          <a:xfrm rot="-296856">
            <a:off x="5245100" y="798513"/>
            <a:ext cx="684213" cy="4564062"/>
          </a:xfrm>
          <a:prstGeom prst="ellipse">
            <a:avLst/>
          </a:prstGeom>
          <a:noFill/>
          <a:ln w="38100">
            <a:solidFill>
              <a:srgbClr val="FF0000"/>
            </a:solidFill>
            <a:round/>
            <a:headEnd/>
            <a:tailEnd/>
          </a:ln>
        </p:spPr>
        <p:txBody>
          <a:bodyPr wrap="none" anchor="ctr"/>
          <a:lstStyle/>
          <a:p>
            <a:endParaRPr lang="en-US"/>
          </a:p>
        </p:txBody>
      </p:sp>
      <p:sp>
        <p:nvSpPr>
          <p:cNvPr id="2371611" name="Oval 27"/>
          <p:cNvSpPr>
            <a:spLocks noChangeArrowheads="1"/>
          </p:cNvSpPr>
          <p:nvPr/>
        </p:nvSpPr>
        <p:spPr bwMode="auto">
          <a:xfrm rot="2604852">
            <a:off x="6172200" y="258763"/>
            <a:ext cx="762000" cy="3573462"/>
          </a:xfrm>
          <a:prstGeom prst="ellipse">
            <a:avLst/>
          </a:prstGeom>
          <a:noFill/>
          <a:ln w="38100">
            <a:solidFill>
              <a:srgbClr val="FF0000"/>
            </a:solidFill>
            <a:round/>
            <a:headEnd/>
            <a:tailEnd/>
          </a:ln>
        </p:spPr>
        <p:txBody>
          <a:bodyPr wrap="none" anchor="ctr"/>
          <a:lstStyle/>
          <a:p>
            <a:endParaRPr lang="en-US"/>
          </a:p>
        </p:txBody>
      </p:sp>
      <p:sp>
        <p:nvSpPr>
          <p:cNvPr id="2371612" name="Oval 28"/>
          <p:cNvSpPr>
            <a:spLocks noChangeArrowheads="1"/>
          </p:cNvSpPr>
          <p:nvPr/>
        </p:nvSpPr>
        <p:spPr bwMode="auto">
          <a:xfrm rot="2902202">
            <a:off x="6376987" y="2454276"/>
            <a:ext cx="1152525" cy="34671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716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716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716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7158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715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1587" grpId="0" build="p"/>
      <p:bldP spid="2371610" grpId="0" animBg="1"/>
      <p:bldP spid="2371611" grpId="0" animBg="1"/>
      <p:bldP spid="23716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784A71A-3B6B-4203-8B50-CF9E07CB0526}" type="slidenum">
              <a:rPr lang="en-US"/>
              <a:pPr>
                <a:defRPr/>
              </a:pPr>
              <a:t>26</a:t>
            </a:fld>
            <a:endParaRPr lang="en-US"/>
          </a:p>
        </p:txBody>
      </p:sp>
      <p:sp>
        <p:nvSpPr>
          <p:cNvPr id="3076" name="Rectangle 2"/>
          <p:cNvSpPr>
            <a:spLocks noGrp="1" noChangeArrowheads="1"/>
          </p:cNvSpPr>
          <p:nvPr>
            <p:ph type="title"/>
          </p:nvPr>
        </p:nvSpPr>
        <p:spPr/>
        <p:txBody>
          <a:bodyPr/>
          <a:lstStyle/>
          <a:p>
            <a:r>
              <a:rPr lang="en-US" smtClean="0"/>
              <a:t>Iterative Algorithm</a:t>
            </a:r>
          </a:p>
        </p:txBody>
      </p:sp>
      <p:graphicFrame>
        <p:nvGraphicFramePr>
          <p:cNvPr id="3074" name="Object 2"/>
          <p:cNvGraphicFramePr>
            <a:graphicFrameLocks noChangeAspect="1"/>
          </p:cNvGraphicFramePr>
          <p:nvPr/>
        </p:nvGraphicFramePr>
        <p:xfrm>
          <a:off x="685800" y="1524000"/>
          <a:ext cx="8229600" cy="2159000"/>
        </p:xfrm>
        <a:graphic>
          <a:graphicData uri="http://schemas.openxmlformats.org/presentationml/2006/ole">
            <p:oleObj spid="_x0000_s273410" name="Equation" r:id="rId3" imgW="4063680" imgH="1066680" progId="">
              <p:embed/>
            </p:oleObj>
          </a:graphicData>
        </a:graphic>
      </p:graphicFrame>
      <p:sp>
        <p:nvSpPr>
          <p:cNvPr id="3077" name="Rectangle 5"/>
          <p:cNvSpPr>
            <a:spLocks noChangeArrowheads="1"/>
          </p:cNvSpPr>
          <p:nvPr/>
        </p:nvSpPr>
        <p:spPr bwMode="auto">
          <a:xfrm>
            <a:off x="457200" y="1371600"/>
            <a:ext cx="8458200" cy="2286000"/>
          </a:xfrm>
          <a:prstGeom prst="rect">
            <a:avLst/>
          </a:prstGeom>
          <a:noFill/>
          <a:ln w="19050">
            <a:solidFill>
              <a:srgbClr val="FF00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229600" y="6096000"/>
            <a:ext cx="685800" cy="304800"/>
          </a:xfrm>
        </p:spPr>
        <p:txBody>
          <a:bodyPr/>
          <a:lstStyle/>
          <a:p>
            <a:pPr>
              <a:defRPr/>
            </a:pPr>
            <a:fld id="{B2DAC12A-D17C-4CD6-9EF2-B698EC4F4F8E}" type="slidenum">
              <a:rPr lang="en-US"/>
              <a:pPr>
                <a:defRPr/>
              </a:pPr>
              <a:t>27</a:t>
            </a:fld>
            <a:endParaRPr lang="en-US"/>
          </a:p>
        </p:txBody>
      </p:sp>
      <p:sp>
        <p:nvSpPr>
          <p:cNvPr id="80899" name="Rectangle 2"/>
          <p:cNvSpPr>
            <a:spLocks noGrp="1" noChangeArrowheads="1"/>
          </p:cNvSpPr>
          <p:nvPr>
            <p:ph type="title"/>
          </p:nvPr>
        </p:nvSpPr>
        <p:spPr>
          <a:xfrm>
            <a:off x="457200" y="0"/>
            <a:ext cx="8229600" cy="914400"/>
          </a:xfrm>
        </p:spPr>
        <p:txBody>
          <a:bodyPr/>
          <a:lstStyle/>
          <a:p>
            <a:r>
              <a:rPr lang="en-US" smtClean="0"/>
              <a:t>In vivo results</a:t>
            </a:r>
          </a:p>
        </p:txBody>
      </p:sp>
      <p:pic>
        <p:nvPicPr>
          <p:cNvPr id="80900" name="Picture 3" descr="screenshot1"/>
          <p:cNvPicPr>
            <a:picLocks noChangeAspect="1" noChangeArrowheads="1"/>
          </p:cNvPicPr>
          <p:nvPr/>
        </p:nvPicPr>
        <p:blipFill>
          <a:blip r:embed="rId2" cstate="print"/>
          <a:srcRect/>
          <a:stretch>
            <a:fillRect/>
          </a:stretch>
        </p:blipFill>
        <p:spPr bwMode="auto">
          <a:xfrm>
            <a:off x="457200" y="931863"/>
            <a:ext cx="8229600" cy="5697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F280F6A2-6BAF-46F1-B874-140711A80303}" type="slidenum">
              <a:rPr lang="en-US"/>
              <a:pPr>
                <a:defRPr/>
              </a:pPr>
              <a:t>28</a:t>
            </a:fld>
            <a:endParaRPr lang="en-US"/>
          </a:p>
        </p:txBody>
      </p:sp>
      <p:sp>
        <p:nvSpPr>
          <p:cNvPr id="81923" name="Rectangle 2"/>
          <p:cNvSpPr>
            <a:spLocks noGrp="1" noChangeArrowheads="1"/>
          </p:cNvSpPr>
          <p:nvPr>
            <p:ph type="title"/>
          </p:nvPr>
        </p:nvSpPr>
        <p:spPr>
          <a:noFill/>
        </p:spPr>
        <p:txBody>
          <a:bodyPr/>
          <a:lstStyle/>
          <a:p>
            <a:r>
              <a:rPr lang="en-US" smtClean="0"/>
              <a:t>In vivo results</a:t>
            </a:r>
          </a:p>
        </p:txBody>
      </p:sp>
      <p:pic>
        <p:nvPicPr>
          <p:cNvPr id="81924" name="Picture 3" descr="invivo_shqbi1"/>
          <p:cNvPicPr>
            <a:picLocks noChangeAspect="1" noChangeArrowheads="1"/>
          </p:cNvPicPr>
          <p:nvPr/>
        </p:nvPicPr>
        <p:blipFill>
          <a:blip r:embed="rId2" cstate="print"/>
          <a:srcRect/>
          <a:stretch>
            <a:fillRect/>
          </a:stretch>
        </p:blipFill>
        <p:spPr bwMode="auto">
          <a:xfrm>
            <a:off x="2154238" y="1447800"/>
            <a:ext cx="5008562" cy="5027613"/>
          </a:xfrm>
          <a:prstGeom prst="rect">
            <a:avLst/>
          </a:prstGeom>
          <a:noFill/>
          <a:ln w="9525">
            <a:noFill/>
            <a:miter lim="800000"/>
            <a:headEnd/>
            <a:tailEnd/>
          </a:ln>
        </p:spPr>
      </p:pic>
      <p:sp>
        <p:nvSpPr>
          <p:cNvPr id="81925" name="Text Box 4"/>
          <p:cNvSpPr txBox="1">
            <a:spLocks noChangeArrowheads="1"/>
          </p:cNvSpPr>
          <p:nvPr/>
        </p:nvSpPr>
        <p:spPr bwMode="auto">
          <a:xfrm>
            <a:off x="4114800" y="6461125"/>
            <a:ext cx="1016000" cy="396875"/>
          </a:xfrm>
          <a:prstGeom prst="rect">
            <a:avLst/>
          </a:prstGeom>
          <a:noFill/>
          <a:ln w="9525">
            <a:noFill/>
            <a:miter lim="800000"/>
            <a:headEnd/>
            <a:tailEnd/>
          </a:ln>
        </p:spPr>
        <p:txBody>
          <a:bodyPr wrap="none">
            <a:spAutoFit/>
          </a:bodyPr>
          <a:lstStyle/>
          <a:p>
            <a:pPr algn="l">
              <a:buFontTx/>
              <a:buNone/>
            </a:pPr>
            <a:r>
              <a:rPr lang="en-US" sz="2000" i="0">
                <a:solidFill>
                  <a:schemeClr val="folHlink"/>
                </a:solidFill>
                <a:latin typeface="Arial" pitchFamily="34" charset="0"/>
              </a:rPr>
              <a:t>Sh-QBI</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lstStyle/>
          <a:p>
            <a:r>
              <a:rPr lang="en-US" dirty="0" smtClean="0"/>
              <a:t>Image Reconstruction from Raw MRI data</a:t>
            </a:r>
            <a:br>
              <a:rPr lang="en-US" dirty="0" smtClean="0"/>
            </a:br>
            <a:r>
              <a:rPr lang="en-US" dirty="0" smtClean="0"/>
              <a:t>“Accelerated Imaging”</a:t>
            </a:r>
            <a:endParaRPr lang="en-US" dirty="0"/>
          </a:p>
        </p:txBody>
      </p:sp>
      <p:sp>
        <p:nvSpPr>
          <p:cNvPr id="3" name="Content Placeholder 2"/>
          <p:cNvSpPr>
            <a:spLocks noGrp="1"/>
          </p:cNvSpPr>
          <p:nvPr>
            <p:ph sz="quarter" idx="1"/>
          </p:nvPr>
        </p:nvSpPr>
        <p:spPr>
          <a:xfrm>
            <a:off x="531813" y="4267200"/>
            <a:ext cx="8231187" cy="2057400"/>
          </a:xfrm>
        </p:spPr>
        <p:txBody>
          <a:bodyPr/>
          <a:lstStyle/>
          <a:p>
            <a:r>
              <a:rPr lang="en-US" dirty="0" smtClean="0"/>
              <a:t>Faster brain scans (5x speedup)</a:t>
            </a:r>
            <a:endParaRPr lang="en-US" dirty="0" smtClean="0"/>
          </a:p>
          <a:p>
            <a:r>
              <a:rPr lang="en-US" dirty="0" smtClean="0"/>
              <a:t>Input: </a:t>
            </a:r>
            <a:r>
              <a:rPr lang="en-US" dirty="0" err="1" smtClean="0"/>
              <a:t>Undersampled</a:t>
            </a:r>
            <a:r>
              <a:rPr lang="en-US" dirty="0" smtClean="0"/>
              <a:t> Fourier-space raw data from scanner</a:t>
            </a:r>
          </a:p>
          <a:p>
            <a:r>
              <a:rPr lang="en-US" dirty="0" smtClean="0"/>
              <a:t>Output: Reconstructed images </a:t>
            </a:r>
          </a:p>
          <a:p>
            <a:endParaRPr lang="en-US" dirty="0" smtClean="0"/>
          </a:p>
        </p:txBody>
      </p:sp>
      <p:pic>
        <p:nvPicPr>
          <p:cNvPr id="4" name="Picture 1"/>
          <p:cNvPicPr>
            <a:picLocks noChangeAspect="1" noChangeArrowheads="1"/>
          </p:cNvPicPr>
          <p:nvPr/>
        </p:nvPicPr>
        <p:blipFill>
          <a:blip r:embed="rId2" cstate="print"/>
          <a:srcRect/>
          <a:stretch>
            <a:fillRect/>
          </a:stretch>
        </p:blipFill>
        <p:spPr bwMode="auto">
          <a:xfrm>
            <a:off x="838200" y="2057400"/>
            <a:ext cx="2620892" cy="2057400"/>
          </a:xfrm>
          <a:prstGeom prst="rect">
            <a:avLst/>
          </a:prstGeom>
          <a:noFill/>
          <a:ln w="9525">
            <a:noFill/>
            <a:miter lim="800000"/>
            <a:headEnd/>
            <a:tailEnd/>
          </a:ln>
        </p:spPr>
      </p:pic>
      <p:pic>
        <p:nvPicPr>
          <p:cNvPr id="5" name="Picture 8" descr="postcont_img"/>
          <p:cNvPicPr>
            <a:picLocks noChangeAspect="1" noChangeArrowheads="1"/>
          </p:cNvPicPr>
          <p:nvPr/>
        </p:nvPicPr>
        <p:blipFill>
          <a:blip r:embed="rId3" cstate="print">
            <a:lum bright="12000" contrast="12000"/>
          </a:blip>
          <a:srcRect/>
          <a:stretch>
            <a:fillRect/>
          </a:stretch>
        </p:blipFill>
        <p:spPr bwMode="auto">
          <a:xfrm>
            <a:off x="6248400" y="2133600"/>
            <a:ext cx="2286000" cy="1813809"/>
          </a:xfrm>
          <a:prstGeom prst="rect">
            <a:avLst/>
          </a:prstGeom>
          <a:noFill/>
          <a:ln w="9525">
            <a:noFill/>
            <a:miter lim="800000"/>
            <a:headEnd/>
            <a:tailEnd/>
          </a:ln>
        </p:spPr>
      </p:pic>
      <p:cxnSp>
        <p:nvCxnSpPr>
          <p:cNvPr id="6" name="Straight Arrow Connector 5"/>
          <p:cNvCxnSpPr>
            <a:stCxn id="4" idx="3"/>
          </p:cNvCxnSpPr>
          <p:nvPr/>
        </p:nvCxnSpPr>
        <p:spPr bwMode="auto">
          <a:xfrm>
            <a:off x="3459092" y="3086100"/>
            <a:ext cx="533400" cy="1588"/>
          </a:xfrm>
          <a:prstGeom prst="straightConnector1">
            <a:avLst/>
          </a:prstGeom>
          <a:noFill/>
          <a:ln w="9525" cap="flat" cmpd="sng" algn="ctr">
            <a:solidFill>
              <a:srgbClr val="FF0000"/>
            </a:solidFill>
            <a:prstDash val="solid"/>
            <a:round/>
            <a:headEnd type="none" w="med" len="med"/>
            <a:tailEnd type="arrow"/>
          </a:ln>
          <a:effectLst/>
        </p:spPr>
      </p:cxnSp>
      <p:cxnSp>
        <p:nvCxnSpPr>
          <p:cNvPr id="7" name="Straight Arrow Connector 6"/>
          <p:cNvCxnSpPr/>
          <p:nvPr/>
        </p:nvCxnSpPr>
        <p:spPr bwMode="auto">
          <a:xfrm flipV="1">
            <a:off x="5715000" y="3048000"/>
            <a:ext cx="533400" cy="6477"/>
          </a:xfrm>
          <a:prstGeom prst="straightConnector1">
            <a:avLst/>
          </a:prstGeom>
          <a:noFill/>
          <a:ln w="9525" cap="flat" cmpd="sng" algn="ctr">
            <a:solidFill>
              <a:srgbClr val="FF0000"/>
            </a:solidFill>
            <a:prstDash val="solid"/>
            <a:round/>
            <a:headEnd type="none" w="med" len="med"/>
            <a:tailEnd type="arrow"/>
          </a:ln>
          <a:effectLst/>
        </p:spPr>
      </p:cxnSp>
      <p:sp>
        <p:nvSpPr>
          <p:cNvPr id="8" name="TextBox 7"/>
          <p:cNvSpPr txBox="1"/>
          <p:nvPr/>
        </p:nvSpPr>
        <p:spPr>
          <a:xfrm>
            <a:off x="3739867" y="2931467"/>
            <a:ext cx="2268570" cy="369332"/>
          </a:xfrm>
          <a:prstGeom prst="rect">
            <a:avLst/>
          </a:prstGeom>
          <a:noFill/>
        </p:spPr>
        <p:txBody>
          <a:bodyPr wrap="none" rtlCol="0">
            <a:spAutoFit/>
          </a:bodyPr>
          <a:lstStyle/>
          <a:p>
            <a:pPr>
              <a:buNone/>
            </a:pPr>
            <a:r>
              <a:rPr lang="en-US" sz="1800" dirty="0" smtClean="0"/>
              <a:t>…. 0 1 1 0 1 0 1 0 1….</a:t>
            </a:r>
            <a:endParaRPr lang="en-US" sz="18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Problems</a:t>
            </a:r>
            <a:endParaRPr lang="en-US" dirty="0"/>
          </a:p>
        </p:txBody>
      </p:sp>
      <p:sp>
        <p:nvSpPr>
          <p:cNvPr id="3" name="Content Placeholder 2"/>
          <p:cNvSpPr>
            <a:spLocks noGrp="1"/>
          </p:cNvSpPr>
          <p:nvPr>
            <p:ph idx="1"/>
          </p:nvPr>
        </p:nvSpPr>
        <p:spPr/>
        <p:txBody>
          <a:bodyPr/>
          <a:lstStyle/>
          <a:p>
            <a:pPr lvl="1"/>
            <a:r>
              <a:rPr lang="en-US" dirty="0" smtClean="0"/>
              <a:t>edge detection</a:t>
            </a:r>
          </a:p>
          <a:p>
            <a:pPr lvl="1"/>
            <a:r>
              <a:rPr lang="en-US" dirty="0" err="1" smtClean="0"/>
              <a:t>arrythmia</a:t>
            </a:r>
            <a:r>
              <a:rPr lang="en-US" dirty="0" smtClean="0"/>
              <a:t> detection in AED</a:t>
            </a:r>
          </a:p>
          <a:p>
            <a:pPr lvl="1"/>
            <a:r>
              <a:rPr lang="en-US" dirty="0" smtClean="0"/>
              <a:t>detection of onset of Alzheimer’s</a:t>
            </a:r>
          </a:p>
          <a:p>
            <a:pPr lvl="1"/>
            <a:r>
              <a:rPr lang="en-US" dirty="0" smtClean="0"/>
              <a:t>epileptic episode</a:t>
            </a:r>
          </a:p>
          <a:p>
            <a:pPr lvl="1"/>
            <a:r>
              <a:rPr lang="en-US" dirty="0" smtClean="0"/>
              <a:t>Detection of tumor in mammography exams</a:t>
            </a:r>
          </a:p>
          <a:p>
            <a:pPr lvl="1"/>
            <a:r>
              <a:rPr lang="en-US" dirty="0" smtClean="0"/>
              <a:t>Detection of fatty tissue from abdominal CT exam</a:t>
            </a:r>
          </a:p>
          <a:p>
            <a:endParaRPr lang="en-US" dirty="0"/>
          </a:p>
        </p:txBody>
      </p:sp>
      <p:sp>
        <p:nvSpPr>
          <p:cNvPr id="4" name="Slide Number Placeholder 3"/>
          <p:cNvSpPr>
            <a:spLocks noGrp="1"/>
          </p:cNvSpPr>
          <p:nvPr>
            <p:ph type="sldNum" sz="quarter" idx="10"/>
          </p:nvPr>
        </p:nvSpPr>
        <p:spPr/>
        <p:txBody>
          <a:bodyPr/>
          <a:lstStyle/>
          <a:p>
            <a:pPr>
              <a:defRPr/>
            </a:pPr>
            <a:fld id="{6C2CB68E-75DE-47CC-B525-D6895985D2D3}"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2"/>
          <p:cNvSpPr>
            <a:spLocks noGrp="1"/>
          </p:cNvSpPr>
          <p:nvPr>
            <p:ph type="sldNum" sz="quarter" idx="10"/>
          </p:nvPr>
        </p:nvSpPr>
        <p:spPr/>
        <p:txBody>
          <a:bodyPr/>
          <a:lstStyle/>
          <a:p>
            <a:pPr>
              <a:defRPr/>
            </a:pPr>
            <a:fld id="{A37A7C2A-168E-4660-8798-465A4B4AB616}" type="slidenum">
              <a:rPr lang="en-US"/>
              <a:pPr>
                <a:defRPr/>
              </a:pPr>
              <a:t>30</a:t>
            </a:fld>
            <a:endParaRPr lang="en-US"/>
          </a:p>
        </p:txBody>
      </p:sp>
      <p:sp>
        <p:nvSpPr>
          <p:cNvPr id="9219" name="Rectangle 2"/>
          <p:cNvSpPr>
            <a:spLocks noGrp="1" noChangeArrowheads="1"/>
          </p:cNvSpPr>
          <p:nvPr>
            <p:ph type="title"/>
          </p:nvPr>
        </p:nvSpPr>
        <p:spPr/>
        <p:txBody>
          <a:bodyPr/>
          <a:lstStyle/>
          <a:p>
            <a:r>
              <a:rPr lang="en-US" dirty="0" smtClean="0"/>
              <a:t>Accelerated Imaging</a:t>
            </a:r>
            <a:endParaRPr lang="en-US" dirty="0" smtClean="0"/>
          </a:p>
        </p:txBody>
      </p:sp>
      <p:sp>
        <p:nvSpPr>
          <p:cNvPr id="1718275" name="Rectangle 3"/>
          <p:cNvSpPr>
            <a:spLocks noChangeArrowheads="1"/>
          </p:cNvSpPr>
          <p:nvPr/>
        </p:nvSpPr>
        <p:spPr bwMode="auto">
          <a:xfrm>
            <a:off x="63500" y="4903788"/>
            <a:ext cx="9080500" cy="1536700"/>
          </a:xfrm>
          <a:prstGeom prst="rect">
            <a:avLst/>
          </a:prstGeom>
          <a:noFill/>
          <a:ln w="9525">
            <a:noFill/>
            <a:miter lim="800000"/>
            <a:headEnd/>
            <a:tailEnd/>
          </a:ln>
        </p:spPr>
        <p:txBody>
          <a:bodyPr/>
          <a:lstStyle/>
          <a:p>
            <a:pPr marL="342900" indent="-342900" algn="just" eaLnBrk="1" latinLnBrk="1" hangingPunct="1">
              <a:lnSpc>
                <a:spcPct val="110000"/>
              </a:lnSpc>
              <a:spcBef>
                <a:spcPct val="20000"/>
              </a:spcBef>
              <a:buClr>
                <a:schemeClr val="folHlink"/>
              </a:buClr>
              <a:buFont typeface="Wingdings" pitchFamily="2" charset="2"/>
              <a:buNone/>
            </a:pPr>
            <a:endParaRPr kumimoji="1" lang="en-US" i="0">
              <a:solidFill>
                <a:schemeClr val="bg1"/>
              </a:solidFill>
              <a:latin typeface="Arial" charset="0"/>
              <a:ea typeface="Arial Unicode MS" pitchFamily="34" charset="-128"/>
              <a:cs typeface="Arial" charset="0"/>
            </a:endParaRPr>
          </a:p>
        </p:txBody>
      </p:sp>
      <p:sp>
        <p:nvSpPr>
          <p:cNvPr id="1718276" name="AutoShape 4"/>
          <p:cNvSpPr>
            <a:spLocks noChangeArrowheads="1"/>
          </p:cNvSpPr>
          <p:nvPr/>
        </p:nvSpPr>
        <p:spPr bwMode="auto">
          <a:xfrm>
            <a:off x="4076700" y="2352675"/>
            <a:ext cx="736600" cy="406400"/>
          </a:xfrm>
          <a:prstGeom prst="rightArrow">
            <a:avLst>
              <a:gd name="adj1" fmla="val 50000"/>
              <a:gd name="adj2" fmla="val 45313"/>
            </a:avLst>
          </a:prstGeom>
          <a:solidFill>
            <a:schemeClr val="accent1"/>
          </a:solidFill>
          <a:ln w="9525">
            <a:solidFill>
              <a:schemeClr val="tx1"/>
            </a:solidFill>
            <a:miter lim="800000"/>
            <a:headEnd/>
            <a:tailEnd/>
          </a:ln>
        </p:spPr>
        <p:txBody>
          <a:bodyPr wrap="none" anchor="ctr"/>
          <a:lstStyle/>
          <a:p>
            <a:endParaRPr lang="en-US"/>
          </a:p>
        </p:txBody>
      </p:sp>
      <p:pic>
        <p:nvPicPr>
          <p:cNvPr id="1718277" name="Picture 5" descr="aliasimg"/>
          <p:cNvPicPr>
            <a:picLocks noChangeAspect="1" noChangeArrowheads="1"/>
          </p:cNvPicPr>
          <p:nvPr/>
        </p:nvPicPr>
        <p:blipFill>
          <a:blip r:embed="rId3" cstate="print"/>
          <a:srcRect/>
          <a:stretch>
            <a:fillRect/>
          </a:stretch>
        </p:blipFill>
        <p:spPr bwMode="auto">
          <a:xfrm>
            <a:off x="1117600" y="3887788"/>
            <a:ext cx="2825750" cy="1931987"/>
          </a:xfrm>
          <a:prstGeom prst="rect">
            <a:avLst/>
          </a:prstGeom>
          <a:noFill/>
          <a:ln w="9525">
            <a:noFill/>
            <a:miter lim="800000"/>
            <a:headEnd/>
            <a:tailEnd/>
          </a:ln>
        </p:spPr>
      </p:pic>
      <p:pic>
        <p:nvPicPr>
          <p:cNvPr id="1718278" name="Picture 6" descr="Eberheart_Annie_dsa"/>
          <p:cNvPicPr>
            <a:picLocks noChangeAspect="1" noChangeArrowheads="1"/>
          </p:cNvPicPr>
          <p:nvPr/>
        </p:nvPicPr>
        <p:blipFill>
          <a:blip r:embed="rId4" cstate="print"/>
          <a:srcRect/>
          <a:stretch>
            <a:fillRect/>
          </a:stretch>
        </p:blipFill>
        <p:spPr bwMode="auto">
          <a:xfrm>
            <a:off x="5003800" y="3886200"/>
            <a:ext cx="2841625" cy="1935163"/>
          </a:xfrm>
          <a:prstGeom prst="rect">
            <a:avLst/>
          </a:prstGeom>
          <a:noFill/>
          <a:ln w="9525">
            <a:noFill/>
            <a:miter lim="800000"/>
            <a:headEnd/>
            <a:tailEnd/>
          </a:ln>
        </p:spPr>
      </p:pic>
      <p:grpSp>
        <p:nvGrpSpPr>
          <p:cNvPr id="2" name="Group 7"/>
          <p:cNvGrpSpPr>
            <a:grpSpLocks/>
          </p:cNvGrpSpPr>
          <p:nvPr/>
        </p:nvGrpSpPr>
        <p:grpSpPr bwMode="auto">
          <a:xfrm>
            <a:off x="4930775" y="1066800"/>
            <a:ext cx="2847975" cy="2760663"/>
            <a:chOff x="3458" y="2414"/>
            <a:chExt cx="1794" cy="1739"/>
          </a:xfrm>
        </p:grpSpPr>
        <p:grpSp>
          <p:nvGrpSpPr>
            <p:cNvPr id="3" name="Group 8"/>
            <p:cNvGrpSpPr>
              <a:grpSpLocks/>
            </p:cNvGrpSpPr>
            <p:nvPr/>
          </p:nvGrpSpPr>
          <p:grpSpPr bwMode="auto">
            <a:xfrm>
              <a:off x="3744" y="2848"/>
              <a:ext cx="1272" cy="1112"/>
              <a:chOff x="1960" y="2704"/>
              <a:chExt cx="1144" cy="1000"/>
            </a:xfrm>
          </p:grpSpPr>
          <p:sp>
            <p:nvSpPr>
              <p:cNvPr id="9245" name="Rectangle 9"/>
              <p:cNvSpPr>
                <a:spLocks noChangeArrowheads="1"/>
              </p:cNvSpPr>
              <p:nvPr/>
            </p:nvSpPr>
            <p:spPr bwMode="auto">
              <a:xfrm>
                <a:off x="1960" y="2704"/>
                <a:ext cx="1144" cy="1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9246" name="Picture 10" descr="tmp1"/>
              <p:cNvPicPr>
                <a:picLocks noChangeAspect="1" noChangeArrowheads="1"/>
              </p:cNvPicPr>
              <p:nvPr/>
            </p:nvPicPr>
            <p:blipFill>
              <a:blip r:embed="rId5" cstate="print"/>
              <a:srcRect/>
              <a:stretch>
                <a:fillRect/>
              </a:stretch>
            </p:blipFill>
            <p:spPr bwMode="auto">
              <a:xfrm>
                <a:off x="2013" y="2909"/>
                <a:ext cx="1085" cy="758"/>
              </a:xfrm>
              <a:prstGeom prst="rect">
                <a:avLst/>
              </a:prstGeom>
              <a:noFill/>
              <a:ln w="9525">
                <a:noFill/>
                <a:miter lim="800000"/>
                <a:headEnd/>
                <a:tailEnd/>
              </a:ln>
            </p:spPr>
          </p:pic>
          <p:pic>
            <p:nvPicPr>
              <p:cNvPr id="9247" name="Picture 11" descr="tmp1"/>
              <p:cNvPicPr>
                <a:picLocks noChangeAspect="1" noChangeArrowheads="1"/>
              </p:cNvPicPr>
              <p:nvPr/>
            </p:nvPicPr>
            <p:blipFill>
              <a:blip r:embed="rId5" cstate="print"/>
              <a:srcRect/>
              <a:stretch>
                <a:fillRect/>
              </a:stretch>
            </p:blipFill>
            <p:spPr bwMode="auto">
              <a:xfrm>
                <a:off x="2017" y="2797"/>
                <a:ext cx="1085" cy="758"/>
              </a:xfrm>
              <a:prstGeom prst="rect">
                <a:avLst/>
              </a:prstGeom>
              <a:solidFill>
                <a:schemeClr val="bg1">
                  <a:alpha val="39999"/>
                </a:schemeClr>
              </a:solidFill>
              <a:ln w="9525">
                <a:noFill/>
                <a:miter lim="800000"/>
                <a:headEnd/>
                <a:tailEnd/>
              </a:ln>
            </p:spPr>
          </p:pic>
          <p:sp>
            <p:nvSpPr>
              <p:cNvPr id="9248" name="Rectangle 12"/>
              <p:cNvSpPr>
                <a:spLocks noChangeArrowheads="1"/>
              </p:cNvSpPr>
              <p:nvPr/>
            </p:nvSpPr>
            <p:spPr bwMode="auto">
              <a:xfrm>
                <a:off x="1980" y="3572"/>
                <a:ext cx="1100" cy="104"/>
              </a:xfrm>
              <a:prstGeom prst="rect">
                <a:avLst/>
              </a:prstGeom>
              <a:solidFill>
                <a:schemeClr val="bg1">
                  <a:alpha val="70195"/>
                </a:schemeClr>
              </a:solidFill>
              <a:ln w="9525">
                <a:noFill/>
                <a:miter lim="800000"/>
                <a:headEnd/>
                <a:tailEnd/>
              </a:ln>
            </p:spPr>
            <p:txBody>
              <a:bodyPr wrap="none" anchor="ctr"/>
              <a:lstStyle/>
              <a:p>
                <a:endParaRPr lang="en-US"/>
              </a:p>
            </p:txBody>
          </p:sp>
        </p:grpSp>
        <p:sp>
          <p:nvSpPr>
            <p:cNvPr id="9240" name="Line 13"/>
            <p:cNvSpPr>
              <a:spLocks noChangeShapeType="1"/>
            </p:cNvSpPr>
            <p:nvPr/>
          </p:nvSpPr>
          <p:spPr bwMode="auto">
            <a:xfrm flipV="1">
              <a:off x="3748" y="2648"/>
              <a:ext cx="0" cy="1308"/>
            </a:xfrm>
            <a:prstGeom prst="line">
              <a:avLst/>
            </a:prstGeom>
            <a:noFill/>
            <a:ln w="19050">
              <a:solidFill>
                <a:schemeClr val="bg1"/>
              </a:solidFill>
              <a:round/>
              <a:headEnd/>
              <a:tailEnd type="triangle" w="med" len="med"/>
            </a:ln>
          </p:spPr>
          <p:txBody>
            <a:bodyPr/>
            <a:lstStyle/>
            <a:p>
              <a:endParaRPr lang="en-US"/>
            </a:p>
          </p:txBody>
        </p:sp>
        <p:sp>
          <p:nvSpPr>
            <p:cNvPr id="9241" name="Line 14"/>
            <p:cNvSpPr>
              <a:spLocks noChangeShapeType="1"/>
            </p:cNvSpPr>
            <p:nvPr/>
          </p:nvSpPr>
          <p:spPr bwMode="auto">
            <a:xfrm>
              <a:off x="3748" y="3956"/>
              <a:ext cx="1504" cy="0"/>
            </a:xfrm>
            <a:prstGeom prst="line">
              <a:avLst/>
            </a:prstGeom>
            <a:noFill/>
            <a:ln w="19050">
              <a:solidFill>
                <a:schemeClr val="bg1"/>
              </a:solidFill>
              <a:round/>
              <a:headEnd/>
              <a:tailEnd type="triangle" w="med" len="med"/>
            </a:ln>
          </p:spPr>
          <p:txBody>
            <a:bodyPr/>
            <a:lstStyle/>
            <a:p>
              <a:endParaRPr lang="en-US"/>
            </a:p>
          </p:txBody>
        </p:sp>
        <p:sp>
          <p:nvSpPr>
            <p:cNvPr id="9242" name="Text Box 15"/>
            <p:cNvSpPr txBox="1">
              <a:spLocks noChangeArrowheads="1"/>
            </p:cNvSpPr>
            <p:nvPr/>
          </p:nvSpPr>
          <p:spPr bwMode="auto">
            <a:xfrm>
              <a:off x="4354" y="3922"/>
              <a:ext cx="252" cy="231"/>
            </a:xfrm>
            <a:prstGeom prst="rect">
              <a:avLst/>
            </a:prstGeom>
            <a:noFill/>
            <a:ln w="9525">
              <a:noFill/>
              <a:miter lim="800000"/>
              <a:headEnd/>
              <a:tailEnd/>
            </a:ln>
          </p:spPr>
          <p:txBody>
            <a:bodyPr wrap="none">
              <a:spAutoFit/>
            </a:bodyPr>
            <a:lstStyle/>
            <a:p>
              <a:pPr algn="l" eaLnBrk="1" latinLnBrk="1" hangingPunct="1">
                <a:buFontTx/>
                <a:buNone/>
              </a:pPr>
              <a:r>
                <a:rPr kumimoji="1" lang="en-US" sz="1800" i="0">
                  <a:solidFill>
                    <a:srgbClr val="CC6600"/>
                  </a:solidFill>
                  <a:latin typeface="Gulim" pitchFamily="34" charset="-127"/>
                  <a:ea typeface="Gulim" pitchFamily="34" charset="-127"/>
                </a:rPr>
                <a:t>k</a:t>
              </a:r>
              <a:r>
                <a:rPr kumimoji="1" lang="en-US" sz="1600" i="0">
                  <a:solidFill>
                    <a:srgbClr val="CC6600"/>
                  </a:solidFill>
                  <a:latin typeface="Gulim" pitchFamily="34" charset="-127"/>
                  <a:ea typeface="Gulim" pitchFamily="34" charset="-127"/>
                </a:rPr>
                <a:t>x</a:t>
              </a:r>
            </a:p>
          </p:txBody>
        </p:sp>
        <p:sp>
          <p:nvSpPr>
            <p:cNvPr id="9243" name="Text Box 16"/>
            <p:cNvSpPr txBox="1">
              <a:spLocks noChangeArrowheads="1"/>
            </p:cNvSpPr>
            <p:nvPr/>
          </p:nvSpPr>
          <p:spPr bwMode="auto">
            <a:xfrm rot="10800000">
              <a:off x="3458" y="3236"/>
              <a:ext cx="289" cy="194"/>
            </a:xfrm>
            <a:prstGeom prst="rect">
              <a:avLst/>
            </a:prstGeom>
            <a:noFill/>
            <a:ln w="9525">
              <a:noFill/>
              <a:miter lim="800000"/>
              <a:headEnd/>
              <a:tailEnd/>
            </a:ln>
          </p:spPr>
          <p:txBody>
            <a:bodyPr vert="eaVert" wrap="none">
              <a:spAutoFit/>
            </a:bodyPr>
            <a:lstStyle/>
            <a:p>
              <a:pPr algn="l" eaLnBrk="1" latinLnBrk="1" hangingPunct="1">
                <a:buFontTx/>
                <a:buNone/>
              </a:pPr>
              <a:r>
                <a:rPr kumimoji="1" lang="en-US" sz="1800" i="0">
                  <a:solidFill>
                    <a:srgbClr val="CC6600"/>
                  </a:solidFill>
                  <a:latin typeface="Gulim" pitchFamily="34" charset="-127"/>
                  <a:ea typeface="Gulim" pitchFamily="34" charset="-127"/>
                </a:rPr>
                <a:t>k</a:t>
              </a:r>
              <a:r>
                <a:rPr kumimoji="1" lang="en-US" sz="1600" i="0">
                  <a:solidFill>
                    <a:srgbClr val="CC6600"/>
                  </a:solidFill>
                  <a:latin typeface="Gulim" pitchFamily="34" charset="-127"/>
                  <a:ea typeface="Gulim" pitchFamily="34" charset="-127"/>
                </a:rPr>
                <a:t>y</a:t>
              </a:r>
            </a:p>
          </p:txBody>
        </p:sp>
        <p:sp>
          <p:nvSpPr>
            <p:cNvPr id="9244" name="Text Box 17"/>
            <p:cNvSpPr txBox="1">
              <a:spLocks noChangeArrowheads="1"/>
            </p:cNvSpPr>
            <p:nvPr/>
          </p:nvSpPr>
          <p:spPr bwMode="auto">
            <a:xfrm>
              <a:off x="3478" y="2414"/>
              <a:ext cx="1588" cy="231"/>
            </a:xfrm>
            <a:prstGeom prst="rect">
              <a:avLst/>
            </a:prstGeom>
            <a:noFill/>
            <a:ln w="9525">
              <a:noFill/>
              <a:miter lim="800000"/>
              <a:headEnd/>
              <a:tailEnd/>
            </a:ln>
          </p:spPr>
          <p:txBody>
            <a:bodyPr wrap="none">
              <a:spAutoFit/>
            </a:bodyPr>
            <a:lstStyle/>
            <a:p>
              <a:pPr algn="l" eaLnBrk="1" latinLnBrk="1" hangingPunct="1">
                <a:buFontTx/>
                <a:buNone/>
              </a:pPr>
              <a:r>
                <a:rPr kumimoji="1" lang="en-US" sz="1800" i="0">
                  <a:solidFill>
                    <a:srgbClr val="CC6600"/>
                  </a:solidFill>
                  <a:latin typeface="Gulim" pitchFamily="34" charset="-127"/>
                  <a:ea typeface="Gulim" pitchFamily="34" charset="-127"/>
                </a:rPr>
                <a:t>Reconstructed k-space</a:t>
              </a:r>
            </a:p>
          </p:txBody>
        </p:sp>
      </p:grpSp>
      <p:grpSp>
        <p:nvGrpSpPr>
          <p:cNvPr id="4" name="Group 18"/>
          <p:cNvGrpSpPr>
            <a:grpSpLocks/>
          </p:cNvGrpSpPr>
          <p:nvPr/>
        </p:nvGrpSpPr>
        <p:grpSpPr bwMode="auto">
          <a:xfrm>
            <a:off x="773113" y="1092200"/>
            <a:ext cx="2903537" cy="2735263"/>
            <a:chOff x="527" y="2430"/>
            <a:chExt cx="1829" cy="1723"/>
          </a:xfrm>
        </p:grpSpPr>
        <p:grpSp>
          <p:nvGrpSpPr>
            <p:cNvPr id="5" name="Group 19"/>
            <p:cNvGrpSpPr>
              <a:grpSpLocks/>
            </p:cNvGrpSpPr>
            <p:nvPr/>
          </p:nvGrpSpPr>
          <p:grpSpPr bwMode="auto">
            <a:xfrm>
              <a:off x="862" y="2838"/>
              <a:ext cx="1252" cy="1094"/>
              <a:chOff x="630" y="2710"/>
              <a:chExt cx="1140" cy="990"/>
            </a:xfrm>
          </p:grpSpPr>
          <p:sp>
            <p:nvSpPr>
              <p:cNvPr id="9233" name="Rectangle 20"/>
              <p:cNvSpPr>
                <a:spLocks noChangeArrowheads="1"/>
              </p:cNvSpPr>
              <p:nvPr/>
            </p:nvSpPr>
            <p:spPr bwMode="auto">
              <a:xfrm>
                <a:off x="630" y="2710"/>
                <a:ext cx="1140" cy="990"/>
              </a:xfrm>
              <a:prstGeom prst="rect">
                <a:avLst/>
              </a:prstGeom>
              <a:solidFill>
                <a:schemeClr val="bg1"/>
              </a:solidFill>
              <a:ln w="9525">
                <a:solidFill>
                  <a:schemeClr val="tx1"/>
                </a:solidFill>
                <a:miter lim="800000"/>
                <a:headEnd/>
                <a:tailEnd/>
              </a:ln>
            </p:spPr>
            <p:txBody>
              <a:bodyPr wrap="none" anchor="ctr"/>
              <a:lstStyle/>
              <a:p>
                <a:endParaRPr lang="en-US"/>
              </a:p>
            </p:txBody>
          </p:sp>
          <p:grpSp>
            <p:nvGrpSpPr>
              <p:cNvPr id="6" name="Group 21"/>
              <p:cNvGrpSpPr>
                <a:grpSpLocks/>
              </p:cNvGrpSpPr>
              <p:nvPr/>
            </p:nvGrpSpPr>
            <p:grpSpPr bwMode="auto">
              <a:xfrm>
                <a:off x="683" y="2815"/>
                <a:ext cx="1042" cy="714"/>
                <a:chOff x="1023" y="2815"/>
                <a:chExt cx="1042" cy="714"/>
              </a:xfrm>
            </p:grpSpPr>
            <p:sp>
              <p:nvSpPr>
                <p:cNvPr id="9235" name="Line 22"/>
                <p:cNvSpPr>
                  <a:spLocks noChangeShapeType="1"/>
                </p:cNvSpPr>
                <p:nvPr/>
              </p:nvSpPr>
              <p:spPr bwMode="auto">
                <a:xfrm>
                  <a:off x="1023" y="3526"/>
                  <a:ext cx="1019" cy="3"/>
                </a:xfrm>
                <a:prstGeom prst="line">
                  <a:avLst/>
                </a:prstGeom>
                <a:noFill/>
                <a:ln w="57150" cap="rnd">
                  <a:solidFill>
                    <a:schemeClr val="tx1"/>
                  </a:solidFill>
                  <a:prstDash val="sysDot"/>
                  <a:round/>
                  <a:headEnd/>
                  <a:tailEnd/>
                </a:ln>
              </p:spPr>
              <p:txBody>
                <a:bodyPr/>
                <a:lstStyle/>
                <a:p>
                  <a:endParaRPr lang="en-US"/>
                </a:p>
              </p:txBody>
            </p:sp>
            <p:sp>
              <p:nvSpPr>
                <p:cNvPr id="9236" name="Line 23"/>
                <p:cNvSpPr>
                  <a:spLocks noChangeShapeType="1"/>
                </p:cNvSpPr>
                <p:nvPr/>
              </p:nvSpPr>
              <p:spPr bwMode="auto">
                <a:xfrm>
                  <a:off x="1027" y="3293"/>
                  <a:ext cx="1022" cy="0"/>
                </a:xfrm>
                <a:prstGeom prst="line">
                  <a:avLst/>
                </a:prstGeom>
                <a:noFill/>
                <a:ln w="57150" cap="rnd">
                  <a:solidFill>
                    <a:schemeClr val="tx1"/>
                  </a:solidFill>
                  <a:prstDash val="sysDot"/>
                  <a:round/>
                  <a:headEnd/>
                  <a:tailEnd/>
                </a:ln>
              </p:spPr>
              <p:txBody>
                <a:bodyPr/>
                <a:lstStyle/>
                <a:p>
                  <a:endParaRPr lang="en-US"/>
                </a:p>
              </p:txBody>
            </p:sp>
            <p:sp>
              <p:nvSpPr>
                <p:cNvPr id="9237" name="Line 24"/>
                <p:cNvSpPr>
                  <a:spLocks noChangeShapeType="1"/>
                </p:cNvSpPr>
                <p:nvPr/>
              </p:nvSpPr>
              <p:spPr bwMode="auto">
                <a:xfrm>
                  <a:off x="1027" y="3051"/>
                  <a:ext cx="1038" cy="0"/>
                </a:xfrm>
                <a:prstGeom prst="line">
                  <a:avLst/>
                </a:prstGeom>
                <a:noFill/>
                <a:ln w="57150" cap="rnd">
                  <a:solidFill>
                    <a:schemeClr val="tx1"/>
                  </a:solidFill>
                  <a:prstDash val="sysDot"/>
                  <a:round/>
                  <a:headEnd/>
                  <a:tailEnd/>
                </a:ln>
              </p:spPr>
              <p:txBody>
                <a:bodyPr/>
                <a:lstStyle/>
                <a:p>
                  <a:endParaRPr lang="en-US"/>
                </a:p>
              </p:txBody>
            </p:sp>
            <p:sp>
              <p:nvSpPr>
                <p:cNvPr id="9238" name="Line 25"/>
                <p:cNvSpPr>
                  <a:spLocks noChangeShapeType="1"/>
                </p:cNvSpPr>
                <p:nvPr/>
              </p:nvSpPr>
              <p:spPr bwMode="auto">
                <a:xfrm>
                  <a:off x="1027" y="2815"/>
                  <a:ext cx="1038" cy="0"/>
                </a:xfrm>
                <a:prstGeom prst="line">
                  <a:avLst/>
                </a:prstGeom>
                <a:noFill/>
                <a:ln w="57150" cap="rnd">
                  <a:solidFill>
                    <a:schemeClr val="tx1"/>
                  </a:solidFill>
                  <a:prstDash val="sysDot"/>
                  <a:round/>
                  <a:headEnd/>
                  <a:tailEnd/>
                </a:ln>
              </p:spPr>
              <p:txBody>
                <a:bodyPr/>
                <a:lstStyle/>
                <a:p>
                  <a:endParaRPr lang="en-US"/>
                </a:p>
              </p:txBody>
            </p:sp>
          </p:grpSp>
        </p:grpSp>
        <p:sp>
          <p:nvSpPr>
            <p:cNvPr id="9227" name="Text Box 26"/>
            <p:cNvSpPr txBox="1">
              <a:spLocks noChangeArrowheads="1"/>
            </p:cNvSpPr>
            <p:nvPr/>
          </p:nvSpPr>
          <p:spPr bwMode="auto">
            <a:xfrm>
              <a:off x="586" y="2430"/>
              <a:ext cx="1644" cy="231"/>
            </a:xfrm>
            <a:prstGeom prst="rect">
              <a:avLst/>
            </a:prstGeom>
            <a:noFill/>
            <a:ln w="9525">
              <a:noFill/>
              <a:miter lim="800000"/>
              <a:headEnd/>
              <a:tailEnd/>
            </a:ln>
          </p:spPr>
          <p:txBody>
            <a:bodyPr wrap="none">
              <a:spAutoFit/>
            </a:bodyPr>
            <a:lstStyle/>
            <a:p>
              <a:pPr algn="l" eaLnBrk="1" latinLnBrk="1" hangingPunct="1">
                <a:buFontTx/>
                <a:buNone/>
              </a:pPr>
              <a:r>
                <a:rPr kumimoji="1" lang="en-US" sz="1800" i="0">
                  <a:solidFill>
                    <a:srgbClr val="CC6600"/>
                  </a:solidFill>
                  <a:latin typeface="Gulim" pitchFamily="34" charset="-127"/>
                  <a:ea typeface="Gulim" pitchFamily="34" charset="-127"/>
                </a:rPr>
                <a:t>Under-sampled k-space</a:t>
              </a:r>
            </a:p>
          </p:txBody>
        </p:sp>
        <p:sp>
          <p:nvSpPr>
            <p:cNvPr id="9228" name="Line 27"/>
            <p:cNvSpPr>
              <a:spLocks noChangeShapeType="1"/>
            </p:cNvSpPr>
            <p:nvPr/>
          </p:nvSpPr>
          <p:spPr bwMode="auto">
            <a:xfrm flipH="1" flipV="1">
              <a:off x="860" y="2668"/>
              <a:ext cx="4" cy="1260"/>
            </a:xfrm>
            <a:prstGeom prst="line">
              <a:avLst/>
            </a:prstGeom>
            <a:noFill/>
            <a:ln w="19050">
              <a:solidFill>
                <a:schemeClr val="bg1"/>
              </a:solidFill>
              <a:round/>
              <a:headEnd/>
              <a:tailEnd type="triangle" w="med" len="med"/>
            </a:ln>
          </p:spPr>
          <p:txBody>
            <a:bodyPr/>
            <a:lstStyle/>
            <a:p>
              <a:endParaRPr lang="en-US"/>
            </a:p>
          </p:txBody>
        </p:sp>
        <p:sp>
          <p:nvSpPr>
            <p:cNvPr id="9229" name="Text Box 28"/>
            <p:cNvSpPr txBox="1">
              <a:spLocks noChangeArrowheads="1"/>
            </p:cNvSpPr>
            <p:nvPr/>
          </p:nvSpPr>
          <p:spPr bwMode="auto">
            <a:xfrm rot="10800000">
              <a:off x="527" y="3211"/>
              <a:ext cx="289" cy="194"/>
            </a:xfrm>
            <a:prstGeom prst="rect">
              <a:avLst/>
            </a:prstGeom>
            <a:noFill/>
            <a:ln w="9525">
              <a:noFill/>
              <a:miter lim="800000"/>
              <a:headEnd/>
              <a:tailEnd/>
            </a:ln>
          </p:spPr>
          <p:txBody>
            <a:bodyPr vert="eaVert" wrap="none">
              <a:spAutoFit/>
            </a:bodyPr>
            <a:lstStyle/>
            <a:p>
              <a:pPr algn="l" eaLnBrk="1" latinLnBrk="1" hangingPunct="1">
                <a:buFontTx/>
                <a:buNone/>
              </a:pPr>
              <a:r>
                <a:rPr kumimoji="1" lang="en-US" sz="1800" i="0">
                  <a:solidFill>
                    <a:srgbClr val="CC6600"/>
                  </a:solidFill>
                  <a:latin typeface="Gulim" pitchFamily="34" charset="-127"/>
                  <a:ea typeface="Gulim" pitchFamily="34" charset="-127"/>
                </a:rPr>
                <a:t>k</a:t>
              </a:r>
              <a:r>
                <a:rPr kumimoji="1" lang="en-US" sz="1600" i="0">
                  <a:solidFill>
                    <a:srgbClr val="CC6600"/>
                  </a:solidFill>
                  <a:latin typeface="Gulim" pitchFamily="34" charset="-127"/>
                  <a:ea typeface="Gulim" pitchFamily="34" charset="-127"/>
                </a:rPr>
                <a:t>y</a:t>
              </a:r>
            </a:p>
          </p:txBody>
        </p:sp>
        <p:sp>
          <p:nvSpPr>
            <p:cNvPr id="9230" name="Line 29"/>
            <p:cNvSpPr>
              <a:spLocks noChangeShapeType="1"/>
            </p:cNvSpPr>
            <p:nvPr/>
          </p:nvSpPr>
          <p:spPr bwMode="auto">
            <a:xfrm>
              <a:off x="856" y="3928"/>
              <a:ext cx="1500" cy="0"/>
            </a:xfrm>
            <a:prstGeom prst="line">
              <a:avLst/>
            </a:prstGeom>
            <a:noFill/>
            <a:ln w="19050">
              <a:solidFill>
                <a:schemeClr val="bg1"/>
              </a:solidFill>
              <a:round/>
              <a:headEnd/>
              <a:tailEnd type="triangle" w="med" len="med"/>
            </a:ln>
          </p:spPr>
          <p:txBody>
            <a:bodyPr/>
            <a:lstStyle/>
            <a:p>
              <a:endParaRPr lang="en-US"/>
            </a:p>
          </p:txBody>
        </p:sp>
        <p:sp>
          <p:nvSpPr>
            <p:cNvPr id="9231" name="Text Box 30"/>
            <p:cNvSpPr txBox="1">
              <a:spLocks noChangeArrowheads="1"/>
            </p:cNvSpPr>
            <p:nvPr/>
          </p:nvSpPr>
          <p:spPr bwMode="auto">
            <a:xfrm>
              <a:off x="1398" y="3903"/>
              <a:ext cx="260" cy="250"/>
            </a:xfrm>
            <a:prstGeom prst="rect">
              <a:avLst/>
            </a:prstGeom>
            <a:noFill/>
            <a:ln w="9525">
              <a:noFill/>
              <a:miter lim="800000"/>
              <a:headEnd/>
              <a:tailEnd/>
            </a:ln>
          </p:spPr>
          <p:txBody>
            <a:bodyPr wrap="none">
              <a:spAutoFit/>
            </a:bodyPr>
            <a:lstStyle/>
            <a:p>
              <a:pPr algn="l" eaLnBrk="1" latinLnBrk="1" hangingPunct="1">
                <a:buFontTx/>
                <a:buNone/>
              </a:pPr>
              <a:r>
                <a:rPr kumimoji="1" lang="en-US" sz="2000" i="0">
                  <a:solidFill>
                    <a:srgbClr val="CC6600"/>
                  </a:solidFill>
                  <a:latin typeface="Gulim" pitchFamily="34" charset="-127"/>
                  <a:ea typeface="Gulim" pitchFamily="34" charset="-127"/>
                </a:rPr>
                <a:t>k</a:t>
              </a:r>
              <a:r>
                <a:rPr kumimoji="1" lang="en-US" sz="1600" i="0">
                  <a:solidFill>
                    <a:srgbClr val="CC6600"/>
                  </a:solidFill>
                  <a:latin typeface="Gulim" pitchFamily="34" charset="-127"/>
                  <a:ea typeface="Gulim" pitchFamily="34" charset="-127"/>
                </a:rPr>
                <a:t>x</a:t>
              </a:r>
            </a:p>
          </p:txBody>
        </p:sp>
        <p:sp>
          <p:nvSpPr>
            <p:cNvPr id="9232" name="Text Box 31"/>
            <p:cNvSpPr txBox="1">
              <a:spLocks noChangeArrowheads="1"/>
            </p:cNvSpPr>
            <p:nvPr/>
          </p:nvSpPr>
          <p:spPr bwMode="auto">
            <a:xfrm>
              <a:off x="586" y="2430"/>
              <a:ext cx="1644" cy="231"/>
            </a:xfrm>
            <a:prstGeom prst="rect">
              <a:avLst/>
            </a:prstGeom>
            <a:noFill/>
            <a:ln w="9525">
              <a:noFill/>
              <a:miter lim="800000"/>
              <a:headEnd/>
              <a:tailEnd/>
            </a:ln>
          </p:spPr>
          <p:txBody>
            <a:bodyPr wrap="none">
              <a:spAutoFit/>
            </a:bodyPr>
            <a:lstStyle/>
            <a:p>
              <a:pPr algn="l" eaLnBrk="1" latinLnBrk="1" hangingPunct="1">
                <a:buFontTx/>
                <a:buNone/>
              </a:pPr>
              <a:r>
                <a:rPr kumimoji="1" lang="en-US" sz="1800" i="0">
                  <a:solidFill>
                    <a:srgbClr val="CC6600"/>
                  </a:solidFill>
                  <a:latin typeface="Gulim" pitchFamily="34" charset="-127"/>
                  <a:ea typeface="Gulim" pitchFamily="34" charset="-127"/>
                </a:rPr>
                <a:t>Under-sampled k-space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718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182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7182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71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8275" grpId="0" build="p" autoUpdateAnimBg="0" advAuto="0"/>
      <p:bldP spid="171827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Background</a:t>
            </a:r>
          </a:p>
        </p:txBody>
      </p:sp>
      <p:sp>
        <p:nvSpPr>
          <p:cNvPr id="8195" name="Content Placeholder 2"/>
          <p:cNvSpPr>
            <a:spLocks noGrp="1"/>
          </p:cNvSpPr>
          <p:nvPr>
            <p:ph idx="1"/>
          </p:nvPr>
        </p:nvSpPr>
        <p:spPr/>
        <p:txBody>
          <a:bodyPr/>
          <a:lstStyle/>
          <a:p>
            <a:r>
              <a:rPr lang="en-US" dirty="0" smtClean="0"/>
              <a:t>Fast (accelerated) MR imaging is limited, among other things, by reconstruction algorithm</a:t>
            </a:r>
          </a:p>
          <a:p>
            <a:r>
              <a:rPr lang="en-US" dirty="0" smtClean="0"/>
              <a:t>Acceleration beyond 3x very hard</a:t>
            </a:r>
          </a:p>
          <a:p>
            <a:r>
              <a:rPr lang="en-US" dirty="0" smtClean="0"/>
              <a:t>We have developed novel graph-theory based algorithms to reconstruct MR images from under-sampled raw data</a:t>
            </a:r>
          </a:p>
          <a:p>
            <a:r>
              <a:rPr lang="en-US" dirty="0" smtClean="0"/>
              <a:t>Our aim is to enable higher acceleration factors</a:t>
            </a:r>
          </a:p>
        </p:txBody>
      </p:sp>
      <p:sp>
        <p:nvSpPr>
          <p:cNvPr id="4" name="TextBox 3"/>
          <p:cNvSpPr txBox="1"/>
          <p:nvPr/>
        </p:nvSpPr>
        <p:spPr>
          <a:xfrm>
            <a:off x="846138" y="5162490"/>
            <a:ext cx="6987810"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ln>
        </p:spPr>
        <p:txBody>
          <a:bodyPr wrap="none">
            <a:spAutoFit/>
          </a:bodyPr>
          <a:lstStyle/>
          <a:p>
            <a:pPr>
              <a:buFontTx/>
              <a:buNone/>
              <a:defRPr/>
            </a:pPr>
            <a:r>
              <a:rPr lang="en-US" sz="2000" dirty="0" smtClean="0">
                <a:solidFill>
                  <a:srgbClr val="FF0000"/>
                </a:solidFill>
              </a:rPr>
              <a:t>Two major NIH grants awarded for this work – R21 and P41</a:t>
            </a:r>
            <a:endParaRPr lang="en-US" sz="2000" dirty="0">
              <a:solidFill>
                <a:srgbClr val="FF0000"/>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304800" y="4960938"/>
            <a:ext cx="8686800" cy="400050"/>
          </a:xfrm>
          <a:prstGeom prst="rect">
            <a:avLst/>
          </a:prstGeom>
          <a:noFill/>
          <a:ln w="9525">
            <a:noFill/>
            <a:miter lim="800000"/>
            <a:headEnd/>
            <a:tailEnd/>
          </a:ln>
        </p:spPr>
        <p:txBody>
          <a:bodyPr>
            <a:spAutoFit/>
          </a:bodyPr>
          <a:lstStyle/>
          <a:p>
            <a:pPr>
              <a:buClr>
                <a:schemeClr val="accent2"/>
              </a:buClr>
              <a:buFont typeface="Wingdings" pitchFamily="2" charset="2"/>
              <a:buChar char="§"/>
            </a:pPr>
            <a:r>
              <a:rPr lang="en-US" sz="2000">
                <a:latin typeface="Arial Unicode MS" pitchFamily="34" charset="-128"/>
              </a:rPr>
              <a:t> Operations on this graph produce reconstructed image!</a:t>
            </a:r>
          </a:p>
        </p:txBody>
      </p:sp>
      <p:sp>
        <p:nvSpPr>
          <p:cNvPr id="9219" name="Text Box 7"/>
          <p:cNvSpPr txBox="1">
            <a:spLocks noChangeArrowheads="1"/>
          </p:cNvSpPr>
          <p:nvPr/>
        </p:nvSpPr>
        <p:spPr bwMode="auto">
          <a:xfrm>
            <a:off x="533400" y="968375"/>
            <a:ext cx="6427787" cy="708025"/>
          </a:xfrm>
          <a:prstGeom prst="rect">
            <a:avLst/>
          </a:prstGeom>
          <a:noFill/>
          <a:ln w="9525">
            <a:noFill/>
            <a:miter lim="800000"/>
            <a:headEnd/>
            <a:tailEnd/>
          </a:ln>
        </p:spPr>
        <p:txBody>
          <a:bodyPr wrap="none">
            <a:spAutoFit/>
          </a:bodyPr>
          <a:lstStyle/>
          <a:p>
            <a:r>
              <a:rPr lang="en-US" sz="2000" dirty="0">
                <a:latin typeface="Arial Unicode MS" pitchFamily="34" charset="-128"/>
              </a:rPr>
              <a:t>A new graph-based algorithm </a:t>
            </a:r>
            <a:r>
              <a:rPr lang="en-US" sz="2000" dirty="0">
                <a:solidFill>
                  <a:srgbClr val="FF3300"/>
                </a:solidFill>
                <a:latin typeface="Arial Unicode MS" pitchFamily="34" charset="-128"/>
              </a:rPr>
              <a:t>*</a:t>
            </a:r>
          </a:p>
          <a:p>
            <a:r>
              <a:rPr lang="en-US" sz="2000" dirty="0">
                <a:latin typeface="Arial Unicode MS" pitchFamily="34" charset="-128"/>
              </a:rPr>
              <a:t>Inspired by advanced robotic vision, computer science</a:t>
            </a:r>
          </a:p>
        </p:txBody>
      </p:sp>
      <p:sp>
        <p:nvSpPr>
          <p:cNvPr id="9220" name="Text Box 12"/>
          <p:cNvSpPr txBox="1">
            <a:spLocks noChangeArrowheads="1"/>
          </p:cNvSpPr>
          <p:nvPr/>
        </p:nvSpPr>
        <p:spPr bwMode="auto">
          <a:xfrm>
            <a:off x="685800" y="5407025"/>
            <a:ext cx="7924800" cy="1016000"/>
          </a:xfrm>
          <a:prstGeom prst="rect">
            <a:avLst/>
          </a:prstGeom>
          <a:noFill/>
          <a:ln w="9525">
            <a:noFill/>
            <a:miter lim="800000"/>
            <a:headEnd/>
            <a:tailEnd/>
          </a:ln>
        </p:spPr>
        <p:txBody>
          <a:bodyPr>
            <a:spAutoFit/>
          </a:bodyPr>
          <a:lstStyle/>
          <a:p>
            <a:r>
              <a:rPr lang="en-US" sz="2000" dirty="0">
                <a:solidFill>
                  <a:srgbClr val="FF3300"/>
                </a:solidFill>
              </a:rPr>
              <a:t> Raj et al, Magnetic Resonance in Medicine, Jan 2007,</a:t>
            </a:r>
          </a:p>
          <a:p>
            <a:r>
              <a:rPr lang="en-US" sz="2000" dirty="0">
                <a:solidFill>
                  <a:srgbClr val="FF3300"/>
                </a:solidFill>
              </a:rPr>
              <a:t> Raj et al, Computer Vision and Pattern Recognition, 2006</a:t>
            </a:r>
          </a:p>
          <a:p>
            <a:r>
              <a:rPr lang="en-US" sz="2000" dirty="0">
                <a:solidFill>
                  <a:srgbClr val="FF3300"/>
                </a:solidFill>
              </a:rPr>
              <a:t> Singh et al., MRM (to appear)</a:t>
            </a:r>
          </a:p>
        </p:txBody>
      </p:sp>
      <p:pic>
        <p:nvPicPr>
          <p:cNvPr id="9221" name="Picture 14" descr="aliasimg"/>
          <p:cNvPicPr>
            <a:picLocks noChangeAspect="1" noChangeArrowheads="1"/>
          </p:cNvPicPr>
          <p:nvPr/>
        </p:nvPicPr>
        <p:blipFill>
          <a:blip r:embed="rId2" cstate="print"/>
          <a:srcRect/>
          <a:stretch>
            <a:fillRect/>
          </a:stretch>
        </p:blipFill>
        <p:spPr bwMode="auto">
          <a:xfrm>
            <a:off x="533400" y="1903413"/>
            <a:ext cx="2597150" cy="1776412"/>
          </a:xfrm>
          <a:prstGeom prst="rect">
            <a:avLst/>
          </a:prstGeom>
          <a:noFill/>
          <a:ln w="19050">
            <a:solidFill>
              <a:srgbClr val="008000"/>
            </a:solidFill>
            <a:miter lim="800000"/>
            <a:headEnd/>
            <a:tailEnd/>
          </a:ln>
        </p:spPr>
      </p:pic>
      <p:pic>
        <p:nvPicPr>
          <p:cNvPr id="9222" name="Picture 19" descr="Eberheart_Annie_dsa"/>
          <p:cNvPicPr>
            <a:picLocks noChangeAspect="1" noChangeArrowheads="1"/>
          </p:cNvPicPr>
          <p:nvPr/>
        </p:nvPicPr>
        <p:blipFill>
          <a:blip r:embed="rId3" cstate="print"/>
          <a:srcRect/>
          <a:stretch>
            <a:fillRect/>
          </a:stretch>
        </p:blipFill>
        <p:spPr bwMode="auto">
          <a:xfrm>
            <a:off x="6324600" y="1916113"/>
            <a:ext cx="2590800" cy="1763712"/>
          </a:xfrm>
          <a:prstGeom prst="rect">
            <a:avLst/>
          </a:prstGeom>
          <a:noFill/>
          <a:ln w="19050">
            <a:solidFill>
              <a:srgbClr val="008000"/>
            </a:solidFill>
            <a:miter lim="800000"/>
            <a:headEnd/>
            <a:tailEnd/>
          </a:ln>
        </p:spPr>
      </p:pic>
      <p:grpSp>
        <p:nvGrpSpPr>
          <p:cNvPr id="2" name="Group 57"/>
          <p:cNvGrpSpPr>
            <a:grpSpLocks/>
          </p:cNvGrpSpPr>
          <p:nvPr/>
        </p:nvGrpSpPr>
        <p:grpSpPr bwMode="auto">
          <a:xfrm>
            <a:off x="2917825" y="2762250"/>
            <a:ext cx="3478213" cy="2095500"/>
            <a:chOff x="1631" y="1840"/>
            <a:chExt cx="2191" cy="1320"/>
          </a:xfrm>
        </p:grpSpPr>
        <p:sp>
          <p:nvSpPr>
            <p:cNvPr id="9229" name="Text Box 37"/>
            <p:cNvSpPr txBox="1">
              <a:spLocks noChangeArrowheads="1"/>
            </p:cNvSpPr>
            <p:nvPr/>
          </p:nvSpPr>
          <p:spPr bwMode="auto">
            <a:xfrm>
              <a:off x="2428" y="1840"/>
              <a:ext cx="707" cy="330"/>
            </a:xfrm>
            <a:prstGeom prst="rect">
              <a:avLst/>
            </a:prstGeom>
            <a:noFill/>
            <a:ln w="9525">
              <a:noFill/>
              <a:miter lim="800000"/>
              <a:headEnd/>
              <a:tailEnd/>
            </a:ln>
          </p:spPr>
          <p:txBody>
            <a:bodyPr wrap="none">
              <a:spAutoFit/>
            </a:bodyPr>
            <a:lstStyle/>
            <a:p>
              <a:pPr>
                <a:buFontTx/>
                <a:buNone/>
              </a:pPr>
              <a:r>
                <a:rPr lang="en-US" sz="2800">
                  <a:solidFill>
                    <a:srgbClr val="FF3300"/>
                  </a:solidFill>
                </a:rPr>
                <a:t>Graph</a:t>
              </a:r>
            </a:p>
          </p:txBody>
        </p:sp>
        <p:grpSp>
          <p:nvGrpSpPr>
            <p:cNvPr id="3" name="Group 56"/>
            <p:cNvGrpSpPr>
              <a:grpSpLocks/>
            </p:cNvGrpSpPr>
            <p:nvPr/>
          </p:nvGrpSpPr>
          <p:grpSpPr bwMode="auto">
            <a:xfrm>
              <a:off x="1631" y="2155"/>
              <a:ext cx="2191" cy="1005"/>
              <a:chOff x="1392" y="1584"/>
              <a:chExt cx="2729" cy="1296"/>
            </a:xfrm>
          </p:grpSpPr>
          <p:sp>
            <p:nvSpPr>
              <p:cNvPr id="9231" name="Line 23"/>
              <p:cNvSpPr>
                <a:spLocks noChangeShapeType="1"/>
              </p:cNvSpPr>
              <p:nvPr/>
            </p:nvSpPr>
            <p:spPr bwMode="auto">
              <a:xfrm flipV="1">
                <a:off x="1584" y="1776"/>
                <a:ext cx="624" cy="384"/>
              </a:xfrm>
              <a:prstGeom prst="line">
                <a:avLst/>
              </a:prstGeom>
              <a:noFill/>
              <a:ln w="76200">
                <a:solidFill>
                  <a:schemeClr val="tx1"/>
                </a:solidFill>
                <a:round/>
                <a:headEnd/>
                <a:tailEnd/>
              </a:ln>
            </p:spPr>
            <p:txBody>
              <a:bodyPr wrap="none" anchor="ctr"/>
              <a:lstStyle/>
              <a:p>
                <a:endParaRPr lang="en-US"/>
              </a:p>
            </p:txBody>
          </p:sp>
          <p:sp>
            <p:nvSpPr>
              <p:cNvPr id="9232" name="Line 24"/>
              <p:cNvSpPr>
                <a:spLocks noChangeShapeType="1"/>
              </p:cNvSpPr>
              <p:nvPr/>
            </p:nvSpPr>
            <p:spPr bwMode="auto">
              <a:xfrm flipV="1">
                <a:off x="1632" y="2208"/>
                <a:ext cx="576" cy="0"/>
              </a:xfrm>
              <a:prstGeom prst="line">
                <a:avLst/>
              </a:prstGeom>
              <a:noFill/>
              <a:ln w="19050">
                <a:solidFill>
                  <a:schemeClr val="tx1"/>
                </a:solidFill>
                <a:round/>
                <a:headEnd/>
                <a:tailEnd/>
              </a:ln>
            </p:spPr>
            <p:txBody>
              <a:bodyPr wrap="none" anchor="ctr"/>
              <a:lstStyle/>
              <a:p>
                <a:endParaRPr lang="en-US"/>
              </a:p>
            </p:txBody>
          </p:sp>
          <p:sp>
            <p:nvSpPr>
              <p:cNvPr id="9233" name="Line 25"/>
              <p:cNvSpPr>
                <a:spLocks noChangeShapeType="1"/>
              </p:cNvSpPr>
              <p:nvPr/>
            </p:nvSpPr>
            <p:spPr bwMode="auto">
              <a:xfrm>
                <a:off x="1584" y="2256"/>
                <a:ext cx="576" cy="432"/>
              </a:xfrm>
              <a:prstGeom prst="line">
                <a:avLst/>
              </a:prstGeom>
              <a:noFill/>
              <a:ln w="38100">
                <a:solidFill>
                  <a:schemeClr val="tx1"/>
                </a:solidFill>
                <a:round/>
                <a:headEnd/>
                <a:tailEnd/>
              </a:ln>
            </p:spPr>
            <p:txBody>
              <a:bodyPr wrap="none" anchor="ctr"/>
              <a:lstStyle/>
              <a:p>
                <a:endParaRPr lang="en-US"/>
              </a:p>
            </p:txBody>
          </p:sp>
          <p:sp>
            <p:nvSpPr>
              <p:cNvPr id="9234" name="Line 26"/>
              <p:cNvSpPr>
                <a:spLocks noChangeShapeType="1"/>
              </p:cNvSpPr>
              <p:nvPr/>
            </p:nvSpPr>
            <p:spPr bwMode="auto">
              <a:xfrm>
                <a:off x="3408" y="1728"/>
                <a:ext cx="528" cy="432"/>
              </a:xfrm>
              <a:prstGeom prst="line">
                <a:avLst/>
              </a:prstGeom>
              <a:noFill/>
              <a:ln w="19050">
                <a:solidFill>
                  <a:schemeClr val="tx1"/>
                </a:solidFill>
                <a:round/>
                <a:headEnd/>
                <a:tailEnd/>
              </a:ln>
            </p:spPr>
            <p:txBody>
              <a:bodyPr wrap="none" anchor="ctr"/>
              <a:lstStyle/>
              <a:p>
                <a:endParaRPr lang="en-US"/>
              </a:p>
            </p:txBody>
          </p:sp>
          <p:sp>
            <p:nvSpPr>
              <p:cNvPr id="9235" name="Line 27"/>
              <p:cNvSpPr>
                <a:spLocks noChangeShapeType="1"/>
              </p:cNvSpPr>
              <p:nvPr/>
            </p:nvSpPr>
            <p:spPr bwMode="auto">
              <a:xfrm>
                <a:off x="3360" y="2208"/>
                <a:ext cx="528" cy="0"/>
              </a:xfrm>
              <a:prstGeom prst="line">
                <a:avLst/>
              </a:prstGeom>
              <a:noFill/>
              <a:ln w="38100">
                <a:solidFill>
                  <a:schemeClr val="tx1"/>
                </a:solidFill>
                <a:round/>
                <a:headEnd/>
                <a:tailEnd/>
              </a:ln>
            </p:spPr>
            <p:txBody>
              <a:bodyPr wrap="none" anchor="ctr"/>
              <a:lstStyle/>
              <a:p>
                <a:endParaRPr lang="en-US"/>
              </a:p>
            </p:txBody>
          </p:sp>
          <p:sp>
            <p:nvSpPr>
              <p:cNvPr id="9236" name="Line 28"/>
              <p:cNvSpPr>
                <a:spLocks noChangeShapeType="1"/>
              </p:cNvSpPr>
              <p:nvPr/>
            </p:nvSpPr>
            <p:spPr bwMode="auto">
              <a:xfrm flipV="1">
                <a:off x="3408" y="2256"/>
                <a:ext cx="528" cy="432"/>
              </a:xfrm>
              <a:prstGeom prst="line">
                <a:avLst/>
              </a:prstGeom>
              <a:noFill/>
              <a:ln w="76200">
                <a:solidFill>
                  <a:schemeClr val="tx1"/>
                </a:solidFill>
                <a:round/>
                <a:headEnd/>
                <a:tailEnd/>
              </a:ln>
            </p:spPr>
            <p:txBody>
              <a:bodyPr wrap="none" anchor="ctr"/>
              <a:lstStyle/>
              <a:p>
                <a:endParaRPr lang="en-US"/>
              </a:p>
            </p:txBody>
          </p:sp>
          <p:sp>
            <p:nvSpPr>
              <p:cNvPr id="9237" name="Line 29"/>
              <p:cNvSpPr>
                <a:spLocks noChangeShapeType="1"/>
              </p:cNvSpPr>
              <p:nvPr/>
            </p:nvSpPr>
            <p:spPr bwMode="auto">
              <a:xfrm>
                <a:off x="2256" y="1728"/>
                <a:ext cx="480" cy="0"/>
              </a:xfrm>
              <a:prstGeom prst="line">
                <a:avLst/>
              </a:prstGeom>
              <a:noFill/>
              <a:ln w="76200">
                <a:solidFill>
                  <a:schemeClr val="tx1"/>
                </a:solidFill>
                <a:round/>
                <a:headEnd/>
                <a:tailEnd/>
              </a:ln>
            </p:spPr>
            <p:txBody>
              <a:bodyPr wrap="none" anchor="ctr"/>
              <a:lstStyle/>
              <a:p>
                <a:endParaRPr lang="en-US"/>
              </a:p>
            </p:txBody>
          </p:sp>
          <p:sp>
            <p:nvSpPr>
              <p:cNvPr id="9238" name="Line 30"/>
              <p:cNvSpPr>
                <a:spLocks noChangeShapeType="1"/>
              </p:cNvSpPr>
              <p:nvPr/>
            </p:nvSpPr>
            <p:spPr bwMode="auto">
              <a:xfrm>
                <a:off x="2784" y="1728"/>
                <a:ext cx="480" cy="0"/>
              </a:xfrm>
              <a:prstGeom prst="line">
                <a:avLst/>
              </a:prstGeom>
              <a:noFill/>
              <a:ln w="19050">
                <a:solidFill>
                  <a:schemeClr val="tx1"/>
                </a:solidFill>
                <a:round/>
                <a:headEnd/>
                <a:tailEnd/>
              </a:ln>
            </p:spPr>
            <p:txBody>
              <a:bodyPr wrap="none" anchor="ctr"/>
              <a:lstStyle/>
              <a:p>
                <a:endParaRPr lang="en-US"/>
              </a:p>
            </p:txBody>
          </p:sp>
          <p:sp>
            <p:nvSpPr>
              <p:cNvPr id="9239" name="Line 31"/>
              <p:cNvSpPr>
                <a:spLocks noChangeShapeType="1"/>
              </p:cNvSpPr>
              <p:nvPr/>
            </p:nvSpPr>
            <p:spPr bwMode="auto">
              <a:xfrm flipV="1">
                <a:off x="2256" y="1776"/>
                <a:ext cx="0" cy="384"/>
              </a:xfrm>
              <a:prstGeom prst="line">
                <a:avLst/>
              </a:prstGeom>
              <a:noFill/>
              <a:ln w="38100">
                <a:solidFill>
                  <a:schemeClr val="tx1"/>
                </a:solidFill>
                <a:round/>
                <a:headEnd/>
                <a:tailEnd/>
              </a:ln>
            </p:spPr>
            <p:txBody>
              <a:bodyPr wrap="none" anchor="ctr"/>
              <a:lstStyle/>
              <a:p>
                <a:endParaRPr lang="en-US"/>
              </a:p>
            </p:txBody>
          </p:sp>
          <p:sp>
            <p:nvSpPr>
              <p:cNvPr id="9240" name="Line 32"/>
              <p:cNvSpPr>
                <a:spLocks noChangeShapeType="1"/>
              </p:cNvSpPr>
              <p:nvPr/>
            </p:nvSpPr>
            <p:spPr bwMode="auto">
              <a:xfrm flipV="1">
                <a:off x="2784" y="1776"/>
                <a:ext cx="0" cy="384"/>
              </a:xfrm>
              <a:prstGeom prst="line">
                <a:avLst/>
              </a:prstGeom>
              <a:noFill/>
              <a:ln w="38100">
                <a:solidFill>
                  <a:schemeClr val="tx1"/>
                </a:solidFill>
                <a:round/>
                <a:headEnd/>
                <a:tailEnd/>
              </a:ln>
            </p:spPr>
            <p:txBody>
              <a:bodyPr wrap="none" anchor="ctr"/>
              <a:lstStyle/>
              <a:p>
                <a:endParaRPr lang="en-US"/>
              </a:p>
            </p:txBody>
          </p:sp>
          <p:sp>
            <p:nvSpPr>
              <p:cNvPr id="9241" name="Line 33"/>
              <p:cNvSpPr>
                <a:spLocks noChangeShapeType="1"/>
              </p:cNvSpPr>
              <p:nvPr/>
            </p:nvSpPr>
            <p:spPr bwMode="auto">
              <a:xfrm flipV="1">
                <a:off x="3312" y="1776"/>
                <a:ext cx="0" cy="384"/>
              </a:xfrm>
              <a:prstGeom prst="line">
                <a:avLst/>
              </a:prstGeom>
              <a:noFill/>
              <a:ln w="76200">
                <a:solidFill>
                  <a:schemeClr val="tx1"/>
                </a:solidFill>
                <a:round/>
                <a:headEnd/>
                <a:tailEnd/>
              </a:ln>
            </p:spPr>
            <p:txBody>
              <a:bodyPr wrap="none" anchor="ctr"/>
              <a:lstStyle/>
              <a:p>
                <a:endParaRPr lang="en-US"/>
              </a:p>
            </p:txBody>
          </p:sp>
          <p:sp>
            <p:nvSpPr>
              <p:cNvPr id="9242" name="Line 34"/>
              <p:cNvSpPr>
                <a:spLocks noChangeShapeType="1"/>
              </p:cNvSpPr>
              <p:nvPr/>
            </p:nvSpPr>
            <p:spPr bwMode="auto">
              <a:xfrm flipV="1">
                <a:off x="2256" y="2304"/>
                <a:ext cx="0" cy="384"/>
              </a:xfrm>
              <a:prstGeom prst="line">
                <a:avLst/>
              </a:prstGeom>
              <a:noFill/>
              <a:ln w="76200">
                <a:solidFill>
                  <a:schemeClr val="tx1"/>
                </a:solidFill>
                <a:round/>
                <a:headEnd/>
                <a:tailEnd/>
              </a:ln>
            </p:spPr>
            <p:txBody>
              <a:bodyPr wrap="none" anchor="ctr"/>
              <a:lstStyle/>
              <a:p>
                <a:endParaRPr lang="en-US"/>
              </a:p>
            </p:txBody>
          </p:sp>
          <p:sp>
            <p:nvSpPr>
              <p:cNvPr id="9243" name="Line 35"/>
              <p:cNvSpPr>
                <a:spLocks noChangeShapeType="1"/>
              </p:cNvSpPr>
              <p:nvPr/>
            </p:nvSpPr>
            <p:spPr bwMode="auto">
              <a:xfrm flipV="1">
                <a:off x="2784" y="2304"/>
                <a:ext cx="0" cy="384"/>
              </a:xfrm>
              <a:prstGeom prst="line">
                <a:avLst/>
              </a:prstGeom>
              <a:noFill/>
              <a:ln w="38100">
                <a:solidFill>
                  <a:schemeClr val="tx1"/>
                </a:solidFill>
                <a:round/>
                <a:headEnd/>
                <a:tailEnd/>
              </a:ln>
            </p:spPr>
            <p:txBody>
              <a:bodyPr wrap="none" anchor="ctr"/>
              <a:lstStyle/>
              <a:p>
                <a:endParaRPr lang="en-US"/>
              </a:p>
            </p:txBody>
          </p:sp>
          <p:sp>
            <p:nvSpPr>
              <p:cNvPr id="9244" name="Line 36"/>
              <p:cNvSpPr>
                <a:spLocks noChangeShapeType="1"/>
              </p:cNvSpPr>
              <p:nvPr/>
            </p:nvSpPr>
            <p:spPr bwMode="auto">
              <a:xfrm flipV="1">
                <a:off x="3312" y="2304"/>
                <a:ext cx="0" cy="384"/>
              </a:xfrm>
              <a:prstGeom prst="line">
                <a:avLst/>
              </a:prstGeom>
              <a:noFill/>
              <a:ln w="38100">
                <a:solidFill>
                  <a:schemeClr val="tx1"/>
                </a:solidFill>
                <a:round/>
                <a:headEnd/>
                <a:tailEnd/>
              </a:ln>
            </p:spPr>
            <p:txBody>
              <a:bodyPr wrap="none" anchor="ctr"/>
              <a:lstStyle/>
              <a:p>
                <a:endParaRPr lang="en-US"/>
              </a:p>
            </p:txBody>
          </p:sp>
          <p:sp>
            <p:nvSpPr>
              <p:cNvPr id="9245" name="Oval 38"/>
              <p:cNvSpPr>
                <a:spLocks noChangeArrowheads="1"/>
              </p:cNvSpPr>
              <p:nvPr/>
            </p:nvSpPr>
            <p:spPr bwMode="auto">
              <a:xfrm>
                <a:off x="3168" y="1584"/>
                <a:ext cx="288" cy="288"/>
              </a:xfrm>
              <a:prstGeom prst="ellipse">
                <a:avLst/>
              </a:prstGeom>
              <a:solidFill>
                <a:srgbClr val="C8C8C8"/>
              </a:solidFill>
              <a:ln w="28575">
                <a:solidFill>
                  <a:schemeClr val="tx1"/>
                </a:solidFill>
                <a:round/>
                <a:headEnd/>
                <a:tailEnd/>
              </a:ln>
            </p:spPr>
            <p:txBody>
              <a:bodyPr wrap="none" anchor="ctr"/>
              <a:lstStyle/>
              <a:p>
                <a:endParaRPr lang="en-US"/>
              </a:p>
            </p:txBody>
          </p:sp>
          <p:sp>
            <p:nvSpPr>
              <p:cNvPr id="9246" name="Oval 39"/>
              <p:cNvSpPr>
                <a:spLocks noChangeArrowheads="1"/>
              </p:cNvSpPr>
              <p:nvPr/>
            </p:nvSpPr>
            <p:spPr bwMode="auto">
              <a:xfrm>
                <a:off x="2640" y="1584"/>
                <a:ext cx="288" cy="288"/>
              </a:xfrm>
              <a:prstGeom prst="ellipse">
                <a:avLst/>
              </a:prstGeom>
              <a:solidFill>
                <a:srgbClr val="C8C8C8"/>
              </a:solidFill>
              <a:ln w="28575">
                <a:solidFill>
                  <a:schemeClr val="tx1"/>
                </a:solidFill>
                <a:round/>
                <a:headEnd/>
                <a:tailEnd/>
              </a:ln>
            </p:spPr>
            <p:txBody>
              <a:bodyPr wrap="none" anchor="ctr"/>
              <a:lstStyle/>
              <a:p>
                <a:endParaRPr lang="en-US"/>
              </a:p>
            </p:txBody>
          </p:sp>
          <p:sp>
            <p:nvSpPr>
              <p:cNvPr id="9247" name="Oval 40"/>
              <p:cNvSpPr>
                <a:spLocks noChangeArrowheads="1"/>
              </p:cNvSpPr>
              <p:nvPr/>
            </p:nvSpPr>
            <p:spPr bwMode="auto">
              <a:xfrm>
                <a:off x="2112" y="1584"/>
                <a:ext cx="288" cy="288"/>
              </a:xfrm>
              <a:prstGeom prst="ellipse">
                <a:avLst/>
              </a:prstGeom>
              <a:solidFill>
                <a:srgbClr val="C8C8C8"/>
              </a:solidFill>
              <a:ln w="28575">
                <a:solidFill>
                  <a:schemeClr val="tx1"/>
                </a:solidFill>
                <a:round/>
                <a:headEnd/>
                <a:tailEnd/>
              </a:ln>
            </p:spPr>
            <p:txBody>
              <a:bodyPr wrap="none" anchor="ctr"/>
              <a:lstStyle/>
              <a:p>
                <a:endParaRPr lang="en-US"/>
              </a:p>
            </p:txBody>
          </p:sp>
          <p:sp>
            <p:nvSpPr>
              <p:cNvPr id="9248" name="Line 41"/>
              <p:cNvSpPr>
                <a:spLocks noChangeShapeType="1"/>
              </p:cNvSpPr>
              <p:nvPr/>
            </p:nvSpPr>
            <p:spPr bwMode="auto">
              <a:xfrm>
                <a:off x="2256" y="2208"/>
                <a:ext cx="480" cy="0"/>
              </a:xfrm>
              <a:prstGeom prst="line">
                <a:avLst/>
              </a:prstGeom>
              <a:noFill/>
              <a:ln w="38100">
                <a:solidFill>
                  <a:schemeClr val="tx1"/>
                </a:solidFill>
                <a:round/>
                <a:headEnd/>
                <a:tailEnd/>
              </a:ln>
            </p:spPr>
            <p:txBody>
              <a:bodyPr wrap="none" anchor="ctr"/>
              <a:lstStyle/>
              <a:p>
                <a:endParaRPr lang="en-US"/>
              </a:p>
            </p:txBody>
          </p:sp>
          <p:sp>
            <p:nvSpPr>
              <p:cNvPr id="9249" name="Line 42"/>
              <p:cNvSpPr>
                <a:spLocks noChangeShapeType="1"/>
              </p:cNvSpPr>
              <p:nvPr/>
            </p:nvSpPr>
            <p:spPr bwMode="auto">
              <a:xfrm>
                <a:off x="2784" y="2208"/>
                <a:ext cx="480" cy="0"/>
              </a:xfrm>
              <a:prstGeom prst="line">
                <a:avLst/>
              </a:prstGeom>
              <a:noFill/>
              <a:ln w="57150">
                <a:solidFill>
                  <a:schemeClr val="tx1"/>
                </a:solidFill>
                <a:round/>
                <a:headEnd/>
                <a:tailEnd/>
              </a:ln>
            </p:spPr>
            <p:txBody>
              <a:bodyPr wrap="none" anchor="ctr"/>
              <a:lstStyle/>
              <a:p>
                <a:endParaRPr lang="en-US"/>
              </a:p>
            </p:txBody>
          </p:sp>
          <p:sp>
            <p:nvSpPr>
              <p:cNvPr id="9250" name="Line 43"/>
              <p:cNvSpPr>
                <a:spLocks noChangeShapeType="1"/>
              </p:cNvSpPr>
              <p:nvPr/>
            </p:nvSpPr>
            <p:spPr bwMode="auto">
              <a:xfrm>
                <a:off x="2256" y="2736"/>
                <a:ext cx="480" cy="0"/>
              </a:xfrm>
              <a:prstGeom prst="line">
                <a:avLst/>
              </a:prstGeom>
              <a:noFill/>
              <a:ln w="38100">
                <a:solidFill>
                  <a:schemeClr val="tx1"/>
                </a:solidFill>
                <a:round/>
                <a:headEnd/>
                <a:tailEnd/>
              </a:ln>
            </p:spPr>
            <p:txBody>
              <a:bodyPr wrap="none" anchor="ctr"/>
              <a:lstStyle/>
              <a:p>
                <a:endParaRPr lang="en-US"/>
              </a:p>
            </p:txBody>
          </p:sp>
          <p:sp>
            <p:nvSpPr>
              <p:cNvPr id="9251" name="Line 44"/>
              <p:cNvSpPr>
                <a:spLocks noChangeShapeType="1"/>
              </p:cNvSpPr>
              <p:nvPr/>
            </p:nvSpPr>
            <p:spPr bwMode="auto">
              <a:xfrm>
                <a:off x="2784" y="2736"/>
                <a:ext cx="480" cy="0"/>
              </a:xfrm>
              <a:prstGeom prst="line">
                <a:avLst/>
              </a:prstGeom>
              <a:noFill/>
              <a:ln w="28575">
                <a:solidFill>
                  <a:schemeClr val="tx1"/>
                </a:solidFill>
                <a:round/>
                <a:headEnd/>
                <a:tailEnd/>
              </a:ln>
            </p:spPr>
            <p:txBody>
              <a:bodyPr wrap="none" anchor="ctr"/>
              <a:lstStyle/>
              <a:p>
                <a:endParaRPr lang="en-US"/>
              </a:p>
            </p:txBody>
          </p:sp>
          <p:sp>
            <p:nvSpPr>
              <p:cNvPr id="9252" name="Oval 45"/>
              <p:cNvSpPr>
                <a:spLocks noChangeArrowheads="1"/>
              </p:cNvSpPr>
              <p:nvPr/>
            </p:nvSpPr>
            <p:spPr bwMode="auto">
              <a:xfrm>
                <a:off x="3168" y="2064"/>
                <a:ext cx="288" cy="288"/>
              </a:xfrm>
              <a:prstGeom prst="ellipse">
                <a:avLst/>
              </a:prstGeom>
              <a:solidFill>
                <a:srgbClr val="C8C8C8"/>
              </a:solidFill>
              <a:ln w="28575">
                <a:solidFill>
                  <a:schemeClr val="tx1"/>
                </a:solidFill>
                <a:round/>
                <a:headEnd/>
                <a:tailEnd/>
              </a:ln>
            </p:spPr>
            <p:txBody>
              <a:bodyPr wrap="none" anchor="ctr"/>
              <a:lstStyle/>
              <a:p>
                <a:endParaRPr lang="en-US"/>
              </a:p>
            </p:txBody>
          </p:sp>
          <p:sp>
            <p:nvSpPr>
              <p:cNvPr id="9253" name="Oval 46"/>
              <p:cNvSpPr>
                <a:spLocks noChangeArrowheads="1"/>
              </p:cNvSpPr>
              <p:nvPr/>
            </p:nvSpPr>
            <p:spPr bwMode="auto">
              <a:xfrm>
                <a:off x="2640" y="2064"/>
                <a:ext cx="288" cy="288"/>
              </a:xfrm>
              <a:prstGeom prst="ellipse">
                <a:avLst/>
              </a:prstGeom>
              <a:solidFill>
                <a:srgbClr val="C8C8C8"/>
              </a:solidFill>
              <a:ln w="28575">
                <a:solidFill>
                  <a:schemeClr val="tx1"/>
                </a:solidFill>
                <a:round/>
                <a:headEnd/>
                <a:tailEnd/>
              </a:ln>
            </p:spPr>
            <p:txBody>
              <a:bodyPr wrap="none" anchor="ctr"/>
              <a:lstStyle/>
              <a:p>
                <a:endParaRPr lang="en-US"/>
              </a:p>
            </p:txBody>
          </p:sp>
          <p:sp>
            <p:nvSpPr>
              <p:cNvPr id="9254" name="Oval 47"/>
              <p:cNvSpPr>
                <a:spLocks noChangeArrowheads="1"/>
              </p:cNvSpPr>
              <p:nvPr/>
            </p:nvSpPr>
            <p:spPr bwMode="auto">
              <a:xfrm>
                <a:off x="2112" y="2064"/>
                <a:ext cx="288" cy="288"/>
              </a:xfrm>
              <a:prstGeom prst="ellipse">
                <a:avLst/>
              </a:prstGeom>
              <a:solidFill>
                <a:srgbClr val="C8C8C8"/>
              </a:solidFill>
              <a:ln w="28575">
                <a:solidFill>
                  <a:schemeClr val="tx1"/>
                </a:solidFill>
                <a:round/>
                <a:headEnd/>
                <a:tailEnd/>
              </a:ln>
            </p:spPr>
            <p:txBody>
              <a:bodyPr wrap="none" anchor="ctr"/>
              <a:lstStyle/>
              <a:p>
                <a:endParaRPr lang="en-US"/>
              </a:p>
            </p:txBody>
          </p:sp>
          <p:sp>
            <p:nvSpPr>
              <p:cNvPr id="9255" name="Oval 48"/>
              <p:cNvSpPr>
                <a:spLocks noChangeArrowheads="1"/>
              </p:cNvSpPr>
              <p:nvPr/>
            </p:nvSpPr>
            <p:spPr bwMode="auto">
              <a:xfrm>
                <a:off x="3168" y="2592"/>
                <a:ext cx="288" cy="288"/>
              </a:xfrm>
              <a:prstGeom prst="ellipse">
                <a:avLst/>
              </a:prstGeom>
              <a:solidFill>
                <a:srgbClr val="C8C8C8"/>
              </a:solidFill>
              <a:ln w="28575">
                <a:solidFill>
                  <a:schemeClr val="tx1"/>
                </a:solidFill>
                <a:round/>
                <a:headEnd/>
                <a:tailEnd/>
              </a:ln>
            </p:spPr>
            <p:txBody>
              <a:bodyPr wrap="none" anchor="ctr"/>
              <a:lstStyle/>
              <a:p>
                <a:endParaRPr lang="en-US"/>
              </a:p>
            </p:txBody>
          </p:sp>
          <p:sp>
            <p:nvSpPr>
              <p:cNvPr id="9256" name="Oval 49"/>
              <p:cNvSpPr>
                <a:spLocks noChangeArrowheads="1"/>
              </p:cNvSpPr>
              <p:nvPr/>
            </p:nvSpPr>
            <p:spPr bwMode="auto">
              <a:xfrm>
                <a:off x="2640" y="2592"/>
                <a:ext cx="288" cy="288"/>
              </a:xfrm>
              <a:prstGeom prst="ellipse">
                <a:avLst/>
              </a:prstGeom>
              <a:solidFill>
                <a:srgbClr val="C8C8C8"/>
              </a:solidFill>
              <a:ln w="28575">
                <a:solidFill>
                  <a:schemeClr val="tx1"/>
                </a:solidFill>
                <a:round/>
                <a:headEnd/>
                <a:tailEnd/>
              </a:ln>
            </p:spPr>
            <p:txBody>
              <a:bodyPr wrap="none" anchor="ctr"/>
              <a:lstStyle/>
              <a:p>
                <a:endParaRPr lang="en-US"/>
              </a:p>
            </p:txBody>
          </p:sp>
          <p:sp>
            <p:nvSpPr>
              <p:cNvPr id="9257" name="Oval 50"/>
              <p:cNvSpPr>
                <a:spLocks noChangeArrowheads="1"/>
              </p:cNvSpPr>
              <p:nvPr/>
            </p:nvSpPr>
            <p:spPr bwMode="auto">
              <a:xfrm>
                <a:off x="2112" y="2592"/>
                <a:ext cx="288" cy="288"/>
              </a:xfrm>
              <a:prstGeom prst="ellipse">
                <a:avLst/>
              </a:prstGeom>
              <a:solidFill>
                <a:srgbClr val="C8C8C8"/>
              </a:solidFill>
              <a:ln w="28575">
                <a:solidFill>
                  <a:schemeClr val="tx1"/>
                </a:solidFill>
                <a:round/>
                <a:headEnd/>
                <a:tailEnd/>
              </a:ln>
            </p:spPr>
            <p:txBody>
              <a:bodyPr wrap="none" anchor="ctr"/>
              <a:lstStyle/>
              <a:p>
                <a:endParaRPr lang="en-US"/>
              </a:p>
            </p:txBody>
          </p:sp>
          <p:sp>
            <p:nvSpPr>
              <p:cNvPr id="9258" name="Oval 51"/>
              <p:cNvSpPr>
                <a:spLocks noChangeArrowheads="1"/>
              </p:cNvSpPr>
              <p:nvPr/>
            </p:nvSpPr>
            <p:spPr bwMode="auto">
              <a:xfrm>
                <a:off x="1392" y="2064"/>
                <a:ext cx="288" cy="288"/>
              </a:xfrm>
              <a:prstGeom prst="ellipse">
                <a:avLst/>
              </a:prstGeom>
              <a:solidFill>
                <a:schemeClr val="accent1"/>
              </a:solidFill>
              <a:ln w="28575">
                <a:solidFill>
                  <a:schemeClr val="tx1"/>
                </a:solidFill>
                <a:round/>
                <a:headEnd/>
                <a:tailEnd/>
              </a:ln>
            </p:spPr>
            <p:txBody>
              <a:bodyPr wrap="none" anchor="ctr"/>
              <a:lstStyle/>
              <a:p>
                <a:endParaRPr lang="en-US" b="1"/>
              </a:p>
            </p:txBody>
          </p:sp>
          <p:sp>
            <p:nvSpPr>
              <p:cNvPr id="9259" name="Oval 52"/>
              <p:cNvSpPr>
                <a:spLocks noChangeArrowheads="1"/>
              </p:cNvSpPr>
              <p:nvPr/>
            </p:nvSpPr>
            <p:spPr bwMode="auto">
              <a:xfrm>
                <a:off x="3792" y="2064"/>
                <a:ext cx="288" cy="288"/>
              </a:xfrm>
              <a:prstGeom prst="ellipse">
                <a:avLst/>
              </a:prstGeom>
              <a:solidFill>
                <a:schemeClr val="accent2"/>
              </a:solidFill>
              <a:ln w="28575">
                <a:solidFill>
                  <a:schemeClr val="tx1"/>
                </a:solidFill>
                <a:round/>
                <a:headEnd/>
                <a:tailEnd/>
              </a:ln>
            </p:spPr>
            <p:txBody>
              <a:bodyPr wrap="none" anchor="ctr"/>
              <a:lstStyle/>
              <a:p>
                <a:endParaRPr lang="en-US"/>
              </a:p>
            </p:txBody>
          </p:sp>
          <p:sp>
            <p:nvSpPr>
              <p:cNvPr id="9260" name="Text Box 53"/>
              <p:cNvSpPr txBox="1">
                <a:spLocks noChangeArrowheads="1"/>
              </p:cNvSpPr>
              <p:nvPr/>
            </p:nvSpPr>
            <p:spPr bwMode="auto">
              <a:xfrm>
                <a:off x="1409" y="2031"/>
                <a:ext cx="300" cy="421"/>
              </a:xfrm>
              <a:prstGeom prst="rect">
                <a:avLst/>
              </a:prstGeom>
              <a:noFill/>
              <a:ln w="9525">
                <a:noFill/>
                <a:miter lim="800000"/>
                <a:headEnd/>
                <a:tailEnd/>
              </a:ln>
            </p:spPr>
            <p:txBody>
              <a:bodyPr wrap="none">
                <a:spAutoFit/>
              </a:bodyPr>
              <a:lstStyle/>
              <a:p>
                <a:r>
                  <a:rPr lang="en-US" sz="2800" b="1">
                    <a:solidFill>
                      <a:schemeClr val="bg1"/>
                    </a:solidFill>
                  </a:rPr>
                  <a:t>S</a:t>
                </a:r>
              </a:p>
            </p:txBody>
          </p:sp>
          <p:sp>
            <p:nvSpPr>
              <p:cNvPr id="9261" name="Text Box 54"/>
              <p:cNvSpPr txBox="1">
                <a:spLocks noChangeArrowheads="1"/>
              </p:cNvSpPr>
              <p:nvPr/>
            </p:nvSpPr>
            <p:spPr bwMode="auto">
              <a:xfrm>
                <a:off x="3792" y="2025"/>
                <a:ext cx="329" cy="420"/>
              </a:xfrm>
              <a:prstGeom prst="rect">
                <a:avLst/>
              </a:prstGeom>
              <a:noFill/>
              <a:ln w="9525">
                <a:noFill/>
                <a:miter lim="800000"/>
                <a:headEnd/>
                <a:tailEnd/>
              </a:ln>
            </p:spPr>
            <p:txBody>
              <a:bodyPr wrap="none">
                <a:spAutoFit/>
              </a:bodyPr>
              <a:lstStyle/>
              <a:p>
                <a:r>
                  <a:rPr lang="en-US" sz="2800" b="1">
                    <a:solidFill>
                      <a:schemeClr val="bg1"/>
                    </a:solidFill>
                  </a:rPr>
                  <a:t>T</a:t>
                </a:r>
              </a:p>
            </p:txBody>
          </p:sp>
        </p:grpSp>
      </p:grpSp>
      <p:sp>
        <p:nvSpPr>
          <p:cNvPr id="9224" name="AutoShape 58"/>
          <p:cNvSpPr>
            <a:spLocks noChangeArrowheads="1"/>
          </p:cNvSpPr>
          <p:nvPr/>
        </p:nvSpPr>
        <p:spPr bwMode="auto">
          <a:xfrm rot="-3112031">
            <a:off x="1905000" y="3741738"/>
            <a:ext cx="457200" cy="1066800"/>
          </a:xfrm>
          <a:prstGeom prst="curvedRightArrow">
            <a:avLst>
              <a:gd name="adj1" fmla="val 46667"/>
              <a:gd name="adj2" fmla="val 93333"/>
              <a:gd name="adj3" fmla="val 33333"/>
            </a:avLst>
          </a:prstGeom>
          <a:noFill/>
          <a:ln w="25400">
            <a:solidFill>
              <a:schemeClr val="accent1"/>
            </a:solidFill>
            <a:miter lim="800000"/>
            <a:headEnd/>
            <a:tailEnd/>
          </a:ln>
        </p:spPr>
        <p:txBody>
          <a:bodyPr wrap="none" anchor="ctr"/>
          <a:lstStyle/>
          <a:p>
            <a:endParaRPr lang="en-US"/>
          </a:p>
        </p:txBody>
      </p:sp>
      <p:sp>
        <p:nvSpPr>
          <p:cNvPr id="9225" name="AutoShape 59"/>
          <p:cNvSpPr>
            <a:spLocks noChangeArrowheads="1"/>
          </p:cNvSpPr>
          <p:nvPr/>
        </p:nvSpPr>
        <p:spPr bwMode="auto">
          <a:xfrm rot="-7486018">
            <a:off x="7010400" y="3665538"/>
            <a:ext cx="457200" cy="1066800"/>
          </a:xfrm>
          <a:prstGeom prst="curvedRightArrow">
            <a:avLst>
              <a:gd name="adj1" fmla="val 46667"/>
              <a:gd name="adj2" fmla="val 93333"/>
              <a:gd name="adj3" fmla="val 33333"/>
            </a:avLst>
          </a:prstGeom>
          <a:noFill/>
          <a:ln w="25400">
            <a:solidFill>
              <a:schemeClr val="accent1"/>
            </a:solidFill>
            <a:miter lim="800000"/>
            <a:headEnd/>
            <a:tailEnd/>
          </a:ln>
        </p:spPr>
        <p:txBody>
          <a:bodyPr wrap="none" anchor="ctr"/>
          <a:lstStyle/>
          <a:p>
            <a:endParaRPr lang="en-US"/>
          </a:p>
        </p:txBody>
      </p:sp>
      <p:sp>
        <p:nvSpPr>
          <p:cNvPr id="9226" name="Text Box 94"/>
          <p:cNvSpPr txBox="1">
            <a:spLocks noChangeArrowheads="1"/>
          </p:cNvSpPr>
          <p:nvPr/>
        </p:nvSpPr>
        <p:spPr bwMode="auto">
          <a:xfrm>
            <a:off x="762000" y="1760538"/>
            <a:ext cx="2200275" cy="461962"/>
          </a:xfrm>
          <a:prstGeom prst="rect">
            <a:avLst/>
          </a:prstGeom>
          <a:noFill/>
          <a:ln w="9525">
            <a:noFill/>
            <a:miter lim="800000"/>
            <a:headEnd/>
            <a:tailEnd/>
          </a:ln>
        </p:spPr>
        <p:txBody>
          <a:bodyPr wrap="none">
            <a:spAutoFit/>
          </a:bodyPr>
          <a:lstStyle/>
          <a:p>
            <a:pPr>
              <a:buFontTx/>
              <a:buNone/>
            </a:pPr>
            <a:r>
              <a:rPr lang="en-US">
                <a:solidFill>
                  <a:srgbClr val="FF3300"/>
                </a:solidFill>
              </a:rPr>
              <a:t>Folded MR data</a:t>
            </a:r>
          </a:p>
        </p:txBody>
      </p:sp>
      <p:sp>
        <p:nvSpPr>
          <p:cNvPr id="9227" name="Text Box 95"/>
          <p:cNvSpPr txBox="1">
            <a:spLocks noChangeArrowheads="1"/>
          </p:cNvSpPr>
          <p:nvPr/>
        </p:nvSpPr>
        <p:spPr bwMode="auto">
          <a:xfrm>
            <a:off x="6248400" y="1760538"/>
            <a:ext cx="2771775" cy="461962"/>
          </a:xfrm>
          <a:prstGeom prst="rect">
            <a:avLst/>
          </a:prstGeom>
          <a:noFill/>
          <a:ln w="9525">
            <a:noFill/>
            <a:miter lim="800000"/>
            <a:headEnd/>
            <a:tailEnd/>
          </a:ln>
        </p:spPr>
        <p:txBody>
          <a:bodyPr wrap="none">
            <a:spAutoFit/>
          </a:bodyPr>
          <a:lstStyle/>
          <a:p>
            <a:pPr>
              <a:buFontTx/>
              <a:buNone/>
            </a:pPr>
            <a:r>
              <a:rPr lang="en-US">
                <a:solidFill>
                  <a:srgbClr val="FF3300"/>
                </a:solidFill>
              </a:rPr>
              <a:t>Reconstructed image</a:t>
            </a:r>
          </a:p>
        </p:txBody>
      </p:sp>
      <p:sp>
        <p:nvSpPr>
          <p:cNvPr id="48" name="Rectangle 2"/>
          <p:cNvSpPr txBox="1">
            <a:spLocks noChangeArrowheads="1"/>
          </p:cNvSpPr>
          <p:nvPr/>
        </p:nvSpPr>
        <p:spPr bwMode="auto">
          <a:xfrm>
            <a:off x="228600" y="228600"/>
            <a:ext cx="8763000" cy="838200"/>
          </a:xfrm>
          <a:prstGeom prst="rect">
            <a:avLst/>
          </a:prstGeom>
          <a:noFill/>
          <a:ln w="9525">
            <a:noFill/>
            <a:miter lim="800000"/>
            <a:headEnd/>
            <a:tailEnd/>
          </a:ln>
        </p:spPr>
        <p:txBody>
          <a:bodyPr anchor="ctr"/>
          <a:lstStyle/>
          <a:p>
            <a:pPr algn="ctr">
              <a:buFontTx/>
              <a:buNone/>
              <a:defRPr/>
            </a:pPr>
            <a:r>
              <a:rPr lang="en-US" sz="2800" b="1" i="0" kern="0" dirty="0">
                <a:solidFill>
                  <a:schemeClr val="accent5"/>
                </a:solidFill>
                <a:latin typeface="+mj-lt"/>
                <a:ea typeface="+mj-ea"/>
                <a:cs typeface="+mj-cs"/>
              </a:rPr>
              <a:t>MRI Reconstruction Using Graph Cuts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772400" y="6324600"/>
            <a:ext cx="685800" cy="304800"/>
          </a:xfrm>
        </p:spPr>
        <p:txBody>
          <a:bodyPr/>
          <a:lstStyle/>
          <a:p>
            <a:pPr>
              <a:defRPr/>
            </a:pPr>
            <a:fld id="{B443372C-C342-4634-97F2-6B0E1CEFBE1C}" type="slidenum">
              <a:rPr lang="en-US"/>
              <a:pPr>
                <a:defRPr/>
              </a:pPr>
              <a:t>33</a:t>
            </a:fld>
            <a:endParaRPr lang="en-US"/>
          </a:p>
        </p:txBody>
      </p:sp>
      <p:pic>
        <p:nvPicPr>
          <p:cNvPr id="15363" name="Picture 2" descr="P02560"/>
          <p:cNvPicPr>
            <a:picLocks noChangeAspect="1" noChangeArrowheads="1"/>
          </p:cNvPicPr>
          <p:nvPr/>
        </p:nvPicPr>
        <p:blipFill>
          <a:blip r:embed="rId2" cstate="print"/>
          <a:srcRect/>
          <a:stretch>
            <a:fillRect/>
          </a:stretch>
        </p:blipFill>
        <p:spPr bwMode="auto">
          <a:xfrm>
            <a:off x="2286000" y="1493838"/>
            <a:ext cx="4287838" cy="4602162"/>
          </a:xfrm>
          <a:prstGeom prst="rect">
            <a:avLst/>
          </a:prstGeom>
          <a:noFill/>
          <a:ln w="9525">
            <a:noFill/>
            <a:miter lim="800000"/>
            <a:headEnd/>
            <a:tailEnd/>
          </a:ln>
        </p:spPr>
      </p:pic>
      <p:sp>
        <p:nvSpPr>
          <p:cNvPr id="15364" name="Rectangle 5"/>
          <p:cNvSpPr>
            <a:spLocks noChangeArrowheads="1"/>
          </p:cNvSpPr>
          <p:nvPr/>
        </p:nvSpPr>
        <p:spPr bwMode="auto">
          <a:xfrm>
            <a:off x="0" y="76200"/>
            <a:ext cx="8839200" cy="685800"/>
          </a:xfrm>
          <a:prstGeom prst="rect">
            <a:avLst/>
          </a:prstGeom>
          <a:noFill/>
          <a:ln w="9525">
            <a:noFill/>
            <a:miter lim="800000"/>
            <a:headEnd/>
            <a:tailEnd/>
          </a:ln>
        </p:spPr>
        <p:txBody>
          <a:bodyPr anchor="ctr"/>
          <a:lstStyle/>
          <a:p>
            <a:pPr algn="ctr">
              <a:buFontTx/>
              <a:buNone/>
            </a:pPr>
            <a:r>
              <a:rPr lang="en-US" b="1" i="0" dirty="0">
                <a:solidFill>
                  <a:srgbClr val="333399"/>
                </a:solidFill>
                <a:latin typeface="Verdana" pitchFamily="34" charset="0"/>
              </a:rPr>
              <a:t>Jump Move Results: Cardiac Imaging, R=4</a:t>
            </a:r>
          </a:p>
        </p:txBody>
      </p:sp>
      <p:sp>
        <p:nvSpPr>
          <p:cNvPr id="15365" name="Rectangle 5"/>
          <p:cNvSpPr>
            <a:spLocks noChangeArrowheads="1"/>
          </p:cNvSpPr>
          <p:nvPr/>
        </p:nvSpPr>
        <p:spPr bwMode="auto">
          <a:xfrm>
            <a:off x="1905000" y="909638"/>
            <a:ext cx="4932363" cy="461962"/>
          </a:xfrm>
          <a:prstGeom prst="rect">
            <a:avLst/>
          </a:prstGeom>
          <a:noFill/>
          <a:ln w="9525">
            <a:noFill/>
            <a:miter lim="800000"/>
            <a:headEnd/>
            <a:tailEnd/>
          </a:ln>
        </p:spPr>
        <p:txBody>
          <a:bodyPr>
            <a:spAutoFit/>
          </a:bodyPr>
          <a:lstStyle/>
          <a:p>
            <a:r>
              <a:rPr lang="en-US"/>
              <a:t>reconstruction for cine SSFP at R = 4</a:t>
            </a:r>
          </a:p>
        </p:txBody>
      </p:sp>
      <p:sp>
        <p:nvSpPr>
          <p:cNvPr id="15366" name="Rectangle 8"/>
          <p:cNvSpPr>
            <a:spLocks noChangeArrowheads="1"/>
          </p:cNvSpPr>
          <p:nvPr/>
        </p:nvSpPr>
        <p:spPr bwMode="auto">
          <a:xfrm>
            <a:off x="522288" y="1752600"/>
            <a:ext cx="1763712" cy="708025"/>
          </a:xfrm>
          <a:prstGeom prst="rect">
            <a:avLst/>
          </a:prstGeom>
          <a:noFill/>
          <a:ln w="9525">
            <a:noFill/>
            <a:miter lim="800000"/>
            <a:headEnd/>
            <a:tailEnd/>
          </a:ln>
        </p:spPr>
        <p:txBody>
          <a:bodyPr wrap="none">
            <a:spAutoFit/>
          </a:bodyPr>
          <a:lstStyle/>
          <a:p>
            <a:pPr>
              <a:buFontTx/>
              <a:buNone/>
            </a:pPr>
            <a:r>
              <a:rPr lang="en-US" sz="2000" i="0">
                <a:cs typeface="Times New Roman" pitchFamily="18" charset="0"/>
              </a:rPr>
              <a:t>Reference: </a:t>
            </a:r>
          </a:p>
          <a:p>
            <a:pPr>
              <a:buFontTx/>
              <a:buNone/>
            </a:pPr>
            <a:r>
              <a:rPr lang="en-US" sz="2000" i="0">
                <a:cs typeface="Times New Roman" pitchFamily="18" charset="0"/>
              </a:rPr>
              <a:t>Sum of squares</a:t>
            </a:r>
            <a:endParaRPr lang="en-US" sz="2000"/>
          </a:p>
        </p:txBody>
      </p:sp>
      <p:sp>
        <p:nvSpPr>
          <p:cNvPr id="15367" name="Rectangle 9"/>
          <p:cNvSpPr>
            <a:spLocks noChangeArrowheads="1"/>
          </p:cNvSpPr>
          <p:nvPr/>
        </p:nvSpPr>
        <p:spPr bwMode="auto">
          <a:xfrm>
            <a:off x="6503988" y="1905000"/>
            <a:ext cx="2335212" cy="708025"/>
          </a:xfrm>
          <a:prstGeom prst="rect">
            <a:avLst/>
          </a:prstGeom>
          <a:noFill/>
          <a:ln w="9525">
            <a:noFill/>
            <a:miter lim="800000"/>
            <a:headEnd/>
            <a:tailEnd/>
          </a:ln>
        </p:spPr>
        <p:txBody>
          <a:bodyPr wrap="none">
            <a:spAutoFit/>
          </a:bodyPr>
          <a:lstStyle/>
          <a:p>
            <a:pPr>
              <a:buFontTx/>
              <a:buNone/>
            </a:pPr>
            <a:r>
              <a:rPr lang="en-US" sz="2000" i="0">
                <a:cs typeface="Times New Roman" pitchFamily="18" charset="0"/>
              </a:rPr>
              <a:t>Regularized SENSE </a:t>
            </a:r>
          </a:p>
          <a:p>
            <a:pPr>
              <a:buFontTx/>
              <a:buNone/>
            </a:pPr>
            <a:r>
              <a:rPr lang="en-US" sz="2000" i="0">
                <a:cs typeface="Times New Roman" pitchFamily="18" charset="0"/>
              </a:rPr>
              <a:t>(</a:t>
            </a:r>
            <a:r>
              <a:rPr lang="en-US" sz="2000">
                <a:cs typeface="Times New Roman" pitchFamily="18" charset="0"/>
              </a:rPr>
              <a:t>μ = 0.1) </a:t>
            </a:r>
            <a:endParaRPr lang="en-US" sz="2000"/>
          </a:p>
        </p:txBody>
      </p:sp>
      <p:sp>
        <p:nvSpPr>
          <p:cNvPr id="15368" name="Rectangle 10"/>
          <p:cNvSpPr>
            <a:spLocks noChangeArrowheads="1"/>
          </p:cNvSpPr>
          <p:nvPr/>
        </p:nvSpPr>
        <p:spPr bwMode="auto">
          <a:xfrm>
            <a:off x="69850" y="4122738"/>
            <a:ext cx="2292350" cy="706437"/>
          </a:xfrm>
          <a:prstGeom prst="rect">
            <a:avLst/>
          </a:prstGeom>
          <a:noFill/>
          <a:ln w="9525">
            <a:noFill/>
            <a:miter lim="800000"/>
            <a:headEnd/>
            <a:tailEnd/>
          </a:ln>
        </p:spPr>
        <p:txBody>
          <a:bodyPr wrap="none">
            <a:spAutoFit/>
          </a:bodyPr>
          <a:lstStyle/>
          <a:p>
            <a:pPr>
              <a:buFontTx/>
              <a:buNone/>
            </a:pPr>
            <a:r>
              <a:rPr lang="en-US" sz="2000">
                <a:cs typeface="Times New Roman" pitchFamily="18" charset="0"/>
              </a:rPr>
              <a:t>Regularized SENSE </a:t>
            </a:r>
          </a:p>
          <a:p>
            <a:pPr>
              <a:buFontTx/>
              <a:buNone/>
            </a:pPr>
            <a:r>
              <a:rPr lang="en-US" sz="2000">
                <a:cs typeface="Times New Roman" pitchFamily="18" charset="0"/>
              </a:rPr>
              <a:t>(μ = 0.5) </a:t>
            </a:r>
            <a:endParaRPr lang="en-US" sz="2000"/>
          </a:p>
        </p:txBody>
      </p:sp>
      <p:sp>
        <p:nvSpPr>
          <p:cNvPr id="15369" name="Rectangle 11"/>
          <p:cNvSpPr>
            <a:spLocks noChangeArrowheads="1"/>
          </p:cNvSpPr>
          <p:nvPr/>
        </p:nvSpPr>
        <p:spPr bwMode="auto">
          <a:xfrm>
            <a:off x="6553200" y="4186238"/>
            <a:ext cx="2139950" cy="461962"/>
          </a:xfrm>
          <a:prstGeom prst="rect">
            <a:avLst/>
          </a:prstGeom>
          <a:noFill/>
          <a:ln w="9525">
            <a:noFill/>
            <a:miter lim="800000"/>
            <a:headEnd/>
            <a:tailEnd/>
          </a:ln>
        </p:spPr>
        <p:txBody>
          <a:bodyPr wrap="none">
            <a:spAutoFit/>
          </a:bodyPr>
          <a:lstStyle/>
          <a:p>
            <a:pPr>
              <a:buFontTx/>
              <a:buNone/>
            </a:pPr>
            <a:r>
              <a:rPr lang="en-US">
                <a:cs typeface="Times New Roman" pitchFamily="18" charset="0"/>
              </a:rPr>
              <a:t>Fast EPIGRAM</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838200" y="1066800"/>
            <a:ext cx="7315200" cy="838200"/>
          </a:xfrm>
        </p:spPr>
        <p:txBody>
          <a:bodyPr/>
          <a:lstStyle/>
          <a:p>
            <a:r>
              <a:rPr lang="en-US" sz="2800" b="1" dirty="0" smtClean="0"/>
              <a:t>Part </a:t>
            </a:r>
            <a:r>
              <a:rPr lang="en-US" sz="2800" b="1" dirty="0" smtClean="0"/>
              <a:t>III </a:t>
            </a:r>
            <a:r>
              <a:rPr lang="en-US" sz="2800" b="1" dirty="0" smtClean="0"/>
              <a:t>: </a:t>
            </a:r>
            <a:r>
              <a:rPr lang="en-US" sz="2800" b="1" dirty="0" smtClean="0"/>
              <a:t>Classification Examples</a:t>
            </a:r>
            <a:r>
              <a:rPr lang="en-US" sz="2800" b="1" dirty="0" smtClean="0"/>
              <a:t/>
            </a:r>
            <a:br>
              <a:rPr lang="en-US" sz="2800" b="1" dirty="0" smtClean="0"/>
            </a:br>
            <a:endParaRPr lang="en-US" sz="2800" b="1" dirty="0" smtClean="0"/>
          </a:p>
        </p:txBody>
      </p:sp>
      <p:sp>
        <p:nvSpPr>
          <p:cNvPr id="83971" name="Rectangle 3"/>
          <p:cNvSpPr>
            <a:spLocks noGrp="1" noChangeArrowheads="1"/>
          </p:cNvSpPr>
          <p:nvPr>
            <p:ph type="subTitle" idx="1"/>
          </p:nvPr>
        </p:nvSpPr>
        <p:spPr>
          <a:xfrm>
            <a:off x="1295400" y="2819400"/>
            <a:ext cx="6477000" cy="3124200"/>
          </a:xfrm>
        </p:spPr>
        <p:txBody>
          <a:bodyPr/>
          <a:lstStyle/>
          <a:p>
            <a:pPr>
              <a:buFont typeface="Wingdings" pitchFamily="2" charset="2"/>
              <a:buChar char="§"/>
            </a:pPr>
            <a:r>
              <a:rPr lang="en-US" sz="2000" dirty="0" smtClean="0"/>
              <a:t> </a:t>
            </a:r>
            <a:r>
              <a:rPr lang="en-US" sz="2000" dirty="0" err="1" smtClean="0"/>
              <a:t>Voxel</a:t>
            </a:r>
            <a:r>
              <a:rPr lang="en-US" sz="2000" dirty="0" smtClean="0"/>
              <a:t> labeling problems</a:t>
            </a:r>
          </a:p>
          <a:p>
            <a:pPr>
              <a:buFont typeface="Wingdings" pitchFamily="2" charset="2"/>
              <a:buChar char="§"/>
            </a:pPr>
            <a:r>
              <a:rPr lang="en-US" sz="2000" dirty="0" smtClean="0"/>
              <a:t> </a:t>
            </a:r>
            <a:r>
              <a:rPr lang="en-US" sz="2000" dirty="0" smtClean="0"/>
              <a:t>Organ labeling problems</a:t>
            </a:r>
          </a:p>
          <a:p>
            <a:pPr>
              <a:buFont typeface="Wingdings" pitchFamily="2" charset="2"/>
              <a:buChar char="§"/>
            </a:pPr>
            <a:r>
              <a:rPr lang="en-US" sz="2000" dirty="0" smtClean="0"/>
              <a:t> </a:t>
            </a:r>
            <a:r>
              <a:rPr lang="en-US" sz="2000" dirty="0" smtClean="0"/>
              <a:t>Patient classification problems</a:t>
            </a:r>
            <a:endParaRPr lang="en-US" sz="2000" dirty="0" smtClean="0"/>
          </a:p>
          <a:p>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dirty="0" smtClean="0"/>
              <a:t>Distinguishing normal subject from Normal </a:t>
            </a:r>
            <a:r>
              <a:rPr lang="en-US" dirty="0" smtClean="0"/>
              <a:t>Pressure Hydrocephalus</a:t>
            </a:r>
            <a:endParaRPr lang="en-US" dirty="0"/>
          </a:p>
        </p:txBody>
      </p:sp>
      <p:sp>
        <p:nvSpPr>
          <p:cNvPr id="3" name="Content Placeholder 2"/>
          <p:cNvSpPr>
            <a:spLocks noGrp="1"/>
          </p:cNvSpPr>
          <p:nvPr>
            <p:ph idx="1"/>
          </p:nvPr>
        </p:nvSpPr>
        <p:spPr>
          <a:xfrm>
            <a:off x="457200" y="1524000"/>
            <a:ext cx="8229600" cy="1371599"/>
          </a:xfrm>
        </p:spPr>
        <p:txBody>
          <a:bodyPr>
            <a:normAutofit fontScale="92500" lnSpcReduction="10000"/>
          </a:bodyPr>
          <a:lstStyle/>
          <a:p>
            <a:r>
              <a:rPr lang="en-US" dirty="0" smtClean="0"/>
              <a:t>NPH subjects are known to have elevated whole brain diffusivity in MR-DTI scans</a:t>
            </a:r>
          </a:p>
          <a:p>
            <a:r>
              <a:rPr lang="en-US" dirty="0" smtClean="0"/>
              <a:t>Idea: use these to classify patients into appropriate disease state</a:t>
            </a:r>
            <a:endParaRPr lang="en-US" dirty="0" smtClean="0"/>
          </a:p>
          <a:p>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4038600" y="2895600"/>
            <a:ext cx="4419600" cy="3468159"/>
          </a:xfrm>
          <a:prstGeom prst="rect">
            <a:avLst/>
          </a:prstGeom>
          <a:noFill/>
          <a:ln w="9525">
            <a:noFill/>
            <a:miter lim="800000"/>
            <a:headEnd/>
            <a:tailEnd/>
          </a:ln>
        </p:spPr>
      </p:pic>
      <p:grpSp>
        <p:nvGrpSpPr>
          <p:cNvPr id="4" name="Group 10"/>
          <p:cNvGrpSpPr/>
          <p:nvPr/>
        </p:nvGrpSpPr>
        <p:grpSpPr>
          <a:xfrm>
            <a:off x="1905000" y="3124200"/>
            <a:ext cx="3733800" cy="2514600"/>
            <a:chOff x="1905000" y="3124200"/>
            <a:chExt cx="3733800" cy="2514600"/>
          </a:xfrm>
        </p:grpSpPr>
        <p:sp>
          <p:nvSpPr>
            <p:cNvPr id="9" name="Oval 8"/>
            <p:cNvSpPr/>
            <p:nvPr/>
          </p:nvSpPr>
          <p:spPr>
            <a:xfrm>
              <a:off x="4648200" y="3124200"/>
              <a:ext cx="990600" cy="2514600"/>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ine Callout 1 9"/>
            <p:cNvSpPr/>
            <p:nvPr/>
          </p:nvSpPr>
          <p:spPr>
            <a:xfrm>
              <a:off x="1905000" y="3352800"/>
              <a:ext cx="1371600" cy="685800"/>
            </a:xfrm>
            <a:prstGeom prst="borderCallout1">
              <a:avLst>
                <a:gd name="adj1" fmla="val 26528"/>
                <a:gd name="adj2" fmla="val 101112"/>
                <a:gd name="adj3" fmla="val 89167"/>
                <a:gd name="adj4" fmla="val 200000"/>
              </a:avLst>
            </a:prstGeom>
            <a:noFill/>
            <a:ln w="254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solidFill>
                    <a:srgbClr val="C00000"/>
                  </a:solidFill>
                </a:rPr>
                <a:t>Whole brain diffusivity peak</a:t>
              </a:r>
              <a:endParaRPr lang="en-US" sz="1400" dirty="0">
                <a:solidFill>
                  <a:srgbClr val="C0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esurfer1.png"/>
          <p:cNvPicPr>
            <a:picLocks noChangeAspect="1"/>
          </p:cNvPicPr>
          <p:nvPr/>
        </p:nvPicPr>
        <p:blipFill>
          <a:blip r:embed="rId2" cstate="print"/>
          <a:stretch>
            <a:fillRect/>
          </a:stretch>
        </p:blipFill>
        <p:spPr>
          <a:xfrm>
            <a:off x="1673333" y="1821181"/>
            <a:ext cx="5565667" cy="4655819"/>
          </a:xfrm>
          <a:prstGeom prst="rect">
            <a:avLst/>
          </a:prstGeom>
        </p:spPr>
      </p:pic>
      <p:sp>
        <p:nvSpPr>
          <p:cNvPr id="4" name="Title 1"/>
          <p:cNvSpPr>
            <a:spLocks noGrp="1"/>
          </p:cNvSpPr>
          <p:nvPr>
            <p:ph type="title"/>
          </p:nvPr>
        </p:nvSpPr>
        <p:spPr>
          <a:xfrm>
            <a:off x="301752" y="228600"/>
            <a:ext cx="8534400" cy="758952"/>
          </a:xfrm>
        </p:spPr>
        <p:txBody>
          <a:bodyPr>
            <a:normAutofit fontScale="90000"/>
          </a:bodyPr>
          <a:lstStyle/>
          <a:p>
            <a:r>
              <a:rPr lang="en-US" dirty="0" smtClean="0"/>
              <a:t>Neurological Disease </a:t>
            </a:r>
            <a:r>
              <a:rPr lang="en-US" dirty="0" smtClean="0"/>
              <a:t>C</a:t>
            </a:r>
            <a:r>
              <a:rPr lang="en-US" dirty="0" smtClean="0"/>
              <a:t>lassification using Brain </a:t>
            </a:r>
            <a:r>
              <a:rPr lang="en-US" dirty="0" err="1" smtClean="0"/>
              <a:t>Volumetrics</a:t>
            </a:r>
            <a:endParaRPr lang="en-US" dirty="0">
              <a:solidFill>
                <a:srgbClr val="FF0000"/>
              </a:solidFill>
            </a:endParaRPr>
          </a:p>
        </p:txBody>
      </p:sp>
      <p:pic>
        <p:nvPicPr>
          <p:cNvPr id="6" name="Picture 5" descr="freesurfer2.png"/>
          <p:cNvPicPr>
            <a:picLocks noChangeAspect="1"/>
          </p:cNvPicPr>
          <p:nvPr/>
        </p:nvPicPr>
        <p:blipFill>
          <a:blip r:embed="rId3" cstate="print"/>
          <a:stretch>
            <a:fillRect/>
          </a:stretch>
        </p:blipFill>
        <p:spPr>
          <a:xfrm>
            <a:off x="1676400" y="1821181"/>
            <a:ext cx="5565667" cy="4655819"/>
          </a:xfrm>
          <a:prstGeom prst="rect">
            <a:avLst/>
          </a:prstGeom>
        </p:spPr>
      </p:pic>
      <p:pic>
        <p:nvPicPr>
          <p:cNvPr id="7" name="Picture 6" descr="freesurfer3.png"/>
          <p:cNvPicPr>
            <a:picLocks noChangeAspect="1"/>
          </p:cNvPicPr>
          <p:nvPr/>
        </p:nvPicPr>
        <p:blipFill>
          <a:blip r:embed="rId4" cstate="print"/>
          <a:stretch>
            <a:fillRect/>
          </a:stretch>
        </p:blipFill>
        <p:spPr>
          <a:xfrm>
            <a:off x="1524000" y="1821181"/>
            <a:ext cx="5565667" cy="4655819"/>
          </a:xfrm>
          <a:prstGeom prst="rect">
            <a:avLst/>
          </a:prstGeom>
        </p:spPr>
      </p:pic>
      <p:sp>
        <p:nvSpPr>
          <p:cNvPr id="9" name="Rectangle 8"/>
          <p:cNvSpPr/>
          <p:nvPr/>
        </p:nvSpPr>
        <p:spPr>
          <a:xfrm>
            <a:off x="685800" y="1197114"/>
            <a:ext cx="7924800" cy="707886"/>
          </a:xfrm>
          <a:prstGeom prst="rect">
            <a:avLst/>
          </a:prstGeom>
        </p:spPr>
        <p:txBody>
          <a:bodyPr wrap="square">
            <a:spAutoFit/>
          </a:bodyPr>
          <a:lstStyle/>
          <a:p>
            <a:r>
              <a:rPr lang="en-US" sz="2000" i="0" dirty="0" smtClean="0"/>
              <a:t> </a:t>
            </a:r>
            <a:r>
              <a:rPr lang="en-US" sz="2000" i="0" dirty="0" err="1" smtClean="0"/>
              <a:t>Parcellate</a:t>
            </a:r>
            <a:r>
              <a:rPr lang="en-US" sz="2000" i="0" dirty="0" smtClean="0"/>
              <a:t> </a:t>
            </a:r>
            <a:r>
              <a:rPr lang="en-US" sz="2000" i="0" dirty="0" smtClean="0"/>
              <a:t>brain MRI into various known structures and find their </a:t>
            </a:r>
            <a:r>
              <a:rPr lang="en-US" sz="2000" i="0" dirty="0" smtClean="0"/>
              <a:t>volumes</a:t>
            </a:r>
          </a:p>
          <a:p>
            <a:r>
              <a:rPr lang="en-US" sz="2000" i="0" dirty="0" smtClean="0"/>
              <a:t> Can be used for distinguishing between AD, MS, </a:t>
            </a:r>
            <a:r>
              <a:rPr lang="en-US" sz="2000" i="0" dirty="0" err="1" smtClean="0"/>
              <a:t>Parkinsons</a:t>
            </a:r>
            <a:r>
              <a:rPr lang="en-US" sz="2000" i="0" dirty="0" smtClean="0"/>
              <a:t>, Epilepsy, etc</a:t>
            </a:r>
            <a:endParaRPr lang="en-US" sz="200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xfrm>
            <a:off x="8229600" y="6477000"/>
            <a:ext cx="685800" cy="304800"/>
          </a:xfrm>
        </p:spPr>
        <p:txBody>
          <a:bodyPr/>
          <a:lstStyle/>
          <a:p>
            <a:fld id="{59F2A4E1-C206-43F8-92A1-5BE6564748DD}" type="slidenum">
              <a:rPr lang="en-US"/>
              <a:pPr/>
              <a:t>37</a:t>
            </a:fld>
            <a:endParaRPr lang="en-US"/>
          </a:p>
        </p:txBody>
      </p:sp>
      <p:sp>
        <p:nvSpPr>
          <p:cNvPr id="1998850" name="Rectangle 2"/>
          <p:cNvSpPr>
            <a:spLocks noGrp="1" noChangeArrowheads="1"/>
          </p:cNvSpPr>
          <p:nvPr>
            <p:ph type="title"/>
          </p:nvPr>
        </p:nvSpPr>
        <p:spPr>
          <a:xfrm>
            <a:off x="457200" y="228600"/>
            <a:ext cx="8229600" cy="914400"/>
          </a:xfrm>
        </p:spPr>
        <p:txBody>
          <a:bodyPr/>
          <a:lstStyle/>
          <a:p>
            <a:r>
              <a:rPr lang="en-US" sz="2800" dirty="0" err="1" smtClean="0"/>
              <a:t>Voxel</a:t>
            </a:r>
            <a:r>
              <a:rPr lang="en-US" sz="2800" dirty="0" smtClean="0"/>
              <a:t> level classification:</a:t>
            </a:r>
            <a:br>
              <a:rPr lang="en-US" sz="2800" dirty="0" smtClean="0"/>
            </a:br>
            <a:r>
              <a:rPr lang="en-US" sz="2800" dirty="0" smtClean="0"/>
              <a:t>Image segmentation via Clustering</a:t>
            </a:r>
            <a:endParaRPr lang="en-US" sz="2800" dirty="0"/>
          </a:p>
        </p:txBody>
      </p:sp>
      <p:sp>
        <p:nvSpPr>
          <p:cNvPr id="1998851" name="Rectangle 3"/>
          <p:cNvSpPr>
            <a:spLocks noGrp="1" noChangeArrowheads="1"/>
          </p:cNvSpPr>
          <p:nvPr>
            <p:ph type="body" idx="1"/>
          </p:nvPr>
        </p:nvSpPr>
        <p:spPr>
          <a:xfrm>
            <a:off x="455613" y="4343400"/>
            <a:ext cx="8231187" cy="2057400"/>
          </a:xfrm>
        </p:spPr>
        <p:txBody>
          <a:bodyPr/>
          <a:lstStyle/>
          <a:p>
            <a:r>
              <a:rPr lang="en-US" sz="2000" dirty="0"/>
              <a:t>Clustering in intensity space = </a:t>
            </a:r>
            <a:r>
              <a:rPr lang="en-US" sz="2000" dirty="0" err="1"/>
              <a:t>thresholding</a:t>
            </a:r>
            <a:endParaRPr lang="en-US" sz="2000" dirty="0"/>
          </a:p>
          <a:p>
            <a:r>
              <a:rPr lang="en-US" sz="2000" dirty="0"/>
              <a:t>Clustering in hybrid intensity-spatial space</a:t>
            </a:r>
          </a:p>
          <a:p>
            <a:r>
              <a:rPr lang="en-US" sz="2000" dirty="0"/>
              <a:t>Better clustering: make use of edge info</a:t>
            </a:r>
          </a:p>
          <a:p>
            <a:pPr lvl="1"/>
            <a:r>
              <a:rPr lang="en-US" sz="2000" dirty="0"/>
              <a:t>use distance transform as clustering variable</a:t>
            </a:r>
          </a:p>
          <a:p>
            <a:r>
              <a:rPr lang="en-US" sz="2000" dirty="0"/>
              <a:t>Even better: use spatial coherence</a:t>
            </a:r>
          </a:p>
        </p:txBody>
      </p:sp>
      <p:graphicFrame>
        <p:nvGraphicFramePr>
          <p:cNvPr id="1998852" name="Object 4"/>
          <p:cNvGraphicFramePr>
            <a:graphicFrameLocks noChangeAspect="1"/>
          </p:cNvGraphicFramePr>
          <p:nvPr/>
        </p:nvGraphicFramePr>
        <p:xfrm>
          <a:off x="1371600" y="1371600"/>
          <a:ext cx="6172200" cy="2894697"/>
        </p:xfrm>
        <a:graphic>
          <a:graphicData uri="http://schemas.openxmlformats.org/presentationml/2006/ole">
            <p:oleObj spid="_x0000_s275458" name="Chart" r:id="rId4" imgW="3925080" imgH="2382120" progId="Excel.Sheet.8">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28F2EB19-B2A3-4C34-8E9A-5D6462C57190}" type="slidenum">
              <a:rPr lang="en-US"/>
              <a:pPr/>
              <a:t>38</a:t>
            </a:fld>
            <a:endParaRPr lang="en-US"/>
          </a:p>
        </p:txBody>
      </p:sp>
      <p:sp>
        <p:nvSpPr>
          <p:cNvPr id="2145282" name="Rectangle 2"/>
          <p:cNvSpPr>
            <a:spLocks noGrp="1" noChangeArrowheads="1"/>
          </p:cNvSpPr>
          <p:nvPr>
            <p:ph type="title"/>
          </p:nvPr>
        </p:nvSpPr>
        <p:spPr>
          <a:xfrm>
            <a:off x="457200" y="76200"/>
            <a:ext cx="8229600" cy="762000"/>
          </a:xfrm>
        </p:spPr>
        <p:txBody>
          <a:bodyPr/>
          <a:lstStyle/>
          <a:p>
            <a:r>
              <a:rPr lang="en-US" dirty="0" smtClean="0"/>
              <a:t>Prior Model – Driven segmentation</a:t>
            </a:r>
            <a:endParaRPr lang="en-US" dirty="0"/>
          </a:p>
        </p:txBody>
      </p:sp>
      <p:sp>
        <p:nvSpPr>
          <p:cNvPr id="2145283" name="Rectangle 3"/>
          <p:cNvSpPr>
            <a:spLocks noGrp="1" noChangeArrowheads="1"/>
          </p:cNvSpPr>
          <p:nvPr>
            <p:ph type="body" idx="1"/>
          </p:nvPr>
        </p:nvSpPr>
        <p:spPr/>
        <p:txBody>
          <a:bodyPr/>
          <a:lstStyle/>
          <a:p>
            <a:endParaRPr lang="en-US" dirty="0"/>
          </a:p>
        </p:txBody>
      </p:sp>
      <p:pic>
        <p:nvPicPr>
          <p:cNvPr id="2145284" name="Picture 4" descr="C:\Documents and Settings\ashish\Desktop\lectimags\priorplot.jpg"/>
          <p:cNvPicPr>
            <a:picLocks noChangeAspect="1" noChangeArrowheads="1"/>
          </p:cNvPicPr>
          <p:nvPr/>
        </p:nvPicPr>
        <p:blipFill>
          <a:blip r:embed="rId3" cstate="print"/>
          <a:srcRect l="8571" r="4286" b="7619"/>
          <a:stretch>
            <a:fillRect/>
          </a:stretch>
        </p:blipFill>
        <p:spPr bwMode="auto">
          <a:xfrm>
            <a:off x="304800" y="2286000"/>
            <a:ext cx="7239000" cy="4435475"/>
          </a:xfrm>
          <a:prstGeom prst="rect">
            <a:avLst/>
          </a:prstGeom>
          <a:noFill/>
        </p:spPr>
      </p:pic>
      <p:grpSp>
        <p:nvGrpSpPr>
          <p:cNvPr id="2" name="Group 13"/>
          <p:cNvGrpSpPr>
            <a:grpSpLocks/>
          </p:cNvGrpSpPr>
          <p:nvPr/>
        </p:nvGrpSpPr>
        <p:grpSpPr bwMode="auto">
          <a:xfrm>
            <a:off x="762000" y="685800"/>
            <a:ext cx="4587875" cy="3484563"/>
            <a:chOff x="480" y="432"/>
            <a:chExt cx="2890" cy="2195"/>
          </a:xfrm>
        </p:grpSpPr>
        <p:pic>
          <p:nvPicPr>
            <p:cNvPr id="2145285" name="Picture 5" descr="C:\Documents and Settings\ashish\Desktop\lectimags\watershed_siginf.jpg"/>
            <p:cNvPicPr>
              <a:picLocks noChangeAspect="1" noChangeArrowheads="1"/>
            </p:cNvPicPr>
            <p:nvPr/>
          </p:nvPicPr>
          <p:blipFill>
            <a:blip r:embed="rId4" cstate="print"/>
            <a:srcRect l="2425" t="5095" b="5095"/>
            <a:stretch>
              <a:fillRect/>
            </a:stretch>
          </p:blipFill>
          <p:spPr bwMode="auto">
            <a:xfrm>
              <a:off x="864" y="432"/>
              <a:ext cx="2506" cy="2195"/>
            </a:xfrm>
            <a:prstGeom prst="rect">
              <a:avLst/>
            </a:prstGeom>
            <a:noFill/>
          </p:spPr>
        </p:pic>
        <p:sp>
          <p:nvSpPr>
            <p:cNvPr id="2145289" name="Line 9"/>
            <p:cNvSpPr>
              <a:spLocks noChangeShapeType="1"/>
            </p:cNvSpPr>
            <p:nvPr/>
          </p:nvSpPr>
          <p:spPr bwMode="auto">
            <a:xfrm flipH="1">
              <a:off x="480" y="1104"/>
              <a:ext cx="576" cy="528"/>
            </a:xfrm>
            <a:prstGeom prst="line">
              <a:avLst/>
            </a:prstGeom>
            <a:noFill/>
            <a:ln w="31750">
              <a:solidFill>
                <a:srgbClr val="FF0000"/>
              </a:solidFill>
              <a:round/>
              <a:headEnd/>
              <a:tailEnd type="triangle" w="med" len="med"/>
            </a:ln>
            <a:effectLst/>
          </p:spPr>
          <p:txBody>
            <a:bodyPr anchor="ctr"/>
            <a:lstStyle/>
            <a:p>
              <a:endParaRPr lang="en-US"/>
            </a:p>
          </p:txBody>
        </p:sp>
      </p:grpSp>
      <p:grpSp>
        <p:nvGrpSpPr>
          <p:cNvPr id="3" name="Group 14"/>
          <p:cNvGrpSpPr>
            <a:grpSpLocks/>
          </p:cNvGrpSpPr>
          <p:nvPr/>
        </p:nvGrpSpPr>
        <p:grpSpPr bwMode="auto">
          <a:xfrm>
            <a:off x="2708275" y="685800"/>
            <a:ext cx="3878263" cy="3854450"/>
            <a:chOff x="1706" y="432"/>
            <a:chExt cx="2443" cy="2428"/>
          </a:xfrm>
        </p:grpSpPr>
        <p:pic>
          <p:nvPicPr>
            <p:cNvPr id="2145286" name="Picture 6" descr="C:\Documents and Settings\ashish\Desktop\lectimags\watershed_sig4.jpg"/>
            <p:cNvPicPr>
              <a:picLocks noChangeAspect="1" noChangeArrowheads="1"/>
            </p:cNvPicPr>
            <p:nvPr/>
          </p:nvPicPr>
          <p:blipFill>
            <a:blip r:embed="rId5" cstate="print"/>
            <a:srcRect l="4849" t="5095" b="5095"/>
            <a:stretch>
              <a:fillRect/>
            </a:stretch>
          </p:blipFill>
          <p:spPr bwMode="auto">
            <a:xfrm>
              <a:off x="1706" y="432"/>
              <a:ext cx="2443" cy="2195"/>
            </a:xfrm>
            <a:prstGeom prst="rect">
              <a:avLst/>
            </a:prstGeom>
            <a:noFill/>
          </p:spPr>
        </p:pic>
        <p:sp>
          <p:nvSpPr>
            <p:cNvPr id="2145290" name="Line 10"/>
            <p:cNvSpPr>
              <a:spLocks noChangeShapeType="1"/>
            </p:cNvSpPr>
            <p:nvPr/>
          </p:nvSpPr>
          <p:spPr bwMode="auto">
            <a:xfrm flipH="1">
              <a:off x="1814" y="2496"/>
              <a:ext cx="874" cy="364"/>
            </a:xfrm>
            <a:prstGeom prst="line">
              <a:avLst/>
            </a:prstGeom>
            <a:noFill/>
            <a:ln w="31750">
              <a:solidFill>
                <a:srgbClr val="FF0000"/>
              </a:solidFill>
              <a:round/>
              <a:headEnd/>
              <a:tailEnd type="triangle" w="med" len="med"/>
            </a:ln>
            <a:effectLst/>
          </p:spPr>
          <p:txBody>
            <a:bodyPr anchor="ctr"/>
            <a:lstStyle/>
            <a:p>
              <a:endParaRPr lang="en-US"/>
            </a:p>
          </p:txBody>
        </p:sp>
      </p:grpSp>
      <p:grpSp>
        <p:nvGrpSpPr>
          <p:cNvPr id="4" name="Group 15"/>
          <p:cNvGrpSpPr>
            <a:grpSpLocks/>
          </p:cNvGrpSpPr>
          <p:nvPr/>
        </p:nvGrpSpPr>
        <p:grpSpPr bwMode="auto">
          <a:xfrm>
            <a:off x="4098925" y="685800"/>
            <a:ext cx="3978275" cy="4495800"/>
            <a:chOff x="2582" y="432"/>
            <a:chExt cx="2506" cy="2832"/>
          </a:xfrm>
        </p:grpSpPr>
        <p:pic>
          <p:nvPicPr>
            <p:cNvPr id="2145287" name="Picture 7" descr="C:\Documents and Settings\ashish\Desktop\lectimags\watershed_sig10.jpg"/>
            <p:cNvPicPr>
              <a:picLocks noChangeAspect="1" noChangeArrowheads="1"/>
            </p:cNvPicPr>
            <p:nvPr/>
          </p:nvPicPr>
          <p:blipFill>
            <a:blip r:embed="rId6" cstate="print"/>
            <a:srcRect l="2425" t="5095" b="5095"/>
            <a:stretch>
              <a:fillRect/>
            </a:stretch>
          </p:blipFill>
          <p:spPr bwMode="auto">
            <a:xfrm>
              <a:off x="2582" y="432"/>
              <a:ext cx="2506" cy="2195"/>
            </a:xfrm>
            <a:prstGeom prst="rect">
              <a:avLst/>
            </a:prstGeom>
            <a:noFill/>
          </p:spPr>
        </p:pic>
        <p:sp>
          <p:nvSpPr>
            <p:cNvPr id="2145291" name="Line 11"/>
            <p:cNvSpPr>
              <a:spLocks noChangeShapeType="1"/>
            </p:cNvSpPr>
            <p:nvPr/>
          </p:nvSpPr>
          <p:spPr bwMode="auto">
            <a:xfrm flipH="1">
              <a:off x="3130" y="2526"/>
              <a:ext cx="422" cy="738"/>
            </a:xfrm>
            <a:prstGeom prst="line">
              <a:avLst/>
            </a:prstGeom>
            <a:noFill/>
            <a:ln w="31750">
              <a:solidFill>
                <a:srgbClr val="FF0000"/>
              </a:solidFill>
              <a:round/>
              <a:headEnd/>
              <a:tailEnd type="triangle" w="med" len="med"/>
            </a:ln>
            <a:effectLst/>
          </p:spPr>
          <p:txBody>
            <a:bodyPr anchor="ctr"/>
            <a:lstStyle/>
            <a:p>
              <a:endParaRPr lang="en-US"/>
            </a:p>
          </p:txBody>
        </p:sp>
      </p:grpSp>
      <p:grpSp>
        <p:nvGrpSpPr>
          <p:cNvPr id="5" name="Group 16"/>
          <p:cNvGrpSpPr>
            <a:grpSpLocks/>
          </p:cNvGrpSpPr>
          <p:nvPr/>
        </p:nvGrpSpPr>
        <p:grpSpPr bwMode="auto">
          <a:xfrm>
            <a:off x="5410200" y="685800"/>
            <a:ext cx="3681413" cy="4876800"/>
            <a:chOff x="3408" y="432"/>
            <a:chExt cx="2319" cy="3072"/>
          </a:xfrm>
        </p:grpSpPr>
        <p:pic>
          <p:nvPicPr>
            <p:cNvPr id="2145288" name="Picture 8" descr="C:\Documents and Settings\ashish\Desktop\lectimags\watershed_sig20.jpg"/>
            <p:cNvPicPr>
              <a:picLocks noChangeAspect="1" noChangeArrowheads="1"/>
            </p:cNvPicPr>
            <p:nvPr/>
          </p:nvPicPr>
          <p:blipFill>
            <a:blip r:embed="rId7" cstate="print"/>
            <a:srcRect l="2425" t="5095" r="7272" b="2548"/>
            <a:stretch>
              <a:fillRect/>
            </a:stretch>
          </p:blipFill>
          <p:spPr bwMode="auto">
            <a:xfrm>
              <a:off x="3408" y="432"/>
              <a:ext cx="2319" cy="2257"/>
            </a:xfrm>
            <a:prstGeom prst="rect">
              <a:avLst/>
            </a:prstGeom>
            <a:noFill/>
          </p:spPr>
        </p:pic>
        <p:sp>
          <p:nvSpPr>
            <p:cNvPr id="2145292" name="Line 12"/>
            <p:cNvSpPr>
              <a:spLocks noChangeShapeType="1"/>
            </p:cNvSpPr>
            <p:nvPr/>
          </p:nvSpPr>
          <p:spPr bwMode="auto">
            <a:xfrm flipH="1">
              <a:off x="4495" y="2526"/>
              <a:ext cx="113" cy="978"/>
            </a:xfrm>
            <a:prstGeom prst="line">
              <a:avLst/>
            </a:prstGeom>
            <a:noFill/>
            <a:ln w="31750">
              <a:solidFill>
                <a:srgbClr val="FF0000"/>
              </a:solidFill>
              <a:round/>
              <a:headEnd/>
              <a:tailEnd type="triangle" w="med" len="med"/>
            </a:ln>
            <a:effectLst/>
          </p:spPr>
          <p:txBody>
            <a:bodyPr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1452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5858" name="Picture 2" descr="T1_b_128"/>
          <p:cNvPicPr>
            <a:picLocks noChangeAspect="1" noChangeArrowheads="1"/>
          </p:cNvPicPr>
          <p:nvPr/>
        </p:nvPicPr>
        <p:blipFill>
          <a:blip r:embed="rId4" cstate="print"/>
          <a:srcRect/>
          <a:stretch>
            <a:fillRect/>
          </a:stretch>
        </p:blipFill>
        <p:spPr bwMode="auto">
          <a:xfrm>
            <a:off x="2895600" y="1290638"/>
            <a:ext cx="2574925" cy="3509962"/>
          </a:xfrm>
          <a:prstGeom prst="rect">
            <a:avLst/>
          </a:prstGeom>
          <a:noFill/>
        </p:spPr>
      </p:pic>
      <p:graphicFrame>
        <p:nvGraphicFramePr>
          <p:cNvPr id="1145859" name="Object 3"/>
          <p:cNvGraphicFramePr>
            <a:graphicFrameLocks noChangeAspect="1"/>
          </p:cNvGraphicFramePr>
          <p:nvPr/>
        </p:nvGraphicFramePr>
        <p:xfrm>
          <a:off x="5618163" y="4114800"/>
          <a:ext cx="3144837" cy="1981200"/>
        </p:xfrm>
        <a:graphic>
          <a:graphicData uri="http://schemas.openxmlformats.org/presentationml/2006/ole">
            <p:oleObj spid="_x0000_s276482" name="Chart" r:id="rId5" imgW="6435000" imgH="4527000" progId="Excel.Sheet.8">
              <p:embed/>
            </p:oleObj>
          </a:graphicData>
        </a:graphic>
      </p:graphicFrame>
      <p:grpSp>
        <p:nvGrpSpPr>
          <p:cNvPr id="2" name="Group 4"/>
          <p:cNvGrpSpPr>
            <a:grpSpLocks/>
          </p:cNvGrpSpPr>
          <p:nvPr/>
        </p:nvGrpSpPr>
        <p:grpSpPr bwMode="auto">
          <a:xfrm>
            <a:off x="2895600" y="5334000"/>
            <a:ext cx="2590800" cy="533400"/>
            <a:chOff x="1680" y="1872"/>
            <a:chExt cx="2016" cy="384"/>
          </a:xfrm>
        </p:grpSpPr>
        <p:sp>
          <p:nvSpPr>
            <p:cNvPr id="1145861" name="AutoShape 5"/>
            <p:cNvSpPr>
              <a:spLocks noChangeArrowheads="1"/>
            </p:cNvSpPr>
            <p:nvPr/>
          </p:nvSpPr>
          <p:spPr bwMode="auto">
            <a:xfrm>
              <a:off x="1680" y="1872"/>
              <a:ext cx="2016" cy="240"/>
            </a:xfrm>
            <a:prstGeom prst="rightArrow">
              <a:avLst>
                <a:gd name="adj1" fmla="val 45000"/>
                <a:gd name="adj2" fmla="val 57400"/>
              </a:avLst>
            </a:prstGeom>
            <a:solidFill>
              <a:srgbClr val="FFCC00"/>
            </a:solidFill>
            <a:ln w="9525">
              <a:solidFill>
                <a:schemeClr val="tx1"/>
              </a:solidFill>
              <a:miter lim="800000"/>
              <a:headEnd/>
              <a:tailEnd/>
            </a:ln>
            <a:effectLst/>
          </p:spPr>
          <p:txBody>
            <a:bodyPr wrap="none" anchor="ctr"/>
            <a:lstStyle/>
            <a:p>
              <a:endParaRPr lang="en-US"/>
            </a:p>
          </p:txBody>
        </p:sp>
        <p:sp>
          <p:nvSpPr>
            <p:cNvPr id="1145862" name="Rectangle 6"/>
            <p:cNvSpPr>
              <a:spLocks noChangeArrowheads="1"/>
            </p:cNvSpPr>
            <p:nvPr/>
          </p:nvSpPr>
          <p:spPr bwMode="auto">
            <a:xfrm>
              <a:off x="2016" y="2064"/>
              <a:ext cx="1392" cy="192"/>
            </a:xfrm>
            <a:prstGeom prst="rect">
              <a:avLst/>
            </a:prstGeom>
            <a:noFill/>
            <a:ln w="9525">
              <a:noFill/>
              <a:miter lim="800000"/>
              <a:headEnd/>
              <a:tailEnd/>
            </a:ln>
            <a:effectLst/>
          </p:spPr>
          <p:txBody>
            <a:bodyPr/>
            <a:lstStyle/>
            <a:p>
              <a:pPr marL="342900" indent="-342900" algn="ctr" eaLnBrk="1" hangingPunct="1">
                <a:lnSpc>
                  <a:spcPct val="90000"/>
                </a:lnSpc>
                <a:spcBef>
                  <a:spcPct val="20000"/>
                </a:spcBef>
                <a:buClr>
                  <a:schemeClr val="tx2"/>
                </a:buClr>
                <a:buSzPct val="75000"/>
                <a:buFont typeface="Wingdings" pitchFamily="2" charset="2"/>
                <a:buNone/>
              </a:pPr>
              <a:r>
                <a:rPr lang="en-US" sz="1600">
                  <a:solidFill>
                    <a:srgbClr val="FFCC00"/>
                  </a:solidFill>
                  <a:effectLst>
                    <a:outerShdw blurRad="38100" dist="38100" dir="2700000" algn="tl">
                      <a:srgbClr val="000000"/>
                    </a:outerShdw>
                  </a:effectLst>
                  <a:latin typeface="Arial" pitchFamily="34" charset="0"/>
                  <a:ea typeface="Gulim" pitchFamily="34" charset="-127"/>
                </a:rPr>
                <a:t>Parameter estimation</a:t>
              </a:r>
            </a:p>
            <a:p>
              <a:pPr marL="342900" indent="-342900" eaLnBrk="1" hangingPunct="1">
                <a:lnSpc>
                  <a:spcPct val="90000"/>
                </a:lnSpc>
                <a:spcBef>
                  <a:spcPct val="20000"/>
                </a:spcBef>
                <a:buClr>
                  <a:schemeClr val="tx2"/>
                </a:buClr>
                <a:buSzPct val="75000"/>
                <a:buFont typeface="Wingdings" pitchFamily="2" charset="2"/>
                <a:buNone/>
              </a:pPr>
              <a:endParaRPr kumimoji="1" lang="en-US" altLang="ko-KR" sz="1600">
                <a:solidFill>
                  <a:srgbClr val="FFCC00"/>
                </a:solidFill>
                <a:effectLst>
                  <a:outerShdw blurRad="38100" dist="38100" dir="2700000" algn="tl">
                    <a:srgbClr val="000000"/>
                  </a:outerShdw>
                </a:effectLst>
                <a:latin typeface="Arial" pitchFamily="34" charset="0"/>
                <a:ea typeface="Batang" pitchFamily="18" charset="-127"/>
              </a:endParaRPr>
            </a:p>
          </p:txBody>
        </p:sp>
      </p:grpSp>
      <p:sp>
        <p:nvSpPr>
          <p:cNvPr id="1145863" name="Oval 7"/>
          <p:cNvSpPr>
            <a:spLocks noChangeArrowheads="1"/>
          </p:cNvSpPr>
          <p:nvPr/>
        </p:nvSpPr>
        <p:spPr bwMode="auto">
          <a:xfrm>
            <a:off x="4611688" y="4081463"/>
            <a:ext cx="109537" cy="109537"/>
          </a:xfrm>
          <a:prstGeom prst="ellipse">
            <a:avLst/>
          </a:prstGeom>
          <a:solidFill>
            <a:srgbClr val="FF6600"/>
          </a:solidFill>
          <a:ln w="9525">
            <a:noFill/>
            <a:round/>
            <a:headEnd/>
            <a:tailEnd/>
          </a:ln>
          <a:effectLst/>
        </p:spPr>
        <p:txBody>
          <a:bodyPr wrap="none" anchor="ctr"/>
          <a:lstStyle/>
          <a:p>
            <a:endParaRPr lang="en-US"/>
          </a:p>
        </p:txBody>
      </p:sp>
      <p:sp>
        <p:nvSpPr>
          <p:cNvPr id="1145864" name="Oval 8"/>
          <p:cNvSpPr>
            <a:spLocks noChangeArrowheads="1"/>
          </p:cNvSpPr>
          <p:nvPr/>
        </p:nvSpPr>
        <p:spPr bwMode="auto">
          <a:xfrm>
            <a:off x="3687763" y="3657600"/>
            <a:ext cx="109537" cy="109538"/>
          </a:xfrm>
          <a:prstGeom prst="ellipse">
            <a:avLst/>
          </a:prstGeom>
          <a:solidFill>
            <a:srgbClr val="800000"/>
          </a:solidFill>
          <a:ln w="9525">
            <a:noFill/>
            <a:round/>
            <a:headEnd/>
            <a:tailEnd/>
          </a:ln>
          <a:effectLst/>
        </p:spPr>
        <p:txBody>
          <a:bodyPr wrap="none" anchor="ctr"/>
          <a:lstStyle/>
          <a:p>
            <a:endParaRPr lang="en-US"/>
          </a:p>
        </p:txBody>
      </p:sp>
      <p:sp>
        <p:nvSpPr>
          <p:cNvPr id="1145865" name="Oval 9"/>
          <p:cNvSpPr>
            <a:spLocks noChangeArrowheads="1"/>
          </p:cNvSpPr>
          <p:nvPr/>
        </p:nvSpPr>
        <p:spPr bwMode="auto">
          <a:xfrm>
            <a:off x="7905750" y="5562600"/>
            <a:ext cx="152400" cy="152400"/>
          </a:xfrm>
          <a:prstGeom prst="ellipse">
            <a:avLst/>
          </a:prstGeom>
          <a:solidFill>
            <a:srgbClr val="FF6600"/>
          </a:solidFill>
          <a:ln w="9525">
            <a:noFill/>
            <a:round/>
            <a:headEnd/>
            <a:tailEnd/>
          </a:ln>
          <a:effectLst/>
        </p:spPr>
        <p:txBody>
          <a:bodyPr wrap="none" anchor="ctr"/>
          <a:lstStyle/>
          <a:p>
            <a:endParaRPr lang="en-US"/>
          </a:p>
        </p:txBody>
      </p:sp>
      <p:sp>
        <p:nvSpPr>
          <p:cNvPr id="1145866" name="Oval 10"/>
          <p:cNvSpPr>
            <a:spLocks noChangeArrowheads="1"/>
          </p:cNvSpPr>
          <p:nvPr/>
        </p:nvSpPr>
        <p:spPr bwMode="auto">
          <a:xfrm>
            <a:off x="7010400" y="5562600"/>
            <a:ext cx="152400" cy="152400"/>
          </a:xfrm>
          <a:prstGeom prst="ellipse">
            <a:avLst/>
          </a:prstGeom>
          <a:solidFill>
            <a:srgbClr val="99CC00"/>
          </a:solidFill>
          <a:ln w="9525">
            <a:noFill/>
            <a:round/>
            <a:headEnd/>
            <a:tailEnd/>
          </a:ln>
          <a:effectLst/>
        </p:spPr>
        <p:txBody>
          <a:bodyPr wrap="none" anchor="ctr"/>
          <a:lstStyle/>
          <a:p>
            <a:endParaRPr lang="en-US"/>
          </a:p>
        </p:txBody>
      </p:sp>
      <p:sp>
        <p:nvSpPr>
          <p:cNvPr id="1145867" name="Oval 11"/>
          <p:cNvSpPr>
            <a:spLocks noChangeArrowheads="1"/>
          </p:cNvSpPr>
          <p:nvPr/>
        </p:nvSpPr>
        <p:spPr bwMode="auto">
          <a:xfrm>
            <a:off x="6019800" y="5562600"/>
            <a:ext cx="152400" cy="152400"/>
          </a:xfrm>
          <a:prstGeom prst="ellipse">
            <a:avLst/>
          </a:prstGeom>
          <a:solidFill>
            <a:srgbClr val="800000"/>
          </a:solidFill>
          <a:ln w="9525">
            <a:noFill/>
            <a:round/>
            <a:headEnd/>
            <a:tailEnd/>
          </a:ln>
          <a:effectLst/>
        </p:spPr>
        <p:txBody>
          <a:bodyPr wrap="none" anchor="ctr"/>
          <a:lstStyle/>
          <a:p>
            <a:endParaRPr lang="en-US"/>
          </a:p>
        </p:txBody>
      </p:sp>
      <p:pic>
        <p:nvPicPr>
          <p:cNvPr id="1145868" name="Picture 12" descr="outputWMv2_128"/>
          <p:cNvPicPr>
            <a:picLocks noChangeAspect="1" noChangeArrowheads="1"/>
          </p:cNvPicPr>
          <p:nvPr/>
        </p:nvPicPr>
        <p:blipFill>
          <a:blip r:embed="rId6" cstate="print"/>
          <a:srcRect/>
          <a:stretch>
            <a:fillRect/>
          </a:stretch>
        </p:blipFill>
        <p:spPr bwMode="auto">
          <a:xfrm>
            <a:off x="152400" y="2873375"/>
            <a:ext cx="2590800" cy="3527425"/>
          </a:xfrm>
          <a:prstGeom prst="rect">
            <a:avLst/>
          </a:prstGeom>
          <a:noFill/>
        </p:spPr>
      </p:pic>
      <p:pic>
        <p:nvPicPr>
          <p:cNvPr id="1145869" name="Picture 13" descr="outputGMv2_128"/>
          <p:cNvPicPr>
            <a:picLocks noChangeAspect="1" noChangeArrowheads="1"/>
          </p:cNvPicPr>
          <p:nvPr/>
        </p:nvPicPr>
        <p:blipFill>
          <a:blip r:embed="rId7" cstate="print">
            <a:lum bright="-48000" contrast="24000"/>
          </a:blip>
          <a:srcRect/>
          <a:stretch>
            <a:fillRect/>
          </a:stretch>
        </p:blipFill>
        <p:spPr bwMode="auto">
          <a:xfrm>
            <a:off x="152400" y="2886075"/>
            <a:ext cx="2590800" cy="3514725"/>
          </a:xfrm>
          <a:prstGeom prst="rect">
            <a:avLst/>
          </a:prstGeom>
          <a:noFill/>
        </p:spPr>
      </p:pic>
      <p:pic>
        <p:nvPicPr>
          <p:cNvPr id="1145870" name="Picture 14" descr="CSF_v128"/>
          <p:cNvPicPr>
            <a:picLocks noChangeAspect="1" noChangeArrowheads="1"/>
          </p:cNvPicPr>
          <p:nvPr/>
        </p:nvPicPr>
        <p:blipFill>
          <a:blip r:embed="rId8" cstate="print">
            <a:lum bright="-72000"/>
          </a:blip>
          <a:srcRect/>
          <a:stretch>
            <a:fillRect/>
          </a:stretch>
        </p:blipFill>
        <p:spPr bwMode="auto">
          <a:xfrm>
            <a:off x="152400" y="2895600"/>
            <a:ext cx="2590800" cy="3505200"/>
          </a:xfrm>
          <a:prstGeom prst="rect">
            <a:avLst/>
          </a:prstGeom>
          <a:noFill/>
        </p:spPr>
      </p:pic>
      <p:sp>
        <p:nvSpPr>
          <p:cNvPr id="1145871" name="Text Box 15"/>
          <p:cNvSpPr txBox="1">
            <a:spLocks noChangeArrowheads="1"/>
          </p:cNvSpPr>
          <p:nvPr/>
        </p:nvSpPr>
        <p:spPr bwMode="auto">
          <a:xfrm>
            <a:off x="2987675" y="1447800"/>
            <a:ext cx="1492250" cy="336550"/>
          </a:xfrm>
          <a:prstGeom prst="rect">
            <a:avLst/>
          </a:prstGeom>
          <a:noFill/>
          <a:ln w="9525">
            <a:noFill/>
            <a:miter lim="800000"/>
            <a:headEnd/>
            <a:tailEnd/>
          </a:ln>
          <a:effectLst/>
        </p:spPr>
        <p:txBody>
          <a:bodyPr wrap="none">
            <a:spAutoFit/>
          </a:bodyPr>
          <a:lstStyle/>
          <a:p>
            <a:pPr eaLnBrk="1" hangingPunct="1">
              <a:spcBef>
                <a:spcPct val="0"/>
              </a:spcBef>
              <a:buNone/>
            </a:pPr>
            <a:r>
              <a:rPr lang="en-US" sz="1600" dirty="0">
                <a:solidFill>
                  <a:srgbClr val="FFCC00"/>
                </a:solidFill>
                <a:effectLst>
                  <a:outerShdw blurRad="38100" dist="38100" dir="2700000" algn="tl">
                    <a:srgbClr val="000000"/>
                  </a:outerShdw>
                </a:effectLst>
                <a:latin typeface="Arial" pitchFamily="34" charset="0"/>
              </a:rPr>
              <a:t>Original image</a:t>
            </a:r>
          </a:p>
        </p:txBody>
      </p:sp>
      <p:grpSp>
        <p:nvGrpSpPr>
          <p:cNvPr id="3" name="Group 16"/>
          <p:cNvGrpSpPr>
            <a:grpSpLocks/>
          </p:cNvGrpSpPr>
          <p:nvPr/>
        </p:nvGrpSpPr>
        <p:grpSpPr bwMode="auto">
          <a:xfrm>
            <a:off x="533400" y="1447800"/>
            <a:ext cx="2133600" cy="1371600"/>
            <a:chOff x="192" y="240"/>
            <a:chExt cx="1344" cy="864"/>
          </a:xfrm>
        </p:grpSpPr>
        <p:sp>
          <p:nvSpPr>
            <p:cNvPr id="1145873" name="AutoShape 17"/>
            <p:cNvSpPr>
              <a:spLocks noChangeArrowheads="1"/>
            </p:cNvSpPr>
            <p:nvPr/>
          </p:nvSpPr>
          <p:spPr bwMode="auto">
            <a:xfrm rot="10800000">
              <a:off x="587" y="549"/>
              <a:ext cx="870" cy="555"/>
            </a:xfrm>
            <a:custGeom>
              <a:avLst/>
              <a:gdLst>
                <a:gd name="G0" fmla="+- 11764 0 0"/>
                <a:gd name="G1" fmla="+- 18514 0 0"/>
                <a:gd name="G2" fmla="+- 7200 0 0"/>
                <a:gd name="G3" fmla="*/ 11764 1 2"/>
                <a:gd name="G4" fmla="+- G3 10800 0"/>
                <a:gd name="G5" fmla="+- 21600 11764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682 w 21600"/>
                <a:gd name="T1" fmla="*/ 0 h 21600"/>
                <a:gd name="T2" fmla="*/ 11764 w 21600"/>
                <a:gd name="T3" fmla="*/ 7200 h 21600"/>
                <a:gd name="T4" fmla="*/ 0 w 21600"/>
                <a:gd name="T5" fmla="*/ 19463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682" y="0"/>
                  </a:moveTo>
                  <a:lnTo>
                    <a:pt x="11764" y="7200"/>
                  </a:lnTo>
                  <a:lnTo>
                    <a:pt x="14850" y="7200"/>
                  </a:lnTo>
                  <a:lnTo>
                    <a:pt x="14850" y="17325"/>
                  </a:lnTo>
                  <a:lnTo>
                    <a:pt x="0" y="17325"/>
                  </a:lnTo>
                  <a:lnTo>
                    <a:pt x="0" y="21600"/>
                  </a:lnTo>
                  <a:lnTo>
                    <a:pt x="18514" y="21600"/>
                  </a:lnTo>
                  <a:lnTo>
                    <a:pt x="18514" y="7200"/>
                  </a:lnTo>
                  <a:lnTo>
                    <a:pt x="21600" y="7200"/>
                  </a:lnTo>
                  <a:close/>
                </a:path>
              </a:pathLst>
            </a:custGeom>
            <a:solidFill>
              <a:srgbClr val="FFCC00"/>
            </a:solidFill>
            <a:ln w="9525">
              <a:solidFill>
                <a:schemeClr val="tx1"/>
              </a:solidFill>
              <a:miter lim="800000"/>
              <a:headEnd/>
              <a:tailEnd/>
            </a:ln>
            <a:effectLst/>
          </p:spPr>
          <p:txBody>
            <a:bodyPr wrap="none" anchor="ctr"/>
            <a:lstStyle/>
            <a:p>
              <a:endParaRPr lang="en-US"/>
            </a:p>
          </p:txBody>
        </p:sp>
        <p:sp>
          <p:nvSpPr>
            <p:cNvPr id="1145874" name="Rectangle 18"/>
            <p:cNvSpPr>
              <a:spLocks noChangeArrowheads="1"/>
            </p:cNvSpPr>
            <p:nvPr/>
          </p:nvSpPr>
          <p:spPr bwMode="auto">
            <a:xfrm>
              <a:off x="192" y="240"/>
              <a:ext cx="1344" cy="247"/>
            </a:xfrm>
            <a:prstGeom prst="rect">
              <a:avLst/>
            </a:prstGeom>
            <a:noFill/>
            <a:ln w="9525">
              <a:noFill/>
              <a:miter lim="800000"/>
              <a:headEnd/>
              <a:tailEnd/>
            </a:ln>
            <a:effectLst/>
          </p:spPr>
          <p:txBody>
            <a:bodyPr/>
            <a:lstStyle/>
            <a:p>
              <a:pPr marL="342900" indent="-342900" algn="ctr" eaLnBrk="1" hangingPunct="1">
                <a:lnSpc>
                  <a:spcPct val="90000"/>
                </a:lnSpc>
                <a:spcBef>
                  <a:spcPct val="20000"/>
                </a:spcBef>
                <a:buClr>
                  <a:schemeClr val="tx2"/>
                </a:buClr>
                <a:buSzPct val="75000"/>
                <a:buFont typeface="Wingdings" pitchFamily="2" charset="2"/>
                <a:buNone/>
              </a:pPr>
              <a:r>
                <a:rPr lang="en-US" sz="1600">
                  <a:solidFill>
                    <a:srgbClr val="FFCC00"/>
                  </a:solidFill>
                  <a:effectLst>
                    <a:outerShdw blurRad="38100" dist="38100" dir="2700000" algn="tl">
                      <a:srgbClr val="000000"/>
                    </a:outerShdw>
                  </a:effectLst>
                  <a:latin typeface="Arial" pitchFamily="34" charset="0"/>
                  <a:ea typeface="Gulim" pitchFamily="34" charset="-127"/>
                </a:rPr>
                <a:t>Geo Cuts</a:t>
              </a:r>
            </a:p>
            <a:p>
              <a:pPr marL="342900" indent="-342900" eaLnBrk="1" hangingPunct="1">
                <a:lnSpc>
                  <a:spcPct val="90000"/>
                </a:lnSpc>
                <a:spcBef>
                  <a:spcPct val="20000"/>
                </a:spcBef>
                <a:buClr>
                  <a:schemeClr val="tx2"/>
                </a:buClr>
                <a:buSzPct val="75000"/>
                <a:buFont typeface="Wingdings" pitchFamily="2" charset="2"/>
                <a:buNone/>
              </a:pPr>
              <a:endParaRPr kumimoji="1" lang="en-US" altLang="ko-KR" sz="1600">
                <a:solidFill>
                  <a:schemeClr val="bg1"/>
                </a:solidFill>
                <a:latin typeface="Arial" pitchFamily="34" charset="0"/>
                <a:ea typeface="Batang" pitchFamily="18" charset="-127"/>
              </a:endParaRPr>
            </a:p>
          </p:txBody>
        </p:sp>
      </p:grpSp>
      <p:sp>
        <p:nvSpPr>
          <p:cNvPr id="1145875" name="Oval 19"/>
          <p:cNvSpPr>
            <a:spLocks noChangeArrowheads="1"/>
          </p:cNvSpPr>
          <p:nvPr/>
        </p:nvSpPr>
        <p:spPr bwMode="auto">
          <a:xfrm>
            <a:off x="4999038" y="2895600"/>
            <a:ext cx="109537" cy="109538"/>
          </a:xfrm>
          <a:prstGeom prst="ellipse">
            <a:avLst/>
          </a:prstGeom>
          <a:solidFill>
            <a:srgbClr val="99CC00"/>
          </a:solidFill>
          <a:ln w="9525">
            <a:noFill/>
            <a:round/>
            <a:headEnd/>
            <a:tailEnd/>
          </a:ln>
          <a:effectLst/>
        </p:spPr>
        <p:txBody>
          <a:bodyPr wrap="none" anchor="ctr"/>
          <a:lstStyle/>
          <a:p>
            <a:endParaRPr lang="en-US"/>
          </a:p>
        </p:txBody>
      </p:sp>
      <p:grpSp>
        <p:nvGrpSpPr>
          <p:cNvPr id="4" name="Group 20"/>
          <p:cNvGrpSpPr>
            <a:grpSpLocks/>
          </p:cNvGrpSpPr>
          <p:nvPr/>
        </p:nvGrpSpPr>
        <p:grpSpPr bwMode="auto">
          <a:xfrm>
            <a:off x="5638800" y="1600200"/>
            <a:ext cx="2133600" cy="1839913"/>
            <a:chOff x="3552" y="1289"/>
            <a:chExt cx="1344" cy="1159"/>
          </a:xfrm>
        </p:grpSpPr>
        <p:pic>
          <p:nvPicPr>
            <p:cNvPr id="1145877" name="Picture 21" descr="arrow"/>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786" y="1434"/>
              <a:ext cx="678" cy="1014"/>
            </a:xfrm>
            <a:prstGeom prst="rect">
              <a:avLst/>
            </a:prstGeom>
            <a:noFill/>
          </p:spPr>
        </p:pic>
        <p:sp>
          <p:nvSpPr>
            <p:cNvPr id="1145878" name="Rectangle 22"/>
            <p:cNvSpPr>
              <a:spLocks noChangeArrowheads="1"/>
            </p:cNvSpPr>
            <p:nvPr/>
          </p:nvSpPr>
          <p:spPr bwMode="auto">
            <a:xfrm>
              <a:off x="3552" y="1289"/>
              <a:ext cx="1344" cy="247"/>
            </a:xfrm>
            <a:prstGeom prst="rect">
              <a:avLst/>
            </a:prstGeom>
            <a:noFill/>
            <a:ln w="9525">
              <a:noFill/>
              <a:miter lim="800000"/>
              <a:headEnd/>
              <a:tailEnd/>
            </a:ln>
            <a:effectLst/>
          </p:spPr>
          <p:txBody>
            <a:bodyPr/>
            <a:lstStyle/>
            <a:p>
              <a:pPr marL="342900" indent="-342900" algn="ctr" eaLnBrk="1" hangingPunct="1">
                <a:lnSpc>
                  <a:spcPct val="90000"/>
                </a:lnSpc>
                <a:spcBef>
                  <a:spcPct val="20000"/>
                </a:spcBef>
                <a:buClr>
                  <a:schemeClr val="tx2"/>
                </a:buClr>
                <a:buSzPct val="75000"/>
                <a:buFont typeface="Wingdings" pitchFamily="2" charset="2"/>
                <a:buNone/>
              </a:pPr>
              <a:r>
                <a:rPr lang="en-US" sz="1600" dirty="0">
                  <a:solidFill>
                    <a:srgbClr val="FFCC00"/>
                  </a:solidFill>
                  <a:effectLst>
                    <a:outerShdw blurRad="38100" dist="38100" dir="2700000" algn="tl">
                      <a:srgbClr val="000000"/>
                    </a:outerShdw>
                  </a:effectLst>
                  <a:latin typeface="Arial" pitchFamily="34" charset="0"/>
                  <a:ea typeface="Gulim" pitchFamily="34" charset="-127"/>
                </a:rPr>
                <a:t>Automatically set seeds</a:t>
              </a:r>
            </a:p>
            <a:p>
              <a:pPr marL="342900" indent="-342900" eaLnBrk="1" hangingPunct="1">
                <a:lnSpc>
                  <a:spcPct val="90000"/>
                </a:lnSpc>
                <a:spcBef>
                  <a:spcPct val="20000"/>
                </a:spcBef>
                <a:buClr>
                  <a:schemeClr val="tx2"/>
                </a:buClr>
                <a:buSzPct val="75000"/>
                <a:buFont typeface="Wingdings" pitchFamily="2" charset="2"/>
                <a:buNone/>
              </a:pPr>
              <a:endParaRPr kumimoji="1" lang="en-US" altLang="ko-KR" sz="1600" dirty="0">
                <a:solidFill>
                  <a:schemeClr val="bg1"/>
                </a:solidFill>
                <a:latin typeface="Arial" pitchFamily="34" charset="0"/>
                <a:ea typeface="Batang" pitchFamily="18" charset="-127"/>
              </a:endParaRPr>
            </a:p>
          </p:txBody>
        </p:sp>
      </p:grpSp>
      <p:sp>
        <p:nvSpPr>
          <p:cNvPr id="1145879" name="Rectangle 23"/>
          <p:cNvSpPr>
            <a:spLocks noGrp="1" noChangeArrowheads="1"/>
          </p:cNvSpPr>
          <p:nvPr>
            <p:ph type="title"/>
          </p:nvPr>
        </p:nvSpPr>
        <p:spPr>
          <a:xfrm>
            <a:off x="685800" y="152400"/>
            <a:ext cx="7772400" cy="1143000"/>
          </a:xfrm>
        </p:spPr>
        <p:txBody>
          <a:bodyPr/>
          <a:lstStyle/>
          <a:p>
            <a:r>
              <a:rPr lang="en-US" dirty="0" smtClean="0"/>
              <a:t>MR Segmentation Using Graph Cuts</a:t>
            </a:r>
            <a:endParaRPr lang="en-US" dirty="0"/>
          </a:p>
        </p:txBody>
      </p:sp>
      <p:sp>
        <p:nvSpPr>
          <p:cNvPr id="1145880" name="Text Box 24"/>
          <p:cNvSpPr txBox="1">
            <a:spLocks noChangeArrowheads="1"/>
          </p:cNvSpPr>
          <p:nvPr/>
        </p:nvSpPr>
        <p:spPr bwMode="auto">
          <a:xfrm>
            <a:off x="6996113" y="6096000"/>
            <a:ext cx="928687" cy="336550"/>
          </a:xfrm>
          <a:prstGeom prst="rect">
            <a:avLst/>
          </a:prstGeom>
          <a:noFill/>
          <a:ln w="9525">
            <a:noFill/>
            <a:miter lim="800000"/>
            <a:headEnd/>
            <a:tailEnd/>
          </a:ln>
          <a:effectLst/>
        </p:spPr>
        <p:txBody>
          <a:bodyPr wrap="none">
            <a:spAutoFit/>
          </a:bodyPr>
          <a:lstStyle/>
          <a:p>
            <a:pPr eaLnBrk="1" hangingPunct="1">
              <a:spcBef>
                <a:spcPct val="0"/>
              </a:spcBef>
              <a:buNone/>
            </a:pPr>
            <a:r>
              <a:rPr lang="en-US" sz="1600" dirty="0">
                <a:solidFill>
                  <a:srgbClr val="FFCC00"/>
                </a:solidFill>
                <a:effectLst>
                  <a:outerShdw blurRad="38100" dist="38100" dir="2700000" algn="tl">
                    <a:srgbClr val="000000"/>
                  </a:outerShdw>
                </a:effectLst>
                <a:latin typeface="Arial" pitchFamily="34" charset="0"/>
              </a:rPr>
              <a:t>intensity</a:t>
            </a:r>
          </a:p>
        </p:txBody>
      </p:sp>
      <p:sp>
        <p:nvSpPr>
          <p:cNvPr id="1145881" name="Text Box 25"/>
          <p:cNvSpPr txBox="1">
            <a:spLocks noChangeArrowheads="1"/>
          </p:cNvSpPr>
          <p:nvPr/>
        </p:nvSpPr>
        <p:spPr bwMode="auto">
          <a:xfrm>
            <a:off x="8729632" y="4495800"/>
            <a:ext cx="400110" cy="1016000"/>
          </a:xfrm>
          <a:prstGeom prst="rect">
            <a:avLst/>
          </a:prstGeom>
          <a:noFill/>
          <a:ln w="9525">
            <a:noFill/>
            <a:miter lim="800000"/>
            <a:headEnd/>
            <a:tailEnd/>
          </a:ln>
          <a:effectLst/>
        </p:spPr>
        <p:txBody>
          <a:bodyPr vert="eaVert" anchor="ctr">
            <a:spAutoFit/>
          </a:bodyPr>
          <a:lstStyle/>
          <a:p>
            <a:pPr eaLnBrk="1" hangingPunct="1">
              <a:spcBef>
                <a:spcPct val="0"/>
              </a:spcBef>
              <a:buNone/>
            </a:pPr>
            <a:r>
              <a:rPr lang="en-US" sz="1400" dirty="0">
                <a:solidFill>
                  <a:srgbClr val="FFCC00"/>
                </a:solidFill>
                <a:effectLst>
                  <a:outerShdw blurRad="38100" dist="38100" dir="2700000" algn="tl">
                    <a:srgbClr val="000000"/>
                  </a:outerShdw>
                </a:effectLst>
                <a:latin typeface="Arial" pitchFamily="34" charset="0"/>
              </a:rPr>
              <a:t>probability</a:t>
            </a:r>
          </a:p>
        </p:txBody>
      </p:sp>
      <p:graphicFrame>
        <p:nvGraphicFramePr>
          <p:cNvPr id="1145882" name="Object 26"/>
          <p:cNvGraphicFramePr>
            <a:graphicFrameLocks/>
          </p:cNvGraphicFramePr>
          <p:nvPr/>
        </p:nvGraphicFramePr>
        <p:xfrm>
          <a:off x="5618163" y="4114800"/>
          <a:ext cx="3144837" cy="1984375"/>
        </p:xfrm>
        <a:graphic>
          <a:graphicData uri="http://schemas.openxmlformats.org/presentationml/2006/ole">
            <p:oleObj spid="_x0000_s276483" name="Chart" r:id="rId10" imgW="2997000" imgH="2106000" progId="Excel.Sheet.8">
              <p:embed/>
            </p:oleObj>
          </a:graphicData>
        </a:graphic>
      </p:graphicFrame>
      <p:grpSp>
        <p:nvGrpSpPr>
          <p:cNvPr id="5" name="Group 27"/>
          <p:cNvGrpSpPr>
            <a:grpSpLocks/>
          </p:cNvGrpSpPr>
          <p:nvPr/>
        </p:nvGrpSpPr>
        <p:grpSpPr bwMode="auto">
          <a:xfrm>
            <a:off x="7797800" y="3657600"/>
            <a:ext cx="1117600" cy="1295400"/>
            <a:chOff x="4912" y="2448"/>
            <a:chExt cx="704" cy="816"/>
          </a:xfrm>
        </p:grpSpPr>
        <p:sp>
          <p:nvSpPr>
            <p:cNvPr id="1145884" name="Line 28"/>
            <p:cNvSpPr>
              <a:spLocks noChangeShapeType="1"/>
            </p:cNvSpPr>
            <p:nvPr/>
          </p:nvSpPr>
          <p:spPr bwMode="auto">
            <a:xfrm flipH="1">
              <a:off x="5088" y="2640"/>
              <a:ext cx="96" cy="624"/>
            </a:xfrm>
            <a:prstGeom prst="line">
              <a:avLst/>
            </a:prstGeom>
            <a:noFill/>
            <a:ln w="9525">
              <a:solidFill>
                <a:srgbClr val="FF6600"/>
              </a:solidFill>
              <a:round/>
              <a:headEnd/>
              <a:tailEnd type="triangle" w="med" len="med"/>
            </a:ln>
            <a:effectLst/>
          </p:spPr>
          <p:txBody>
            <a:bodyPr anchor="ctr">
              <a:spAutoFit/>
            </a:bodyPr>
            <a:lstStyle/>
            <a:p>
              <a:endParaRPr lang="en-US"/>
            </a:p>
          </p:txBody>
        </p:sp>
        <p:sp>
          <p:nvSpPr>
            <p:cNvPr id="1145885" name="Text Box 29"/>
            <p:cNvSpPr txBox="1">
              <a:spLocks noChangeArrowheads="1"/>
            </p:cNvSpPr>
            <p:nvPr/>
          </p:nvSpPr>
          <p:spPr bwMode="auto">
            <a:xfrm>
              <a:off x="4912" y="2448"/>
              <a:ext cx="704" cy="192"/>
            </a:xfrm>
            <a:prstGeom prst="rect">
              <a:avLst/>
            </a:prstGeom>
            <a:noFill/>
            <a:ln w="9525">
              <a:noFill/>
              <a:miter lim="800000"/>
              <a:headEnd/>
              <a:tailEnd/>
            </a:ln>
            <a:effectLst/>
          </p:spPr>
          <p:txBody>
            <a:bodyPr wrap="none">
              <a:spAutoFit/>
            </a:bodyPr>
            <a:lstStyle/>
            <a:p>
              <a:pPr eaLnBrk="1" hangingPunct="1">
                <a:spcBef>
                  <a:spcPct val="0"/>
                </a:spcBef>
                <a:buNone/>
              </a:pPr>
              <a:r>
                <a:rPr lang="en-US" sz="1400" dirty="0">
                  <a:solidFill>
                    <a:schemeClr val="tx1"/>
                  </a:solidFill>
                </a:rPr>
                <a:t>White matter</a:t>
              </a:r>
            </a:p>
          </p:txBody>
        </p:sp>
      </p:grpSp>
      <p:grpSp>
        <p:nvGrpSpPr>
          <p:cNvPr id="6" name="Group 30"/>
          <p:cNvGrpSpPr>
            <a:grpSpLocks/>
          </p:cNvGrpSpPr>
          <p:nvPr/>
        </p:nvGrpSpPr>
        <p:grpSpPr bwMode="auto">
          <a:xfrm>
            <a:off x="6613525" y="3657600"/>
            <a:ext cx="1069975" cy="1295400"/>
            <a:chOff x="4166" y="2448"/>
            <a:chExt cx="674" cy="816"/>
          </a:xfrm>
        </p:grpSpPr>
        <p:sp>
          <p:nvSpPr>
            <p:cNvPr id="1145887" name="Text Box 31"/>
            <p:cNvSpPr txBox="1">
              <a:spLocks noChangeArrowheads="1"/>
            </p:cNvSpPr>
            <p:nvPr/>
          </p:nvSpPr>
          <p:spPr bwMode="auto">
            <a:xfrm>
              <a:off x="4166" y="2448"/>
              <a:ext cx="674" cy="194"/>
            </a:xfrm>
            <a:prstGeom prst="rect">
              <a:avLst/>
            </a:prstGeom>
            <a:noFill/>
            <a:ln w="9525">
              <a:noFill/>
              <a:miter lim="800000"/>
              <a:headEnd/>
              <a:tailEnd/>
            </a:ln>
            <a:effectLst/>
          </p:spPr>
          <p:txBody>
            <a:bodyPr wrap="none">
              <a:spAutoFit/>
            </a:bodyPr>
            <a:lstStyle/>
            <a:p>
              <a:pPr eaLnBrk="1" hangingPunct="1">
                <a:spcBef>
                  <a:spcPct val="0"/>
                </a:spcBef>
                <a:buNone/>
              </a:pPr>
              <a:r>
                <a:rPr lang="en-US" sz="1400" dirty="0">
                  <a:solidFill>
                    <a:schemeClr val="tx1"/>
                  </a:solidFill>
                </a:rPr>
                <a:t>Gray matter</a:t>
              </a:r>
            </a:p>
          </p:txBody>
        </p:sp>
        <p:sp>
          <p:nvSpPr>
            <p:cNvPr id="1145888" name="Line 32"/>
            <p:cNvSpPr>
              <a:spLocks noChangeShapeType="1"/>
            </p:cNvSpPr>
            <p:nvPr/>
          </p:nvSpPr>
          <p:spPr bwMode="auto">
            <a:xfrm flipH="1">
              <a:off x="4464" y="2640"/>
              <a:ext cx="0" cy="624"/>
            </a:xfrm>
            <a:prstGeom prst="line">
              <a:avLst/>
            </a:prstGeom>
            <a:noFill/>
            <a:ln w="9525">
              <a:solidFill>
                <a:srgbClr val="99CC00"/>
              </a:solidFill>
              <a:round/>
              <a:headEnd/>
              <a:tailEnd type="triangle" w="med" len="med"/>
            </a:ln>
            <a:effectLst/>
          </p:spPr>
          <p:txBody>
            <a:bodyPr anchor="ctr">
              <a:spAutoFit/>
            </a:bodyPr>
            <a:lstStyle/>
            <a:p>
              <a:endParaRPr lang="en-US"/>
            </a:p>
          </p:txBody>
        </p:sp>
      </p:grpSp>
      <p:grpSp>
        <p:nvGrpSpPr>
          <p:cNvPr id="7" name="Group 33"/>
          <p:cNvGrpSpPr>
            <a:grpSpLocks/>
          </p:cNvGrpSpPr>
          <p:nvPr/>
        </p:nvGrpSpPr>
        <p:grpSpPr bwMode="auto">
          <a:xfrm>
            <a:off x="5715000" y="3657600"/>
            <a:ext cx="500063" cy="1371600"/>
            <a:chOff x="3600" y="2448"/>
            <a:chExt cx="315" cy="864"/>
          </a:xfrm>
        </p:grpSpPr>
        <p:sp>
          <p:nvSpPr>
            <p:cNvPr id="1145890" name="Text Box 34"/>
            <p:cNvSpPr txBox="1">
              <a:spLocks noChangeArrowheads="1"/>
            </p:cNvSpPr>
            <p:nvPr/>
          </p:nvSpPr>
          <p:spPr bwMode="auto">
            <a:xfrm>
              <a:off x="3600" y="2448"/>
              <a:ext cx="315" cy="192"/>
            </a:xfrm>
            <a:prstGeom prst="rect">
              <a:avLst/>
            </a:prstGeom>
            <a:noFill/>
            <a:ln w="9525">
              <a:noFill/>
              <a:miter lim="800000"/>
              <a:headEnd/>
              <a:tailEnd/>
            </a:ln>
            <a:effectLst/>
          </p:spPr>
          <p:txBody>
            <a:bodyPr wrap="none">
              <a:spAutoFit/>
            </a:bodyPr>
            <a:lstStyle/>
            <a:p>
              <a:pPr eaLnBrk="1" hangingPunct="1">
                <a:spcBef>
                  <a:spcPct val="0"/>
                </a:spcBef>
                <a:buNone/>
              </a:pPr>
              <a:r>
                <a:rPr lang="en-US" sz="1400" dirty="0">
                  <a:solidFill>
                    <a:schemeClr val="tx1"/>
                  </a:solidFill>
                </a:rPr>
                <a:t>CSF</a:t>
              </a:r>
            </a:p>
          </p:txBody>
        </p:sp>
        <p:sp>
          <p:nvSpPr>
            <p:cNvPr id="1145891" name="Line 35"/>
            <p:cNvSpPr>
              <a:spLocks noChangeShapeType="1"/>
            </p:cNvSpPr>
            <p:nvPr/>
          </p:nvSpPr>
          <p:spPr bwMode="auto">
            <a:xfrm>
              <a:off x="3744" y="2640"/>
              <a:ext cx="48" cy="672"/>
            </a:xfrm>
            <a:prstGeom prst="line">
              <a:avLst/>
            </a:prstGeom>
            <a:noFill/>
            <a:ln w="9525">
              <a:solidFill>
                <a:srgbClr val="993300"/>
              </a:solidFill>
              <a:round/>
              <a:headEnd/>
              <a:tailEnd type="triangle" w="med" len="med"/>
            </a:ln>
            <a:effectLst/>
          </p:spPr>
          <p:txBody>
            <a:bodyPr anchor="ctr">
              <a:spAutoFit/>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58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458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1458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1458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1458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1458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1458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1458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1458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499"/>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499"/>
                                          </p:stCondLst>
                                        </p:cTn>
                                        <p:tgtEl>
                                          <p:spTgt spid="11458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499"/>
                                          </p:stCondLst>
                                        </p:cTn>
                                        <p:tgtEl>
                                          <p:spTgt spid="11458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114587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499"/>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499"/>
                                          </p:stCondLst>
                                        </p:cTn>
                                        <p:tgtEl>
                                          <p:spTgt spid="114588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1145875"/>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14586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1458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145859" grpId="0" animBg="0"/>
      <p:bldP spid="1145863" grpId="0" animBg="1"/>
      <p:bldP spid="1145863" grpId="1" animBg="1"/>
      <p:bldP spid="1145864" grpId="0" animBg="1"/>
      <p:bldP spid="1145864" grpId="1" animBg="1"/>
      <p:bldP spid="1145865" grpId="0" animBg="1"/>
      <p:bldP spid="1145866" grpId="0" animBg="1"/>
      <p:bldP spid="1145867" grpId="0" animBg="1"/>
      <p:bldP spid="1145875" grpId="0" animBg="1"/>
      <p:bldP spid="1145875" grpId="1" animBg="1"/>
      <p:bldP spid="1145880" grpId="0" autoUpdateAnimBg="0"/>
      <p:bldP spid="1145881" grpId="0" autoUpdateAnimBg="0"/>
      <p:bldOleChart spid="114588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Estimation </a:t>
            </a:r>
            <a:r>
              <a:rPr lang="en-US" dirty="0" smtClean="0"/>
              <a:t>Problems</a:t>
            </a:r>
            <a:endParaRPr lang="en-US" dirty="0"/>
          </a:p>
        </p:txBody>
      </p:sp>
      <p:sp>
        <p:nvSpPr>
          <p:cNvPr id="3" name="Content Placeholder 2"/>
          <p:cNvSpPr>
            <a:spLocks noGrp="1"/>
          </p:cNvSpPr>
          <p:nvPr>
            <p:ph idx="1"/>
          </p:nvPr>
        </p:nvSpPr>
        <p:spPr>
          <a:xfrm>
            <a:off x="455613" y="1016000"/>
            <a:ext cx="8459787" cy="4876800"/>
          </a:xfrm>
        </p:spPr>
        <p:txBody>
          <a:bodyPr/>
          <a:lstStyle/>
          <a:p>
            <a:pPr lvl="1"/>
            <a:r>
              <a:rPr lang="en-US" dirty="0" smtClean="0"/>
              <a:t>Given instrument data plus noise and artifacts, estimate quantity of interest</a:t>
            </a:r>
          </a:p>
          <a:p>
            <a:pPr lvl="1">
              <a:buNone/>
            </a:pPr>
            <a:endParaRPr lang="en-US" dirty="0" smtClean="0"/>
          </a:p>
          <a:p>
            <a:pPr lvl="1">
              <a:buNone/>
            </a:pPr>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smtClean="0"/>
              <a:t>Reconstruction </a:t>
            </a:r>
            <a:r>
              <a:rPr lang="en-US" dirty="0" smtClean="0"/>
              <a:t>of images from raw scanner data</a:t>
            </a:r>
          </a:p>
          <a:p>
            <a:pPr lvl="1"/>
            <a:r>
              <a:rPr lang="en-US" dirty="0" smtClean="0"/>
              <a:t>Recon of brain fiber shapes from brain diffusion MRI</a:t>
            </a:r>
          </a:p>
          <a:p>
            <a:pPr lvl="1"/>
            <a:r>
              <a:rPr lang="en-US" dirty="0" smtClean="0"/>
              <a:t>Estimation of dipole relaxation properties of various tissue types from </a:t>
            </a:r>
            <a:r>
              <a:rPr lang="en-US" dirty="0" smtClean="0"/>
              <a:t>MRI</a:t>
            </a:r>
          </a:p>
          <a:p>
            <a:pPr lvl="1"/>
            <a:r>
              <a:rPr lang="en-US" dirty="0" smtClean="0"/>
              <a:t>Heartbeat estimation from </a:t>
            </a:r>
            <a:r>
              <a:rPr lang="en-US" dirty="0" smtClean="0"/>
              <a:t>ECG</a:t>
            </a: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C2CB68E-75DE-47CC-B525-D6895985D2D3}" type="slidenum">
              <a:rPr lang="en-US" smtClean="0"/>
              <a:pPr>
                <a:defRPr/>
              </a:pPr>
              <a:t>4</a:t>
            </a:fld>
            <a:endParaRPr lang="en-US"/>
          </a:p>
        </p:txBody>
      </p:sp>
      <p:pic>
        <p:nvPicPr>
          <p:cNvPr id="16385" name="Picture 1"/>
          <p:cNvPicPr>
            <a:picLocks noChangeAspect="1" noChangeArrowheads="1"/>
          </p:cNvPicPr>
          <p:nvPr/>
        </p:nvPicPr>
        <p:blipFill>
          <a:blip r:embed="rId2" cstate="print"/>
          <a:srcRect/>
          <a:stretch>
            <a:fillRect/>
          </a:stretch>
        </p:blipFill>
        <p:spPr bwMode="auto">
          <a:xfrm>
            <a:off x="990600" y="1828800"/>
            <a:ext cx="2620892" cy="2057400"/>
          </a:xfrm>
          <a:prstGeom prst="rect">
            <a:avLst/>
          </a:prstGeom>
          <a:noFill/>
          <a:ln w="9525">
            <a:noFill/>
            <a:miter lim="800000"/>
            <a:headEnd/>
            <a:tailEnd/>
          </a:ln>
        </p:spPr>
      </p:pic>
      <p:pic>
        <p:nvPicPr>
          <p:cNvPr id="6" name="Picture 8" descr="postcont_img"/>
          <p:cNvPicPr>
            <a:picLocks noChangeAspect="1" noChangeArrowheads="1"/>
          </p:cNvPicPr>
          <p:nvPr/>
        </p:nvPicPr>
        <p:blipFill>
          <a:blip r:embed="rId3" cstate="print">
            <a:lum bright="12000" contrast="12000"/>
          </a:blip>
          <a:srcRect/>
          <a:stretch>
            <a:fillRect/>
          </a:stretch>
        </p:blipFill>
        <p:spPr bwMode="auto">
          <a:xfrm>
            <a:off x="6400800" y="1905000"/>
            <a:ext cx="2286000" cy="1813809"/>
          </a:xfrm>
          <a:prstGeom prst="rect">
            <a:avLst/>
          </a:prstGeom>
          <a:noFill/>
          <a:ln w="9525">
            <a:noFill/>
            <a:miter lim="800000"/>
            <a:headEnd/>
            <a:tailEnd/>
          </a:ln>
        </p:spPr>
      </p:pic>
      <p:cxnSp>
        <p:nvCxnSpPr>
          <p:cNvPr id="8" name="Straight Arrow Connector 7"/>
          <p:cNvCxnSpPr>
            <a:stCxn id="16385" idx="3"/>
          </p:cNvCxnSpPr>
          <p:nvPr/>
        </p:nvCxnSpPr>
        <p:spPr bwMode="auto">
          <a:xfrm>
            <a:off x="3611492" y="2857500"/>
            <a:ext cx="533400" cy="1588"/>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flipV="1">
            <a:off x="5867400" y="2819400"/>
            <a:ext cx="533400" cy="6477"/>
          </a:xfrm>
          <a:prstGeom prst="straightConnector1">
            <a:avLst/>
          </a:prstGeom>
          <a:noFill/>
          <a:ln w="9525" cap="flat" cmpd="sng" algn="ctr">
            <a:solidFill>
              <a:srgbClr val="FF0000"/>
            </a:solidFill>
            <a:prstDash val="solid"/>
            <a:round/>
            <a:headEnd type="none" w="med" len="med"/>
            <a:tailEnd type="arrow"/>
          </a:ln>
          <a:effectLst/>
        </p:spPr>
      </p:cxnSp>
      <p:sp>
        <p:nvSpPr>
          <p:cNvPr id="13" name="TextBox 12"/>
          <p:cNvSpPr txBox="1"/>
          <p:nvPr/>
        </p:nvSpPr>
        <p:spPr>
          <a:xfrm>
            <a:off x="3892267" y="2702867"/>
            <a:ext cx="2268570" cy="369332"/>
          </a:xfrm>
          <a:prstGeom prst="rect">
            <a:avLst/>
          </a:prstGeom>
          <a:noFill/>
        </p:spPr>
        <p:txBody>
          <a:bodyPr wrap="none" rtlCol="0">
            <a:spAutoFit/>
          </a:bodyPr>
          <a:lstStyle/>
          <a:p>
            <a:pPr>
              <a:buNone/>
            </a:pPr>
            <a:r>
              <a:rPr lang="en-US" sz="1800" dirty="0" smtClean="0"/>
              <a:t>…. 0 1 1 0 1 0 1 0 1….</a:t>
            </a:r>
            <a:endParaRPr lang="en-US" sz="1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p:txBody>
          <a:bodyPr/>
          <a:lstStyle/>
          <a:p>
            <a:fld id="{89583F88-24BB-4C1C-BD84-9BFD64C49E31}" type="slidenum">
              <a:rPr lang="en-US"/>
              <a:pPr/>
              <a:t>40</a:t>
            </a:fld>
            <a:endParaRPr lang="en-US"/>
          </a:p>
        </p:txBody>
      </p:sp>
      <p:sp>
        <p:nvSpPr>
          <p:cNvPr id="2192386" name="Rectangle 2"/>
          <p:cNvSpPr>
            <a:spLocks noGrp="1" noChangeArrowheads="1"/>
          </p:cNvSpPr>
          <p:nvPr>
            <p:ph type="title"/>
          </p:nvPr>
        </p:nvSpPr>
        <p:spPr/>
        <p:txBody>
          <a:bodyPr/>
          <a:lstStyle/>
          <a:p>
            <a:r>
              <a:rPr lang="en-US"/>
              <a:t>Preliminary results</a:t>
            </a:r>
          </a:p>
        </p:txBody>
      </p:sp>
      <p:pic>
        <p:nvPicPr>
          <p:cNvPr id="2192387" name="Picture 3" descr="data1111"/>
          <p:cNvPicPr>
            <a:picLocks noChangeAspect="1" noChangeArrowheads="1"/>
          </p:cNvPicPr>
          <p:nvPr/>
        </p:nvPicPr>
        <p:blipFill>
          <a:blip r:embed="rId3" cstate="print"/>
          <a:srcRect/>
          <a:stretch>
            <a:fillRect/>
          </a:stretch>
        </p:blipFill>
        <p:spPr bwMode="auto">
          <a:xfrm>
            <a:off x="3124200" y="1009650"/>
            <a:ext cx="2925763" cy="2011363"/>
          </a:xfrm>
          <a:prstGeom prst="rect">
            <a:avLst/>
          </a:prstGeom>
          <a:noFill/>
        </p:spPr>
      </p:pic>
      <p:pic>
        <p:nvPicPr>
          <p:cNvPr id="2192388" name="Picture 4" descr="segmentation2-EMS"/>
          <p:cNvPicPr>
            <a:picLocks noChangeAspect="1" noChangeArrowheads="1"/>
          </p:cNvPicPr>
          <p:nvPr/>
        </p:nvPicPr>
        <p:blipFill>
          <a:blip r:embed="rId4" cstate="print"/>
          <a:srcRect/>
          <a:stretch>
            <a:fillRect/>
          </a:stretch>
        </p:blipFill>
        <p:spPr bwMode="auto">
          <a:xfrm>
            <a:off x="457200" y="3067050"/>
            <a:ext cx="3840163" cy="2640013"/>
          </a:xfrm>
          <a:prstGeom prst="rect">
            <a:avLst/>
          </a:prstGeom>
          <a:noFill/>
        </p:spPr>
      </p:pic>
      <p:pic>
        <p:nvPicPr>
          <p:cNvPr id="2192389" name="Picture 5" descr="output111-new"/>
          <p:cNvPicPr>
            <a:picLocks noChangeAspect="1" noChangeArrowheads="1"/>
          </p:cNvPicPr>
          <p:nvPr/>
        </p:nvPicPr>
        <p:blipFill>
          <a:blip r:embed="rId5" cstate="print"/>
          <a:srcRect/>
          <a:stretch>
            <a:fillRect/>
          </a:stretch>
        </p:blipFill>
        <p:spPr bwMode="auto">
          <a:xfrm>
            <a:off x="4953000" y="3067050"/>
            <a:ext cx="3962400" cy="2724150"/>
          </a:xfrm>
          <a:prstGeom prst="rect">
            <a:avLst/>
          </a:prstGeom>
          <a:noFill/>
        </p:spPr>
      </p:pic>
      <p:sp>
        <p:nvSpPr>
          <p:cNvPr id="2192390" name="Text Box 6"/>
          <p:cNvSpPr txBox="1">
            <a:spLocks noChangeArrowheads="1"/>
          </p:cNvSpPr>
          <p:nvPr/>
        </p:nvSpPr>
        <p:spPr bwMode="auto">
          <a:xfrm>
            <a:off x="7162800" y="3124200"/>
            <a:ext cx="1681163" cy="457200"/>
          </a:xfrm>
          <a:prstGeom prst="rect">
            <a:avLst/>
          </a:prstGeom>
          <a:noFill/>
          <a:ln w="9525">
            <a:noFill/>
            <a:miter lim="800000"/>
            <a:headEnd/>
            <a:tailEnd/>
          </a:ln>
          <a:effectLst/>
        </p:spPr>
        <p:txBody>
          <a:bodyPr wrap="none">
            <a:spAutoFit/>
          </a:bodyPr>
          <a:lstStyle/>
          <a:p>
            <a:pPr algn="l" eaLnBrk="1" hangingPunct="1">
              <a:buFontTx/>
              <a:buNone/>
            </a:pPr>
            <a:r>
              <a:rPr lang="en-US" i="0">
                <a:solidFill>
                  <a:srgbClr val="FF00FF"/>
                </a:solidFill>
                <a:latin typeface="Tahoma" pitchFamily="34" charset="0"/>
              </a:rPr>
              <a:t>Graph Cuts</a:t>
            </a:r>
          </a:p>
        </p:txBody>
      </p:sp>
      <p:sp>
        <p:nvSpPr>
          <p:cNvPr id="2192391" name="Text Box 7"/>
          <p:cNvSpPr txBox="1">
            <a:spLocks noChangeArrowheads="1"/>
          </p:cNvSpPr>
          <p:nvPr/>
        </p:nvSpPr>
        <p:spPr bwMode="auto">
          <a:xfrm>
            <a:off x="3506788" y="3124200"/>
            <a:ext cx="760412" cy="457200"/>
          </a:xfrm>
          <a:prstGeom prst="rect">
            <a:avLst/>
          </a:prstGeom>
          <a:noFill/>
          <a:ln w="9525">
            <a:noFill/>
            <a:miter lim="800000"/>
            <a:headEnd/>
            <a:tailEnd/>
          </a:ln>
          <a:effectLst/>
        </p:spPr>
        <p:txBody>
          <a:bodyPr wrap="none">
            <a:spAutoFit/>
          </a:bodyPr>
          <a:lstStyle/>
          <a:p>
            <a:pPr algn="l" eaLnBrk="1" hangingPunct="1">
              <a:buFontTx/>
              <a:buNone/>
            </a:pPr>
            <a:r>
              <a:rPr lang="en-US" i="0">
                <a:solidFill>
                  <a:srgbClr val="FF00FF"/>
                </a:solidFill>
                <a:latin typeface="Tahoma" pitchFamily="34" charset="0"/>
              </a:rPr>
              <a:t>EMS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972BB732-BF59-4DD1-B969-3F42077D7F66}" type="slidenum">
              <a:rPr lang="en-US"/>
              <a:pPr/>
              <a:t>41</a:t>
            </a:fld>
            <a:endParaRPr lang="en-US"/>
          </a:p>
        </p:txBody>
      </p:sp>
      <p:sp>
        <p:nvSpPr>
          <p:cNvPr id="2027522" name="Rectangle 2"/>
          <p:cNvSpPr>
            <a:spLocks noGrp="1" noChangeArrowheads="1"/>
          </p:cNvSpPr>
          <p:nvPr>
            <p:ph type="title"/>
          </p:nvPr>
        </p:nvSpPr>
        <p:spPr/>
        <p:txBody>
          <a:bodyPr/>
          <a:lstStyle/>
          <a:p>
            <a:r>
              <a:rPr lang="en-US"/>
              <a:t>Non-intensity voxel labeling</a:t>
            </a:r>
          </a:p>
        </p:txBody>
      </p:sp>
      <p:sp>
        <p:nvSpPr>
          <p:cNvPr id="2027524" name="Rectangle 4"/>
          <p:cNvSpPr>
            <a:spLocks noChangeArrowheads="1"/>
          </p:cNvSpPr>
          <p:nvPr/>
        </p:nvSpPr>
        <p:spPr bwMode="auto">
          <a:xfrm>
            <a:off x="455613" y="1219200"/>
            <a:ext cx="8231187" cy="4876800"/>
          </a:xfrm>
          <a:prstGeom prst="rect">
            <a:avLst/>
          </a:prstGeom>
          <a:noFill/>
          <a:ln w="9525">
            <a:noFill/>
            <a:miter lim="800000"/>
            <a:headEnd/>
            <a:tailEnd/>
          </a:ln>
          <a:effectLst/>
        </p:spPr>
        <p:txBody>
          <a:bodyPr/>
          <a:lstStyle/>
          <a:p>
            <a:pPr marL="342900" indent="-342900" algn="l">
              <a:spcBef>
                <a:spcPct val="20000"/>
              </a:spcBef>
              <a:buClr>
                <a:schemeClr val="accent2"/>
              </a:buClr>
              <a:buFont typeface="Wingdings" pitchFamily="2" charset="2"/>
              <a:buChar char="§"/>
            </a:pPr>
            <a:r>
              <a:rPr lang="en-US" i="0">
                <a:latin typeface="Verdana" pitchFamily="34" charset="0"/>
              </a:rPr>
              <a:t>Can segment according to other classifications</a:t>
            </a:r>
          </a:p>
          <a:p>
            <a:pPr marL="742950" lvl="1" indent="-285750" algn="l">
              <a:spcBef>
                <a:spcPct val="20000"/>
              </a:spcBef>
              <a:buClr>
                <a:schemeClr val="accent2"/>
              </a:buClr>
              <a:buFontTx/>
              <a:buChar char="–"/>
            </a:pPr>
            <a:r>
              <a:rPr lang="en-US" sz="2200" i="0">
                <a:latin typeface="Verdana" pitchFamily="34" charset="0"/>
              </a:rPr>
              <a:t>activation using hemodynamic response (fMRI)</a:t>
            </a:r>
          </a:p>
          <a:p>
            <a:pPr marL="742950" lvl="1" indent="-285750" algn="l">
              <a:spcBef>
                <a:spcPct val="20000"/>
              </a:spcBef>
              <a:buClr>
                <a:schemeClr val="accent2"/>
              </a:buClr>
              <a:buFontTx/>
              <a:buChar char="–"/>
            </a:pPr>
            <a:r>
              <a:rPr lang="en-US" sz="2200" i="0">
                <a:latin typeface="Verdana" pitchFamily="34" charset="0"/>
              </a:rPr>
              <a:t>MR spectra</a:t>
            </a:r>
          </a:p>
          <a:p>
            <a:pPr marL="742950" lvl="1" indent="-285750" algn="l">
              <a:spcBef>
                <a:spcPct val="20000"/>
              </a:spcBef>
              <a:buClr>
                <a:schemeClr val="accent2"/>
              </a:buClr>
              <a:buFontTx/>
              <a:buChar char="–"/>
            </a:pPr>
            <a:r>
              <a:rPr lang="en-US" sz="2200" i="0">
                <a:latin typeface="Verdana" pitchFamily="34" charset="0"/>
              </a:rPr>
              <a:t>time profile of MR angiography data</a:t>
            </a:r>
          </a:p>
          <a:p>
            <a:pPr marL="342900" indent="-342900" algn="l">
              <a:spcBef>
                <a:spcPct val="20000"/>
              </a:spcBef>
              <a:buClr>
                <a:schemeClr val="accent2"/>
              </a:buClr>
              <a:buFont typeface="Wingdings" pitchFamily="2" charset="2"/>
              <a:buChar char="§"/>
            </a:pPr>
            <a:r>
              <a:rPr lang="en-US" i="0">
                <a:latin typeface="Verdana" pitchFamily="34" charset="0"/>
              </a:rPr>
              <a:t>need to generalise the clustering approach to multilpe dimensions</a:t>
            </a:r>
          </a:p>
          <a:p>
            <a:pPr marL="342900" indent="-342900" algn="l">
              <a:spcBef>
                <a:spcPct val="20000"/>
              </a:spcBef>
              <a:buClr>
                <a:schemeClr val="accent2"/>
              </a:buClr>
              <a:buFont typeface="Wingdings" pitchFamily="2" charset="2"/>
              <a:buChar char="§"/>
            </a:pPr>
            <a:r>
              <a:rPr lang="en-US" i="0">
                <a:latin typeface="Verdana" pitchFamily="34" charset="0"/>
              </a:rPr>
              <a:t>“feature space”</a:t>
            </a:r>
          </a:p>
          <a:p>
            <a:pPr marL="742950" lvl="1" indent="-285750" algn="l">
              <a:spcBef>
                <a:spcPct val="20000"/>
              </a:spcBef>
              <a:buClr>
                <a:schemeClr val="accent2"/>
              </a:buClr>
              <a:buFontTx/>
              <a:buChar char="–"/>
            </a:pPr>
            <a:endParaRPr lang="en-US" sz="2200" i="0">
              <a:latin typeface="Verdana" pitchFamily="34" charset="0"/>
            </a:endParaRPr>
          </a:p>
          <a:p>
            <a:pPr marL="342900" indent="-342900" algn="l">
              <a:spcBef>
                <a:spcPct val="20000"/>
              </a:spcBef>
              <a:buClr>
                <a:schemeClr val="accent2"/>
              </a:buClr>
              <a:buFont typeface="Wingdings" pitchFamily="2" charset="2"/>
              <a:buChar char="§"/>
            </a:pPr>
            <a:endParaRPr lang="en-US" i="0">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275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0275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0275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02752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02752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20275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24"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fld id="{910FC082-BC9B-4E6B-8231-41C1F89F86AD}" type="slidenum">
              <a:rPr lang="en-US"/>
              <a:pPr/>
              <a:t>42</a:t>
            </a:fld>
            <a:endParaRPr lang="en-US"/>
          </a:p>
        </p:txBody>
      </p:sp>
      <p:sp>
        <p:nvSpPr>
          <p:cNvPr id="2029572" name="Rectangle 4"/>
          <p:cNvSpPr>
            <a:spLocks noGrp="1" noChangeArrowheads="1"/>
          </p:cNvSpPr>
          <p:nvPr>
            <p:ph type="title"/>
          </p:nvPr>
        </p:nvSpPr>
        <p:spPr>
          <a:noFill/>
          <a:ln/>
        </p:spPr>
        <p:txBody>
          <a:bodyPr/>
          <a:lstStyle/>
          <a:p>
            <a:r>
              <a:rPr lang="en-US"/>
              <a:t>Example: MRA segmentation</a:t>
            </a:r>
          </a:p>
        </p:txBody>
      </p:sp>
      <p:sp>
        <p:nvSpPr>
          <p:cNvPr id="2029573" name="Rectangle 5"/>
          <p:cNvSpPr>
            <a:spLocks noChangeArrowheads="1"/>
          </p:cNvSpPr>
          <p:nvPr/>
        </p:nvSpPr>
        <p:spPr bwMode="auto">
          <a:xfrm>
            <a:off x="455613" y="4191000"/>
            <a:ext cx="8231187" cy="2057400"/>
          </a:xfrm>
          <a:prstGeom prst="rect">
            <a:avLst/>
          </a:prstGeom>
          <a:noFill/>
          <a:ln w="9525">
            <a:noFill/>
            <a:miter lim="800000"/>
            <a:headEnd/>
            <a:tailEnd/>
          </a:ln>
          <a:effectLst/>
        </p:spPr>
        <p:txBody>
          <a:bodyPr/>
          <a:lstStyle/>
          <a:p>
            <a:pPr marL="342900" indent="-342900" algn="l">
              <a:spcBef>
                <a:spcPct val="20000"/>
              </a:spcBef>
              <a:buClr>
                <a:schemeClr val="accent2"/>
              </a:buClr>
              <a:buFont typeface="Wingdings" pitchFamily="2" charset="2"/>
              <a:buChar char="§"/>
            </a:pPr>
            <a:r>
              <a:rPr lang="en-US" i="0">
                <a:latin typeface="Verdana" pitchFamily="34" charset="0"/>
              </a:rPr>
              <a:t>artery/vein may have similar intensity at given time point</a:t>
            </a:r>
          </a:p>
          <a:p>
            <a:pPr marL="342900" indent="-342900" algn="l">
              <a:spcBef>
                <a:spcPct val="20000"/>
              </a:spcBef>
              <a:buClr>
                <a:schemeClr val="accent2"/>
              </a:buClr>
              <a:buFont typeface="Wingdings" pitchFamily="2" charset="2"/>
              <a:buChar char="§"/>
            </a:pPr>
            <a:r>
              <a:rPr lang="en-US" i="0">
                <a:latin typeface="Verdana" pitchFamily="34" charset="0"/>
              </a:rPr>
              <a:t>but different time profiles</a:t>
            </a:r>
          </a:p>
          <a:p>
            <a:pPr marL="342900" indent="-342900" algn="l">
              <a:spcBef>
                <a:spcPct val="20000"/>
              </a:spcBef>
              <a:buClr>
                <a:schemeClr val="accent2"/>
              </a:buClr>
              <a:buFont typeface="Wingdings" pitchFamily="2" charset="2"/>
              <a:buChar char="§"/>
            </a:pPr>
            <a:r>
              <a:rPr lang="en-US" i="0">
                <a:latin typeface="Verdana" pitchFamily="34" charset="0"/>
              </a:rPr>
              <a:t>wish to segment according to time profile, not single intensity</a:t>
            </a:r>
          </a:p>
        </p:txBody>
      </p:sp>
      <p:pic>
        <p:nvPicPr>
          <p:cNvPr id="2029574" name="Picture 6"/>
          <p:cNvPicPr>
            <a:picLocks noChangeAspect="1" noChangeArrowheads="1"/>
          </p:cNvPicPr>
          <p:nvPr/>
        </p:nvPicPr>
        <p:blipFill>
          <a:blip r:embed="rId3" cstate="print">
            <a:lum bright="30000" contrast="48000"/>
          </a:blip>
          <a:srcRect l="1204" r="1204"/>
          <a:stretch>
            <a:fillRect/>
          </a:stretch>
        </p:blipFill>
        <p:spPr bwMode="auto">
          <a:xfrm>
            <a:off x="866775" y="995363"/>
            <a:ext cx="7410450" cy="31956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295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295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295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957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fld id="{A46D23C4-1ACC-45BF-AFBA-F07951A35440}" type="slidenum">
              <a:rPr lang="en-US"/>
              <a:pPr/>
              <a:t>43</a:t>
            </a:fld>
            <a:endParaRPr lang="en-US"/>
          </a:p>
        </p:txBody>
      </p:sp>
      <p:sp>
        <p:nvSpPr>
          <p:cNvPr id="2030596" name="Rectangle 4"/>
          <p:cNvSpPr>
            <a:spLocks noGrp="1" noChangeArrowheads="1"/>
          </p:cNvSpPr>
          <p:nvPr>
            <p:ph type="title"/>
          </p:nvPr>
        </p:nvSpPr>
        <p:spPr>
          <a:xfrm>
            <a:off x="457200" y="0"/>
            <a:ext cx="8229600" cy="914400"/>
          </a:xfrm>
          <a:noFill/>
          <a:ln/>
        </p:spPr>
        <p:txBody>
          <a:bodyPr/>
          <a:lstStyle/>
          <a:p>
            <a:r>
              <a:rPr lang="en-US"/>
              <a:t>Example: MRA segmentation</a:t>
            </a:r>
          </a:p>
        </p:txBody>
      </p:sp>
      <p:sp>
        <p:nvSpPr>
          <p:cNvPr id="2030597" name="Rectangle 5"/>
          <p:cNvSpPr>
            <a:spLocks noChangeArrowheads="1"/>
          </p:cNvSpPr>
          <p:nvPr/>
        </p:nvSpPr>
        <p:spPr bwMode="auto">
          <a:xfrm>
            <a:off x="228600" y="914400"/>
            <a:ext cx="8231188" cy="838200"/>
          </a:xfrm>
          <a:prstGeom prst="rect">
            <a:avLst/>
          </a:prstGeom>
          <a:noFill/>
          <a:ln w="9525">
            <a:noFill/>
            <a:miter lim="800000"/>
            <a:headEnd/>
            <a:tailEnd/>
          </a:ln>
          <a:effectLst/>
        </p:spPr>
        <p:txBody>
          <a:bodyPr/>
          <a:lstStyle/>
          <a:p>
            <a:pPr marL="342900" indent="-342900" algn="l">
              <a:spcBef>
                <a:spcPct val="20000"/>
              </a:spcBef>
              <a:buClr>
                <a:schemeClr val="accent2"/>
              </a:buClr>
              <a:buFont typeface="Wingdings" pitchFamily="2" charset="2"/>
              <a:buChar char="§"/>
            </a:pPr>
            <a:r>
              <a:rPr lang="en-US" i="0">
                <a:latin typeface="Verdana" pitchFamily="34" charset="0"/>
              </a:rPr>
              <a:t>First: need a time model of all segments!</a:t>
            </a:r>
          </a:p>
        </p:txBody>
      </p:sp>
      <p:pic>
        <p:nvPicPr>
          <p:cNvPr id="2030599" name="Picture 7"/>
          <p:cNvPicPr>
            <a:picLocks noChangeAspect="1" noChangeArrowheads="1"/>
          </p:cNvPicPr>
          <p:nvPr/>
        </p:nvPicPr>
        <p:blipFill>
          <a:blip r:embed="rId3" cstate="print"/>
          <a:srcRect/>
          <a:stretch>
            <a:fillRect/>
          </a:stretch>
        </p:blipFill>
        <p:spPr bwMode="auto">
          <a:xfrm>
            <a:off x="774700" y="1524000"/>
            <a:ext cx="7594600" cy="2789238"/>
          </a:xfrm>
          <a:prstGeom prst="rect">
            <a:avLst/>
          </a:prstGeom>
          <a:noFill/>
          <a:ln w="9525">
            <a:noFill/>
            <a:miter lim="800000"/>
            <a:headEnd/>
            <a:tailEnd/>
          </a:ln>
          <a:effectLst/>
        </p:spPr>
      </p:pic>
      <p:sp>
        <p:nvSpPr>
          <p:cNvPr id="2030600" name="Rectangle 8"/>
          <p:cNvSpPr>
            <a:spLocks noChangeArrowheads="1"/>
          </p:cNvSpPr>
          <p:nvPr/>
        </p:nvSpPr>
        <p:spPr bwMode="auto">
          <a:xfrm>
            <a:off x="228600" y="4419600"/>
            <a:ext cx="8231188" cy="838200"/>
          </a:xfrm>
          <a:prstGeom prst="rect">
            <a:avLst/>
          </a:prstGeom>
          <a:noFill/>
          <a:ln w="9525">
            <a:noFill/>
            <a:miter lim="800000"/>
            <a:headEnd/>
            <a:tailEnd/>
          </a:ln>
          <a:effectLst/>
        </p:spPr>
        <p:txBody>
          <a:bodyPr/>
          <a:lstStyle/>
          <a:p>
            <a:pPr marL="342900" indent="-342900" algn="l">
              <a:spcBef>
                <a:spcPct val="20000"/>
              </a:spcBef>
              <a:buClr>
                <a:schemeClr val="accent2"/>
              </a:buClr>
              <a:buFont typeface="Wingdings" pitchFamily="2" charset="2"/>
              <a:buChar char="§"/>
            </a:pPr>
            <a:r>
              <a:rPr lang="en-US" i="0">
                <a:latin typeface="Verdana" pitchFamily="34" charset="0"/>
              </a:rPr>
              <a:t>Next: fit observed data to these models and see which voxel belongs to which model</a:t>
            </a:r>
          </a:p>
          <a:p>
            <a:pPr marL="342900" indent="-342900" algn="l">
              <a:spcBef>
                <a:spcPct val="20000"/>
              </a:spcBef>
              <a:buClr>
                <a:schemeClr val="accent2"/>
              </a:buClr>
              <a:buFont typeface="Wingdings" pitchFamily="2" charset="2"/>
              <a:buChar char="§"/>
            </a:pPr>
            <a:r>
              <a:rPr lang="en-US" i="0">
                <a:latin typeface="Verdana" pitchFamily="34" charset="0"/>
              </a:rPr>
              <a:t>(use an energy minimization framework for this)</a:t>
            </a:r>
          </a:p>
          <a:p>
            <a:pPr marL="342900" indent="-342900" algn="l">
              <a:spcBef>
                <a:spcPct val="20000"/>
              </a:spcBef>
              <a:buClr>
                <a:schemeClr val="accent2"/>
              </a:buClr>
              <a:buFont typeface="Wingdings" pitchFamily="2" charset="2"/>
              <a:buNone/>
            </a:pPr>
            <a:r>
              <a:rPr lang="en-US" i="0">
                <a:latin typeface="Verdana" pitchFamily="34" charset="0"/>
              </a:rPr>
              <a:t>			 energy = data cost + prior cost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305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0305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3060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3060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306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0597" grpId="0" autoUpdateAnimBg="0"/>
      <p:bldP spid="2030600"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2"/>
          <p:cNvSpPr>
            <a:spLocks noGrp="1"/>
          </p:cNvSpPr>
          <p:nvPr>
            <p:ph type="sldNum" sz="quarter" idx="10"/>
          </p:nvPr>
        </p:nvSpPr>
        <p:spPr/>
        <p:txBody>
          <a:bodyPr/>
          <a:lstStyle/>
          <a:p>
            <a:fld id="{BE6810A9-DF44-4383-AE4B-AC6C5DFACD8D}" type="slidenum">
              <a:rPr lang="en-US"/>
              <a:pPr/>
              <a:t>44</a:t>
            </a:fld>
            <a:endParaRPr lang="en-US"/>
          </a:p>
        </p:txBody>
      </p:sp>
      <p:sp>
        <p:nvSpPr>
          <p:cNvPr id="2028546" name="Rectangle 2"/>
          <p:cNvSpPr>
            <a:spLocks noGrp="1" noChangeArrowheads="1"/>
          </p:cNvSpPr>
          <p:nvPr>
            <p:ph type="title"/>
          </p:nvPr>
        </p:nvSpPr>
        <p:spPr>
          <a:xfrm>
            <a:off x="457200" y="76200"/>
            <a:ext cx="8229600" cy="914400"/>
          </a:xfrm>
        </p:spPr>
        <p:txBody>
          <a:bodyPr/>
          <a:lstStyle/>
          <a:p>
            <a:r>
              <a:rPr lang="en-US"/>
              <a:t>Fitting data to model </a:t>
            </a:r>
          </a:p>
        </p:txBody>
      </p:sp>
      <p:pic>
        <p:nvPicPr>
          <p:cNvPr id="2028547" name="Picture 3"/>
          <p:cNvPicPr>
            <a:picLocks noChangeAspect="1" noChangeArrowheads="1"/>
          </p:cNvPicPr>
          <p:nvPr/>
        </p:nvPicPr>
        <p:blipFill>
          <a:blip r:embed="rId3" cstate="print"/>
          <a:srcRect/>
          <a:stretch>
            <a:fillRect/>
          </a:stretch>
        </p:blipFill>
        <p:spPr bwMode="auto">
          <a:xfrm>
            <a:off x="1371600" y="2286000"/>
            <a:ext cx="5057775" cy="804863"/>
          </a:xfrm>
          <a:prstGeom prst="rect">
            <a:avLst/>
          </a:prstGeom>
          <a:noFill/>
          <a:ln w="9525">
            <a:noFill/>
            <a:miter lim="800000"/>
            <a:headEnd/>
            <a:tailEnd/>
          </a:ln>
          <a:effectLst/>
        </p:spPr>
      </p:pic>
      <p:sp>
        <p:nvSpPr>
          <p:cNvPr id="2028548" name="Rectangle 4"/>
          <p:cNvSpPr>
            <a:spLocks noChangeArrowheads="1"/>
          </p:cNvSpPr>
          <p:nvPr/>
        </p:nvSpPr>
        <p:spPr bwMode="auto">
          <a:xfrm>
            <a:off x="228600" y="762000"/>
            <a:ext cx="8915400" cy="838200"/>
          </a:xfrm>
          <a:prstGeom prst="rect">
            <a:avLst/>
          </a:prstGeom>
          <a:noFill/>
          <a:ln w="9525">
            <a:noFill/>
            <a:miter lim="800000"/>
            <a:headEnd/>
            <a:tailEnd/>
          </a:ln>
          <a:effectLst/>
        </p:spPr>
        <p:txBody>
          <a:bodyPr/>
          <a:lstStyle/>
          <a:p>
            <a:pPr marL="342900" indent="-342900" algn="l">
              <a:spcBef>
                <a:spcPct val="20000"/>
              </a:spcBef>
              <a:buClr>
                <a:schemeClr val="accent2"/>
              </a:buClr>
              <a:buFont typeface="Wingdings" pitchFamily="2" charset="2"/>
              <a:buChar char="§"/>
            </a:pPr>
            <a:r>
              <a:rPr lang="en-US" i="0">
                <a:latin typeface="Verdana" pitchFamily="34" charset="0"/>
              </a:rPr>
              <a:t>data cost = residual of the least squares fit</a:t>
            </a:r>
          </a:p>
          <a:p>
            <a:pPr marL="342900" indent="-342900" algn="l">
              <a:spcBef>
                <a:spcPct val="20000"/>
              </a:spcBef>
              <a:buClr>
                <a:schemeClr val="accent2"/>
              </a:buClr>
              <a:buFont typeface="Wingdings" pitchFamily="2" charset="2"/>
              <a:buChar char="§"/>
            </a:pPr>
            <a:r>
              <a:rPr lang="en-US" i="0">
                <a:latin typeface="Verdana" pitchFamily="34" charset="0"/>
              </a:rPr>
              <a:t>prior cost penalises non-piecewise smooth solutions</a:t>
            </a:r>
          </a:p>
        </p:txBody>
      </p:sp>
      <p:sp>
        <p:nvSpPr>
          <p:cNvPr id="2028551" name="AutoShape 7"/>
          <p:cNvSpPr>
            <a:spLocks noChangeArrowheads="1"/>
          </p:cNvSpPr>
          <p:nvPr/>
        </p:nvSpPr>
        <p:spPr bwMode="auto">
          <a:xfrm>
            <a:off x="3657600" y="1676400"/>
            <a:ext cx="1828800" cy="609600"/>
          </a:xfrm>
          <a:prstGeom prst="wedgeRoundRectCallout">
            <a:avLst>
              <a:gd name="adj1" fmla="val -44532"/>
              <a:gd name="adj2" fmla="val 70051"/>
              <a:gd name="adj3" fmla="val 16667"/>
            </a:avLst>
          </a:prstGeom>
          <a:noFill/>
          <a:ln w="9525">
            <a:solidFill>
              <a:srgbClr val="FF0000"/>
            </a:solidFill>
            <a:miter lim="800000"/>
            <a:headEnd/>
            <a:tailEnd/>
          </a:ln>
          <a:effectLst/>
        </p:spPr>
        <p:txBody>
          <a:bodyPr anchor="ctr"/>
          <a:lstStyle/>
          <a:p>
            <a:pPr>
              <a:buFontTx/>
              <a:buNone/>
            </a:pPr>
            <a:r>
              <a:rPr lang="en-US">
                <a:solidFill>
                  <a:srgbClr val="FF0000"/>
                </a:solidFill>
              </a:rPr>
              <a:t>smoothness cost</a:t>
            </a:r>
          </a:p>
        </p:txBody>
      </p:sp>
      <p:sp>
        <p:nvSpPr>
          <p:cNvPr id="2028552" name="AutoShape 8"/>
          <p:cNvSpPr>
            <a:spLocks noChangeArrowheads="1"/>
          </p:cNvSpPr>
          <p:nvPr/>
        </p:nvSpPr>
        <p:spPr bwMode="auto">
          <a:xfrm>
            <a:off x="6096000" y="1676400"/>
            <a:ext cx="1600200" cy="609600"/>
          </a:xfrm>
          <a:prstGeom prst="wedgeRoundRectCallout">
            <a:avLst>
              <a:gd name="adj1" fmla="val -43750"/>
              <a:gd name="adj2" fmla="val 70000"/>
              <a:gd name="adj3" fmla="val 16667"/>
            </a:avLst>
          </a:prstGeom>
          <a:noFill/>
          <a:ln w="9525">
            <a:solidFill>
              <a:srgbClr val="FF0000"/>
            </a:solidFill>
            <a:miter lim="800000"/>
            <a:headEnd/>
            <a:tailEnd/>
          </a:ln>
          <a:effectLst/>
        </p:spPr>
        <p:txBody>
          <a:bodyPr anchor="ctr"/>
          <a:lstStyle/>
          <a:p>
            <a:pPr>
              <a:buFontTx/>
              <a:buNone/>
            </a:pPr>
            <a:r>
              <a:rPr lang="en-US">
                <a:solidFill>
                  <a:srgbClr val="FF0000"/>
                </a:solidFill>
              </a:rPr>
              <a:t>residual of LS fit</a:t>
            </a:r>
          </a:p>
        </p:txBody>
      </p:sp>
      <p:pic>
        <p:nvPicPr>
          <p:cNvPr id="2028553" name="Picture 9"/>
          <p:cNvPicPr>
            <a:picLocks noChangeAspect="1" noChangeArrowheads="1"/>
          </p:cNvPicPr>
          <p:nvPr/>
        </p:nvPicPr>
        <p:blipFill>
          <a:blip r:embed="rId4" cstate="print"/>
          <a:srcRect r="2913"/>
          <a:stretch>
            <a:fillRect/>
          </a:stretch>
        </p:blipFill>
        <p:spPr bwMode="auto">
          <a:xfrm>
            <a:off x="1524000" y="2982913"/>
            <a:ext cx="4143375" cy="1055687"/>
          </a:xfrm>
          <a:prstGeom prst="rect">
            <a:avLst/>
          </a:prstGeom>
          <a:noFill/>
          <a:ln w="9525">
            <a:noFill/>
            <a:miter lim="800000"/>
            <a:headEnd/>
            <a:tailEnd/>
          </a:ln>
          <a:effectLst/>
        </p:spPr>
      </p:pic>
      <p:sp>
        <p:nvSpPr>
          <p:cNvPr id="2028554" name="Rectangle 10"/>
          <p:cNvSpPr>
            <a:spLocks noChangeArrowheads="1"/>
          </p:cNvSpPr>
          <p:nvPr/>
        </p:nvSpPr>
        <p:spPr bwMode="auto">
          <a:xfrm>
            <a:off x="152400" y="4038600"/>
            <a:ext cx="8915400" cy="838200"/>
          </a:xfrm>
          <a:prstGeom prst="rect">
            <a:avLst/>
          </a:prstGeom>
          <a:noFill/>
          <a:ln w="9525">
            <a:noFill/>
            <a:miter lim="800000"/>
            <a:headEnd/>
            <a:tailEnd/>
          </a:ln>
          <a:effectLst/>
        </p:spPr>
        <p:txBody>
          <a:bodyPr/>
          <a:lstStyle/>
          <a:p>
            <a:pPr marL="342900" indent="-342900" algn="l">
              <a:spcBef>
                <a:spcPct val="20000"/>
              </a:spcBef>
              <a:buClr>
                <a:schemeClr val="accent2"/>
              </a:buClr>
              <a:buFont typeface="Wingdings" pitchFamily="2" charset="2"/>
              <a:buChar char="§"/>
            </a:pPr>
            <a:r>
              <a:rPr lang="en-US" i="0">
                <a:latin typeface="Verdana" pitchFamily="34" charset="0"/>
              </a:rPr>
              <a:t>E(f) minimized over 2</a:t>
            </a:r>
            <a:r>
              <a:rPr lang="en-US" i="0" baseline="30000">
                <a:latin typeface="Verdana" pitchFamily="34" charset="0"/>
              </a:rPr>
              <a:t>|</a:t>
            </a:r>
            <a:r>
              <a:rPr lang="en-US" i="0" baseline="30000">
                <a:latin typeface="cmsy10" pitchFamily="34" charset="0"/>
              </a:rPr>
              <a:t>P</a:t>
            </a:r>
            <a:r>
              <a:rPr lang="en-US" i="0" baseline="30000">
                <a:latin typeface="Verdana" pitchFamily="34" charset="0"/>
              </a:rPr>
              <a:t>|</a:t>
            </a:r>
            <a:r>
              <a:rPr lang="en-US" i="0">
                <a:latin typeface="Verdana" pitchFamily="34" charset="0"/>
              </a:rPr>
              <a:t> configurations, </a:t>
            </a:r>
          </a:p>
          <a:p>
            <a:pPr marL="342900" indent="-342900" algn="l">
              <a:spcBef>
                <a:spcPct val="20000"/>
              </a:spcBef>
              <a:buClr>
                <a:schemeClr val="accent2"/>
              </a:buClr>
              <a:buFont typeface="Wingdings" pitchFamily="2" charset="2"/>
              <a:buNone/>
            </a:pPr>
            <a:r>
              <a:rPr lang="en-US" i="0">
                <a:latin typeface="Verdana" pitchFamily="34" charset="0"/>
              </a:rPr>
              <a:t>	where |</a:t>
            </a:r>
            <a:r>
              <a:rPr lang="en-US" i="0">
                <a:latin typeface="cmsy10" pitchFamily="34" charset="0"/>
              </a:rPr>
              <a:t>P</a:t>
            </a:r>
            <a:r>
              <a:rPr lang="en-US" i="0">
                <a:latin typeface="Verdana" pitchFamily="34" charset="0"/>
              </a:rPr>
              <a:t>| = # pixels</a:t>
            </a:r>
          </a:p>
          <a:p>
            <a:pPr marL="342900" indent="-342900" algn="l">
              <a:spcBef>
                <a:spcPct val="20000"/>
              </a:spcBef>
              <a:buClr>
                <a:schemeClr val="accent2"/>
              </a:buClr>
              <a:buFont typeface="Wingdings" pitchFamily="2" charset="2"/>
              <a:buChar char="§"/>
            </a:pPr>
            <a:r>
              <a:rPr lang="en-US" i="0">
                <a:latin typeface="Verdana" pitchFamily="34" charset="0"/>
              </a:rPr>
              <a:t>2 labels at each pixel: </a:t>
            </a:r>
            <a:r>
              <a:rPr lang="en-US" i="0">
                <a:latin typeface="cmsy10" pitchFamily="34" charset="0"/>
              </a:rPr>
              <a:t>L</a:t>
            </a:r>
            <a:r>
              <a:rPr lang="en-US" i="0">
                <a:latin typeface="Verdana" pitchFamily="34" charset="0"/>
              </a:rPr>
              <a:t> = {artery, vein}</a:t>
            </a:r>
          </a:p>
          <a:p>
            <a:pPr marL="342900" indent="-342900" algn="l">
              <a:spcBef>
                <a:spcPct val="20000"/>
              </a:spcBef>
              <a:buClr>
                <a:schemeClr val="accent2"/>
              </a:buClr>
              <a:buFont typeface="Wingdings" pitchFamily="2" charset="2"/>
              <a:buChar char="§"/>
            </a:pPr>
            <a:r>
              <a:rPr lang="en-US" i="0">
                <a:latin typeface="Verdana" pitchFamily="34" charset="0"/>
              </a:rPr>
              <a:t>Efficiently minimized using Graph Cuts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285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285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0285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285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285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20285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2855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2855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2855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0285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8548" grpId="0" build="p" autoUpdateAnimBg="0"/>
      <p:bldP spid="2028551" grpId="0" animBg="1" autoUpdateAnimBg="0"/>
      <p:bldP spid="2028552" grpId="0" animBg="1" autoUpdateAnimBg="0"/>
      <p:bldP spid="2028554"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26A81CF6-5104-4006-B5F2-57BEE9724711}" type="slidenum">
              <a:rPr lang="en-US"/>
              <a:pPr/>
              <a:t>45</a:t>
            </a:fld>
            <a:endParaRPr lang="en-US"/>
          </a:p>
        </p:txBody>
      </p:sp>
      <p:sp>
        <p:nvSpPr>
          <p:cNvPr id="2033666" name="Rectangle 2"/>
          <p:cNvSpPr>
            <a:spLocks noGrp="1" noChangeArrowheads="1"/>
          </p:cNvSpPr>
          <p:nvPr>
            <p:ph type="title"/>
          </p:nvPr>
        </p:nvSpPr>
        <p:spPr/>
        <p:txBody>
          <a:bodyPr/>
          <a:lstStyle/>
          <a:p>
            <a:r>
              <a:rPr lang="en-US"/>
              <a:t>Results</a:t>
            </a:r>
          </a:p>
        </p:txBody>
      </p:sp>
      <p:pic>
        <p:nvPicPr>
          <p:cNvPr id="2033668" name="Picture 4"/>
          <p:cNvPicPr>
            <a:picLocks noChangeAspect="1" noChangeArrowheads="1"/>
          </p:cNvPicPr>
          <p:nvPr/>
        </p:nvPicPr>
        <p:blipFill>
          <a:blip r:embed="rId3" cstate="print">
            <a:lum bright="30000" contrast="24000"/>
          </a:blip>
          <a:srcRect/>
          <a:stretch>
            <a:fillRect/>
          </a:stretch>
        </p:blipFill>
        <p:spPr bwMode="auto">
          <a:xfrm>
            <a:off x="2286000" y="1219200"/>
            <a:ext cx="5434013" cy="54784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4721E0DE-3ACB-4BD7-ADD9-2D2F7097F321}" type="slidenum">
              <a:rPr lang="en-US"/>
              <a:pPr/>
              <a:t>46</a:t>
            </a:fld>
            <a:endParaRPr lang="en-US"/>
          </a:p>
        </p:txBody>
      </p:sp>
      <p:sp>
        <p:nvSpPr>
          <p:cNvPr id="2031618" name="Rectangle 2"/>
          <p:cNvSpPr>
            <a:spLocks noGrp="1" noChangeArrowheads="1"/>
          </p:cNvSpPr>
          <p:nvPr>
            <p:ph type="title"/>
          </p:nvPr>
        </p:nvSpPr>
        <p:spPr>
          <a:xfrm>
            <a:off x="228600" y="685800"/>
            <a:ext cx="2133600" cy="3505200"/>
          </a:xfrm>
        </p:spPr>
        <p:txBody>
          <a:bodyPr/>
          <a:lstStyle/>
          <a:p>
            <a:r>
              <a:rPr lang="en-US"/>
              <a:t>MR mammography</a:t>
            </a:r>
          </a:p>
        </p:txBody>
      </p:sp>
      <p:pic>
        <p:nvPicPr>
          <p:cNvPr id="2031619" name="Picture 3"/>
          <p:cNvPicPr>
            <a:picLocks noChangeAspect="1" noChangeArrowheads="1"/>
          </p:cNvPicPr>
          <p:nvPr/>
        </p:nvPicPr>
        <p:blipFill>
          <a:blip r:embed="rId3" cstate="print">
            <a:lum bright="12000" contrast="36000"/>
          </a:blip>
          <a:srcRect/>
          <a:stretch>
            <a:fillRect/>
          </a:stretch>
        </p:blipFill>
        <p:spPr bwMode="auto">
          <a:xfrm>
            <a:off x="2362200" y="204788"/>
            <a:ext cx="6629400" cy="64722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normAutofit/>
          </a:bodyPr>
          <a:lstStyle/>
          <a:p>
            <a:r>
              <a:rPr lang="en-US" dirty="0" smtClean="0"/>
              <a:t>Visceral Fat </a:t>
            </a:r>
            <a:r>
              <a:rPr lang="en-US" dirty="0" smtClean="0"/>
              <a:t>Quantification</a:t>
            </a:r>
            <a:endParaRPr lang="en-US" dirty="0">
              <a:solidFill>
                <a:srgbClr val="FF0000"/>
              </a:solidFill>
            </a:endParaRPr>
          </a:p>
        </p:txBody>
      </p:sp>
      <p:sp>
        <p:nvSpPr>
          <p:cNvPr id="3" name="Content Placeholder 2"/>
          <p:cNvSpPr>
            <a:spLocks noGrp="1"/>
          </p:cNvSpPr>
          <p:nvPr>
            <p:ph sz="quarter" idx="1"/>
          </p:nvPr>
        </p:nvSpPr>
        <p:spPr>
          <a:xfrm>
            <a:off x="301752" y="1527048"/>
            <a:ext cx="8503920" cy="4572000"/>
          </a:xfrm>
        </p:spPr>
        <p:txBody>
          <a:bodyPr/>
          <a:lstStyle/>
          <a:p>
            <a:r>
              <a:rPr lang="en-US" dirty="0" smtClean="0"/>
              <a:t>Visceral adipose tissue segmentation and classification</a:t>
            </a:r>
          </a:p>
          <a:p>
            <a:pPr lvl="1"/>
            <a:r>
              <a:rPr lang="en-US" dirty="0" smtClean="0"/>
              <a:t>Subcutaneous fat, visceral fat, fat in stool</a:t>
            </a:r>
          </a:p>
          <a:p>
            <a:r>
              <a:rPr lang="en-US" dirty="0" smtClean="0"/>
              <a:t>Interactive tool for segmenting and </a:t>
            </a:r>
            <a:r>
              <a:rPr lang="en-US" dirty="0" err="1" smtClean="0"/>
              <a:t>voluming</a:t>
            </a:r>
            <a:r>
              <a:rPr lang="en-US" dirty="0" smtClean="0"/>
              <a:t> VAT from CT scans</a:t>
            </a:r>
          </a:p>
          <a:p>
            <a:r>
              <a:rPr lang="en-US" dirty="0" smtClean="0"/>
              <a:t>Completely unsupervised processing, with interactive validation</a:t>
            </a:r>
          </a:p>
          <a:p>
            <a:r>
              <a:rPr lang="en-US" dirty="0" smtClean="0"/>
              <a:t>Will be used for </a:t>
            </a:r>
            <a:r>
              <a:rPr lang="en-US" dirty="0" err="1" smtClean="0"/>
              <a:t>correlational</a:t>
            </a:r>
            <a:r>
              <a:rPr lang="en-US" dirty="0" smtClean="0"/>
              <a:t> analysis of heart-related morbidity</a:t>
            </a:r>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segmentation result</a:t>
            </a:r>
            <a:endParaRPr lang="en-US" dirty="0"/>
          </a:p>
        </p:txBody>
      </p:sp>
      <p:pic>
        <p:nvPicPr>
          <p:cNvPr id="5" name="fat_labeled_CTvolume.avi">
            <a:hlinkClick r:id="" action="ppaction://media"/>
          </p:cNvPr>
          <p:cNvPicPr>
            <a:picLocks noRot="1" noChangeAspect="1"/>
          </p:cNvPicPr>
          <p:nvPr>
            <a:videoFile r:link="rId1"/>
          </p:nvPr>
        </p:nvPicPr>
        <p:blipFill>
          <a:blip r:embed="rId3" cstate="print"/>
          <a:stretch>
            <a:fillRect/>
          </a:stretch>
        </p:blipFill>
        <p:spPr>
          <a:xfrm>
            <a:off x="2286001" y="1676400"/>
            <a:ext cx="4571999" cy="4181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5613" y="1600200"/>
            <a:ext cx="8231187" cy="2743200"/>
          </a:xfrm>
        </p:spPr>
        <p:txBody>
          <a:bodyPr/>
          <a:lstStyle/>
          <a:p>
            <a:r>
              <a:rPr lang="en-US" dirty="0" smtClean="0"/>
              <a:t>Data: Tumor model Rabbit DCE-MR data</a:t>
            </a:r>
          </a:p>
          <a:p>
            <a:r>
              <a:rPr lang="en-US" dirty="0" err="1" smtClean="0"/>
              <a:t>Paramegnetic</a:t>
            </a:r>
            <a:r>
              <a:rPr lang="en-US" dirty="0" smtClean="0"/>
              <a:t> contrast agent , </a:t>
            </a:r>
            <a:r>
              <a:rPr lang="en-US" dirty="0" smtClean="0"/>
              <a:t>pathology gold standard</a:t>
            </a:r>
          </a:p>
          <a:p>
            <a:r>
              <a:rPr lang="en-US" dirty="0" smtClean="0"/>
              <a:t>Extract temporal features from DCE-MRI</a:t>
            </a:r>
          </a:p>
          <a:p>
            <a:r>
              <a:rPr lang="en-US" dirty="0" smtClean="0"/>
              <a:t>Use these features for accurate detection and quantification of </a:t>
            </a:r>
            <a:r>
              <a:rPr lang="en-US" dirty="0" err="1" smtClean="0"/>
              <a:t>tumour</a:t>
            </a:r>
            <a:endParaRPr lang="en-US" dirty="0"/>
          </a:p>
        </p:txBody>
      </p:sp>
      <p:sp>
        <p:nvSpPr>
          <p:cNvPr id="5" name="Title 1"/>
          <p:cNvSpPr>
            <a:spLocks noGrp="1"/>
          </p:cNvSpPr>
          <p:nvPr>
            <p:ph type="title"/>
          </p:nvPr>
        </p:nvSpPr>
        <p:spPr>
          <a:xfrm>
            <a:off x="301752" y="307848"/>
            <a:ext cx="8534400" cy="606552"/>
          </a:xfrm>
        </p:spPr>
        <p:txBody>
          <a:bodyPr/>
          <a:lstStyle/>
          <a:p>
            <a:r>
              <a:rPr lang="en-US" dirty="0" smtClean="0"/>
              <a:t>Liver </a:t>
            </a:r>
            <a:r>
              <a:rPr lang="en-US" dirty="0" err="1" smtClean="0"/>
              <a:t>tumour</a:t>
            </a:r>
            <a:r>
              <a:rPr lang="en-US" dirty="0" smtClean="0"/>
              <a:t> quantification from </a:t>
            </a:r>
            <a:r>
              <a:rPr lang="en-US" dirty="0" smtClean="0"/>
              <a:t>Dynamic Contrast Enhanced MRI</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 learning Problems</a:t>
            </a:r>
            <a:endParaRPr lang="en-US" dirty="0"/>
          </a:p>
        </p:txBody>
      </p:sp>
      <p:sp>
        <p:nvSpPr>
          <p:cNvPr id="3" name="Content Placeholder 2"/>
          <p:cNvSpPr>
            <a:spLocks noGrp="1"/>
          </p:cNvSpPr>
          <p:nvPr>
            <p:ph idx="1"/>
          </p:nvPr>
        </p:nvSpPr>
        <p:spPr/>
        <p:txBody>
          <a:bodyPr/>
          <a:lstStyle/>
          <a:p>
            <a:pPr lvl="1"/>
            <a:r>
              <a:rPr lang="en-US" dirty="0" smtClean="0"/>
              <a:t>Patient level (e.g. patient is suffering from Alzheimer’s, </a:t>
            </a:r>
            <a:r>
              <a:rPr lang="en-US" dirty="0" err="1" smtClean="0"/>
              <a:t>Parkinsons</a:t>
            </a:r>
            <a:r>
              <a:rPr lang="en-US" dirty="0" smtClean="0"/>
              <a:t>, epilepsy or healthy?)</a:t>
            </a:r>
          </a:p>
          <a:p>
            <a:pPr lvl="1"/>
            <a:r>
              <a:rPr lang="en-US" dirty="0" smtClean="0"/>
              <a:t>Organ or tissue level (e.g. texture and shape of liver – cirrhosis, carcinoma or normal?)</a:t>
            </a:r>
          </a:p>
          <a:p>
            <a:pPr lvl="1"/>
            <a:r>
              <a:rPr lang="en-US" dirty="0" err="1" smtClean="0"/>
              <a:t>Voxel</a:t>
            </a:r>
            <a:r>
              <a:rPr lang="en-US" dirty="0" smtClean="0"/>
              <a:t> level (e.g. </a:t>
            </a:r>
            <a:r>
              <a:rPr lang="en-US" dirty="0" err="1" smtClean="0"/>
              <a:t>voxel</a:t>
            </a:r>
            <a:r>
              <a:rPr lang="en-US" dirty="0" smtClean="0"/>
              <a:t> belongs to healthy tissue, malignant or benign tumor?)</a:t>
            </a:r>
          </a:p>
          <a:p>
            <a:pPr lvl="1"/>
            <a:r>
              <a:rPr lang="en-US" dirty="0" smtClean="0"/>
              <a:t>Classification of time-profiles (e.g. contrast uptake of veins </a:t>
            </a:r>
            <a:r>
              <a:rPr lang="en-US" dirty="0" err="1" smtClean="0"/>
              <a:t>vs</a:t>
            </a:r>
            <a:r>
              <a:rPr lang="en-US" dirty="0" smtClean="0"/>
              <a:t> arteries, of malignant </a:t>
            </a:r>
            <a:r>
              <a:rPr lang="en-US" dirty="0" err="1" smtClean="0"/>
              <a:t>vs</a:t>
            </a:r>
            <a:r>
              <a:rPr lang="en-US" dirty="0" smtClean="0"/>
              <a:t> benign tumors, brain atrophy of normal aging </a:t>
            </a:r>
            <a:r>
              <a:rPr lang="en-US" dirty="0" err="1" smtClean="0"/>
              <a:t>vs</a:t>
            </a:r>
            <a:r>
              <a:rPr lang="en-US" dirty="0" smtClean="0"/>
              <a:t> Alzheimer’s)</a:t>
            </a:r>
          </a:p>
          <a:p>
            <a:pPr lvl="1"/>
            <a:r>
              <a:rPr lang="en-US" dirty="0" smtClean="0"/>
              <a:t>Image segmentation is </a:t>
            </a:r>
            <a:r>
              <a:rPr lang="en-US" dirty="0" err="1" smtClean="0"/>
              <a:t>voxel</a:t>
            </a:r>
            <a:r>
              <a:rPr lang="en-US" dirty="0" smtClean="0"/>
              <a:t> level classification</a:t>
            </a:r>
          </a:p>
          <a:p>
            <a:pPr lvl="1"/>
            <a:r>
              <a:rPr lang="en-US" dirty="0" smtClean="0"/>
              <a:t>Network level (of networks derived from imaging data)</a:t>
            </a:r>
          </a:p>
          <a:p>
            <a:endParaRPr lang="en-US" dirty="0"/>
          </a:p>
        </p:txBody>
      </p:sp>
      <p:sp>
        <p:nvSpPr>
          <p:cNvPr id="4" name="Slide Number Placeholder 3"/>
          <p:cNvSpPr>
            <a:spLocks noGrp="1"/>
          </p:cNvSpPr>
          <p:nvPr>
            <p:ph type="sldNum" sz="quarter" idx="10"/>
          </p:nvPr>
        </p:nvSpPr>
        <p:spPr/>
        <p:txBody>
          <a:bodyPr/>
          <a:lstStyle/>
          <a:p>
            <a:pPr>
              <a:defRPr/>
            </a:pPr>
            <a:fld id="{6C2CB68E-75DE-47CC-B525-D6895985D2D3}"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C2CB68E-75DE-47CC-B525-D6895985D2D3}" type="slidenum">
              <a:rPr lang="en-US" smtClean="0"/>
              <a:pPr>
                <a:defRPr/>
              </a:pPr>
              <a:t>50</a:t>
            </a:fld>
            <a:endParaRPr lang="en-US"/>
          </a:p>
        </p:txBody>
      </p:sp>
      <p:pic>
        <p:nvPicPr>
          <p:cNvPr id="6" name="Picture 5"/>
          <p:cNvPicPr/>
          <p:nvPr/>
        </p:nvPicPr>
        <p:blipFill>
          <a:blip r:embed="rId2" cstate="print"/>
          <a:srcRect b="3693"/>
          <a:stretch>
            <a:fillRect/>
          </a:stretch>
        </p:blipFill>
        <p:spPr bwMode="auto">
          <a:xfrm>
            <a:off x="838200" y="1447800"/>
            <a:ext cx="2590800" cy="2667000"/>
          </a:xfrm>
          <a:prstGeom prst="rect">
            <a:avLst/>
          </a:prstGeom>
          <a:noFill/>
          <a:ln w="9525">
            <a:noFill/>
            <a:miter lim="800000"/>
            <a:headEnd/>
            <a:tailEnd/>
          </a:ln>
        </p:spPr>
      </p:pic>
      <p:pic>
        <p:nvPicPr>
          <p:cNvPr id="7" name="Picture 6"/>
          <p:cNvPicPr/>
          <p:nvPr/>
        </p:nvPicPr>
        <p:blipFill>
          <a:blip r:embed="rId3" cstate="print"/>
          <a:srcRect/>
          <a:stretch>
            <a:fillRect/>
          </a:stretch>
        </p:blipFill>
        <p:spPr bwMode="auto">
          <a:xfrm>
            <a:off x="3738442" y="1752600"/>
            <a:ext cx="4948358" cy="1853852"/>
          </a:xfrm>
          <a:prstGeom prst="rect">
            <a:avLst/>
          </a:prstGeom>
          <a:noFill/>
          <a:ln w="9525">
            <a:noFill/>
            <a:miter lim="800000"/>
            <a:headEnd/>
            <a:tailEnd/>
          </a:ln>
        </p:spPr>
      </p:pic>
      <p:sp>
        <p:nvSpPr>
          <p:cNvPr id="8" name="Rectangle 7"/>
          <p:cNvSpPr/>
          <p:nvPr/>
        </p:nvSpPr>
        <p:spPr>
          <a:xfrm>
            <a:off x="838200" y="4114800"/>
            <a:ext cx="2900242" cy="923330"/>
          </a:xfrm>
          <a:prstGeom prst="rect">
            <a:avLst/>
          </a:prstGeom>
        </p:spPr>
        <p:txBody>
          <a:bodyPr wrap="square">
            <a:spAutoFit/>
          </a:bodyPr>
          <a:lstStyle/>
          <a:p>
            <a:pPr>
              <a:buNone/>
            </a:pPr>
            <a:r>
              <a:rPr lang="en-US" sz="1800" i="0" dirty="0" smtClean="0"/>
              <a:t>Typical plot of time-resolved MR signal of various tissue classes</a:t>
            </a:r>
            <a:endParaRPr lang="en-US" sz="1800" i="0" dirty="0"/>
          </a:p>
        </p:txBody>
      </p:sp>
      <p:sp>
        <p:nvSpPr>
          <p:cNvPr id="9" name="Rectangle 8"/>
          <p:cNvSpPr/>
          <p:nvPr/>
        </p:nvSpPr>
        <p:spPr>
          <a:xfrm>
            <a:off x="4491158" y="4114800"/>
            <a:ext cx="2900242" cy="646331"/>
          </a:xfrm>
          <a:prstGeom prst="rect">
            <a:avLst/>
          </a:prstGeom>
        </p:spPr>
        <p:txBody>
          <a:bodyPr wrap="square">
            <a:spAutoFit/>
          </a:bodyPr>
          <a:lstStyle/>
          <a:p>
            <a:pPr>
              <a:buNone/>
            </a:pPr>
            <a:r>
              <a:rPr lang="en-US" sz="1800" i="0" dirty="0" smtClean="0"/>
              <a:t>Temporal models used to extract features</a:t>
            </a:r>
            <a:endParaRPr lang="en-US" sz="1800" i="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eps_diag.tif"/>
          <p:cNvPicPr>
            <a:picLocks noGrp="1" noChangeAspect="1"/>
          </p:cNvPicPr>
          <p:nvPr>
            <p:ph sz="quarter" idx="1"/>
          </p:nvPr>
        </p:nvPicPr>
        <p:blipFill>
          <a:blip r:embed="rId2" cstate="print"/>
          <a:stretch>
            <a:fillRect/>
          </a:stretch>
        </p:blipFill>
        <p:spPr>
          <a:xfrm>
            <a:off x="1349534" y="1652905"/>
            <a:ext cx="6408420" cy="4320540"/>
          </a:xfrm>
        </p:spPr>
      </p:pic>
      <p:sp>
        <p:nvSpPr>
          <p:cNvPr id="4" name="Title 1"/>
          <p:cNvSpPr>
            <a:spLocks noGrp="1"/>
          </p:cNvSpPr>
          <p:nvPr>
            <p:ph type="title"/>
          </p:nvPr>
        </p:nvSpPr>
        <p:spPr>
          <a:xfrm>
            <a:off x="301752" y="155448"/>
            <a:ext cx="8534400" cy="606552"/>
          </a:xfrm>
        </p:spPr>
        <p:txBody>
          <a:bodyPr/>
          <a:lstStyle/>
          <a:p>
            <a:r>
              <a:rPr lang="en-US" dirty="0" smtClean="0"/>
              <a:t>Liver </a:t>
            </a:r>
            <a:r>
              <a:rPr lang="en-US" dirty="0" err="1" smtClean="0"/>
              <a:t>tumour</a:t>
            </a:r>
            <a:r>
              <a:rPr lang="en-US" dirty="0" smtClean="0"/>
              <a:t> quantification from DCE-MRI</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534400" cy="758952"/>
          </a:xfrm>
        </p:spPr>
        <p:txBody>
          <a:bodyPr/>
          <a:lstStyle/>
          <a:p>
            <a:r>
              <a:rPr lang="en-US" dirty="0" smtClean="0"/>
              <a:t>Preliminary Results</a:t>
            </a:r>
            <a:endParaRPr lang="en-US" dirty="0"/>
          </a:p>
        </p:txBody>
      </p:sp>
      <p:pic>
        <p:nvPicPr>
          <p:cNvPr id="5" name="Picture 4" descr="graph2.bmp"/>
          <p:cNvPicPr>
            <a:picLocks noChangeAspect="1"/>
          </p:cNvPicPr>
          <p:nvPr/>
        </p:nvPicPr>
        <p:blipFill>
          <a:blip r:embed="rId2" cstate="print"/>
          <a:stretch>
            <a:fillRect/>
          </a:stretch>
        </p:blipFill>
        <p:spPr>
          <a:xfrm>
            <a:off x="4648200" y="2667000"/>
            <a:ext cx="4038600" cy="2743200"/>
          </a:xfrm>
          <a:prstGeom prst="rect">
            <a:avLst/>
          </a:prstGeom>
        </p:spPr>
      </p:pic>
      <p:pic>
        <p:nvPicPr>
          <p:cNvPr id="6" name="Picture 5" descr="graph1.bmp"/>
          <p:cNvPicPr>
            <a:picLocks noChangeAspect="1"/>
          </p:cNvPicPr>
          <p:nvPr/>
        </p:nvPicPr>
        <p:blipFill>
          <a:blip r:embed="rId3" cstate="print"/>
          <a:stretch>
            <a:fillRect/>
          </a:stretch>
        </p:blipFill>
        <p:spPr>
          <a:xfrm>
            <a:off x="609600" y="2667000"/>
            <a:ext cx="3779520" cy="2743200"/>
          </a:xfrm>
          <a:prstGeom prst="rect">
            <a:avLst/>
          </a:prstGeom>
        </p:spPr>
      </p:pic>
      <p:sp>
        <p:nvSpPr>
          <p:cNvPr id="7" name="Content Placeholder 6"/>
          <p:cNvSpPr>
            <a:spLocks noGrp="1"/>
          </p:cNvSpPr>
          <p:nvPr>
            <p:ph sz="quarter" idx="1"/>
          </p:nvPr>
        </p:nvSpPr>
        <p:spPr>
          <a:xfrm>
            <a:off x="301752" y="1527048"/>
            <a:ext cx="8503920" cy="1368552"/>
          </a:xfrm>
        </p:spPr>
        <p:txBody>
          <a:bodyPr/>
          <a:lstStyle/>
          <a:p>
            <a:r>
              <a:rPr lang="en-US" dirty="0" smtClean="0"/>
              <a:t>Correlation plots of our volumes </a:t>
            </a:r>
            <a:r>
              <a:rPr lang="en-US" dirty="0" err="1" smtClean="0"/>
              <a:t>vs</a:t>
            </a:r>
            <a:r>
              <a:rPr lang="en-US" dirty="0" smtClean="0"/>
              <a:t> manual </a:t>
            </a:r>
            <a:r>
              <a:rPr lang="en-US" dirty="0" err="1" smtClean="0"/>
              <a:t>voluming</a:t>
            </a:r>
            <a:r>
              <a:rPr lang="en-US" dirty="0" smtClean="0"/>
              <a:t> (GE Advantage Workstation)</a:t>
            </a:r>
            <a:endParaRPr lang="en-US" dirty="0"/>
          </a:p>
        </p:txBody>
      </p:sp>
      <p:sp>
        <p:nvSpPr>
          <p:cNvPr id="8" name="TextBox 7"/>
          <p:cNvSpPr txBox="1"/>
          <p:nvPr/>
        </p:nvSpPr>
        <p:spPr>
          <a:xfrm>
            <a:off x="1524000" y="5486400"/>
            <a:ext cx="2504212" cy="646331"/>
          </a:xfrm>
          <a:prstGeom prst="rect">
            <a:avLst/>
          </a:prstGeom>
          <a:noFill/>
        </p:spPr>
        <p:txBody>
          <a:bodyPr wrap="none" rtlCol="0">
            <a:spAutoFit/>
          </a:bodyPr>
          <a:lstStyle/>
          <a:p>
            <a:r>
              <a:rPr lang="en-US" dirty="0" smtClean="0"/>
              <a:t>Total </a:t>
            </a:r>
            <a:r>
              <a:rPr lang="en-US" dirty="0" err="1" smtClean="0"/>
              <a:t>tumour</a:t>
            </a:r>
            <a:r>
              <a:rPr lang="en-US" dirty="0" smtClean="0"/>
              <a:t> volume</a:t>
            </a:r>
          </a:p>
          <a:p>
            <a:r>
              <a:rPr lang="en-US" dirty="0" smtClean="0"/>
              <a:t>(necrotic + enhancing)</a:t>
            </a:r>
            <a:endParaRPr lang="en-US" dirty="0"/>
          </a:p>
        </p:txBody>
      </p:sp>
      <p:sp>
        <p:nvSpPr>
          <p:cNvPr id="9" name="TextBox 8"/>
          <p:cNvSpPr txBox="1"/>
          <p:nvPr/>
        </p:nvSpPr>
        <p:spPr>
          <a:xfrm>
            <a:off x="5344388" y="5486400"/>
            <a:ext cx="2741456" cy="369332"/>
          </a:xfrm>
          <a:prstGeom prst="rect">
            <a:avLst/>
          </a:prstGeom>
          <a:noFill/>
        </p:spPr>
        <p:txBody>
          <a:bodyPr wrap="none" rtlCol="0">
            <a:spAutoFit/>
          </a:bodyPr>
          <a:lstStyle/>
          <a:p>
            <a:r>
              <a:rPr lang="en-US" dirty="0" smtClean="0"/>
              <a:t>Necrotic  </a:t>
            </a:r>
            <a:r>
              <a:rPr lang="en-US" dirty="0" err="1" smtClean="0"/>
              <a:t>tumour</a:t>
            </a:r>
            <a:r>
              <a:rPr lang="en-US" dirty="0" smtClean="0"/>
              <a:t> volume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090" name="Rectangle 2"/>
          <p:cNvSpPr>
            <a:spLocks noGrp="1" noChangeArrowheads="1"/>
          </p:cNvSpPr>
          <p:nvPr>
            <p:ph type="ctrTitle"/>
          </p:nvPr>
        </p:nvSpPr>
        <p:spPr>
          <a:xfrm>
            <a:off x="228600" y="838200"/>
            <a:ext cx="8763000" cy="838200"/>
          </a:xfrm>
        </p:spPr>
        <p:txBody>
          <a:bodyPr/>
          <a:lstStyle/>
          <a:p>
            <a:pPr algn="ctr"/>
            <a:r>
              <a:rPr lang="en-US" sz="2800" b="1">
                <a:solidFill>
                  <a:schemeClr val="accent2"/>
                </a:solidFill>
              </a:rPr>
              <a:t>Graph-Theoretic Methods for Network-Level Analysis of Brain Imaging Data</a:t>
            </a:r>
          </a:p>
        </p:txBody>
      </p:sp>
      <p:sp>
        <p:nvSpPr>
          <p:cNvPr id="1625094" name="Rectangle 6"/>
          <p:cNvSpPr>
            <a:spLocks noGrp="1" noChangeArrowheads="1"/>
          </p:cNvSpPr>
          <p:nvPr>
            <p:ph type="subTitle" idx="1"/>
          </p:nvPr>
        </p:nvSpPr>
        <p:spPr>
          <a:xfrm>
            <a:off x="685800" y="2895600"/>
            <a:ext cx="8153400" cy="2895600"/>
          </a:xfrm>
          <a:noFill/>
          <a:ln/>
        </p:spPr>
        <p:txBody>
          <a:bodyPr/>
          <a:lstStyle/>
          <a:p>
            <a:r>
              <a:rPr lang="en-US" sz="1600" dirty="0" smtClean="0">
                <a:solidFill>
                  <a:srgbClr val="669900"/>
                </a:solidFill>
              </a:rPr>
              <a:t>With </a:t>
            </a:r>
            <a:r>
              <a:rPr lang="en-US" sz="1600" dirty="0">
                <a:solidFill>
                  <a:srgbClr val="669900"/>
                </a:solidFill>
              </a:rPr>
              <a:t>Thanks to:</a:t>
            </a:r>
            <a:r>
              <a:rPr lang="en-US" dirty="0">
                <a:solidFill>
                  <a:srgbClr val="669900"/>
                </a:solidFill>
              </a:rPr>
              <a:t> </a:t>
            </a:r>
          </a:p>
          <a:p>
            <a:r>
              <a:rPr lang="en-US" sz="1600" dirty="0">
                <a:solidFill>
                  <a:srgbClr val="669900"/>
                </a:solidFill>
              </a:rPr>
              <a:t>Susanne Mueller, Karl Young (CIND/UCSF)</a:t>
            </a:r>
          </a:p>
          <a:p>
            <a:endParaRPr lang="en-US" sz="16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0"/>
          </p:nvPr>
        </p:nvSpPr>
        <p:spPr/>
        <p:txBody>
          <a:bodyPr/>
          <a:lstStyle/>
          <a:p>
            <a:fld id="{82FDD024-B214-4662-8827-6961C02AA734}" type="slidenum">
              <a:rPr lang="en-US"/>
              <a:pPr/>
              <a:t>54</a:t>
            </a:fld>
            <a:endParaRPr lang="en-US"/>
          </a:p>
        </p:txBody>
      </p:sp>
      <p:sp>
        <p:nvSpPr>
          <p:cNvPr id="1623042" name="Rectangle 2"/>
          <p:cNvSpPr>
            <a:spLocks noGrp="1" noChangeArrowheads="1"/>
          </p:cNvSpPr>
          <p:nvPr>
            <p:ph type="title"/>
          </p:nvPr>
        </p:nvSpPr>
        <p:spPr>
          <a:xfrm>
            <a:off x="457200" y="0"/>
            <a:ext cx="8229600" cy="838200"/>
          </a:xfrm>
        </p:spPr>
        <p:txBody>
          <a:bodyPr/>
          <a:lstStyle/>
          <a:p>
            <a:r>
              <a:rPr lang="en-US" dirty="0" smtClean="0"/>
              <a:t>Biological networks</a:t>
            </a:r>
            <a:endParaRPr lang="en-US" dirty="0"/>
          </a:p>
        </p:txBody>
      </p:sp>
      <p:sp>
        <p:nvSpPr>
          <p:cNvPr id="1623043" name="Rectangle 3"/>
          <p:cNvSpPr>
            <a:spLocks noGrp="1" noChangeArrowheads="1"/>
          </p:cNvSpPr>
          <p:nvPr>
            <p:ph type="body" idx="1"/>
          </p:nvPr>
        </p:nvSpPr>
        <p:spPr>
          <a:xfrm>
            <a:off x="457200" y="965200"/>
            <a:ext cx="8383588" cy="1244600"/>
          </a:xfrm>
        </p:spPr>
        <p:txBody>
          <a:bodyPr/>
          <a:lstStyle/>
          <a:p>
            <a:pPr>
              <a:lnSpc>
                <a:spcPct val="90000"/>
              </a:lnSpc>
            </a:pPr>
            <a:r>
              <a:rPr lang="en-US" sz="2000" dirty="0"/>
              <a:t>Networks are EVERYWHERE</a:t>
            </a:r>
          </a:p>
          <a:p>
            <a:pPr>
              <a:lnSpc>
                <a:spcPct val="90000"/>
              </a:lnSpc>
            </a:pPr>
            <a:r>
              <a:rPr lang="en-US" sz="2000" dirty="0"/>
              <a:t>Network analysis is going to be the next big thing in biology</a:t>
            </a:r>
          </a:p>
          <a:p>
            <a:pPr>
              <a:lnSpc>
                <a:spcPct val="90000"/>
              </a:lnSpc>
              <a:buFont typeface="Wingdings" pitchFamily="2" charset="2"/>
              <a:buNone/>
            </a:pPr>
            <a:endParaRPr lang="en-US" sz="2000" dirty="0"/>
          </a:p>
        </p:txBody>
      </p:sp>
      <p:sp>
        <p:nvSpPr>
          <p:cNvPr id="1623046" name="Oval 6"/>
          <p:cNvSpPr>
            <a:spLocks noChangeArrowheads="1"/>
          </p:cNvSpPr>
          <p:nvPr/>
        </p:nvSpPr>
        <p:spPr bwMode="auto">
          <a:xfrm>
            <a:off x="3657600" y="2490788"/>
            <a:ext cx="1143000" cy="990600"/>
          </a:xfrm>
          <a:prstGeom prst="ellipse">
            <a:avLst/>
          </a:prstGeom>
          <a:noFill/>
          <a:ln w="9525">
            <a:solidFill>
              <a:srgbClr val="FF0000"/>
            </a:solidFill>
            <a:round/>
            <a:headEnd/>
            <a:tailEnd/>
          </a:ln>
          <a:effectLst/>
        </p:spPr>
        <p:txBody>
          <a:bodyPr wrap="none" anchor="ctr"/>
          <a:lstStyle/>
          <a:p>
            <a:endParaRPr lang="en-US"/>
          </a:p>
        </p:txBody>
      </p:sp>
      <p:sp>
        <p:nvSpPr>
          <p:cNvPr id="1623047" name="Text Box 7"/>
          <p:cNvSpPr txBox="1">
            <a:spLocks noChangeArrowheads="1"/>
          </p:cNvSpPr>
          <p:nvPr/>
        </p:nvSpPr>
        <p:spPr bwMode="auto">
          <a:xfrm>
            <a:off x="3676650" y="2768600"/>
            <a:ext cx="1143000" cy="396875"/>
          </a:xfrm>
          <a:prstGeom prst="rect">
            <a:avLst/>
          </a:prstGeom>
          <a:noFill/>
          <a:ln w="9525">
            <a:noFill/>
            <a:miter lim="800000"/>
            <a:headEnd/>
            <a:tailEnd/>
          </a:ln>
          <a:effectLst/>
        </p:spPr>
        <p:txBody>
          <a:bodyPr wrap="none">
            <a:spAutoFit/>
          </a:bodyPr>
          <a:lstStyle/>
          <a:p>
            <a:pPr>
              <a:buFontTx/>
              <a:buNone/>
            </a:pPr>
            <a:r>
              <a:rPr lang="en-US" sz="2000"/>
              <a:t>Networks</a:t>
            </a:r>
          </a:p>
        </p:txBody>
      </p:sp>
      <p:sp>
        <p:nvSpPr>
          <p:cNvPr id="1623050" name="Text Box 10"/>
          <p:cNvSpPr txBox="1">
            <a:spLocks noChangeArrowheads="1"/>
          </p:cNvSpPr>
          <p:nvPr/>
        </p:nvSpPr>
        <p:spPr bwMode="auto">
          <a:xfrm>
            <a:off x="5791200" y="1752600"/>
            <a:ext cx="1905000" cy="1016000"/>
          </a:xfrm>
          <a:prstGeom prst="rect">
            <a:avLst/>
          </a:prstGeom>
          <a:noFill/>
          <a:ln w="9525">
            <a:solidFill>
              <a:srgbClr val="808000"/>
            </a:solidFill>
            <a:miter lim="800000"/>
            <a:headEnd/>
            <a:tailEnd/>
          </a:ln>
          <a:effectLst/>
        </p:spPr>
        <p:txBody>
          <a:bodyPr>
            <a:spAutoFit/>
          </a:bodyPr>
          <a:lstStyle/>
          <a:p>
            <a:pPr>
              <a:buFontTx/>
              <a:buNone/>
            </a:pPr>
            <a:r>
              <a:rPr lang="en-US" sz="2000">
                <a:solidFill>
                  <a:srgbClr val="009900"/>
                </a:solidFill>
              </a:rPr>
              <a:t>Neuroscience: cognitive network models</a:t>
            </a:r>
          </a:p>
        </p:txBody>
      </p:sp>
      <p:sp>
        <p:nvSpPr>
          <p:cNvPr id="1623051" name="Text Box 11"/>
          <p:cNvSpPr txBox="1">
            <a:spLocks noChangeArrowheads="1"/>
          </p:cNvSpPr>
          <p:nvPr/>
        </p:nvSpPr>
        <p:spPr bwMode="auto">
          <a:xfrm>
            <a:off x="457200" y="3251200"/>
            <a:ext cx="2438400" cy="711200"/>
          </a:xfrm>
          <a:prstGeom prst="rect">
            <a:avLst/>
          </a:prstGeom>
          <a:noFill/>
          <a:ln w="9525">
            <a:solidFill>
              <a:srgbClr val="808000"/>
            </a:solidFill>
            <a:miter lim="800000"/>
            <a:headEnd/>
            <a:tailEnd/>
          </a:ln>
          <a:effectLst/>
        </p:spPr>
        <p:txBody>
          <a:bodyPr>
            <a:spAutoFit/>
          </a:bodyPr>
          <a:lstStyle/>
          <a:p>
            <a:pPr>
              <a:buFontTx/>
              <a:buNone/>
            </a:pPr>
            <a:r>
              <a:rPr lang="en-US" sz="2000">
                <a:solidFill>
                  <a:srgbClr val="009900"/>
                </a:solidFill>
              </a:rPr>
              <a:t>Metabolic, protein interaction networks</a:t>
            </a:r>
          </a:p>
        </p:txBody>
      </p:sp>
      <p:sp>
        <p:nvSpPr>
          <p:cNvPr id="1623052" name="Text Box 12"/>
          <p:cNvSpPr txBox="1">
            <a:spLocks noChangeArrowheads="1"/>
          </p:cNvSpPr>
          <p:nvPr/>
        </p:nvSpPr>
        <p:spPr bwMode="auto">
          <a:xfrm>
            <a:off x="990600" y="1928813"/>
            <a:ext cx="1905000" cy="711200"/>
          </a:xfrm>
          <a:prstGeom prst="rect">
            <a:avLst/>
          </a:prstGeom>
          <a:noFill/>
          <a:ln w="9525">
            <a:solidFill>
              <a:srgbClr val="808000"/>
            </a:solidFill>
            <a:miter lim="800000"/>
            <a:headEnd/>
            <a:tailEnd/>
          </a:ln>
          <a:effectLst/>
        </p:spPr>
        <p:txBody>
          <a:bodyPr>
            <a:spAutoFit/>
          </a:bodyPr>
          <a:lstStyle/>
          <a:p>
            <a:pPr>
              <a:buFontTx/>
              <a:buNone/>
            </a:pPr>
            <a:r>
              <a:rPr lang="en-US" sz="2000">
                <a:solidFill>
                  <a:srgbClr val="009900"/>
                </a:solidFill>
              </a:rPr>
              <a:t>DTI Tractography</a:t>
            </a:r>
          </a:p>
        </p:txBody>
      </p:sp>
      <p:sp>
        <p:nvSpPr>
          <p:cNvPr id="1623053" name="Text Box 13"/>
          <p:cNvSpPr txBox="1">
            <a:spLocks noChangeArrowheads="1"/>
          </p:cNvSpPr>
          <p:nvPr/>
        </p:nvSpPr>
        <p:spPr bwMode="auto">
          <a:xfrm>
            <a:off x="5791200" y="3276600"/>
            <a:ext cx="1905000" cy="711200"/>
          </a:xfrm>
          <a:prstGeom prst="rect">
            <a:avLst/>
          </a:prstGeom>
          <a:noFill/>
          <a:ln w="9525">
            <a:solidFill>
              <a:srgbClr val="808000"/>
            </a:solidFill>
            <a:miter lim="800000"/>
            <a:headEnd/>
            <a:tailEnd/>
          </a:ln>
          <a:effectLst/>
        </p:spPr>
        <p:txBody>
          <a:bodyPr>
            <a:spAutoFit/>
          </a:bodyPr>
          <a:lstStyle/>
          <a:p>
            <a:pPr>
              <a:buFontTx/>
              <a:buNone/>
            </a:pPr>
            <a:r>
              <a:rPr lang="en-US" sz="2000">
                <a:solidFill>
                  <a:srgbClr val="009900"/>
                </a:solidFill>
              </a:rPr>
              <a:t>Gene expression arrays</a:t>
            </a:r>
          </a:p>
        </p:txBody>
      </p:sp>
      <p:cxnSp>
        <p:nvCxnSpPr>
          <p:cNvPr id="1623054" name="AutoShape 14"/>
          <p:cNvCxnSpPr>
            <a:cxnSpLocks noChangeShapeType="1"/>
            <a:stCxn id="1623052" idx="3"/>
            <a:endCxn id="1623046" idx="1"/>
          </p:cNvCxnSpPr>
          <p:nvPr/>
        </p:nvCxnSpPr>
        <p:spPr bwMode="auto">
          <a:xfrm>
            <a:off x="2895600" y="2284413"/>
            <a:ext cx="928688" cy="350837"/>
          </a:xfrm>
          <a:prstGeom prst="straightConnector1">
            <a:avLst/>
          </a:prstGeom>
          <a:noFill/>
          <a:ln w="9525">
            <a:solidFill>
              <a:srgbClr val="FF0000"/>
            </a:solidFill>
            <a:round/>
            <a:headEnd/>
            <a:tailEnd type="triangle" w="med" len="med"/>
          </a:ln>
          <a:effectLst/>
        </p:spPr>
      </p:cxnSp>
      <p:cxnSp>
        <p:nvCxnSpPr>
          <p:cNvPr id="1623055" name="AutoShape 15"/>
          <p:cNvCxnSpPr>
            <a:cxnSpLocks noChangeShapeType="1"/>
            <a:stCxn id="1623051" idx="3"/>
            <a:endCxn id="1623046" idx="3"/>
          </p:cNvCxnSpPr>
          <p:nvPr/>
        </p:nvCxnSpPr>
        <p:spPr bwMode="auto">
          <a:xfrm flipV="1">
            <a:off x="2895600" y="3336925"/>
            <a:ext cx="928688" cy="269875"/>
          </a:xfrm>
          <a:prstGeom prst="straightConnector1">
            <a:avLst/>
          </a:prstGeom>
          <a:noFill/>
          <a:ln w="9525">
            <a:solidFill>
              <a:srgbClr val="FF0000"/>
            </a:solidFill>
            <a:round/>
            <a:headEnd/>
            <a:tailEnd type="triangle" w="med" len="med"/>
          </a:ln>
          <a:effectLst/>
        </p:spPr>
      </p:cxnSp>
      <p:cxnSp>
        <p:nvCxnSpPr>
          <p:cNvPr id="1623056" name="AutoShape 16"/>
          <p:cNvCxnSpPr>
            <a:cxnSpLocks noChangeShapeType="1"/>
            <a:stCxn id="1623050" idx="1"/>
            <a:endCxn id="1623046" idx="7"/>
          </p:cNvCxnSpPr>
          <p:nvPr/>
        </p:nvCxnSpPr>
        <p:spPr bwMode="auto">
          <a:xfrm flipH="1">
            <a:off x="4633913" y="2260600"/>
            <a:ext cx="1157287" cy="374650"/>
          </a:xfrm>
          <a:prstGeom prst="straightConnector1">
            <a:avLst/>
          </a:prstGeom>
          <a:noFill/>
          <a:ln w="9525">
            <a:solidFill>
              <a:srgbClr val="FF0000"/>
            </a:solidFill>
            <a:round/>
            <a:headEnd/>
            <a:tailEnd type="triangle" w="med" len="med"/>
          </a:ln>
          <a:effectLst/>
        </p:spPr>
      </p:cxnSp>
      <p:cxnSp>
        <p:nvCxnSpPr>
          <p:cNvPr id="1623057" name="AutoShape 17"/>
          <p:cNvCxnSpPr>
            <a:cxnSpLocks noChangeShapeType="1"/>
            <a:stCxn id="1623053" idx="1"/>
            <a:endCxn id="1623046" idx="5"/>
          </p:cNvCxnSpPr>
          <p:nvPr/>
        </p:nvCxnSpPr>
        <p:spPr bwMode="auto">
          <a:xfrm flipH="1" flipV="1">
            <a:off x="4633913" y="3336925"/>
            <a:ext cx="1157287" cy="295275"/>
          </a:xfrm>
          <a:prstGeom prst="straightConnector1">
            <a:avLst/>
          </a:prstGeom>
          <a:noFill/>
          <a:ln w="9525">
            <a:solidFill>
              <a:srgbClr val="FF0000"/>
            </a:solidFill>
            <a:round/>
            <a:headEnd/>
            <a:tailEnd type="triangle" w="med" len="med"/>
          </a:ln>
          <a:effectLst/>
        </p:spPr>
      </p:cxnSp>
      <p:sp>
        <p:nvSpPr>
          <p:cNvPr id="1623058" name="Text Box 18"/>
          <p:cNvSpPr txBox="1">
            <a:spLocks noChangeArrowheads="1"/>
          </p:cNvSpPr>
          <p:nvPr/>
        </p:nvSpPr>
        <p:spPr bwMode="auto">
          <a:xfrm>
            <a:off x="762000" y="4506913"/>
            <a:ext cx="6934200" cy="1092200"/>
          </a:xfrm>
          <a:prstGeom prst="rect">
            <a:avLst/>
          </a:prstGeom>
          <a:noFill/>
          <a:ln w="22225">
            <a:solidFill>
              <a:srgbClr val="808000"/>
            </a:solidFill>
            <a:miter lim="800000"/>
            <a:headEnd/>
            <a:tailEnd/>
          </a:ln>
          <a:effectLst/>
        </p:spPr>
        <p:txBody>
          <a:bodyPr>
            <a:spAutoFit/>
          </a:bodyPr>
          <a:lstStyle/>
          <a:p>
            <a:pPr>
              <a:buFontTx/>
              <a:buNone/>
            </a:pPr>
            <a:r>
              <a:rPr lang="en-US" sz="1600" i="0">
                <a:solidFill>
                  <a:srgbClr val="0033CC"/>
                </a:solidFill>
              </a:rPr>
              <a:t>“The connection matrix of the human brain (the human “connectome”) represents an indispensable foundation for basic and applied neurobiological research.”</a:t>
            </a:r>
          </a:p>
          <a:p>
            <a:pPr>
              <a:buFontTx/>
              <a:buNone/>
            </a:pPr>
            <a:r>
              <a:rPr lang="en-US" sz="1600"/>
              <a:t>- From Sporns, Tononi and Kotter, “The Human Connectome: A Structural Description of the Human Brain”, PLoS Computational Bioogy 2005</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3328F1C1-9445-4AA7-895E-78E81DA57180}" type="slidenum">
              <a:rPr lang="en-US"/>
              <a:pPr/>
              <a:t>55</a:t>
            </a:fld>
            <a:endParaRPr lang="en-US"/>
          </a:p>
        </p:txBody>
      </p:sp>
      <p:pic>
        <p:nvPicPr>
          <p:cNvPr id="2403330" name="Picture 2"/>
          <p:cNvPicPr>
            <a:picLocks noChangeAspect="1" noChangeArrowheads="1"/>
          </p:cNvPicPr>
          <p:nvPr/>
        </p:nvPicPr>
        <p:blipFill>
          <a:blip r:embed="rId3" cstate="print"/>
          <a:srcRect/>
          <a:stretch>
            <a:fillRect/>
          </a:stretch>
        </p:blipFill>
        <p:spPr bwMode="auto">
          <a:xfrm>
            <a:off x="515938" y="1368425"/>
            <a:ext cx="8112125" cy="3705225"/>
          </a:xfrm>
          <a:prstGeom prst="rect">
            <a:avLst/>
          </a:prstGeom>
          <a:noFill/>
          <a:ln w="9525">
            <a:noFill/>
            <a:miter lim="800000"/>
            <a:headEnd/>
            <a:tailEnd/>
          </a:ln>
          <a:effectLst/>
        </p:spPr>
      </p:pic>
      <p:sp>
        <p:nvSpPr>
          <p:cNvPr id="2403331" name="Rectangle 3"/>
          <p:cNvSpPr>
            <a:spLocks noChangeArrowheads="1"/>
          </p:cNvSpPr>
          <p:nvPr/>
        </p:nvSpPr>
        <p:spPr bwMode="auto">
          <a:xfrm>
            <a:off x="533400" y="5302250"/>
            <a:ext cx="8382000" cy="641350"/>
          </a:xfrm>
          <a:prstGeom prst="rect">
            <a:avLst/>
          </a:prstGeom>
          <a:noFill/>
          <a:ln w="9525">
            <a:noFill/>
            <a:miter lim="800000"/>
            <a:headEnd/>
            <a:tailEnd/>
          </a:ln>
          <a:effectLst/>
        </p:spPr>
        <p:txBody>
          <a:bodyPr>
            <a:spAutoFit/>
          </a:bodyPr>
          <a:lstStyle/>
          <a:p>
            <a:pPr algn="l" eaLnBrk="1" hangingPunct="1">
              <a:buFontTx/>
              <a:buNone/>
            </a:pPr>
            <a:r>
              <a:rPr lang="en-US" sz="1800" i="0">
                <a:latin typeface="Arial" pitchFamily="34" charset="0"/>
              </a:rPr>
              <a:t>MARCUS KAISER. Brain architecture: a design for natural computation. </a:t>
            </a:r>
          </a:p>
          <a:p>
            <a:pPr algn="l" eaLnBrk="1" hangingPunct="1">
              <a:buFontTx/>
              <a:buNone/>
            </a:pPr>
            <a:r>
              <a:rPr lang="en-US" sz="1800" i="0">
                <a:latin typeface="Arial" pitchFamily="34" charset="0"/>
              </a:rPr>
              <a:t>Phil. Trans. R. Soc. A, 2007.</a:t>
            </a:r>
          </a:p>
        </p:txBody>
      </p:sp>
      <p:sp>
        <p:nvSpPr>
          <p:cNvPr id="2403332" name="Rectangle 4"/>
          <p:cNvSpPr>
            <a:spLocks noGrp="1" noChangeArrowheads="1"/>
          </p:cNvSpPr>
          <p:nvPr>
            <p:ph type="title"/>
          </p:nvPr>
        </p:nvSpPr>
        <p:spPr>
          <a:noFill/>
          <a:ln/>
        </p:spPr>
        <p:txBody>
          <a:bodyPr/>
          <a:lstStyle/>
          <a:p>
            <a:r>
              <a:rPr lang="en-US" sz="2800"/>
              <a:t>Structural Brain Network from Fiber Tracing – Macaque Brain (Cocomac Project)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a:xfrm>
            <a:off x="8229600" y="6477000"/>
            <a:ext cx="685800" cy="304800"/>
          </a:xfrm>
        </p:spPr>
        <p:txBody>
          <a:bodyPr/>
          <a:lstStyle/>
          <a:p>
            <a:fld id="{145AD604-8A11-4450-BD86-7A4D1E3E7ED2}" type="slidenum">
              <a:rPr lang="en-US"/>
              <a:pPr/>
              <a:t>56</a:t>
            </a:fld>
            <a:endParaRPr lang="en-US"/>
          </a:p>
        </p:txBody>
      </p:sp>
      <p:sp>
        <p:nvSpPr>
          <p:cNvPr id="2442242" name="Rectangle 2"/>
          <p:cNvSpPr>
            <a:spLocks noGrp="1" noChangeArrowheads="1"/>
          </p:cNvSpPr>
          <p:nvPr>
            <p:ph type="title"/>
          </p:nvPr>
        </p:nvSpPr>
        <p:spPr>
          <a:noFill/>
          <a:ln/>
        </p:spPr>
        <p:txBody>
          <a:bodyPr/>
          <a:lstStyle/>
          <a:p>
            <a:r>
              <a:rPr lang="en-US" dirty="0"/>
              <a:t>Networks from </a:t>
            </a:r>
            <a:r>
              <a:rPr lang="en-US" dirty="0" err="1" smtClean="0"/>
              <a:t>MagnetoEncephaloGraphy</a:t>
            </a:r>
            <a:endParaRPr lang="en-US" dirty="0"/>
          </a:p>
        </p:txBody>
      </p:sp>
      <p:sp>
        <p:nvSpPr>
          <p:cNvPr id="2442243" name="Rectangle 3"/>
          <p:cNvSpPr>
            <a:spLocks noGrp="1" noChangeArrowheads="1"/>
          </p:cNvSpPr>
          <p:nvPr>
            <p:ph type="body" idx="1"/>
          </p:nvPr>
        </p:nvSpPr>
        <p:spPr>
          <a:xfrm>
            <a:off x="455613" y="4343400"/>
            <a:ext cx="8231187" cy="1676400"/>
          </a:xfrm>
          <a:noFill/>
          <a:ln/>
        </p:spPr>
        <p:txBody>
          <a:bodyPr/>
          <a:lstStyle/>
          <a:p>
            <a:r>
              <a:rPr lang="en-US" sz="2000" dirty="0"/>
              <a:t>Some recent work on this – Honey and </a:t>
            </a:r>
            <a:r>
              <a:rPr lang="en-US" sz="2000" dirty="0" err="1"/>
              <a:t>Sporns</a:t>
            </a:r>
            <a:r>
              <a:rPr lang="en-US" sz="2000" dirty="0"/>
              <a:t>, Fox, etc</a:t>
            </a:r>
          </a:p>
          <a:p>
            <a:r>
              <a:rPr lang="en-US" sz="2000" dirty="0" smtClean="0"/>
              <a:t>Time-resolved </a:t>
            </a:r>
            <a:r>
              <a:rPr lang="en-US" sz="2000" dirty="0"/>
              <a:t>MEG </a:t>
            </a:r>
            <a:r>
              <a:rPr lang="en-US" sz="2000" dirty="0" smtClean="0"/>
              <a:t>signal </a:t>
            </a:r>
            <a:r>
              <a:rPr lang="en-US" sz="2000" dirty="0" smtClean="0">
                <a:sym typeface="Wingdings" pitchFamily="2" charset="2"/>
              </a:rPr>
              <a:t></a:t>
            </a:r>
            <a:r>
              <a:rPr lang="en-US" sz="2000" dirty="0" smtClean="0"/>
              <a:t> </a:t>
            </a:r>
            <a:r>
              <a:rPr lang="en-US" sz="2000" dirty="0" err="1"/>
              <a:t>tomographic</a:t>
            </a:r>
            <a:r>
              <a:rPr lang="en-US" sz="2000" dirty="0"/>
              <a:t> reconstruction </a:t>
            </a:r>
            <a:r>
              <a:rPr lang="en-US" sz="2000" dirty="0" smtClean="0">
                <a:sym typeface="Wingdings" pitchFamily="2" charset="2"/>
              </a:rPr>
              <a:t> </a:t>
            </a:r>
            <a:r>
              <a:rPr lang="en-US" sz="2000" dirty="0" smtClean="0"/>
              <a:t>source localization </a:t>
            </a:r>
            <a:r>
              <a:rPr lang="en-US" sz="2000" dirty="0" smtClean="0">
                <a:sym typeface="Wingdings" pitchFamily="2" charset="2"/>
              </a:rPr>
              <a:t> extract connectivity network</a:t>
            </a:r>
            <a:endParaRPr lang="en-US" sz="2000" dirty="0"/>
          </a:p>
          <a:p>
            <a:r>
              <a:rPr lang="en-US" sz="2000" dirty="0"/>
              <a:t>Connectivity = correlation between MEG signals</a:t>
            </a:r>
          </a:p>
        </p:txBody>
      </p:sp>
      <p:pic>
        <p:nvPicPr>
          <p:cNvPr id="2442244" name="Picture 4"/>
          <p:cNvPicPr>
            <a:picLocks noChangeAspect="1" noChangeArrowheads="1"/>
          </p:cNvPicPr>
          <p:nvPr/>
        </p:nvPicPr>
        <p:blipFill>
          <a:blip r:embed="rId3" cstate="print"/>
          <a:srcRect/>
          <a:stretch>
            <a:fillRect/>
          </a:stretch>
        </p:blipFill>
        <p:spPr bwMode="auto">
          <a:xfrm>
            <a:off x="1676400" y="1447800"/>
            <a:ext cx="2590800" cy="2590800"/>
          </a:xfrm>
          <a:prstGeom prst="rect">
            <a:avLst/>
          </a:prstGeom>
          <a:noFill/>
          <a:ln w="9525">
            <a:noFill/>
            <a:miter lim="800000"/>
            <a:headEnd/>
            <a:tailEnd/>
          </a:ln>
          <a:effectLst/>
        </p:spPr>
      </p:pic>
      <p:pic>
        <p:nvPicPr>
          <p:cNvPr id="2442245" name="Picture 5"/>
          <p:cNvPicPr>
            <a:picLocks noChangeAspect="1" noChangeArrowheads="1"/>
          </p:cNvPicPr>
          <p:nvPr/>
        </p:nvPicPr>
        <p:blipFill>
          <a:blip r:embed="rId4" cstate="print"/>
          <a:srcRect/>
          <a:stretch>
            <a:fillRect/>
          </a:stretch>
        </p:blipFill>
        <p:spPr bwMode="auto">
          <a:xfrm>
            <a:off x="4668838" y="1447800"/>
            <a:ext cx="2570162" cy="2590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422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422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42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2243"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EF4601AF-68C2-476C-AAB2-95F043AFA9D3}" type="slidenum">
              <a:rPr lang="en-US"/>
              <a:pPr/>
              <a:t>57</a:t>
            </a:fld>
            <a:endParaRPr lang="en-US"/>
          </a:p>
        </p:txBody>
      </p:sp>
      <p:pic>
        <p:nvPicPr>
          <p:cNvPr id="2444290" name="Picture 2"/>
          <p:cNvPicPr>
            <a:picLocks noChangeAspect="1" noChangeArrowheads="1"/>
          </p:cNvPicPr>
          <p:nvPr/>
        </p:nvPicPr>
        <p:blipFill>
          <a:blip r:embed="rId3" cstate="print"/>
          <a:srcRect/>
          <a:stretch>
            <a:fillRect/>
          </a:stretch>
        </p:blipFill>
        <p:spPr bwMode="auto">
          <a:xfrm>
            <a:off x="1819275" y="685800"/>
            <a:ext cx="5503863" cy="3922713"/>
          </a:xfrm>
          <a:prstGeom prst="rect">
            <a:avLst/>
          </a:prstGeom>
          <a:noFill/>
          <a:ln w="9525">
            <a:noFill/>
            <a:miter lim="800000"/>
            <a:headEnd/>
            <a:tailEnd/>
          </a:ln>
          <a:effectLst/>
        </p:spPr>
      </p:pic>
      <p:sp>
        <p:nvSpPr>
          <p:cNvPr id="2444291" name="Rectangle 3"/>
          <p:cNvSpPr>
            <a:spLocks noChangeArrowheads="1"/>
          </p:cNvSpPr>
          <p:nvPr/>
        </p:nvSpPr>
        <p:spPr bwMode="auto">
          <a:xfrm>
            <a:off x="457200" y="4673600"/>
            <a:ext cx="8153400" cy="1558925"/>
          </a:xfrm>
          <a:prstGeom prst="rect">
            <a:avLst/>
          </a:prstGeom>
          <a:noFill/>
          <a:ln w="9525">
            <a:noFill/>
            <a:miter lim="800000"/>
            <a:headEnd/>
            <a:tailEnd/>
          </a:ln>
          <a:effectLst/>
        </p:spPr>
        <p:txBody>
          <a:bodyPr>
            <a:spAutoFit/>
          </a:bodyPr>
          <a:lstStyle/>
          <a:p>
            <a:pPr algn="l" eaLnBrk="1" hangingPunct="1">
              <a:buFontTx/>
              <a:buNone/>
            </a:pPr>
            <a:r>
              <a:rPr lang="en-US" sz="1600" b="1" i="0">
                <a:latin typeface="Arial" pitchFamily="34" charset="0"/>
              </a:rPr>
              <a:t>Fig. 1. </a:t>
            </a:r>
            <a:r>
              <a:rPr lang="en-US" sz="1600" i="0">
                <a:latin typeface="Arial" pitchFamily="34" charset="0"/>
              </a:rPr>
              <a:t>Intrinsic correlations between a seed region in the PCC and all other voxels in the brain for a single subject during resting fixation. The spatial distribution of correlation coefficients shows both correlations (positive values) and anticorrelations (negative values), thresholded at </a:t>
            </a:r>
            <a:r>
              <a:rPr lang="en-US" sz="1600">
                <a:latin typeface="Arial" pitchFamily="34" charset="0"/>
              </a:rPr>
              <a:t>R </a:t>
            </a:r>
            <a:r>
              <a:rPr lang="en-US" sz="1600" i="0">
                <a:latin typeface="Arial" pitchFamily="34" charset="0"/>
              </a:rPr>
              <a:t> 0.3. The time course for a single run is shown for the seed region (PCC, yellow), a region positively correlated with this seed region in the MPF (orange), and a region negatively correlated with the seed region in the IPS (blue).</a:t>
            </a:r>
          </a:p>
        </p:txBody>
      </p:sp>
      <p:sp>
        <p:nvSpPr>
          <p:cNvPr id="2444292" name="Rectangle 4"/>
          <p:cNvSpPr>
            <a:spLocks noChangeArrowheads="1"/>
          </p:cNvSpPr>
          <p:nvPr/>
        </p:nvSpPr>
        <p:spPr bwMode="auto">
          <a:xfrm>
            <a:off x="381000" y="76200"/>
            <a:ext cx="8229600" cy="639763"/>
          </a:xfrm>
          <a:prstGeom prst="rect">
            <a:avLst/>
          </a:prstGeom>
          <a:noFill/>
          <a:ln w="9525">
            <a:noFill/>
            <a:miter lim="800000"/>
            <a:headEnd/>
            <a:tailEnd/>
          </a:ln>
          <a:effectLst/>
        </p:spPr>
        <p:txBody>
          <a:bodyPr>
            <a:spAutoFit/>
          </a:bodyPr>
          <a:lstStyle/>
          <a:p>
            <a:pPr algn="l" eaLnBrk="1" hangingPunct="1">
              <a:buFontTx/>
              <a:buNone/>
            </a:pPr>
            <a:r>
              <a:rPr lang="en-US" sz="1200" b="1" i="0">
                <a:latin typeface="Arial" pitchFamily="34" charset="0"/>
              </a:rPr>
              <a:t>The human brain is intrinsically organized into dynamic, anticorrelated functional networks </a:t>
            </a:r>
          </a:p>
          <a:p>
            <a:pPr algn="l" eaLnBrk="1" hangingPunct="1">
              <a:buFontTx/>
              <a:buNone/>
            </a:pPr>
            <a:r>
              <a:rPr lang="en-US" sz="1200" b="1" i="0">
                <a:latin typeface="Arial" pitchFamily="34" charset="0"/>
              </a:rPr>
              <a:t>Michael D. Fox, Abraham Z. Snyder, Justin L. Vincent, Maurizio Corbetta, David C. Van Essen, and Marcus E. Raichle. PNAS 2005</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85DC3BF-D5C0-4CD0-8B9F-3343DAA464C2}" type="slidenum">
              <a:rPr lang="en-US"/>
              <a:pPr/>
              <a:t>58</a:t>
            </a:fld>
            <a:endParaRPr lang="en-US"/>
          </a:p>
        </p:txBody>
      </p:sp>
      <p:sp>
        <p:nvSpPr>
          <p:cNvPr id="2446338" name="Rectangle 2"/>
          <p:cNvSpPr>
            <a:spLocks noGrp="1" noChangeArrowheads="1"/>
          </p:cNvSpPr>
          <p:nvPr>
            <p:ph type="title"/>
          </p:nvPr>
        </p:nvSpPr>
        <p:spPr/>
        <p:txBody>
          <a:bodyPr/>
          <a:lstStyle/>
          <a:p>
            <a:r>
              <a:rPr lang="en-US"/>
              <a:t>Networks from Diffusion MRI</a:t>
            </a:r>
          </a:p>
        </p:txBody>
      </p:sp>
      <p:sp>
        <p:nvSpPr>
          <p:cNvPr id="2446339" name="Rectangle 3"/>
          <p:cNvSpPr>
            <a:spLocks noGrp="1" noChangeArrowheads="1"/>
          </p:cNvSpPr>
          <p:nvPr>
            <p:ph type="body" idx="1"/>
          </p:nvPr>
        </p:nvSpPr>
        <p:spPr/>
        <p:txBody>
          <a:bodyPr/>
          <a:lstStyle/>
          <a:p>
            <a:r>
              <a:rPr lang="en-US" dirty="0"/>
              <a:t>Obtain WM tracts from DTI/HARDI/DSI using </a:t>
            </a:r>
            <a:r>
              <a:rPr lang="en-US" dirty="0" err="1"/>
              <a:t>tractography</a:t>
            </a:r>
            <a:endParaRPr lang="en-US" dirty="0"/>
          </a:p>
          <a:p>
            <a:r>
              <a:rPr lang="en-US" dirty="0"/>
              <a:t>From tracts terminating in cortical ROIs, estimate the strength of “connection” between them</a:t>
            </a:r>
          </a:p>
          <a:p>
            <a:pPr lvl="1"/>
            <a:r>
              <a:rPr lang="en-US" dirty="0"/>
              <a:t>Examples: Medina-</a:t>
            </a:r>
            <a:r>
              <a:rPr lang="en-US" dirty="0" err="1"/>
              <a:t>Iterria</a:t>
            </a:r>
            <a:r>
              <a:rPr lang="en-US" dirty="0"/>
              <a:t> in </a:t>
            </a:r>
            <a:r>
              <a:rPr lang="en-US" dirty="0" err="1"/>
              <a:t>NeuroImage</a:t>
            </a:r>
            <a:r>
              <a:rPr lang="en-US" dirty="0"/>
              <a:t>, </a:t>
            </a:r>
            <a:r>
              <a:rPr lang="en-US" dirty="0" err="1"/>
              <a:t>Hagmann</a:t>
            </a:r>
            <a:r>
              <a:rPr lang="en-US" dirty="0"/>
              <a:t> in </a:t>
            </a:r>
            <a:r>
              <a:rPr lang="en-US" dirty="0" err="1"/>
              <a:t>PLoS</a:t>
            </a:r>
            <a:r>
              <a:rPr lang="en-US" dirty="0"/>
              <a:t> One 2(7), etc</a:t>
            </a:r>
          </a:p>
          <a:p>
            <a:r>
              <a:rPr lang="en-US" dirty="0"/>
              <a:t>This gives the connectivity matrix, hence the network</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8386" name="Picture 2"/>
          <p:cNvPicPr>
            <a:picLocks noChangeAspect="1" noChangeArrowheads="1"/>
          </p:cNvPicPr>
          <p:nvPr/>
        </p:nvPicPr>
        <p:blipFill>
          <a:blip r:embed="rId3" cstate="print"/>
          <a:srcRect/>
          <a:stretch>
            <a:fillRect/>
          </a:stretch>
        </p:blipFill>
        <p:spPr bwMode="auto">
          <a:xfrm>
            <a:off x="1447800" y="0"/>
            <a:ext cx="6276975" cy="5988050"/>
          </a:xfrm>
          <a:prstGeom prst="rect">
            <a:avLst/>
          </a:prstGeom>
          <a:noFill/>
          <a:ln w="9525">
            <a:noFill/>
            <a:miter lim="800000"/>
            <a:headEnd/>
            <a:tailEnd/>
          </a:ln>
          <a:effectLst/>
        </p:spPr>
      </p:pic>
      <p:sp>
        <p:nvSpPr>
          <p:cNvPr id="2448387" name="Rectangle 3"/>
          <p:cNvSpPr>
            <a:spLocks noChangeArrowheads="1"/>
          </p:cNvSpPr>
          <p:nvPr/>
        </p:nvSpPr>
        <p:spPr bwMode="auto">
          <a:xfrm>
            <a:off x="914400" y="5943600"/>
            <a:ext cx="7315200" cy="639763"/>
          </a:xfrm>
          <a:prstGeom prst="rect">
            <a:avLst/>
          </a:prstGeom>
          <a:noFill/>
          <a:ln w="9525">
            <a:noFill/>
            <a:miter lim="800000"/>
            <a:headEnd/>
            <a:tailEnd/>
          </a:ln>
          <a:effectLst/>
        </p:spPr>
        <p:txBody>
          <a:bodyPr>
            <a:spAutoFit/>
          </a:bodyPr>
          <a:lstStyle/>
          <a:p>
            <a:pPr algn="l" eaLnBrk="1" hangingPunct="1">
              <a:buFontTx/>
              <a:buNone/>
            </a:pPr>
            <a:r>
              <a:rPr lang="en-US" sz="1200" i="0">
                <a:latin typeface="Arial" pitchFamily="34" charset="0"/>
              </a:rPr>
              <a:t>Mapping Human Whole-Brain Structural Networks with Diffusion MRI</a:t>
            </a:r>
          </a:p>
          <a:p>
            <a:pPr algn="l" eaLnBrk="1" hangingPunct="1">
              <a:buFontTx/>
              <a:buNone/>
            </a:pPr>
            <a:r>
              <a:rPr lang="en-US" sz="1200" i="0">
                <a:latin typeface="Arial" pitchFamily="34" charset="0"/>
              </a:rPr>
              <a:t>Patric Hagmann, Maciej Kurant, Xavier Gigandet, Patrick Thiran, Van J. Wedeen, Reto Meuli, Jean-Philippe Thiran, PLoS ONE 2(7)</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838200" y="1066800"/>
            <a:ext cx="7315200" cy="838200"/>
          </a:xfrm>
        </p:spPr>
        <p:txBody>
          <a:bodyPr/>
          <a:lstStyle/>
          <a:p>
            <a:r>
              <a:rPr lang="en-US" sz="2800" b="1" dirty="0" smtClean="0"/>
              <a:t>Part </a:t>
            </a:r>
            <a:r>
              <a:rPr lang="en-US" sz="2800" b="1" dirty="0" smtClean="0"/>
              <a:t>I </a:t>
            </a:r>
            <a:r>
              <a:rPr lang="en-US" sz="2800" b="1" dirty="0" smtClean="0"/>
              <a:t>: Detection </a:t>
            </a:r>
            <a:r>
              <a:rPr lang="en-US" sz="2800" b="1" dirty="0" smtClean="0"/>
              <a:t>Problems in Medicine</a:t>
            </a:r>
            <a:r>
              <a:rPr lang="en-US" sz="2800" b="1" dirty="0" smtClean="0"/>
              <a:t/>
            </a:r>
            <a:br>
              <a:rPr lang="en-US" sz="2800" b="1" dirty="0" smtClean="0"/>
            </a:br>
            <a:endParaRPr lang="en-US" sz="2800" b="1"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793B6742-E268-4836-8B9C-278BD5DB4783}" type="slidenum">
              <a:rPr lang="en-US"/>
              <a:pPr/>
              <a:t>60</a:t>
            </a:fld>
            <a:endParaRPr lang="en-US"/>
          </a:p>
        </p:txBody>
      </p:sp>
      <p:pic>
        <p:nvPicPr>
          <p:cNvPr id="2450434" name="Picture 2"/>
          <p:cNvPicPr>
            <a:picLocks noChangeAspect="1" noChangeArrowheads="1"/>
          </p:cNvPicPr>
          <p:nvPr/>
        </p:nvPicPr>
        <p:blipFill>
          <a:blip r:embed="rId3" cstate="print"/>
          <a:srcRect/>
          <a:stretch>
            <a:fillRect/>
          </a:stretch>
        </p:blipFill>
        <p:spPr bwMode="auto">
          <a:xfrm>
            <a:off x="533400" y="1531938"/>
            <a:ext cx="7162800" cy="39814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9B87A96C-65A2-4C8E-9F50-17B7D5BAD127}" type="slidenum">
              <a:rPr lang="en-US"/>
              <a:pPr/>
              <a:t>61</a:t>
            </a:fld>
            <a:endParaRPr lang="en-US"/>
          </a:p>
        </p:txBody>
      </p:sp>
      <p:pic>
        <p:nvPicPr>
          <p:cNvPr id="2452482" name="Picture 2"/>
          <p:cNvPicPr>
            <a:picLocks noChangeAspect="1" noChangeArrowheads="1"/>
          </p:cNvPicPr>
          <p:nvPr/>
        </p:nvPicPr>
        <p:blipFill>
          <a:blip r:embed="rId3" cstate="print"/>
          <a:srcRect/>
          <a:stretch>
            <a:fillRect/>
          </a:stretch>
        </p:blipFill>
        <p:spPr bwMode="auto">
          <a:xfrm>
            <a:off x="1371600" y="457200"/>
            <a:ext cx="6451600" cy="62277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4363B2A-832A-4BF0-87F0-D515DCE847C0}" type="slidenum">
              <a:rPr lang="en-US"/>
              <a:pPr/>
              <a:t>62</a:t>
            </a:fld>
            <a:endParaRPr lang="en-US"/>
          </a:p>
        </p:txBody>
      </p:sp>
      <p:pic>
        <p:nvPicPr>
          <p:cNvPr id="2454530" name="Picture 2"/>
          <p:cNvPicPr>
            <a:picLocks noChangeAspect="1" noChangeArrowheads="1"/>
          </p:cNvPicPr>
          <p:nvPr/>
        </p:nvPicPr>
        <p:blipFill>
          <a:blip r:embed="rId3" cstate="print"/>
          <a:srcRect/>
          <a:stretch>
            <a:fillRect/>
          </a:stretch>
        </p:blipFill>
        <p:spPr bwMode="auto">
          <a:xfrm>
            <a:off x="5873750" y="0"/>
            <a:ext cx="2736850" cy="6477000"/>
          </a:xfrm>
          <a:prstGeom prst="rect">
            <a:avLst/>
          </a:prstGeom>
          <a:noFill/>
          <a:ln w="9525">
            <a:noFill/>
            <a:miter lim="800000"/>
            <a:headEnd/>
            <a:tailEnd/>
          </a:ln>
          <a:effectLst/>
        </p:spPr>
      </p:pic>
      <p:sp>
        <p:nvSpPr>
          <p:cNvPr id="2454531" name="Rectangle 3"/>
          <p:cNvSpPr>
            <a:spLocks noChangeArrowheads="1"/>
          </p:cNvSpPr>
          <p:nvPr/>
        </p:nvSpPr>
        <p:spPr bwMode="auto">
          <a:xfrm>
            <a:off x="381000" y="3354388"/>
            <a:ext cx="5257800" cy="1217612"/>
          </a:xfrm>
          <a:prstGeom prst="rect">
            <a:avLst/>
          </a:prstGeom>
          <a:noFill/>
          <a:ln w="9525">
            <a:noFill/>
            <a:miter lim="800000"/>
            <a:headEnd/>
            <a:tailEnd/>
          </a:ln>
          <a:effectLst/>
        </p:spPr>
        <p:txBody>
          <a:bodyPr>
            <a:spAutoFit/>
          </a:bodyPr>
          <a:lstStyle/>
          <a:p>
            <a:pPr algn="l" eaLnBrk="1" hangingPunct="1">
              <a:buFontTx/>
              <a:buNone/>
            </a:pPr>
            <a:r>
              <a:rPr lang="en-US" i="0">
                <a:latin typeface="Arial" pitchFamily="34" charset="0"/>
              </a:rPr>
              <a:t>Characterizing brain anatomical connections using diffusion weighted MRI and graph theory </a:t>
            </a:r>
          </a:p>
          <a:p>
            <a:pPr algn="l" eaLnBrk="1" hangingPunct="1">
              <a:buFontTx/>
              <a:buNone/>
            </a:pPr>
            <a:r>
              <a:rPr lang="en-US" i="0">
                <a:latin typeface="Arial" pitchFamily="34" charset="0"/>
              </a:rPr>
              <a:t>Y. Iturria-Medina, E.J. Canales-Rodríguez, L. Melie-García, P.A. Valdés-Hernández, E. Martínez-Montes, Y. Alemán-Gómez and J.M. Sánchez-Bornot, </a:t>
            </a:r>
            <a:r>
              <a:rPr lang="en-US" sz="1800" i="0">
                <a:latin typeface="Arial" pitchFamily="34" charset="0"/>
              </a:rPr>
              <a:t>NeuroImage 36 (2007) 645–660</a:t>
            </a:r>
          </a:p>
        </p:txBody>
      </p:sp>
      <p:sp>
        <p:nvSpPr>
          <p:cNvPr id="2454532" name="Rectangle 4"/>
          <p:cNvSpPr>
            <a:spLocks noGrp="1" noChangeArrowheads="1"/>
          </p:cNvSpPr>
          <p:nvPr>
            <p:ph type="title"/>
          </p:nvPr>
        </p:nvSpPr>
        <p:spPr>
          <a:xfrm>
            <a:off x="457200" y="228600"/>
            <a:ext cx="4953000" cy="1828800"/>
          </a:xfrm>
          <a:noFill/>
          <a:ln/>
        </p:spPr>
        <p:txBody>
          <a:bodyPr/>
          <a:lstStyle/>
          <a:p>
            <a:r>
              <a:rPr lang="en-US"/>
              <a:t>Diffusion MRI Networks: A Better Algorithm</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67200A4-3C94-4DE0-8F2E-16B03E9A257A}" type="slidenum">
              <a:rPr lang="en-US"/>
              <a:pPr/>
              <a:t>63</a:t>
            </a:fld>
            <a:endParaRPr lang="en-US"/>
          </a:p>
        </p:txBody>
      </p:sp>
      <p:sp>
        <p:nvSpPr>
          <p:cNvPr id="2405378" name="Rectangle 2"/>
          <p:cNvSpPr>
            <a:spLocks noGrp="1" noChangeArrowheads="1"/>
          </p:cNvSpPr>
          <p:nvPr>
            <p:ph type="title"/>
          </p:nvPr>
        </p:nvSpPr>
        <p:spPr/>
        <p:txBody>
          <a:bodyPr/>
          <a:lstStyle/>
          <a:p>
            <a:r>
              <a:rPr lang="en-US" dirty="0"/>
              <a:t>Structural MRI</a:t>
            </a:r>
          </a:p>
        </p:txBody>
      </p:sp>
      <p:sp>
        <p:nvSpPr>
          <p:cNvPr id="2405379" name="Rectangle 3"/>
          <p:cNvSpPr>
            <a:spLocks noGrp="1" noChangeArrowheads="1"/>
          </p:cNvSpPr>
          <p:nvPr>
            <p:ph type="body" idx="1"/>
          </p:nvPr>
        </p:nvSpPr>
        <p:spPr>
          <a:xfrm>
            <a:off x="455613" y="1219200"/>
            <a:ext cx="8459787" cy="4876800"/>
          </a:xfrm>
        </p:spPr>
        <p:txBody>
          <a:bodyPr/>
          <a:lstStyle/>
          <a:p>
            <a:pPr marL="457200" indent="-457200">
              <a:buFont typeface="Wingdings" pitchFamily="2" charset="2"/>
              <a:buAutoNum type="arabicPeriod"/>
            </a:pPr>
            <a:r>
              <a:rPr lang="en-US" dirty="0"/>
              <a:t>Acquire MRI of brain</a:t>
            </a:r>
          </a:p>
          <a:p>
            <a:pPr marL="457200" indent="-457200">
              <a:buFont typeface="Wingdings" pitchFamily="2" charset="2"/>
              <a:buAutoNum type="arabicPeriod"/>
            </a:pPr>
            <a:r>
              <a:rPr lang="en-US" dirty="0"/>
              <a:t>Segment GM/WM/CSF/</a:t>
            </a:r>
            <a:r>
              <a:rPr lang="en-US" dirty="0" err="1"/>
              <a:t>nonbrain</a:t>
            </a:r>
            <a:endParaRPr lang="en-US" dirty="0"/>
          </a:p>
          <a:p>
            <a:pPr marL="457200" indent="-457200">
              <a:buFont typeface="Wingdings" pitchFamily="2" charset="2"/>
              <a:buAutoNum type="arabicPeriod"/>
            </a:pPr>
            <a:r>
              <a:rPr lang="en-US" dirty="0" err="1"/>
              <a:t>Parcellate</a:t>
            </a:r>
            <a:r>
              <a:rPr lang="en-US" dirty="0"/>
              <a:t> GM into ROI’s based on anatomy (</a:t>
            </a:r>
            <a:r>
              <a:rPr lang="en-US" dirty="0" err="1"/>
              <a:t>gyri</a:t>
            </a:r>
            <a:r>
              <a:rPr lang="en-US" dirty="0"/>
              <a:t> and </a:t>
            </a:r>
            <a:r>
              <a:rPr lang="en-US" dirty="0" err="1"/>
              <a:t>sulci</a:t>
            </a:r>
            <a:r>
              <a:rPr lang="en-US" dirty="0"/>
              <a:t>)</a:t>
            </a:r>
          </a:p>
          <a:p>
            <a:pPr marL="457200" indent="-457200">
              <a:buFont typeface="Wingdings" pitchFamily="2" charset="2"/>
              <a:buAutoNum type="arabicPeriod"/>
            </a:pPr>
            <a:r>
              <a:rPr lang="en-US" dirty="0"/>
              <a:t>Obtain measure of correlation between ROIs</a:t>
            </a:r>
          </a:p>
          <a:p>
            <a:pPr marL="457200" indent="-457200">
              <a:buFont typeface="Wingdings" pitchFamily="2" charset="2"/>
              <a:buAutoNum type="arabicPeriod"/>
            </a:pPr>
            <a:r>
              <a:rPr lang="en-US" dirty="0"/>
              <a:t>Examples:</a:t>
            </a:r>
          </a:p>
          <a:p>
            <a:pPr marL="876300" lvl="1" indent="-419100">
              <a:buFontTx/>
              <a:buAutoNum type="arabicPeriod"/>
            </a:pPr>
            <a:r>
              <a:rPr lang="en-US" dirty="0"/>
              <a:t>cortical thickness of each ROI</a:t>
            </a:r>
          </a:p>
          <a:p>
            <a:pPr marL="876300" lvl="1" indent="-419100">
              <a:buFontTx/>
              <a:buAutoNum type="arabicPeriod"/>
            </a:pPr>
            <a:r>
              <a:rPr lang="en-US" dirty="0"/>
              <a:t>Volume change of ROI (longitudinal data)</a:t>
            </a:r>
          </a:p>
          <a:p>
            <a:pPr marL="457200" indent="-457200">
              <a:buFont typeface="Wingdings" pitchFamily="2" charset="2"/>
              <a:buAutoNum type="arabicPeriod"/>
            </a:pPr>
            <a:r>
              <a:rPr lang="en-US" dirty="0"/>
              <a:t>This gives a correlation / connectivity / adjacency matrix</a:t>
            </a:r>
          </a:p>
          <a:p>
            <a:pPr marL="457200" indent="-457200"/>
            <a:endParaRPr lang="en-US"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Slide Number Placeholder 3"/>
          <p:cNvSpPr>
            <a:spLocks noGrp="1"/>
          </p:cNvSpPr>
          <p:nvPr>
            <p:ph type="sldNum" sz="quarter" idx="10"/>
          </p:nvPr>
        </p:nvSpPr>
        <p:spPr/>
        <p:txBody>
          <a:bodyPr/>
          <a:lstStyle/>
          <a:p>
            <a:fld id="{57768E1D-1F31-421D-8D63-8350BBB9D1FC}" type="slidenum">
              <a:rPr lang="en-US"/>
              <a:pPr/>
              <a:t>64</a:t>
            </a:fld>
            <a:endParaRPr lang="en-US"/>
          </a:p>
        </p:txBody>
      </p:sp>
      <p:sp>
        <p:nvSpPr>
          <p:cNvPr id="2407426" name="Rectangle 2"/>
          <p:cNvSpPr>
            <a:spLocks noGrp="1" noChangeArrowheads="1"/>
          </p:cNvSpPr>
          <p:nvPr>
            <p:ph type="title"/>
          </p:nvPr>
        </p:nvSpPr>
        <p:spPr/>
        <p:txBody>
          <a:bodyPr/>
          <a:lstStyle/>
          <a:p>
            <a:r>
              <a:rPr lang="en-US"/>
              <a:t>Connectivity Matrix</a:t>
            </a:r>
          </a:p>
        </p:txBody>
      </p:sp>
      <p:sp>
        <p:nvSpPr>
          <p:cNvPr id="2407427" name="Text Box 3"/>
          <p:cNvSpPr txBox="1">
            <a:spLocks noChangeArrowheads="1"/>
          </p:cNvSpPr>
          <p:nvPr/>
        </p:nvSpPr>
        <p:spPr bwMode="auto">
          <a:xfrm>
            <a:off x="3124200" y="5622925"/>
            <a:ext cx="3727450" cy="473075"/>
          </a:xfrm>
          <a:prstGeom prst="rect">
            <a:avLst/>
          </a:prstGeom>
          <a:noFill/>
          <a:ln w="15875">
            <a:solidFill>
              <a:srgbClr val="808000"/>
            </a:solidFill>
            <a:miter lim="800000"/>
            <a:headEnd/>
            <a:tailEnd/>
          </a:ln>
          <a:effectLst/>
        </p:spPr>
        <p:txBody>
          <a:bodyPr wrap="none">
            <a:spAutoFit/>
          </a:bodyPr>
          <a:lstStyle/>
          <a:p>
            <a:pPr>
              <a:spcBef>
                <a:spcPct val="20000"/>
              </a:spcBef>
              <a:buClr>
                <a:schemeClr val="accent2"/>
              </a:buClr>
              <a:buFont typeface="Wingdings" pitchFamily="2" charset="2"/>
              <a:buNone/>
            </a:pPr>
            <a:r>
              <a:rPr lang="en-US" sz="2400" i="0">
                <a:solidFill>
                  <a:srgbClr val="009900"/>
                </a:solidFill>
              </a:rPr>
              <a:t>Connectivity matrix = Graph</a:t>
            </a:r>
            <a:endParaRPr lang="en-US" sz="2400">
              <a:solidFill>
                <a:srgbClr val="009900"/>
              </a:solidFill>
            </a:endParaRPr>
          </a:p>
        </p:txBody>
      </p:sp>
      <p:grpSp>
        <p:nvGrpSpPr>
          <p:cNvPr id="2" name="Group 4"/>
          <p:cNvGrpSpPr>
            <a:grpSpLocks/>
          </p:cNvGrpSpPr>
          <p:nvPr/>
        </p:nvGrpSpPr>
        <p:grpSpPr bwMode="auto">
          <a:xfrm>
            <a:off x="5410200" y="2057400"/>
            <a:ext cx="3170238" cy="3048000"/>
            <a:chOff x="2736" y="1296"/>
            <a:chExt cx="1997" cy="1920"/>
          </a:xfrm>
        </p:grpSpPr>
        <p:grpSp>
          <p:nvGrpSpPr>
            <p:cNvPr id="3" name="Group 5"/>
            <p:cNvGrpSpPr>
              <a:grpSpLocks/>
            </p:cNvGrpSpPr>
            <p:nvPr/>
          </p:nvGrpSpPr>
          <p:grpSpPr bwMode="auto">
            <a:xfrm>
              <a:off x="2736" y="1296"/>
              <a:ext cx="1824" cy="1824"/>
              <a:chOff x="2736" y="1296"/>
              <a:chExt cx="1824" cy="1824"/>
            </a:xfrm>
          </p:grpSpPr>
          <p:sp>
            <p:nvSpPr>
              <p:cNvPr id="2407430" name="Oval 6"/>
              <p:cNvSpPr>
                <a:spLocks noChangeArrowheads="1"/>
              </p:cNvSpPr>
              <p:nvPr/>
            </p:nvSpPr>
            <p:spPr bwMode="auto">
              <a:xfrm>
                <a:off x="3607" y="3072"/>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31" name="Oval 7"/>
              <p:cNvSpPr>
                <a:spLocks noChangeArrowheads="1"/>
              </p:cNvSpPr>
              <p:nvPr/>
            </p:nvSpPr>
            <p:spPr bwMode="auto">
              <a:xfrm>
                <a:off x="3000" y="1296"/>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32" name="Oval 8"/>
              <p:cNvSpPr>
                <a:spLocks noChangeArrowheads="1"/>
              </p:cNvSpPr>
              <p:nvPr/>
            </p:nvSpPr>
            <p:spPr bwMode="auto">
              <a:xfrm>
                <a:off x="3648" y="1344"/>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33" name="Oval 9"/>
              <p:cNvSpPr>
                <a:spLocks noChangeArrowheads="1"/>
              </p:cNvSpPr>
              <p:nvPr/>
            </p:nvSpPr>
            <p:spPr bwMode="auto">
              <a:xfrm>
                <a:off x="2736" y="2136"/>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34" name="Oval 10"/>
              <p:cNvSpPr>
                <a:spLocks noChangeArrowheads="1"/>
              </p:cNvSpPr>
              <p:nvPr/>
            </p:nvSpPr>
            <p:spPr bwMode="auto">
              <a:xfrm>
                <a:off x="3072" y="1808"/>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35" name="Oval 11"/>
              <p:cNvSpPr>
                <a:spLocks noChangeArrowheads="1"/>
              </p:cNvSpPr>
              <p:nvPr/>
            </p:nvSpPr>
            <p:spPr bwMode="auto">
              <a:xfrm>
                <a:off x="3408" y="1680"/>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36" name="Oval 12"/>
              <p:cNvSpPr>
                <a:spLocks noChangeArrowheads="1"/>
              </p:cNvSpPr>
              <p:nvPr/>
            </p:nvSpPr>
            <p:spPr bwMode="auto">
              <a:xfrm>
                <a:off x="4512" y="2640"/>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37" name="Oval 13"/>
              <p:cNvSpPr>
                <a:spLocks noChangeArrowheads="1"/>
              </p:cNvSpPr>
              <p:nvPr/>
            </p:nvSpPr>
            <p:spPr bwMode="auto">
              <a:xfrm>
                <a:off x="3559" y="1879"/>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38" name="Oval 14"/>
              <p:cNvSpPr>
                <a:spLocks noChangeArrowheads="1"/>
              </p:cNvSpPr>
              <p:nvPr/>
            </p:nvSpPr>
            <p:spPr bwMode="auto">
              <a:xfrm>
                <a:off x="3456" y="2256"/>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39" name="Oval 15"/>
              <p:cNvSpPr>
                <a:spLocks noChangeArrowheads="1"/>
              </p:cNvSpPr>
              <p:nvPr/>
            </p:nvSpPr>
            <p:spPr bwMode="auto">
              <a:xfrm>
                <a:off x="4320" y="1296"/>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sp>
            <p:nvSpPr>
              <p:cNvPr id="2407440" name="Oval 16"/>
              <p:cNvSpPr>
                <a:spLocks noChangeArrowheads="1"/>
              </p:cNvSpPr>
              <p:nvPr/>
            </p:nvSpPr>
            <p:spPr bwMode="auto">
              <a:xfrm>
                <a:off x="4368" y="1632"/>
                <a:ext cx="48" cy="48"/>
              </a:xfrm>
              <a:prstGeom prst="ellipse">
                <a:avLst/>
              </a:prstGeom>
              <a:solidFill>
                <a:srgbClr val="CC0000"/>
              </a:solidFill>
              <a:ln w="9525">
                <a:solidFill>
                  <a:srgbClr val="CC0000"/>
                </a:solidFill>
                <a:round/>
                <a:headEnd/>
                <a:tailEnd/>
              </a:ln>
              <a:effectLst/>
            </p:spPr>
            <p:txBody>
              <a:bodyPr wrap="none" anchor="ctr"/>
              <a:lstStyle/>
              <a:p>
                <a:endParaRPr lang="en-US"/>
              </a:p>
            </p:txBody>
          </p:sp>
          <p:cxnSp>
            <p:nvCxnSpPr>
              <p:cNvPr id="2407441" name="AutoShape 17"/>
              <p:cNvCxnSpPr>
                <a:cxnSpLocks noChangeShapeType="1"/>
                <a:stCxn id="2407433" idx="2"/>
                <a:endCxn id="2407434" idx="3"/>
              </p:cNvCxnSpPr>
              <p:nvPr/>
            </p:nvCxnSpPr>
            <p:spPr bwMode="auto">
              <a:xfrm flipV="1">
                <a:off x="2736" y="1849"/>
                <a:ext cx="343" cy="311"/>
              </a:xfrm>
              <a:prstGeom prst="straightConnector1">
                <a:avLst/>
              </a:prstGeom>
              <a:noFill/>
              <a:ln w="15875">
                <a:solidFill>
                  <a:schemeClr val="accent2"/>
                </a:solidFill>
                <a:round/>
                <a:headEnd/>
                <a:tailEnd/>
              </a:ln>
              <a:effectLst/>
            </p:spPr>
          </p:cxnSp>
          <p:cxnSp>
            <p:nvCxnSpPr>
              <p:cNvPr id="2407442" name="AutoShape 18"/>
              <p:cNvCxnSpPr>
                <a:cxnSpLocks noChangeShapeType="1"/>
                <a:stCxn id="2407434" idx="4"/>
                <a:endCxn id="2407435" idx="2"/>
              </p:cNvCxnSpPr>
              <p:nvPr/>
            </p:nvCxnSpPr>
            <p:spPr bwMode="auto">
              <a:xfrm flipV="1">
                <a:off x="3096" y="1704"/>
                <a:ext cx="312" cy="152"/>
              </a:xfrm>
              <a:prstGeom prst="straightConnector1">
                <a:avLst/>
              </a:prstGeom>
              <a:noFill/>
              <a:ln w="15875">
                <a:solidFill>
                  <a:schemeClr val="accent2"/>
                </a:solidFill>
                <a:round/>
                <a:headEnd/>
                <a:tailEnd/>
              </a:ln>
              <a:effectLst/>
            </p:spPr>
          </p:cxnSp>
          <p:cxnSp>
            <p:nvCxnSpPr>
              <p:cNvPr id="2407443" name="AutoShape 19"/>
              <p:cNvCxnSpPr>
                <a:cxnSpLocks noChangeShapeType="1"/>
                <a:stCxn id="2407437" idx="7"/>
                <a:endCxn id="2407432" idx="1"/>
              </p:cNvCxnSpPr>
              <p:nvPr/>
            </p:nvCxnSpPr>
            <p:spPr bwMode="auto">
              <a:xfrm flipV="1">
                <a:off x="3600" y="1351"/>
                <a:ext cx="55" cy="535"/>
              </a:xfrm>
              <a:prstGeom prst="straightConnector1">
                <a:avLst/>
              </a:prstGeom>
              <a:noFill/>
              <a:ln w="15875">
                <a:solidFill>
                  <a:schemeClr val="accent2"/>
                </a:solidFill>
                <a:round/>
                <a:headEnd/>
                <a:tailEnd/>
              </a:ln>
              <a:effectLst/>
            </p:spPr>
          </p:cxnSp>
          <p:cxnSp>
            <p:nvCxnSpPr>
              <p:cNvPr id="2407444" name="AutoShape 20"/>
              <p:cNvCxnSpPr>
                <a:cxnSpLocks noChangeShapeType="1"/>
                <a:stCxn id="2407438" idx="1"/>
                <a:endCxn id="2407434" idx="5"/>
              </p:cNvCxnSpPr>
              <p:nvPr/>
            </p:nvCxnSpPr>
            <p:spPr bwMode="auto">
              <a:xfrm flipH="1" flipV="1">
                <a:off x="3113" y="1849"/>
                <a:ext cx="350" cy="414"/>
              </a:xfrm>
              <a:prstGeom prst="straightConnector1">
                <a:avLst/>
              </a:prstGeom>
              <a:noFill/>
              <a:ln w="15875">
                <a:solidFill>
                  <a:schemeClr val="accent2"/>
                </a:solidFill>
                <a:round/>
                <a:headEnd/>
                <a:tailEnd/>
              </a:ln>
              <a:effectLst/>
            </p:spPr>
          </p:cxnSp>
          <p:cxnSp>
            <p:nvCxnSpPr>
              <p:cNvPr id="2407445" name="AutoShape 21"/>
              <p:cNvCxnSpPr>
                <a:cxnSpLocks noChangeShapeType="1"/>
                <a:stCxn id="2407434" idx="4"/>
                <a:endCxn id="2407431" idx="6"/>
              </p:cNvCxnSpPr>
              <p:nvPr/>
            </p:nvCxnSpPr>
            <p:spPr bwMode="auto">
              <a:xfrm flipH="1" flipV="1">
                <a:off x="3048" y="1320"/>
                <a:ext cx="48" cy="536"/>
              </a:xfrm>
              <a:prstGeom prst="straightConnector1">
                <a:avLst/>
              </a:prstGeom>
              <a:noFill/>
              <a:ln w="15875">
                <a:solidFill>
                  <a:schemeClr val="accent2"/>
                </a:solidFill>
                <a:round/>
                <a:headEnd/>
                <a:tailEnd/>
              </a:ln>
              <a:effectLst/>
            </p:spPr>
          </p:cxnSp>
          <p:cxnSp>
            <p:nvCxnSpPr>
              <p:cNvPr id="2407446" name="AutoShape 22"/>
              <p:cNvCxnSpPr>
                <a:cxnSpLocks noChangeShapeType="1"/>
                <a:stCxn id="2407434" idx="7"/>
                <a:endCxn id="2407432" idx="1"/>
              </p:cNvCxnSpPr>
              <p:nvPr/>
            </p:nvCxnSpPr>
            <p:spPr bwMode="auto">
              <a:xfrm flipV="1">
                <a:off x="3113" y="1351"/>
                <a:ext cx="542" cy="464"/>
              </a:xfrm>
              <a:prstGeom prst="straightConnector1">
                <a:avLst/>
              </a:prstGeom>
              <a:noFill/>
              <a:ln w="15875">
                <a:solidFill>
                  <a:schemeClr val="accent2"/>
                </a:solidFill>
                <a:round/>
                <a:headEnd/>
                <a:tailEnd/>
              </a:ln>
              <a:effectLst/>
            </p:spPr>
          </p:cxnSp>
          <p:cxnSp>
            <p:nvCxnSpPr>
              <p:cNvPr id="2407447" name="AutoShape 23"/>
              <p:cNvCxnSpPr>
                <a:cxnSpLocks noChangeShapeType="1"/>
                <a:stCxn id="2407433" idx="5"/>
                <a:endCxn id="2407436" idx="6"/>
              </p:cNvCxnSpPr>
              <p:nvPr/>
            </p:nvCxnSpPr>
            <p:spPr bwMode="auto">
              <a:xfrm>
                <a:off x="2777" y="2177"/>
                <a:ext cx="1783" cy="487"/>
              </a:xfrm>
              <a:prstGeom prst="straightConnector1">
                <a:avLst/>
              </a:prstGeom>
              <a:noFill/>
              <a:ln w="15875">
                <a:solidFill>
                  <a:schemeClr val="accent2"/>
                </a:solidFill>
                <a:round/>
                <a:headEnd/>
                <a:tailEnd/>
              </a:ln>
              <a:effectLst/>
            </p:spPr>
          </p:cxnSp>
          <p:cxnSp>
            <p:nvCxnSpPr>
              <p:cNvPr id="2407448" name="AutoShape 24"/>
              <p:cNvCxnSpPr>
                <a:cxnSpLocks noChangeShapeType="1"/>
                <a:stCxn id="2407436" idx="0"/>
                <a:endCxn id="2407440" idx="7"/>
              </p:cNvCxnSpPr>
              <p:nvPr/>
            </p:nvCxnSpPr>
            <p:spPr bwMode="auto">
              <a:xfrm flipH="1" flipV="1">
                <a:off x="4409" y="1639"/>
                <a:ext cx="127" cy="1001"/>
              </a:xfrm>
              <a:prstGeom prst="straightConnector1">
                <a:avLst/>
              </a:prstGeom>
              <a:noFill/>
              <a:ln w="15875">
                <a:solidFill>
                  <a:schemeClr val="accent2"/>
                </a:solidFill>
                <a:round/>
                <a:headEnd/>
                <a:tailEnd/>
              </a:ln>
              <a:effectLst/>
            </p:spPr>
          </p:cxnSp>
          <p:cxnSp>
            <p:nvCxnSpPr>
              <p:cNvPr id="2407449" name="AutoShape 25"/>
              <p:cNvCxnSpPr>
                <a:cxnSpLocks noChangeShapeType="1"/>
                <a:stCxn id="2407438" idx="0"/>
                <a:endCxn id="2407439" idx="4"/>
              </p:cNvCxnSpPr>
              <p:nvPr/>
            </p:nvCxnSpPr>
            <p:spPr bwMode="auto">
              <a:xfrm flipV="1">
                <a:off x="3480" y="1344"/>
                <a:ext cx="864" cy="912"/>
              </a:xfrm>
              <a:prstGeom prst="straightConnector1">
                <a:avLst/>
              </a:prstGeom>
              <a:noFill/>
              <a:ln w="15875">
                <a:solidFill>
                  <a:schemeClr val="accent2"/>
                </a:solidFill>
                <a:round/>
                <a:headEnd/>
                <a:tailEnd/>
              </a:ln>
              <a:effectLst/>
            </p:spPr>
          </p:cxnSp>
          <p:cxnSp>
            <p:nvCxnSpPr>
              <p:cNvPr id="2407450" name="AutoShape 26"/>
              <p:cNvCxnSpPr>
                <a:cxnSpLocks noChangeShapeType="1"/>
              </p:cNvCxnSpPr>
              <p:nvPr/>
            </p:nvCxnSpPr>
            <p:spPr bwMode="auto">
              <a:xfrm flipV="1">
                <a:off x="3559" y="1656"/>
                <a:ext cx="802" cy="230"/>
              </a:xfrm>
              <a:prstGeom prst="straightConnector1">
                <a:avLst/>
              </a:prstGeom>
              <a:noFill/>
              <a:ln w="15875">
                <a:solidFill>
                  <a:schemeClr val="accent2"/>
                </a:solidFill>
                <a:round/>
                <a:headEnd/>
                <a:tailEnd/>
              </a:ln>
              <a:effectLst/>
            </p:spPr>
          </p:cxnSp>
          <p:cxnSp>
            <p:nvCxnSpPr>
              <p:cNvPr id="2407451" name="AutoShape 27"/>
              <p:cNvCxnSpPr>
                <a:cxnSpLocks noChangeShapeType="1"/>
                <a:stCxn id="2407437" idx="0"/>
                <a:endCxn id="2407439" idx="1"/>
              </p:cNvCxnSpPr>
              <p:nvPr/>
            </p:nvCxnSpPr>
            <p:spPr bwMode="auto">
              <a:xfrm flipV="1">
                <a:off x="3583" y="1303"/>
                <a:ext cx="744" cy="576"/>
              </a:xfrm>
              <a:prstGeom prst="straightConnector1">
                <a:avLst/>
              </a:prstGeom>
              <a:noFill/>
              <a:ln w="15875">
                <a:solidFill>
                  <a:schemeClr val="accent2"/>
                </a:solidFill>
                <a:round/>
                <a:headEnd/>
                <a:tailEnd/>
              </a:ln>
              <a:effectLst/>
            </p:spPr>
          </p:cxnSp>
          <p:cxnSp>
            <p:nvCxnSpPr>
              <p:cNvPr id="2407452" name="AutoShape 28"/>
              <p:cNvCxnSpPr>
                <a:cxnSpLocks noChangeShapeType="1"/>
                <a:stCxn id="2407430" idx="1"/>
                <a:endCxn id="2407438" idx="7"/>
              </p:cNvCxnSpPr>
              <p:nvPr/>
            </p:nvCxnSpPr>
            <p:spPr bwMode="auto">
              <a:xfrm flipH="1" flipV="1">
                <a:off x="3497" y="2263"/>
                <a:ext cx="117" cy="816"/>
              </a:xfrm>
              <a:prstGeom prst="straightConnector1">
                <a:avLst/>
              </a:prstGeom>
              <a:noFill/>
              <a:ln w="15875">
                <a:solidFill>
                  <a:schemeClr val="accent2"/>
                </a:solidFill>
                <a:round/>
                <a:headEnd/>
                <a:tailEnd/>
              </a:ln>
              <a:effectLst/>
            </p:spPr>
          </p:cxnSp>
        </p:grpSp>
        <p:sp>
          <p:nvSpPr>
            <p:cNvPr id="2407453" name="Text Box 29"/>
            <p:cNvSpPr txBox="1">
              <a:spLocks noChangeArrowheads="1"/>
            </p:cNvSpPr>
            <p:nvPr/>
          </p:nvSpPr>
          <p:spPr bwMode="auto">
            <a:xfrm>
              <a:off x="4560" y="2496"/>
              <a:ext cx="169" cy="288"/>
            </a:xfrm>
            <a:prstGeom prst="rect">
              <a:avLst/>
            </a:prstGeom>
            <a:noFill/>
            <a:ln w="9525">
              <a:noFill/>
              <a:miter lim="800000"/>
              <a:headEnd/>
              <a:tailEnd/>
            </a:ln>
            <a:effectLst/>
          </p:spPr>
          <p:txBody>
            <a:bodyPr wrap="none">
              <a:spAutoFit/>
            </a:bodyPr>
            <a:lstStyle/>
            <a:p>
              <a:pPr>
                <a:buFontTx/>
                <a:buNone/>
              </a:pPr>
              <a:r>
                <a:rPr lang="en-US" sz="2400"/>
                <a:t>i</a:t>
              </a:r>
            </a:p>
          </p:txBody>
        </p:sp>
        <p:sp>
          <p:nvSpPr>
            <p:cNvPr id="2407454" name="Text Box 30"/>
            <p:cNvSpPr txBox="1">
              <a:spLocks noChangeArrowheads="1"/>
            </p:cNvSpPr>
            <p:nvPr/>
          </p:nvSpPr>
          <p:spPr bwMode="auto">
            <a:xfrm>
              <a:off x="4464" y="1440"/>
              <a:ext cx="169" cy="288"/>
            </a:xfrm>
            <a:prstGeom prst="rect">
              <a:avLst/>
            </a:prstGeom>
            <a:noFill/>
            <a:ln w="9525">
              <a:noFill/>
              <a:miter lim="800000"/>
              <a:headEnd/>
              <a:tailEnd/>
            </a:ln>
            <a:effectLst/>
          </p:spPr>
          <p:txBody>
            <a:bodyPr wrap="none">
              <a:spAutoFit/>
            </a:bodyPr>
            <a:lstStyle/>
            <a:p>
              <a:pPr>
                <a:buFontTx/>
                <a:buNone/>
              </a:pPr>
              <a:r>
                <a:rPr lang="en-US" sz="2400"/>
                <a:t>j</a:t>
              </a:r>
            </a:p>
          </p:txBody>
        </p:sp>
        <p:sp>
          <p:nvSpPr>
            <p:cNvPr id="2407455" name="Text Box 31"/>
            <p:cNvSpPr txBox="1">
              <a:spLocks noChangeArrowheads="1"/>
            </p:cNvSpPr>
            <p:nvPr/>
          </p:nvSpPr>
          <p:spPr bwMode="auto">
            <a:xfrm>
              <a:off x="3653" y="2928"/>
              <a:ext cx="255" cy="288"/>
            </a:xfrm>
            <a:prstGeom prst="rect">
              <a:avLst/>
            </a:prstGeom>
            <a:noFill/>
            <a:ln w="9525">
              <a:noFill/>
              <a:miter lim="800000"/>
              <a:headEnd/>
              <a:tailEnd/>
            </a:ln>
            <a:effectLst/>
          </p:spPr>
          <p:txBody>
            <a:bodyPr wrap="none">
              <a:spAutoFit/>
            </a:bodyPr>
            <a:lstStyle/>
            <a:p>
              <a:pPr>
                <a:buFontTx/>
                <a:buNone/>
              </a:pPr>
              <a:r>
                <a:rPr lang="en-US" sz="2400"/>
                <a:t>m</a:t>
              </a:r>
            </a:p>
          </p:txBody>
        </p:sp>
        <p:sp>
          <p:nvSpPr>
            <p:cNvPr id="2407456" name="Text Box 32"/>
            <p:cNvSpPr txBox="1">
              <a:spLocks noChangeArrowheads="1"/>
            </p:cNvSpPr>
            <p:nvPr/>
          </p:nvSpPr>
          <p:spPr bwMode="auto">
            <a:xfrm>
              <a:off x="4460" y="1968"/>
              <a:ext cx="273" cy="288"/>
            </a:xfrm>
            <a:prstGeom prst="rect">
              <a:avLst/>
            </a:prstGeom>
            <a:noFill/>
            <a:ln w="9525">
              <a:noFill/>
              <a:miter lim="800000"/>
              <a:headEnd/>
              <a:tailEnd/>
            </a:ln>
            <a:effectLst/>
          </p:spPr>
          <p:txBody>
            <a:bodyPr wrap="none">
              <a:spAutoFit/>
            </a:bodyPr>
            <a:lstStyle/>
            <a:p>
              <a:pPr>
                <a:buFontTx/>
                <a:buNone/>
              </a:pPr>
              <a:r>
                <a:rPr lang="en-US" sz="2400"/>
                <a:t>e</a:t>
              </a:r>
              <a:r>
                <a:rPr lang="en-US" sz="2400" baseline="-25000"/>
                <a:t>ij</a:t>
              </a:r>
              <a:endParaRPr lang="en-US" sz="2400"/>
            </a:p>
          </p:txBody>
        </p:sp>
        <p:sp>
          <p:nvSpPr>
            <p:cNvPr id="2407457" name="Text Box 33"/>
            <p:cNvSpPr txBox="1">
              <a:spLocks noChangeArrowheads="1"/>
            </p:cNvSpPr>
            <p:nvPr/>
          </p:nvSpPr>
          <p:spPr bwMode="auto">
            <a:xfrm>
              <a:off x="2859" y="1632"/>
              <a:ext cx="212" cy="288"/>
            </a:xfrm>
            <a:prstGeom prst="rect">
              <a:avLst/>
            </a:prstGeom>
            <a:noFill/>
            <a:ln w="9525">
              <a:noFill/>
              <a:miter lim="800000"/>
              <a:headEnd/>
              <a:tailEnd/>
            </a:ln>
            <a:effectLst/>
          </p:spPr>
          <p:txBody>
            <a:bodyPr wrap="none">
              <a:spAutoFit/>
            </a:bodyPr>
            <a:lstStyle/>
            <a:p>
              <a:pPr>
                <a:buFontTx/>
                <a:buNone/>
              </a:pPr>
              <a:r>
                <a:rPr lang="en-US" sz="2400"/>
                <a:t>h</a:t>
              </a:r>
            </a:p>
          </p:txBody>
        </p:sp>
      </p:grpSp>
      <p:pic>
        <p:nvPicPr>
          <p:cNvPr id="2407458" name="Picture 34" descr="zpq0200763260004"/>
          <p:cNvPicPr>
            <a:picLocks noChangeAspect="1" noChangeArrowheads="1"/>
          </p:cNvPicPr>
          <p:nvPr/>
        </p:nvPicPr>
        <p:blipFill>
          <a:blip r:embed="rId3" cstate="print"/>
          <a:srcRect t="7217" r="56250"/>
          <a:stretch>
            <a:fillRect/>
          </a:stretch>
        </p:blipFill>
        <p:spPr bwMode="auto">
          <a:xfrm>
            <a:off x="457200" y="1804988"/>
            <a:ext cx="3767138" cy="3322637"/>
          </a:xfrm>
          <a:prstGeom prst="rect">
            <a:avLst/>
          </a:prstGeom>
          <a:noFill/>
        </p:spPr>
      </p:pic>
      <p:sp>
        <p:nvSpPr>
          <p:cNvPr id="2407459" name="Text Box 35"/>
          <p:cNvSpPr txBox="1">
            <a:spLocks noChangeArrowheads="1"/>
          </p:cNvSpPr>
          <p:nvPr/>
        </p:nvSpPr>
        <p:spPr bwMode="auto">
          <a:xfrm>
            <a:off x="112713" y="3744913"/>
            <a:ext cx="233362" cy="304800"/>
          </a:xfrm>
          <a:prstGeom prst="rect">
            <a:avLst/>
          </a:prstGeom>
          <a:noFill/>
          <a:ln w="9525">
            <a:noFill/>
            <a:miter lim="800000"/>
            <a:headEnd/>
            <a:tailEnd/>
          </a:ln>
          <a:effectLst/>
        </p:spPr>
        <p:txBody>
          <a:bodyPr wrap="none">
            <a:spAutoFit/>
          </a:bodyPr>
          <a:lstStyle/>
          <a:p>
            <a:pPr>
              <a:buFontTx/>
              <a:buNone/>
            </a:pPr>
            <a:r>
              <a:rPr lang="en-US"/>
              <a:t>i</a:t>
            </a:r>
          </a:p>
        </p:txBody>
      </p:sp>
      <p:sp>
        <p:nvSpPr>
          <p:cNvPr id="2407460" name="Text Box 36"/>
          <p:cNvSpPr txBox="1">
            <a:spLocks noChangeArrowheads="1"/>
          </p:cNvSpPr>
          <p:nvPr/>
        </p:nvSpPr>
        <p:spPr bwMode="auto">
          <a:xfrm>
            <a:off x="2738438" y="5105400"/>
            <a:ext cx="233362" cy="304800"/>
          </a:xfrm>
          <a:prstGeom prst="rect">
            <a:avLst/>
          </a:prstGeom>
          <a:noFill/>
          <a:ln w="9525">
            <a:noFill/>
            <a:miter lim="800000"/>
            <a:headEnd/>
            <a:tailEnd/>
          </a:ln>
          <a:effectLst/>
        </p:spPr>
        <p:txBody>
          <a:bodyPr wrap="none">
            <a:spAutoFit/>
          </a:bodyPr>
          <a:lstStyle/>
          <a:p>
            <a:pPr>
              <a:buFontTx/>
              <a:buNone/>
            </a:pPr>
            <a:r>
              <a:rPr lang="en-US"/>
              <a:t>j</a:t>
            </a:r>
          </a:p>
        </p:txBody>
      </p:sp>
      <p:cxnSp>
        <p:nvCxnSpPr>
          <p:cNvPr id="2407461" name="AutoShape 37"/>
          <p:cNvCxnSpPr>
            <a:cxnSpLocks noChangeShapeType="1"/>
            <a:endCxn id="2407456" idx="1"/>
          </p:cNvCxnSpPr>
          <p:nvPr/>
        </p:nvCxnSpPr>
        <p:spPr bwMode="auto">
          <a:xfrm flipV="1">
            <a:off x="2895600" y="3352800"/>
            <a:ext cx="5251450" cy="609600"/>
          </a:xfrm>
          <a:prstGeom prst="curvedConnector3">
            <a:avLst>
              <a:gd name="adj1" fmla="val 46009"/>
            </a:avLst>
          </a:prstGeom>
          <a:noFill/>
          <a:ln w="25400">
            <a:solidFill>
              <a:schemeClr val="tx1"/>
            </a:solidFill>
            <a:round/>
            <a:headEnd/>
            <a:tailEnd type="triangl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7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7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74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019BD992-E852-45B9-96FF-DFF72C9E5010}" type="slidenum">
              <a:rPr lang="en-US"/>
              <a:pPr/>
              <a:t>65</a:t>
            </a:fld>
            <a:endParaRPr lang="en-US"/>
          </a:p>
        </p:txBody>
      </p:sp>
      <p:sp>
        <p:nvSpPr>
          <p:cNvPr id="2409474" name="Rectangle 2"/>
          <p:cNvSpPr>
            <a:spLocks noGrp="1" noChangeArrowheads="1"/>
          </p:cNvSpPr>
          <p:nvPr>
            <p:ph type="title"/>
          </p:nvPr>
        </p:nvSpPr>
        <p:spPr/>
        <p:txBody>
          <a:bodyPr/>
          <a:lstStyle/>
          <a:p>
            <a:r>
              <a:rPr lang="en-US" dirty="0"/>
              <a:t>Cortical Thickness </a:t>
            </a:r>
            <a:r>
              <a:rPr lang="en-US" dirty="0" smtClean="0"/>
              <a:t>Network from </a:t>
            </a:r>
            <a:r>
              <a:rPr lang="en-US" dirty="0" smtClean="0"/>
              <a:t>Brain MRI</a:t>
            </a:r>
            <a:endParaRPr lang="en-US" dirty="0"/>
          </a:p>
        </p:txBody>
      </p:sp>
      <p:sp>
        <p:nvSpPr>
          <p:cNvPr id="2409475" name="Rectangle 3"/>
          <p:cNvSpPr>
            <a:spLocks noGrp="1" noChangeArrowheads="1"/>
          </p:cNvSpPr>
          <p:nvPr>
            <p:ph type="body" idx="1"/>
          </p:nvPr>
        </p:nvSpPr>
        <p:spPr>
          <a:xfrm>
            <a:off x="455613" y="1219200"/>
            <a:ext cx="6021387" cy="4876800"/>
          </a:xfrm>
        </p:spPr>
        <p:txBody>
          <a:bodyPr/>
          <a:lstStyle/>
          <a:p>
            <a:pPr marL="457200" indent="-457200">
              <a:buFont typeface="Wingdings" pitchFamily="2" charset="2"/>
              <a:buAutoNum type="arabicPeriod"/>
            </a:pPr>
            <a:r>
              <a:rPr lang="en-US" dirty="0" smtClean="0"/>
              <a:t>Acquire MRI of brain</a:t>
            </a:r>
          </a:p>
          <a:p>
            <a:pPr marL="457200" indent="-457200">
              <a:buFont typeface="Wingdings" pitchFamily="2" charset="2"/>
              <a:buAutoNum type="arabicPeriod"/>
            </a:pPr>
            <a:r>
              <a:rPr lang="en-US" dirty="0" smtClean="0"/>
              <a:t>Segment GM/WM/CSF/</a:t>
            </a:r>
            <a:r>
              <a:rPr lang="en-US" dirty="0" err="1" smtClean="0"/>
              <a:t>nonbrain</a:t>
            </a:r>
            <a:endParaRPr lang="en-US" dirty="0" smtClean="0"/>
          </a:p>
          <a:p>
            <a:pPr marL="457200" indent="-457200">
              <a:buFont typeface="Wingdings" pitchFamily="2" charset="2"/>
              <a:buAutoNum type="arabicPeriod"/>
            </a:pPr>
            <a:r>
              <a:rPr lang="en-US" dirty="0" err="1" smtClean="0"/>
              <a:t>Parcellate</a:t>
            </a:r>
            <a:r>
              <a:rPr lang="en-US" dirty="0" smtClean="0"/>
              <a:t> GM into ROI’s based on anatomy (</a:t>
            </a:r>
            <a:r>
              <a:rPr lang="en-US" dirty="0" err="1" smtClean="0"/>
              <a:t>gyri</a:t>
            </a:r>
            <a:r>
              <a:rPr lang="en-US" dirty="0" smtClean="0"/>
              <a:t> and </a:t>
            </a:r>
            <a:r>
              <a:rPr lang="en-US" dirty="0" err="1" smtClean="0"/>
              <a:t>sulci</a:t>
            </a:r>
            <a:r>
              <a:rPr lang="en-US" dirty="0" smtClean="0"/>
              <a:t>)</a:t>
            </a:r>
          </a:p>
          <a:p>
            <a:endParaRPr lang="en-US" dirty="0" smtClean="0"/>
          </a:p>
          <a:p>
            <a:r>
              <a:rPr lang="en-US" dirty="0" smtClean="0"/>
              <a:t>Idea</a:t>
            </a:r>
            <a:r>
              <a:rPr lang="en-US" dirty="0"/>
              <a:t>: cortical thickness of various ROIs are not independent but may be correlated across subjects</a:t>
            </a:r>
          </a:p>
          <a:p>
            <a:r>
              <a:rPr lang="en-US" dirty="0"/>
              <a:t>Each ROI gets a node in the graph</a:t>
            </a:r>
          </a:p>
          <a:p>
            <a:r>
              <a:rPr lang="en-US" dirty="0"/>
              <a:t>Define edge weight between node </a:t>
            </a:r>
            <a:r>
              <a:rPr lang="en-US" dirty="0" err="1"/>
              <a:t>i</a:t>
            </a:r>
            <a:r>
              <a:rPr lang="en-US" dirty="0"/>
              <a:t> and node j as the strength of correlation between </a:t>
            </a:r>
            <a:r>
              <a:rPr lang="en-US" dirty="0" err="1"/>
              <a:t>ROI</a:t>
            </a:r>
            <a:r>
              <a:rPr lang="en-US" baseline="-25000" dirty="0" err="1"/>
              <a:t>i</a:t>
            </a:r>
            <a:r>
              <a:rPr lang="en-US" dirty="0"/>
              <a:t> and </a:t>
            </a:r>
            <a:r>
              <a:rPr lang="en-US" dirty="0" err="1"/>
              <a:t>ROI</a:t>
            </a:r>
            <a:r>
              <a:rPr lang="en-US" baseline="-25000" dirty="0" err="1"/>
              <a:t>j</a:t>
            </a:r>
            <a:endParaRPr lang="en-US" dirty="0"/>
          </a:p>
          <a:p>
            <a:endParaRPr lang="en-US" dirty="0"/>
          </a:p>
        </p:txBody>
      </p:sp>
      <p:pic>
        <p:nvPicPr>
          <p:cNvPr id="2409476" name="Picture 4"/>
          <p:cNvPicPr>
            <a:picLocks noChangeAspect="1" noChangeArrowheads="1"/>
          </p:cNvPicPr>
          <p:nvPr/>
        </p:nvPicPr>
        <p:blipFill>
          <a:blip r:embed="rId2" cstate="print"/>
          <a:srcRect/>
          <a:stretch>
            <a:fillRect/>
          </a:stretch>
        </p:blipFill>
        <p:spPr bwMode="auto">
          <a:xfrm>
            <a:off x="6248400" y="1219200"/>
            <a:ext cx="2438400" cy="2838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007061CF-0996-4C12-A127-704C3039C083}" type="slidenum">
              <a:rPr lang="en-US"/>
              <a:pPr/>
              <a:t>66</a:t>
            </a:fld>
            <a:endParaRPr lang="en-US"/>
          </a:p>
        </p:txBody>
      </p:sp>
      <p:sp>
        <p:nvSpPr>
          <p:cNvPr id="2410498" name="Rectangle 2"/>
          <p:cNvSpPr>
            <a:spLocks noGrp="1" noChangeArrowheads="1"/>
          </p:cNvSpPr>
          <p:nvPr>
            <p:ph type="title"/>
          </p:nvPr>
        </p:nvSpPr>
        <p:spPr>
          <a:xfrm>
            <a:off x="457200" y="152400"/>
            <a:ext cx="8229600" cy="609600"/>
          </a:xfrm>
        </p:spPr>
        <p:txBody>
          <a:bodyPr/>
          <a:lstStyle/>
          <a:p>
            <a:pPr marL="609600" indent="-609600"/>
            <a:r>
              <a:rPr lang="en-US" dirty="0"/>
              <a:t>Cortical Thickness Network</a:t>
            </a:r>
          </a:p>
        </p:txBody>
      </p:sp>
      <p:sp>
        <p:nvSpPr>
          <p:cNvPr id="2410499" name="Rectangle 3"/>
          <p:cNvSpPr>
            <a:spLocks noChangeArrowheads="1"/>
          </p:cNvSpPr>
          <p:nvPr/>
        </p:nvSpPr>
        <p:spPr bwMode="auto">
          <a:xfrm>
            <a:off x="228600" y="5077361"/>
            <a:ext cx="8686800" cy="1323439"/>
          </a:xfrm>
          <a:prstGeom prst="rect">
            <a:avLst/>
          </a:prstGeom>
          <a:noFill/>
          <a:ln w="9525">
            <a:noFill/>
            <a:miter lim="800000"/>
            <a:headEnd/>
            <a:tailEnd/>
          </a:ln>
          <a:effectLst/>
        </p:spPr>
        <p:txBody>
          <a:bodyPr anchor="ctr">
            <a:spAutoFit/>
          </a:bodyPr>
          <a:lstStyle/>
          <a:p>
            <a:pPr marL="457200" indent="-457200">
              <a:buFontTx/>
              <a:buNone/>
            </a:pPr>
            <a:r>
              <a:rPr lang="en-US" sz="2000" b="1" i="0" dirty="0"/>
              <a:t>Yong He, Zhang J. Chen and Alan C. Evans.</a:t>
            </a:r>
            <a:r>
              <a:rPr lang="en-US" sz="2000" dirty="0"/>
              <a:t> </a:t>
            </a:r>
            <a:r>
              <a:rPr lang="en-US" sz="2000" b="1" i="0" dirty="0"/>
              <a:t>Small-World Anatomical Networks in the Human Brain Revealed by Cortical Thickness from MRI. </a:t>
            </a:r>
            <a:r>
              <a:rPr lang="en-US" sz="2000" i="0" dirty="0"/>
              <a:t>Cerebral Cortex October 2007;17:2407--2419</a:t>
            </a:r>
            <a:endParaRPr lang="en-US" sz="2000" b="1" i="0" dirty="0"/>
          </a:p>
          <a:p>
            <a:pPr marL="457200" indent="-457200">
              <a:buFontTx/>
              <a:buNone/>
            </a:pPr>
            <a:endParaRPr lang="en-US" sz="2000" dirty="0"/>
          </a:p>
        </p:txBody>
      </p:sp>
      <p:pic>
        <p:nvPicPr>
          <p:cNvPr id="2410500" name="Picture 4"/>
          <p:cNvPicPr>
            <a:picLocks noChangeAspect="1" noChangeArrowheads="1"/>
          </p:cNvPicPr>
          <p:nvPr/>
        </p:nvPicPr>
        <p:blipFill>
          <a:blip r:embed="rId3" cstate="print"/>
          <a:srcRect/>
          <a:stretch>
            <a:fillRect/>
          </a:stretch>
        </p:blipFill>
        <p:spPr bwMode="auto">
          <a:xfrm>
            <a:off x="457200" y="1047750"/>
            <a:ext cx="8229600" cy="38338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98BC5B82-911A-4967-9F2E-F1AF7C7F3D09}" type="slidenum">
              <a:rPr lang="en-US"/>
              <a:pPr/>
              <a:t>67</a:t>
            </a:fld>
            <a:endParaRPr lang="en-US"/>
          </a:p>
        </p:txBody>
      </p:sp>
      <p:sp>
        <p:nvSpPr>
          <p:cNvPr id="2414594" name="Rectangle 2"/>
          <p:cNvSpPr>
            <a:spLocks noGrp="1" noChangeArrowheads="1"/>
          </p:cNvSpPr>
          <p:nvPr>
            <p:ph type="body" idx="1"/>
          </p:nvPr>
        </p:nvSpPr>
        <p:spPr>
          <a:xfrm>
            <a:off x="228600" y="2316163"/>
            <a:ext cx="5334000" cy="2027237"/>
          </a:xfrm>
        </p:spPr>
        <p:txBody>
          <a:bodyPr/>
          <a:lstStyle/>
          <a:p>
            <a:pPr>
              <a:buFont typeface="Wingdings" pitchFamily="2" charset="2"/>
              <a:buNone/>
            </a:pPr>
            <a:r>
              <a:rPr lang="en-US"/>
              <a:t>		</a:t>
            </a:r>
            <a:r>
              <a:rPr lang="en-US" sz="2800" i="1">
                <a:latin typeface="Times New Roman" pitchFamily="18" charset="0"/>
              </a:rPr>
              <a:t>z</a:t>
            </a:r>
            <a:r>
              <a:rPr lang="en-US" sz="2800" i="1" baseline="-25000">
                <a:latin typeface="Times New Roman" pitchFamily="18" charset="0"/>
              </a:rPr>
              <a:t>i</a:t>
            </a:r>
            <a:r>
              <a:rPr lang="en-US" sz="2800" i="1">
                <a:latin typeface="Times New Roman" pitchFamily="18" charset="0"/>
              </a:rPr>
              <a:t>(k) = (x</a:t>
            </a:r>
            <a:r>
              <a:rPr lang="en-US" sz="2800" i="1" baseline="-25000">
                <a:latin typeface="Times New Roman" pitchFamily="18" charset="0"/>
              </a:rPr>
              <a:t>i</a:t>
            </a:r>
            <a:r>
              <a:rPr lang="en-US" sz="2800" i="1">
                <a:latin typeface="Times New Roman" pitchFamily="18" charset="0"/>
              </a:rPr>
              <a:t>(k) – m</a:t>
            </a:r>
            <a:r>
              <a:rPr lang="en-US" sz="2800" i="1" baseline="-25000">
                <a:latin typeface="Times New Roman" pitchFamily="18" charset="0"/>
              </a:rPr>
              <a:t>i</a:t>
            </a:r>
            <a:r>
              <a:rPr lang="en-US" sz="2800" i="1">
                <a:latin typeface="Times New Roman" pitchFamily="18" charset="0"/>
              </a:rPr>
              <a:t>) / s</a:t>
            </a:r>
            <a:r>
              <a:rPr lang="en-US" sz="2800" i="1" baseline="-25000">
                <a:latin typeface="Times New Roman" pitchFamily="18" charset="0"/>
              </a:rPr>
              <a:t>i</a:t>
            </a:r>
            <a:endParaRPr lang="en-US" sz="2800" i="1">
              <a:latin typeface="Times New Roman" pitchFamily="18" charset="0"/>
            </a:endParaRPr>
          </a:p>
          <a:p>
            <a:pPr>
              <a:buFont typeface="Wingdings" pitchFamily="2" charset="2"/>
              <a:buNone/>
            </a:pPr>
            <a:r>
              <a:rPr lang="en-US"/>
              <a:t>		</a:t>
            </a:r>
            <a:r>
              <a:rPr lang="en-US" sz="2800" i="1">
                <a:latin typeface="Times New Roman" pitchFamily="18" charset="0"/>
              </a:rPr>
              <a:t>[C(k)]</a:t>
            </a:r>
            <a:r>
              <a:rPr lang="en-US" sz="2800" i="1" baseline="-25000">
                <a:latin typeface="Times New Roman" pitchFamily="18" charset="0"/>
              </a:rPr>
              <a:t>i,j</a:t>
            </a:r>
            <a:r>
              <a:rPr lang="en-US" sz="2800" i="1">
                <a:latin typeface="Times New Roman" pitchFamily="18" charset="0"/>
              </a:rPr>
              <a:t> = |z</a:t>
            </a:r>
            <a:r>
              <a:rPr lang="en-US" sz="2800" i="1" baseline="-25000">
                <a:latin typeface="Times New Roman" pitchFamily="18" charset="0"/>
              </a:rPr>
              <a:t>i</a:t>
            </a:r>
            <a:r>
              <a:rPr lang="en-US" sz="2800" i="1">
                <a:latin typeface="Times New Roman" pitchFamily="18" charset="0"/>
              </a:rPr>
              <a:t>(k) – z</a:t>
            </a:r>
            <a:r>
              <a:rPr lang="en-US" sz="2800" i="1" baseline="-25000">
                <a:latin typeface="Times New Roman" pitchFamily="18" charset="0"/>
              </a:rPr>
              <a:t>j</a:t>
            </a:r>
            <a:r>
              <a:rPr lang="en-US" sz="2800" i="1">
                <a:latin typeface="Times New Roman" pitchFamily="18" charset="0"/>
              </a:rPr>
              <a:t>(k)|</a:t>
            </a:r>
          </a:p>
          <a:p>
            <a:r>
              <a:rPr lang="en-US" sz="2800" i="1">
                <a:latin typeface="Times New Roman" pitchFamily="18" charset="0"/>
              </a:rPr>
              <a:t>C(k)</a:t>
            </a:r>
            <a:r>
              <a:rPr lang="en-US"/>
              <a:t> = connectivity matrix of subject </a:t>
            </a:r>
            <a:r>
              <a:rPr lang="en-US" sz="2800" i="1">
                <a:latin typeface="Times New Roman" pitchFamily="18" charset="0"/>
              </a:rPr>
              <a:t>k</a:t>
            </a:r>
          </a:p>
          <a:p>
            <a:pPr>
              <a:buFont typeface="Wingdings" pitchFamily="2" charset="2"/>
              <a:buNone/>
            </a:pPr>
            <a:endParaRPr lang="en-US" sz="2800" i="1">
              <a:latin typeface="Times New Roman" pitchFamily="18" charset="0"/>
            </a:endParaRPr>
          </a:p>
        </p:txBody>
      </p:sp>
      <p:sp>
        <p:nvSpPr>
          <p:cNvPr id="2414595" name="Rectangle 3"/>
          <p:cNvSpPr>
            <a:spLocks noGrp="1" noChangeArrowheads="1"/>
          </p:cNvSpPr>
          <p:nvPr>
            <p:ph type="title"/>
          </p:nvPr>
        </p:nvSpPr>
        <p:spPr>
          <a:xfrm>
            <a:off x="228600" y="304800"/>
            <a:ext cx="8839200" cy="914400"/>
          </a:xfrm>
          <a:noFill/>
          <a:ln/>
        </p:spPr>
        <p:txBody>
          <a:bodyPr/>
          <a:lstStyle/>
          <a:p>
            <a:pPr marL="609600" indent="-609600"/>
            <a:r>
              <a:rPr lang="en-US" sz="2800"/>
              <a:t>Cortical thickness networks in Epilepsy</a:t>
            </a:r>
          </a:p>
        </p:txBody>
      </p:sp>
      <p:grpSp>
        <p:nvGrpSpPr>
          <p:cNvPr id="2" name="Group 9"/>
          <p:cNvGrpSpPr>
            <a:grpSpLocks/>
          </p:cNvGrpSpPr>
          <p:nvPr/>
        </p:nvGrpSpPr>
        <p:grpSpPr bwMode="auto">
          <a:xfrm>
            <a:off x="4724400" y="2133600"/>
            <a:ext cx="4267200" cy="3627438"/>
            <a:chOff x="1200" y="1603"/>
            <a:chExt cx="2688" cy="2285"/>
          </a:xfrm>
        </p:grpSpPr>
        <p:pic>
          <p:nvPicPr>
            <p:cNvPr id="2414596" name="Picture 4" descr="zpq0200763260004"/>
            <p:cNvPicPr>
              <a:picLocks noChangeAspect="1" noChangeArrowheads="1"/>
            </p:cNvPicPr>
            <p:nvPr/>
          </p:nvPicPr>
          <p:blipFill>
            <a:blip r:embed="rId3" cstate="print"/>
            <a:srcRect t="7217" r="56250"/>
            <a:stretch>
              <a:fillRect/>
            </a:stretch>
          </p:blipFill>
          <p:spPr bwMode="auto">
            <a:xfrm>
              <a:off x="1515" y="1795"/>
              <a:ext cx="2373" cy="2093"/>
            </a:xfrm>
            <a:prstGeom prst="rect">
              <a:avLst/>
            </a:prstGeom>
            <a:noFill/>
          </p:spPr>
        </p:pic>
        <p:sp>
          <p:nvSpPr>
            <p:cNvPr id="2414597" name="Text Box 5"/>
            <p:cNvSpPr txBox="1">
              <a:spLocks noChangeArrowheads="1"/>
            </p:cNvSpPr>
            <p:nvPr/>
          </p:nvSpPr>
          <p:spPr bwMode="auto">
            <a:xfrm>
              <a:off x="1200" y="2976"/>
              <a:ext cx="147" cy="192"/>
            </a:xfrm>
            <a:prstGeom prst="rect">
              <a:avLst/>
            </a:prstGeom>
            <a:noFill/>
            <a:ln w="9525">
              <a:noFill/>
              <a:miter lim="800000"/>
              <a:headEnd/>
              <a:tailEnd/>
            </a:ln>
            <a:effectLst/>
          </p:spPr>
          <p:txBody>
            <a:bodyPr wrap="none">
              <a:spAutoFit/>
            </a:bodyPr>
            <a:lstStyle/>
            <a:p>
              <a:pPr>
                <a:buFontTx/>
                <a:buNone/>
              </a:pPr>
              <a:r>
                <a:rPr lang="en-US"/>
                <a:t>i</a:t>
              </a:r>
            </a:p>
          </p:txBody>
        </p:sp>
        <p:sp>
          <p:nvSpPr>
            <p:cNvPr id="2414598" name="Text Box 6"/>
            <p:cNvSpPr txBox="1">
              <a:spLocks noChangeArrowheads="1"/>
            </p:cNvSpPr>
            <p:nvPr/>
          </p:nvSpPr>
          <p:spPr bwMode="auto">
            <a:xfrm>
              <a:off x="2928" y="1603"/>
              <a:ext cx="147" cy="192"/>
            </a:xfrm>
            <a:prstGeom prst="rect">
              <a:avLst/>
            </a:prstGeom>
            <a:noFill/>
            <a:ln w="9525">
              <a:noFill/>
              <a:miter lim="800000"/>
              <a:headEnd/>
              <a:tailEnd/>
            </a:ln>
            <a:effectLst/>
          </p:spPr>
          <p:txBody>
            <a:bodyPr wrap="none">
              <a:spAutoFit/>
            </a:bodyPr>
            <a:lstStyle/>
            <a:p>
              <a:pPr>
                <a:buFontTx/>
                <a:buNone/>
              </a:pPr>
              <a:r>
                <a:rPr lang="en-US"/>
                <a:t>j</a:t>
              </a:r>
            </a:p>
          </p:txBody>
        </p:sp>
      </p:grpSp>
      <p:sp>
        <p:nvSpPr>
          <p:cNvPr id="2414602" name="Rectangle 10"/>
          <p:cNvSpPr>
            <a:spLocks noChangeArrowheads="1"/>
          </p:cNvSpPr>
          <p:nvPr/>
        </p:nvSpPr>
        <p:spPr bwMode="auto">
          <a:xfrm>
            <a:off x="533400" y="1066800"/>
            <a:ext cx="8382000" cy="1187450"/>
          </a:xfrm>
          <a:prstGeom prst="rect">
            <a:avLst/>
          </a:prstGeom>
          <a:noFill/>
          <a:ln w="9525">
            <a:noFill/>
            <a:miter lim="800000"/>
            <a:headEnd/>
            <a:tailEnd/>
          </a:ln>
          <a:effectLst/>
        </p:spPr>
        <p:txBody>
          <a:bodyPr>
            <a:spAutoFit/>
          </a:bodyPr>
          <a:lstStyle/>
          <a:p>
            <a:pPr algn="l">
              <a:buFontTx/>
              <a:buNone/>
            </a:pPr>
            <a:r>
              <a:rPr lang="en-US" sz="2400"/>
              <a:t>Xi(k)</a:t>
            </a:r>
            <a:r>
              <a:rPr lang="en-US" sz="2400" i="0"/>
              <a:t> = average thickness of </a:t>
            </a:r>
            <a:r>
              <a:rPr lang="en-US" sz="2400"/>
              <a:t>i</a:t>
            </a:r>
            <a:r>
              <a:rPr lang="en-US" sz="2400" i="0"/>
              <a:t>-th ROI of </a:t>
            </a:r>
            <a:r>
              <a:rPr lang="en-US" sz="2400"/>
              <a:t>k</a:t>
            </a:r>
            <a:r>
              <a:rPr lang="en-US" sz="2400" i="0"/>
              <a:t>-th subject</a:t>
            </a:r>
          </a:p>
          <a:p>
            <a:pPr algn="l">
              <a:buFontTx/>
              <a:buNone/>
            </a:pPr>
            <a:r>
              <a:rPr lang="en-US" sz="2400"/>
              <a:t>Si</a:t>
            </a:r>
            <a:r>
              <a:rPr lang="en-US" sz="2400" i="0"/>
              <a:t> = standard deviation of </a:t>
            </a:r>
            <a:r>
              <a:rPr lang="en-US" sz="2400"/>
              <a:t>i</a:t>
            </a:r>
            <a:r>
              <a:rPr lang="en-US" sz="2400" i="0"/>
              <a:t>-th ROI, from all 31 healthy subjects</a:t>
            </a:r>
          </a:p>
          <a:p>
            <a:pPr algn="l">
              <a:buFontTx/>
              <a:buNone/>
            </a:pPr>
            <a:r>
              <a:rPr lang="en-US" sz="2400"/>
              <a:t>Mi</a:t>
            </a:r>
            <a:r>
              <a:rPr lang="en-US" sz="2400" i="0"/>
              <a:t> = mean over all 31 healthy subjects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145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145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1459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4594"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fld id="{9E18DABD-6E5E-48BB-A031-2680220E158E}" type="slidenum">
              <a:rPr lang="en-US"/>
              <a:pPr/>
              <a:t>68</a:t>
            </a:fld>
            <a:endParaRPr lang="en-US"/>
          </a:p>
        </p:txBody>
      </p:sp>
      <p:sp>
        <p:nvSpPr>
          <p:cNvPr id="2416642" name="Rectangle 2"/>
          <p:cNvSpPr>
            <a:spLocks noChangeArrowheads="1"/>
          </p:cNvSpPr>
          <p:nvPr/>
        </p:nvSpPr>
        <p:spPr bwMode="auto">
          <a:xfrm>
            <a:off x="1143000" y="1447800"/>
            <a:ext cx="7315200" cy="1828800"/>
          </a:xfrm>
          <a:prstGeom prst="rect">
            <a:avLst/>
          </a:prstGeom>
          <a:noFill/>
          <a:ln w="9525">
            <a:noFill/>
            <a:miter lim="800000"/>
            <a:headEnd/>
            <a:tailEnd/>
          </a:ln>
          <a:effectLst/>
        </p:spPr>
        <p:txBody>
          <a:bodyPr/>
          <a:lstStyle/>
          <a:p>
            <a:pPr marL="457200" indent="-457200" algn="l">
              <a:spcBef>
                <a:spcPct val="20000"/>
              </a:spcBef>
              <a:buClr>
                <a:schemeClr val="accent2"/>
              </a:buClr>
              <a:buFont typeface="Wingdings" pitchFamily="2" charset="2"/>
              <a:buNone/>
            </a:pPr>
            <a:r>
              <a:rPr lang="en-US" sz="2800"/>
              <a:t>Define cortical curvature variables y</a:t>
            </a:r>
            <a:r>
              <a:rPr lang="en-US" sz="2800" baseline="-25000"/>
              <a:t>i</a:t>
            </a:r>
            <a:r>
              <a:rPr lang="en-US" sz="2800"/>
              <a:t>(k) similarly</a:t>
            </a:r>
          </a:p>
          <a:p>
            <a:pPr marL="457200" indent="-457200" algn="l">
              <a:spcBef>
                <a:spcPct val="20000"/>
              </a:spcBef>
              <a:buClr>
                <a:schemeClr val="accent2"/>
              </a:buClr>
              <a:buFont typeface="Wingdings" pitchFamily="2" charset="2"/>
              <a:buNone/>
            </a:pPr>
            <a:r>
              <a:rPr lang="en-US" sz="2800"/>
              <a:t>		q</a:t>
            </a:r>
            <a:r>
              <a:rPr lang="en-US" sz="2800" baseline="-25000"/>
              <a:t>i</a:t>
            </a:r>
            <a:r>
              <a:rPr lang="en-US" sz="2800"/>
              <a:t>(k) = (y</a:t>
            </a:r>
            <a:r>
              <a:rPr lang="en-US" sz="2800" baseline="-25000"/>
              <a:t>i</a:t>
            </a:r>
            <a:r>
              <a:rPr lang="en-US" sz="2800"/>
              <a:t>(k) – m</a:t>
            </a:r>
            <a:r>
              <a:rPr lang="en-US" sz="2800" baseline="-25000"/>
              <a:t>y</a:t>
            </a:r>
            <a:r>
              <a:rPr lang="en-US" sz="2800"/>
              <a:t> </a:t>
            </a:r>
            <a:r>
              <a:rPr lang="en-US" sz="2800" baseline="-25000"/>
              <a:t>i</a:t>
            </a:r>
            <a:r>
              <a:rPr lang="en-US" sz="2800"/>
              <a:t>) / s</a:t>
            </a:r>
            <a:r>
              <a:rPr lang="en-US" sz="2800" baseline="-25000"/>
              <a:t>y</a:t>
            </a:r>
            <a:r>
              <a:rPr lang="en-US" sz="2800"/>
              <a:t> </a:t>
            </a:r>
            <a:r>
              <a:rPr lang="en-US" sz="2800" baseline="-25000"/>
              <a:t>i</a:t>
            </a:r>
            <a:r>
              <a:rPr lang="en-US" sz="2400" i="0">
                <a:latin typeface="Verdana" pitchFamily="34" charset="0"/>
              </a:rPr>
              <a:t>		</a:t>
            </a:r>
          </a:p>
          <a:p>
            <a:pPr marL="457200" indent="-457200" algn="l">
              <a:spcBef>
                <a:spcPct val="20000"/>
              </a:spcBef>
              <a:buClr>
                <a:schemeClr val="accent2"/>
              </a:buClr>
              <a:buFont typeface="Wingdings" pitchFamily="2" charset="2"/>
              <a:buNone/>
            </a:pPr>
            <a:r>
              <a:rPr lang="en-US" sz="2800"/>
              <a:t>C(k)</a:t>
            </a:r>
            <a:r>
              <a:rPr lang="en-US" sz="2400" i="0">
                <a:latin typeface="Verdana" pitchFamily="34" charset="0"/>
              </a:rPr>
              <a:t> = connectivity matrix of subject </a:t>
            </a:r>
            <a:r>
              <a:rPr lang="en-US" sz="2800"/>
              <a:t>k</a:t>
            </a:r>
          </a:p>
          <a:p>
            <a:pPr marL="457200" indent="-457200" algn="l">
              <a:spcBef>
                <a:spcPct val="20000"/>
              </a:spcBef>
              <a:buClr>
                <a:schemeClr val="accent2"/>
              </a:buClr>
              <a:buFont typeface="Wingdings" pitchFamily="2" charset="2"/>
              <a:buNone/>
            </a:pPr>
            <a:r>
              <a:rPr lang="en-US" sz="2400" i="0">
                <a:latin typeface="Verdana" pitchFamily="34" charset="0"/>
              </a:rPr>
              <a:t>		</a:t>
            </a:r>
            <a:r>
              <a:rPr lang="en-US" sz="2800"/>
              <a:t>[C(k)]</a:t>
            </a:r>
            <a:r>
              <a:rPr lang="en-US" sz="2800" baseline="-25000"/>
              <a:t>i,j</a:t>
            </a:r>
            <a:r>
              <a:rPr lang="en-US" sz="2800"/>
              <a:t> = |z</a:t>
            </a:r>
            <a:r>
              <a:rPr lang="en-US" sz="2800" baseline="-25000"/>
              <a:t>i</a:t>
            </a:r>
            <a:r>
              <a:rPr lang="en-US" sz="2800"/>
              <a:t>(k) – z</a:t>
            </a:r>
            <a:r>
              <a:rPr lang="en-US" sz="2800" baseline="-25000"/>
              <a:t>j</a:t>
            </a:r>
            <a:r>
              <a:rPr lang="en-US" sz="2800"/>
              <a:t>(k)| +  |q</a:t>
            </a:r>
            <a:r>
              <a:rPr lang="en-US" sz="2800" baseline="-25000"/>
              <a:t>i</a:t>
            </a:r>
            <a:r>
              <a:rPr lang="en-US" sz="2800"/>
              <a:t>(k) – q</a:t>
            </a:r>
            <a:r>
              <a:rPr lang="en-US" sz="2800" baseline="-25000"/>
              <a:t>j</a:t>
            </a:r>
            <a:r>
              <a:rPr lang="en-US" sz="2800"/>
              <a:t>(k)| </a:t>
            </a:r>
          </a:p>
        </p:txBody>
      </p:sp>
      <p:sp>
        <p:nvSpPr>
          <p:cNvPr id="2416643" name="Rectangle 3"/>
          <p:cNvSpPr>
            <a:spLocks noChangeArrowheads="1"/>
          </p:cNvSpPr>
          <p:nvPr/>
        </p:nvSpPr>
        <p:spPr bwMode="auto">
          <a:xfrm>
            <a:off x="228600" y="304800"/>
            <a:ext cx="8839200" cy="914400"/>
          </a:xfrm>
          <a:prstGeom prst="rect">
            <a:avLst/>
          </a:prstGeom>
          <a:noFill/>
          <a:ln w="9525">
            <a:noFill/>
            <a:miter lim="800000"/>
            <a:headEnd/>
            <a:tailEnd/>
          </a:ln>
          <a:effectLst/>
        </p:spPr>
        <p:txBody>
          <a:bodyPr anchor="ctr"/>
          <a:lstStyle/>
          <a:p>
            <a:pPr marL="609600" indent="-609600">
              <a:buFontTx/>
              <a:buNone/>
            </a:pPr>
            <a:r>
              <a:rPr lang="en-US" sz="2800" b="1" i="0">
                <a:solidFill>
                  <a:srgbClr val="333399"/>
                </a:solidFill>
                <a:latin typeface="Verdana" pitchFamily="34" charset="0"/>
              </a:rPr>
              <a:t>Cortical thickness PLUS Curvature</a:t>
            </a:r>
          </a:p>
        </p:txBody>
      </p:sp>
      <p:sp>
        <p:nvSpPr>
          <p:cNvPr id="2416645" name="Rectangle 5"/>
          <p:cNvSpPr>
            <a:spLocks noChangeArrowheads="1"/>
          </p:cNvSpPr>
          <p:nvPr/>
        </p:nvSpPr>
        <p:spPr bwMode="auto">
          <a:xfrm>
            <a:off x="0" y="3276600"/>
            <a:ext cx="9144000" cy="0"/>
          </a:xfrm>
          <a:prstGeom prst="rect">
            <a:avLst/>
          </a:prstGeom>
          <a:noFill/>
          <a:ln w="9525">
            <a:noFill/>
            <a:miter lim="800000"/>
            <a:headEnd/>
            <a:tailEnd/>
          </a:ln>
          <a:effectLst/>
        </p:spPr>
        <p:txBody>
          <a:bodyPr wrap="none" anchor="ctr">
            <a:spAutoFit/>
          </a:bodyPr>
          <a:lstStyle/>
          <a:p>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fld id="{88C75B1A-7845-41CC-B723-0D3DEEEA18F7}" type="slidenum">
              <a:rPr lang="en-US"/>
              <a:pPr/>
              <a:t>69</a:t>
            </a:fld>
            <a:endParaRPr lang="en-US"/>
          </a:p>
        </p:txBody>
      </p:sp>
      <p:sp>
        <p:nvSpPr>
          <p:cNvPr id="2464770" name="Rectangle 2"/>
          <p:cNvSpPr>
            <a:spLocks noGrp="1" noChangeArrowheads="1"/>
          </p:cNvSpPr>
          <p:nvPr>
            <p:ph type="title"/>
          </p:nvPr>
        </p:nvSpPr>
        <p:spPr/>
        <p:txBody>
          <a:bodyPr/>
          <a:lstStyle/>
          <a:p>
            <a:r>
              <a:rPr lang="en-US"/>
              <a:t>Other ways to define connectivity</a:t>
            </a:r>
          </a:p>
        </p:txBody>
      </p:sp>
      <p:sp>
        <p:nvSpPr>
          <p:cNvPr id="2464771" name="Rectangle 3"/>
          <p:cNvSpPr>
            <a:spLocks noGrp="1" noChangeArrowheads="1"/>
          </p:cNvSpPr>
          <p:nvPr>
            <p:ph type="body" idx="1"/>
          </p:nvPr>
        </p:nvSpPr>
        <p:spPr>
          <a:xfrm>
            <a:off x="455613" y="4419600"/>
            <a:ext cx="8231187" cy="990600"/>
          </a:xfrm>
        </p:spPr>
        <p:txBody>
          <a:bodyPr/>
          <a:lstStyle/>
          <a:p>
            <a:r>
              <a:rPr lang="en-US"/>
              <a:t>Why is </a:t>
            </a:r>
            <a:r>
              <a:rPr lang="en-US" i="1"/>
              <a:t>max()</a:t>
            </a:r>
            <a:r>
              <a:rPr lang="en-US"/>
              <a:t> best? Not sure, but…</a:t>
            </a:r>
          </a:p>
          <a:p>
            <a:pPr lvl="1"/>
            <a:r>
              <a:rPr lang="en-US"/>
              <a:t>See later</a:t>
            </a:r>
          </a:p>
        </p:txBody>
      </p:sp>
      <p:sp>
        <p:nvSpPr>
          <p:cNvPr id="2464773" name="Rectangle 5"/>
          <p:cNvSpPr>
            <a:spLocks noChangeArrowheads="1"/>
          </p:cNvSpPr>
          <p:nvPr/>
        </p:nvSpPr>
        <p:spPr bwMode="auto">
          <a:xfrm>
            <a:off x="0" y="3290888"/>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2464772" name="Object 4"/>
          <p:cNvGraphicFramePr>
            <a:graphicFrameLocks noChangeAspect="1"/>
          </p:cNvGraphicFramePr>
          <p:nvPr/>
        </p:nvGraphicFramePr>
        <p:xfrm>
          <a:off x="1143000" y="1295400"/>
          <a:ext cx="6705600" cy="481013"/>
        </p:xfrm>
        <a:graphic>
          <a:graphicData uri="http://schemas.openxmlformats.org/presentationml/2006/ole">
            <p:oleObj spid="_x0000_s180226" name="Equation" r:id="rId3" imgW="3860800" imgH="279400" progId="">
              <p:embed/>
            </p:oleObj>
          </a:graphicData>
        </a:graphic>
      </p:graphicFrame>
      <p:graphicFrame>
        <p:nvGraphicFramePr>
          <p:cNvPr id="2464774" name="Object 6"/>
          <p:cNvGraphicFramePr>
            <a:graphicFrameLocks noChangeAspect="1"/>
          </p:cNvGraphicFramePr>
          <p:nvPr/>
        </p:nvGraphicFramePr>
        <p:xfrm>
          <a:off x="1143000" y="1892300"/>
          <a:ext cx="6705600" cy="481013"/>
        </p:xfrm>
        <a:graphic>
          <a:graphicData uri="http://schemas.openxmlformats.org/presentationml/2006/ole">
            <p:oleObj spid="_x0000_s180227" name="Equation" r:id="rId4" imgW="3860800" imgH="279400" progId="">
              <p:embed/>
            </p:oleObj>
          </a:graphicData>
        </a:graphic>
      </p:graphicFrame>
      <p:sp>
        <p:nvSpPr>
          <p:cNvPr id="2464777" name="Rectangle 9"/>
          <p:cNvSpPr>
            <a:spLocks noChangeArrowheads="1"/>
          </p:cNvSpPr>
          <p:nvPr/>
        </p:nvSpPr>
        <p:spPr bwMode="auto">
          <a:xfrm>
            <a:off x="0" y="327660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2464776" name="Object 8"/>
          <p:cNvGraphicFramePr>
            <a:graphicFrameLocks noChangeAspect="1"/>
          </p:cNvGraphicFramePr>
          <p:nvPr/>
        </p:nvGraphicFramePr>
        <p:xfrm>
          <a:off x="990600" y="2481263"/>
          <a:ext cx="7315200" cy="484187"/>
        </p:xfrm>
        <a:graphic>
          <a:graphicData uri="http://schemas.openxmlformats.org/presentationml/2006/ole">
            <p:oleObj spid="_x0000_s180228" name="Equation" r:id="rId5" imgW="4610100" imgH="304800" progId="">
              <p:embed/>
            </p:oleObj>
          </a:graphicData>
        </a:graphic>
      </p:graphicFrame>
      <p:sp>
        <p:nvSpPr>
          <p:cNvPr id="2464779" name="Rectangle 11"/>
          <p:cNvSpPr>
            <a:spLocks noChangeArrowheads="1"/>
          </p:cNvSpPr>
          <p:nvPr/>
        </p:nvSpPr>
        <p:spPr bwMode="auto">
          <a:xfrm>
            <a:off x="0" y="327660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2464778" name="Object 10"/>
          <p:cNvGraphicFramePr>
            <a:graphicFrameLocks noChangeAspect="1"/>
          </p:cNvGraphicFramePr>
          <p:nvPr/>
        </p:nvGraphicFramePr>
        <p:xfrm>
          <a:off x="990600" y="3063875"/>
          <a:ext cx="7315200" cy="488950"/>
        </p:xfrm>
        <a:graphic>
          <a:graphicData uri="http://schemas.openxmlformats.org/presentationml/2006/ole">
            <p:oleObj spid="_x0000_s180229" name="Equation" r:id="rId6" imgW="4559300" imgH="304800" progId="">
              <p:embed/>
            </p:oleObj>
          </a:graphicData>
        </a:graphic>
      </p:graphicFrame>
      <p:graphicFrame>
        <p:nvGraphicFramePr>
          <p:cNvPr id="2464780" name="Object 12"/>
          <p:cNvGraphicFramePr>
            <a:graphicFrameLocks noChangeAspect="1"/>
          </p:cNvGraphicFramePr>
          <p:nvPr/>
        </p:nvGraphicFramePr>
        <p:xfrm>
          <a:off x="2514600" y="3636963"/>
          <a:ext cx="3810000" cy="477837"/>
        </p:xfrm>
        <a:graphic>
          <a:graphicData uri="http://schemas.openxmlformats.org/presentationml/2006/ole">
            <p:oleObj spid="_x0000_s180230" name="Equation" r:id="rId7" imgW="2197100" imgH="279400" progId="">
              <p:embed/>
            </p:oleObj>
          </a:graphicData>
        </a:graphic>
      </p:graphicFrame>
      <p:sp>
        <p:nvSpPr>
          <p:cNvPr id="2464782" name="Rectangle 14"/>
          <p:cNvSpPr>
            <a:spLocks noChangeArrowheads="1"/>
          </p:cNvSpPr>
          <p:nvPr/>
        </p:nvSpPr>
        <p:spPr bwMode="auto">
          <a:xfrm>
            <a:off x="914400" y="2424113"/>
            <a:ext cx="7467600" cy="582612"/>
          </a:xfrm>
          <a:prstGeom prst="rect">
            <a:avLst/>
          </a:prstGeom>
          <a:noFill/>
          <a:ln w="25400">
            <a:solidFill>
              <a:srgbClr val="FF00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4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6477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647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4771" grpId="0" build="p"/>
      <p:bldP spid="24647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49F33B-9ECB-415F-B1AB-C97A209CA50F}" type="slidenum">
              <a:rPr lang="en-US"/>
              <a:pPr>
                <a:defRPr/>
              </a:pPr>
              <a:t>7</a:t>
            </a:fld>
            <a:endParaRPr lang="en-US"/>
          </a:p>
        </p:txBody>
      </p:sp>
      <p:sp>
        <p:nvSpPr>
          <p:cNvPr id="84995" name="Rectangle 2"/>
          <p:cNvSpPr>
            <a:spLocks noGrp="1" noChangeArrowheads="1"/>
          </p:cNvSpPr>
          <p:nvPr>
            <p:ph type="title"/>
          </p:nvPr>
        </p:nvSpPr>
        <p:spPr/>
        <p:txBody>
          <a:bodyPr/>
          <a:lstStyle/>
          <a:p>
            <a:r>
              <a:rPr lang="en-US" smtClean="0"/>
              <a:t>What is Detection</a:t>
            </a:r>
          </a:p>
        </p:txBody>
      </p:sp>
      <p:sp>
        <p:nvSpPr>
          <p:cNvPr id="84996" name="Rectangle 3"/>
          <p:cNvSpPr>
            <a:spLocks noGrp="1" noChangeArrowheads="1"/>
          </p:cNvSpPr>
          <p:nvPr>
            <p:ph type="body" idx="1"/>
          </p:nvPr>
        </p:nvSpPr>
        <p:spPr/>
        <p:txBody>
          <a:bodyPr/>
          <a:lstStyle/>
          <a:p>
            <a:r>
              <a:rPr lang="en-US" dirty="0" smtClean="0"/>
              <a:t>Deciding whether, and when, an event occurs</a:t>
            </a:r>
          </a:p>
          <a:p>
            <a:r>
              <a:rPr lang="en-US" dirty="0" smtClean="0"/>
              <a:t>Presence/absence </a:t>
            </a:r>
            <a:r>
              <a:rPr lang="en-US" dirty="0" smtClean="0"/>
              <a:t>of</a:t>
            </a:r>
          </a:p>
          <a:p>
            <a:pPr lvl="1"/>
            <a:r>
              <a:rPr lang="en-US" dirty="0" smtClean="0"/>
              <a:t>signal</a:t>
            </a:r>
          </a:p>
          <a:p>
            <a:pPr lvl="1"/>
            <a:r>
              <a:rPr lang="en-US" dirty="0" smtClean="0"/>
              <a:t>activation (</a:t>
            </a:r>
            <a:r>
              <a:rPr lang="en-US" dirty="0" err="1" smtClean="0"/>
              <a:t>fMRI</a:t>
            </a:r>
            <a:r>
              <a:rPr lang="en-US" dirty="0" smtClean="0"/>
              <a:t>)</a:t>
            </a:r>
          </a:p>
          <a:p>
            <a:pPr lvl="1"/>
            <a:r>
              <a:rPr lang="en-US" dirty="0" smtClean="0"/>
              <a:t>foreground/background</a:t>
            </a:r>
          </a:p>
          <a:p>
            <a:pPr lvl="1"/>
            <a:r>
              <a:rPr lang="en-US" dirty="0" smtClean="0"/>
              <a:t>tissue – WM/GM/CSF (segmentation)</a:t>
            </a:r>
          </a:p>
          <a:p>
            <a:r>
              <a:rPr lang="en-US" dirty="0" smtClean="0"/>
              <a:t>Measures whether statistically significant change has occurred or not</a:t>
            </a:r>
          </a:p>
          <a:p>
            <a:endParaRPr 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E040A4FD-4296-4D12-800E-D08AE5A0613D}" type="slidenum">
              <a:rPr lang="en-US"/>
              <a:pPr/>
              <a:t>70</a:t>
            </a:fld>
            <a:endParaRPr lang="en-US"/>
          </a:p>
        </p:txBody>
      </p:sp>
      <p:sp>
        <p:nvSpPr>
          <p:cNvPr id="2378754" name="Rectangle 2"/>
          <p:cNvSpPr>
            <a:spLocks noGrp="1" noChangeArrowheads="1"/>
          </p:cNvSpPr>
          <p:nvPr>
            <p:ph type="title"/>
          </p:nvPr>
        </p:nvSpPr>
        <p:spPr/>
        <p:txBody>
          <a:bodyPr/>
          <a:lstStyle/>
          <a:p>
            <a:r>
              <a:rPr lang="en-US"/>
              <a:t>Group Networks</a:t>
            </a:r>
          </a:p>
        </p:txBody>
      </p:sp>
      <p:pic>
        <p:nvPicPr>
          <p:cNvPr id="2378755" name="Picture 3" descr="freq_graph_all"/>
          <p:cNvPicPr>
            <a:picLocks noChangeAspect="1" noChangeArrowheads="1"/>
          </p:cNvPicPr>
          <p:nvPr/>
        </p:nvPicPr>
        <p:blipFill>
          <a:blip r:embed="rId2" cstate="print"/>
          <a:srcRect/>
          <a:stretch>
            <a:fillRect/>
          </a:stretch>
        </p:blipFill>
        <p:spPr bwMode="auto">
          <a:xfrm>
            <a:off x="2514600" y="914400"/>
            <a:ext cx="4059238" cy="5186363"/>
          </a:xfrm>
          <a:prstGeom prst="rect">
            <a:avLst/>
          </a:prstGeom>
          <a:noFill/>
          <a:ln w="9525">
            <a:noFill/>
            <a:miter lim="800000"/>
            <a:headEnd/>
            <a:tailEnd/>
          </a:ln>
        </p:spPr>
      </p:pic>
      <p:sp>
        <p:nvSpPr>
          <p:cNvPr id="2378756" name="Text Box 4"/>
          <p:cNvSpPr txBox="1">
            <a:spLocks noChangeArrowheads="1"/>
          </p:cNvSpPr>
          <p:nvPr/>
        </p:nvSpPr>
        <p:spPr bwMode="auto">
          <a:xfrm>
            <a:off x="685800" y="1766888"/>
            <a:ext cx="735013" cy="396875"/>
          </a:xfrm>
          <a:prstGeom prst="rect">
            <a:avLst/>
          </a:prstGeom>
          <a:noFill/>
          <a:ln w="9525">
            <a:noFill/>
            <a:miter lim="800000"/>
            <a:headEnd/>
            <a:tailEnd/>
          </a:ln>
          <a:effectLst/>
        </p:spPr>
        <p:txBody>
          <a:bodyPr wrap="none">
            <a:spAutoFit/>
          </a:bodyPr>
          <a:lstStyle/>
          <a:p>
            <a:pPr>
              <a:buFontTx/>
              <a:buNone/>
            </a:pPr>
            <a:r>
              <a:rPr lang="en-US" sz="2000" b="1" i="0">
                <a:solidFill>
                  <a:srgbClr val="CC0000"/>
                </a:solidFill>
              </a:rPr>
              <a:t>MTS</a:t>
            </a:r>
          </a:p>
        </p:txBody>
      </p:sp>
      <p:sp>
        <p:nvSpPr>
          <p:cNvPr id="2378757" name="AutoShape 5"/>
          <p:cNvSpPr>
            <a:spLocks noChangeArrowheads="1"/>
          </p:cNvSpPr>
          <p:nvPr/>
        </p:nvSpPr>
        <p:spPr bwMode="auto">
          <a:xfrm>
            <a:off x="1676400" y="1766888"/>
            <a:ext cx="533400" cy="396875"/>
          </a:xfrm>
          <a:prstGeom prst="notchedRightArrow">
            <a:avLst>
              <a:gd name="adj1" fmla="val 50000"/>
              <a:gd name="adj2" fmla="val 33600"/>
            </a:avLst>
          </a:prstGeom>
          <a:noFill/>
          <a:ln w="9525">
            <a:solidFill>
              <a:srgbClr val="FF0000"/>
            </a:solidFill>
            <a:miter lim="800000"/>
            <a:headEnd/>
            <a:tailEnd/>
          </a:ln>
          <a:effectLst/>
        </p:spPr>
        <p:txBody>
          <a:bodyPr wrap="none" anchor="ctr"/>
          <a:lstStyle/>
          <a:p>
            <a:endParaRPr lang="en-US"/>
          </a:p>
        </p:txBody>
      </p:sp>
      <p:sp>
        <p:nvSpPr>
          <p:cNvPr id="2378758" name="Text Box 6"/>
          <p:cNvSpPr txBox="1">
            <a:spLocks noChangeArrowheads="1"/>
          </p:cNvSpPr>
          <p:nvPr/>
        </p:nvSpPr>
        <p:spPr bwMode="auto">
          <a:xfrm>
            <a:off x="657225" y="4327525"/>
            <a:ext cx="792163" cy="396875"/>
          </a:xfrm>
          <a:prstGeom prst="rect">
            <a:avLst/>
          </a:prstGeom>
          <a:noFill/>
          <a:ln w="9525">
            <a:noFill/>
            <a:miter lim="800000"/>
            <a:headEnd/>
            <a:tailEnd/>
          </a:ln>
          <a:effectLst/>
        </p:spPr>
        <p:txBody>
          <a:bodyPr wrap="none">
            <a:spAutoFit/>
          </a:bodyPr>
          <a:lstStyle/>
          <a:p>
            <a:pPr>
              <a:buFontTx/>
              <a:buNone/>
            </a:pPr>
            <a:r>
              <a:rPr lang="en-US" sz="2000" b="1" i="0">
                <a:solidFill>
                  <a:srgbClr val="CC0000"/>
                </a:solidFill>
              </a:rPr>
              <a:t>WNL</a:t>
            </a:r>
          </a:p>
        </p:txBody>
      </p:sp>
      <p:sp>
        <p:nvSpPr>
          <p:cNvPr id="2378759" name="AutoShape 7"/>
          <p:cNvSpPr>
            <a:spLocks noChangeArrowheads="1"/>
          </p:cNvSpPr>
          <p:nvPr/>
        </p:nvSpPr>
        <p:spPr bwMode="auto">
          <a:xfrm>
            <a:off x="1676400" y="4327525"/>
            <a:ext cx="533400" cy="396875"/>
          </a:xfrm>
          <a:prstGeom prst="notchedRightArrow">
            <a:avLst>
              <a:gd name="adj1" fmla="val 50000"/>
              <a:gd name="adj2" fmla="val 33600"/>
            </a:avLst>
          </a:prstGeom>
          <a:noFill/>
          <a:ln w="9525">
            <a:solidFill>
              <a:srgbClr val="FF00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DEC24861-76DA-4412-A30C-5D76FF7A14C2}" type="slidenum">
              <a:rPr lang="en-US"/>
              <a:pPr/>
              <a:t>71</a:t>
            </a:fld>
            <a:endParaRPr lang="en-US"/>
          </a:p>
        </p:txBody>
      </p:sp>
      <p:sp>
        <p:nvSpPr>
          <p:cNvPr id="2380802" name="Rectangle 2"/>
          <p:cNvSpPr>
            <a:spLocks noGrp="1" noChangeArrowheads="1"/>
          </p:cNvSpPr>
          <p:nvPr>
            <p:ph type="title"/>
          </p:nvPr>
        </p:nvSpPr>
        <p:spPr/>
        <p:txBody>
          <a:bodyPr/>
          <a:lstStyle/>
          <a:p>
            <a:r>
              <a:rPr lang="en-US" sz="2800"/>
              <a:t>Can we use single-network statistics to differentiate population of networks?</a:t>
            </a:r>
          </a:p>
        </p:txBody>
      </p:sp>
      <p:sp>
        <p:nvSpPr>
          <p:cNvPr id="2380803" name="Rectangle 3"/>
          <p:cNvSpPr>
            <a:spLocks noGrp="1" noChangeArrowheads="1"/>
          </p:cNvSpPr>
          <p:nvPr>
            <p:ph type="body" idx="1"/>
          </p:nvPr>
        </p:nvSpPr>
        <p:spPr>
          <a:xfrm>
            <a:off x="304800" y="1219200"/>
            <a:ext cx="4191000" cy="4876800"/>
          </a:xfrm>
        </p:spPr>
        <p:txBody>
          <a:bodyPr/>
          <a:lstStyle/>
          <a:p>
            <a:r>
              <a:rPr lang="en-US"/>
              <a:t>Compile network stats for each subject:</a:t>
            </a:r>
          </a:p>
          <a:p>
            <a:pPr lvl="1"/>
            <a:r>
              <a:rPr lang="en-US"/>
              <a:t>Degree distribution</a:t>
            </a:r>
          </a:p>
          <a:p>
            <a:pPr lvl="1"/>
            <a:r>
              <a:rPr lang="en-US"/>
              <a:t>Clustering index</a:t>
            </a:r>
          </a:p>
          <a:p>
            <a:pPr lvl="1"/>
            <a:r>
              <a:rPr lang="en-US"/>
              <a:t>path-length</a:t>
            </a:r>
          </a:p>
          <a:p>
            <a:r>
              <a:rPr lang="en-US"/>
              <a:t>Perform classification using these stats as feature vector</a:t>
            </a:r>
          </a:p>
        </p:txBody>
      </p:sp>
      <p:pic>
        <p:nvPicPr>
          <p:cNvPr id="2380804" name="Picture 4" descr="network_stats_plots"/>
          <p:cNvPicPr>
            <a:picLocks noChangeAspect="1" noChangeArrowheads="1"/>
          </p:cNvPicPr>
          <p:nvPr/>
        </p:nvPicPr>
        <p:blipFill>
          <a:blip r:embed="rId2" cstate="print"/>
          <a:srcRect l="7164" t="5533" r="7164" b="6917"/>
          <a:stretch>
            <a:fillRect/>
          </a:stretch>
        </p:blipFill>
        <p:spPr bwMode="auto">
          <a:xfrm>
            <a:off x="4148138" y="1193800"/>
            <a:ext cx="4691062" cy="5359400"/>
          </a:xfrm>
          <a:prstGeom prst="rect">
            <a:avLst/>
          </a:prstGeom>
          <a:noFill/>
        </p:spPr>
      </p:pic>
      <p:sp>
        <p:nvSpPr>
          <p:cNvPr id="2380805" name="AutoShape 5"/>
          <p:cNvSpPr>
            <a:spLocks noChangeArrowheads="1"/>
          </p:cNvSpPr>
          <p:nvPr/>
        </p:nvSpPr>
        <p:spPr bwMode="auto">
          <a:xfrm>
            <a:off x="457200" y="4724400"/>
            <a:ext cx="3505200" cy="1371600"/>
          </a:xfrm>
          <a:prstGeom prst="wedgeRoundRectCallout">
            <a:avLst>
              <a:gd name="adj1" fmla="val 73051"/>
              <a:gd name="adj2" fmla="val -113426"/>
              <a:gd name="adj3" fmla="val 16667"/>
            </a:avLst>
          </a:prstGeom>
          <a:noFill/>
          <a:ln w="9525">
            <a:solidFill>
              <a:srgbClr val="FF0000"/>
            </a:solidFill>
            <a:miter lim="800000"/>
            <a:headEnd/>
            <a:tailEnd/>
          </a:ln>
          <a:effectLst/>
        </p:spPr>
        <p:txBody>
          <a:bodyPr anchor="ctr"/>
          <a:lstStyle/>
          <a:p>
            <a:pPr>
              <a:buFontTx/>
              <a:buNone/>
            </a:pPr>
            <a:r>
              <a:rPr lang="en-US" sz="1800" b="1">
                <a:solidFill>
                  <a:srgbClr val="009900"/>
                </a:solidFill>
              </a:rPr>
              <a:t>Conventional network summary variables don’t work!</a:t>
            </a:r>
          </a:p>
          <a:p>
            <a:pPr>
              <a:buFontTx/>
              <a:buNone/>
            </a:pPr>
            <a:r>
              <a:rPr lang="en-US" sz="1800" b="1">
                <a:solidFill>
                  <a:srgbClr val="009900"/>
                </a:solidFill>
              </a:rPr>
              <a:t>We need some other means of distinguishing between networks</a:t>
            </a:r>
          </a:p>
        </p:txBody>
      </p:sp>
      <p:sp>
        <p:nvSpPr>
          <p:cNvPr id="2380806" name="Text Box 6"/>
          <p:cNvSpPr txBox="1">
            <a:spLocks noChangeArrowheads="1"/>
          </p:cNvSpPr>
          <p:nvPr/>
        </p:nvSpPr>
        <p:spPr bwMode="auto">
          <a:xfrm>
            <a:off x="4729163" y="1433513"/>
            <a:ext cx="3300412" cy="336550"/>
          </a:xfrm>
          <a:prstGeom prst="rect">
            <a:avLst/>
          </a:prstGeom>
          <a:noFill/>
          <a:ln w="9525">
            <a:noFill/>
            <a:miter lim="800000"/>
            <a:headEnd/>
            <a:tailEnd/>
          </a:ln>
          <a:effectLst/>
        </p:spPr>
        <p:txBody>
          <a:bodyPr wrap="none">
            <a:spAutoFit/>
          </a:bodyPr>
          <a:lstStyle/>
          <a:p>
            <a:pPr>
              <a:buFontTx/>
              <a:buNone/>
            </a:pPr>
            <a:r>
              <a:rPr lang="en-US" sz="1600" b="1">
                <a:solidFill>
                  <a:srgbClr val="009900"/>
                </a:solidFill>
              </a:rPr>
              <a:t>Epilepsy Cortical thickness Networks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08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808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80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0805" grpId="0" animBg="1"/>
      <p:bldP spid="238080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F9414DB-7A88-4F9F-AD3A-7BE42C2BC060}" type="slidenum">
              <a:rPr lang="en-US"/>
              <a:pPr/>
              <a:t>72</a:t>
            </a:fld>
            <a:endParaRPr lang="en-US"/>
          </a:p>
        </p:txBody>
      </p:sp>
      <p:sp>
        <p:nvSpPr>
          <p:cNvPr id="2382850" name="Rectangle 2"/>
          <p:cNvSpPr>
            <a:spLocks noGrp="1" noChangeArrowheads="1"/>
          </p:cNvSpPr>
          <p:nvPr>
            <p:ph type="title"/>
          </p:nvPr>
        </p:nvSpPr>
        <p:spPr/>
        <p:txBody>
          <a:bodyPr/>
          <a:lstStyle/>
          <a:p>
            <a:pPr marL="609600" indent="-609600"/>
            <a:r>
              <a:rPr lang="en-US" sz="2800"/>
              <a:t>Population of Networks – Graph Theory Approach</a:t>
            </a:r>
          </a:p>
        </p:txBody>
      </p:sp>
      <p:sp>
        <p:nvSpPr>
          <p:cNvPr id="2382851" name="Rectangle 3"/>
          <p:cNvSpPr>
            <a:spLocks noGrp="1" noChangeArrowheads="1"/>
          </p:cNvSpPr>
          <p:nvPr>
            <p:ph type="body" idx="1"/>
          </p:nvPr>
        </p:nvSpPr>
        <p:spPr>
          <a:xfrm>
            <a:off x="455613" y="1219200"/>
            <a:ext cx="8459787" cy="4876800"/>
          </a:xfrm>
        </p:spPr>
        <p:txBody>
          <a:bodyPr/>
          <a:lstStyle/>
          <a:p>
            <a:pPr marL="457200" indent="-457200"/>
            <a:r>
              <a:rPr lang="en-US" dirty="0" smtClean="0"/>
              <a:t>New work: proposing </a:t>
            </a:r>
            <a:r>
              <a:rPr lang="en-US" dirty="0" smtClean="0"/>
              <a:t>a </a:t>
            </a:r>
            <a:r>
              <a:rPr lang="en-US" dirty="0"/>
              <a:t>new approach for comparing networks </a:t>
            </a:r>
          </a:p>
          <a:p>
            <a:pPr marL="457200" indent="-457200"/>
            <a:r>
              <a:rPr lang="en-US" dirty="0"/>
              <a:t>Given graphs </a:t>
            </a:r>
            <a:r>
              <a:rPr lang="en-US" sz="2800" i="1" dirty="0">
                <a:latin typeface="Times New Roman" pitchFamily="18" charset="0"/>
              </a:rPr>
              <a:t>G</a:t>
            </a:r>
            <a:r>
              <a:rPr lang="en-US" sz="2800" i="1" baseline="-25000" dirty="0">
                <a:latin typeface="Times New Roman" pitchFamily="18" charset="0"/>
              </a:rPr>
              <a:t>A</a:t>
            </a:r>
            <a:r>
              <a:rPr lang="en-US" dirty="0"/>
              <a:t> and </a:t>
            </a:r>
            <a:r>
              <a:rPr lang="en-US" sz="2800" i="1" dirty="0">
                <a:latin typeface="Times New Roman" pitchFamily="18" charset="0"/>
              </a:rPr>
              <a:t>G</a:t>
            </a:r>
            <a:r>
              <a:rPr lang="en-US" sz="2800" i="1" baseline="-25000" dirty="0">
                <a:latin typeface="Times New Roman" pitchFamily="18" charset="0"/>
              </a:rPr>
              <a:t>B</a:t>
            </a:r>
            <a:r>
              <a:rPr lang="en-US" dirty="0"/>
              <a:t>, define the GRAPH EDIT DISTANCE between them as:</a:t>
            </a:r>
          </a:p>
          <a:p>
            <a:pPr marL="876300" lvl="1" indent="-419100"/>
            <a:r>
              <a:rPr lang="en-US" sz="2400" dirty="0"/>
              <a:t>Start from </a:t>
            </a:r>
            <a:r>
              <a:rPr lang="en-US" sz="2600" i="1" dirty="0">
                <a:latin typeface="Times New Roman" pitchFamily="18" charset="0"/>
              </a:rPr>
              <a:t>G</a:t>
            </a:r>
            <a:r>
              <a:rPr lang="en-US" sz="2600" i="1" baseline="-25000" dirty="0">
                <a:latin typeface="Times New Roman" pitchFamily="18" charset="0"/>
              </a:rPr>
              <a:t>A</a:t>
            </a:r>
            <a:r>
              <a:rPr lang="en-US" sz="2400" dirty="0"/>
              <a:t>, and insert/delete nodes and edges in order to convert </a:t>
            </a:r>
            <a:r>
              <a:rPr lang="en-US" sz="2600" i="1" dirty="0">
                <a:latin typeface="Times New Roman" pitchFamily="18" charset="0"/>
              </a:rPr>
              <a:t>G</a:t>
            </a:r>
            <a:r>
              <a:rPr lang="en-US" sz="2600" i="1" baseline="-25000" dirty="0">
                <a:latin typeface="Times New Roman" pitchFamily="18" charset="0"/>
              </a:rPr>
              <a:t>A</a:t>
            </a:r>
            <a:r>
              <a:rPr lang="en-US" sz="2400" dirty="0"/>
              <a:t> into </a:t>
            </a:r>
            <a:r>
              <a:rPr lang="en-US" sz="2600" i="1" dirty="0">
                <a:latin typeface="Times New Roman" pitchFamily="18" charset="0"/>
              </a:rPr>
              <a:t>G</a:t>
            </a:r>
            <a:r>
              <a:rPr lang="en-US" sz="2600" i="1" baseline="-25000" dirty="0">
                <a:latin typeface="Times New Roman" pitchFamily="18" charset="0"/>
              </a:rPr>
              <a:t>B</a:t>
            </a:r>
            <a:endParaRPr lang="en-US" sz="2400" dirty="0"/>
          </a:p>
          <a:p>
            <a:pPr marL="876300" lvl="1" indent="-419100"/>
            <a:r>
              <a:rPr lang="en-US" sz="2400" dirty="0"/>
              <a:t>The cost of each insertion or deletion is predetermined</a:t>
            </a:r>
          </a:p>
          <a:p>
            <a:pPr marL="876300" lvl="1" indent="-419100"/>
            <a:r>
              <a:rPr lang="en-US" sz="2400" dirty="0"/>
              <a:t>The smallest total cost of this procedure = GED</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E952089-195D-4AC1-A7D5-A9B468D774FA}" type="slidenum">
              <a:rPr lang="en-US"/>
              <a:pPr/>
              <a:t>73</a:t>
            </a:fld>
            <a:endParaRPr lang="en-US"/>
          </a:p>
        </p:txBody>
      </p:sp>
      <p:sp>
        <p:nvSpPr>
          <p:cNvPr id="2384898" name="Rectangle 2"/>
          <p:cNvSpPr>
            <a:spLocks noGrp="1" noChangeArrowheads="1"/>
          </p:cNvSpPr>
          <p:nvPr>
            <p:ph type="title"/>
          </p:nvPr>
        </p:nvSpPr>
        <p:spPr/>
        <p:txBody>
          <a:bodyPr/>
          <a:lstStyle/>
          <a:p>
            <a:r>
              <a:rPr lang="en-US" sz="2800"/>
              <a:t>Example: Classification of Epilepsy Networks</a:t>
            </a:r>
          </a:p>
        </p:txBody>
      </p:sp>
      <p:sp>
        <p:nvSpPr>
          <p:cNvPr id="2384899" name="Rectangle 3"/>
          <p:cNvSpPr>
            <a:spLocks noGrp="1" noChangeArrowheads="1"/>
          </p:cNvSpPr>
          <p:nvPr>
            <p:ph type="body" idx="1"/>
          </p:nvPr>
        </p:nvSpPr>
        <p:spPr/>
        <p:txBody>
          <a:bodyPr/>
          <a:lstStyle/>
          <a:p>
            <a:r>
              <a:rPr lang="en-US"/>
              <a:t>Recall networks were obtained from cortical thickness of subjects, both healthy and epileptic</a:t>
            </a:r>
          </a:p>
          <a:p>
            <a:r>
              <a:rPr lang="en-US"/>
              <a:t>These networks were presented to the GED algorithm, and the “distance” or “similarity” between the networks of every pair of subjects was computed</a:t>
            </a:r>
          </a:p>
          <a:p>
            <a:r>
              <a:rPr lang="en-US"/>
              <a:t>The GED data summarized in (yet) another matrix: the network similarity matrix D</a:t>
            </a:r>
            <a:r>
              <a:rPr lang="en-US" baseline="30000"/>
              <a:t>GED</a:t>
            </a:r>
            <a:endParaRPr lang="en-US"/>
          </a:p>
          <a:p>
            <a:pPr>
              <a:buFont typeface="Wingdings" pitchFamily="2" charset="2"/>
              <a:buNone/>
            </a:pPr>
            <a:r>
              <a:rPr lang="en-US"/>
              <a:t>		</a:t>
            </a:r>
            <a:r>
              <a:rPr lang="en-US" sz="2800" i="1">
                <a:latin typeface="Times New Roman" pitchFamily="18" charset="0"/>
              </a:rPr>
              <a:t>[D</a:t>
            </a:r>
            <a:r>
              <a:rPr lang="en-US" sz="2800" i="1" baseline="30000">
                <a:latin typeface="Times New Roman" pitchFamily="18" charset="0"/>
              </a:rPr>
              <a:t>GED</a:t>
            </a:r>
            <a:r>
              <a:rPr lang="en-US" sz="2800" i="1">
                <a:latin typeface="Times New Roman" pitchFamily="18" charset="0"/>
              </a:rPr>
              <a:t>]</a:t>
            </a:r>
            <a:r>
              <a:rPr lang="en-US" sz="2800" i="1" baseline="-25000">
                <a:latin typeface="Times New Roman" pitchFamily="18" charset="0"/>
              </a:rPr>
              <a:t>k,k’</a:t>
            </a:r>
            <a:r>
              <a:rPr lang="en-US" sz="2800" i="1">
                <a:latin typeface="Times New Roman" pitchFamily="18" charset="0"/>
              </a:rPr>
              <a:t> = GED(G</a:t>
            </a:r>
            <a:r>
              <a:rPr lang="en-US" sz="2800" i="1" baseline="-25000">
                <a:latin typeface="Times New Roman" pitchFamily="18" charset="0"/>
              </a:rPr>
              <a:t>k</a:t>
            </a:r>
            <a:r>
              <a:rPr lang="en-US" sz="2800" i="1">
                <a:latin typeface="Times New Roman" pitchFamily="18" charset="0"/>
              </a:rPr>
              <a:t>, G</a:t>
            </a:r>
            <a:r>
              <a:rPr lang="en-US" sz="2800" i="1" baseline="-25000">
                <a:latin typeface="Times New Roman" pitchFamily="18" charset="0"/>
              </a:rPr>
              <a:t>k’</a:t>
            </a:r>
            <a:r>
              <a:rPr lang="en-US" sz="2800" i="1">
                <a:latin typeface="Times New Roman" pitchFamily="18" charset="0"/>
              </a:rPr>
              <a:t>)</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607A471B-4879-4AB1-8A30-E487654F0F2B}" type="slidenum">
              <a:rPr lang="en-US"/>
              <a:pPr/>
              <a:t>74</a:t>
            </a:fld>
            <a:endParaRPr lang="en-US"/>
          </a:p>
        </p:txBody>
      </p:sp>
      <p:sp>
        <p:nvSpPr>
          <p:cNvPr id="2390018" name="Rectangle 2"/>
          <p:cNvSpPr>
            <a:spLocks noChangeArrowheads="1"/>
          </p:cNvSpPr>
          <p:nvPr/>
        </p:nvSpPr>
        <p:spPr bwMode="auto">
          <a:xfrm>
            <a:off x="457200" y="228600"/>
            <a:ext cx="8229600" cy="914400"/>
          </a:xfrm>
          <a:prstGeom prst="rect">
            <a:avLst/>
          </a:prstGeom>
          <a:noFill/>
          <a:ln w="9525">
            <a:noFill/>
            <a:miter lim="800000"/>
            <a:headEnd/>
            <a:tailEnd/>
          </a:ln>
          <a:effectLst/>
        </p:spPr>
        <p:txBody>
          <a:bodyPr anchor="ctr"/>
          <a:lstStyle/>
          <a:p>
            <a:pPr>
              <a:buFontTx/>
              <a:buNone/>
            </a:pPr>
            <a:r>
              <a:rPr lang="en-US" sz="2400" b="1" i="0">
                <a:solidFill>
                  <a:srgbClr val="333399"/>
                </a:solidFill>
                <a:latin typeface="Verdana" pitchFamily="34" charset="0"/>
              </a:rPr>
              <a:t>Epilepsy Network Classification – 2/3 Groups</a:t>
            </a:r>
          </a:p>
        </p:txBody>
      </p:sp>
      <p:pic>
        <p:nvPicPr>
          <p:cNvPr id="2390019" name="Picture 3" descr="ROC_combo"/>
          <p:cNvPicPr>
            <a:picLocks noChangeAspect="1" noChangeArrowheads="1"/>
          </p:cNvPicPr>
          <p:nvPr/>
        </p:nvPicPr>
        <p:blipFill>
          <a:blip r:embed="rId2" cstate="print"/>
          <a:srcRect/>
          <a:stretch>
            <a:fillRect/>
          </a:stretch>
        </p:blipFill>
        <p:spPr bwMode="auto">
          <a:xfrm>
            <a:off x="914400" y="914400"/>
            <a:ext cx="6934200"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8145DF-0874-41CE-BC54-BAC55406B48A}" type="slidenum">
              <a:rPr lang="en-US"/>
              <a:pPr/>
              <a:t>75</a:t>
            </a:fld>
            <a:endParaRPr lang="en-US"/>
          </a:p>
        </p:txBody>
      </p:sp>
      <p:sp>
        <p:nvSpPr>
          <p:cNvPr id="2459652" name="Rectangle 4"/>
          <p:cNvSpPr>
            <a:spLocks noGrp="1" noChangeArrowheads="1"/>
          </p:cNvSpPr>
          <p:nvPr>
            <p:ph type="title"/>
          </p:nvPr>
        </p:nvSpPr>
        <p:spPr>
          <a:xfrm>
            <a:off x="228600" y="228600"/>
            <a:ext cx="8686800" cy="685800"/>
          </a:xfrm>
          <a:noFill/>
          <a:ln/>
        </p:spPr>
        <p:txBody>
          <a:bodyPr/>
          <a:lstStyle/>
          <a:p>
            <a:r>
              <a:rPr lang="en-US" sz="3000"/>
              <a:t>Summary of Classification algorithm</a:t>
            </a:r>
          </a:p>
        </p:txBody>
      </p:sp>
      <p:pic>
        <p:nvPicPr>
          <p:cNvPr id="2459653" name="Picture 5" descr="flowchart"/>
          <p:cNvPicPr>
            <a:picLocks noChangeAspect="1" noChangeArrowheads="1"/>
          </p:cNvPicPr>
          <p:nvPr/>
        </p:nvPicPr>
        <p:blipFill>
          <a:blip r:embed="rId2" cstate="print"/>
          <a:srcRect/>
          <a:stretch>
            <a:fillRect/>
          </a:stretch>
        </p:blipFill>
        <p:spPr bwMode="auto">
          <a:xfrm>
            <a:off x="1219200" y="1103313"/>
            <a:ext cx="6934200" cy="41402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30A7274A-1059-4BC0-A2BE-A3B0953574B9}" type="slidenum">
              <a:rPr lang="en-US"/>
              <a:pPr/>
              <a:t>76</a:t>
            </a:fld>
            <a:endParaRPr lang="en-US"/>
          </a:p>
        </p:txBody>
      </p:sp>
      <p:sp>
        <p:nvSpPr>
          <p:cNvPr id="2385922" name="Rectangle 2"/>
          <p:cNvSpPr>
            <a:spLocks noGrp="1" noChangeArrowheads="1"/>
          </p:cNvSpPr>
          <p:nvPr>
            <p:ph type="title"/>
          </p:nvPr>
        </p:nvSpPr>
        <p:spPr/>
        <p:txBody>
          <a:bodyPr/>
          <a:lstStyle/>
          <a:p>
            <a:r>
              <a:rPr lang="en-US" sz="2800"/>
              <a:t>Summary of Classification algorithm</a:t>
            </a:r>
          </a:p>
        </p:txBody>
      </p:sp>
      <p:sp>
        <p:nvSpPr>
          <p:cNvPr id="2385923" name="Rectangle 3"/>
          <p:cNvSpPr>
            <a:spLocks noGrp="1" noChangeArrowheads="1"/>
          </p:cNvSpPr>
          <p:nvPr>
            <p:ph type="body" idx="1"/>
          </p:nvPr>
        </p:nvSpPr>
        <p:spPr>
          <a:xfrm>
            <a:off x="455613" y="1219200"/>
            <a:ext cx="8459787" cy="4876800"/>
          </a:xfrm>
        </p:spPr>
        <p:txBody>
          <a:bodyPr/>
          <a:lstStyle/>
          <a:p>
            <a:pPr marL="457200" indent="-457200">
              <a:buFont typeface="Wingdings" pitchFamily="2" charset="2"/>
              <a:buNone/>
            </a:pPr>
            <a:r>
              <a:rPr lang="en-US"/>
              <a:t>Given subjects s</a:t>
            </a:r>
            <a:r>
              <a:rPr lang="en-US" baseline="-25000"/>
              <a:t>1</a:t>
            </a:r>
            <a:r>
              <a:rPr lang="en-US"/>
              <a:t> …,s</a:t>
            </a:r>
            <a:r>
              <a:rPr lang="en-US" baseline="-25000"/>
              <a:t>k</a:t>
            </a:r>
            <a:r>
              <a:rPr lang="en-US"/>
              <a:t>,…s</a:t>
            </a:r>
            <a:r>
              <a:rPr lang="en-US" baseline="-25000"/>
              <a:t>N</a:t>
            </a:r>
            <a:r>
              <a:rPr lang="en-US"/>
              <a:t>:</a:t>
            </a:r>
          </a:p>
          <a:p>
            <a:pPr marL="457200" indent="-457200">
              <a:buFont typeface="Wingdings" pitchFamily="2" charset="2"/>
              <a:buNone/>
            </a:pPr>
            <a:endParaRPr lang="en-US"/>
          </a:p>
          <a:p>
            <a:pPr marL="457200" indent="-457200">
              <a:buFont typeface="Wingdings" pitchFamily="2" charset="2"/>
              <a:buAutoNum type="arabicPeriod"/>
            </a:pPr>
            <a:r>
              <a:rPr lang="en-US"/>
              <a:t>Obtain graphs </a:t>
            </a:r>
            <a:r>
              <a:rPr lang="en-US" i="1"/>
              <a:t>G</a:t>
            </a:r>
            <a:r>
              <a:rPr lang="en-US" i="1" baseline="-25000"/>
              <a:t>1</a:t>
            </a:r>
            <a:r>
              <a:rPr lang="en-US" i="1"/>
              <a:t> </a:t>
            </a:r>
            <a:r>
              <a:rPr lang="en-US"/>
              <a:t>…</a:t>
            </a:r>
            <a:r>
              <a:rPr lang="en-US" i="1"/>
              <a:t>G</a:t>
            </a:r>
            <a:r>
              <a:rPr lang="en-US" i="1" baseline="-25000"/>
              <a:t>N</a:t>
            </a:r>
            <a:r>
              <a:rPr lang="en-US"/>
              <a:t> (one for each subject)</a:t>
            </a:r>
          </a:p>
          <a:p>
            <a:pPr marL="876300" lvl="1" indent="-419100">
              <a:buFont typeface="Wingdings" pitchFamily="2" charset="2"/>
              <a:buChar char="§"/>
            </a:pPr>
            <a:r>
              <a:rPr lang="en-US"/>
              <a:t>Recall </a:t>
            </a:r>
            <a:r>
              <a:rPr lang="en-US" sz="2600" i="1">
                <a:latin typeface="Times New Roman" pitchFamily="18" charset="0"/>
              </a:rPr>
              <a:t>C(k)</a:t>
            </a:r>
            <a:r>
              <a:rPr lang="en-US"/>
              <a:t> = connectivity matrix of subject 		    </a:t>
            </a:r>
            <a:r>
              <a:rPr lang="en-US" sz="2600" i="1">
                <a:latin typeface="Times New Roman" pitchFamily="18" charset="0"/>
              </a:rPr>
              <a:t>[C(k)]</a:t>
            </a:r>
            <a:r>
              <a:rPr lang="en-US" sz="2600" i="1" baseline="-25000">
                <a:latin typeface="Times New Roman" pitchFamily="18" charset="0"/>
              </a:rPr>
              <a:t>i,j</a:t>
            </a:r>
            <a:r>
              <a:rPr lang="en-US" sz="2600" i="1">
                <a:latin typeface="Times New Roman" pitchFamily="18" charset="0"/>
              </a:rPr>
              <a:t> = max(|z</a:t>
            </a:r>
            <a:r>
              <a:rPr lang="en-US" sz="2600" i="1" baseline="-25000">
                <a:latin typeface="Times New Roman" pitchFamily="18" charset="0"/>
              </a:rPr>
              <a:t>i</a:t>
            </a:r>
            <a:r>
              <a:rPr lang="en-US" sz="2600" i="1">
                <a:latin typeface="Times New Roman" pitchFamily="18" charset="0"/>
              </a:rPr>
              <a:t>(k)|,| z</a:t>
            </a:r>
            <a:r>
              <a:rPr lang="en-US" sz="2600" i="1" baseline="-25000">
                <a:latin typeface="Times New Roman" pitchFamily="18" charset="0"/>
              </a:rPr>
              <a:t>j</a:t>
            </a:r>
            <a:r>
              <a:rPr lang="en-US" sz="2600" i="1">
                <a:latin typeface="Times New Roman" pitchFamily="18" charset="0"/>
              </a:rPr>
              <a:t>(k)|) + max(|q</a:t>
            </a:r>
            <a:r>
              <a:rPr lang="en-US" sz="2600" i="1" baseline="-25000">
                <a:latin typeface="Times New Roman" pitchFamily="18" charset="0"/>
              </a:rPr>
              <a:t>i</a:t>
            </a:r>
            <a:r>
              <a:rPr lang="en-US" sz="2600" i="1">
                <a:latin typeface="Times New Roman" pitchFamily="18" charset="0"/>
              </a:rPr>
              <a:t>(k)|, |q</a:t>
            </a:r>
            <a:r>
              <a:rPr lang="en-US" sz="2600" i="1" baseline="-25000">
                <a:latin typeface="Times New Roman" pitchFamily="18" charset="0"/>
              </a:rPr>
              <a:t>j</a:t>
            </a:r>
            <a:r>
              <a:rPr lang="en-US" sz="2600" i="1">
                <a:latin typeface="Times New Roman" pitchFamily="18" charset="0"/>
              </a:rPr>
              <a:t>(k)|)</a:t>
            </a:r>
          </a:p>
          <a:p>
            <a:pPr marL="457200" indent="-457200">
              <a:buFont typeface="Wingdings" pitchFamily="2" charset="2"/>
              <a:buAutoNum type="arabicPeriod"/>
            </a:pPr>
            <a:r>
              <a:rPr lang="en-US"/>
              <a:t>Compute D</a:t>
            </a:r>
            <a:r>
              <a:rPr lang="en-US" baseline="30000"/>
              <a:t>GED </a:t>
            </a:r>
            <a:r>
              <a:rPr lang="en-US"/>
              <a:t>[k,k’] = GED(G</a:t>
            </a:r>
            <a:r>
              <a:rPr lang="en-US" baseline="-25000"/>
              <a:t>k</a:t>
            </a:r>
            <a:r>
              <a:rPr lang="en-US"/>
              <a:t>, G</a:t>
            </a:r>
            <a:r>
              <a:rPr lang="en-US" baseline="-25000"/>
              <a:t>k’</a:t>
            </a:r>
            <a:r>
              <a:rPr lang="en-US"/>
              <a:t>)</a:t>
            </a:r>
          </a:p>
          <a:p>
            <a:pPr marL="457200" indent="-457200">
              <a:buFont typeface="Wingdings" pitchFamily="2" charset="2"/>
              <a:buAutoNum type="arabicPeriod"/>
            </a:pPr>
            <a:r>
              <a:rPr lang="en-US"/>
              <a:t>Perform Linear Discriminant Analysis</a:t>
            </a:r>
          </a:p>
          <a:p>
            <a:pPr marL="457200" indent="-457200">
              <a:buFont typeface="Wingdings" pitchFamily="2" charset="2"/>
              <a:buNone/>
            </a:pPr>
            <a:r>
              <a:rPr lang="en-US"/>
              <a:t>		</a:t>
            </a:r>
          </a:p>
        </p:txBody>
      </p:sp>
      <p:sp>
        <p:nvSpPr>
          <p:cNvPr id="2385924" name="Rectangle 4"/>
          <p:cNvSpPr>
            <a:spLocks noChangeArrowheads="1"/>
          </p:cNvSpPr>
          <p:nvPr/>
        </p:nvSpPr>
        <p:spPr bwMode="auto">
          <a:xfrm>
            <a:off x="455613" y="1985963"/>
            <a:ext cx="7850187" cy="2438400"/>
          </a:xfrm>
          <a:prstGeom prst="rect">
            <a:avLst/>
          </a:prstGeom>
          <a:noFill/>
          <a:ln w="15875">
            <a:solidFill>
              <a:srgbClr val="FF00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C291C08A-7FCB-4924-9ED0-8EF58DB2C898}" type="slidenum">
              <a:rPr lang="en-US"/>
              <a:pPr/>
              <a:t>77</a:t>
            </a:fld>
            <a:endParaRPr lang="en-US"/>
          </a:p>
        </p:txBody>
      </p:sp>
      <p:sp>
        <p:nvSpPr>
          <p:cNvPr id="2386946" name="Rectangle 2"/>
          <p:cNvSpPr>
            <a:spLocks noChangeArrowheads="1"/>
          </p:cNvSpPr>
          <p:nvPr/>
        </p:nvSpPr>
        <p:spPr bwMode="auto">
          <a:xfrm>
            <a:off x="457200" y="228600"/>
            <a:ext cx="8229600" cy="914400"/>
          </a:xfrm>
          <a:prstGeom prst="rect">
            <a:avLst/>
          </a:prstGeom>
          <a:noFill/>
          <a:ln w="9525">
            <a:noFill/>
            <a:miter lim="800000"/>
            <a:headEnd/>
            <a:tailEnd/>
          </a:ln>
          <a:effectLst/>
        </p:spPr>
        <p:txBody>
          <a:bodyPr anchor="ctr"/>
          <a:lstStyle/>
          <a:p>
            <a:pPr>
              <a:buFontTx/>
              <a:buNone/>
            </a:pPr>
            <a:r>
              <a:rPr lang="en-US" sz="2800" b="1" i="0">
                <a:solidFill>
                  <a:srgbClr val="333399"/>
                </a:solidFill>
                <a:latin typeface="Verdana" pitchFamily="34" charset="0"/>
              </a:rPr>
              <a:t>Classification of Epilepsy Networks</a:t>
            </a:r>
          </a:p>
        </p:txBody>
      </p:sp>
      <p:pic>
        <p:nvPicPr>
          <p:cNvPr id="2386947" name="Picture 3" descr="conn_matrices"/>
          <p:cNvPicPr>
            <a:picLocks noChangeAspect="1" noChangeArrowheads="1"/>
          </p:cNvPicPr>
          <p:nvPr/>
        </p:nvPicPr>
        <p:blipFill>
          <a:blip r:embed="rId2" cstate="print"/>
          <a:srcRect/>
          <a:stretch>
            <a:fillRect/>
          </a:stretch>
        </p:blipFill>
        <p:spPr bwMode="auto">
          <a:xfrm>
            <a:off x="457200" y="1828800"/>
            <a:ext cx="7772400" cy="2654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A6FF056D-9FD8-4129-B781-078202E35E99}" type="slidenum">
              <a:rPr lang="en-US"/>
              <a:pPr/>
              <a:t>78</a:t>
            </a:fld>
            <a:endParaRPr lang="en-US"/>
          </a:p>
        </p:txBody>
      </p:sp>
      <p:sp>
        <p:nvSpPr>
          <p:cNvPr id="2387970" name="Rectangle 2"/>
          <p:cNvSpPr>
            <a:spLocks noChangeArrowheads="1"/>
          </p:cNvSpPr>
          <p:nvPr/>
        </p:nvSpPr>
        <p:spPr bwMode="auto">
          <a:xfrm>
            <a:off x="457200" y="228600"/>
            <a:ext cx="8229600" cy="914400"/>
          </a:xfrm>
          <a:prstGeom prst="rect">
            <a:avLst/>
          </a:prstGeom>
          <a:noFill/>
          <a:ln w="9525">
            <a:noFill/>
            <a:miter lim="800000"/>
            <a:headEnd/>
            <a:tailEnd/>
          </a:ln>
          <a:effectLst/>
        </p:spPr>
        <p:txBody>
          <a:bodyPr anchor="ctr"/>
          <a:lstStyle/>
          <a:p>
            <a:pPr>
              <a:buFontTx/>
              <a:buNone/>
            </a:pPr>
            <a:r>
              <a:rPr lang="en-US" sz="2800" b="1" i="0">
                <a:solidFill>
                  <a:srgbClr val="333399"/>
                </a:solidFill>
                <a:latin typeface="Verdana" pitchFamily="34" charset="0"/>
              </a:rPr>
              <a:t>Classification of Epilepsy Networks</a:t>
            </a:r>
          </a:p>
        </p:txBody>
      </p:sp>
      <p:pic>
        <p:nvPicPr>
          <p:cNvPr id="2387971" name="Picture 3" descr="scatterplot"/>
          <p:cNvPicPr>
            <a:picLocks noChangeAspect="1" noChangeArrowheads="1"/>
          </p:cNvPicPr>
          <p:nvPr/>
        </p:nvPicPr>
        <p:blipFill>
          <a:blip r:embed="rId2" cstate="print"/>
          <a:srcRect/>
          <a:stretch>
            <a:fillRect/>
          </a:stretch>
        </p:blipFill>
        <p:spPr bwMode="auto">
          <a:xfrm>
            <a:off x="457200" y="903288"/>
            <a:ext cx="8229600" cy="5954712"/>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607A471B-4879-4AB1-8A30-E487654F0F2B}" type="slidenum">
              <a:rPr lang="en-US"/>
              <a:pPr/>
              <a:t>79</a:t>
            </a:fld>
            <a:endParaRPr lang="en-US"/>
          </a:p>
        </p:txBody>
      </p:sp>
      <p:sp>
        <p:nvSpPr>
          <p:cNvPr id="2390018" name="Rectangle 2"/>
          <p:cNvSpPr>
            <a:spLocks noChangeArrowheads="1"/>
          </p:cNvSpPr>
          <p:nvPr/>
        </p:nvSpPr>
        <p:spPr bwMode="auto">
          <a:xfrm>
            <a:off x="457200" y="228600"/>
            <a:ext cx="8229600" cy="914400"/>
          </a:xfrm>
          <a:prstGeom prst="rect">
            <a:avLst/>
          </a:prstGeom>
          <a:noFill/>
          <a:ln w="9525">
            <a:noFill/>
            <a:miter lim="800000"/>
            <a:headEnd/>
            <a:tailEnd/>
          </a:ln>
          <a:effectLst/>
        </p:spPr>
        <p:txBody>
          <a:bodyPr anchor="ctr"/>
          <a:lstStyle/>
          <a:p>
            <a:pPr>
              <a:buFontTx/>
              <a:buNone/>
            </a:pPr>
            <a:r>
              <a:rPr lang="en-US" sz="2400" b="1" i="0">
                <a:solidFill>
                  <a:srgbClr val="333399"/>
                </a:solidFill>
                <a:latin typeface="Verdana" pitchFamily="34" charset="0"/>
              </a:rPr>
              <a:t>Epilepsy Network Classification – 2/3 Groups</a:t>
            </a:r>
          </a:p>
        </p:txBody>
      </p:sp>
      <p:pic>
        <p:nvPicPr>
          <p:cNvPr id="2390019" name="Picture 3" descr="ROC_combo"/>
          <p:cNvPicPr>
            <a:picLocks noChangeAspect="1" noChangeArrowheads="1"/>
          </p:cNvPicPr>
          <p:nvPr/>
        </p:nvPicPr>
        <p:blipFill>
          <a:blip r:embed="rId2" cstate="print"/>
          <a:srcRect/>
          <a:stretch>
            <a:fillRect/>
          </a:stretch>
        </p:blipFill>
        <p:spPr bwMode="auto">
          <a:xfrm>
            <a:off x="914400" y="914400"/>
            <a:ext cx="6934200"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19992196-0098-402C-BEEE-5E8139365605}" type="slidenum">
              <a:rPr lang="en-US"/>
              <a:pPr>
                <a:defRPr/>
              </a:pPr>
              <a:t>8</a:t>
            </a:fld>
            <a:endParaRPr lang="en-US"/>
          </a:p>
        </p:txBody>
      </p:sp>
      <p:pic>
        <p:nvPicPr>
          <p:cNvPr id="1882116" name="Picture 4" descr="Ageof-thumb_modified"/>
          <p:cNvPicPr>
            <a:picLocks noChangeAspect="1" noChangeArrowheads="1"/>
          </p:cNvPicPr>
          <p:nvPr/>
        </p:nvPicPr>
        <p:blipFill>
          <a:blip r:embed="rId3" cstate="print"/>
          <a:srcRect/>
          <a:stretch>
            <a:fillRect/>
          </a:stretch>
        </p:blipFill>
        <p:spPr bwMode="auto">
          <a:xfrm>
            <a:off x="1774825" y="1752600"/>
            <a:ext cx="5083175" cy="3802063"/>
          </a:xfrm>
          <a:prstGeom prst="rect">
            <a:avLst/>
          </a:prstGeom>
          <a:noFill/>
          <a:ln w="9525">
            <a:noFill/>
            <a:miter lim="800000"/>
            <a:headEnd/>
            <a:tailEnd/>
          </a:ln>
        </p:spPr>
      </p:pic>
      <p:sp>
        <p:nvSpPr>
          <p:cNvPr id="86020" name="Rectangle 2"/>
          <p:cNvSpPr>
            <a:spLocks noGrp="1" noChangeArrowheads="1"/>
          </p:cNvSpPr>
          <p:nvPr>
            <p:ph type="title"/>
          </p:nvPr>
        </p:nvSpPr>
        <p:spPr/>
        <p:txBody>
          <a:bodyPr/>
          <a:lstStyle/>
          <a:p>
            <a:r>
              <a:rPr lang="en-US" smtClean="0"/>
              <a:t>Detection</a:t>
            </a:r>
          </a:p>
        </p:txBody>
      </p:sp>
      <p:sp>
        <p:nvSpPr>
          <p:cNvPr id="86021" name="Rectangle 3"/>
          <p:cNvSpPr>
            <a:spLocks noGrp="1" noChangeArrowheads="1"/>
          </p:cNvSpPr>
          <p:nvPr>
            <p:ph type="body" idx="1"/>
          </p:nvPr>
        </p:nvSpPr>
        <p:spPr/>
        <p:txBody>
          <a:bodyPr/>
          <a:lstStyle/>
          <a:p>
            <a:r>
              <a:rPr lang="en-US" smtClean="0"/>
              <a:t>“Spot the Money”</a:t>
            </a:r>
          </a:p>
        </p:txBody>
      </p:sp>
      <p:pic>
        <p:nvPicPr>
          <p:cNvPr id="1882117" name="Picture 5" descr="thumbimg_noisy"/>
          <p:cNvPicPr>
            <a:picLocks noChangeAspect="1" noChangeArrowheads="1"/>
          </p:cNvPicPr>
          <p:nvPr/>
        </p:nvPicPr>
        <p:blipFill>
          <a:blip r:embed="rId4" cstate="print"/>
          <a:srcRect/>
          <a:stretch>
            <a:fillRect/>
          </a:stretch>
        </p:blipFill>
        <p:spPr bwMode="auto">
          <a:xfrm>
            <a:off x="1774825" y="1752600"/>
            <a:ext cx="5083175" cy="3802063"/>
          </a:xfrm>
          <a:prstGeom prst="rect">
            <a:avLst/>
          </a:prstGeom>
          <a:noFill/>
          <a:ln w="9525">
            <a:noFill/>
            <a:miter lim="800000"/>
            <a:headEnd/>
            <a:tailEnd/>
          </a:ln>
        </p:spPr>
      </p:pic>
      <p:pic>
        <p:nvPicPr>
          <p:cNvPr id="1882118" name="Picture 6" descr="thumbimg_blurred"/>
          <p:cNvPicPr>
            <a:picLocks noChangeAspect="1" noChangeArrowheads="1"/>
          </p:cNvPicPr>
          <p:nvPr/>
        </p:nvPicPr>
        <p:blipFill>
          <a:blip r:embed="rId5" cstate="print"/>
          <a:srcRect/>
          <a:stretch>
            <a:fillRect/>
          </a:stretch>
        </p:blipFill>
        <p:spPr bwMode="auto">
          <a:xfrm>
            <a:off x="1774825" y="1752600"/>
            <a:ext cx="5083175" cy="3802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82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882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882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076A821B-635F-4237-B015-D79CF4F2F7D1}" type="slidenum">
              <a:rPr lang="en-US"/>
              <a:pPr/>
              <a:t>80</a:t>
            </a:fld>
            <a:endParaRPr lang="en-US"/>
          </a:p>
        </p:txBody>
      </p:sp>
      <p:sp>
        <p:nvSpPr>
          <p:cNvPr id="2397186" name="Rectangle 2"/>
          <p:cNvSpPr>
            <a:spLocks noGrp="1" noChangeArrowheads="1"/>
          </p:cNvSpPr>
          <p:nvPr>
            <p:ph type="title"/>
          </p:nvPr>
        </p:nvSpPr>
        <p:spPr>
          <a:xfrm>
            <a:off x="457200" y="152400"/>
            <a:ext cx="8229600" cy="914400"/>
          </a:xfrm>
          <a:noFill/>
          <a:ln/>
        </p:spPr>
        <p:txBody>
          <a:bodyPr/>
          <a:lstStyle/>
          <a:p>
            <a:r>
              <a:rPr lang="en-US"/>
              <a:t>Dispersion and Severity</a:t>
            </a:r>
          </a:p>
        </p:txBody>
      </p:sp>
      <p:pic>
        <p:nvPicPr>
          <p:cNvPr id="2397187" name="Picture 3" descr="dispersion"/>
          <p:cNvPicPr>
            <a:picLocks noChangeAspect="1" noChangeArrowheads="1"/>
          </p:cNvPicPr>
          <p:nvPr/>
        </p:nvPicPr>
        <p:blipFill>
          <a:blip r:embed="rId2" cstate="print"/>
          <a:srcRect t="6857"/>
          <a:stretch>
            <a:fillRect/>
          </a:stretch>
        </p:blipFill>
        <p:spPr bwMode="auto">
          <a:xfrm>
            <a:off x="1362075" y="1219200"/>
            <a:ext cx="6934200" cy="5118100"/>
          </a:xfrm>
          <a:prstGeom prst="rect">
            <a:avLst/>
          </a:prstGeom>
          <a:noFill/>
          <a:ln w="9525">
            <a:noFill/>
            <a:miter lim="800000"/>
            <a:headEnd/>
            <a:tailEnd/>
          </a:ln>
        </p:spPr>
      </p:pic>
      <p:grpSp>
        <p:nvGrpSpPr>
          <p:cNvPr id="2" name="Group 4"/>
          <p:cNvGrpSpPr>
            <a:grpSpLocks/>
          </p:cNvGrpSpPr>
          <p:nvPr/>
        </p:nvGrpSpPr>
        <p:grpSpPr bwMode="auto">
          <a:xfrm>
            <a:off x="2460625" y="914400"/>
            <a:ext cx="5434013" cy="4800600"/>
            <a:chOff x="1550" y="672"/>
            <a:chExt cx="3423" cy="3024"/>
          </a:xfrm>
        </p:grpSpPr>
        <p:sp>
          <p:nvSpPr>
            <p:cNvPr id="2397189" name="Line 5"/>
            <p:cNvSpPr>
              <a:spLocks noChangeShapeType="1"/>
            </p:cNvSpPr>
            <p:nvPr/>
          </p:nvSpPr>
          <p:spPr bwMode="auto">
            <a:xfrm>
              <a:off x="3096" y="720"/>
              <a:ext cx="0" cy="2976"/>
            </a:xfrm>
            <a:prstGeom prst="line">
              <a:avLst/>
            </a:prstGeom>
            <a:noFill/>
            <a:ln w="25400" cap="rnd">
              <a:solidFill>
                <a:srgbClr val="FF0000"/>
              </a:solidFill>
              <a:prstDash val="sysDot"/>
              <a:round/>
              <a:headEnd/>
              <a:tailEnd/>
            </a:ln>
            <a:effectLst/>
          </p:spPr>
          <p:txBody>
            <a:bodyPr anchor="ctr"/>
            <a:lstStyle/>
            <a:p>
              <a:endParaRPr lang="en-US"/>
            </a:p>
          </p:txBody>
        </p:sp>
        <p:sp>
          <p:nvSpPr>
            <p:cNvPr id="2397190" name="AutoShape 6"/>
            <p:cNvSpPr>
              <a:spLocks noChangeArrowheads="1"/>
            </p:cNvSpPr>
            <p:nvPr/>
          </p:nvSpPr>
          <p:spPr bwMode="auto">
            <a:xfrm>
              <a:off x="3168" y="1440"/>
              <a:ext cx="360" cy="19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solidFill>
                <a:srgbClr val="FF0000"/>
              </a:solidFill>
              <a:miter lim="800000"/>
              <a:headEnd/>
              <a:tailEnd/>
            </a:ln>
            <a:effectLst/>
          </p:spPr>
          <p:txBody>
            <a:bodyPr wrap="none" anchor="ctr"/>
            <a:lstStyle/>
            <a:p>
              <a:endParaRPr lang="en-US"/>
            </a:p>
          </p:txBody>
        </p:sp>
        <p:sp>
          <p:nvSpPr>
            <p:cNvPr id="2397191" name="AutoShape 7"/>
            <p:cNvSpPr>
              <a:spLocks noChangeArrowheads="1"/>
            </p:cNvSpPr>
            <p:nvPr/>
          </p:nvSpPr>
          <p:spPr bwMode="auto">
            <a:xfrm flipH="1">
              <a:off x="2682" y="1008"/>
              <a:ext cx="360" cy="19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solidFill>
                <a:srgbClr val="FF0000"/>
              </a:solidFill>
              <a:miter lim="800000"/>
              <a:headEnd/>
              <a:tailEnd/>
            </a:ln>
            <a:effectLst/>
          </p:spPr>
          <p:txBody>
            <a:bodyPr wrap="none" anchor="ctr"/>
            <a:lstStyle/>
            <a:p>
              <a:endParaRPr lang="en-US"/>
            </a:p>
          </p:txBody>
        </p:sp>
        <p:sp>
          <p:nvSpPr>
            <p:cNvPr id="2397192" name="Text Box 8"/>
            <p:cNvSpPr txBox="1">
              <a:spLocks noChangeArrowheads="1"/>
            </p:cNvSpPr>
            <p:nvPr/>
          </p:nvSpPr>
          <p:spPr bwMode="auto">
            <a:xfrm>
              <a:off x="3363" y="1409"/>
              <a:ext cx="1610" cy="404"/>
            </a:xfrm>
            <a:prstGeom prst="rect">
              <a:avLst/>
            </a:prstGeom>
            <a:noFill/>
            <a:ln w="9525">
              <a:noFill/>
              <a:miter lim="800000"/>
              <a:headEnd/>
              <a:tailEnd/>
            </a:ln>
            <a:effectLst/>
          </p:spPr>
          <p:txBody>
            <a:bodyPr wrap="none">
              <a:spAutoFit/>
            </a:bodyPr>
            <a:lstStyle/>
            <a:p>
              <a:pPr>
                <a:buFontTx/>
                <a:buNone/>
              </a:pPr>
              <a:r>
                <a:rPr lang="en-US" sz="1800">
                  <a:solidFill>
                    <a:srgbClr val="CC0000"/>
                  </a:solidFill>
                </a:rPr>
                <a:t>Poorly localized </a:t>
              </a:r>
            </a:p>
            <a:p>
              <a:pPr>
                <a:buFontTx/>
                <a:buNone/>
              </a:pPr>
              <a:r>
                <a:rPr lang="en-US" sz="1800">
                  <a:solidFill>
                    <a:srgbClr val="CC0000"/>
                  </a:solidFill>
                  <a:sym typeface="Wingdings" pitchFamily="2" charset="2"/>
                </a:rPr>
                <a:t> poor surgical outcome</a:t>
              </a:r>
              <a:endParaRPr lang="en-US" sz="1800">
                <a:solidFill>
                  <a:srgbClr val="CC0000"/>
                </a:solidFill>
              </a:endParaRPr>
            </a:p>
          </p:txBody>
        </p:sp>
        <p:sp>
          <p:nvSpPr>
            <p:cNvPr id="2397193" name="Text Box 9"/>
            <p:cNvSpPr txBox="1">
              <a:spLocks noChangeArrowheads="1"/>
            </p:cNvSpPr>
            <p:nvPr/>
          </p:nvSpPr>
          <p:spPr bwMode="auto">
            <a:xfrm>
              <a:off x="1550" y="672"/>
              <a:ext cx="1626" cy="404"/>
            </a:xfrm>
            <a:prstGeom prst="rect">
              <a:avLst/>
            </a:prstGeom>
            <a:noFill/>
            <a:ln w="9525">
              <a:noFill/>
              <a:miter lim="800000"/>
              <a:headEnd/>
              <a:tailEnd/>
            </a:ln>
            <a:effectLst/>
          </p:spPr>
          <p:txBody>
            <a:bodyPr wrap="none">
              <a:spAutoFit/>
            </a:bodyPr>
            <a:lstStyle/>
            <a:p>
              <a:pPr>
                <a:buFontTx/>
                <a:buNone/>
              </a:pPr>
              <a:r>
                <a:rPr lang="en-US" sz="1800">
                  <a:solidFill>
                    <a:srgbClr val="CC0000"/>
                  </a:solidFill>
                </a:rPr>
                <a:t>Well localized </a:t>
              </a:r>
            </a:p>
            <a:p>
              <a:pPr>
                <a:buFontTx/>
                <a:buNone/>
              </a:pPr>
              <a:r>
                <a:rPr lang="en-US" sz="1800">
                  <a:solidFill>
                    <a:srgbClr val="CC0000"/>
                  </a:solidFill>
                  <a:sym typeface="Wingdings" pitchFamily="2" charset="2"/>
                </a:rPr>
                <a:t> good surgical outcome</a:t>
              </a:r>
              <a:endParaRPr lang="en-US" sz="1800">
                <a:solidFill>
                  <a:srgbClr val="CC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F0B7E68-2AD8-426C-948F-7FE41E503395}" type="slidenum">
              <a:rPr lang="en-US"/>
              <a:pPr/>
              <a:t>81</a:t>
            </a:fld>
            <a:endParaRPr lang="en-US"/>
          </a:p>
        </p:txBody>
      </p:sp>
      <p:sp>
        <p:nvSpPr>
          <p:cNvPr id="2470914" name="Rectangle 2"/>
          <p:cNvSpPr>
            <a:spLocks noGrp="1" noChangeArrowheads="1"/>
          </p:cNvSpPr>
          <p:nvPr>
            <p:ph type="title"/>
          </p:nvPr>
        </p:nvSpPr>
        <p:spPr/>
        <p:txBody>
          <a:bodyPr/>
          <a:lstStyle/>
          <a:p>
            <a:r>
              <a:rPr lang="en-US"/>
              <a:t>Classification of AD/MCI/Healthy</a:t>
            </a:r>
          </a:p>
        </p:txBody>
      </p:sp>
      <p:sp>
        <p:nvSpPr>
          <p:cNvPr id="2470915" name="Rectangle 3"/>
          <p:cNvSpPr>
            <a:spLocks noGrp="1" noChangeArrowheads="1"/>
          </p:cNvSpPr>
          <p:nvPr>
            <p:ph type="body" idx="1"/>
          </p:nvPr>
        </p:nvSpPr>
        <p:spPr/>
        <p:txBody>
          <a:bodyPr/>
          <a:lstStyle/>
          <a:p>
            <a:r>
              <a:rPr lang="en-US"/>
              <a:t>Our method is applicable to other brain disorders</a:t>
            </a:r>
          </a:p>
          <a:p>
            <a:r>
              <a:rPr lang="en-US"/>
              <a:t>48 subjects, 18 AD, 30 Healthy</a:t>
            </a:r>
          </a:p>
          <a:p>
            <a:pPr>
              <a:buFont typeface="Wingdings" pitchFamily="2" charset="2"/>
              <a:buNone/>
            </a:pPr>
            <a:endParaRPr lang="en-US"/>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FD2B975-2C8D-4D9D-B8B5-97FA6989B5D6}" type="slidenum">
              <a:rPr lang="en-US"/>
              <a:pPr/>
              <a:t>82</a:t>
            </a:fld>
            <a:endParaRPr lang="en-US"/>
          </a:p>
        </p:txBody>
      </p:sp>
      <p:sp>
        <p:nvSpPr>
          <p:cNvPr id="2471940" name="Rectangle 4"/>
          <p:cNvSpPr>
            <a:spLocks noGrp="1" noChangeArrowheads="1"/>
          </p:cNvSpPr>
          <p:nvPr>
            <p:ph type="title"/>
          </p:nvPr>
        </p:nvSpPr>
        <p:spPr>
          <a:noFill/>
          <a:ln/>
        </p:spPr>
        <p:txBody>
          <a:bodyPr/>
          <a:lstStyle/>
          <a:p>
            <a:r>
              <a:rPr lang="en-US"/>
              <a:t>Classification of AD/MCI/Healthy</a:t>
            </a:r>
          </a:p>
        </p:txBody>
      </p:sp>
      <p:pic>
        <p:nvPicPr>
          <p:cNvPr id="2471941" name="Picture 5" descr="freq_graph_ad_all"/>
          <p:cNvPicPr>
            <a:picLocks noChangeAspect="1" noChangeArrowheads="1"/>
          </p:cNvPicPr>
          <p:nvPr/>
        </p:nvPicPr>
        <p:blipFill>
          <a:blip r:embed="rId2" cstate="print"/>
          <a:srcRect/>
          <a:stretch>
            <a:fillRect/>
          </a:stretch>
        </p:blipFill>
        <p:spPr bwMode="auto">
          <a:xfrm>
            <a:off x="2362200" y="1049338"/>
            <a:ext cx="4800600" cy="5503862"/>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CFF0C79-BA46-4754-8639-600933D2FF8A}" type="slidenum">
              <a:rPr lang="en-US"/>
              <a:pPr/>
              <a:t>83</a:t>
            </a:fld>
            <a:endParaRPr lang="en-US"/>
          </a:p>
        </p:txBody>
      </p:sp>
      <p:pic>
        <p:nvPicPr>
          <p:cNvPr id="2472964" name="Picture 4" descr="dist_mtx_combo_AD"/>
          <p:cNvPicPr>
            <a:picLocks noChangeAspect="1" noChangeArrowheads="1"/>
          </p:cNvPicPr>
          <p:nvPr/>
        </p:nvPicPr>
        <p:blipFill>
          <a:blip r:embed="rId2" cstate="print"/>
          <a:srcRect/>
          <a:stretch>
            <a:fillRect/>
          </a:stretch>
        </p:blipFill>
        <p:spPr bwMode="auto">
          <a:xfrm>
            <a:off x="1408113" y="152400"/>
            <a:ext cx="5602287" cy="2001838"/>
          </a:xfrm>
          <a:prstGeom prst="rect">
            <a:avLst/>
          </a:prstGeom>
          <a:noFill/>
          <a:ln w="9525">
            <a:noFill/>
            <a:miter lim="800000"/>
            <a:headEnd/>
            <a:tailEnd/>
          </a:ln>
        </p:spPr>
      </p:pic>
      <p:pic>
        <p:nvPicPr>
          <p:cNvPr id="2472965" name="Picture 5" descr="ROC-AD_combo"/>
          <p:cNvPicPr>
            <a:picLocks noChangeAspect="1" noChangeArrowheads="1"/>
          </p:cNvPicPr>
          <p:nvPr/>
        </p:nvPicPr>
        <p:blipFill>
          <a:blip r:embed="rId3" cstate="print"/>
          <a:srcRect/>
          <a:stretch>
            <a:fillRect/>
          </a:stretch>
        </p:blipFill>
        <p:spPr bwMode="auto">
          <a:xfrm>
            <a:off x="1143000" y="1985963"/>
            <a:ext cx="6477000" cy="4719637"/>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a:xfrm>
            <a:off x="838200" y="1066800"/>
            <a:ext cx="7315200" cy="838200"/>
          </a:xfrm>
        </p:spPr>
        <p:txBody>
          <a:bodyPr/>
          <a:lstStyle/>
          <a:p>
            <a:r>
              <a:rPr lang="en-US" sz="2800" b="1" dirty="0" smtClean="0"/>
              <a:t>Introduction:</a:t>
            </a:r>
            <a:br>
              <a:rPr lang="en-US" sz="2800" b="1" dirty="0" smtClean="0"/>
            </a:br>
            <a:r>
              <a:rPr lang="en-US" sz="2800" b="1" dirty="0" smtClean="0"/>
              <a:t>Analysis of Data Derived from Medical Images</a:t>
            </a:r>
            <a:br>
              <a:rPr lang="en-US" sz="2800" b="1" dirty="0" smtClean="0"/>
            </a:br>
            <a:endParaRPr lang="en-US" sz="2800" b="1" dirty="0" smtClean="0"/>
          </a:p>
        </p:txBody>
      </p:sp>
      <p:sp>
        <p:nvSpPr>
          <p:cNvPr id="7" name="Rectangle 3"/>
          <p:cNvSpPr>
            <a:spLocks noGrp="1" noChangeArrowheads="1"/>
          </p:cNvSpPr>
          <p:nvPr>
            <p:ph type="subTitle" idx="1"/>
          </p:nvPr>
        </p:nvSpPr>
        <p:spPr>
          <a:xfrm>
            <a:off x="1676400" y="2819400"/>
            <a:ext cx="5943600" cy="3124200"/>
          </a:xfrm>
        </p:spPr>
        <p:txBody>
          <a:bodyPr/>
          <a:lstStyle/>
          <a:p>
            <a:r>
              <a:rPr lang="en-US" sz="2400" dirty="0" err="1" smtClean="0">
                <a:solidFill>
                  <a:srgbClr val="00B050"/>
                </a:solidFill>
              </a:rPr>
              <a:t>Ashish</a:t>
            </a:r>
            <a:r>
              <a:rPr lang="en-US" sz="2400" dirty="0" smtClean="0">
                <a:solidFill>
                  <a:srgbClr val="00B050"/>
                </a:solidFill>
              </a:rPr>
              <a:t> Raj, PhD</a:t>
            </a:r>
          </a:p>
          <a:p>
            <a:r>
              <a:rPr lang="en-US" sz="2000" dirty="0" smtClean="0">
                <a:solidFill>
                  <a:srgbClr val="00B050"/>
                </a:solidFill>
              </a:rPr>
              <a:t>Image </a:t>
            </a:r>
            <a:r>
              <a:rPr lang="en-US" sz="2000" dirty="0" smtClean="0">
                <a:solidFill>
                  <a:srgbClr val="00B050"/>
                </a:solidFill>
              </a:rPr>
              <a:t>Data Evaluation and Analytics Laboratory (IDEAL)</a:t>
            </a:r>
          </a:p>
          <a:p>
            <a:r>
              <a:rPr lang="en-US" sz="2000" dirty="0" smtClean="0">
                <a:solidFill>
                  <a:srgbClr val="00B050"/>
                </a:solidFill>
              </a:rPr>
              <a:t>Department of Radiology</a:t>
            </a:r>
          </a:p>
          <a:p>
            <a:r>
              <a:rPr lang="en-US" sz="2000" dirty="0" smtClean="0">
                <a:solidFill>
                  <a:srgbClr val="00B050"/>
                </a:solidFill>
              </a:rPr>
              <a:t>Weill Cornell Medical College</a:t>
            </a:r>
          </a:p>
          <a:p>
            <a:r>
              <a:rPr lang="en-US" sz="2000" dirty="0" smtClean="0">
                <a:solidFill>
                  <a:srgbClr val="00B050"/>
                </a:solidFill>
              </a:rPr>
              <a:t>New </a:t>
            </a:r>
            <a:r>
              <a:rPr lang="en-US" sz="2000" dirty="0" smtClean="0">
                <a:solidFill>
                  <a:srgbClr val="00B050"/>
                </a:solidFill>
              </a:rPr>
              <a:t>York</a:t>
            </a:r>
          </a:p>
          <a:p>
            <a:r>
              <a:rPr lang="en-US" sz="2000" dirty="0" smtClean="0">
                <a:solidFill>
                  <a:srgbClr val="00B050"/>
                </a:solidFill>
              </a:rPr>
              <a:t>Email: ashish@med.cornell.edu</a:t>
            </a:r>
            <a:endParaRPr lang="en-US" sz="2000" dirty="0" smtClean="0">
              <a:solidFill>
                <a:srgbClr val="00B050"/>
              </a:solidFill>
            </a:endParaRPr>
          </a:p>
          <a:p>
            <a:endParaRPr lang="en-US" sz="2000" dirty="0" smtClean="0">
              <a:solidFill>
                <a:srgbClr val="00B05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48B4DD5F-EE8C-4AB4-9BE4-DD760EC595C4}" type="slidenum">
              <a:rPr lang="en-US"/>
              <a:pPr>
                <a:defRPr/>
              </a:pPr>
              <a:t>9</a:t>
            </a:fld>
            <a:endParaRPr lang="en-US"/>
          </a:p>
        </p:txBody>
      </p:sp>
      <p:sp>
        <p:nvSpPr>
          <p:cNvPr id="87043" name="Rectangle 2"/>
          <p:cNvSpPr>
            <a:spLocks noGrp="1" noChangeArrowheads="1"/>
          </p:cNvSpPr>
          <p:nvPr>
            <p:ph type="title"/>
          </p:nvPr>
        </p:nvSpPr>
        <p:spPr/>
        <p:txBody>
          <a:bodyPr/>
          <a:lstStyle/>
          <a:p>
            <a:r>
              <a:rPr lang="en-US" smtClean="0"/>
              <a:t>Hypothesis Testing with Matched Filter</a:t>
            </a:r>
          </a:p>
        </p:txBody>
      </p:sp>
      <p:sp>
        <p:nvSpPr>
          <p:cNvPr id="87044" name="Rectangle 3"/>
          <p:cNvSpPr>
            <a:spLocks noGrp="1" noChangeArrowheads="1"/>
          </p:cNvSpPr>
          <p:nvPr>
            <p:ph type="body" idx="1"/>
          </p:nvPr>
        </p:nvSpPr>
        <p:spPr/>
        <p:txBody>
          <a:bodyPr/>
          <a:lstStyle/>
          <a:p>
            <a:r>
              <a:rPr lang="en-US" dirty="0" smtClean="0"/>
              <a:t>Let the signal be y(t), model be h(t)</a:t>
            </a:r>
          </a:p>
          <a:p>
            <a:pPr>
              <a:buFont typeface="Wingdings" pitchFamily="2" charset="2"/>
              <a:buNone/>
            </a:pPr>
            <a:r>
              <a:rPr lang="en-US" dirty="0" smtClean="0"/>
              <a:t>	Hypothesis testing:</a:t>
            </a:r>
          </a:p>
          <a:p>
            <a:pPr>
              <a:buFont typeface="Wingdings" pitchFamily="2" charset="2"/>
              <a:buNone/>
            </a:pPr>
            <a:r>
              <a:rPr lang="en-US" dirty="0" smtClean="0"/>
              <a:t>	  </a:t>
            </a:r>
            <a:r>
              <a:rPr lang="en-US" dirty="0" smtClean="0">
                <a:latin typeface="cmsy10" pitchFamily="34" charset="0"/>
              </a:rPr>
              <a:t>H</a:t>
            </a:r>
            <a:r>
              <a:rPr lang="en-US" baseline="-25000" dirty="0" smtClean="0"/>
              <a:t>0</a:t>
            </a:r>
            <a:r>
              <a:rPr lang="en-US" dirty="0" smtClean="0"/>
              <a:t>: y(t) = n(t)             (no signal)</a:t>
            </a:r>
          </a:p>
          <a:p>
            <a:pPr>
              <a:buFont typeface="Wingdings" pitchFamily="2" charset="2"/>
              <a:buNone/>
            </a:pPr>
            <a:r>
              <a:rPr lang="en-US" dirty="0" smtClean="0"/>
              <a:t>	  </a:t>
            </a:r>
            <a:r>
              <a:rPr lang="en-US" dirty="0" smtClean="0">
                <a:latin typeface="cmsy10" pitchFamily="34" charset="0"/>
              </a:rPr>
              <a:t>H</a:t>
            </a:r>
            <a:r>
              <a:rPr lang="en-US" baseline="-25000" dirty="0" smtClean="0"/>
              <a:t>1</a:t>
            </a:r>
            <a:r>
              <a:rPr lang="en-US" dirty="0" smtClean="0"/>
              <a:t>: y(t) = h(t) + n(t)   (signal)</a:t>
            </a:r>
          </a:p>
          <a:p>
            <a:r>
              <a:rPr lang="en-US" dirty="0" smtClean="0"/>
              <a:t>The optimal decision is given by the Likelihood ratio test (</a:t>
            </a:r>
            <a:r>
              <a:rPr lang="en-US" dirty="0" err="1" smtClean="0"/>
              <a:t>Nieman</a:t>
            </a:r>
            <a:r>
              <a:rPr lang="en-US" dirty="0" smtClean="0"/>
              <a:t>-Pearson Theorem)</a:t>
            </a:r>
          </a:p>
          <a:p>
            <a:pPr>
              <a:buFont typeface="Wingdings" pitchFamily="2" charset="2"/>
              <a:buNone/>
            </a:pPr>
            <a:r>
              <a:rPr lang="en-US" dirty="0" smtClean="0"/>
              <a:t>		</a:t>
            </a:r>
            <a:r>
              <a:rPr lang="en-US" sz="2000" dirty="0" smtClean="0"/>
              <a:t>Select </a:t>
            </a:r>
            <a:r>
              <a:rPr lang="en-US" sz="2000" dirty="0" smtClean="0">
                <a:latin typeface="cmsy10" pitchFamily="34" charset="0"/>
              </a:rPr>
              <a:t>H</a:t>
            </a:r>
            <a:r>
              <a:rPr lang="en-US" sz="2000" baseline="-25000" dirty="0" smtClean="0"/>
              <a:t>1</a:t>
            </a:r>
            <a:r>
              <a:rPr lang="en-US" sz="2000" dirty="0" smtClean="0"/>
              <a:t> if </a:t>
            </a:r>
            <a:r>
              <a:rPr lang="en-US" sz="2000" dirty="0" smtClean="0">
                <a:latin typeface="cmsy10" pitchFamily="34" charset="0"/>
              </a:rPr>
              <a:t>L</a:t>
            </a:r>
            <a:r>
              <a:rPr lang="en-US" sz="2000" dirty="0" smtClean="0"/>
              <a:t>(y) = Pr(y|</a:t>
            </a:r>
            <a:r>
              <a:rPr lang="en-US" sz="2000" dirty="0" smtClean="0">
                <a:latin typeface="cmsy10" pitchFamily="34" charset="0"/>
              </a:rPr>
              <a:t>H</a:t>
            </a:r>
            <a:r>
              <a:rPr lang="en-US" sz="2000" baseline="-25000" dirty="0" smtClean="0"/>
              <a:t>1</a:t>
            </a:r>
            <a:r>
              <a:rPr lang="en-US" sz="2000" dirty="0" smtClean="0"/>
              <a:t>)/Pr(y|</a:t>
            </a:r>
            <a:r>
              <a:rPr lang="en-US" sz="2000" dirty="0" smtClean="0">
                <a:latin typeface="cmsy10" pitchFamily="34" charset="0"/>
              </a:rPr>
              <a:t>H</a:t>
            </a:r>
            <a:r>
              <a:rPr lang="en-US" sz="2000" baseline="-25000" dirty="0" smtClean="0"/>
              <a:t>0</a:t>
            </a:r>
            <a:r>
              <a:rPr lang="en-US" sz="2000" dirty="0" smtClean="0"/>
              <a:t>) &gt; </a:t>
            </a:r>
            <a:r>
              <a:rPr lang="en-US" sz="2000" dirty="0" smtClean="0">
                <a:latin typeface="Symbol" pitchFamily="18" charset="2"/>
              </a:rPr>
              <a:t>g</a:t>
            </a:r>
            <a:endParaRPr lang="en-US" sz="2000" dirty="0" smtClean="0"/>
          </a:p>
          <a:p>
            <a:endParaRPr lang="en-US" sz="2000" dirty="0" smtClean="0"/>
          </a:p>
          <a:p>
            <a:r>
              <a:rPr lang="en-US" dirty="0" smtClean="0"/>
              <a:t>It can be shown (Kay 01) to be equivalent to</a:t>
            </a:r>
          </a:p>
          <a:p>
            <a:pPr>
              <a:buFont typeface="Wingdings" pitchFamily="2" charset="2"/>
              <a:buNone/>
            </a:pPr>
            <a:r>
              <a:rPr lang="en-US" dirty="0" smtClean="0"/>
              <a:t>		y(t) </a:t>
            </a:r>
            <a:r>
              <a:rPr lang="en-US" b="1" dirty="0" smtClean="0">
                <a:latin typeface="msam10" pitchFamily="34" charset="0"/>
              </a:rPr>
              <a:t>*</a:t>
            </a:r>
            <a:r>
              <a:rPr lang="en-US" dirty="0" smtClean="0"/>
              <a:t> h(t) &gt; </a:t>
            </a:r>
            <a:r>
              <a:rPr lang="en-US" dirty="0" smtClean="0">
                <a:latin typeface="Symbol" pitchFamily="18" charset="2"/>
              </a:rPr>
              <a:t>g</a:t>
            </a:r>
            <a:r>
              <a:rPr lang="en-US" dirty="0" smtClean="0"/>
              <a:t>’</a:t>
            </a:r>
          </a:p>
          <a:p>
            <a:pPr>
              <a:buFont typeface="Wingdings" pitchFamily="2" charset="2"/>
              <a:buNone/>
            </a:pPr>
            <a:endParaRPr lang="en-US" dirty="0" smtClean="0"/>
          </a:p>
          <a:p>
            <a:endParaRPr lang="en-US" dirty="0" smtClean="0"/>
          </a:p>
        </p:txBody>
      </p:sp>
      <p:grpSp>
        <p:nvGrpSpPr>
          <p:cNvPr id="2" name="Group 6"/>
          <p:cNvGrpSpPr>
            <a:grpSpLocks/>
          </p:cNvGrpSpPr>
          <p:nvPr/>
        </p:nvGrpSpPr>
        <p:grpSpPr bwMode="auto">
          <a:xfrm>
            <a:off x="1371600" y="4953000"/>
            <a:ext cx="4116388" cy="1098550"/>
            <a:chOff x="864" y="2908"/>
            <a:chExt cx="2593" cy="692"/>
          </a:xfrm>
        </p:grpSpPr>
        <p:sp>
          <p:nvSpPr>
            <p:cNvPr id="87046" name="Rectangle 4"/>
            <p:cNvSpPr>
              <a:spLocks noChangeArrowheads="1"/>
            </p:cNvSpPr>
            <p:nvPr/>
          </p:nvSpPr>
          <p:spPr bwMode="auto">
            <a:xfrm>
              <a:off x="864" y="2908"/>
              <a:ext cx="1104" cy="288"/>
            </a:xfrm>
            <a:prstGeom prst="rect">
              <a:avLst/>
            </a:prstGeom>
            <a:noFill/>
            <a:ln w="19050">
              <a:solidFill>
                <a:srgbClr val="FF0000"/>
              </a:solidFill>
              <a:miter lim="800000"/>
              <a:headEnd/>
              <a:tailEnd/>
            </a:ln>
          </p:spPr>
          <p:txBody>
            <a:bodyPr wrap="none" anchor="ctr"/>
            <a:lstStyle/>
            <a:p>
              <a:endParaRPr lang="en-US"/>
            </a:p>
          </p:txBody>
        </p:sp>
        <p:sp>
          <p:nvSpPr>
            <p:cNvPr id="87047" name="AutoShape 5"/>
            <p:cNvSpPr>
              <a:spLocks/>
            </p:cNvSpPr>
            <p:nvPr/>
          </p:nvSpPr>
          <p:spPr bwMode="auto">
            <a:xfrm>
              <a:off x="2064" y="3369"/>
              <a:ext cx="1393" cy="231"/>
            </a:xfrm>
            <a:prstGeom prst="borderCallout1">
              <a:avLst>
                <a:gd name="adj1" fmla="val 31167"/>
                <a:gd name="adj2" fmla="val -3444"/>
                <a:gd name="adj3" fmla="val -79222"/>
                <a:gd name="adj4" fmla="val -44796"/>
              </a:avLst>
            </a:prstGeom>
            <a:noFill/>
            <a:ln w="9525">
              <a:solidFill>
                <a:srgbClr val="FF0000"/>
              </a:solidFill>
              <a:miter lim="800000"/>
              <a:headEnd/>
              <a:tailEnd/>
            </a:ln>
          </p:spPr>
          <p:txBody>
            <a:bodyPr anchor="ctr"/>
            <a:lstStyle/>
            <a:p>
              <a:pPr>
                <a:buFontTx/>
                <a:buNone/>
              </a:pPr>
              <a:r>
                <a:rPr lang="en-US">
                  <a:solidFill>
                    <a:srgbClr val="0033CC"/>
                  </a:solidFill>
                </a:rPr>
                <a:t>Matched Filter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True"/>
  <p:tag name="DEFAULTDISPLAYSOURCE" val="\documentclass{slides}\pagestyle{empty}&#10;\begin{document}&#10;&#10;\end{document}&#10;"/>
  <p:tag name="TEX2PS" val="latex $(base).tex; dvips -D $(res) -E -o $(base).ps $(base).dvi"/>
  <p:tag name="EXTERNALEDITCOMMAND" val="notepad %"/>
  <p:tag name="GHOSTSCRIPTCOMMAND" val="gswin32c"/>
  <p:tag name="DEFAULTFONTSIZE" val="10"/>
  <p:tag name="DEFAULTBITMAP" val="pngmono"/>
  <p:tag name="DEFAULTBLEND" val="False"/>
  <p:tag name="DEFAULTTRANSPARENT" val="False"/>
  <p:tag name="DEFAULTWORKAROUNDTRANSPARENCYBUG" val="False"/>
  <p:tag name="DEFAULTRESOLUTION" val="1200"/>
  <p:tag name="DEFAULTWIDTH" val="524"/>
  <p:tag name="DEFAULTHEIGHT" val="360"/>
  <p:tag name="DEFAULTMAGNIFICATION" val="2"/>
</p:tagLst>
</file>

<file path=ppt/theme/theme1.xml><?xml version="1.0" encoding="utf-8"?>
<a:theme xmlns:a="http://schemas.openxmlformats.org/drawingml/2006/main" name="IM PowerPoint templates">
  <a:themeElements>
    <a:clrScheme name="IM PowerPoint templa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 PowerPoint template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AutoNum type="arabicPeriod"/>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AutoNum type="arabicPeriod"/>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IM PowerPoint templa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 PowerPoint templa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 PowerPoint templa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 PowerPoint templa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 PowerPoint templa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 PowerPoint templa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 PowerPoint templa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C:\users\bsd\IM PowerPoint templates.pot</Template>
  <TotalTime>71045</TotalTime>
  <Pages>9</Pages>
  <Words>2961</Words>
  <Application>Microsoft Office PowerPoint</Application>
  <PresentationFormat>On-screen Show (4:3)</PresentationFormat>
  <Paragraphs>483</Paragraphs>
  <Slides>84</Slides>
  <Notes>46</Notes>
  <HiddenSlides>21</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84</vt:i4>
      </vt:variant>
    </vt:vector>
  </HeadingPairs>
  <TitlesOfParts>
    <vt:vector size="87" baseType="lpstr">
      <vt:lpstr>IM PowerPoint templates</vt:lpstr>
      <vt:lpstr>Equation</vt:lpstr>
      <vt:lpstr>Chart</vt:lpstr>
      <vt:lpstr>Introduction: Analysis of Data Derived from Medical Images </vt:lpstr>
      <vt:lpstr>Outline</vt:lpstr>
      <vt:lpstr>Detection Problems</vt:lpstr>
      <vt:lpstr>Estimation Problems</vt:lpstr>
      <vt:lpstr>Classification / learning Problems</vt:lpstr>
      <vt:lpstr>Part I : Detection Problems in Medicine </vt:lpstr>
      <vt:lpstr>What is Detection</vt:lpstr>
      <vt:lpstr>Detection</vt:lpstr>
      <vt:lpstr>Hypothesis Testing with Matched Filter</vt:lpstr>
      <vt:lpstr>Matched Filters</vt:lpstr>
      <vt:lpstr>Matched Filters</vt:lpstr>
      <vt:lpstr>Edge Detection</vt:lpstr>
      <vt:lpstr>Edge Detection</vt:lpstr>
      <vt:lpstr>Edge Detection example using MATLAB</vt:lpstr>
      <vt:lpstr>Slide 15</vt:lpstr>
      <vt:lpstr>Slide 16</vt:lpstr>
      <vt:lpstr>Slide 17</vt:lpstr>
      <vt:lpstr>Part II : Estimation Examples </vt:lpstr>
      <vt:lpstr>High Angular Resolution Diffusion Imaging</vt:lpstr>
      <vt:lpstr>MR Diffusion Imaging</vt:lpstr>
      <vt:lpstr>Reconstruction Problem</vt:lpstr>
      <vt:lpstr>Slide 22</vt:lpstr>
      <vt:lpstr>Slide 23</vt:lpstr>
      <vt:lpstr>Problems</vt:lpstr>
      <vt:lpstr>Adding Spatial Constraints</vt:lpstr>
      <vt:lpstr>Iterative Algorithm</vt:lpstr>
      <vt:lpstr>In vivo results</vt:lpstr>
      <vt:lpstr>In vivo results</vt:lpstr>
      <vt:lpstr>Image Reconstruction from Raw MRI data “Accelerated Imaging”</vt:lpstr>
      <vt:lpstr>Accelerated Imaging</vt:lpstr>
      <vt:lpstr>Background</vt:lpstr>
      <vt:lpstr>Slide 32</vt:lpstr>
      <vt:lpstr>Slide 33</vt:lpstr>
      <vt:lpstr>Part III : Classification Examples </vt:lpstr>
      <vt:lpstr>Distinguishing normal subject from Normal Pressure Hydrocephalus</vt:lpstr>
      <vt:lpstr>Neurological Disease Classification using Brain Volumetrics</vt:lpstr>
      <vt:lpstr>Voxel level classification: Image segmentation via Clustering</vt:lpstr>
      <vt:lpstr>Prior Model – Driven segmentation</vt:lpstr>
      <vt:lpstr>MR Segmentation Using Graph Cuts</vt:lpstr>
      <vt:lpstr>Preliminary results</vt:lpstr>
      <vt:lpstr>Non-intensity voxel labeling</vt:lpstr>
      <vt:lpstr>Example: MRA segmentation</vt:lpstr>
      <vt:lpstr>Example: MRA segmentation</vt:lpstr>
      <vt:lpstr>Fitting data to model </vt:lpstr>
      <vt:lpstr>Results</vt:lpstr>
      <vt:lpstr>MR mammography</vt:lpstr>
      <vt:lpstr>Visceral Fat Quantification</vt:lpstr>
      <vt:lpstr>VAT segmentation result</vt:lpstr>
      <vt:lpstr>Liver tumour quantification from Dynamic Contrast Enhanced MRI</vt:lpstr>
      <vt:lpstr>Slide 50</vt:lpstr>
      <vt:lpstr>Liver tumour quantification from DCE-MRI</vt:lpstr>
      <vt:lpstr>Preliminary Results</vt:lpstr>
      <vt:lpstr>Graph-Theoretic Methods for Network-Level Analysis of Brain Imaging Data</vt:lpstr>
      <vt:lpstr>Biological networks</vt:lpstr>
      <vt:lpstr>Structural Brain Network from Fiber Tracing – Macaque Brain (Cocomac Project)</vt:lpstr>
      <vt:lpstr>Networks from MagnetoEncephaloGraphy</vt:lpstr>
      <vt:lpstr>Slide 57</vt:lpstr>
      <vt:lpstr>Networks from Diffusion MRI</vt:lpstr>
      <vt:lpstr>Slide 59</vt:lpstr>
      <vt:lpstr>Slide 60</vt:lpstr>
      <vt:lpstr>Slide 61</vt:lpstr>
      <vt:lpstr>Diffusion MRI Networks: A Better Algorithm</vt:lpstr>
      <vt:lpstr>Structural MRI</vt:lpstr>
      <vt:lpstr>Connectivity Matrix</vt:lpstr>
      <vt:lpstr>Cortical Thickness Network from Brain MRI</vt:lpstr>
      <vt:lpstr>Cortical Thickness Network</vt:lpstr>
      <vt:lpstr>Cortical thickness networks in Epilepsy</vt:lpstr>
      <vt:lpstr>Slide 68</vt:lpstr>
      <vt:lpstr>Other ways to define connectivity</vt:lpstr>
      <vt:lpstr>Group Networks</vt:lpstr>
      <vt:lpstr>Can we use single-network statistics to differentiate population of networks?</vt:lpstr>
      <vt:lpstr>Population of Networks – Graph Theory Approach</vt:lpstr>
      <vt:lpstr>Example: Classification of Epilepsy Networks</vt:lpstr>
      <vt:lpstr>Slide 74</vt:lpstr>
      <vt:lpstr>Summary of Classification algorithm</vt:lpstr>
      <vt:lpstr>Summary of Classification algorithm</vt:lpstr>
      <vt:lpstr>Slide 77</vt:lpstr>
      <vt:lpstr>Slide 78</vt:lpstr>
      <vt:lpstr>Slide 79</vt:lpstr>
      <vt:lpstr>Dispersion and Severity</vt:lpstr>
      <vt:lpstr>Classification of AD/MCI/Healthy</vt:lpstr>
      <vt:lpstr>Classification of AD/MCI/Healthy</vt:lpstr>
      <vt:lpstr>Slide 83</vt:lpstr>
      <vt:lpstr>Introduction: Analysis of Data Derived from Medical Images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CVPR05 tutorial</dc:title>
  <dc:subject/>
  <dc:creator>Ramin Zabih</dc:creator>
  <cp:keywords/>
  <dc:description/>
  <cp:lastModifiedBy>cornell</cp:lastModifiedBy>
  <cp:revision>2722</cp:revision>
  <cp:lastPrinted>1999-04-09T01:53:10Z</cp:lastPrinted>
  <dcterms:created xsi:type="dcterms:W3CDTF">1997-04-08T15:48:36Z</dcterms:created>
  <dcterms:modified xsi:type="dcterms:W3CDTF">2010-01-27T16:56:47Z</dcterms:modified>
</cp:coreProperties>
</file>