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70" r:id="rId2"/>
    <p:sldId id="464" r:id="rId3"/>
    <p:sldId id="497" r:id="rId4"/>
    <p:sldId id="498" r:id="rId5"/>
    <p:sldId id="499" r:id="rId6"/>
    <p:sldId id="500" r:id="rId7"/>
    <p:sldId id="462" r:id="rId8"/>
  </p:sldIdLst>
  <p:sldSz cx="9144000" cy="6858000" type="screen4x3"/>
  <p:notesSz cx="6881813" cy="9167813"/>
  <p:custDataLst>
    <p:tags r:id="rId11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639B7E"/>
    <a:srgbClr val="FF00FF"/>
    <a:srgbClr val="707070"/>
    <a:srgbClr val="DDDDDD"/>
    <a:srgbClr val="F40A0A"/>
    <a:srgbClr val="9933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7" autoAdjust="0"/>
    <p:restoredTop sz="94668" autoAdjust="0"/>
  </p:normalViewPr>
  <p:slideViewPr>
    <p:cSldViewPr snapToObjects="1">
      <p:cViewPr varScale="1">
        <p:scale>
          <a:sx n="78" d="100"/>
          <a:sy n="78" d="100"/>
        </p:scale>
        <p:origin x="-924" y="-96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2887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4513"/>
            <a:ext cx="5046663" cy="412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46" tIns="44576" rIns="90746" bIns="44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FontTx/>
              <a:buNone/>
            </a:pPr>
            <a:r>
              <a:rPr lang="en-US" altLang="en-US">
                <a:latin typeface="Times" pitchFamily="18" charset="0"/>
              </a:rPr>
              <a:t> 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1035FB-C171-40BA-BB87-FB0F472E9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D0C216-16B5-4443-A873-F9C433F62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67A60F-B684-47EF-98C2-C07F09362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F892BD-219C-44B1-A0D1-F0C2C4383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B54F6-B742-4BBE-A5E3-CBEA65057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D6FA5-B128-4B44-BA5B-709D7D9C8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76D07F-7D5F-4381-80BC-441CE8A52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F27F6-976A-45C8-AC8E-FB385E8BF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6F452-A650-4D51-A04B-0A5C76053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352DD-28E2-4FC6-9301-E8E606C0B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endParaRPr lang="en-US">
              <a:latin typeface="Times" pitchFamily="18" charset="0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0C963C7F-71AA-4203-A38B-536B620DFB1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84332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34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4100"/>
            <a:ext cx="2505075" cy="723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wo.ca/faculty/olg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229600" cy="838200"/>
          </a:xfrm>
        </p:spPr>
        <p:txBody>
          <a:bodyPr/>
          <a:lstStyle/>
          <a:p>
            <a:r>
              <a:rPr lang="en-US" sz="2800" b="1" dirty="0" smtClean="0"/>
              <a:t>Optimal solution of binary problems</a:t>
            </a:r>
            <a:endParaRPr lang="en-US" sz="2800" b="1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0"/>
            <a:ext cx="7391400" cy="1905000"/>
          </a:xfrm>
          <a:solidFill>
            <a:schemeClr val="bg1"/>
          </a:solidFill>
        </p:spPr>
        <p:txBody>
          <a:bodyPr/>
          <a:lstStyle/>
          <a:p>
            <a:r>
              <a:rPr lang="en-US" sz="2400"/>
              <a:t>Much material taken from</a:t>
            </a:r>
            <a:r>
              <a:rPr lang="en-US"/>
              <a:t>: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Olga Veksler, University of Western Ontario</a:t>
            </a:r>
          </a:p>
          <a:p>
            <a:r>
              <a:rPr lang="en-US">
                <a:hlinkClick r:id="rId3"/>
              </a:rPr>
              <a:t>http://www.csd.uwo.ca/faculty/olga/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C859-B406-44E2-817C-44FBA863D04A}" type="slidenum">
              <a:rPr lang="en-US"/>
              <a:pPr/>
              <a:t>2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proposal due March 31</a:t>
            </a:r>
          </a:p>
          <a:p>
            <a:pPr lvl="1"/>
            <a:r>
              <a:rPr lang="en-US" dirty="0" smtClean="0"/>
              <a:t>Email to RDZ</a:t>
            </a:r>
          </a:p>
          <a:p>
            <a:pPr lvl="1"/>
            <a:r>
              <a:rPr lang="en-US" dirty="0" smtClean="0"/>
              <a:t>One or two paragraphs</a:t>
            </a:r>
          </a:p>
          <a:p>
            <a:r>
              <a:rPr lang="en-US" dirty="0" smtClean="0"/>
              <a:t>Project will be due the last week of classes, or perhaps a bit later</a:t>
            </a:r>
          </a:p>
          <a:p>
            <a:r>
              <a:rPr lang="en-US" dirty="0" smtClean="0"/>
              <a:t>Ashish will lecture on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ED6CE-5E0C-426C-97DD-6660FD69A7E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we want to find a bright object against a dark background</a:t>
            </a:r>
          </a:p>
          <a:p>
            <a:pPr lvl="1"/>
            <a:r>
              <a:rPr lang="en-US" smtClean="0"/>
              <a:t>But some of the pixel values are slightly wrong</a:t>
            </a:r>
          </a:p>
        </p:txBody>
      </p:sp>
      <p:pic>
        <p:nvPicPr>
          <p:cNvPr id="1685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40163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5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2667000"/>
            <a:ext cx="40005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03F67-0D17-47AB-B7EB-DE209A22BBD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viewpoint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best (least expensive) binary image</a:t>
            </a:r>
          </a:p>
          <a:p>
            <a:pPr lvl="1"/>
            <a:r>
              <a:rPr lang="en-US" smtClean="0"/>
              <a:t>Costs: C1 (labeling) and C2 (boundary)</a:t>
            </a:r>
          </a:p>
          <a:p>
            <a:r>
              <a:rPr lang="en-US" smtClean="0"/>
              <a:t>C1: Labeling a dark pixel as foreground</a:t>
            </a:r>
          </a:p>
          <a:p>
            <a:pPr lvl="1"/>
            <a:r>
              <a:rPr lang="en-US" smtClean="0"/>
              <a:t>Or, a bright pixel as background</a:t>
            </a:r>
          </a:p>
          <a:p>
            <a:r>
              <a:rPr lang="en-US" smtClean="0"/>
              <a:t>If we only had labeling costs, the cheapest solution is the thresholded output</a:t>
            </a:r>
          </a:p>
          <a:p>
            <a:r>
              <a:rPr lang="en-US" smtClean="0"/>
              <a:t>C2: The length of the boundary between foreground and background</a:t>
            </a:r>
          </a:p>
          <a:p>
            <a:pPr lvl="1"/>
            <a:r>
              <a:rPr lang="en-US" smtClean="0"/>
              <a:t>Penalizes isolated pixels or ragged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FFB44-D1F9-42FD-A064-310CAA384CB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MAP-MRF energy function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4189413" y="4210170"/>
            <a:ext cx="1524000" cy="442674"/>
          </a:xfrm>
          <a:prstGeom prst="wedgeRoundRectCallout">
            <a:avLst>
              <a:gd name="adj1" fmla="val -27185"/>
              <a:gd name="adj2" fmla="val 131134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>
              <a:buNone/>
            </a:pPr>
            <a:r>
              <a:rPr lang="en-US" sz="2000" i="0" dirty="0">
                <a:solidFill>
                  <a:schemeClr val="bg1"/>
                </a:solidFill>
              </a:rPr>
              <a:t>Likelihood</a:t>
            </a:r>
            <a:endParaRPr lang="en-US" sz="2000" i="0" dirty="0">
              <a:solidFill>
                <a:schemeClr val="bg1"/>
              </a:solidFill>
              <a:latin typeface="cmmi10"/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6170613" y="4210170"/>
            <a:ext cx="1066800" cy="442674"/>
          </a:xfrm>
          <a:prstGeom prst="wedgeRoundRectCallout">
            <a:avLst>
              <a:gd name="adj1" fmla="val 31694"/>
              <a:gd name="adj2" fmla="val 131134"/>
              <a:gd name="adj3" fmla="val 16667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>
              <a:buNone/>
            </a:pPr>
            <a:r>
              <a:rPr lang="en-US" sz="2000" i="0" dirty="0">
                <a:solidFill>
                  <a:schemeClr val="bg1"/>
                </a:solidFill>
              </a:rPr>
              <a:t>Prior</a:t>
            </a:r>
          </a:p>
        </p:txBody>
      </p:sp>
      <p:pic>
        <p:nvPicPr>
          <p:cNvPr id="180634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278"/>
          <a:stretch>
            <a:fillRect/>
          </a:stretch>
        </p:blipFill>
        <p:spPr bwMode="auto">
          <a:xfrm>
            <a:off x="5097463" y="1328738"/>
            <a:ext cx="214153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63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019675"/>
            <a:ext cx="7086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Generalization of C2 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Think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as the cost for two adjacent pixels to have these particular labels</a:t>
            </a:r>
          </a:p>
          <a:p>
            <a:pPr lvl="1"/>
            <a:r>
              <a:rPr lang="en-US" dirty="0" smtClean="0"/>
              <a:t>For binary images, the natural cost is uniform</a:t>
            </a:r>
          </a:p>
          <a:p>
            <a:r>
              <a:rPr lang="en-US" dirty="0" smtClean="0"/>
              <a:t>Bayesian energy function:</a:t>
            </a:r>
          </a:p>
        </p:txBody>
      </p:sp>
      <p:sp>
        <p:nvSpPr>
          <p:cNvPr id="1806341" name="Rectangle 5"/>
          <p:cNvSpPr>
            <a:spLocks noChangeArrowheads="1"/>
          </p:cNvSpPr>
          <p:nvPr/>
        </p:nvSpPr>
        <p:spPr bwMode="auto">
          <a:xfrm>
            <a:off x="1828800" y="4191000"/>
            <a:ext cx="7239000" cy="104775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6339" grpId="0" build="p"/>
      <p:bldP spid="18063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099F4-BDED-44D5-9241-08B469F2CB0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vision problems have this form</a:t>
            </a:r>
          </a:p>
          <a:p>
            <a:r>
              <a:rPr lang="en-US" smtClean="0"/>
              <a:t>The optimization techniques are specific to these energy function, but not to images</a:t>
            </a:r>
          </a:p>
          <a:p>
            <a:pPr lvl="1"/>
            <a:r>
              <a:rPr lang="en-US" smtClean="0"/>
              <a:t>See: [Kleinberg &amp; Tardos JACM 02]</a:t>
            </a:r>
          </a:p>
          <a:p>
            <a:r>
              <a:rPr lang="en-US" smtClean="0"/>
              <a:t>Historically solved by gradient descent or related methods (e.g. annealing)</a:t>
            </a:r>
          </a:p>
          <a:p>
            <a:pPr lvl="1"/>
            <a:r>
              <a:rPr lang="en-US" smtClean="0"/>
              <a:t>Optimization method and energy function are not independent choices!</a:t>
            </a:r>
          </a:p>
          <a:p>
            <a:pPr lvl="1"/>
            <a:r>
              <a:rPr lang="en-US" smtClean="0"/>
              <a:t>Use the most specific method you can</a:t>
            </a:r>
          </a:p>
          <a:p>
            <a:pPr lvl="2"/>
            <a:r>
              <a:rPr lang="en-US" smtClean="0"/>
              <a:t>And, be prepared to tweak your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2A608-8EED-4663-9D4F-B02EB4A9A2E0}" type="slidenum">
              <a:rPr lang="en-US"/>
              <a:pPr/>
              <a:t>7</a:t>
            </a:fld>
            <a:endParaRPr lang="en-US"/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problems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case of two labels only</a:t>
            </a:r>
          </a:p>
          <a:p>
            <a:pPr lvl="1"/>
            <a:r>
              <a:rPr lang="en-US" dirty="0"/>
              <a:t>Surprisingly important</a:t>
            </a:r>
          </a:p>
          <a:p>
            <a:pPr lvl="2"/>
            <a:r>
              <a:rPr lang="en-US" dirty="0"/>
              <a:t>Lots of nice applications</a:t>
            </a:r>
          </a:p>
          <a:p>
            <a:pPr lvl="2"/>
            <a:r>
              <a:rPr lang="en-US" dirty="0"/>
              <a:t>Same basic ideas used for more labels</a:t>
            </a:r>
          </a:p>
          <a:p>
            <a:r>
              <a:rPr lang="en-US" dirty="0"/>
              <a:t>There is a fast exact solution!</a:t>
            </a:r>
          </a:p>
          <a:p>
            <a:pPr lvl="1"/>
            <a:r>
              <a:rPr lang="en-US" dirty="0"/>
              <a:t>Turn a problem you don’t know how to solve into a problem you do (reduction)</a:t>
            </a:r>
          </a:p>
          <a:p>
            <a:pPr lvl="2"/>
            <a:r>
              <a:rPr lang="en-US" dirty="0" smtClean="0"/>
              <a:t>Due to Hammer (1965) originally</a:t>
            </a:r>
          </a:p>
          <a:p>
            <a:pPr lvl="2"/>
            <a:r>
              <a:rPr lang="en-US" dirty="0" smtClean="0"/>
              <a:t>Job scheduling problems: </a:t>
            </a:r>
            <a:r>
              <a:rPr lang="en-US" dirty="0"/>
              <a:t>Stone (1977)</a:t>
            </a:r>
          </a:p>
          <a:p>
            <a:pPr lvl="2"/>
            <a:r>
              <a:rPr lang="en-US" dirty="0" smtClean="0"/>
              <a:t>Images: </a:t>
            </a:r>
            <a:r>
              <a:rPr lang="en-US" dirty="0" err="1"/>
              <a:t>Greig</a:t>
            </a:r>
            <a:r>
              <a:rPr lang="en-US" dirty="0"/>
              <a:t>, </a:t>
            </a:r>
            <a:r>
              <a:rPr lang="en-US" dirty="0" err="1"/>
              <a:t>Porteus</a:t>
            </a:r>
            <a:r>
              <a:rPr lang="en-US" dirty="0"/>
              <a:t> &amp; </a:t>
            </a:r>
            <a:r>
              <a:rPr lang="en-US" dirty="0" err="1"/>
              <a:t>Seheult</a:t>
            </a:r>
            <a:r>
              <a:rPr lang="en-US" dirty="0"/>
              <a:t> (1989)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43"/>
  <p:tag name="DEFAULTHEIGHT" val="3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G(x) = \sum_{p,q} V_{p,q}(x_p,x_q)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51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&#10;E(x_{\scriptscriptstyle{1}},\ldots,x_n) = \;\overbrace{\sum_p \vphantom{\int}D_p(x_p)} \; + &#10;\;\overbrace{\sum_{p,q} \vphantom{\int}V_{p,q}(x_p,x_q)}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431"/>
  <p:tag name="PICTUREFILESIZE" val="29491"/>
</p:tagLst>
</file>

<file path=ppt/theme/theme1.xml><?xml version="1.0" encoding="utf-8"?>
<a:theme xmlns:a="http://schemas.openxmlformats.org/drawingml/2006/main" name="IM PowerPoint templates">
  <a:themeElements>
    <a:clrScheme name="IM PowerPoint templ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M PowerPoint templat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 PowerPoint templ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 PowerPoint templ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C:\users\bsd\IM PowerPoint templates.pot</Template>
  <TotalTime>57223</TotalTime>
  <Pages>9</Pages>
  <Words>327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IM PowerPoint templates</vt:lpstr>
      <vt:lpstr>Optimal solution of binary problems</vt:lpstr>
      <vt:lpstr>Announcements</vt:lpstr>
      <vt:lpstr>Motivating example</vt:lpstr>
      <vt:lpstr>Optimization viewpoint</vt:lpstr>
      <vt:lpstr>MAP-MRF energy function</vt:lpstr>
      <vt:lpstr>Generalizations</vt:lpstr>
      <vt:lpstr>Binary labeling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CVPR05 tutorial</dc:title>
  <dc:creator>Ramin Zabih</dc:creator>
  <cp:lastModifiedBy>Oxhorn</cp:lastModifiedBy>
  <cp:revision>2446</cp:revision>
  <cp:lastPrinted>1999-04-09T01:53:10Z</cp:lastPrinted>
  <dcterms:created xsi:type="dcterms:W3CDTF">1997-04-08T15:48:36Z</dcterms:created>
  <dcterms:modified xsi:type="dcterms:W3CDTF">2010-03-29T03:02:25Z</dcterms:modified>
</cp:coreProperties>
</file>