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1" r:id="rId1"/>
    <p:sldMasterId id="2147483653" r:id="rId2"/>
    <p:sldMasterId id="2147483656" r:id="rId3"/>
    <p:sldMasterId id="2147483709" r:id="rId4"/>
  </p:sldMasterIdLst>
  <p:notesMasterIdLst>
    <p:notesMasterId r:id="rId26"/>
  </p:notesMasterIdLst>
  <p:handoutMasterIdLst>
    <p:handoutMasterId r:id="rId27"/>
  </p:handoutMasterIdLst>
  <p:sldIdLst>
    <p:sldId id="526" r:id="rId5"/>
    <p:sldId id="527" r:id="rId6"/>
    <p:sldId id="528" r:id="rId7"/>
    <p:sldId id="541" r:id="rId8"/>
    <p:sldId id="542" r:id="rId9"/>
    <p:sldId id="537" r:id="rId10"/>
    <p:sldId id="545" r:id="rId11"/>
    <p:sldId id="546" r:id="rId12"/>
    <p:sldId id="544" r:id="rId13"/>
    <p:sldId id="547" r:id="rId14"/>
    <p:sldId id="543" r:id="rId15"/>
    <p:sldId id="533" r:id="rId16"/>
    <p:sldId id="548" r:id="rId17"/>
    <p:sldId id="549" r:id="rId18"/>
    <p:sldId id="550" r:id="rId19"/>
    <p:sldId id="551" r:id="rId20"/>
    <p:sldId id="552" r:id="rId21"/>
    <p:sldId id="553" r:id="rId22"/>
    <p:sldId id="554" r:id="rId23"/>
    <p:sldId id="555" r:id="rId24"/>
    <p:sldId id="556" r:id="rId25"/>
  </p:sldIdLst>
  <p:sldSz cx="9144000" cy="6858000" type="screen4x3"/>
  <p:notesSz cx="6881813" cy="9167813"/>
  <p:custDataLst>
    <p:tags r:id="rId28"/>
  </p:custDataLst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buChar char="•"/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buChar char="•"/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buChar char="•"/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buChar char="•"/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buChar char="•"/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3399FF"/>
    <a:srgbClr val="FF00FF"/>
    <a:srgbClr val="639B7E"/>
    <a:srgbClr val="33CCFF"/>
    <a:srgbClr val="0033CC"/>
    <a:srgbClr val="0066FF"/>
    <a:srgbClr val="FF0000"/>
    <a:srgbClr val="00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2" autoAdjust="0"/>
    <p:restoredTop sz="94807" autoAdjust="0"/>
  </p:normalViewPr>
  <p:slideViewPr>
    <p:cSldViewPr snapToObjects="1">
      <p:cViewPr varScale="1">
        <p:scale>
          <a:sx n="78" d="100"/>
          <a:sy n="78" d="100"/>
        </p:scale>
        <p:origin x="-366" y="-102"/>
      </p:cViewPr>
      <p:guideLst>
        <p:guide orient="horz" pos="2064"/>
        <p:guide pos="1968"/>
      </p:guideLst>
    </p:cSldViewPr>
  </p:slideViewPr>
  <p:outlineViewPr>
    <p:cViewPr>
      <p:scale>
        <a:sx n="33" d="100"/>
        <a:sy n="33" d="100"/>
      </p:scale>
      <p:origin x="0" y="3852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82"/>
    </p:cViewPr>
  </p:sorterViewPr>
  <p:notesViewPr>
    <p:cSldViewPr snapToObjects="1">
      <p:cViewPr varScale="1">
        <p:scale>
          <a:sx n="61" d="100"/>
          <a:sy n="61" d="100"/>
        </p:scale>
        <p:origin x="-1704" y="-72"/>
      </p:cViewPr>
      <p:guideLst>
        <p:guide orient="horz" pos="2887"/>
        <p:guide pos="2167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gs" Target="tags/tag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7575" y="4354513"/>
            <a:ext cx="5046663" cy="4125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746" tIns="44576" rIns="90746" bIns="4457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notes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7288" y="693738"/>
            <a:ext cx="4568825" cy="34258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7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1266" name="Picture 2" descr="BigBlueDots1600Logo2 op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2912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52400" y="5334000"/>
            <a:ext cx="8763000" cy="685800"/>
          </a:xfrm>
          <a:effectLst/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9126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85800" y="6096000"/>
            <a:ext cx="8229600" cy="533400"/>
          </a:xfrm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61261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61261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526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6248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6248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7010" name="Picture 2" descr="BigBlueDots1600Logo2 op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7070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52400" y="5334000"/>
            <a:ext cx="8763000" cy="685800"/>
          </a:xfrm>
          <a:effectLst/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0701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85800" y="6096000"/>
            <a:ext cx="8229600" cy="533400"/>
          </a:xfrm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61261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61261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2514600"/>
            <a:ext cx="9144000" cy="434340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>
              <a:buFontTx/>
              <a:buNone/>
              <a:defRPr/>
            </a:pPr>
            <a:r>
              <a:rPr lang="en-US" altLang="en-US" i="0">
                <a:solidFill>
                  <a:srgbClr val="000000"/>
                </a:solidFill>
                <a:latin typeface="Times" pitchFamily="18" charset="0"/>
                <a:cs typeface="Arial" pitchFamily="34" charset="0"/>
              </a:rPr>
              <a:t> 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2206625"/>
            <a:ext cx="9144000" cy="519113"/>
          </a:xfrm>
          <a:prstGeom prst="rect">
            <a:avLst/>
          </a:prstGeom>
          <a:solidFill>
            <a:srgbClr val="666666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6" name="Line 8"/>
          <p:cNvSpPr>
            <a:spLocks noChangeShapeType="1"/>
          </p:cNvSpPr>
          <p:nvPr/>
        </p:nvSpPr>
        <p:spPr bwMode="auto">
          <a:xfrm flipV="1">
            <a:off x="8153400" y="2209800"/>
            <a:ext cx="1588" cy="4645025"/>
          </a:xfrm>
          <a:prstGeom prst="line">
            <a:avLst/>
          </a:prstGeom>
          <a:noFill/>
          <a:ln w="14288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7" name="Line 10"/>
          <p:cNvSpPr>
            <a:spLocks noChangeShapeType="1"/>
          </p:cNvSpPr>
          <p:nvPr/>
        </p:nvSpPr>
        <p:spPr bwMode="auto">
          <a:xfrm>
            <a:off x="0" y="2725738"/>
            <a:ext cx="91440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85356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59436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000" b="1">
                <a:solidFill>
                  <a:srgbClr val="FC0128"/>
                </a:solidFill>
              </a:defRPr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185355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1800225" y="2819400"/>
            <a:ext cx="5981700" cy="838200"/>
          </a:xfrm>
        </p:spPr>
        <p:txBody>
          <a:bodyPr/>
          <a:lstStyle>
            <a:lvl1pPr algn="l">
              <a:defRPr sz="3400" b="0">
                <a:solidFill>
                  <a:srgbClr val="FC0128"/>
                </a:solidFill>
              </a:defRPr>
            </a:lvl1pPr>
          </a:lstStyle>
          <a:p>
            <a:r>
              <a:rPr lang="en-US" altLang="en-US"/>
              <a:t>Insert Title Here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C53BB1-0D82-44AC-9ADA-973E394CEA17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259E7-AD7C-4446-BD37-097D792C91D8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219200"/>
            <a:ext cx="40386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219200"/>
            <a:ext cx="4040187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95720E-E40E-4B68-A953-DD6C20E09874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E741C2-E61D-4A63-BB7F-88395413B2D0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69CDAF-143B-4BC5-A104-F5B337231144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A7192D-5340-447B-B2C2-2EA0D0687A5A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FFAA70-B6EF-4BE3-A907-2CA0BDCF209B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AA4CCF-D074-43A4-B64F-E7223F45858A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A17D33-DAA0-4DD4-B499-BC60101AC094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228600"/>
            <a:ext cx="6021387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2D33EB-AE10-4AF2-920F-56DFB6124A7A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S5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58213" y="6183313"/>
            <a:ext cx="585787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1034" descr="51lambda"/>
          <p:cNvPicPr>
            <a:picLocks noChangeAspect="1" noChangeArrowheads="1"/>
          </p:cNvPicPr>
          <p:nvPr userDrawn="1"/>
        </p:nvPicPr>
        <p:blipFill>
          <a:blip r:embed="rId3" cstate="print"/>
          <a:srcRect l="69263" b="1318"/>
          <a:stretch>
            <a:fillRect/>
          </a:stretch>
        </p:blipFill>
        <p:spPr bwMode="auto">
          <a:xfrm>
            <a:off x="0" y="6180138"/>
            <a:ext cx="5080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0" y="0"/>
            <a:ext cx="76200" cy="1219200"/>
          </a:xfrm>
          <a:prstGeom prst="rect">
            <a:avLst/>
          </a:prstGeom>
          <a:solidFill>
            <a:srgbClr val="991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0242" name="Picture 2" descr="BigBlueDots1600gradientWithBrite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29024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6400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9024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2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2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643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52600"/>
            <a:ext cx="77724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SC" pitchFamily="18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SC" pitchFamily="18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SC" pitchFamily="18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SC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SC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SC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SC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SC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b="1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5986" name="Picture 2" descr="BigBlueDots1600gradientWithBrite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70598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6400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70598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7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2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2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2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ChangeArrowheads="1"/>
          </p:cNvSpPr>
          <p:nvPr/>
        </p:nvSpPr>
        <p:spPr bwMode="auto">
          <a:xfrm>
            <a:off x="0" y="6134100"/>
            <a:ext cx="9144000" cy="722313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84323" name="Rectangle 3"/>
          <p:cNvSpPr>
            <a:spLocks noChangeArrowheads="1"/>
          </p:cNvSpPr>
          <p:nvPr/>
        </p:nvSpPr>
        <p:spPr bwMode="auto">
          <a:xfrm>
            <a:off x="0" y="6673850"/>
            <a:ext cx="9144000" cy="180975"/>
          </a:xfrm>
          <a:prstGeom prst="rect">
            <a:avLst/>
          </a:prstGeom>
          <a:solidFill>
            <a:srgbClr val="666666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84324" name="Line 4"/>
          <p:cNvSpPr>
            <a:spLocks noChangeShapeType="1"/>
          </p:cNvSpPr>
          <p:nvPr/>
        </p:nvSpPr>
        <p:spPr bwMode="auto">
          <a:xfrm>
            <a:off x="8153400" y="6096000"/>
            <a:ext cx="1588" cy="762000"/>
          </a:xfrm>
          <a:prstGeom prst="line">
            <a:avLst/>
          </a:prstGeom>
          <a:noFill/>
          <a:ln w="14288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84326" name="Line 6"/>
          <p:cNvSpPr>
            <a:spLocks noChangeShapeType="1"/>
          </p:cNvSpPr>
          <p:nvPr/>
        </p:nvSpPr>
        <p:spPr bwMode="auto">
          <a:xfrm>
            <a:off x="0" y="6677025"/>
            <a:ext cx="91440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84327" name="Text Box 7"/>
          <p:cNvSpPr txBox="1">
            <a:spLocks noChangeArrowheads="1"/>
          </p:cNvSpPr>
          <p:nvPr/>
        </p:nvSpPr>
        <p:spPr bwMode="auto">
          <a:xfrm>
            <a:off x="838200" y="457200"/>
            <a:ext cx="746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None/>
              <a:defRPr/>
            </a:pPr>
            <a:endParaRPr lang="en-US" i="0">
              <a:solidFill>
                <a:srgbClr val="000000"/>
              </a:solidFill>
              <a:latin typeface="Times" pitchFamily="18" charset="0"/>
              <a:cs typeface="Arial" pitchFamily="34" charset="0"/>
            </a:endParaRPr>
          </a:p>
        </p:txBody>
      </p:sp>
      <p:sp>
        <p:nvSpPr>
          <p:cNvPr id="1843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219200"/>
            <a:ext cx="8231187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8433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29600" y="63246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buFontTx/>
              <a:buNone/>
              <a:defRPr sz="1400" i="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D880205-858C-4E3F-A4BC-D339421AF43F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2058" name="Picture 12" descr="culogo_65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6172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4" descr="CU Web Logo at its minimum size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6138863"/>
            <a:ext cx="2505075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28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43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43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43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43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43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Symbol" pitchFamily="18" charset="2"/>
        <a:buChar char="-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Symbol" pitchFamily="18" charset="2"/>
        <a:buChar char="Þ"/>
        <a:defRPr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Symbol" pitchFamily="18" charset="2"/>
        <a:buChar char="Þ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Symbol" pitchFamily="18" charset="2"/>
        <a:buChar char="Þ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Symbol" pitchFamily="18" charset="2"/>
        <a:buChar char="Þ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Symbol" pitchFamily="18" charset="2"/>
        <a:buChar char="Þ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3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3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3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3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48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600200" y="2819400"/>
            <a:ext cx="5943600" cy="1752600"/>
          </a:xfrm>
        </p:spPr>
        <p:txBody>
          <a:bodyPr/>
          <a:lstStyle/>
          <a:p>
            <a:r>
              <a:rPr lang="en-US" sz="2800" dirty="0" smtClean="0"/>
              <a:t>Prof. Ramin Zabih (CS)</a:t>
            </a:r>
            <a:endParaRPr lang="en-US" dirty="0"/>
          </a:p>
          <a:p>
            <a:r>
              <a:rPr lang="en-US" sz="2800" dirty="0" smtClean="0"/>
              <a:t>Prof. Ashish Raj (Radiology)</a:t>
            </a:r>
          </a:p>
          <a:p>
            <a:endParaRPr lang="en-US" sz="2800" dirty="0" smtClean="0"/>
          </a:p>
          <a:p>
            <a:endParaRPr lang="en-US" sz="2800" b="0" dirty="0" smtClean="0"/>
          </a:p>
        </p:txBody>
      </p:sp>
      <p:sp>
        <p:nvSpPr>
          <p:cNvPr id="155648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219200" y="914400"/>
            <a:ext cx="7315200" cy="838200"/>
          </a:xfrm>
        </p:spPr>
        <p:txBody>
          <a:bodyPr/>
          <a:lstStyle/>
          <a:p>
            <a:r>
              <a:rPr lang="en-US" sz="3600" b="1" dirty="0" smtClean="0"/>
              <a:t>CS5540: Computational Techniques for Analyzing Clinical Data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start with some training data (ECG’s that we know are NSR or not)</a:t>
            </a:r>
          </a:p>
          <a:p>
            <a:pPr lvl="1"/>
            <a:r>
              <a:rPr lang="en-US" dirty="0" smtClean="0"/>
              <a:t>We can compute M on each ECG</a:t>
            </a:r>
          </a:p>
          <a:p>
            <a:pPr lvl="1"/>
            <a:r>
              <a:rPr lang="en-US" dirty="0" smtClean="0"/>
              <a:t>Get the densities f0, f1 from this data</a:t>
            </a:r>
          </a:p>
          <a:p>
            <a:pPr lvl="2"/>
            <a:r>
              <a:rPr lang="en-US" dirty="0" smtClean="0"/>
              <a:t>How? We’ll see shortly</a:t>
            </a:r>
          </a:p>
          <a:p>
            <a:r>
              <a:rPr lang="en-US" dirty="0" smtClean="0"/>
              <a:t>Based on these densities we can classify a new test ECG</a:t>
            </a:r>
          </a:p>
          <a:p>
            <a:pPr lvl="1"/>
            <a:r>
              <a:rPr lang="en-US" dirty="0" smtClean="0"/>
              <a:t>Pick the hypothesis with the highest likelihood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C53BB1-0D82-44AC-9ADA-973E394CEA17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10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data from models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69CDAF-143B-4BC5-A104-F5B337231144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11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4" name="Picture 3" descr="20_bins_m_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1348" y="1156293"/>
            <a:ext cx="6025105" cy="4518829"/>
          </a:xfrm>
          <a:prstGeom prst="rect">
            <a:avLst/>
          </a:prstGeom>
        </p:spPr>
      </p:pic>
      <p:pic>
        <p:nvPicPr>
          <p:cNvPr id="5" name="Picture 4" descr="20_bins_m_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1348" y="1156293"/>
            <a:ext cx="6025105" cy="451882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Density estimation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we actually estimate a density from data?</a:t>
            </a:r>
          </a:p>
          <a:p>
            <a:r>
              <a:rPr lang="en-US" dirty="0" smtClean="0"/>
              <a:t>Loosely speaking, if we histogram “enough” data we should get the density</a:t>
            </a:r>
          </a:p>
          <a:p>
            <a:pPr lvl="1"/>
            <a:r>
              <a:rPr lang="en-US" dirty="0" smtClean="0"/>
              <a:t>But this depends on bin </a:t>
            </a:r>
            <a:r>
              <a:rPr lang="en-US" dirty="0" smtClean="0"/>
              <a:t>size</a:t>
            </a:r>
          </a:p>
          <a:p>
            <a:pPr lvl="1"/>
            <a:r>
              <a:rPr lang="en-US" dirty="0" err="1" smtClean="0"/>
              <a:t>Sparsity</a:t>
            </a:r>
            <a:r>
              <a:rPr lang="en-US" dirty="0" smtClean="0"/>
              <a:t> is a killer issue in high dimension</a:t>
            </a:r>
            <a:endParaRPr lang="en-US" dirty="0" smtClean="0"/>
          </a:p>
          <a:p>
            <a:r>
              <a:rPr lang="en-US" dirty="0" smtClean="0"/>
              <a:t>What if we know the result is a Gaussian?</a:t>
            </a:r>
          </a:p>
          <a:p>
            <a:pPr lvl="1"/>
            <a:r>
              <a:rPr lang="en-US" dirty="0" smtClean="0"/>
              <a:t>Only two parameters (center, width)</a:t>
            </a:r>
          </a:p>
          <a:p>
            <a:r>
              <a:rPr lang="en-US" dirty="0" smtClean="0"/>
              <a:t>Estimating the density means estimating the parameters of the Gaussian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C53BB1-0D82-44AC-9ADA-973E394CEA17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12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ML density estimation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Among all the infinite number of Gaussians that might have generated the observed data, we can easily compute the one with the highest likelihood!</a:t>
            </a:r>
          </a:p>
          <a:p>
            <a:pPr lvl="1"/>
            <a:r>
              <a:rPr lang="en-US" dirty="0" smtClean="0"/>
              <a:t>What are the right parameters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There is actually a nice closed-form solution!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C53BB1-0D82-44AC-9ADA-973E394CEA17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13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Harder 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if your data came from two Gaussians with unknown parameters?</a:t>
            </a:r>
          </a:p>
          <a:p>
            <a:pPr lvl="1"/>
            <a:r>
              <a:rPr lang="en-US" dirty="0" smtClean="0"/>
              <a:t>This is like our ECG example if the training data was not labeled</a:t>
            </a:r>
          </a:p>
          <a:p>
            <a:r>
              <a:rPr lang="en-US" dirty="0" smtClean="0"/>
              <a:t>If you knew which data point came from which Gaussian, could solve exactly</a:t>
            </a:r>
          </a:p>
          <a:p>
            <a:pPr lvl="1"/>
            <a:r>
              <a:rPr lang="en-US" dirty="0" smtClean="0"/>
              <a:t>See previous slide!</a:t>
            </a:r>
          </a:p>
          <a:p>
            <a:r>
              <a:rPr lang="en-US" dirty="0" smtClean="0"/>
              <a:t>Similarly, if you knew the Gaussian parameters, you could tell which data point came from which Gaussian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C53BB1-0D82-44AC-9ADA-973E394CEA17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14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Simplify: intermixed </a:t>
            </a:r>
            <a:r>
              <a:rPr lang="en-US" dirty="0" smtClean="0"/>
              <a:t>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4714884"/>
            <a:ext cx="8401080" cy="1914516"/>
          </a:xfrm>
        </p:spPr>
        <p:txBody>
          <a:bodyPr/>
          <a:lstStyle/>
          <a:p>
            <a:r>
              <a:rPr lang="en-US" dirty="0" smtClean="0"/>
              <a:t>What about cases like this?</a:t>
            </a:r>
          </a:p>
          <a:p>
            <a:pPr lvl="1"/>
            <a:r>
              <a:rPr lang="en-US" dirty="0" smtClean="0"/>
              <a:t>Can we find both lines?</a:t>
            </a:r>
          </a:p>
          <a:p>
            <a:pPr lvl="1"/>
            <a:r>
              <a:rPr lang="en-US" dirty="0" smtClean="0"/>
              <a:t>“Hidden” variable: which line owns a point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0166" y="1357298"/>
            <a:ext cx="4627563" cy="278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Lines and ownership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 to know lines and “ownership”</a:t>
            </a:r>
          </a:p>
          <a:p>
            <a:pPr lvl="1"/>
            <a:r>
              <a:rPr lang="en-US" dirty="0" smtClean="0"/>
              <a:t>Which point belongs to which lines</a:t>
            </a:r>
          </a:p>
          <a:p>
            <a:pPr lvl="1"/>
            <a:r>
              <a:rPr lang="en-US" dirty="0" smtClean="0"/>
              <a:t>We’ll use partial ownership (non-binary)</a:t>
            </a:r>
          </a:p>
          <a:p>
            <a:r>
              <a:rPr lang="en-US" dirty="0" smtClean="0"/>
              <a:t>If we knew the lines we could apportion the ownership</a:t>
            </a:r>
          </a:p>
          <a:p>
            <a:pPr lvl="1"/>
            <a:r>
              <a:rPr lang="en-US" dirty="0" smtClean="0"/>
              <a:t>A point is primarily owned by closest line</a:t>
            </a:r>
          </a:p>
          <a:p>
            <a:r>
              <a:rPr lang="en-US" dirty="0" smtClean="0"/>
              <a:t>If we knew ownership we could find the line via weighted LS</a:t>
            </a:r>
          </a:p>
          <a:p>
            <a:pPr lvl="1"/>
            <a:r>
              <a:rPr lang="en-US" dirty="0" smtClean="0"/>
              <a:t>Weights from ownership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Solution: guess and iterate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Put two lines down at random</a:t>
            </a:r>
          </a:p>
          <a:p>
            <a:r>
              <a:rPr lang="en-US" dirty="0" smtClean="0"/>
              <a:t>Compute ownership given lines</a:t>
            </a:r>
          </a:p>
          <a:p>
            <a:pPr lvl="1"/>
            <a:r>
              <a:rPr lang="en-US" dirty="0" smtClean="0"/>
              <a:t>Each point divides its ownership among the lines, mostly to the closest line</a:t>
            </a:r>
          </a:p>
          <a:p>
            <a:r>
              <a:rPr lang="en-US" dirty="0" smtClean="0"/>
              <a:t>Compute lines given ownership</a:t>
            </a:r>
          </a:p>
          <a:p>
            <a:pPr lvl="1"/>
            <a:r>
              <a:rPr lang="en-US" dirty="0" smtClean="0"/>
              <a:t>Weighted LS: weights rise with ownership</a:t>
            </a:r>
          </a:p>
          <a:p>
            <a:r>
              <a:rPr lang="en-US" dirty="0" smtClean="0"/>
              <a:t>Iterate between these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Ownership from lines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371600"/>
            <a:ext cx="6308170" cy="3795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2405050" y="3857628"/>
            <a:ext cx="3571900" cy="857256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405050" y="2872930"/>
            <a:ext cx="3571900" cy="7143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ed Rectangular Callout 16"/>
          <p:cNvSpPr/>
          <p:nvPr/>
        </p:nvSpPr>
        <p:spPr>
          <a:xfrm>
            <a:off x="7734320" y="2944368"/>
            <a:ext cx="1028680" cy="500066"/>
          </a:xfrm>
          <a:prstGeom prst="wedgeRoundRectCallout">
            <a:avLst>
              <a:gd name="adj1" fmla="val -135906"/>
              <a:gd name="adj2" fmla="val 139833"/>
              <a:gd name="adj3" fmla="val 16667"/>
            </a:avLst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1400" dirty="0" smtClean="0"/>
              <a:t>Evenly split</a:t>
            </a:r>
            <a:endParaRPr lang="en-US" sz="1400" dirty="0"/>
          </a:p>
        </p:txBody>
      </p:sp>
      <p:sp>
        <p:nvSpPr>
          <p:cNvPr id="20" name="Rounded Rectangular Callout 19"/>
          <p:cNvSpPr/>
          <p:nvPr/>
        </p:nvSpPr>
        <p:spPr>
          <a:xfrm>
            <a:off x="3133336" y="5265432"/>
            <a:ext cx="990608" cy="500066"/>
          </a:xfrm>
          <a:prstGeom prst="wedgeRoundRectCallout">
            <a:avLst>
              <a:gd name="adj1" fmla="val -14101"/>
              <a:gd name="adj2" fmla="val -209517"/>
              <a:gd name="adj3" fmla="val 16667"/>
            </a:avLst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1400" dirty="0" smtClean="0"/>
              <a:t>Mostly green</a:t>
            </a:r>
            <a:endParaRPr lang="en-US" sz="1400" dirty="0"/>
          </a:p>
        </p:txBody>
      </p:sp>
      <p:sp>
        <p:nvSpPr>
          <p:cNvPr id="21" name="Rounded Rectangular Callout 20"/>
          <p:cNvSpPr/>
          <p:nvPr/>
        </p:nvSpPr>
        <p:spPr>
          <a:xfrm>
            <a:off x="7867292" y="1493326"/>
            <a:ext cx="981052" cy="500066"/>
          </a:xfrm>
          <a:prstGeom prst="wedgeRoundRectCallout">
            <a:avLst>
              <a:gd name="adj1" fmla="val -207667"/>
              <a:gd name="adj2" fmla="val 57684"/>
              <a:gd name="adj3" fmla="val 16667"/>
            </a:avLst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1400" dirty="0" smtClean="0"/>
              <a:t>Mostly red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0" grpId="0" animBg="1"/>
      <p:bldP spid="2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Lines from ownership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2071678"/>
            <a:ext cx="4627563" cy="278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2786050" y="3857628"/>
            <a:ext cx="3571900" cy="857256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786050" y="3143248"/>
            <a:ext cx="3571900" cy="7143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ed Rectangular Callout 16"/>
          <p:cNvSpPr/>
          <p:nvPr/>
        </p:nvSpPr>
        <p:spPr>
          <a:xfrm>
            <a:off x="7429520" y="3357562"/>
            <a:ext cx="1071570" cy="500066"/>
          </a:xfrm>
          <a:prstGeom prst="wedgeRoundRectCallout">
            <a:avLst>
              <a:gd name="adj1" fmla="val -171816"/>
              <a:gd name="adj2" fmla="val 71567"/>
              <a:gd name="adj3" fmla="val 16667"/>
            </a:avLst>
          </a:prstGeom>
          <a:solidFill>
            <a:srgbClr val="00B05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1400" dirty="0" smtClean="0"/>
              <a:t>Medium weight</a:t>
            </a:r>
            <a:endParaRPr lang="en-US" sz="1400" dirty="0"/>
          </a:p>
        </p:txBody>
      </p:sp>
      <p:sp>
        <p:nvSpPr>
          <p:cNvPr id="20" name="Rounded Rectangular Callout 19"/>
          <p:cNvSpPr/>
          <p:nvPr/>
        </p:nvSpPr>
        <p:spPr>
          <a:xfrm>
            <a:off x="3357554" y="5143512"/>
            <a:ext cx="928694" cy="500066"/>
          </a:xfrm>
          <a:prstGeom prst="wedgeRoundRectCallout">
            <a:avLst>
              <a:gd name="adj1" fmla="val -14101"/>
              <a:gd name="adj2" fmla="val -209517"/>
              <a:gd name="adj3" fmla="val 16667"/>
            </a:avLst>
          </a:prstGeom>
          <a:solidFill>
            <a:srgbClr val="00B05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1400" dirty="0" smtClean="0"/>
              <a:t>High weight</a:t>
            </a:r>
            <a:endParaRPr lang="en-US" sz="1400" dirty="0"/>
          </a:p>
        </p:txBody>
      </p:sp>
      <p:sp>
        <p:nvSpPr>
          <p:cNvPr id="21" name="Rounded Rectangular Callout 20"/>
          <p:cNvSpPr/>
          <p:nvPr/>
        </p:nvSpPr>
        <p:spPr>
          <a:xfrm>
            <a:off x="7572396" y="2214554"/>
            <a:ext cx="857256" cy="500066"/>
          </a:xfrm>
          <a:prstGeom prst="wedgeRoundRectCallout">
            <a:avLst>
              <a:gd name="adj1" fmla="val -263256"/>
              <a:gd name="adj2" fmla="val 20186"/>
              <a:gd name="adj3" fmla="val 16667"/>
            </a:avLst>
          </a:prstGeom>
          <a:solidFill>
            <a:srgbClr val="00B05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1400" dirty="0" smtClean="0"/>
              <a:t>Low weight</a:t>
            </a:r>
            <a:endParaRPr lang="en-US" sz="14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2938450" y="4010028"/>
            <a:ext cx="3419500" cy="419104"/>
          </a:xfrm>
          <a:prstGeom prst="line">
            <a:avLst/>
          </a:prstGeom>
          <a:ln w="25400">
            <a:solidFill>
              <a:srgbClr val="00B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786050" y="2857496"/>
            <a:ext cx="3571900" cy="71438"/>
          </a:xfrm>
          <a:prstGeom prst="line">
            <a:avLst/>
          </a:prstGeom>
          <a:ln w="254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0" grpId="0" animBg="1"/>
      <p:bldP spid="2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topic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Decisions based on densities</a:t>
            </a:r>
          </a:p>
          <a:p>
            <a:r>
              <a:rPr lang="en-US" dirty="0" smtClean="0"/>
              <a:t>Density estimation from data</a:t>
            </a:r>
          </a:p>
          <a:p>
            <a:pPr lvl="1"/>
            <a:r>
              <a:rPr lang="en-US" dirty="0" smtClean="0"/>
              <a:t>Parametric (Gaussian)</a:t>
            </a:r>
          </a:p>
          <a:p>
            <a:pPr lvl="1"/>
            <a:r>
              <a:rPr lang="en-US" dirty="0" smtClean="0"/>
              <a:t>Non-parametric</a:t>
            </a:r>
          </a:p>
          <a:p>
            <a:pPr lvl="1"/>
            <a:r>
              <a:rPr lang="en-US" dirty="0" smtClean="0"/>
              <a:t>Non-parametric mode finding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C53BB1-0D82-44AC-9ADA-973E394CEA17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2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Convergence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2071678"/>
            <a:ext cx="4627563" cy="278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8" name="Straight Connector 7"/>
          <p:cNvCxnSpPr/>
          <p:nvPr/>
        </p:nvCxnSpPr>
        <p:spPr>
          <a:xfrm flipV="1">
            <a:off x="2755822" y="3985390"/>
            <a:ext cx="3571900" cy="357190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786050" y="2410329"/>
            <a:ext cx="3571900" cy="7143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Questions about 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Does this converge?</a:t>
            </a:r>
          </a:p>
          <a:p>
            <a:pPr lvl="1"/>
            <a:r>
              <a:rPr lang="en-US" dirty="0" smtClean="0"/>
              <a:t>Not obvious that it won’t cycle between solutions, or run forever</a:t>
            </a:r>
          </a:p>
          <a:p>
            <a:r>
              <a:rPr lang="en-US" dirty="0" smtClean="0"/>
              <a:t>Does the answer depend on the starting guess?</a:t>
            </a:r>
          </a:p>
          <a:p>
            <a:pPr lvl="1"/>
            <a:r>
              <a:rPr lang="en-US" dirty="0" smtClean="0"/>
              <a:t>I.e., is this non-convex?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Decisions from density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Suppose we have a measure of an ECG</a:t>
            </a:r>
          </a:p>
          <a:p>
            <a:pPr lvl="1"/>
            <a:r>
              <a:rPr lang="en-US" dirty="0" smtClean="0"/>
              <a:t>Different responses for shockable and normal</a:t>
            </a:r>
          </a:p>
          <a:p>
            <a:r>
              <a:rPr lang="en-US" dirty="0" smtClean="0"/>
              <a:t>Let’s call our measure M (Measurement)</a:t>
            </a:r>
          </a:p>
          <a:p>
            <a:pPr lvl="1"/>
            <a:r>
              <a:rPr lang="en-US" dirty="0" smtClean="0"/>
              <a:t>M(ECG) is a number </a:t>
            </a:r>
          </a:p>
          <a:p>
            <a:pPr lvl="1"/>
            <a:r>
              <a:rPr lang="en-US" dirty="0" smtClean="0"/>
              <a:t>Tends to be 1 for normal sinus rhythm (NSR), 0 for anything else</a:t>
            </a:r>
          </a:p>
          <a:p>
            <a:pPr lvl="2"/>
            <a:r>
              <a:rPr lang="en-US" dirty="0" smtClean="0"/>
              <a:t>We’ll assume non-NSR needs shocking</a:t>
            </a:r>
          </a:p>
          <a:p>
            <a:pPr lvl="1"/>
            <a:r>
              <a:rPr lang="en-US" dirty="0" smtClean="0"/>
              <a:t>It’s reasonable to guess that M might be a Gaussian (why?)</a:t>
            </a:r>
          </a:p>
          <a:p>
            <a:pPr lvl="1"/>
            <a:r>
              <a:rPr lang="en-US" dirty="0" smtClean="0"/>
              <a:t>Knowing how M looks allows decisions</a:t>
            </a:r>
          </a:p>
          <a:p>
            <a:pPr lvl="2"/>
            <a:r>
              <a:rPr lang="en-US" dirty="0" smtClean="0"/>
              <a:t>Even ones with nice optimality properties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C53BB1-0D82-44AC-9ADA-973E394CEA17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3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densities do we need?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the values of M we get for patients with NSR</a:t>
            </a:r>
          </a:p>
          <a:p>
            <a:pPr lvl="1"/>
            <a:r>
              <a:rPr lang="en-US" dirty="0" smtClean="0"/>
              <a:t>This density, peaked around 1:</a:t>
            </a:r>
          </a:p>
          <a:p>
            <a:pPr lvl="2">
              <a:buNone/>
            </a:pPr>
            <a:r>
              <a:rPr lang="en-US" dirty="0" smtClean="0">
                <a:solidFill>
                  <a:schemeClr val="accent2"/>
                </a:solidFill>
              </a:rPr>
              <a:t>f1(x) = Pr(M(ECG) = x | ECG is NSR)</a:t>
            </a:r>
          </a:p>
          <a:p>
            <a:pPr lvl="1"/>
            <a:r>
              <a:rPr lang="en-US" dirty="0" smtClean="0"/>
              <a:t>Similarly for not NSR, peaked around 0:</a:t>
            </a:r>
          </a:p>
          <a:p>
            <a:pPr lvl="2">
              <a:buNone/>
            </a:pPr>
            <a:r>
              <a:rPr lang="en-US" dirty="0" smtClean="0">
                <a:solidFill>
                  <a:srgbClr val="FF0000"/>
                </a:solidFill>
              </a:rPr>
              <a:t>f0(x) = Pr(M(ECG) = x | ECG is not NSR)</a:t>
            </a:r>
          </a:p>
          <a:p>
            <a:r>
              <a:rPr lang="en-US" dirty="0" smtClean="0"/>
              <a:t>What might these look like?</a:t>
            </a:r>
          </a:p>
          <a:p>
            <a:pPr lvl="2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C53BB1-0D82-44AC-9ADA-973E394CEA17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4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Densities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69CDAF-143B-4BC5-A104-F5B337231144}" type="slidenum">
              <a:rPr lang="en-US" sz="1200" smtClean="0">
                <a:solidFill>
                  <a:srgbClr val="FFFFFF"/>
                </a:solidFill>
              </a:rPr>
              <a:pPr>
                <a:defRPr/>
              </a:pPr>
              <a:t>5</a:t>
            </a:fld>
            <a:endParaRPr lang="en-US" sz="1200">
              <a:solidFill>
                <a:srgbClr val="FFFFFF"/>
              </a:solidFill>
            </a:endParaRPr>
          </a:p>
        </p:txBody>
      </p:sp>
      <p:pic>
        <p:nvPicPr>
          <p:cNvPr id="4" name="Picture 3" descr="different_sigm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81200" y="1486400"/>
            <a:ext cx="5333334" cy="4000000"/>
          </a:xfrm>
          <a:prstGeom prst="rect">
            <a:avLst/>
          </a:prstGeom>
        </p:spPr>
      </p:pic>
      <p:sp>
        <p:nvSpPr>
          <p:cNvPr id="5" name="Rounded Rectangular Callout 4"/>
          <p:cNvSpPr/>
          <p:nvPr/>
        </p:nvSpPr>
        <p:spPr bwMode="auto">
          <a:xfrm>
            <a:off x="5334000" y="1828800"/>
            <a:ext cx="2819400" cy="723400"/>
          </a:xfrm>
          <a:prstGeom prst="wedgeRoundRectCallout">
            <a:avLst>
              <a:gd name="adj1" fmla="val -61465"/>
              <a:gd name="adj2" fmla="val 153283"/>
              <a:gd name="adj3" fmla="val 16667"/>
            </a:avLst>
          </a:prstGeom>
          <a:solidFill>
            <a:schemeClr val="accent3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lvl="2" algn="l">
              <a:buNone/>
            </a:pPr>
            <a:r>
              <a:rPr lang="en-US" sz="1600" dirty="0" smtClean="0">
                <a:solidFill>
                  <a:schemeClr val="accent2"/>
                </a:solidFill>
              </a:rPr>
              <a:t>f1(x) = </a:t>
            </a:r>
          </a:p>
          <a:p>
            <a:pPr marL="0" lvl="2" algn="l">
              <a:buNone/>
            </a:pPr>
            <a:r>
              <a:rPr lang="en-US" sz="1600" dirty="0" smtClean="0">
                <a:solidFill>
                  <a:schemeClr val="accent2"/>
                </a:solidFill>
              </a:rPr>
              <a:t>Pr(M(ECG) = x | ECG is NSR)</a:t>
            </a:r>
            <a:endParaRPr kumimoji="0" lang="en-US" sz="16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Rounded Rectangular Callout 6"/>
          <p:cNvSpPr/>
          <p:nvPr/>
        </p:nvSpPr>
        <p:spPr bwMode="auto">
          <a:xfrm>
            <a:off x="762000" y="2552200"/>
            <a:ext cx="3200400" cy="723400"/>
          </a:xfrm>
          <a:prstGeom prst="wedgeRoundRectCallout">
            <a:avLst>
              <a:gd name="adj1" fmla="val 41392"/>
              <a:gd name="adj2" fmla="val 193732"/>
              <a:gd name="adj3" fmla="val 16667"/>
            </a:avLst>
          </a:prstGeom>
          <a:solidFill>
            <a:schemeClr val="accent3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lvl="2" algn="l">
              <a:buNone/>
            </a:pPr>
            <a:r>
              <a:rPr lang="en-US" sz="1600" dirty="0" smtClean="0">
                <a:solidFill>
                  <a:srgbClr val="FF0000"/>
                </a:solidFill>
              </a:rPr>
              <a:t>f0(x) = </a:t>
            </a:r>
          </a:p>
          <a:p>
            <a:pPr marL="0" lvl="2" algn="l">
              <a:buNone/>
            </a:pPr>
            <a:r>
              <a:rPr lang="en-US" sz="1600" dirty="0" smtClean="0">
                <a:solidFill>
                  <a:srgbClr val="FF0000"/>
                </a:solidFill>
              </a:rPr>
              <a:t>Pr(M(ECG) = x | ECG is not NSR)</a:t>
            </a:r>
            <a:endParaRPr kumimoji="0" lang="en-US" sz="1600" b="0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12298" y="5486400"/>
            <a:ext cx="16979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000" b="1" i="0" dirty="0" smtClean="0">
                <a:latin typeface="+mn-lt"/>
              </a:rPr>
              <a:t>Value of M</a:t>
            </a:r>
            <a:endParaRPr lang="en-US" sz="2000" b="1" i="0" dirty="0"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4190" y="1295400"/>
            <a:ext cx="17556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000" b="1" i="0" dirty="0" smtClean="0">
                <a:latin typeface="+mn-lt"/>
              </a:rPr>
              <a:t>Probability</a:t>
            </a:r>
            <a:endParaRPr lang="en-US" sz="2000" b="1" i="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Obvious decision rule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C53BB1-0D82-44AC-9ADA-973E394CEA17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6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5" name="Picture 4" descr="different_sigm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81200" y="1066800"/>
            <a:ext cx="5333334" cy="4000000"/>
          </a:xfrm>
          <a:prstGeom prst="rect">
            <a:avLst/>
          </a:prstGeom>
        </p:spPr>
      </p:pic>
      <p:sp>
        <p:nvSpPr>
          <p:cNvPr id="6" name="5-Point Star 5"/>
          <p:cNvSpPr/>
          <p:nvPr/>
        </p:nvSpPr>
        <p:spPr bwMode="auto">
          <a:xfrm>
            <a:off x="4724400" y="4819400"/>
            <a:ext cx="304800" cy="304800"/>
          </a:xfrm>
          <a:prstGeom prst="star5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en-US" sz="2400" b="0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5-Point Star 6"/>
          <p:cNvSpPr/>
          <p:nvPr/>
        </p:nvSpPr>
        <p:spPr bwMode="auto">
          <a:xfrm>
            <a:off x="3810000" y="4819400"/>
            <a:ext cx="304800" cy="304800"/>
          </a:xfrm>
          <a:prstGeom prst="star5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en-US" sz="2400" b="0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5-Point Star 7"/>
          <p:cNvSpPr/>
          <p:nvPr/>
        </p:nvSpPr>
        <p:spPr bwMode="auto">
          <a:xfrm>
            <a:off x="5334000" y="4819400"/>
            <a:ext cx="304800" cy="304800"/>
          </a:xfrm>
          <a:prstGeom prst="star5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en-US" sz="2400" b="0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5-Point Star 8"/>
          <p:cNvSpPr/>
          <p:nvPr/>
        </p:nvSpPr>
        <p:spPr bwMode="auto">
          <a:xfrm>
            <a:off x="6553200" y="4819400"/>
            <a:ext cx="304800" cy="304800"/>
          </a:xfrm>
          <a:prstGeom prst="star5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en-US" sz="2400" b="0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Choice of models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two possible models</a:t>
            </a:r>
          </a:p>
          <a:p>
            <a:pPr lvl="1"/>
            <a:r>
              <a:rPr lang="en-US" dirty="0" smtClean="0"/>
              <a:t>E.g., Gaussian </a:t>
            </a:r>
            <a:r>
              <a:rPr lang="en-US" dirty="0" err="1" smtClean="0"/>
              <a:t>vs</a:t>
            </a:r>
            <a:r>
              <a:rPr lang="en-US" dirty="0" smtClean="0"/>
              <a:t> uniform</a:t>
            </a:r>
          </a:p>
          <a:p>
            <a:r>
              <a:rPr lang="en-US" dirty="0" smtClean="0"/>
              <a:t>Each one is a probability density</a:t>
            </a:r>
          </a:p>
          <a:p>
            <a:r>
              <a:rPr lang="en-US" dirty="0" smtClean="0"/>
              <a:t>More usefully, each one gives each possible observation a probability</a:t>
            </a:r>
          </a:p>
          <a:p>
            <a:pPr lvl="1"/>
            <a:r>
              <a:rPr lang="en-US" dirty="0" smtClean="0"/>
              <a:t>E.g., for uniform model they are all the same</a:t>
            </a:r>
          </a:p>
          <a:p>
            <a:r>
              <a:rPr lang="en-US" dirty="0" smtClean="0"/>
              <a:t>This means that each model assigns a probability to </a:t>
            </a:r>
            <a:r>
              <a:rPr lang="en-US" u="sng" dirty="0" smtClean="0"/>
              <a:t>what you actually saw</a:t>
            </a:r>
          </a:p>
          <a:p>
            <a:pPr lvl="1"/>
            <a:r>
              <a:rPr lang="en-US" dirty="0" smtClean="0"/>
              <a:t>A model that almost never predicts what you saw is probably a bad one!</a:t>
            </a:r>
            <a:endParaRPr lang="en-US" u="sng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69CDAF-143B-4BC5-A104-F5B337231144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7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Maximum likelihood choice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likelihood of a model is the probability that it generated what you observed</a:t>
            </a:r>
          </a:p>
          <a:p>
            <a:r>
              <a:rPr lang="en-US" dirty="0" smtClean="0"/>
              <a:t>Maximum likelihood: pick the model where this is highest</a:t>
            </a:r>
          </a:p>
          <a:p>
            <a:r>
              <a:rPr lang="en-US" dirty="0" smtClean="0"/>
              <a:t>This justifies </a:t>
            </a:r>
            <a:r>
              <a:rPr lang="en-US" dirty="0" smtClean="0"/>
              <a:t>the obvious decision </a:t>
            </a:r>
            <a:r>
              <a:rPr lang="en-US" dirty="0" smtClean="0"/>
              <a:t>rule</a:t>
            </a:r>
            <a:r>
              <a:rPr lang="en-US" dirty="0" smtClean="0"/>
              <a:t>!</a:t>
            </a:r>
          </a:p>
          <a:p>
            <a:r>
              <a:rPr lang="en-US" dirty="0" smtClean="0"/>
              <a:t>Can derive this in terms of a loss function, which specifies the cost to be incorrect</a:t>
            </a:r>
          </a:p>
          <a:p>
            <a:pPr lvl="1"/>
            <a:r>
              <a:rPr lang="en-US" dirty="0" smtClean="0"/>
              <a:t>If you guess X and the answer is Y, the loss typically depends on |X-Y|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C53BB1-0D82-44AC-9ADA-973E394CEA17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8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Parameter estimation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Generalization of model choice</a:t>
            </a:r>
          </a:p>
          <a:p>
            <a:pPr lvl="1"/>
            <a:r>
              <a:rPr lang="en-US" dirty="0" smtClean="0"/>
              <a:t>A Gaussian is an infinite set of models!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69CDAF-143B-4BC5-A104-F5B337231144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9</a:t>
            </a:fld>
            <a:endParaRPr lang="en-US">
              <a:solidFill>
                <a:srgbClr val="FFFFFF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990600" y="2514600"/>
            <a:ext cx="6781800" cy="1676400"/>
            <a:chOff x="990600" y="2514600"/>
            <a:chExt cx="6781800" cy="1676400"/>
          </a:xfrm>
        </p:grpSpPr>
        <p:sp>
          <p:nvSpPr>
            <p:cNvPr id="4" name="Rounded Rectangle 3"/>
            <p:cNvSpPr/>
            <p:nvPr/>
          </p:nvSpPr>
          <p:spPr bwMode="auto">
            <a:xfrm>
              <a:off x="3200400" y="2514600"/>
              <a:ext cx="2362200" cy="1676400"/>
            </a:xfrm>
            <a:prstGeom prst="round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Model</a:t>
              </a:r>
            </a:p>
          </p:txBody>
        </p:sp>
        <p:sp>
          <p:nvSpPr>
            <p:cNvPr id="7" name="Right Arrow 6"/>
            <p:cNvSpPr/>
            <p:nvPr/>
          </p:nvSpPr>
          <p:spPr bwMode="auto">
            <a:xfrm>
              <a:off x="990600" y="3048000"/>
              <a:ext cx="2209800" cy="609600"/>
            </a:xfrm>
            <a:prstGeom prst="rightArrow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Parameters </a:t>
              </a:r>
              <a:r>
                <a:rPr kumimoji="0" lang="el-GR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Θ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8" name="Right Arrow 7"/>
            <p:cNvSpPr/>
            <p:nvPr/>
          </p:nvSpPr>
          <p:spPr bwMode="auto">
            <a:xfrm>
              <a:off x="5562600" y="2667000"/>
              <a:ext cx="2209800" cy="1371600"/>
            </a:xfrm>
            <a:prstGeom prst="rightArrow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Probability of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  <a:tabLst/>
              </a:pPr>
              <a:r>
                <a:rPr lang="en-US" sz="2000" i="0" dirty="0" smtClean="0"/>
                <a:t>observations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True"/>
  <p:tag name="DEFAULTDISPLAYSOURCE" val="\documentclass{slides}\pagestyle{empty}&#10;\usepackage{color,amssymb,amsmath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True"/>
  <p:tag name="DEFAULTWORKAROUNDTRANSPARENCYBUG" val="False"/>
  <p:tag name="DEFAULTRESOLUTION" val="1200"/>
  <p:tag name="DEFAULTMAGNIFICATION" val="1.5"/>
  <p:tag name="DEFAULTFONTSIZE" val="10"/>
  <p:tag name="DEFAULTWIDTH" val="524"/>
  <p:tag name="DEFAULTHEIGHT" val="360"/>
</p:tagLst>
</file>

<file path=ppt/theme/theme1.xml><?xml version="1.0" encoding="utf-8"?>
<a:theme xmlns:a="http://schemas.openxmlformats.org/drawingml/2006/main" name="Custom Design">
  <a:themeElements>
    <a:clrScheme name="Custom Design 2">
      <a:dk1>
        <a:srgbClr val="737373"/>
      </a:dk1>
      <a:lt1>
        <a:srgbClr val="FFFFFF"/>
      </a:lt1>
      <a:dk2>
        <a:srgbClr val="4D59AB"/>
      </a:dk2>
      <a:lt2>
        <a:srgbClr val="FFFFFF"/>
      </a:lt2>
      <a:accent1>
        <a:srgbClr val="8A8F05"/>
      </a:accent1>
      <a:accent2>
        <a:srgbClr val="E0AD12"/>
      </a:accent2>
      <a:accent3>
        <a:srgbClr val="B2B5D2"/>
      </a:accent3>
      <a:accent4>
        <a:srgbClr val="DADADA"/>
      </a:accent4>
      <a:accent5>
        <a:srgbClr val="C4C6AA"/>
      </a:accent5>
      <a:accent6>
        <a:srgbClr val="CB9C0F"/>
      </a:accent6>
      <a:hlink>
        <a:srgbClr val="C27D05"/>
      </a:hlink>
      <a:folHlink>
        <a:srgbClr val="732466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4D59AB"/>
        </a:lt1>
        <a:dk2>
          <a:srgbClr val="000000"/>
        </a:dk2>
        <a:lt2>
          <a:srgbClr val="737373"/>
        </a:lt2>
        <a:accent1>
          <a:srgbClr val="8A8F05"/>
        </a:accent1>
        <a:accent2>
          <a:srgbClr val="E0AD12"/>
        </a:accent2>
        <a:accent3>
          <a:srgbClr val="B2B5D2"/>
        </a:accent3>
        <a:accent4>
          <a:srgbClr val="000000"/>
        </a:accent4>
        <a:accent5>
          <a:srgbClr val="C4C6AA"/>
        </a:accent5>
        <a:accent6>
          <a:srgbClr val="CB9C0F"/>
        </a:accent6>
        <a:hlink>
          <a:srgbClr val="C27D05"/>
        </a:hlink>
        <a:folHlink>
          <a:srgbClr val="7324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737373"/>
        </a:dk1>
        <a:lt1>
          <a:srgbClr val="FFFFFF"/>
        </a:lt1>
        <a:dk2>
          <a:srgbClr val="4D59AB"/>
        </a:dk2>
        <a:lt2>
          <a:srgbClr val="FFFFFF"/>
        </a:lt2>
        <a:accent1>
          <a:srgbClr val="8A8F05"/>
        </a:accent1>
        <a:accent2>
          <a:srgbClr val="E0AD12"/>
        </a:accent2>
        <a:accent3>
          <a:srgbClr val="B2B5D2"/>
        </a:accent3>
        <a:accent4>
          <a:srgbClr val="DADADA"/>
        </a:accent4>
        <a:accent5>
          <a:srgbClr val="C4C6AA"/>
        </a:accent5>
        <a:accent6>
          <a:srgbClr val="CB9C0F"/>
        </a:accent6>
        <a:hlink>
          <a:srgbClr val="C27D05"/>
        </a:hlink>
        <a:folHlink>
          <a:srgbClr val="7324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">
      <a:dk1>
        <a:srgbClr val="808080"/>
      </a:dk1>
      <a:lt1>
        <a:srgbClr val="FFFFFF"/>
      </a:lt1>
      <a:dk2>
        <a:srgbClr val="333333"/>
      </a:dk2>
      <a:lt2>
        <a:srgbClr val="FFFFFF"/>
      </a:lt2>
      <a:accent1>
        <a:srgbClr val="00CC99"/>
      </a:accent1>
      <a:accent2>
        <a:srgbClr val="3333CC"/>
      </a:accent2>
      <a:accent3>
        <a:srgbClr val="ADADAD"/>
      </a:accent3>
      <a:accent4>
        <a:srgbClr val="DADADA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Times SC"/>
        <a:ea typeface=""/>
        <a:cs typeface="Arial"/>
      </a:majorFont>
      <a:minorFont>
        <a:latin typeface="Franklin Gothic Medium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Custom Design">
  <a:themeElements>
    <a:clrScheme name="1_Custom Design 2">
      <a:dk1>
        <a:srgbClr val="737373"/>
      </a:dk1>
      <a:lt1>
        <a:srgbClr val="FFFFFF"/>
      </a:lt1>
      <a:dk2>
        <a:srgbClr val="4D59AB"/>
      </a:dk2>
      <a:lt2>
        <a:srgbClr val="FFFFFF"/>
      </a:lt2>
      <a:accent1>
        <a:srgbClr val="8A8F05"/>
      </a:accent1>
      <a:accent2>
        <a:srgbClr val="E0AD12"/>
      </a:accent2>
      <a:accent3>
        <a:srgbClr val="B2B5D2"/>
      </a:accent3>
      <a:accent4>
        <a:srgbClr val="DADADA"/>
      </a:accent4>
      <a:accent5>
        <a:srgbClr val="C4C6AA"/>
      </a:accent5>
      <a:accent6>
        <a:srgbClr val="CB9C0F"/>
      </a:accent6>
      <a:hlink>
        <a:srgbClr val="C27D05"/>
      </a:hlink>
      <a:folHlink>
        <a:srgbClr val="732466"/>
      </a:folHlink>
    </a:clrScheme>
    <a:fontScheme name="1_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4D59AB"/>
        </a:lt1>
        <a:dk2>
          <a:srgbClr val="000000"/>
        </a:dk2>
        <a:lt2>
          <a:srgbClr val="737373"/>
        </a:lt2>
        <a:accent1>
          <a:srgbClr val="8A8F05"/>
        </a:accent1>
        <a:accent2>
          <a:srgbClr val="E0AD12"/>
        </a:accent2>
        <a:accent3>
          <a:srgbClr val="B2B5D2"/>
        </a:accent3>
        <a:accent4>
          <a:srgbClr val="000000"/>
        </a:accent4>
        <a:accent5>
          <a:srgbClr val="C4C6AA"/>
        </a:accent5>
        <a:accent6>
          <a:srgbClr val="CB9C0F"/>
        </a:accent6>
        <a:hlink>
          <a:srgbClr val="C27D05"/>
        </a:hlink>
        <a:folHlink>
          <a:srgbClr val="7324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737373"/>
        </a:dk1>
        <a:lt1>
          <a:srgbClr val="FFFFFF"/>
        </a:lt1>
        <a:dk2>
          <a:srgbClr val="4D59AB"/>
        </a:dk2>
        <a:lt2>
          <a:srgbClr val="FFFFFF"/>
        </a:lt2>
        <a:accent1>
          <a:srgbClr val="8A8F05"/>
        </a:accent1>
        <a:accent2>
          <a:srgbClr val="E0AD12"/>
        </a:accent2>
        <a:accent3>
          <a:srgbClr val="B2B5D2"/>
        </a:accent3>
        <a:accent4>
          <a:srgbClr val="DADADA"/>
        </a:accent4>
        <a:accent5>
          <a:srgbClr val="C4C6AA"/>
        </a:accent5>
        <a:accent6>
          <a:srgbClr val="CB9C0F"/>
        </a:accent6>
        <a:hlink>
          <a:srgbClr val="C27D05"/>
        </a:hlink>
        <a:folHlink>
          <a:srgbClr val="7324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Cornell 2007">
  <a:themeElements>
    <a:clrScheme name="Cornell 2007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ornell 2007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ornell 2007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nell 2007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rnell 2007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nell 2007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nell 2007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nell 2007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nell 2007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C:\users\bsd\IM PowerPoint templates.pot</Template>
  <TotalTime>79520</TotalTime>
  <Pages>9</Pages>
  <Words>797</Words>
  <Application>Microsoft Office PowerPoint</Application>
  <PresentationFormat>On-screen Show (4:3)</PresentationFormat>
  <Paragraphs>127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Custom Design</vt:lpstr>
      <vt:lpstr>1_Default Design</vt:lpstr>
      <vt:lpstr>1_Custom Design</vt:lpstr>
      <vt:lpstr>Cornell 2007</vt:lpstr>
      <vt:lpstr>CS5540: Computational Techniques for Analyzing Clinical Data</vt:lpstr>
      <vt:lpstr>Today’s topic</vt:lpstr>
      <vt:lpstr>Decisions from density</vt:lpstr>
      <vt:lpstr>What densities do we need?</vt:lpstr>
      <vt:lpstr>Densities</vt:lpstr>
      <vt:lpstr>Obvious decision rule</vt:lpstr>
      <vt:lpstr>Choice of models</vt:lpstr>
      <vt:lpstr>Maximum likelihood choice</vt:lpstr>
      <vt:lpstr>Parameter estimation</vt:lpstr>
      <vt:lpstr>Summary</vt:lpstr>
      <vt:lpstr>Sample data from models</vt:lpstr>
      <vt:lpstr>Density estimation</vt:lpstr>
      <vt:lpstr>ML density estimation</vt:lpstr>
      <vt:lpstr>Harder cases</vt:lpstr>
      <vt:lpstr>Simplify: intermixed lines</vt:lpstr>
      <vt:lpstr>Lines and ownership</vt:lpstr>
      <vt:lpstr>Solution: guess and iterate</vt:lpstr>
      <vt:lpstr>Ownership from lines</vt:lpstr>
      <vt:lpstr>Lines from ownership</vt:lpstr>
      <vt:lpstr>Convergence</vt:lpstr>
      <vt:lpstr>Questions about EM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CS5540: Computational Techniques for Analyzing Clinical Data</dc:title>
  <dc:creator>Ramin Zabih</dc:creator>
  <cp:lastModifiedBy>Oxhorn</cp:lastModifiedBy>
  <cp:revision>3335</cp:revision>
  <cp:lastPrinted>1999-04-09T01:53:10Z</cp:lastPrinted>
  <dcterms:created xsi:type="dcterms:W3CDTF">1997-04-08T15:48:36Z</dcterms:created>
  <dcterms:modified xsi:type="dcterms:W3CDTF">2010-03-05T19:52:37Z</dcterms:modified>
</cp:coreProperties>
</file>