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  <p:sldMasterId id="2147483656" r:id="rId3"/>
    <p:sldMasterId id="2147483709" r:id="rId4"/>
  </p:sldMasterIdLst>
  <p:notesMasterIdLst>
    <p:notesMasterId r:id="rId37"/>
  </p:notesMasterIdLst>
  <p:handoutMasterIdLst>
    <p:handoutMasterId r:id="rId38"/>
  </p:handoutMasterIdLst>
  <p:sldIdLst>
    <p:sldId id="526" r:id="rId5"/>
    <p:sldId id="558" r:id="rId6"/>
    <p:sldId id="560" r:id="rId7"/>
    <p:sldId id="561" r:id="rId8"/>
    <p:sldId id="563" r:id="rId9"/>
    <p:sldId id="562" r:id="rId10"/>
    <p:sldId id="589" r:id="rId11"/>
    <p:sldId id="564" r:id="rId12"/>
    <p:sldId id="578" r:id="rId13"/>
    <p:sldId id="579" r:id="rId14"/>
    <p:sldId id="580" r:id="rId15"/>
    <p:sldId id="581" r:id="rId16"/>
    <p:sldId id="584" r:id="rId17"/>
    <p:sldId id="585" r:id="rId18"/>
    <p:sldId id="586" r:id="rId19"/>
    <p:sldId id="587" r:id="rId20"/>
    <p:sldId id="588" r:id="rId21"/>
    <p:sldId id="565" r:id="rId22"/>
    <p:sldId id="567" r:id="rId23"/>
    <p:sldId id="568" r:id="rId24"/>
    <p:sldId id="566" r:id="rId25"/>
    <p:sldId id="569" r:id="rId26"/>
    <p:sldId id="570" r:id="rId27"/>
    <p:sldId id="571" r:id="rId28"/>
    <p:sldId id="572" r:id="rId29"/>
    <p:sldId id="575" r:id="rId30"/>
    <p:sldId id="576" r:id="rId31"/>
    <p:sldId id="573" r:id="rId32"/>
    <p:sldId id="574" r:id="rId33"/>
    <p:sldId id="577" r:id="rId34"/>
    <p:sldId id="583" r:id="rId35"/>
    <p:sldId id="582" r:id="rId36"/>
  </p:sldIdLst>
  <p:sldSz cx="9144000" cy="6858000" type="screen4x3"/>
  <p:notesSz cx="6881813" cy="9167813"/>
  <p:custDataLst>
    <p:tags r:id="rId39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99FF"/>
    <a:srgbClr val="FF00FF"/>
    <a:srgbClr val="639B7E"/>
    <a:srgbClr val="33CCFF"/>
    <a:srgbClr val="0033CC"/>
    <a:srgbClr val="0066FF"/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737" autoAdjust="0"/>
  </p:normalViewPr>
  <p:slideViewPr>
    <p:cSldViewPr snapToObjects="1">
      <p:cViewPr varScale="1">
        <p:scale>
          <a:sx n="78" d="100"/>
          <a:sy n="78" d="100"/>
        </p:scale>
        <p:origin x="-366" y="-102"/>
      </p:cViewPr>
      <p:guideLst>
        <p:guide orient="horz" pos="2064"/>
        <p:guide pos="1968"/>
      </p:guideLst>
    </p:cSldViewPr>
  </p:slideViewPr>
  <p:outlineViewPr>
    <p:cViewPr>
      <p:scale>
        <a:sx n="33" d="100"/>
        <a:sy n="33" d="100"/>
      </p:scale>
      <p:origin x="0" y="90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"/>
    </p:cViewPr>
  </p:sorterViewPr>
  <p:notesViewPr>
    <p:cSldViewPr snapToObjects="1">
      <p:cViewPr varScale="1">
        <p:scale>
          <a:sx n="61" d="100"/>
          <a:sy n="61" d="100"/>
        </p:scale>
        <p:origin x="-1704" y="-72"/>
      </p:cViewPr>
      <p:guideLst>
        <p:guide orient="horz" pos="2887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4513"/>
            <a:ext cx="5046663" cy="4125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46" tIns="44576" rIns="90746" bIns="44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342" y="8708482"/>
            <a:ext cx="2981911" cy="457764"/>
          </a:xfrm>
          <a:prstGeom prst="rect">
            <a:avLst/>
          </a:prstGeom>
          <a:noFill/>
        </p:spPr>
        <p:txBody>
          <a:bodyPr lIns="90132" tIns="45066" rIns="90132" bIns="45066"/>
          <a:lstStyle/>
          <a:p>
            <a:fld id="{761BB62B-BC58-4D55-A193-D48E41A13F9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342" y="8708482"/>
            <a:ext cx="2981911" cy="457764"/>
          </a:xfrm>
          <a:prstGeom prst="rect">
            <a:avLst/>
          </a:prstGeom>
          <a:noFill/>
        </p:spPr>
        <p:txBody>
          <a:bodyPr lIns="90132" tIns="45066" rIns="90132" bIns="45066"/>
          <a:lstStyle/>
          <a:p>
            <a:fld id="{A53DD78A-A54A-437B-AAF3-E3D3A8C8787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342" y="8708482"/>
            <a:ext cx="2981911" cy="457764"/>
          </a:xfrm>
          <a:prstGeom prst="rect">
            <a:avLst/>
          </a:prstGeom>
          <a:noFill/>
        </p:spPr>
        <p:txBody>
          <a:bodyPr lIns="90132" tIns="45066" rIns="90132" bIns="45066"/>
          <a:lstStyle/>
          <a:p>
            <a:fld id="{E397CAC4-916E-4BD8-A56B-43E4358FA63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342" y="8708482"/>
            <a:ext cx="2981911" cy="457764"/>
          </a:xfrm>
          <a:prstGeom prst="rect">
            <a:avLst/>
          </a:prstGeom>
          <a:noFill/>
        </p:spPr>
        <p:txBody>
          <a:bodyPr lIns="90132" tIns="45066" rIns="90132" bIns="45066"/>
          <a:lstStyle/>
          <a:p>
            <a:fld id="{FDE8801C-F54A-4977-8121-CAE8F7F00AC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266" name="Picture 2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9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010" name="Picture 2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07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07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altLang="en-US" i="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06625"/>
            <a:ext cx="9144000" cy="51911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153400" y="2209800"/>
            <a:ext cx="1588" cy="46450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272573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5943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85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800225" y="2819400"/>
            <a:ext cx="5981700" cy="838200"/>
          </a:xfrm>
        </p:spPr>
        <p:txBody>
          <a:bodyPr/>
          <a:lstStyle>
            <a:lvl1pPr algn="l">
              <a:defRPr sz="3400" b="0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Insert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3BB1-0D82-44AC-9ADA-973E394CEA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59E7-AD7C-4446-BD37-097D792C91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720E-E40E-4B68-A953-DD6C20E098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41C2-E61D-4A63-BB7F-88395413B2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CDAF-143B-4BC5-A104-F5B3372311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192D-5340-447B-B2C2-2EA0D0687A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AA70-B6EF-4BE3-A907-2CA0BDCF20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A4CCF-D074-43A4-B64F-E7223F4585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17D33-DAA0-4DD4-B499-BC60101AC0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8600"/>
            <a:ext cx="6021387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33EB-AE10-4AF2-920F-56DFB6124A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42" name="Picture 2" descr="BigBlueDots1600gradientWithBrite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9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986" name="Picture 2" descr="BigBlueDots1600gradientWithBrite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05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05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6134100"/>
            <a:ext cx="9144000" cy="7223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6673850"/>
            <a:ext cx="9144000" cy="1809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8153400" y="6096000"/>
            <a:ext cx="1588" cy="7620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0" y="66770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838200" y="457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endParaRPr lang="en-US" i="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40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80205-858C-4E3F-A4BC-D339421AF4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8" name="Picture 12" descr="culogo_6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CU Web Logo at its minimum siz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38863"/>
            <a:ext cx="25050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2819400"/>
            <a:ext cx="5943600" cy="1752600"/>
          </a:xfrm>
        </p:spPr>
        <p:txBody>
          <a:bodyPr/>
          <a:lstStyle/>
          <a:p>
            <a:r>
              <a:rPr lang="en-US" sz="2800" dirty="0" smtClean="0"/>
              <a:t>Prof. Ramin Zabih (CS)</a:t>
            </a:r>
            <a:endParaRPr lang="en-US" dirty="0"/>
          </a:p>
          <a:p>
            <a:r>
              <a:rPr lang="en-US" sz="2800" dirty="0" smtClean="0"/>
              <a:t>Prof. Ashish Raj (Radiology)</a:t>
            </a:r>
          </a:p>
          <a:p>
            <a:endParaRPr lang="en-US" sz="2800" dirty="0" smtClean="0"/>
          </a:p>
          <a:p>
            <a:r>
              <a:rPr lang="en-US" sz="2800" b="0" dirty="0" smtClean="0"/>
              <a:t>Today only:</a:t>
            </a:r>
          </a:p>
          <a:p>
            <a:r>
              <a:rPr lang="en-US" sz="2800" b="0" dirty="0" smtClean="0"/>
              <a:t>Gary Dorfman, MD (Radiology)</a:t>
            </a:r>
          </a:p>
        </p:txBody>
      </p:sp>
      <p:sp>
        <p:nvSpPr>
          <p:cNvPr id="1556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914400"/>
            <a:ext cx="7315200" cy="838200"/>
          </a:xfrm>
        </p:spPr>
        <p:txBody>
          <a:bodyPr/>
          <a:lstStyle/>
          <a:p>
            <a:r>
              <a:rPr lang="en-US" sz="3600" b="1" dirty="0" smtClean="0"/>
              <a:t>CS5540: Computational Techniques for Analyzing Clinical Data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VIOXX saga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Anti-inflammatory without GI upset</a:t>
            </a:r>
          </a:p>
          <a:p>
            <a:pPr lvl="1"/>
            <a:r>
              <a:rPr lang="en-US" dirty="0" smtClean="0"/>
              <a:t>Based on blocking the COX2 enzyme</a:t>
            </a:r>
          </a:p>
          <a:p>
            <a:r>
              <a:rPr lang="en-US" dirty="0" smtClean="0"/>
              <a:t>After widespread release, it became clear that VIOXX increased cardiac risk</a:t>
            </a:r>
          </a:p>
          <a:p>
            <a:pPr lvl="1"/>
            <a:r>
              <a:rPr lang="en-US" dirty="0" smtClean="0"/>
              <a:t>Careful retrospective analysis of the data</a:t>
            </a:r>
          </a:p>
          <a:p>
            <a:pPr lvl="1"/>
            <a:r>
              <a:rPr lang="en-US" dirty="0" smtClean="0"/>
              <a:t>Many believe that the manufacturer (Merck) became aware of this during clinical trials</a:t>
            </a:r>
          </a:p>
          <a:p>
            <a:r>
              <a:rPr lang="en-US" dirty="0" smtClean="0"/>
              <a:t>Can we detect this automatically from patient records?</a:t>
            </a:r>
          </a:p>
          <a:p>
            <a:pPr lvl="1"/>
            <a:r>
              <a:rPr lang="en-US" dirty="0" smtClean="0"/>
              <a:t>There is some evidence this is doable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Epilepsy diagnosis by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disorders give rise to seizures</a:t>
            </a:r>
          </a:p>
          <a:p>
            <a:pPr lvl="1"/>
            <a:r>
              <a:rPr lang="en-US" dirty="0" smtClean="0"/>
              <a:t>With different treatments and prognoses</a:t>
            </a:r>
          </a:p>
          <a:p>
            <a:r>
              <a:rPr lang="en-US" dirty="0" smtClean="0"/>
              <a:t>Quantitative measures from images</a:t>
            </a:r>
          </a:p>
          <a:p>
            <a:pPr lvl="1"/>
            <a:r>
              <a:rPr lang="en-US" dirty="0" smtClean="0"/>
              <a:t>Changes in thickness from MR</a:t>
            </a:r>
          </a:p>
          <a:p>
            <a:r>
              <a:rPr lang="en-US" dirty="0" smtClean="0"/>
              <a:t>Ideally this should be like “heart rate” or “red blood cell count”</a:t>
            </a:r>
          </a:p>
          <a:p>
            <a:pPr lvl="1"/>
            <a:r>
              <a:rPr lang="en-US" dirty="0" smtClean="0"/>
              <a:t>A number, where normal is a certain range</a:t>
            </a:r>
          </a:p>
          <a:p>
            <a:pPr lvl="1"/>
            <a:r>
              <a:rPr lang="en-US" dirty="0" smtClean="0"/>
              <a:t>A large population of patients known to have epilepsy lie outside this range</a:t>
            </a:r>
          </a:p>
          <a:p>
            <a:r>
              <a:rPr lang="en-US" dirty="0" smtClean="0"/>
              <a:t>“Imaging as a biomarker”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Computer-aided diagnosis</a:t>
            </a:r>
          </a:p>
          <a:p>
            <a:pPr lvl="1"/>
            <a:r>
              <a:rPr lang="en-US" dirty="0" smtClean="0"/>
              <a:t>Usually not autonomous</a:t>
            </a:r>
          </a:p>
          <a:p>
            <a:r>
              <a:rPr lang="en-US" dirty="0" smtClean="0"/>
              <a:t>Treatment monitoring</a:t>
            </a:r>
          </a:p>
          <a:p>
            <a:pPr lvl="1"/>
            <a:r>
              <a:rPr lang="en-US" dirty="0" smtClean="0"/>
              <a:t>Surprisingly important</a:t>
            </a:r>
          </a:p>
          <a:p>
            <a:r>
              <a:rPr lang="en-US" dirty="0" smtClean="0"/>
              <a:t>Wide variety of data, and lots of it</a:t>
            </a:r>
          </a:p>
          <a:p>
            <a:r>
              <a:rPr lang="en-US" dirty="0" smtClean="0"/>
              <a:t>Creation and analysis of biomarkers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2514600"/>
          </a:xfrm>
        </p:spPr>
        <p:txBody>
          <a:bodyPr/>
          <a:lstStyle/>
          <a:p>
            <a:pPr algn="ctr" eaLnBrk="1" hangingPunct="1"/>
            <a:r>
              <a:rPr lang="en-US" sz="3600" b="1" dirty="0" smtClean="0"/>
              <a:t>Computational Techniques Applicable to Medical Data:</a:t>
            </a:r>
            <a:br>
              <a:rPr lang="en-US" sz="3600" b="1" dirty="0" smtClean="0"/>
            </a:br>
            <a:r>
              <a:rPr lang="en-US" sz="3600" b="1" dirty="0" smtClean="0"/>
              <a:t>One Clinician’s View</a:t>
            </a:r>
            <a:br>
              <a:rPr lang="en-US" sz="3600" b="1" dirty="0" smtClean="0"/>
            </a:br>
            <a:endParaRPr lang="en-US" sz="3200" b="1" dirty="0" smtClean="0"/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8382000" cy="2286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Gary S. Dorfman, M.D.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Professor and Vice-Chairman for Research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Department of Radiology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Weill Cornell Medical College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algn="ctr"/>
            <a:r>
              <a:rPr lang="en-US" sz="4000" b="1" smtClean="0"/>
              <a:t>Financial Disclosures</a:t>
            </a:r>
            <a:endParaRPr lang="en-US" sz="3600" b="1" smtClean="0"/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3048000"/>
          </a:xfrm>
        </p:spPr>
        <p:txBody>
          <a:bodyPr/>
          <a:lstStyle/>
          <a:p>
            <a:pPr>
              <a:spcBef>
                <a:spcPct val="45000"/>
              </a:spcBef>
              <a:buFont typeface="Wingdings" pitchFamily="2" charset="2"/>
              <a:buNone/>
            </a:pPr>
            <a:r>
              <a:rPr lang="en-US" sz="2400" b="1" smtClean="0"/>
              <a:t>Dr. Dorfman serves on the Medical Advisory Board of Vascular Solutions, Inc.</a:t>
            </a:r>
          </a:p>
          <a:p>
            <a:pPr>
              <a:spcBef>
                <a:spcPct val="45000"/>
              </a:spcBef>
              <a:buFont typeface="Wingdings" pitchFamily="2" charset="2"/>
              <a:buNone/>
            </a:pPr>
            <a:r>
              <a:rPr lang="en-US" sz="2400" b="1" smtClean="0"/>
              <a:t>Dr. Dorfman holds patents assigned to a company of which he is the sole owner and officer.</a:t>
            </a:r>
          </a:p>
          <a:p>
            <a:pPr>
              <a:spcBef>
                <a:spcPct val="45000"/>
              </a:spcBef>
              <a:buFont typeface="Wingdings" pitchFamily="2" charset="2"/>
              <a:buNone/>
            </a:pPr>
            <a:r>
              <a:rPr lang="en-US" sz="2400" b="1" smtClean="0"/>
              <a:t>In the opinion of the presenter, neither of these disclosures is relevant to the material included in this presentation.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pPr algn="ctr"/>
            <a:r>
              <a:rPr lang="en-US" sz="3600" b="1" smtClean="0"/>
              <a:t>Medical Data Typology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Qualitative</a:t>
            </a:r>
          </a:p>
          <a:p>
            <a:pPr lvl="1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1800" b="1" dirty="0" smtClean="0"/>
              <a:t>Text – History, PE, Assessments, Plans, Results, Reports, etc.</a:t>
            </a:r>
          </a:p>
          <a:p>
            <a:pPr lvl="1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1800" b="1" dirty="0" smtClean="0"/>
              <a:t>Photographs of Lesions, Pathology Slides, etc.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Semi-Quantitative</a:t>
            </a:r>
          </a:p>
          <a:p>
            <a:pPr lvl="1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1800" b="1" i="1" dirty="0" smtClean="0"/>
              <a:t>in vivo </a:t>
            </a:r>
            <a:r>
              <a:rPr lang="en-US" sz="1800" b="1" dirty="0" smtClean="0"/>
              <a:t>Imaging (Radiology)</a:t>
            </a:r>
          </a:p>
          <a:p>
            <a:pPr lvl="1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1800" b="1" dirty="0" smtClean="0"/>
              <a:t>Linear Data (ECG, EEG, EMG, etc.)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Quantitative</a:t>
            </a:r>
          </a:p>
          <a:p>
            <a:pPr lvl="1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1800" b="1" dirty="0" smtClean="0"/>
              <a:t>Numerical Lab Results</a:t>
            </a:r>
          </a:p>
          <a:p>
            <a:pPr lvl="1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1800" b="1" dirty="0" smtClean="0"/>
              <a:t>Extracted Numerical Values from Qualitative and Semi-Quantitative Data (e.g., Mark-ups, Annotations)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Raw vs. Processed vs. Post-Processed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pPr algn="ctr"/>
            <a:r>
              <a:rPr lang="en-US" sz="3600" b="1" smtClean="0"/>
              <a:t>Medical Data Opportunities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</p:spPr>
        <p:txBody>
          <a:bodyPr/>
          <a:lstStyle/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Volume (Workload, Needle(s) in a Haystack)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Storage (What, Where, How Long, Format?)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Organization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Presentation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Extraction of “New” or “Hidden” Data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Communication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Query and Analysis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Security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Sharing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000" b="1" dirty="0" smtClean="0"/>
              <a:t>Tools &amp; Techniques, Environment &amp; Ergonomics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programming experience is needed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and C are preferable, Java is OK</a:t>
            </a:r>
          </a:p>
          <a:p>
            <a:pPr lvl="1"/>
            <a:r>
              <a:rPr lang="en-US" dirty="0" smtClean="0"/>
              <a:t>Some exposure to algorithms &amp; statistics are helpful but not mandatory</a:t>
            </a:r>
          </a:p>
          <a:p>
            <a:pPr lvl="2"/>
            <a:r>
              <a:rPr lang="en-US" dirty="0" smtClean="0"/>
              <a:t>Provide a deeper understanding of some topics</a:t>
            </a:r>
          </a:p>
          <a:p>
            <a:r>
              <a:rPr lang="en-US" dirty="0" smtClean="0"/>
              <a:t>Lectures by Prof. Zabih or Prof. Raj</a:t>
            </a:r>
          </a:p>
          <a:p>
            <a:pPr lvl="1"/>
            <a:r>
              <a:rPr lang="en-US" dirty="0" smtClean="0"/>
              <a:t>Some guest appearances by physicians, typically on Wednesday (CS7594)</a:t>
            </a:r>
          </a:p>
          <a:p>
            <a:pPr lvl="1"/>
            <a:r>
              <a:rPr lang="en-US" dirty="0" smtClean="0"/>
              <a:t>A few guest lectures by physicians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1D data: ECG, EEG, EMG, etc</a:t>
            </a:r>
          </a:p>
          <a:p>
            <a:pPr lvl="1"/>
            <a:r>
              <a:rPr lang="en-US" dirty="0" smtClean="0"/>
              <a:t>Analyzing repetitive waveforms</a:t>
            </a:r>
          </a:p>
          <a:p>
            <a:r>
              <a:rPr lang="en-US" dirty="0" smtClean="0"/>
              <a:t>2D data: CT, MRI, PET, etc</a:t>
            </a:r>
          </a:p>
          <a:p>
            <a:pPr lvl="1"/>
            <a:r>
              <a:rPr lang="en-US" dirty="0" smtClean="0"/>
              <a:t>Analyzing images</a:t>
            </a:r>
          </a:p>
          <a:p>
            <a:pPr lvl="1"/>
            <a:r>
              <a:rPr lang="en-US" dirty="0" smtClean="0"/>
              <a:t>Creating high-quality images</a:t>
            </a:r>
          </a:p>
          <a:p>
            <a:r>
              <a:rPr lang="en-US" dirty="0" smtClean="0"/>
              <a:t>Other data: EMR, etc</a:t>
            </a:r>
          </a:p>
          <a:p>
            <a:pPr lvl="1"/>
            <a:r>
              <a:rPr lang="en-US" dirty="0" smtClean="0"/>
              <a:t>Finding clinically important correlations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CS5540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practice of medicine is being transformed by computation</a:t>
            </a:r>
          </a:p>
          <a:p>
            <a:r>
              <a:rPr lang="en-US" dirty="0" smtClean="0"/>
              <a:t>Information about patients is (rapidly) becoming digital and (slowly) becoming available for computers to analyze</a:t>
            </a:r>
          </a:p>
          <a:p>
            <a:r>
              <a:rPr lang="en-US" dirty="0" smtClean="0"/>
              <a:t>This opens huge opportunities for both CS and medicine</a:t>
            </a:r>
          </a:p>
          <a:p>
            <a:r>
              <a:rPr lang="en-US" dirty="0" smtClean="0"/>
              <a:t>CS5540 will cover CS techniques and their application to clinical data</a:t>
            </a:r>
          </a:p>
          <a:p>
            <a:pPr lvl="1"/>
            <a:r>
              <a:rPr lang="en-US" dirty="0" smtClean="0"/>
              <a:t>Interest in medicine required; ignorance OK!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endParaRPr lang="en-US" dirty="0" smtClean="0"/>
          </a:p>
          <a:p>
            <a:r>
              <a:rPr lang="en-US" dirty="0" smtClean="0"/>
              <a:t>Graph algorithms, esp. min cut</a:t>
            </a:r>
          </a:p>
          <a:p>
            <a:endParaRPr lang="en-US" dirty="0" smtClean="0"/>
          </a:p>
          <a:p>
            <a:r>
              <a:rPr lang="en-US" dirty="0" smtClean="0"/>
              <a:t>Fitting via least squares &amp; its variants</a:t>
            </a:r>
          </a:p>
          <a:p>
            <a:endParaRPr lang="en-US" dirty="0" smtClean="0"/>
          </a:p>
          <a:p>
            <a:r>
              <a:rPr lang="en-US" dirty="0" smtClean="0"/>
              <a:t>Gradient descent, conjugate gradient, PCG</a:t>
            </a:r>
          </a:p>
          <a:p>
            <a:endParaRPr lang="en-US" dirty="0" smtClean="0"/>
          </a:p>
          <a:p>
            <a:r>
              <a:rPr lang="en-US" dirty="0" smtClean="0"/>
              <a:t>k-NN, SVM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or 3 projects</a:t>
            </a:r>
          </a:p>
          <a:p>
            <a:pPr lvl="1"/>
            <a:r>
              <a:rPr lang="en-US" dirty="0" smtClean="0"/>
              <a:t>“Implement this algorithm we discussed in class, try it on these data sets, make some modifications”</a:t>
            </a:r>
          </a:p>
          <a:p>
            <a:pPr lvl="1"/>
            <a:r>
              <a:rPr lang="en-US" dirty="0" smtClean="0"/>
              <a:t>Can be done in pairs, in any reasonable language (no Fortran/Postscript!)</a:t>
            </a:r>
          </a:p>
          <a:p>
            <a:r>
              <a:rPr lang="en-US" dirty="0" smtClean="0"/>
              <a:t>Small in-class quizzes every 2 weeks</a:t>
            </a:r>
          </a:p>
          <a:p>
            <a:pPr lvl="1"/>
            <a:r>
              <a:rPr lang="en-US" dirty="0" smtClean="0"/>
              <a:t>Intended to be easy, short-answer</a:t>
            </a:r>
          </a:p>
          <a:p>
            <a:r>
              <a:rPr lang="en-US" dirty="0" smtClean="0"/>
              <a:t>Free form final project (express yourself!)</a:t>
            </a:r>
          </a:p>
          <a:p>
            <a:r>
              <a:rPr lang="en-US" dirty="0" smtClean="0"/>
              <a:t>No prelims or final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1D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clinical measurements produce time-varying data that is roughly periodic</a:t>
            </a:r>
          </a:p>
          <a:p>
            <a:pPr lvl="1"/>
            <a:r>
              <a:rPr lang="en-US" dirty="0" smtClean="0"/>
              <a:t>Classic example: electrocardiogram (ECG)</a:t>
            </a:r>
          </a:p>
          <a:p>
            <a:pPr lvl="1"/>
            <a:r>
              <a:rPr lang="en-US" dirty="0" smtClean="0"/>
              <a:t>Lots of other examples from multiple fields</a:t>
            </a:r>
          </a:p>
          <a:p>
            <a:r>
              <a:rPr lang="en-US" dirty="0" smtClean="0"/>
              <a:t>How to understand an ECG?</a:t>
            </a:r>
          </a:p>
          <a:p>
            <a:r>
              <a:rPr lang="en-US" dirty="0" smtClean="0"/>
              <a:t>One way to proceed is </a:t>
            </a:r>
            <a:r>
              <a:rPr lang="en-US" i="1" dirty="0" smtClean="0"/>
              <a:t>model-based</a:t>
            </a:r>
          </a:p>
          <a:p>
            <a:pPr lvl="1"/>
            <a:r>
              <a:rPr lang="en-US" dirty="0" smtClean="0"/>
              <a:t>Look at the electrophysiology of the heart</a:t>
            </a:r>
          </a:p>
          <a:p>
            <a:pPr lvl="1"/>
            <a:r>
              <a:rPr lang="en-US" dirty="0" smtClean="0"/>
              <a:t>Understand the sources of measurement errors</a:t>
            </a:r>
          </a:p>
          <a:p>
            <a:r>
              <a:rPr lang="en-US" dirty="0" smtClean="0"/>
              <a:t>We’re not going this route</a:t>
            </a:r>
          </a:p>
          <a:p>
            <a:pPr lvl="1"/>
            <a:r>
              <a:rPr lang="en-US" dirty="0" smtClean="0"/>
              <a:t>Too specific, and effectiveness is unclear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periodic 1D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we will look at some general methods for roughly periodic 1D data</a:t>
            </a:r>
          </a:p>
          <a:p>
            <a:pPr lvl="1"/>
            <a:r>
              <a:rPr lang="en-US" dirty="0" smtClean="0"/>
              <a:t>“Roughly” is important</a:t>
            </a:r>
          </a:p>
          <a:p>
            <a:r>
              <a:rPr lang="en-US" dirty="0" smtClean="0"/>
              <a:t>As a simple case, how does a patient’s ECG change over time?</a:t>
            </a:r>
          </a:p>
          <a:p>
            <a:pPr lvl="1"/>
            <a:r>
              <a:rPr lang="en-US" dirty="0" smtClean="0"/>
              <a:t>For instance, as he runs on a treadmill, or holds his breath, or gets a medication</a:t>
            </a:r>
          </a:p>
          <a:p>
            <a:r>
              <a:rPr lang="en-US" dirty="0" smtClean="0"/>
              <a:t>What does a normal ECG look like?</a:t>
            </a:r>
          </a:p>
          <a:p>
            <a:r>
              <a:rPr lang="en-US" dirty="0" smtClean="0"/>
              <a:t>“Simple” question: what is the heart rate?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of an idealized heartbeat</a:t>
            </a:r>
            <a:endParaRPr lang="en-US" dirty="0"/>
          </a:p>
        </p:txBody>
      </p:sp>
      <p:pic>
        <p:nvPicPr>
          <p:cNvPr id="5" name="Content Placeholder 4" descr="608px-SinusRhythmLabel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294" y="1219200"/>
            <a:ext cx="4941824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Sometimes, anything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 descr="Sinusbradycar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7924800" cy="1773238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10400" y="41148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www.uptodate.com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Slightly harder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trialflu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7620000" cy="2125663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8000" y="44958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www.uptodate.com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isn’t always easy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3" descr="ecg_12lead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848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00200" y="5791200"/>
            <a:ext cx="5673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Alan E. Lindsay ECG Learning Center ;  http://medstat.med.utah.edu/kw/ecg/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shockable </a:t>
            </a:r>
            <a:r>
              <a:rPr lang="en-US" dirty="0" err="1" smtClean="0"/>
              <a:t>arrythmias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 descr="C:\RDZ\CS5540\0701ConECG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3073400"/>
            <a:ext cx="5715001" cy="771525"/>
          </a:xfrm>
          <a:prstGeom prst="rect">
            <a:avLst/>
          </a:prstGeom>
          <a:noFill/>
        </p:spPr>
      </p:pic>
      <p:pic>
        <p:nvPicPr>
          <p:cNvPr id="3075" name="Picture 3" descr="C:\RDZ\CS5540\0701ConECG1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398" y="1524000"/>
            <a:ext cx="5715001" cy="904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4343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i="0" dirty="0" smtClean="0"/>
              <a:t>Brady, </a:t>
            </a:r>
            <a:r>
              <a:rPr lang="en-US" sz="1200" i="0" dirty="0" err="1" smtClean="0"/>
              <a:t>Harrigan</a:t>
            </a:r>
            <a:r>
              <a:rPr lang="en-US" sz="1200" i="0" dirty="0" smtClean="0"/>
              <a:t> and Chan, A Tale of Two “</a:t>
            </a:r>
            <a:r>
              <a:rPr lang="en-US" sz="1200" i="0" dirty="0" err="1" smtClean="0"/>
              <a:t>Pulseless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Electical</a:t>
            </a:r>
            <a:r>
              <a:rPr lang="en-US" sz="1200" i="0" dirty="0" smtClean="0"/>
              <a:t> Activity” Cardiac Arrest Rhythms, </a:t>
            </a:r>
            <a:r>
              <a:rPr lang="en-US" sz="1200" dirty="0" smtClean="0"/>
              <a:t>Consultant </a:t>
            </a:r>
            <a:r>
              <a:rPr lang="en-US" sz="1200" i="0" dirty="0" smtClean="0"/>
              <a:t>47(1)</a:t>
            </a:r>
            <a:endParaRPr lang="en-US" sz="1200" i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Shockable </a:t>
            </a:r>
            <a:r>
              <a:rPr lang="en-US" dirty="0" err="1" smtClean="0"/>
              <a:t>arrythmias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6666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i="0" dirty="0" smtClean="0"/>
              <a:t>Source: Wikipedia</a:t>
            </a:r>
            <a:endParaRPr lang="en-US" sz="1200" i="0" dirty="0"/>
          </a:p>
        </p:txBody>
      </p:sp>
      <p:pic>
        <p:nvPicPr>
          <p:cNvPr id="4098" name="Picture 2" descr="C:\RDZ\CS5540\EKG_V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43013"/>
            <a:ext cx="8572500" cy="2105025"/>
          </a:xfrm>
          <a:prstGeom prst="rect">
            <a:avLst/>
          </a:prstGeom>
          <a:noFill/>
        </p:spPr>
      </p:pic>
      <p:pic>
        <p:nvPicPr>
          <p:cNvPr id="4099" name="Picture 3" descr="C:\RDZ\CS5540\Lead_II_rhythm_ventricular_tachycardia_Vtach_V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70300"/>
            <a:ext cx="8229600" cy="158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computers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a patient’s vital signs and automatically delivers treatment</a:t>
            </a:r>
          </a:p>
          <a:p>
            <a:r>
              <a:rPr lang="en-US" dirty="0" smtClean="0"/>
              <a:t>Automatically determine that a drug for </a:t>
            </a:r>
            <a:r>
              <a:rPr lang="en-US" dirty="0" smtClean="0"/>
              <a:t>inflammation increases </a:t>
            </a:r>
            <a:r>
              <a:rPr lang="en-US" dirty="0" smtClean="0"/>
              <a:t>heart attack risk</a:t>
            </a:r>
          </a:p>
          <a:p>
            <a:r>
              <a:rPr lang="en-US" dirty="0" smtClean="0"/>
              <a:t>Determine that a patient is suffering from epilepsy</a:t>
            </a:r>
          </a:p>
          <a:p>
            <a:r>
              <a:rPr lang="en-US" dirty="0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397000"/>
          <a:ext cx="84582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951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Shockable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Non shockable</a:t>
                      </a:r>
                      <a:endParaRPr lang="en-US" b="1" dirty="0"/>
                    </a:p>
                  </a:txBody>
                  <a:tcPr/>
                </a:tc>
              </a:tr>
              <a:tr h="3975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for an AED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C:\RDZ\CS5540\EKG_V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39390"/>
            <a:ext cx="3429000" cy="842010"/>
          </a:xfrm>
          <a:prstGeom prst="rect">
            <a:avLst/>
          </a:prstGeom>
          <a:noFill/>
        </p:spPr>
      </p:pic>
      <p:pic>
        <p:nvPicPr>
          <p:cNvPr id="5" name="Picture 3" descr="C:\RDZ\CS5540\Lead_II_rhythm_ventricular_tachycardia_Vtach_V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68" y="3991610"/>
            <a:ext cx="4114800" cy="793750"/>
          </a:xfrm>
          <a:prstGeom prst="rect">
            <a:avLst/>
          </a:prstGeom>
          <a:noFill/>
        </p:spPr>
      </p:pic>
      <p:pic>
        <p:nvPicPr>
          <p:cNvPr id="6" name="Picture 4" descr="Sinusbradycar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466975"/>
            <a:ext cx="3276600" cy="733425"/>
          </a:xfrm>
          <a:prstGeom prst="rect">
            <a:avLst/>
          </a:prstGeom>
          <a:noFill/>
        </p:spPr>
      </p:pic>
      <p:pic>
        <p:nvPicPr>
          <p:cNvPr id="7" name="Picture 2" descr="C:\RDZ\CS5540\0701ConECG1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648200"/>
            <a:ext cx="3951106" cy="533400"/>
          </a:xfrm>
          <a:prstGeom prst="rect">
            <a:avLst/>
          </a:prstGeom>
          <a:noFill/>
        </p:spPr>
      </p:pic>
      <p:pic>
        <p:nvPicPr>
          <p:cNvPr id="8" name="Picture 3" descr="C:\RDZ\CS5540\0701ConECG1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51237"/>
            <a:ext cx="4040604" cy="63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 accuracy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AHA goal: 90% sensitivity for V-Fib, 99% specificity for NSR</a:t>
            </a:r>
          </a:p>
          <a:p>
            <a:pPr lvl="1"/>
            <a:r>
              <a:rPr lang="en-US" dirty="0" smtClean="0"/>
              <a:t>10% false negatives for V-Fib</a:t>
            </a:r>
          </a:p>
          <a:p>
            <a:pPr lvl="1"/>
            <a:r>
              <a:rPr lang="en-US" dirty="0" smtClean="0"/>
              <a:t>1% false positives for NSR</a:t>
            </a:r>
          </a:p>
          <a:p>
            <a:pPr lvl="2"/>
            <a:r>
              <a:rPr lang="en-US" dirty="0" err="1" smtClean="0"/>
              <a:t>Kerber</a:t>
            </a:r>
            <a:r>
              <a:rPr lang="en-US" dirty="0" smtClean="0"/>
              <a:t> et al., </a:t>
            </a:r>
            <a:r>
              <a:rPr lang="en-US" i="1" dirty="0" smtClean="0"/>
              <a:t>Circulation </a:t>
            </a:r>
            <a:r>
              <a:rPr lang="en-US" dirty="0" smtClean="0"/>
              <a:t>95(6):1677-82, 1997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look for ECG changes?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issues:</a:t>
            </a:r>
          </a:p>
          <a:p>
            <a:pPr lvl="1"/>
            <a:r>
              <a:rPr lang="en-US" dirty="0" smtClean="0"/>
              <a:t>Divide the data into cycles </a:t>
            </a:r>
          </a:p>
          <a:p>
            <a:pPr lvl="1"/>
            <a:r>
              <a:rPr lang="en-US" dirty="0" smtClean="0"/>
              <a:t>Compensate for speed differences</a:t>
            </a:r>
          </a:p>
          <a:p>
            <a:pPr lvl="1"/>
            <a:r>
              <a:rPr lang="en-US" dirty="0" smtClean="0"/>
              <a:t>Analyze each cycle</a:t>
            </a:r>
          </a:p>
          <a:p>
            <a:r>
              <a:rPr lang="en-US" dirty="0" smtClean="0"/>
              <a:t>Important ideas</a:t>
            </a:r>
          </a:p>
          <a:p>
            <a:pPr lvl="1"/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Analysis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Sci-Fi fantasy: computer diagnoses and treats the patient all by itself</a:t>
            </a:r>
          </a:p>
          <a:p>
            <a:pPr lvl="1"/>
            <a:r>
              <a:rPr lang="en-US" dirty="0" smtClean="0"/>
              <a:t>Especially when the treatment is a major intervention</a:t>
            </a:r>
          </a:p>
          <a:p>
            <a:r>
              <a:rPr lang="en-US" dirty="0" smtClean="0"/>
              <a:t>Suppose the treatment is lifesaving if the patient has one condition, but deadly if they have a different one</a:t>
            </a:r>
          </a:p>
          <a:p>
            <a:pPr lvl="1"/>
            <a:r>
              <a:rPr lang="en-US" dirty="0" smtClean="0"/>
              <a:t>The computer diagnosis had better be right!</a:t>
            </a:r>
          </a:p>
          <a:p>
            <a:pPr lvl="1"/>
            <a:r>
              <a:rPr lang="en-US" dirty="0" smtClean="0"/>
              <a:t>Could such a device exist this century?</a:t>
            </a:r>
          </a:p>
          <a:p>
            <a:r>
              <a:rPr lang="en-US" dirty="0" smtClean="0"/>
              <a:t>It does, and you’ve seen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547813"/>
            <a:ext cx="5657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Automatic External Defibrillator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0" y="13716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of an idealized heartbeat</a:t>
            </a:r>
            <a:endParaRPr lang="en-US" dirty="0"/>
          </a:p>
        </p:txBody>
      </p:sp>
      <p:pic>
        <p:nvPicPr>
          <p:cNvPr id="5" name="Content Placeholder 4" descr="608px-SinusRhythmLabel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294" y="1219200"/>
            <a:ext cx="4941824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 diagnosis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AED must quickly determine if the patient has a shockable rhythm</a:t>
            </a:r>
          </a:p>
          <a:p>
            <a:pPr lvl="1"/>
            <a:r>
              <a:rPr lang="en-US" dirty="0" smtClean="0"/>
              <a:t>Not all arrhythmias are </a:t>
            </a:r>
            <a:r>
              <a:rPr lang="en-US" dirty="0" smtClean="0"/>
              <a:t>shockable</a:t>
            </a:r>
          </a:p>
          <a:p>
            <a:r>
              <a:rPr lang="en-US" dirty="0" smtClean="0"/>
              <a:t>Shocking a healthy patient can induce cardiac arrest</a:t>
            </a:r>
          </a:p>
          <a:p>
            <a:pPr lvl="1"/>
            <a:r>
              <a:rPr lang="en-US" dirty="0" smtClean="0"/>
              <a:t>To publicly distribute this device, it needs to be resistant to stupid pranks (hazing, etc.)</a:t>
            </a:r>
          </a:p>
          <a:p>
            <a:pPr lvl="1"/>
            <a:r>
              <a:rPr lang="en-US" dirty="0" smtClean="0"/>
              <a:t>It’s amazing this is allowed (Gary Dorfman will describe some of the </a:t>
            </a:r>
            <a:r>
              <a:rPr lang="en-US" dirty="0" smtClean="0"/>
              <a:t>approval issues)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drug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approval is a laborious and expensive process (clinical trials)</a:t>
            </a:r>
          </a:p>
          <a:p>
            <a:r>
              <a:rPr lang="en-US" dirty="0" smtClean="0"/>
              <a:t>Can’t cover all possible contingencies</a:t>
            </a:r>
          </a:p>
          <a:p>
            <a:pPr lvl="1"/>
            <a:r>
              <a:rPr lang="en-US" dirty="0" smtClean="0"/>
              <a:t>Combinations of medications, underlying conditions, surgical interventions, etc.</a:t>
            </a:r>
          </a:p>
          <a:p>
            <a:r>
              <a:rPr lang="en-US" dirty="0" smtClean="0"/>
              <a:t>Sometimes nasty surprises emerge only after a drug is in widespread use</a:t>
            </a:r>
          </a:p>
          <a:p>
            <a:pPr lvl="1"/>
            <a:r>
              <a:rPr lang="en-US" dirty="0" smtClean="0"/>
              <a:t>Famous examples?</a:t>
            </a:r>
          </a:p>
          <a:p>
            <a:pPr lvl="1"/>
            <a:r>
              <a:rPr lang="en-US" dirty="0" smtClean="0"/>
              <a:t>Can be both deadly and extremely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True"/>
  <p:tag name="DEFAULTDISPLAYSOURCE" val="\documentclass{slides}\pagestyle{empty}&#10;\usepackage{color,amssymb,amsmath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1.5"/>
  <p:tag name="DEFAULTFONTSIZE" val="10"/>
  <p:tag name="DEFAULTWIDTH" val="524"/>
  <p:tag name="DEFAULTHEIGHT" val="360"/>
</p:tagLst>
</file>

<file path=ppt/theme/theme1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00CC99"/>
      </a:accent1>
      <a:accent2>
        <a:srgbClr val="3333CC"/>
      </a:accent2>
      <a:accent3>
        <a:srgbClr val="ADAD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SC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rnell 2007">
  <a:themeElements>
    <a:clrScheme name="Cornell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ell 20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ell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ll 20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C:\users\bsd\IM PowerPoint templates.pot</Template>
  <TotalTime>75555</TotalTime>
  <Pages>9</Pages>
  <Words>1171</Words>
  <Application>Microsoft Office PowerPoint</Application>
  <PresentationFormat>On-screen Show (4:3)</PresentationFormat>
  <Paragraphs>205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Custom Design</vt:lpstr>
      <vt:lpstr>1_Default Design</vt:lpstr>
      <vt:lpstr>1_Custom Design</vt:lpstr>
      <vt:lpstr>Cornell 2007</vt:lpstr>
      <vt:lpstr>CS5540: Computational Techniques for Analyzing Clinical Data</vt:lpstr>
      <vt:lpstr>What is CS5540 about?</vt:lpstr>
      <vt:lpstr>What might computers do?</vt:lpstr>
      <vt:lpstr>Autonomous treatment</vt:lpstr>
      <vt:lpstr>Slide 5</vt:lpstr>
      <vt:lpstr>Automatic External Defibrillator</vt:lpstr>
      <vt:lpstr>ECG of an idealized heartbeat</vt:lpstr>
      <vt:lpstr>AED diagnosis</vt:lpstr>
      <vt:lpstr>Determining drug side effects</vt:lpstr>
      <vt:lpstr>VIOXX saga</vt:lpstr>
      <vt:lpstr>Epilepsy diagnosis by imaging</vt:lpstr>
      <vt:lpstr>Common themes</vt:lpstr>
      <vt:lpstr>Computational Techniques Applicable to Medical Data: One Clinician’s View </vt:lpstr>
      <vt:lpstr>Financial Disclosures</vt:lpstr>
      <vt:lpstr>Medical Data Typology</vt:lpstr>
      <vt:lpstr>Medical Data Opportunities</vt:lpstr>
      <vt:lpstr>Slide 17</vt:lpstr>
      <vt:lpstr>Administrivia</vt:lpstr>
      <vt:lpstr>Main topics</vt:lpstr>
      <vt:lpstr>Algorithms</vt:lpstr>
      <vt:lpstr>Workload</vt:lpstr>
      <vt:lpstr>Analyzing 1D signals</vt:lpstr>
      <vt:lpstr>Tools for periodic 1D data</vt:lpstr>
      <vt:lpstr>ECG of an idealized heartbeat</vt:lpstr>
      <vt:lpstr>Sometimes, anything works</vt:lpstr>
      <vt:lpstr>Slightly harder case</vt:lpstr>
      <vt:lpstr>Life isn’t always easy</vt:lpstr>
      <vt:lpstr>Non shockable arrythmias</vt:lpstr>
      <vt:lpstr>Shockable arrythmias</vt:lpstr>
      <vt:lpstr>Classification for an AED</vt:lpstr>
      <vt:lpstr>AED accuracy</vt:lpstr>
      <vt:lpstr>How to look for ECG changes?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CS5540: Computational Techniques for Analyzing Clinical Data</dc:title>
  <dc:creator>Ramin Zabih</dc:creator>
  <cp:lastModifiedBy>Oxhorn</cp:lastModifiedBy>
  <cp:revision>3079</cp:revision>
  <cp:lastPrinted>1999-04-09T01:53:10Z</cp:lastPrinted>
  <dcterms:created xsi:type="dcterms:W3CDTF">1997-04-08T15:48:36Z</dcterms:created>
  <dcterms:modified xsi:type="dcterms:W3CDTF">2010-01-27T16:43:45Z</dcterms:modified>
</cp:coreProperties>
</file>