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9" r:id="rId17"/>
    <p:sldId id="272" r:id="rId18"/>
    <p:sldId id="273" r:id="rId19"/>
    <p:sldId id="274" r:id="rId20"/>
    <p:sldId id="275" r:id="rId21"/>
    <p:sldId id="280" r:id="rId22"/>
    <p:sldId id="281" r:id="rId23"/>
    <p:sldId id="284" r:id="rId24"/>
    <p:sldId id="287" r:id="rId25"/>
    <p:sldId id="285" r:id="rId26"/>
    <p:sldId id="282" r:id="rId27"/>
    <p:sldId id="283" r:id="rId28"/>
    <p:sldId id="286" r:id="rId29"/>
    <p:sldId id="27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0007"/>
    <a:srgbClr val="FFFFFF"/>
    <a:srgbClr val="696969"/>
    <a:srgbClr val="333333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33" autoAdjust="0"/>
    <p:restoredTop sz="86252" autoAdjust="0"/>
  </p:normalViewPr>
  <p:slideViewPr>
    <p:cSldViewPr>
      <p:cViewPr>
        <p:scale>
          <a:sx n="100" d="100"/>
          <a:sy n="100" d="100"/>
        </p:scale>
        <p:origin x="280" y="-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690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F19EE-4C14-416B-9A28-3D9B2AE65E04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7E2B7-019C-47AA-8287-AB4BD184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64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7EBD1-2546-431F-B565-95BCA5604CC4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031AF-CC19-4E5A-831F-2BAAD17F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8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78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secure boot</a:t>
            </a:r>
          </a:p>
          <a:p>
            <a:r>
              <a:rPr lang="en-US" dirty="0" smtClean="0"/>
              <a:t>measured boot/attestation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93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5/9/18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5/9/18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858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1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6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0"/>
            <a:ext cx="9144000" cy="419100"/>
          </a:xfrm>
          <a:prstGeom prst="rect">
            <a:avLst/>
          </a:prstGeom>
          <a:gradFill flip="none" rotWithShape="1">
            <a:gsLst>
              <a:gs pos="0">
                <a:sysClr val="windowText" lastClr="000000"/>
              </a:gs>
              <a:gs pos="80000">
                <a:sysClr val="windowText" lastClr="000000">
                  <a:lumMod val="75000"/>
                  <a:lumOff val="25000"/>
                </a:sysClr>
              </a:gs>
              <a:gs pos="100000">
                <a:sysClr val="windowText" lastClr="000000">
                  <a:lumMod val="75000"/>
                  <a:lumOff val="25000"/>
                </a:sysClr>
              </a:gs>
            </a:gsLst>
            <a:lin ang="13500000" scaled="1"/>
            <a:tileRect/>
          </a:gradFill>
          <a:ln w="264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18288"/>
            <a:ext cx="7086600" cy="32918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4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5/9/18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4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7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2250"/>
            <a:ext cx="9144000" cy="31115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7F0007">
                  <a:alpha val="67059"/>
                </a:srgbClr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80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3F7437D-9C28-4485-8136-DE3C7521A7D8}" type="datetimeFigureOut">
              <a:rPr lang="en-US" smtClean="0"/>
              <a:t>5/9/18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Relationship Id="rId3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jpg"/><Relationship Id="rId9" Type="http://schemas.openxmlformats.org/officeDocument/2006/relationships/image" Target="../media/image40.g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9248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CS 5430		       			            </a:t>
            </a:r>
            <a:r>
              <a:rPr lang="en-US" dirty="0" smtClean="0"/>
              <a:t>5/9/2018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67002"/>
            <a:ext cx="7848600" cy="6318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Lecture </a:t>
            </a:r>
            <a:r>
              <a:rPr lang="en-US" sz="3400" dirty="0" smtClean="0"/>
              <a:t>28</a:t>
            </a:r>
            <a:r>
              <a:rPr lang="en-US" sz="3400" smtClean="0"/>
              <a:t>: Trusted Hardware</a:t>
            </a:r>
            <a:endParaRPr lang="en-US" sz="3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4643183"/>
            <a:ext cx="7848600" cy="631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 </a:t>
            </a:r>
            <a:r>
              <a:rPr lang="en-US" dirty="0" err="1" smtClean="0"/>
              <a:t>TrustZone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351" y="1600200"/>
            <a:ext cx="629329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9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Full Disk Encryption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7593"/>
          <a:stretch/>
        </p:blipFill>
        <p:spPr>
          <a:xfrm>
            <a:off x="3238500" y="1752600"/>
            <a:ext cx="2667000" cy="46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9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Full Disk Encryption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94" y="1600200"/>
            <a:ext cx="7343412" cy="4876800"/>
          </a:xfrm>
        </p:spPr>
      </p:pic>
    </p:spTree>
    <p:extLst>
      <p:ext uri="{BB962C8B-B14F-4D97-AF65-F5344CB8AC3E}">
        <p14:creationId xmlns:p14="http://schemas.microsoft.com/office/powerpoint/2010/main" val="9136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SGX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1752" y="1600200"/>
            <a:ext cx="484049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Enclaves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063496"/>
            <a:ext cx="4038600" cy="4718304"/>
          </a:xfrm>
        </p:spPr>
        <p:txBody>
          <a:bodyPr/>
          <a:lstStyle/>
          <a:p>
            <a:r>
              <a:rPr lang="en-US" dirty="0" smtClean="0"/>
              <a:t>Isolated computing environments</a:t>
            </a:r>
          </a:p>
          <a:p>
            <a:r>
              <a:rPr lang="en-US" dirty="0" smtClean="0"/>
              <a:t>Access hardware-derived </a:t>
            </a:r>
            <a:r>
              <a:rPr lang="en-US" dirty="0" smtClean="0"/>
              <a:t>keys</a:t>
            </a:r>
          </a:p>
          <a:p>
            <a:r>
              <a:rPr lang="en-US" dirty="0" smtClean="0"/>
              <a:t>Provide</a:t>
            </a:r>
            <a:endParaRPr lang="en-US" dirty="0" smtClean="0"/>
          </a:p>
          <a:p>
            <a:r>
              <a:rPr lang="en-US" dirty="0" smtClean="0"/>
              <a:t>Provide </a:t>
            </a:r>
            <a:r>
              <a:rPr lang="en-US" dirty="0" smtClean="0"/>
              <a:t>local and remote attestation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063496"/>
            <a:ext cx="4038600" cy="2577011"/>
          </a:xfrm>
        </p:spPr>
      </p:pic>
    </p:spTree>
    <p:extLst>
      <p:ext uri="{BB962C8B-B14F-4D97-AF65-F5344CB8AC3E}">
        <p14:creationId xmlns:p14="http://schemas.microsoft.com/office/powerpoint/2010/main" val="146685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Isolation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57597" y="1524000"/>
            <a:ext cx="12058997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Sealing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87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362200"/>
            <a:ext cx="4029573" cy="385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7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Attestation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52918"/>
            <a:ext cx="3665372" cy="607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SGX in use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800" y="1676400"/>
            <a:ext cx="3405351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771" y="4248150"/>
            <a:ext cx="2152650" cy="2152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184675"/>
            <a:ext cx="3581400" cy="2444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488099"/>
            <a:ext cx="3508938" cy="25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4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Vulnerabilities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Trustworthiness of Trusted Code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1580"/>
            <a:ext cx="3932238" cy="261142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Side Channels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63" y="2209800"/>
            <a:ext cx="3932237" cy="3006392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029200"/>
            <a:ext cx="8839200" cy="183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Trusted Platform Module (TPM)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690" y="1600200"/>
            <a:ext cx="649861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3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Hardware Solutions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3274067"/>
              </p:ext>
            </p:extLst>
          </p:nvPr>
        </p:nvGraphicFramePr>
        <p:xfrm>
          <a:off x="304799" y="1625600"/>
          <a:ext cx="8534401" cy="4851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6880"/>
                <a:gridCol w="1645920"/>
                <a:gridCol w="1767841"/>
                <a:gridCol w="1706880"/>
                <a:gridCol w="17068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Adversary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TrustZone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SGX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OS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direct probing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(OS measured)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access checks on TLB misses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Access checks on TLB misses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OS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page faults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(OS measured)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secure page</a:t>
                      </a:r>
                      <a:r>
                        <a:rPr lang="en-US" baseline="0" smtClean="0"/>
                        <a:t> tables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baseline="0" dirty="0" smtClean="0"/>
                        <a:t>OS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cache timing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(OS measured)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Another</a:t>
                      </a:r>
                      <a:r>
                        <a:rPr lang="en-US" b="0" baseline="0" dirty="0" smtClean="0"/>
                        <a:t> c</a:t>
                      </a:r>
                      <a:r>
                        <a:rPr lang="en-US" b="0" dirty="0" smtClean="0"/>
                        <a:t>ontainer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direct probing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 (secure world trusted)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access checks on TLB misses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Another container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cache timing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 (secure world</a:t>
                      </a:r>
                      <a:r>
                        <a:rPr lang="en-US" baseline="0" dirty="0" smtClean="0"/>
                        <a:t> trusted)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Peripheral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bus bounces </a:t>
                      </a:r>
                      <a:r>
                        <a:rPr lang="en-US" baseline="0" dirty="0" smtClean="0"/>
                        <a:t>accesses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IOMMU</a:t>
                      </a:r>
                      <a:r>
                        <a:rPr lang="en-US" baseline="0" dirty="0" smtClean="0"/>
                        <a:t> bounces DMA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Physical attacker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Physical DRAM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 (on-chip SRAM only)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memory</a:t>
                      </a:r>
                      <a:r>
                        <a:rPr lang="en-US" baseline="0" dirty="0" smtClean="0"/>
                        <a:t> encryption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3657600" y="2006600"/>
            <a:ext cx="0" cy="4470400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42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990600"/>
          </a:xfrm>
        </p:spPr>
        <p:txBody>
          <a:bodyPr/>
          <a:lstStyle/>
          <a:p>
            <a:r>
              <a:rPr lang="en-US" dirty="0" smtClean="0"/>
              <a:t>So where are we?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82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Bigger Picture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057400"/>
            <a:ext cx="8229600" cy="4068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Attacks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are perpetrated by 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4F81BD"/>
                </a:solidFill>
              </a:rPr>
              <a:t>threats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that inflict 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4F81BD"/>
                </a:solidFill>
              </a:rPr>
              <a:t>harm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by exploiting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4F81BD"/>
                </a:solidFill>
              </a:rPr>
              <a:t>vulnerabilities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which are controlled by 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4F81BD"/>
                </a:solidFill>
              </a:rPr>
              <a:t>countermeasures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03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A principal that has potential to cause harm to assets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Adversary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4F81BD"/>
                </a:solidFill>
              </a:rPr>
              <a:t>attacker</a:t>
            </a:r>
            <a:r>
              <a:rPr lang="en-US" dirty="0" smtClean="0"/>
              <a:t>:  a human threat, motivated and capable</a:t>
            </a:r>
          </a:p>
          <a:p>
            <a:r>
              <a:rPr lang="en-US" dirty="0" smtClean="0"/>
              <a:t>Sometimes humans aren't malicious:  accidents happen</a:t>
            </a:r>
          </a:p>
          <a:p>
            <a:r>
              <a:rPr lang="en-US" dirty="0" smtClean="0"/>
              <a:t>Sometimes non-humans cause harm:  floods, earthquakes, power outage, hardware failure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chew-power-co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37" y="4749959"/>
            <a:ext cx="2769865" cy="2108040"/>
          </a:xfrm>
          <a:prstGeom prst="rect">
            <a:avLst/>
          </a:prstGeom>
        </p:spPr>
      </p:pic>
      <p:pic>
        <p:nvPicPr>
          <p:cNvPr id="5" name="Picture 4" descr="computer_spill_6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2" y="4749959"/>
            <a:ext cx="3488788" cy="210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0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86200"/>
            <a:ext cx="2005572" cy="2790361"/>
          </a:xfrm>
          <a:prstGeom prst="rect">
            <a:avLst/>
          </a:prstGeom>
        </p:spPr>
      </p:pic>
      <p:pic>
        <p:nvPicPr>
          <p:cNvPr id="5" name="Picture 4" descr="chew-power-co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35" y="1547974"/>
            <a:ext cx="2769865" cy="2108040"/>
          </a:xfrm>
          <a:prstGeom prst="rect">
            <a:avLst/>
          </a:prstGeom>
        </p:spPr>
      </p:pic>
      <p:pic>
        <p:nvPicPr>
          <p:cNvPr id="6" name="Picture 5" descr="computer_spill_6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30" y="1547974"/>
            <a:ext cx="3488788" cy="210962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35" y="4009476"/>
            <a:ext cx="4572000" cy="2679785"/>
          </a:xfrm>
        </p:spPr>
      </p:pic>
    </p:spTree>
    <p:extLst>
      <p:ext uri="{BB962C8B-B14F-4D97-AF65-F5344CB8AC3E}">
        <p14:creationId xmlns:p14="http://schemas.microsoft.com/office/powerpoint/2010/main" val="199870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38225"/>
            <a:ext cx="4572000" cy="34290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533400"/>
            <a:ext cx="4978400" cy="37338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62" y="4370917"/>
            <a:ext cx="2733675" cy="242993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71600" y="4079875"/>
            <a:ext cx="4267200" cy="2689225"/>
            <a:chOff x="457200" y="1551709"/>
            <a:chExt cx="7554931" cy="4089862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00" b="27209"/>
            <a:stretch/>
          </p:blipFill>
          <p:spPr>
            <a:xfrm>
              <a:off x="457200" y="2261062"/>
              <a:ext cx="7554931" cy="3380509"/>
            </a:xfrm>
            <a:prstGeom prst="rect">
              <a:avLst/>
            </a:prstGeom>
          </p:spPr>
        </p:pic>
        <p:pic>
          <p:nvPicPr>
            <p:cNvPr id="9" name="Content Placeholder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61" b="78028"/>
            <a:stretch/>
          </p:blipFill>
          <p:spPr>
            <a:xfrm>
              <a:off x="457200" y="1551709"/>
              <a:ext cx="7554931" cy="7093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40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Attacks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9" y="2036618"/>
            <a:ext cx="4681451" cy="1948055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3657909" cy="290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9" y="4800600"/>
            <a:ext cx="3833206" cy="139696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84673"/>
            <a:ext cx="3962400" cy="273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Functional Goals -&gt; Harms -&gt; Security Goals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7351" y="1868537"/>
            <a:ext cx="6827254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900" dirty="0" smtClean="0">
                <a:solidFill>
                  <a:schemeClr val="bg1">
                    <a:lumMod val="85000"/>
                  </a:schemeClr>
                </a:solidFill>
                <a:latin typeface="CronosPro-Regular"/>
                <a:cs typeface="CronosPro-Regular"/>
              </a:rPr>
              <a:t>C I A</a:t>
            </a:r>
            <a:endParaRPr lang="en-US" sz="23900" dirty="0">
              <a:solidFill>
                <a:schemeClr val="bg1">
                  <a:lumMod val="85000"/>
                </a:schemeClr>
              </a:solidFill>
              <a:latin typeface="CronosPro-Regular"/>
              <a:cs typeface="CronosPro-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3007" y="2045508"/>
            <a:ext cx="577594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latin typeface="CronosPro-Regular"/>
                <a:cs typeface="CronosPro-Regular"/>
              </a:rPr>
              <a:t>Confidentiality</a:t>
            </a:r>
          </a:p>
          <a:p>
            <a:pPr algn="ctr"/>
            <a:r>
              <a:rPr lang="en-US" sz="7200" dirty="0" smtClean="0">
                <a:latin typeface="CronosPro-Regular"/>
                <a:cs typeface="CronosPro-Regular"/>
              </a:rPr>
              <a:t>Integrity</a:t>
            </a:r>
          </a:p>
          <a:p>
            <a:pPr algn="ctr"/>
            <a:r>
              <a:rPr lang="en-US" sz="7200" dirty="0" smtClean="0">
                <a:latin typeface="CronosPro-Regular"/>
                <a:cs typeface="CronosPro-Regular"/>
              </a:rPr>
              <a:t>Availability</a:t>
            </a:r>
            <a:endParaRPr lang="en-US" sz="7200" dirty="0">
              <a:latin typeface="CronosPro-Regular"/>
              <a:cs typeface="CronosPr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74603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2" b="10323"/>
          <a:stretch/>
        </p:blipFill>
        <p:spPr>
          <a:xfrm>
            <a:off x="3287517" y="3327973"/>
            <a:ext cx="3661825" cy="22098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397" y="4724400"/>
            <a:ext cx="2436982" cy="1828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1938139"/>
            <a:ext cx="2671286" cy="2100461"/>
            <a:chOff x="159365" y="3665795"/>
            <a:chExt cx="4721721" cy="31826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734"/>
            <a:stretch/>
          </p:blipFill>
          <p:spPr>
            <a:xfrm>
              <a:off x="159365" y="3665795"/>
              <a:ext cx="2812435" cy="31407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278" y="5723849"/>
              <a:ext cx="2116808" cy="112455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8520" y="3886200"/>
              <a:ext cx="2128280" cy="110315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1002" y="4876800"/>
              <a:ext cx="2360084" cy="87323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0" y="4156411"/>
            <a:ext cx="2402662" cy="1628471"/>
          </a:xfrm>
          <a:prstGeom prst="rect">
            <a:avLst/>
          </a:prstGeom>
        </p:spPr>
      </p:pic>
      <p:pic>
        <p:nvPicPr>
          <p:cNvPr id="14" name="Picture 13" descr="SID700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84" y="5638800"/>
            <a:ext cx="2133600" cy="1177747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694830" y="748434"/>
            <a:ext cx="5203456" cy="2796837"/>
            <a:chOff x="501277" y="1936616"/>
            <a:chExt cx="8092781" cy="4441622"/>
          </a:xfrm>
        </p:grpSpPr>
        <p:sp>
          <p:nvSpPr>
            <p:cNvPr id="24" name="Rectangle 23"/>
            <p:cNvSpPr/>
            <p:nvPr/>
          </p:nvSpPr>
          <p:spPr>
            <a:xfrm>
              <a:off x="3516655" y="5889750"/>
              <a:ext cx="2121156" cy="4884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CronosPro-Regular"/>
                <a:cs typeface="CronosPro-Regular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516655" y="4534820"/>
              <a:ext cx="2121156" cy="48848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CronosPro-Regular"/>
                <a:cs typeface="CronosPro-Regular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352800" y="1936616"/>
              <a:ext cx="2438399" cy="48848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CronosPro-Regular"/>
                <a:cs typeface="CronosPro-Regular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1277" y="3221762"/>
              <a:ext cx="2121154" cy="4884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CronosPro-Regular"/>
                <a:cs typeface="CronosPro-Regular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472904" y="3221762"/>
              <a:ext cx="2121154" cy="4884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CronosPro-Regular"/>
                <a:cs typeface="CronosPro-Regular"/>
              </a:endParaRPr>
            </a:p>
          </p:txBody>
        </p:sp>
        <p:cxnSp>
          <p:nvCxnSpPr>
            <p:cNvPr id="29" name="Straight Connector 28"/>
            <p:cNvCxnSpPr>
              <a:stCxn id="27" idx="0"/>
              <a:endCxn id="28" idx="2"/>
            </p:cNvCxnSpPr>
            <p:nvPr/>
          </p:nvCxnSpPr>
          <p:spPr>
            <a:xfrm flipV="1">
              <a:off x="4577234" y="5023308"/>
              <a:ext cx="0" cy="866442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33" idx="0"/>
              <a:endCxn id="30" idx="2"/>
            </p:cNvCxnSpPr>
            <p:nvPr/>
          </p:nvCxnSpPr>
          <p:spPr>
            <a:xfrm flipV="1">
              <a:off x="1561854" y="2425103"/>
              <a:ext cx="3010146" cy="796659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34" idx="0"/>
              <a:endCxn id="30" idx="2"/>
            </p:cNvCxnSpPr>
            <p:nvPr/>
          </p:nvCxnSpPr>
          <p:spPr>
            <a:xfrm flipH="1" flipV="1">
              <a:off x="4572000" y="2425103"/>
              <a:ext cx="2961481" cy="796659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8" idx="0"/>
              <a:endCxn id="33" idx="2"/>
            </p:cNvCxnSpPr>
            <p:nvPr/>
          </p:nvCxnSpPr>
          <p:spPr>
            <a:xfrm flipH="1" flipV="1">
              <a:off x="1561854" y="3710249"/>
              <a:ext cx="3015380" cy="824572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8" idx="0"/>
              <a:endCxn id="34" idx="2"/>
            </p:cNvCxnSpPr>
            <p:nvPr/>
          </p:nvCxnSpPr>
          <p:spPr>
            <a:xfrm flipV="1">
              <a:off x="4577234" y="3710249"/>
              <a:ext cx="2956247" cy="824572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>
              <a:off x="501277" y="2425103"/>
              <a:ext cx="8092781" cy="3464647"/>
              <a:chOff x="501277" y="2425103"/>
              <a:chExt cx="8092781" cy="3464647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352800" y="3221762"/>
                <a:ext cx="2438400" cy="488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ronosPro-Regular"/>
                  <a:cs typeface="CronosPro-Regular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01277" y="4534821"/>
                <a:ext cx="2121154" cy="48848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ronosPro-Regular"/>
                  <a:cs typeface="CronosPro-Regular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472904" y="4534821"/>
                <a:ext cx="2121154" cy="48848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ronosPro-Regular"/>
                  <a:cs typeface="CronosPro-Regular"/>
                </a:endParaRPr>
              </a:p>
            </p:txBody>
          </p:sp>
          <p:cxnSp>
            <p:nvCxnSpPr>
              <p:cNvPr id="38" name="Straight Connector 37"/>
              <p:cNvCxnSpPr>
                <a:stCxn id="27" idx="0"/>
                <a:endCxn id="31" idx="2"/>
              </p:cNvCxnSpPr>
              <p:nvPr/>
            </p:nvCxnSpPr>
            <p:spPr>
              <a:xfrm flipH="1" flipV="1">
                <a:off x="1561854" y="5023308"/>
                <a:ext cx="3015380" cy="86644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27" idx="0"/>
                <a:endCxn id="32" idx="2"/>
              </p:cNvCxnSpPr>
              <p:nvPr/>
            </p:nvCxnSpPr>
            <p:spPr>
              <a:xfrm flipV="1">
                <a:off x="4577234" y="5023308"/>
                <a:ext cx="2956247" cy="86644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31" idx="0"/>
                <a:endCxn id="33" idx="2"/>
              </p:cNvCxnSpPr>
              <p:nvPr/>
            </p:nvCxnSpPr>
            <p:spPr>
              <a:xfrm flipV="1">
                <a:off x="1561854" y="3710249"/>
                <a:ext cx="0" cy="82457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32" idx="0"/>
                <a:endCxn id="34" idx="2"/>
              </p:cNvCxnSpPr>
              <p:nvPr/>
            </p:nvCxnSpPr>
            <p:spPr>
              <a:xfrm flipV="1">
                <a:off x="7533481" y="3710249"/>
                <a:ext cx="0" cy="82457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stCxn id="31" idx="0"/>
                <a:endCxn id="29" idx="2"/>
              </p:cNvCxnSpPr>
              <p:nvPr/>
            </p:nvCxnSpPr>
            <p:spPr>
              <a:xfrm flipV="1">
                <a:off x="1561854" y="3710249"/>
                <a:ext cx="3010146" cy="82457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32" idx="0"/>
                <a:endCxn id="29" idx="2"/>
              </p:cNvCxnSpPr>
              <p:nvPr/>
            </p:nvCxnSpPr>
            <p:spPr>
              <a:xfrm flipH="1" flipV="1">
                <a:off x="4572000" y="3710249"/>
                <a:ext cx="2961481" cy="82457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29" idx="0"/>
                <a:endCxn id="30" idx="2"/>
              </p:cNvCxnSpPr>
              <p:nvPr/>
            </p:nvCxnSpPr>
            <p:spPr>
              <a:xfrm flipV="1">
                <a:off x="4572000" y="2425103"/>
                <a:ext cx="0" cy="796659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8306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now…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0524" y="598328"/>
            <a:ext cx="3495076" cy="625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6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a TPM?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92776"/>
            <a:ext cx="8686800" cy="520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Volatile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PCR Banks</a:t>
            </a:r>
          </a:p>
          <a:p>
            <a:r>
              <a:rPr lang="en-US" dirty="0" smtClean="0"/>
              <a:t>In-use keys</a:t>
            </a:r>
          </a:p>
          <a:p>
            <a:r>
              <a:rPr lang="en-US" dirty="0" smtClean="0"/>
              <a:t>Sessions</a:t>
            </a:r>
          </a:p>
          <a:p>
            <a:r>
              <a:rPr lang="en-US" dirty="0" smtClean="0"/>
              <a:t>Etc.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8"/>
          <a:stretch/>
        </p:blipFill>
        <p:spPr>
          <a:xfrm>
            <a:off x="4876800" y="1592776"/>
            <a:ext cx="4038600" cy="5206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51811" y="2198344"/>
            <a:ext cx="1463040" cy="1188720"/>
          </a:xfrm>
          <a:prstGeom prst="rect">
            <a:avLst/>
          </a:prstGeom>
          <a:gradFill>
            <a:gsLst>
              <a:gs pos="50000">
                <a:srgbClr val="4F516C"/>
              </a:gs>
              <a:gs pos="0">
                <a:schemeClr val="tx1"/>
              </a:gs>
              <a:gs pos="100000">
                <a:schemeClr val="tx1"/>
              </a:gs>
            </a:gsLst>
          </a:gradFill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algn="ctr"/>
            <a:r>
              <a:rPr lang="en-US" sz="1600" b="1" smtClean="0">
                <a:solidFill>
                  <a:schemeClr val="bg1"/>
                </a:solidFill>
              </a:rPr>
              <a:t>Volatile </a:t>
            </a:r>
            <a:r>
              <a:rPr lang="en-US" sz="1600" b="1" dirty="0" smtClean="0">
                <a:solidFill>
                  <a:schemeClr val="bg1"/>
                </a:solidFill>
              </a:rPr>
              <a:t>Memory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6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1467" b="40817"/>
          <a:stretch/>
        </p:blipFill>
        <p:spPr>
          <a:xfrm>
            <a:off x="0" y="4191000"/>
            <a:ext cx="9144000" cy="129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Platform Configuration Register (PCR)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Contain hashes of programs</a:t>
                </a:r>
              </a:p>
              <a:p>
                <a:r>
                  <a:rPr lang="en-US" dirty="0" smtClean="0"/>
                  <a:t>Modification: TPM2_Extend()</a:t>
                </a:r>
                <a:endParaRPr lang="en-US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𝑃𝐶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𝑛𝑒𝑤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𝐻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𝑃𝐶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𝑜𝑙𝑑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||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𝑑𝑎𝑡𝑎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𝑛𝑒𝑤</m:t>
                        </m:r>
                      </m:sub>
                    </m:sSub>
                  </m:oMath>
                </a14:m>
                <a:r>
                  <a:rPr lang="en-US" b="0" dirty="0" smtClean="0"/>
                  <a:t>)</a:t>
                </a:r>
                <a:endParaRPr lang="en-US" b="0" dirty="0" smtClean="0"/>
              </a:p>
              <a:p>
                <a:r>
                  <a:rPr lang="en-US" dirty="0"/>
                  <a:t>Attestation: TPM2_Quote()</a:t>
                </a:r>
              </a:p>
              <a:p>
                <a:pPr marL="0" indent="0" algn="ctr">
                  <a:buNone/>
                </a:pPr>
                <a:endParaRPr lang="en-US" b="0" dirty="0" smtClean="0"/>
              </a:p>
              <a:p>
                <a:pPr marL="0" indent="0" algn="ctr">
                  <a:buNone/>
                </a:pPr>
                <a:endParaRPr lang="en-US" dirty="0" smtClean="0"/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667" t="-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026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8"/>
          <a:stretch/>
        </p:blipFill>
        <p:spPr>
          <a:xfrm>
            <a:off x="4876800" y="1592776"/>
            <a:ext cx="4038600" cy="5206230"/>
          </a:xfrm>
          <a:prstGeom prst="rect">
            <a:avLst/>
          </a:prstGeom>
        </p:spPr>
      </p:pic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Non-Volatile Memory</a:t>
            </a:r>
            <a:endParaRPr lang="en-US" dirty="0"/>
          </a:p>
        </p:txBody>
      </p:sp>
      <p:sp>
        <p:nvSpPr>
          <p:cNvPr id="36" name="Content Placeholder 3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Platform Seed</a:t>
            </a:r>
          </a:p>
          <a:p>
            <a:r>
              <a:rPr lang="en-US" dirty="0" smtClean="0"/>
              <a:t>Endorsement Seed</a:t>
            </a:r>
          </a:p>
          <a:p>
            <a:r>
              <a:rPr lang="en-US" dirty="0" smtClean="0"/>
              <a:t>Storage Seed</a:t>
            </a:r>
          </a:p>
          <a:p>
            <a:r>
              <a:rPr lang="en-US" dirty="0" smtClean="0"/>
              <a:t>Monotonic Counters</a:t>
            </a:r>
          </a:p>
          <a:p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766560" y="4447843"/>
            <a:ext cx="1463040" cy="1188720"/>
          </a:xfrm>
          <a:prstGeom prst="rect">
            <a:avLst/>
          </a:prstGeom>
          <a:gradFill>
            <a:gsLst>
              <a:gs pos="50000">
                <a:srgbClr val="4F516C"/>
              </a:gs>
              <a:gs pos="0">
                <a:schemeClr val="tx1"/>
              </a:gs>
              <a:gs pos="100000">
                <a:schemeClr val="tx1"/>
              </a:gs>
            </a:gsLst>
          </a:gradFill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Non-Volatile Memory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Seeds used for attestation,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876800"/>
          </a:xfrm>
        </p:spPr>
        <p:txBody>
          <a:bodyPr/>
          <a:lstStyle/>
          <a:p>
            <a:r>
              <a:rPr lang="en-US" dirty="0" smtClean="0"/>
              <a:t>Endorsement seed used to derive endorsement keys (EKs)</a:t>
            </a:r>
          </a:p>
          <a:p>
            <a:r>
              <a:rPr lang="en-US" dirty="0" smtClean="0"/>
              <a:t>Manufacturer attests validity of EKs</a:t>
            </a:r>
          </a:p>
          <a:p>
            <a:r>
              <a:rPr lang="en-US" dirty="0" smtClean="0"/>
              <a:t>EKs used to attest other TPM-derived values including </a:t>
            </a:r>
          </a:p>
          <a:p>
            <a:pPr lvl="1"/>
            <a:r>
              <a:rPr lang="en-US" dirty="0" smtClean="0"/>
              <a:t>other keys: TPM2_Certify()</a:t>
            </a:r>
          </a:p>
          <a:p>
            <a:pPr lvl="1"/>
            <a:r>
              <a:rPr lang="en-US" dirty="0" smtClean="0"/>
              <a:t>audit logs: TPM2_GetSessionAuditDigest()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38" b="99538" l="9930" r="89895">
                        <a14:foregroundMark x1="43849" y1="67077" x2="43849" y2="67077"/>
                        <a14:foregroundMark x1="17575" y1="88692" x2="17575" y2="88692"/>
                        <a14:foregroundMark x1="30580" y1="94000" x2="30580" y2="94000"/>
                        <a14:foregroundMark x1="30756" y1="90231" x2="30756" y2="902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8073" y="3810000"/>
            <a:ext cx="2647327" cy="3024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24" y="4419600"/>
            <a:ext cx="438912" cy="414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87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03" y="4045172"/>
            <a:ext cx="709994" cy="67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0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Binding and Sealing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87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362200"/>
            <a:ext cx="4029573" cy="385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Bitlocker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7286"/>
            <a:ext cx="8229600" cy="4702628"/>
          </a:xfrm>
        </p:spPr>
      </p:pic>
    </p:spTree>
    <p:extLst>
      <p:ext uri="{BB962C8B-B14F-4D97-AF65-F5344CB8AC3E}">
        <p14:creationId xmlns:p14="http://schemas.microsoft.com/office/powerpoint/2010/main" val="157309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AGEoAvjVPqRiXvySsAiw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Clarity">
  <a:themeElements>
    <a:clrScheme name="AExam">
      <a:dk1>
        <a:sysClr val="windowText" lastClr="000000"/>
      </a:dk1>
      <a:lt1>
        <a:sysClr val="window" lastClr="FFFFFF"/>
      </a:lt1>
      <a:dk2>
        <a:srgbClr val="000000"/>
      </a:dk2>
      <a:lt2>
        <a:srgbClr val="A5A5A5"/>
      </a:lt2>
      <a:accent1>
        <a:srgbClr val="A5A5A5"/>
      </a:accent1>
      <a:accent2>
        <a:srgbClr val="0070C0"/>
      </a:accent2>
      <a:accent3>
        <a:srgbClr val="00B050"/>
      </a:accent3>
      <a:accent4>
        <a:srgbClr val="FF0000"/>
      </a:accent4>
      <a:accent5>
        <a:srgbClr val="FFFFFF"/>
      </a:accent5>
      <a:accent6>
        <a:srgbClr val="FFFFFF"/>
      </a:accent6>
      <a:hlink>
        <a:srgbClr val="0070C0"/>
      </a:hlink>
      <a:folHlink>
        <a:srgbClr val="002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495FFB3-5D92-074E-B89D-542AE82BF1BE}" vid="{19B8E867-9DEE-184C-A40C-B4D7506C62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AExam</Template>
  <TotalTime>31788</TotalTime>
  <Words>336</Words>
  <Application>Microsoft Macintosh PowerPoint</Application>
  <PresentationFormat>On-screen Show (4:3)</PresentationFormat>
  <Paragraphs>112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</vt:lpstr>
      <vt:lpstr>Cambria Math</vt:lpstr>
      <vt:lpstr>CronosPro-Regular</vt:lpstr>
      <vt:lpstr>Arial</vt:lpstr>
      <vt:lpstr>Clarity</vt:lpstr>
      <vt:lpstr>Lecture 28: Trusted Hardware</vt:lpstr>
      <vt:lpstr>Trusted Platform Module (TPM)</vt:lpstr>
      <vt:lpstr>What’s in a TPM?</vt:lpstr>
      <vt:lpstr>Volatile Memory</vt:lpstr>
      <vt:lpstr>Platform Configuration Register (PCR)</vt:lpstr>
      <vt:lpstr>Non-Volatile Memory</vt:lpstr>
      <vt:lpstr>Seeds used for attestation, etc</vt:lpstr>
      <vt:lpstr>Binding and Sealing</vt:lpstr>
      <vt:lpstr>Bitlocker</vt:lpstr>
      <vt:lpstr>ARM TrustZone</vt:lpstr>
      <vt:lpstr>Android Full Disk Encryption</vt:lpstr>
      <vt:lpstr>Android Full Disk Encryption</vt:lpstr>
      <vt:lpstr>SGX</vt:lpstr>
      <vt:lpstr>Enclaves</vt:lpstr>
      <vt:lpstr>Isolation</vt:lpstr>
      <vt:lpstr>Sealing</vt:lpstr>
      <vt:lpstr>Attestation</vt:lpstr>
      <vt:lpstr>SGX in use</vt:lpstr>
      <vt:lpstr>Vulnerabilities</vt:lpstr>
      <vt:lpstr>Comparison of Hardware Solutions</vt:lpstr>
      <vt:lpstr>So where are we?</vt:lpstr>
      <vt:lpstr>The Bigger Picture</vt:lpstr>
      <vt:lpstr>Threats</vt:lpstr>
      <vt:lpstr>Threats</vt:lpstr>
      <vt:lpstr>Vulnerabilities</vt:lpstr>
      <vt:lpstr>Attacks</vt:lpstr>
      <vt:lpstr>Functional Goals -&gt; Harms -&gt; Security Goals</vt:lpstr>
      <vt:lpstr>Countermeasures</vt:lpstr>
      <vt:lpstr>And now…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eleanor@cs.cornell.edu</cp:lastModifiedBy>
  <cp:revision>492</cp:revision>
  <cp:lastPrinted>2018-05-09T15:46:21Z</cp:lastPrinted>
  <dcterms:created xsi:type="dcterms:W3CDTF">2018-01-05T20:19:03Z</dcterms:created>
  <dcterms:modified xsi:type="dcterms:W3CDTF">2018-05-09T15:46:27Z</dcterms:modified>
</cp:coreProperties>
</file>