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7" r:id="rId3"/>
    <p:sldId id="278" r:id="rId4"/>
    <p:sldId id="257" r:id="rId5"/>
    <p:sldId id="282" r:id="rId6"/>
    <p:sldId id="280" r:id="rId7"/>
    <p:sldId id="281" r:id="rId8"/>
    <p:sldId id="258" r:id="rId9"/>
    <p:sldId id="283" r:id="rId10"/>
    <p:sldId id="285" r:id="rId11"/>
    <p:sldId id="259" r:id="rId12"/>
    <p:sldId id="261" r:id="rId13"/>
    <p:sldId id="260" r:id="rId14"/>
    <p:sldId id="262" r:id="rId15"/>
    <p:sldId id="284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92" autoAdjust="0"/>
    <p:restoredTop sz="86293" autoAdjust="0"/>
  </p:normalViewPr>
  <p:slideViewPr>
    <p:cSldViewPr>
      <p:cViewPr>
        <p:scale>
          <a:sx n="100" d="100"/>
          <a:sy n="100" d="100"/>
        </p:scale>
        <p:origin x="144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5/5/18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5/5/18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quasi-identifiers:</a:t>
            </a:r>
            <a:r>
              <a:rPr lang="en-US" baseline="0" dirty="0" smtClean="0"/>
              <a:t> (sets of) attributes that can be exploited for linking</a:t>
            </a:r>
          </a:p>
          <a:p>
            <a:r>
              <a:rPr lang="en-US" baseline="0" dirty="0" smtClean="0"/>
              <a:t>k-anonymity: each quasi-identifier must be ambiguously mapped to at least k different individuals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Techniques: suppression and generalization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Problems: identifying QIs, </a:t>
            </a:r>
            <a:r>
              <a:rPr lang="en-US" baseline="0" dirty="0" err="1" smtClean="0"/>
              <a:t>homogenity</a:t>
            </a:r>
            <a:r>
              <a:rPr lang="en-US" baseline="0" dirty="0" smtClean="0"/>
              <a:t> attack, background knowledge attack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Refinement: \ell-diversity additionally requires \ell "well represented" values for each QI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3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-online or offline</a:t>
            </a:r>
          </a:p>
          <a:p>
            <a:r>
              <a:rPr lang="en-US" dirty="0" smtClean="0"/>
              <a:t>-problem: utility</a:t>
            </a:r>
          </a:p>
          <a:p>
            <a:r>
              <a:rPr lang="en-US" dirty="0" smtClean="0"/>
              <a:t>-problem: noise</a:t>
            </a:r>
            <a:r>
              <a:rPr lang="en-US" baseline="0" dirty="0" smtClean="0"/>
              <a:t> cancels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-standard cookies, third party</a:t>
            </a:r>
            <a:r>
              <a:rPr lang="en-US" baseline="0" dirty="0" smtClean="0"/>
              <a:t> cookies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6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Zombie cookie mechanisms: browser history, encode</a:t>
            </a:r>
            <a:r>
              <a:rPr lang="en-US" baseline="0" dirty="0" smtClean="0"/>
              <a:t> as RGB values in cached image, local storage (e.g., flash cookie), HTML session/local storage (</a:t>
            </a:r>
            <a:r>
              <a:rPr lang="en-US" baseline="0" dirty="0" err="1" smtClean="0"/>
              <a:t>evercookie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API that stores zombie cookie copies in all available forms)</a:t>
            </a:r>
          </a:p>
          <a:p>
            <a:r>
              <a:rPr lang="en-US" baseline="0" dirty="0" smtClean="0"/>
              <a:t>browser fingerprinting (canvas = GPU + driver +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, clock skew, fonts, history,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68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discuss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Privacy </a:t>
            </a:r>
            <a:r>
              <a:rPr lang="en-US" dirty="0" smtClean="0"/>
              <a:t>as confidentiality 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Nissenbaum</a:t>
            </a:r>
            <a:r>
              <a:rPr lang="en-US" baseline="0" dirty="0" smtClean="0"/>
              <a:t> (contextual integrity)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</a:t>
            </a:r>
            <a:r>
              <a:rPr lang="en-US" baseline="0" dirty="0" smtClean="0"/>
              <a:t> all actions occur without your consent and without a warrant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Louis Brandeis was an American</a:t>
            </a:r>
            <a:r>
              <a:rPr lang="en-US" baseline="0" dirty="0" smtClean="0"/>
              <a:t> lawyer and Supreme Court justice, also a leader of the progressive party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 his law partner </a:t>
            </a:r>
            <a:r>
              <a:rPr lang="en-US" baseline="0" dirty="0" err="1" smtClean="0"/>
              <a:t>Samual</a:t>
            </a:r>
            <a:r>
              <a:rPr lang="en-US" baseline="0" dirty="0" smtClean="0"/>
              <a:t> Warren, influential early writer on privacy law, including "The Right to Privacy" [Harvard Law Review, 1890], which developed the idea of a right to be left alone, and a right to control private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John Harlan (supreme court justice) outlined a two-prong test for a "reasonable expectation of privacy" in his concurrence to Katz v. United States (1967) to identify when laws or behaviors violated fourth amendment protections.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 cases to watch: Carpenter</a:t>
            </a:r>
            <a:r>
              <a:rPr lang="en-US" baseline="0" dirty="0" smtClean="0"/>
              <a:t> v. United States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9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Sweeney 97: identified Massachusetts </a:t>
            </a:r>
            <a:r>
              <a:rPr lang="en-US" baseline="0" dirty="0" smtClean="0"/>
              <a:t>governor from anonymized insurance dataset using voter records</a:t>
            </a:r>
          </a:p>
          <a:p>
            <a:r>
              <a:rPr lang="en-US" baseline="0" dirty="0" err="1" smtClean="0"/>
              <a:t>Massachusettes</a:t>
            </a:r>
            <a:r>
              <a:rPr lang="en-US" baseline="0" dirty="0" smtClean="0"/>
              <a:t> Group Insurance Commission “anonymized” health records for state employees + voter rolls.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Sweeney</a:t>
            </a:r>
            <a:r>
              <a:rPr lang="en-US" baseline="0" dirty="0" smtClean="0"/>
              <a:t> 02: 87% of Americans uniquely identified by Zip Code, Gender, DOB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30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2006,</a:t>
            </a:r>
            <a:r>
              <a:rPr lang="en-US" baseline="0" dirty="0" smtClean="0"/>
              <a:t> AOL released 20 million "anonymized" search results from 650,000 users for research purposes.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91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2006, Netflix released a challenge. They released a data set of 100 million ratings by 480,000 anonymized users. The first group to best Netflix's in-house recommendation system by 10% would receive a reward of $1 million. Awarded to a group from AT&amp;T labs in 2009.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		       			            </a:t>
            </a:r>
            <a:r>
              <a:rPr lang="en-US" dirty="0" smtClean="0"/>
              <a:t>5/7/2018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Lecture </a:t>
            </a:r>
            <a:r>
              <a:rPr lang="en-US" sz="3400" dirty="0" smtClean="0"/>
              <a:t>27: Privacy</a:t>
            </a:r>
            <a:endParaRPr lang="en-US" sz="3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Deanonymization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0927"/>
            <a:ext cx="8229600" cy="2775346"/>
          </a:xfrm>
        </p:spPr>
      </p:pic>
    </p:spTree>
    <p:extLst>
      <p:ext uri="{BB962C8B-B14F-4D97-AF65-F5344CB8AC3E}">
        <p14:creationId xmlns:p14="http://schemas.microsoft.com/office/powerpoint/2010/main" val="9609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Deanonymization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4025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16981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k-Anonymity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202514"/>
              </p:ext>
            </p:extLst>
          </p:nvPr>
        </p:nvGraphicFramePr>
        <p:xfrm>
          <a:off x="914400" y="2291080"/>
          <a:ext cx="72390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Georgia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Privacy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Offline Privacy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Online Privacy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1371600" y="3886200"/>
            <a:ext cx="457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236220" y="3499644"/>
            <a:ext cx="1082040" cy="114855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4240" y="3425014"/>
            <a:ext cx="1127760" cy="122318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3046033" y="3878826"/>
            <a:ext cx="398207" cy="7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048000" y="4031226"/>
            <a:ext cx="398207" cy="737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48000" y="4183626"/>
            <a:ext cx="398207" cy="7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905000" y="3499644"/>
            <a:ext cx="1112520" cy="11485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“Private” data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27197" y="3419633"/>
            <a:ext cx="3612003" cy="1228567"/>
            <a:chOff x="5227197" y="3419633"/>
            <a:chExt cx="3612003" cy="1228567"/>
          </a:xfrm>
        </p:grpSpPr>
        <p:sp>
          <p:nvSpPr>
            <p:cNvPr id="36" name="Can 35"/>
            <p:cNvSpPr/>
            <p:nvPr/>
          </p:nvSpPr>
          <p:spPr>
            <a:xfrm>
              <a:off x="5227197" y="3499644"/>
              <a:ext cx="1082040" cy="1148556"/>
            </a:xfrm>
            <a:prstGeom prst="can">
              <a:avLst/>
            </a:prstGeom>
            <a:ln w="26424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DB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669221" y="3826263"/>
              <a:ext cx="737419" cy="136137"/>
              <a:chOff x="1091381" y="5351190"/>
              <a:chExt cx="737419" cy="13613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1091381" y="5351190"/>
                <a:ext cx="648929" cy="136137"/>
              </a:xfrm>
              <a:custGeom>
                <a:avLst/>
                <a:gdLst>
                  <a:gd name="connsiteX0" fmla="*/ 0 w 648929"/>
                  <a:gd name="connsiteY0" fmla="*/ 61468 h 136137"/>
                  <a:gd name="connsiteX1" fmla="*/ 88490 w 648929"/>
                  <a:gd name="connsiteY1" fmla="*/ 2475 h 136137"/>
                  <a:gd name="connsiteX2" fmla="*/ 191729 w 648929"/>
                  <a:gd name="connsiteY2" fmla="*/ 135210 h 136137"/>
                  <a:gd name="connsiteX3" fmla="*/ 309716 w 648929"/>
                  <a:gd name="connsiteY3" fmla="*/ 2475 h 136137"/>
                  <a:gd name="connsiteX4" fmla="*/ 398206 w 648929"/>
                  <a:gd name="connsiteY4" fmla="*/ 135210 h 136137"/>
                  <a:gd name="connsiteX5" fmla="*/ 486696 w 648929"/>
                  <a:gd name="connsiteY5" fmla="*/ 2475 h 136137"/>
                  <a:gd name="connsiteX6" fmla="*/ 575187 w 648929"/>
                  <a:gd name="connsiteY6" fmla="*/ 135210 h 136137"/>
                  <a:gd name="connsiteX7" fmla="*/ 648929 w 648929"/>
                  <a:gd name="connsiteY7" fmla="*/ 61468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8929" h="136137">
                    <a:moveTo>
                      <a:pt x="0" y="61468"/>
                    </a:moveTo>
                    <a:cubicBezTo>
                      <a:pt x="28267" y="25826"/>
                      <a:pt x="56535" y="-9815"/>
                      <a:pt x="88490" y="2475"/>
                    </a:cubicBezTo>
                    <a:cubicBezTo>
                      <a:pt x="120445" y="14765"/>
                      <a:pt x="154858" y="135210"/>
                      <a:pt x="191729" y="135210"/>
                    </a:cubicBezTo>
                    <a:cubicBezTo>
                      <a:pt x="228600" y="135210"/>
                      <a:pt x="275303" y="2475"/>
                      <a:pt x="309716" y="2475"/>
                    </a:cubicBezTo>
                    <a:cubicBezTo>
                      <a:pt x="344129" y="2475"/>
                      <a:pt x="368709" y="135210"/>
                      <a:pt x="398206" y="135210"/>
                    </a:cubicBezTo>
                    <a:cubicBezTo>
                      <a:pt x="427703" y="135210"/>
                      <a:pt x="457199" y="2475"/>
                      <a:pt x="486696" y="2475"/>
                    </a:cubicBezTo>
                    <a:cubicBezTo>
                      <a:pt x="516193" y="2475"/>
                      <a:pt x="548148" y="125378"/>
                      <a:pt x="575187" y="135210"/>
                    </a:cubicBezTo>
                    <a:cubicBezTo>
                      <a:pt x="602226" y="145042"/>
                      <a:pt x="629265" y="73758"/>
                      <a:pt x="648929" y="61468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1740310" y="5419258"/>
                <a:ext cx="8849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Arrow Connector 43"/>
            <p:cNvCxnSpPr/>
            <p:nvPr/>
          </p:nvCxnSpPr>
          <p:spPr>
            <a:xfrm flipH="1" flipV="1">
              <a:off x="6669222" y="3733800"/>
              <a:ext cx="737418" cy="73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46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11440" y="3419633"/>
              <a:ext cx="1127760" cy="12231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720840" y="4283463"/>
              <a:ext cx="737419" cy="136137"/>
              <a:chOff x="1091381" y="5351190"/>
              <a:chExt cx="737419" cy="136137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1091381" y="5351190"/>
                <a:ext cx="648929" cy="136137"/>
              </a:xfrm>
              <a:custGeom>
                <a:avLst/>
                <a:gdLst>
                  <a:gd name="connsiteX0" fmla="*/ 0 w 648929"/>
                  <a:gd name="connsiteY0" fmla="*/ 61468 h 136137"/>
                  <a:gd name="connsiteX1" fmla="*/ 88490 w 648929"/>
                  <a:gd name="connsiteY1" fmla="*/ 2475 h 136137"/>
                  <a:gd name="connsiteX2" fmla="*/ 191729 w 648929"/>
                  <a:gd name="connsiteY2" fmla="*/ 135210 h 136137"/>
                  <a:gd name="connsiteX3" fmla="*/ 309716 w 648929"/>
                  <a:gd name="connsiteY3" fmla="*/ 2475 h 136137"/>
                  <a:gd name="connsiteX4" fmla="*/ 398206 w 648929"/>
                  <a:gd name="connsiteY4" fmla="*/ 135210 h 136137"/>
                  <a:gd name="connsiteX5" fmla="*/ 486696 w 648929"/>
                  <a:gd name="connsiteY5" fmla="*/ 2475 h 136137"/>
                  <a:gd name="connsiteX6" fmla="*/ 575187 w 648929"/>
                  <a:gd name="connsiteY6" fmla="*/ 135210 h 136137"/>
                  <a:gd name="connsiteX7" fmla="*/ 648929 w 648929"/>
                  <a:gd name="connsiteY7" fmla="*/ 61468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8929" h="136137">
                    <a:moveTo>
                      <a:pt x="0" y="61468"/>
                    </a:moveTo>
                    <a:cubicBezTo>
                      <a:pt x="28267" y="25826"/>
                      <a:pt x="56535" y="-9815"/>
                      <a:pt x="88490" y="2475"/>
                    </a:cubicBezTo>
                    <a:cubicBezTo>
                      <a:pt x="120445" y="14765"/>
                      <a:pt x="154858" y="135210"/>
                      <a:pt x="191729" y="135210"/>
                    </a:cubicBezTo>
                    <a:cubicBezTo>
                      <a:pt x="228600" y="135210"/>
                      <a:pt x="275303" y="2475"/>
                      <a:pt x="309716" y="2475"/>
                    </a:cubicBezTo>
                    <a:cubicBezTo>
                      <a:pt x="344129" y="2475"/>
                      <a:pt x="368709" y="135210"/>
                      <a:pt x="398206" y="135210"/>
                    </a:cubicBezTo>
                    <a:cubicBezTo>
                      <a:pt x="427703" y="135210"/>
                      <a:pt x="457199" y="2475"/>
                      <a:pt x="486696" y="2475"/>
                    </a:cubicBezTo>
                    <a:cubicBezTo>
                      <a:pt x="516193" y="2475"/>
                      <a:pt x="548148" y="125378"/>
                      <a:pt x="575187" y="135210"/>
                    </a:cubicBezTo>
                    <a:cubicBezTo>
                      <a:pt x="602226" y="145042"/>
                      <a:pt x="629265" y="73758"/>
                      <a:pt x="648929" y="61468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1740310" y="5419258"/>
                <a:ext cx="8849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/>
            <p:nvPr/>
          </p:nvCxnSpPr>
          <p:spPr>
            <a:xfrm flipH="1" flipV="1">
              <a:off x="6703389" y="4190999"/>
              <a:ext cx="737418" cy="73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90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Perturbation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2286000"/>
            <a:ext cx="7278624" cy="3102864"/>
          </a:xfrm>
        </p:spPr>
      </p:pic>
    </p:spTree>
    <p:extLst>
      <p:ext uri="{BB962C8B-B14F-4D97-AF65-F5344CB8AC3E}">
        <p14:creationId xmlns:p14="http://schemas.microsoft.com/office/powerpoint/2010/main" val="104527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1" y="1673352"/>
            <a:ext cx="3134699" cy="470204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73352"/>
                <a:ext cx="4495800" cy="4718304"/>
              </a:xfrm>
            </p:spPr>
            <p:txBody>
              <a:bodyPr/>
              <a:lstStyle/>
              <a:p>
                <a:r>
                  <a:rPr lang="en-US" sz="2400" dirty="0" smtClean="0"/>
                  <a:t>absolute privacy is impossible</a:t>
                </a:r>
              </a:p>
              <a:p>
                <a:r>
                  <a:rPr lang="en-US" sz="2400" dirty="0" smtClean="0"/>
                  <a:t>goal should be to limit how much information can be learned</a:t>
                </a:r>
              </a:p>
              <a:p>
                <a:endParaRPr lang="en-US" dirty="0" smtClean="0"/>
              </a:p>
              <a:p>
                <a:r>
                  <a:rPr lang="en-US" sz="2400" b="0" dirty="0" smtClean="0"/>
                  <a:t>A query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400" b="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b="0" dirty="0" smtClean="0"/>
                  <a:t>-differentially private if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</a:rPr>
                      <m:t>𝐷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𝑟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𝐷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sz="800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𝜖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⁡[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𝐷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73352"/>
                <a:ext cx="4495800" cy="4718304"/>
              </a:xfrm>
              <a:blipFill rotWithShape="0">
                <a:blip r:embed="rId3"/>
                <a:stretch>
                  <a:fillRect l="-1221" t="-904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6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133600"/>
            <a:ext cx="72390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Key Idea: Changing a single user’s record does not significantly affect the result of any analysis </a:t>
            </a:r>
            <a:r>
              <a:rPr lang="en-US" smtClean="0"/>
              <a:t>or query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62200" y="3962400"/>
            <a:ext cx="4419600" cy="1311322"/>
            <a:chOff x="2590800" y="3946478"/>
            <a:chExt cx="4419600" cy="1311322"/>
          </a:xfrm>
        </p:grpSpPr>
        <p:sp>
          <p:nvSpPr>
            <p:cNvPr id="4" name="Freeform 3"/>
            <p:cNvSpPr/>
            <p:nvPr/>
          </p:nvSpPr>
          <p:spPr>
            <a:xfrm>
              <a:off x="2590800" y="3946478"/>
              <a:ext cx="4022678" cy="1311322"/>
            </a:xfrm>
            <a:custGeom>
              <a:avLst/>
              <a:gdLst>
                <a:gd name="connsiteX0" fmla="*/ 0 w 3016155"/>
                <a:gd name="connsiteY0" fmla="*/ 696036 h 777922"/>
                <a:gd name="connsiteX1" fmla="*/ 832513 w 3016155"/>
                <a:gd name="connsiteY1" fmla="*/ 600502 h 777922"/>
                <a:gd name="connsiteX2" fmla="*/ 1583140 w 3016155"/>
                <a:gd name="connsiteY2" fmla="*/ 0 h 777922"/>
                <a:gd name="connsiteX3" fmla="*/ 1583140 w 3016155"/>
                <a:gd name="connsiteY3" fmla="*/ 0 h 777922"/>
                <a:gd name="connsiteX4" fmla="*/ 2388358 w 3016155"/>
                <a:gd name="connsiteY4" fmla="*/ 627797 h 777922"/>
                <a:gd name="connsiteX5" fmla="*/ 3016155 w 3016155"/>
                <a:gd name="connsiteY5" fmla="*/ 777922 h 77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6155" h="777922">
                  <a:moveTo>
                    <a:pt x="0" y="696036"/>
                  </a:moveTo>
                  <a:cubicBezTo>
                    <a:pt x="284328" y="706272"/>
                    <a:pt x="568656" y="716508"/>
                    <a:pt x="832513" y="600502"/>
                  </a:cubicBezTo>
                  <a:cubicBezTo>
                    <a:pt x="1096370" y="484496"/>
                    <a:pt x="1583140" y="0"/>
                    <a:pt x="1583140" y="0"/>
                  </a:cubicBezTo>
                  <a:lnTo>
                    <a:pt x="1583140" y="0"/>
                  </a:lnTo>
                  <a:cubicBezTo>
                    <a:pt x="1717343" y="104633"/>
                    <a:pt x="2149522" y="498143"/>
                    <a:pt x="2388358" y="627797"/>
                  </a:cubicBezTo>
                  <a:cubicBezTo>
                    <a:pt x="2627194" y="757451"/>
                    <a:pt x="2821674" y="767686"/>
                    <a:pt x="3016155" y="77792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87722" y="3946478"/>
              <a:ext cx="4022678" cy="1311322"/>
            </a:xfrm>
            <a:custGeom>
              <a:avLst/>
              <a:gdLst>
                <a:gd name="connsiteX0" fmla="*/ 0 w 3016155"/>
                <a:gd name="connsiteY0" fmla="*/ 696036 h 777922"/>
                <a:gd name="connsiteX1" fmla="*/ 832513 w 3016155"/>
                <a:gd name="connsiteY1" fmla="*/ 600502 h 777922"/>
                <a:gd name="connsiteX2" fmla="*/ 1583140 w 3016155"/>
                <a:gd name="connsiteY2" fmla="*/ 0 h 777922"/>
                <a:gd name="connsiteX3" fmla="*/ 1583140 w 3016155"/>
                <a:gd name="connsiteY3" fmla="*/ 0 h 777922"/>
                <a:gd name="connsiteX4" fmla="*/ 2388358 w 3016155"/>
                <a:gd name="connsiteY4" fmla="*/ 627797 h 777922"/>
                <a:gd name="connsiteX5" fmla="*/ 3016155 w 3016155"/>
                <a:gd name="connsiteY5" fmla="*/ 777922 h 77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6155" h="777922">
                  <a:moveTo>
                    <a:pt x="0" y="696036"/>
                  </a:moveTo>
                  <a:cubicBezTo>
                    <a:pt x="284328" y="706272"/>
                    <a:pt x="568656" y="716508"/>
                    <a:pt x="832513" y="600502"/>
                  </a:cubicBezTo>
                  <a:cubicBezTo>
                    <a:pt x="1096370" y="484496"/>
                    <a:pt x="1583140" y="0"/>
                    <a:pt x="1583140" y="0"/>
                  </a:cubicBezTo>
                  <a:lnTo>
                    <a:pt x="1583140" y="0"/>
                  </a:lnTo>
                  <a:cubicBezTo>
                    <a:pt x="1717343" y="104633"/>
                    <a:pt x="2149522" y="498143"/>
                    <a:pt x="2388358" y="627797"/>
                  </a:cubicBezTo>
                  <a:cubicBezTo>
                    <a:pt x="2627194" y="757451"/>
                    <a:pt x="2821674" y="767686"/>
                    <a:pt x="3016155" y="777922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78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in action…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7" y="1981200"/>
            <a:ext cx="4198273" cy="372193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35" y="1981199"/>
            <a:ext cx="3842165" cy="384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Privacy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65" y="1600200"/>
            <a:ext cx="5915469" cy="4876800"/>
          </a:xfrm>
        </p:spPr>
      </p:pic>
    </p:spTree>
    <p:extLst>
      <p:ext uri="{BB962C8B-B14F-4D97-AF65-F5344CB8AC3E}">
        <p14:creationId xmlns:p14="http://schemas.microsoft.com/office/powerpoint/2010/main" val="18985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Privacy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3700"/>
            <a:ext cx="7620000" cy="4749800"/>
          </a:xfrm>
        </p:spPr>
      </p:pic>
    </p:spTree>
    <p:extLst>
      <p:ext uri="{BB962C8B-B14F-4D97-AF65-F5344CB8AC3E}">
        <p14:creationId xmlns:p14="http://schemas.microsoft.com/office/powerpoint/2010/main" val="267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351" y="1456009"/>
            <a:ext cx="682725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00" dirty="0" smtClean="0">
                <a:solidFill>
                  <a:schemeClr val="bg1">
                    <a:lumMod val="85000"/>
                  </a:schemeClr>
                </a:solidFill>
                <a:latin typeface="CronosPro-Regular"/>
                <a:cs typeface="CronosPro-Regular"/>
              </a:rPr>
              <a:t>C I A</a:t>
            </a:r>
            <a:endParaRPr lang="en-US" sz="23900" dirty="0">
              <a:solidFill>
                <a:schemeClr val="bg1">
                  <a:lumMod val="85000"/>
                </a:schemeClr>
              </a:solidFill>
              <a:latin typeface="CronosPro-Regular"/>
              <a:cs typeface="CronosPro-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3007" y="1632980"/>
            <a:ext cx="57759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atin typeface="CronosPro-Regular"/>
                <a:cs typeface="CronosPro-Regular"/>
              </a:rPr>
              <a:t>Confidentiality</a:t>
            </a:r>
          </a:p>
          <a:p>
            <a:pPr algn="ctr"/>
            <a:r>
              <a:rPr lang="en-US" sz="7200" dirty="0" smtClean="0">
                <a:latin typeface="CronosPro-Regular"/>
                <a:cs typeface="CronosPro-Regular"/>
              </a:rPr>
              <a:t>Integrity</a:t>
            </a:r>
          </a:p>
          <a:p>
            <a:pPr algn="ctr"/>
            <a:r>
              <a:rPr lang="en-US" sz="7200" dirty="0" smtClean="0">
                <a:latin typeface="CronosPro-Regular"/>
                <a:cs typeface="CronosPro-Regular"/>
              </a:rPr>
              <a:t>Availability</a:t>
            </a:r>
            <a:endParaRPr lang="en-US" sz="7200" dirty="0">
              <a:latin typeface="CronosPro-Regular"/>
              <a:cs typeface="Crono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055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&amp; Consent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2263" y="2286000"/>
            <a:ext cx="8693137" cy="2877672"/>
            <a:chOff x="90887" y="3980328"/>
            <a:chExt cx="8693137" cy="2877672"/>
          </a:xfrm>
        </p:grpSpPr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408" y="4038600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646149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47" y="4353262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883" y="3980328"/>
              <a:ext cx="2425517" cy="223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55" y="4541439"/>
              <a:ext cx="2434718" cy="224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831" y="4191897"/>
              <a:ext cx="2442082" cy="224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110" y="4646148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40" y="4384127"/>
              <a:ext cx="2442082" cy="224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87" y="4026692"/>
              <a:ext cx="2414545" cy="222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53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Tracking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7" y="1600200"/>
            <a:ext cx="8034266" cy="4876800"/>
          </a:xfrm>
        </p:spPr>
      </p:pic>
    </p:spTree>
    <p:extLst>
      <p:ext uri="{BB962C8B-B14F-4D97-AF65-F5344CB8AC3E}">
        <p14:creationId xmlns:p14="http://schemas.microsoft.com/office/powerpoint/2010/main" val="5986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Tracking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5257800" cy="3505200"/>
          </a:xfrm>
        </p:spPr>
      </p:pic>
    </p:spTree>
    <p:extLst>
      <p:ext uri="{BB962C8B-B14F-4D97-AF65-F5344CB8AC3E}">
        <p14:creationId xmlns:p14="http://schemas.microsoft.com/office/powerpoint/2010/main" val="10591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Tracking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2" y="1600200"/>
            <a:ext cx="7528836" cy="4876800"/>
          </a:xfrm>
        </p:spPr>
      </p:pic>
    </p:spTree>
    <p:extLst>
      <p:ext uri="{BB962C8B-B14F-4D97-AF65-F5344CB8AC3E}">
        <p14:creationId xmlns:p14="http://schemas.microsoft.com/office/powerpoint/2010/main" val="6119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Cookies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Zombie Cookies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2661"/>
            <a:ext cx="3932238" cy="280276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Browser Fingerprinting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5" y="3338100"/>
            <a:ext cx="1840992" cy="2151888"/>
          </a:xfrm>
        </p:spPr>
      </p:pic>
    </p:spTree>
    <p:extLst>
      <p:ext uri="{BB962C8B-B14F-4D97-AF65-F5344CB8AC3E}">
        <p14:creationId xmlns:p14="http://schemas.microsoft.com/office/powerpoint/2010/main" val="13317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Fingerprinting 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" y="1397869"/>
            <a:ext cx="2911391" cy="216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85" y="1432036"/>
            <a:ext cx="2938430" cy="2097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79" y="4382371"/>
            <a:ext cx="2895794" cy="1942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" y="4308782"/>
            <a:ext cx="3135012" cy="20920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449" y="35814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56474" y="358656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Browser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1609" y="6400800"/>
            <a:ext cx="127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Time Zone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66705" y="64008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Language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18825" r="25727" b="29094"/>
          <a:stretch/>
        </p:blipFill>
        <p:spPr>
          <a:xfrm>
            <a:off x="6400800" y="1524000"/>
            <a:ext cx="2512027" cy="19401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38998" y="3581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Settings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40" y="4154025"/>
            <a:ext cx="2597987" cy="23229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64647" y="64008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1707524"/>
            <a:ext cx="8165206" cy="4662152"/>
          </a:xfrm>
        </p:spPr>
      </p:pic>
    </p:spTree>
    <p:extLst>
      <p:ext uri="{BB962C8B-B14F-4D97-AF65-F5344CB8AC3E}">
        <p14:creationId xmlns:p14="http://schemas.microsoft.com/office/powerpoint/2010/main" val="17644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Content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1600200"/>
            <a:ext cx="4450080" cy="4876800"/>
          </a:xfrm>
        </p:spPr>
      </p:pic>
    </p:spTree>
    <p:extLst>
      <p:ext uri="{BB962C8B-B14F-4D97-AF65-F5344CB8AC3E}">
        <p14:creationId xmlns:p14="http://schemas.microsoft.com/office/powerpoint/2010/main" val="10897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Advertising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02" y="1600200"/>
            <a:ext cx="6808795" cy="4876800"/>
          </a:xfrm>
        </p:spPr>
      </p:pic>
    </p:spTree>
    <p:extLst>
      <p:ext uri="{BB962C8B-B14F-4D97-AF65-F5344CB8AC3E}">
        <p14:creationId xmlns:p14="http://schemas.microsoft.com/office/powerpoint/2010/main" val="13558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is Here to Stay…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78" y="1600200"/>
            <a:ext cx="5828844" cy="4876800"/>
          </a:xfrm>
        </p:spPr>
      </p:pic>
    </p:spTree>
    <p:extLst>
      <p:ext uri="{BB962C8B-B14F-4D97-AF65-F5344CB8AC3E}">
        <p14:creationId xmlns:p14="http://schemas.microsoft.com/office/powerpoint/2010/main" val="446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Privacy</a:t>
            </a:r>
            <a:r>
              <a:rPr lang="en-US" dirty="0"/>
              <a:t> </a:t>
            </a:r>
            <a:r>
              <a:rPr lang="en-US" dirty="0" smtClean="0"/>
              <a:t>concerns information about individuals (people, organizations, etc.)</a:t>
            </a:r>
            <a:endParaRPr lang="en-US" i="1" dirty="0" smtClean="0"/>
          </a:p>
          <a:p>
            <a:r>
              <a:rPr lang="en-US" dirty="0" smtClean="0"/>
              <a:t>Often construed as legal right</a:t>
            </a:r>
          </a:p>
          <a:p>
            <a:r>
              <a:rPr lang="en-US" i="1" dirty="0" smtClean="0"/>
              <a:t>Privacy</a:t>
            </a:r>
            <a:r>
              <a:rPr lang="en-US" dirty="0" smtClean="0"/>
              <a:t> is not a synonym for confidentiality or for secrecy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Privacy?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00200"/>
            <a:ext cx="7802880" cy="4876800"/>
          </a:xfrm>
        </p:spPr>
      </p:pic>
    </p:spTree>
    <p:extLst>
      <p:ext uri="{BB962C8B-B14F-4D97-AF65-F5344CB8AC3E}">
        <p14:creationId xmlns:p14="http://schemas.microsoft.com/office/powerpoint/2010/main" val="14263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privacy violation?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Police read papers stored in your home</a:t>
            </a:r>
          </a:p>
          <a:p>
            <a:r>
              <a:rPr lang="en-US" dirty="0"/>
              <a:t>Police read papers you threw in the </a:t>
            </a:r>
            <a:r>
              <a:rPr lang="en-US" dirty="0" smtClean="0"/>
              <a:t>trash</a:t>
            </a:r>
          </a:p>
          <a:p>
            <a:r>
              <a:rPr lang="en-US" dirty="0" smtClean="0"/>
              <a:t>Police read your medical records</a:t>
            </a:r>
          </a:p>
          <a:p>
            <a:r>
              <a:rPr lang="en-US" dirty="0" smtClean="0"/>
              <a:t>Your parents read your medical records</a:t>
            </a:r>
          </a:p>
          <a:p>
            <a:r>
              <a:rPr lang="en-US" dirty="0"/>
              <a:t>Gannett uses your medical records in a research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Police read your texts/Facebook messages</a:t>
            </a:r>
          </a:p>
          <a:p>
            <a:r>
              <a:rPr lang="en-US" dirty="0" smtClean="0"/>
              <a:t>Police read your emails</a:t>
            </a:r>
          </a:p>
          <a:p>
            <a:r>
              <a:rPr lang="en-US" dirty="0" smtClean="0"/>
              <a:t>Google employee reads your emails</a:t>
            </a:r>
          </a:p>
          <a:p>
            <a:r>
              <a:rPr lang="en-US" dirty="0" smtClean="0"/>
              <a:t>Google uses your emails to target personalized ads</a:t>
            </a:r>
          </a:p>
          <a:p>
            <a:r>
              <a:rPr lang="en-US" dirty="0" smtClean="0"/>
              <a:t>Someone tracks your location for months (using phone)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in American Law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6" y="1673225"/>
            <a:ext cx="3552748" cy="47180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52" y="1673225"/>
            <a:ext cx="3736696" cy="4718050"/>
          </a:xfrm>
        </p:spPr>
      </p:pic>
    </p:spTree>
    <p:extLst>
      <p:ext uri="{BB962C8B-B14F-4D97-AF65-F5344CB8AC3E}">
        <p14:creationId xmlns:p14="http://schemas.microsoft.com/office/powerpoint/2010/main" val="14443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Integrity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61" y="1673352"/>
            <a:ext cx="3139816" cy="47183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defines privacy relative to appropriate context</a:t>
            </a:r>
          </a:p>
          <a:p>
            <a:r>
              <a:rPr lang="en-US" dirty="0" smtClean="0"/>
              <a:t>considers information type, time, location, purpose, principals involved (subject, sender, receiver)</a:t>
            </a:r>
          </a:p>
          <a:p>
            <a:r>
              <a:rPr lang="en-US" dirty="0" smtClean="0"/>
              <a:t>dependent on social norms </a:t>
            </a:r>
          </a:p>
          <a:p>
            <a:r>
              <a:rPr lang="en-US" dirty="0" smtClean="0"/>
              <a:t>norms can change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305800" cy="47183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FTC's Fair Information Practice Principals (FIPPs) are the most </a:t>
            </a:r>
            <a:r>
              <a:rPr lang="en-US" smtClean="0"/>
              <a:t>broadly recognized guidelines </a:t>
            </a:r>
            <a:r>
              <a:rPr lang="en-US" dirty="0" smtClean="0"/>
              <a:t>for handling private data in information systems</a:t>
            </a:r>
          </a:p>
          <a:p>
            <a:pPr lvl="1"/>
            <a:r>
              <a:rPr lang="en-US" dirty="0" smtClean="0"/>
              <a:t>Seek </a:t>
            </a:r>
            <a:r>
              <a:rPr lang="en-US" dirty="0" smtClean="0"/>
              <a:t>consent</a:t>
            </a:r>
          </a:p>
          <a:p>
            <a:pPr lvl="1"/>
            <a:r>
              <a:rPr lang="en-US" dirty="0" smtClean="0"/>
              <a:t>Minimize data use</a:t>
            </a:r>
          </a:p>
          <a:p>
            <a:pPr lvl="1"/>
            <a:r>
              <a:rPr lang="en-US" dirty="0" smtClean="0"/>
              <a:t>Limit storage</a:t>
            </a:r>
          </a:p>
          <a:p>
            <a:pPr lvl="1"/>
            <a:r>
              <a:rPr lang="en-US" dirty="0" smtClean="0"/>
              <a:t>Avoid linking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Deanonymization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0"/>
          <a:stretch/>
        </p:blipFill>
        <p:spPr>
          <a:xfrm>
            <a:off x="762000" y="1753830"/>
            <a:ext cx="3505200" cy="4494570"/>
          </a:xfrm>
        </p:spPr>
      </p:pic>
      <p:grpSp>
        <p:nvGrpSpPr>
          <p:cNvPr id="5" name="Group 4"/>
          <p:cNvGrpSpPr/>
          <p:nvPr/>
        </p:nvGrpSpPr>
        <p:grpSpPr>
          <a:xfrm>
            <a:off x="4419600" y="1825752"/>
            <a:ext cx="4572000" cy="4422648"/>
            <a:chOff x="4343400" y="1600200"/>
            <a:chExt cx="4572000" cy="4422648"/>
          </a:xfrm>
        </p:grpSpPr>
        <p:sp>
          <p:nvSpPr>
            <p:cNvPr id="6" name="Oval 5"/>
            <p:cNvSpPr/>
            <p:nvPr/>
          </p:nvSpPr>
          <p:spPr>
            <a:xfrm>
              <a:off x="4343400" y="1600200"/>
              <a:ext cx="2743200" cy="274624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Zip Code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172200" y="1600200"/>
              <a:ext cx="2743200" cy="274624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Gender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257800" y="3276600"/>
              <a:ext cx="2743200" cy="274624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Date of Birth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36891" y="3370006"/>
              <a:ext cx="574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You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86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31148</TotalTime>
  <Words>786</Words>
  <Application>Microsoft Macintosh PowerPoint</Application>
  <PresentationFormat>On-screen Show (4:3)</PresentationFormat>
  <Paragraphs>157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Cambria Math</vt:lpstr>
      <vt:lpstr>CronosPro-Regular</vt:lpstr>
      <vt:lpstr>Arial</vt:lpstr>
      <vt:lpstr>Clarity</vt:lpstr>
      <vt:lpstr>Lecture 27: Privacy</vt:lpstr>
      <vt:lpstr>PowerPoint Presentation</vt:lpstr>
      <vt:lpstr>Privacy</vt:lpstr>
      <vt:lpstr>What is Privacy?</vt:lpstr>
      <vt:lpstr>What is a privacy violation?</vt:lpstr>
      <vt:lpstr>Privacy in American Law</vt:lpstr>
      <vt:lpstr>Contextual Integrity</vt:lpstr>
      <vt:lpstr>General Guidelines</vt:lpstr>
      <vt:lpstr>Deanonymization</vt:lpstr>
      <vt:lpstr>Deanonymization</vt:lpstr>
      <vt:lpstr>Deanonymization</vt:lpstr>
      <vt:lpstr>k-Anonymity</vt:lpstr>
      <vt:lpstr>Database Privacy</vt:lpstr>
      <vt:lpstr>Data Perturbation</vt:lpstr>
      <vt:lpstr>Differential Privacy</vt:lpstr>
      <vt:lpstr>Differential Privacy</vt:lpstr>
      <vt:lpstr>DP in action…</vt:lpstr>
      <vt:lpstr>Internet Privacy</vt:lpstr>
      <vt:lpstr>Internet Privacy</vt:lpstr>
      <vt:lpstr>Notice &amp; Consent</vt:lpstr>
      <vt:lpstr>Browser Tracking</vt:lpstr>
      <vt:lpstr>Browser Tracking</vt:lpstr>
      <vt:lpstr>Browser Tracking</vt:lpstr>
      <vt:lpstr>Beyond Cookies</vt:lpstr>
      <vt:lpstr>Fingerprinting Works</vt:lpstr>
      <vt:lpstr>The result…</vt:lpstr>
      <vt:lpstr>Personalized Content</vt:lpstr>
      <vt:lpstr>Targeted Advertising</vt:lpstr>
      <vt:lpstr>Data Collection is Here to Stay…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482</cp:revision>
  <cp:lastPrinted>2018-04-30T16:15:49Z</cp:lastPrinted>
  <dcterms:created xsi:type="dcterms:W3CDTF">2018-01-05T20:19:03Z</dcterms:created>
  <dcterms:modified xsi:type="dcterms:W3CDTF">2018-05-07T15:45:52Z</dcterms:modified>
</cp:coreProperties>
</file>