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7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8A28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3" autoAdjust="0"/>
    <p:restoredTop sz="94660"/>
  </p:normalViewPr>
  <p:slideViewPr>
    <p:cSldViewPr snapToGrid="0">
      <p:cViewPr>
        <p:scale>
          <a:sx n="110" d="100"/>
          <a:sy n="110" d="100"/>
        </p:scale>
        <p:origin x="-45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668BD-B697-4EBD-A452-C4A301DF94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4BE17D-1097-4016-A0E3-17455A2E77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23739-2C96-4023-BEED-5D61F415A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B7AB6-4B77-4956-BAEC-DAD73AFA5E2A}" type="datetimeFigureOut">
              <a:rPr lang="en-US" smtClean="0"/>
              <a:t>2018-04-24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7CB32-6AA2-44C9-9A16-B2B177F18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119F35-DD7A-4F54-822F-DF777A2A7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CC25E-BBCB-49DC-A5E9-8D560CE9C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6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A94C2-8165-4E78-A5A6-85964077E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F3311B-8F54-40E3-ADBD-EA51BEFE74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995AB0-3A3F-48E3-AF9A-92B8A1338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B7AB6-4B77-4956-BAEC-DAD73AFA5E2A}" type="datetimeFigureOut">
              <a:rPr lang="en-US" smtClean="0"/>
              <a:t>2018-04-24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FBF796-7B69-4FED-B845-FB5DE565B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BB14D-BE0D-43A0-A1AC-6305CAC4B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CC25E-BBCB-49DC-A5E9-8D560CE9C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690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1F1286-5CA4-40DE-8192-087EE2B44B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309F7B-4FD2-4301-85DA-F1D5691F08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3B9BE-F535-49BA-8CB1-79BDAC10C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B7AB6-4B77-4956-BAEC-DAD73AFA5E2A}" type="datetimeFigureOut">
              <a:rPr lang="en-US" smtClean="0"/>
              <a:t>2018-04-24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460EA-70CB-4D70-8B34-AEAB1CB14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BBC6B-E49B-4317-9A14-62DC552FE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CC25E-BBCB-49DC-A5E9-8D560CE9C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377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3C6B6-C4C2-436D-8668-C009130D8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0F701-88E6-4061-9074-59613EEC2C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F7BD8F-FFA6-40C2-A165-89379A6BA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B7AB6-4B77-4956-BAEC-DAD73AFA5E2A}" type="datetimeFigureOut">
              <a:rPr lang="en-US" smtClean="0"/>
              <a:t>2018-04-24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D9A950-CB91-40C3-9F5D-0E3BA2878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92B62F-88CA-4E18-847C-1AFF1AB49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CC25E-BBCB-49DC-A5E9-8D560CE9C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516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7334C-7CDE-40E0-BCC6-4D25D096C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D84076-F118-4C07-B084-9A27B62F40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8237F3-7E2A-4D3E-9ABE-6FE258748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B7AB6-4B77-4956-BAEC-DAD73AFA5E2A}" type="datetimeFigureOut">
              <a:rPr lang="en-US" smtClean="0"/>
              <a:t>2018-04-24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F35B2D-3120-4647-804D-27C3D414F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CCAEB-065D-41B0-ADCD-D1402F142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CC25E-BBCB-49DC-A5E9-8D560CE9C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45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A0CB2-7786-46DA-8AFD-4F710C002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4F896-36D1-46E0-8A29-D6594604D7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A4EBCD-01E1-4943-81DB-008DBE11BB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246AE9-93E9-44D8-8637-7005EAE9E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B7AB6-4B77-4956-BAEC-DAD73AFA5E2A}" type="datetimeFigureOut">
              <a:rPr lang="en-US" smtClean="0"/>
              <a:t>2018-04-24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98F733-652A-4C11-8066-93241275E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47EA61-F322-4977-87E6-E32C3E341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CC25E-BBCB-49DC-A5E9-8D560CE9C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122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0D7C4-0AD9-4E1F-8818-B5D9C21ED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FF214F-7AE8-4AB9-89E5-16A58CC445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2A614E-6788-493D-80AE-9DB274CDBE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9FDEB1-B1AF-4AFF-917D-8CBDACF51D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6CDC06-9320-48AC-B5FF-C5E5112A6F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5B3CAA-084E-4B43-A604-1A42BEF49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B7AB6-4B77-4956-BAEC-DAD73AFA5E2A}" type="datetimeFigureOut">
              <a:rPr lang="en-US" smtClean="0"/>
              <a:t>2018-04-24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B4DC28-2671-4E44-9746-53D3C7FB1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572659-5107-437C-9702-5611C1D0B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CC25E-BBCB-49DC-A5E9-8D560CE9C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584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F8540-FC8F-44EB-ADE7-D1D6DDC34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C4020D-5CEA-453A-A39F-71D667A3E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B7AB6-4B77-4956-BAEC-DAD73AFA5E2A}" type="datetimeFigureOut">
              <a:rPr lang="en-US" smtClean="0"/>
              <a:t>2018-04-24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3A611D-8542-4459-A737-8E012B335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41B852-FE5F-43FA-9FD4-CB887C8F0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CC25E-BBCB-49DC-A5E9-8D560CE9C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235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478547-32AB-4A83-863A-774DC0F22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B7AB6-4B77-4956-BAEC-DAD73AFA5E2A}" type="datetimeFigureOut">
              <a:rPr lang="en-US" smtClean="0"/>
              <a:t>2018-04-24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EFE5D4-2B2B-48CD-929C-67CC1FBFC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0D9FA6-9E2B-4FC1-8F93-32C4971D3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CC25E-BBCB-49DC-A5E9-8D560CE9C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16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6A4D6-E899-4F6E-B95F-FE622727B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FCC2C-7C58-4728-BCEC-615109087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F4EEA4-A4BB-4D79-88AC-2375C44C30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7DF015-8353-4010-BFBE-3374AC7F3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B7AB6-4B77-4956-BAEC-DAD73AFA5E2A}" type="datetimeFigureOut">
              <a:rPr lang="en-US" smtClean="0"/>
              <a:t>2018-04-24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34D6B-8163-43A5-97B4-FFE382629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F4E47D-4827-46A8-87AD-1D10298E8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CC25E-BBCB-49DC-A5E9-8D560CE9C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107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FCBB9-4140-43D6-BF6F-D9929876E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333060-C9CA-4F7D-8329-3D9B04F865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15849D-5510-455C-A5A2-7BE4CEC45A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7F60CE-7568-4CCD-8CF2-D3AC07521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B7AB6-4B77-4956-BAEC-DAD73AFA5E2A}" type="datetimeFigureOut">
              <a:rPr lang="en-US" smtClean="0"/>
              <a:t>2018-04-24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5A1C5C-A97C-41DB-9F23-8EF4257E6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28AE3-055F-4F58-AF9F-37A5D035A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CC25E-BBCB-49DC-A5E9-8D560CE9C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85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C60849-A4A2-4154-9EE7-84E9070C1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64312B-129F-4772-A83D-5A329AA9F9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BB6F5-E92F-4006-8DD4-18D6919C5C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B7AB6-4B77-4956-BAEC-DAD73AFA5E2A}" type="datetimeFigureOut">
              <a:rPr lang="en-US" smtClean="0"/>
              <a:t>2018-04-24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7A6487-A9C0-485F-9C7E-7E0787DD9A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4369C-3EBC-49AA-B4EA-439E7C8441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CC25E-BBCB-49DC-A5E9-8D560CE9C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85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8.svg"/><Relationship Id="rId7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694F0-F1A5-4B5D-9D75-5064EB7E4F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Blockchains and Auditing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D1122A-F7E8-48C5-9F89-71511157D1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Ethan Cecchetti</a:t>
            </a:r>
          </a:p>
          <a:p>
            <a:r>
              <a:rPr lang="en-US" dirty="0"/>
              <a:t>CS 5430</a:t>
            </a:r>
          </a:p>
          <a:p>
            <a:r>
              <a:rPr lang="en-US" dirty="0"/>
              <a:t>April 25, 2018</a:t>
            </a:r>
          </a:p>
        </p:txBody>
      </p:sp>
    </p:spTree>
    <p:extLst>
      <p:ext uri="{BB962C8B-B14F-4D97-AF65-F5344CB8AC3E}">
        <p14:creationId xmlns:p14="http://schemas.microsoft.com/office/powerpoint/2010/main" val="1838087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EA3C5-BC27-46C9-9C30-BEAA3FCC3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of Work: Building a log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B1B55-46BD-4ED8-A786-7EB447B0AF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To add a message, generate a proof of work with that message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Connect each message to previous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91D46E6-7058-4A42-923D-1D7039334953}"/>
              </a:ext>
            </a:extLst>
          </p:cNvPr>
          <p:cNvGrpSpPr/>
          <p:nvPr/>
        </p:nvGrpSpPr>
        <p:grpSpPr>
          <a:xfrm>
            <a:off x="1858828" y="2950092"/>
            <a:ext cx="1917785" cy="2784126"/>
            <a:chOff x="2756383" y="2105684"/>
            <a:chExt cx="1917785" cy="278412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10A1422-7C56-4626-BE3D-4477176A646C}"/>
                </a:ext>
              </a:extLst>
            </p:cNvPr>
            <p:cNvSpPr/>
            <p:nvPr/>
          </p:nvSpPr>
          <p:spPr>
            <a:xfrm>
              <a:off x="3013944" y="2574623"/>
              <a:ext cx="1660224" cy="71006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Scroll: Vertical 6">
              <a:extLst>
                <a:ext uri="{FF2B5EF4-FFF2-40B4-BE49-F238E27FC236}">
                  <a16:creationId xmlns:a16="http://schemas.microsoft.com/office/drawing/2014/main" id="{60728914-502A-4425-866B-C4615B4F23CC}"/>
                </a:ext>
              </a:extLst>
            </p:cNvPr>
            <p:cNvSpPr/>
            <p:nvPr/>
          </p:nvSpPr>
          <p:spPr>
            <a:xfrm>
              <a:off x="2830772" y="3724444"/>
              <a:ext cx="1196456" cy="1165366"/>
            </a:xfrm>
            <a:prstGeom prst="verticalScroll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>
                  <a:solidFill>
                    <a:schemeClr val="tx1"/>
                  </a:solidFill>
                </a:rPr>
                <a:t>Msg</a:t>
              </a:r>
              <a:r>
                <a:rPr lang="en-US" sz="2000" dirty="0">
                  <a:solidFill>
                    <a:schemeClr val="tx1"/>
                  </a:solidFill>
                </a:rPr>
                <a:t> 1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CF4E46D-DEB6-4595-97BA-3A569132C920}"/>
                </a:ext>
              </a:extLst>
            </p:cNvPr>
            <p:cNvSpPr txBox="1"/>
            <p:nvPr/>
          </p:nvSpPr>
          <p:spPr>
            <a:xfrm>
              <a:off x="3178689" y="2668046"/>
              <a:ext cx="50062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en-US" sz="2800" i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9079FC-4089-404A-AF6D-5447E3D7A15C}"/>
                </a:ext>
              </a:extLst>
            </p:cNvPr>
            <p:cNvCxnSpPr>
              <a:cxnSpLocks/>
              <a:stCxn id="6" idx="0"/>
              <a:endCxn id="6" idx="2"/>
            </p:cNvCxnSpPr>
            <p:nvPr/>
          </p:nvCxnSpPr>
          <p:spPr>
            <a:xfrm>
              <a:off x="3844056" y="2574623"/>
              <a:ext cx="0" cy="71006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C8961EE-4492-458B-88CC-560D38F59BF6}"/>
                </a:ext>
              </a:extLst>
            </p:cNvPr>
            <p:cNvSpPr txBox="1"/>
            <p:nvPr/>
          </p:nvSpPr>
          <p:spPr>
            <a:xfrm>
              <a:off x="4005608" y="2664409"/>
              <a:ext cx="50062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800" i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ECB5B8DA-0369-4BEE-9EEB-EF573C4B403A}"/>
                </a:ext>
              </a:extLst>
            </p:cNvPr>
            <p:cNvCxnSpPr>
              <a:cxnSpLocks/>
              <a:stCxn id="7" idx="0"/>
            </p:cNvCxnSpPr>
            <p:nvPr/>
          </p:nvCxnSpPr>
          <p:spPr>
            <a:xfrm flipV="1">
              <a:off x="3429000" y="3109640"/>
              <a:ext cx="0" cy="61480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6EB4B5A-73DA-44FF-9EB1-BDE10A539E6F}"/>
                </a:ext>
              </a:extLst>
            </p:cNvPr>
            <p:cNvSpPr txBox="1"/>
            <p:nvPr/>
          </p:nvSpPr>
          <p:spPr>
            <a:xfrm>
              <a:off x="2756383" y="2105684"/>
              <a:ext cx="133882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Hash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&lt; </a:t>
              </a:r>
              <a:r>
                <a:rPr lang="en-US" sz="24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69AF230-AFE7-4857-8D49-8DD39873708B}"/>
              </a:ext>
            </a:extLst>
          </p:cNvPr>
          <p:cNvGrpSpPr/>
          <p:nvPr/>
        </p:nvGrpSpPr>
        <p:grpSpPr>
          <a:xfrm>
            <a:off x="5525102" y="2938478"/>
            <a:ext cx="1914582" cy="2794564"/>
            <a:chOff x="2759586" y="2095246"/>
            <a:chExt cx="1914582" cy="2794564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3654718E-54AA-4BAC-B060-142C9EF45868}"/>
                </a:ext>
              </a:extLst>
            </p:cNvPr>
            <p:cNvSpPr/>
            <p:nvPr/>
          </p:nvSpPr>
          <p:spPr>
            <a:xfrm>
              <a:off x="3013944" y="2574623"/>
              <a:ext cx="1660224" cy="71006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Scroll: Vertical 24">
              <a:extLst>
                <a:ext uri="{FF2B5EF4-FFF2-40B4-BE49-F238E27FC236}">
                  <a16:creationId xmlns:a16="http://schemas.microsoft.com/office/drawing/2014/main" id="{800461DA-E288-4CA7-A4BF-B807830D3E32}"/>
                </a:ext>
              </a:extLst>
            </p:cNvPr>
            <p:cNvSpPr/>
            <p:nvPr/>
          </p:nvSpPr>
          <p:spPr>
            <a:xfrm>
              <a:off x="2830772" y="3724444"/>
              <a:ext cx="1196456" cy="1165366"/>
            </a:xfrm>
            <a:prstGeom prst="verticalScroll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>
                  <a:solidFill>
                    <a:schemeClr val="tx1"/>
                  </a:solidFill>
                </a:rPr>
                <a:t>Msg</a:t>
              </a:r>
              <a:r>
                <a:rPr lang="en-US" sz="2000" dirty="0">
                  <a:solidFill>
                    <a:schemeClr val="tx1"/>
                  </a:solidFill>
                </a:rPr>
                <a:t> 2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F66C2DE-4E9C-41F9-B601-667AB693B490}"/>
                </a:ext>
              </a:extLst>
            </p:cNvPr>
            <p:cNvSpPr txBox="1"/>
            <p:nvPr/>
          </p:nvSpPr>
          <p:spPr>
            <a:xfrm>
              <a:off x="3178689" y="2668046"/>
              <a:ext cx="50062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en-US" sz="2800" i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06A3469C-9176-4A1A-8BB8-03CF56F733B9}"/>
                </a:ext>
              </a:extLst>
            </p:cNvPr>
            <p:cNvCxnSpPr>
              <a:cxnSpLocks/>
              <a:stCxn id="24" idx="0"/>
              <a:endCxn id="24" idx="2"/>
            </p:cNvCxnSpPr>
            <p:nvPr/>
          </p:nvCxnSpPr>
          <p:spPr>
            <a:xfrm>
              <a:off x="3844056" y="2574623"/>
              <a:ext cx="0" cy="71006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827BC9ED-E15B-4015-9D4B-C37C385F53A3}"/>
                </a:ext>
              </a:extLst>
            </p:cNvPr>
            <p:cNvSpPr txBox="1"/>
            <p:nvPr/>
          </p:nvSpPr>
          <p:spPr>
            <a:xfrm>
              <a:off x="4005608" y="2664409"/>
              <a:ext cx="50062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800" i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AC229A02-3585-4569-A6AD-A69FD2ADE135}"/>
                </a:ext>
              </a:extLst>
            </p:cNvPr>
            <p:cNvCxnSpPr>
              <a:cxnSpLocks/>
              <a:stCxn id="25" idx="0"/>
            </p:cNvCxnSpPr>
            <p:nvPr/>
          </p:nvCxnSpPr>
          <p:spPr>
            <a:xfrm flipV="1">
              <a:off x="3429000" y="3109640"/>
              <a:ext cx="0" cy="61480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6E9E697-A9B7-42F9-AFE0-9D8E42FCA7E8}"/>
                </a:ext>
              </a:extLst>
            </p:cNvPr>
            <p:cNvSpPr txBox="1"/>
            <p:nvPr/>
          </p:nvSpPr>
          <p:spPr>
            <a:xfrm>
              <a:off x="2759586" y="2095246"/>
              <a:ext cx="133882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Hash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&lt; </a:t>
              </a:r>
              <a:r>
                <a:rPr lang="en-US" sz="24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6B887CD8-1E92-4F5D-B51B-B849F92F4307}"/>
              </a:ext>
            </a:extLst>
          </p:cNvPr>
          <p:cNvGrpSpPr/>
          <p:nvPr/>
        </p:nvGrpSpPr>
        <p:grpSpPr>
          <a:xfrm>
            <a:off x="9044388" y="2948916"/>
            <a:ext cx="1914582" cy="2784126"/>
            <a:chOff x="2759586" y="2105684"/>
            <a:chExt cx="1914582" cy="2784126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8658F15-FFB4-4107-A0A8-5DEE6F077C1B}"/>
                </a:ext>
              </a:extLst>
            </p:cNvPr>
            <p:cNvSpPr/>
            <p:nvPr/>
          </p:nvSpPr>
          <p:spPr>
            <a:xfrm>
              <a:off x="3013944" y="2574623"/>
              <a:ext cx="1660224" cy="71006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Scroll: Vertical 32">
              <a:extLst>
                <a:ext uri="{FF2B5EF4-FFF2-40B4-BE49-F238E27FC236}">
                  <a16:creationId xmlns:a16="http://schemas.microsoft.com/office/drawing/2014/main" id="{98E27A68-847F-431D-89A1-BEBC2EB3B5F5}"/>
                </a:ext>
              </a:extLst>
            </p:cNvPr>
            <p:cNvSpPr/>
            <p:nvPr/>
          </p:nvSpPr>
          <p:spPr>
            <a:xfrm>
              <a:off x="2830772" y="3724444"/>
              <a:ext cx="1196456" cy="1165366"/>
            </a:xfrm>
            <a:prstGeom prst="verticalScroll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>
                  <a:solidFill>
                    <a:schemeClr val="tx1"/>
                  </a:solidFill>
                </a:rPr>
                <a:t>Msg</a:t>
              </a:r>
              <a:r>
                <a:rPr lang="en-US" sz="2000" dirty="0">
                  <a:solidFill>
                    <a:schemeClr val="tx1"/>
                  </a:solidFill>
                </a:rPr>
                <a:t> 3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07F7DA3C-1672-4C84-9FFB-5C3DDD0AD12F}"/>
                </a:ext>
              </a:extLst>
            </p:cNvPr>
            <p:cNvSpPr txBox="1"/>
            <p:nvPr/>
          </p:nvSpPr>
          <p:spPr>
            <a:xfrm>
              <a:off x="3178689" y="2668046"/>
              <a:ext cx="50062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en-US" sz="2800" i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64FDA327-5EF0-459D-A279-DA7DBB09C098}"/>
                </a:ext>
              </a:extLst>
            </p:cNvPr>
            <p:cNvCxnSpPr>
              <a:cxnSpLocks/>
              <a:stCxn id="32" idx="0"/>
              <a:endCxn id="32" idx="2"/>
            </p:cNvCxnSpPr>
            <p:nvPr/>
          </p:nvCxnSpPr>
          <p:spPr>
            <a:xfrm>
              <a:off x="3844056" y="2574623"/>
              <a:ext cx="0" cy="71006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AF167F32-D6AD-4D62-97DF-EFAEB64CB851}"/>
                </a:ext>
              </a:extLst>
            </p:cNvPr>
            <p:cNvSpPr txBox="1"/>
            <p:nvPr/>
          </p:nvSpPr>
          <p:spPr>
            <a:xfrm>
              <a:off x="4005608" y="2664409"/>
              <a:ext cx="50062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800" i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86EEAD3A-77CE-42C5-8170-C645F0BEEF1B}"/>
                </a:ext>
              </a:extLst>
            </p:cNvPr>
            <p:cNvCxnSpPr>
              <a:cxnSpLocks/>
              <a:stCxn id="33" idx="0"/>
            </p:cNvCxnSpPr>
            <p:nvPr/>
          </p:nvCxnSpPr>
          <p:spPr>
            <a:xfrm flipV="1">
              <a:off x="3429000" y="3109640"/>
              <a:ext cx="0" cy="61480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2AE6EDBD-DAD0-44FE-A122-C4D0370700FF}"/>
                </a:ext>
              </a:extLst>
            </p:cNvPr>
            <p:cNvSpPr txBox="1"/>
            <p:nvPr/>
          </p:nvSpPr>
          <p:spPr>
            <a:xfrm>
              <a:off x="2759586" y="2105684"/>
              <a:ext cx="133882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Hash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&lt; </a:t>
              </a:r>
              <a:r>
                <a:rPr lang="en-US" sz="24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7E68084F-E067-4273-9F37-DCF87E7E5D57}"/>
              </a:ext>
            </a:extLst>
          </p:cNvPr>
          <p:cNvGrpSpPr/>
          <p:nvPr/>
        </p:nvGrpSpPr>
        <p:grpSpPr>
          <a:xfrm>
            <a:off x="3776613" y="3417855"/>
            <a:ext cx="2001051" cy="710066"/>
            <a:chOff x="3776613" y="2863379"/>
            <a:chExt cx="2001051" cy="710066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E5F9489A-50C7-4FD4-9F99-A8C07CC12680}"/>
                </a:ext>
              </a:extLst>
            </p:cNvPr>
            <p:cNvSpPr/>
            <p:nvPr/>
          </p:nvSpPr>
          <p:spPr>
            <a:xfrm>
              <a:off x="4962977" y="2863379"/>
              <a:ext cx="814687" cy="710066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sz="2800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B6904FE1-3310-4F5E-B47D-D7C7896C7EAC}"/>
                </a:ext>
              </a:extLst>
            </p:cNvPr>
            <p:cNvCxnSpPr>
              <a:cxnSpLocks/>
              <a:endCxn id="6" idx="3"/>
            </p:cNvCxnSpPr>
            <p:nvPr/>
          </p:nvCxnSpPr>
          <p:spPr>
            <a:xfrm flipH="1">
              <a:off x="3776613" y="3219588"/>
              <a:ext cx="1347759" cy="0"/>
            </a:xfrm>
            <a:prstGeom prst="straightConnector1">
              <a:avLst/>
            </a:prstGeom>
            <a:grpFill/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13358E84-0E11-467D-97BF-51BA49F1A844}"/>
              </a:ext>
            </a:extLst>
          </p:cNvPr>
          <p:cNvGrpSpPr/>
          <p:nvPr/>
        </p:nvGrpSpPr>
        <p:grpSpPr>
          <a:xfrm>
            <a:off x="7439684" y="3417855"/>
            <a:ext cx="1871575" cy="710066"/>
            <a:chOff x="7439684" y="2863379"/>
            <a:chExt cx="1871575" cy="710066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4752EAEF-E5CD-4F47-9C3D-A64E7600B86C}"/>
                </a:ext>
              </a:extLst>
            </p:cNvPr>
            <p:cNvSpPr/>
            <p:nvPr/>
          </p:nvSpPr>
          <p:spPr>
            <a:xfrm>
              <a:off x="8496572" y="2863379"/>
              <a:ext cx="814687" cy="710066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sz="2800" i="1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307397F0-19C0-47C5-928D-7E30F21F4D45}"/>
                </a:ext>
              </a:extLst>
            </p:cNvPr>
            <p:cNvCxnSpPr>
              <a:cxnSpLocks/>
              <a:endCxn id="24" idx="3"/>
            </p:cNvCxnSpPr>
            <p:nvPr/>
          </p:nvCxnSpPr>
          <p:spPr>
            <a:xfrm flipH="1">
              <a:off x="7439684" y="3218412"/>
              <a:ext cx="1222856" cy="0"/>
            </a:xfrm>
            <a:prstGeom prst="straightConnector1">
              <a:avLst/>
            </a:prstGeom>
            <a:grpFill/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Rectangle 55">
            <a:extLst>
              <a:ext uri="{FF2B5EF4-FFF2-40B4-BE49-F238E27FC236}">
                <a16:creationId xmlns:a16="http://schemas.microsoft.com/office/drawing/2014/main" id="{9FE76821-31CA-41D2-971D-5BC6415BFC17}"/>
              </a:ext>
            </a:extLst>
          </p:cNvPr>
          <p:cNvSpPr/>
          <p:nvPr/>
        </p:nvSpPr>
        <p:spPr>
          <a:xfrm>
            <a:off x="1298509" y="3417855"/>
            <a:ext cx="814687" cy="71006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2800" baseline="-25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60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9AD11-20C1-4211-AED0-243EA9204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of Work: Coming to consensus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6B08A-0640-48CF-B8A0-115B9735F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107873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What can go wrong?</a:t>
            </a:r>
          </a:p>
          <a:p>
            <a:pPr marL="0" indent="0" algn="ctr">
              <a:buNone/>
            </a:pPr>
            <a:r>
              <a:rPr lang="en-US" sz="3600" b="1" dirty="0"/>
              <a:t>Forks</a:t>
            </a:r>
            <a:endParaRPr lang="en-US" sz="3600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57FA76D-10A2-459C-BD0F-8BB8CFA5B393}"/>
              </a:ext>
            </a:extLst>
          </p:cNvPr>
          <p:cNvGrpSpPr/>
          <p:nvPr/>
        </p:nvGrpSpPr>
        <p:grpSpPr>
          <a:xfrm>
            <a:off x="1173840" y="3691541"/>
            <a:ext cx="2163243" cy="710066"/>
            <a:chOff x="1901757" y="3004429"/>
            <a:chExt cx="2960672" cy="710066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2482DB2-01F4-414B-862C-51C4889D9112}"/>
                </a:ext>
              </a:extLst>
            </p:cNvPr>
            <p:cNvSpPr/>
            <p:nvPr/>
          </p:nvSpPr>
          <p:spPr>
            <a:xfrm>
              <a:off x="2582694" y="3004429"/>
              <a:ext cx="650361" cy="710066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F8FF997D-D8EC-4395-8EC8-8D0896C509E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01757" y="3359462"/>
              <a:ext cx="1006640" cy="0"/>
            </a:xfrm>
            <a:prstGeom prst="straightConnector1">
              <a:avLst/>
            </a:prstGeom>
            <a:grpFill/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D8DE887-0110-4C7B-BECF-9E80B95A4A39}"/>
                </a:ext>
              </a:extLst>
            </p:cNvPr>
            <p:cNvSpPr/>
            <p:nvPr/>
          </p:nvSpPr>
          <p:spPr>
            <a:xfrm>
              <a:off x="3233054" y="3004429"/>
              <a:ext cx="814687" cy="710066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en-US" sz="2800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3684EDB-0250-41C4-A806-25824F95C6D7}"/>
                </a:ext>
              </a:extLst>
            </p:cNvPr>
            <p:cNvSpPr/>
            <p:nvPr/>
          </p:nvSpPr>
          <p:spPr>
            <a:xfrm>
              <a:off x="4047742" y="3004429"/>
              <a:ext cx="814687" cy="710066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800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88CA7E4-4D74-499B-9757-EEAB8A50FD4C}"/>
              </a:ext>
            </a:extLst>
          </p:cNvPr>
          <p:cNvGrpSpPr/>
          <p:nvPr/>
        </p:nvGrpSpPr>
        <p:grpSpPr>
          <a:xfrm>
            <a:off x="3337083" y="3691541"/>
            <a:ext cx="2163243" cy="710066"/>
            <a:chOff x="1901757" y="3004429"/>
            <a:chExt cx="2960672" cy="710066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6B2A0EE5-E4E1-4D47-9162-D7F02DF33320}"/>
                </a:ext>
              </a:extLst>
            </p:cNvPr>
            <p:cNvSpPr/>
            <p:nvPr/>
          </p:nvSpPr>
          <p:spPr>
            <a:xfrm>
              <a:off x="2582694" y="3004429"/>
              <a:ext cx="650361" cy="710066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65D9633D-7CDD-408B-AF60-D38D9565F20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01757" y="3359462"/>
              <a:ext cx="1006640" cy="0"/>
            </a:xfrm>
            <a:prstGeom prst="straightConnector1">
              <a:avLst/>
            </a:prstGeom>
            <a:grpFill/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D2D7868-61C6-4AB6-B6DA-2127D01D9114}"/>
                </a:ext>
              </a:extLst>
            </p:cNvPr>
            <p:cNvSpPr/>
            <p:nvPr/>
          </p:nvSpPr>
          <p:spPr>
            <a:xfrm>
              <a:off x="3233054" y="3004429"/>
              <a:ext cx="814687" cy="710066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en-US" sz="2800" i="1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422464C-7F5C-4773-B07A-843AB7AF0E31}"/>
                </a:ext>
              </a:extLst>
            </p:cNvPr>
            <p:cNvSpPr/>
            <p:nvPr/>
          </p:nvSpPr>
          <p:spPr>
            <a:xfrm>
              <a:off x="4047742" y="3004429"/>
              <a:ext cx="814687" cy="710066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800" i="1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2FDFBD44-3BAA-4575-9B82-0B4D15F27EE3}"/>
              </a:ext>
            </a:extLst>
          </p:cNvPr>
          <p:cNvSpPr/>
          <p:nvPr/>
        </p:nvSpPr>
        <p:spPr>
          <a:xfrm>
            <a:off x="6128879" y="2682731"/>
            <a:ext cx="472068" cy="71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E243D27-3011-4F29-870B-7571CB6A458C}"/>
              </a:ext>
            </a:extLst>
          </p:cNvPr>
          <p:cNvCxnSpPr>
            <a:cxnSpLocks/>
          </p:cNvCxnSpPr>
          <p:nvPr/>
        </p:nvCxnSpPr>
        <p:spPr>
          <a:xfrm flipH="1">
            <a:off x="5500326" y="3037764"/>
            <a:ext cx="864966" cy="84581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BFD5E0CB-9BD5-40FD-A937-150DCCD5B647}"/>
              </a:ext>
            </a:extLst>
          </p:cNvPr>
          <p:cNvSpPr/>
          <p:nvPr/>
        </p:nvSpPr>
        <p:spPr>
          <a:xfrm>
            <a:off x="6600946" y="2682731"/>
            <a:ext cx="591345" cy="71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i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800" baseline="-25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C2FB9AF-665A-4741-9AA8-72336FDE225E}"/>
              </a:ext>
            </a:extLst>
          </p:cNvPr>
          <p:cNvSpPr/>
          <p:nvPr/>
        </p:nvSpPr>
        <p:spPr>
          <a:xfrm>
            <a:off x="7192291" y="2682731"/>
            <a:ext cx="591345" cy="71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i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800" baseline="-25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0E9BBF6-ABA2-42C4-83D0-3173CCE34A88}"/>
              </a:ext>
            </a:extLst>
          </p:cNvPr>
          <p:cNvSpPr/>
          <p:nvPr/>
        </p:nvSpPr>
        <p:spPr>
          <a:xfrm>
            <a:off x="6128879" y="4699025"/>
            <a:ext cx="472068" cy="71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C2306E80-650D-41FF-B1A4-4C00FC82C48D}"/>
              </a:ext>
            </a:extLst>
          </p:cNvPr>
          <p:cNvCxnSpPr>
            <a:cxnSpLocks/>
          </p:cNvCxnSpPr>
          <p:nvPr/>
        </p:nvCxnSpPr>
        <p:spPr>
          <a:xfrm flipH="1" flipV="1">
            <a:off x="5500326" y="4180175"/>
            <a:ext cx="864966" cy="87388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4753EA45-417A-453D-9532-EADB7B30E484}"/>
              </a:ext>
            </a:extLst>
          </p:cNvPr>
          <p:cNvSpPr/>
          <p:nvPr/>
        </p:nvSpPr>
        <p:spPr>
          <a:xfrm>
            <a:off x="6600946" y="4699025"/>
            <a:ext cx="591345" cy="71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d'</a:t>
            </a:r>
            <a:r>
              <a:rPr lang="en-US" sz="2800" i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800" baseline="-25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5ABCF07-39AF-48BF-A172-356C95397852}"/>
              </a:ext>
            </a:extLst>
          </p:cNvPr>
          <p:cNvSpPr/>
          <p:nvPr/>
        </p:nvSpPr>
        <p:spPr>
          <a:xfrm>
            <a:off x="7192291" y="4699025"/>
            <a:ext cx="591345" cy="71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x'</a:t>
            </a:r>
            <a:r>
              <a:rPr lang="en-US" sz="2800" i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800" baseline="-25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7434D294-4C3C-44B6-B9C5-40BBE4074F96}"/>
              </a:ext>
            </a:extLst>
          </p:cNvPr>
          <p:cNvGrpSpPr/>
          <p:nvPr/>
        </p:nvGrpSpPr>
        <p:grpSpPr>
          <a:xfrm>
            <a:off x="7783635" y="2682731"/>
            <a:ext cx="2163243" cy="710066"/>
            <a:chOff x="1901757" y="3004429"/>
            <a:chExt cx="2960672" cy="710066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BF2F962-DD28-45C8-A1B1-A6420F99FEB9}"/>
                </a:ext>
              </a:extLst>
            </p:cNvPr>
            <p:cNvSpPr/>
            <p:nvPr/>
          </p:nvSpPr>
          <p:spPr>
            <a:xfrm>
              <a:off x="2582694" y="3004429"/>
              <a:ext cx="650361" cy="71006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2EA530D5-8844-4973-B9CF-45C2FD059EC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01757" y="3359462"/>
              <a:ext cx="1006640" cy="0"/>
            </a:xfrm>
            <a:prstGeom prst="straightConnector1">
              <a:avLst/>
            </a:prstGeom>
            <a:grpFill/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DCA15395-D71E-403C-BA5D-678185132E4F}"/>
                </a:ext>
              </a:extLst>
            </p:cNvPr>
            <p:cNvSpPr/>
            <p:nvPr/>
          </p:nvSpPr>
          <p:spPr>
            <a:xfrm>
              <a:off x="3233054" y="3004429"/>
              <a:ext cx="814687" cy="710066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en-US" sz="2800" i="1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2CF7E6C4-33B5-413D-BC77-158CC7DA05DE}"/>
                </a:ext>
              </a:extLst>
            </p:cNvPr>
            <p:cNvSpPr/>
            <p:nvPr/>
          </p:nvSpPr>
          <p:spPr>
            <a:xfrm>
              <a:off x="4047742" y="3004429"/>
              <a:ext cx="814687" cy="710066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800" i="1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B9196C8B-9591-4F78-AC6A-B057D3A3C05E}"/>
              </a:ext>
            </a:extLst>
          </p:cNvPr>
          <p:cNvSpPr txBox="1"/>
          <p:nvPr/>
        </p:nvSpPr>
        <p:spPr>
          <a:xfrm>
            <a:off x="759829" y="4887362"/>
            <a:ext cx="506478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B050"/>
                </a:solidFill>
              </a:rPr>
              <a:t>Take the heaviest fork</a:t>
            </a:r>
          </a:p>
          <a:p>
            <a:pPr algn="ctr"/>
            <a:r>
              <a:rPr lang="en-US" sz="3600" b="1" dirty="0">
                <a:solidFill>
                  <a:srgbClr val="00B050"/>
                </a:solidFill>
              </a:rPr>
              <a:t>(one with the most work)</a:t>
            </a:r>
          </a:p>
        </p:txBody>
      </p:sp>
    </p:spTree>
    <p:extLst>
      <p:ext uri="{BB962C8B-B14F-4D97-AF65-F5344CB8AC3E}">
        <p14:creationId xmlns:p14="http://schemas.microsoft.com/office/powerpoint/2010/main" val="324752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4"/>
                                      </p:to>
                                    </p:animClr>
                                    <p:set>
                                      <p:cBhvr>
                                        <p:cTn id="53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4"/>
                                      </p:to>
                                    </p:animClr>
                                    <p:set>
                                      <p:cBhvr>
                                        <p:cTn id="57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4"/>
                                      </p:to>
                                    </p:animClr>
                                    <p:set>
                                      <p:cBhvr>
                                        <p:cTn id="61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C9C"/>
                                      </p:to>
                                    </p:animClr>
                                    <p:set>
                                      <p:cBhvr>
                                        <p:cTn id="65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8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C9C"/>
                                      </p:to>
                                    </p:animClr>
                                    <p:set>
                                      <p:cBhvr>
                                        <p:cTn id="69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C9C"/>
                                      </p:to>
                                    </p:animClr>
                                    <p:set>
                                      <p:cBhvr>
                                        <p:cTn id="73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1" grpId="0" animBg="1"/>
      <p:bldP spid="33" grpId="0" animBg="1"/>
      <p:bldP spid="34" grpId="0" animBg="1"/>
      <p:bldP spid="36" grpId="0" animBg="1"/>
      <p:bldP spid="38" grpId="0" animBg="1"/>
      <p:bldP spid="39" grpId="0" animBg="1"/>
      <p:bldP spid="5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5695C-1D9C-44E6-AF92-C7CD29CB0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Nakamoto Consensus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92084-69B0-49C2-B48E-02E6745660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239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sz="3600" dirty="0"/>
              <a:t>If majority of computation is honest,</a:t>
            </a:r>
            <a:br>
              <a:rPr lang="en-US" sz="3600" dirty="0"/>
            </a:br>
            <a:r>
              <a:rPr lang="en-US" sz="3600" dirty="0"/>
              <a:t>honest parties will agree (eventually)</a:t>
            </a:r>
          </a:p>
          <a:p>
            <a:endParaRPr lang="en-US" sz="3600" dirty="0"/>
          </a:p>
          <a:p>
            <a:r>
              <a:rPr lang="en-US" sz="3600" dirty="0"/>
              <a:t>Log is tamper-proof</a:t>
            </a:r>
          </a:p>
          <a:p>
            <a:pPr lvl="1"/>
            <a:r>
              <a:rPr lang="en-US" sz="3200" dirty="0"/>
              <a:t>It would require redoing all of the work to tamper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FFAD23D-DA32-4B8C-B8A7-F33AC9C918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201" y="1488693"/>
            <a:ext cx="4039551" cy="2512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312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BFA04-44E8-4BD4-BBF5-423E26817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Blockchains for Audit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C951E8-8C14-46CA-864D-41C08B59E4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Individual accountability</a:t>
            </a:r>
          </a:p>
          <a:p>
            <a:pPr lvl="1">
              <a:spcAft>
                <a:spcPts val="2400"/>
              </a:spcAft>
            </a:pPr>
            <a:r>
              <a:rPr lang="en-US" sz="2800" dirty="0"/>
              <a:t>Everything is visible. Everyone is accountable.</a:t>
            </a:r>
          </a:p>
          <a:p>
            <a:r>
              <a:rPr lang="en-US" sz="3200" b="1" dirty="0"/>
              <a:t>Event reconstruction</a:t>
            </a:r>
          </a:p>
          <a:p>
            <a:pPr lvl="1">
              <a:spcAft>
                <a:spcPts val="2400"/>
              </a:spcAft>
            </a:pPr>
            <a:r>
              <a:rPr lang="en-US" sz="2800" dirty="0"/>
              <a:t>All of the events are there. Easy to reconstruct.</a:t>
            </a:r>
          </a:p>
          <a:p>
            <a:r>
              <a:rPr lang="en-US" sz="3200" b="1" dirty="0"/>
              <a:t>Real-time intelligence</a:t>
            </a:r>
          </a:p>
          <a:p>
            <a:pPr lvl="1"/>
            <a:r>
              <a:rPr lang="en-US" sz="2800" dirty="0"/>
              <a:t>Miners can verify everything as it goes on the log.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3479973-E2C9-4FC4-9826-1FA59EB2A712}"/>
              </a:ext>
            </a:extLst>
          </p:cNvPr>
          <p:cNvGrpSpPr/>
          <p:nvPr/>
        </p:nvGrpSpPr>
        <p:grpSpPr>
          <a:xfrm>
            <a:off x="5767385" y="5082842"/>
            <a:ext cx="349208" cy="272504"/>
            <a:chOff x="5746792" y="4469054"/>
            <a:chExt cx="349208" cy="272504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B47E2F21-EFF6-4E71-B110-E46825FDA5CF}"/>
                </a:ext>
              </a:extLst>
            </p:cNvPr>
            <p:cNvCxnSpPr/>
            <p:nvPr/>
          </p:nvCxnSpPr>
          <p:spPr>
            <a:xfrm flipH="1">
              <a:off x="5746792" y="4469054"/>
              <a:ext cx="349208" cy="272504"/>
            </a:xfrm>
            <a:prstGeom prst="line">
              <a:avLst/>
            </a:prstGeom>
            <a:ln w="76200" cap="rnd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5DAE524C-ADAB-408A-9B23-6644A3714CE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746792" y="4469054"/>
              <a:ext cx="349208" cy="272504"/>
            </a:xfrm>
            <a:prstGeom prst="line">
              <a:avLst/>
            </a:prstGeom>
            <a:ln w="76200" cap="rnd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D232E759-26BC-462A-9C57-7E53B3531E9D}"/>
              </a:ext>
            </a:extLst>
          </p:cNvPr>
          <p:cNvSpPr txBox="1"/>
          <p:nvPr/>
        </p:nvSpPr>
        <p:spPr>
          <a:xfrm>
            <a:off x="5262341" y="5377398"/>
            <a:ext cx="14339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before!</a:t>
            </a:r>
          </a:p>
        </p:txBody>
      </p:sp>
    </p:spTree>
    <p:extLst>
      <p:ext uri="{BB962C8B-B14F-4D97-AF65-F5344CB8AC3E}">
        <p14:creationId xmlns:p14="http://schemas.microsoft.com/office/powerpoint/2010/main" val="211648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0A122-49C5-43BB-9176-5F0D3DC7E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 just a log!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8B7FA-682C-4FFE-90F0-6727CCA457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1800"/>
              </a:spcAft>
              <a:buNone/>
            </a:pPr>
            <a:r>
              <a:rPr lang="en-US" sz="3200" b="1" dirty="0"/>
              <a:t>Authoritative record</a:t>
            </a:r>
          </a:p>
          <a:p>
            <a:pPr>
              <a:spcAft>
                <a:spcPts val="1800"/>
              </a:spcAft>
            </a:pPr>
            <a:r>
              <a:rPr lang="en-US" dirty="0"/>
              <a:t>Instead of logging events elsewhere, the blockchain can record the definition of events (e.g. transactions)</a:t>
            </a:r>
          </a:p>
          <a:p>
            <a:pPr>
              <a:spcAft>
                <a:spcPts val="1800"/>
              </a:spcAft>
            </a:pPr>
            <a:r>
              <a:rPr lang="en-US" dirty="0"/>
              <a:t>Online validation can prevent illegal events from ever happening!</a:t>
            </a:r>
          </a:p>
        </p:txBody>
      </p:sp>
    </p:spTree>
    <p:extLst>
      <p:ext uri="{BB962C8B-B14F-4D97-AF65-F5344CB8AC3E}">
        <p14:creationId xmlns:p14="http://schemas.microsoft.com/office/powerpoint/2010/main" val="179060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D8D94-8E72-4F9A-8806-9F925413F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restrictions make sense?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56172-24DE-45EF-AB17-D55A0E3A1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dirty="0"/>
              <a:t>Transaction Processing System</a:t>
            </a:r>
          </a:p>
          <a:p>
            <a:pPr>
              <a:spcAft>
                <a:spcPts val="600"/>
              </a:spcAft>
            </a:pPr>
            <a:r>
              <a:rPr lang="en-US" dirty="0"/>
              <a:t>Each block has a limited number of transactions (1 MB)</a:t>
            </a:r>
          </a:p>
          <a:p>
            <a:pPr>
              <a:spcAft>
                <a:spcPts val="600"/>
              </a:spcAft>
            </a:pPr>
            <a:r>
              <a:rPr lang="en-US" dirty="0"/>
              <a:t>Transactions cannot create money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Except </a:t>
            </a:r>
            <a:r>
              <a:rPr lang="en-US" dirty="0" err="1"/>
              <a:t>coinbase</a:t>
            </a:r>
            <a:r>
              <a:rPr lang="en-US" dirty="0"/>
              <a:t> transaction to reward miner</a:t>
            </a:r>
          </a:p>
          <a:p>
            <a:pPr>
              <a:spcAft>
                <a:spcPts val="600"/>
              </a:spcAft>
            </a:pPr>
            <a:r>
              <a:rPr lang="en-US" dirty="0"/>
              <a:t>Coins can only be spent once (spending creates new unspent coins)</a:t>
            </a:r>
          </a:p>
          <a:p>
            <a:pPr>
              <a:spcAft>
                <a:spcPts val="600"/>
              </a:spcAft>
            </a:pPr>
            <a:r>
              <a:rPr lang="en-US" dirty="0"/>
              <a:t>To spend a coin conditions must be met (e.g., owner authorizes)</a:t>
            </a:r>
          </a:p>
          <a:p>
            <a:pPr>
              <a:spcAft>
                <a:spcPts val="600"/>
              </a:spcAft>
            </a:pPr>
            <a:endParaRPr lang="en-US" sz="2400" b="1" dirty="0"/>
          </a:p>
          <a:p>
            <a:pPr marL="0" indent="0" algn="ctr">
              <a:spcAft>
                <a:spcPts val="600"/>
              </a:spcAft>
              <a:buNone/>
            </a:pPr>
            <a:r>
              <a:rPr lang="en-US" sz="4400" b="1" dirty="0">
                <a:solidFill>
                  <a:schemeClr val="accent2"/>
                </a:solidFill>
              </a:rPr>
              <a:t>Bitcoin</a:t>
            </a:r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A2D5A86D-E4D5-4037-8DC4-B0624EE9AE6F}"/>
              </a:ext>
            </a:extLst>
          </p:cNvPr>
          <p:cNvSpPr/>
          <p:nvPr/>
        </p:nvSpPr>
        <p:spPr>
          <a:xfrm rot="5400000">
            <a:off x="5765231" y="84289"/>
            <a:ext cx="661538" cy="10515602"/>
          </a:xfrm>
          <a:prstGeom prst="rightBrace">
            <a:avLst>
              <a:gd name="adj1" fmla="val 130340"/>
              <a:gd name="adj2" fmla="val 50000"/>
            </a:avLst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264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996DF-C7A4-4E0D-BA15-3CEE78525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002631"/>
            <a:ext cx="10515600" cy="2852737"/>
          </a:xfrm>
        </p:spPr>
        <p:txBody>
          <a:bodyPr anchor="ctr">
            <a:normAutofit/>
          </a:bodyPr>
          <a:lstStyle/>
          <a:p>
            <a:pPr algn="ctr"/>
            <a:r>
              <a:rPr lang="en-US" dirty="0"/>
              <a:t>Blockchains and Confidentiality</a:t>
            </a:r>
          </a:p>
        </p:txBody>
      </p:sp>
    </p:spTree>
    <p:extLst>
      <p:ext uri="{BB962C8B-B14F-4D97-AF65-F5344CB8AC3E}">
        <p14:creationId xmlns:p14="http://schemas.microsoft.com/office/powerpoint/2010/main" val="29939648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532C790-39EF-4B6E-99BE-587CE6962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we do with private data?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E1A0248-B558-49F6-BA70-88D568427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Cannot put it on the blockchain – everything is public</a:t>
            </a:r>
          </a:p>
          <a:p>
            <a:pPr marL="0" indent="0">
              <a:buNone/>
            </a:pPr>
            <a:r>
              <a:rPr lang="en-US" sz="3600" dirty="0"/>
              <a:t>Only publish commitments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5FF8AD98-F6D9-46E6-86D9-D6BF59CB911E}"/>
              </a:ext>
            </a:extLst>
          </p:cNvPr>
          <p:cNvGrpSpPr/>
          <p:nvPr/>
        </p:nvGrpSpPr>
        <p:grpSpPr>
          <a:xfrm>
            <a:off x="1850988" y="3155161"/>
            <a:ext cx="4030068" cy="2344072"/>
            <a:chOff x="1850988" y="3155161"/>
            <a:chExt cx="4030068" cy="2344072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8913A5A5-B5B6-46E6-B28C-5BD3ED069028}"/>
                </a:ext>
              </a:extLst>
            </p:cNvPr>
            <p:cNvGrpSpPr/>
            <p:nvPr/>
          </p:nvGrpSpPr>
          <p:grpSpPr>
            <a:xfrm>
              <a:off x="3717813" y="3155161"/>
              <a:ext cx="2163243" cy="2344072"/>
              <a:chOff x="3717813" y="3155161"/>
              <a:chExt cx="2163243" cy="2344072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DA0ED1AE-5AAD-42AD-976E-5F595C8F4376}"/>
                  </a:ext>
                </a:extLst>
              </p:cNvPr>
              <p:cNvGrpSpPr/>
              <p:nvPr/>
            </p:nvGrpSpPr>
            <p:grpSpPr>
              <a:xfrm>
                <a:off x="3717813" y="3155161"/>
                <a:ext cx="2163243" cy="710066"/>
                <a:chOff x="1901757" y="3004429"/>
                <a:chExt cx="2960672" cy="710066"/>
              </a:xfrm>
              <a:solidFill>
                <a:schemeClr val="accent6">
                  <a:lumMod val="40000"/>
                  <a:lumOff val="60000"/>
                </a:schemeClr>
              </a:solidFill>
            </p:grpSpPr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BF592354-CC3B-4BFF-B148-EA020E3BC581}"/>
                    </a:ext>
                  </a:extLst>
                </p:cNvPr>
                <p:cNvSpPr/>
                <p:nvPr/>
              </p:nvSpPr>
              <p:spPr>
                <a:xfrm>
                  <a:off x="2582694" y="3004429"/>
                  <a:ext cx="650361" cy="710066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8" name="Straight Arrow Connector 7">
                  <a:extLst>
                    <a:ext uri="{FF2B5EF4-FFF2-40B4-BE49-F238E27FC236}">
                      <a16:creationId xmlns:a16="http://schemas.microsoft.com/office/drawing/2014/main" id="{972B93A7-1416-4EC9-89F6-F61BC5FEC4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901757" y="3359462"/>
                  <a:ext cx="1006640" cy="0"/>
                </a:xfrm>
                <a:prstGeom prst="straightConnector1">
                  <a:avLst/>
                </a:prstGeom>
                <a:grpFill/>
                <a:ln w="28575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8E32B636-97AC-4A22-BAD5-572655E30D18}"/>
                    </a:ext>
                  </a:extLst>
                </p:cNvPr>
                <p:cNvSpPr/>
                <p:nvPr/>
              </p:nvSpPr>
              <p:spPr>
                <a:xfrm>
                  <a:off x="3233054" y="3004429"/>
                  <a:ext cx="814687" cy="710066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i="1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</a:t>
                  </a:r>
                  <a:r>
                    <a:rPr lang="en-US" sz="2800" baseline="-250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</a:p>
              </p:txBody>
            </p:sp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033DC759-653F-41DA-9909-AE52149BA5FB}"/>
                    </a:ext>
                  </a:extLst>
                </p:cNvPr>
                <p:cNvSpPr/>
                <p:nvPr/>
              </p:nvSpPr>
              <p:spPr>
                <a:xfrm>
                  <a:off x="4047742" y="3004429"/>
                  <a:ext cx="814687" cy="710066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i="1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x</a:t>
                  </a:r>
                  <a:r>
                    <a:rPr lang="en-US" sz="2800" baseline="-250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</a:p>
              </p:txBody>
            </p:sp>
          </p:grpSp>
          <p:sp>
            <p:nvSpPr>
              <p:cNvPr id="16" name="Scroll: Vertical 15">
                <a:extLst>
                  <a:ext uri="{FF2B5EF4-FFF2-40B4-BE49-F238E27FC236}">
                    <a16:creationId xmlns:a16="http://schemas.microsoft.com/office/drawing/2014/main" id="{B05D0BA5-1B13-48B9-A7C3-1FABE547DF82}"/>
                  </a:ext>
                </a:extLst>
              </p:cNvPr>
              <p:cNvSpPr/>
              <p:nvPr/>
            </p:nvSpPr>
            <p:spPr>
              <a:xfrm>
                <a:off x="4375023" y="4333867"/>
                <a:ext cx="1196456" cy="1165366"/>
              </a:xfrm>
              <a:prstGeom prst="verticalScroll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 i="1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7" name="Straight Arrow Connector 16">
                <a:extLst>
                  <a:ext uri="{FF2B5EF4-FFF2-40B4-BE49-F238E27FC236}">
                    <a16:creationId xmlns:a16="http://schemas.microsoft.com/office/drawing/2014/main" id="{BD23EDE7-FDE9-40E9-8827-C9FE9F390613}"/>
                  </a:ext>
                </a:extLst>
              </p:cNvPr>
              <p:cNvCxnSpPr>
                <a:cxnSpLocks/>
                <a:stCxn id="16" idx="0"/>
              </p:cNvCxnSpPr>
              <p:nvPr/>
            </p:nvCxnSpPr>
            <p:spPr>
              <a:xfrm flipV="1">
                <a:off x="4973251" y="3719063"/>
                <a:ext cx="0" cy="61480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6ECF9850-A781-4B52-8B3D-8733919265AE}"/>
                </a:ext>
              </a:extLst>
            </p:cNvPr>
            <p:cNvGrpSpPr/>
            <p:nvPr/>
          </p:nvGrpSpPr>
          <p:grpSpPr>
            <a:xfrm>
              <a:off x="1850988" y="3892730"/>
              <a:ext cx="1454134" cy="1562519"/>
              <a:chOff x="1850988" y="3892730"/>
              <a:chExt cx="1454134" cy="1562519"/>
            </a:xfrm>
          </p:grpSpPr>
          <p:pic>
            <p:nvPicPr>
              <p:cNvPr id="20" name="Graphic 19">
                <a:extLst>
                  <a:ext uri="{FF2B5EF4-FFF2-40B4-BE49-F238E27FC236}">
                    <a16:creationId xmlns:a16="http://schemas.microsoft.com/office/drawing/2014/main" id="{2E28ADC0-63EE-484B-9B7D-14CBF086072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2027628" y="3892730"/>
                <a:ext cx="1100854" cy="1100854"/>
              </a:xfrm>
              <a:prstGeom prst="rect">
                <a:avLst/>
              </a:prstGeom>
            </p:spPr>
          </p:pic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CE0DB65-FD74-4146-B901-895FA50E058E}"/>
                  </a:ext>
                </a:extLst>
              </p:cNvPr>
              <p:cNvSpPr txBox="1"/>
              <p:nvPr/>
            </p:nvSpPr>
            <p:spPr>
              <a:xfrm>
                <a:off x="1850988" y="4993584"/>
                <a:ext cx="145413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rgbClr val="FF0000"/>
                    </a:solidFill>
                  </a:rPr>
                  <a:t>Secret </a:t>
                </a:r>
                <a:r>
                  <a:rPr lang="en-US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n-US" sz="2400" i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sz="2400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D74C7E72-CAB3-4175-8AFB-A04F74B0E8B3}"/>
              </a:ext>
            </a:extLst>
          </p:cNvPr>
          <p:cNvSpPr txBox="1"/>
          <p:nvPr/>
        </p:nvSpPr>
        <p:spPr>
          <a:xfrm>
            <a:off x="1716415" y="5449848"/>
            <a:ext cx="1764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B050"/>
                </a:solidFill>
              </a:rPr>
              <a:t>Commit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i="1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96DB7EB-1161-4454-9B7E-5F100F2D61C0}"/>
              </a:ext>
            </a:extLst>
          </p:cNvPr>
          <p:cNvCxnSpPr>
            <a:cxnSpLocks/>
            <a:stCxn id="22" idx="3"/>
          </p:cNvCxnSpPr>
          <p:nvPr/>
        </p:nvCxnSpPr>
        <p:spPr>
          <a:xfrm flipV="1">
            <a:off x="3480563" y="4993585"/>
            <a:ext cx="1300880" cy="68709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>
            <a:extLst>
              <a:ext uri="{FF2B5EF4-FFF2-40B4-BE49-F238E27FC236}">
                <a16:creationId xmlns:a16="http://schemas.microsoft.com/office/drawing/2014/main" id="{06161669-6D30-4ED0-843E-6A7EE1F36A43}"/>
              </a:ext>
            </a:extLst>
          </p:cNvPr>
          <p:cNvGrpSpPr/>
          <p:nvPr/>
        </p:nvGrpSpPr>
        <p:grpSpPr>
          <a:xfrm>
            <a:off x="5881056" y="3155161"/>
            <a:ext cx="2163243" cy="2344072"/>
            <a:chOff x="5881056" y="3155161"/>
            <a:chExt cx="2163243" cy="2344072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6A9D2BC-C618-48A6-941B-AC0E5D2738C9}"/>
                </a:ext>
              </a:extLst>
            </p:cNvPr>
            <p:cNvGrpSpPr/>
            <p:nvPr/>
          </p:nvGrpSpPr>
          <p:grpSpPr>
            <a:xfrm>
              <a:off x="5881056" y="3155161"/>
              <a:ext cx="2163243" cy="710066"/>
              <a:chOff x="1901757" y="3004429"/>
              <a:chExt cx="2960672" cy="710066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BF7EFBEB-323C-4361-B830-058275295094}"/>
                  </a:ext>
                </a:extLst>
              </p:cNvPr>
              <p:cNvSpPr/>
              <p:nvPr/>
            </p:nvSpPr>
            <p:spPr>
              <a:xfrm>
                <a:off x="2582694" y="3004429"/>
                <a:ext cx="650361" cy="710066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D3F29C2D-5464-4906-9799-8D751326BE7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901757" y="3359462"/>
                <a:ext cx="1006640" cy="0"/>
              </a:xfrm>
              <a:prstGeom prst="straightConnector1">
                <a:avLst/>
              </a:prstGeom>
              <a:grpFill/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E8742124-2177-4EB2-B745-7B6105CAC1F6}"/>
                  </a:ext>
                </a:extLst>
              </p:cNvPr>
              <p:cNvSpPr/>
              <p:nvPr/>
            </p:nvSpPr>
            <p:spPr>
              <a:xfrm>
                <a:off x="3233054" y="3004429"/>
                <a:ext cx="814687" cy="710066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i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n-US" sz="2800" i="1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sz="2800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734110AD-6837-44FF-A532-BD6919868FF0}"/>
                  </a:ext>
                </a:extLst>
              </p:cNvPr>
              <p:cNvSpPr/>
              <p:nvPr/>
            </p:nvSpPr>
            <p:spPr>
              <a:xfrm>
                <a:off x="4047742" y="3004429"/>
                <a:ext cx="814687" cy="710066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i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i="1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sz="2800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8" name="Scroll: Vertical 17">
              <a:extLst>
                <a:ext uri="{FF2B5EF4-FFF2-40B4-BE49-F238E27FC236}">
                  <a16:creationId xmlns:a16="http://schemas.microsoft.com/office/drawing/2014/main" id="{A88ECAF5-2EF2-4689-B965-0EA881AADBE0}"/>
                </a:ext>
              </a:extLst>
            </p:cNvPr>
            <p:cNvSpPr/>
            <p:nvPr/>
          </p:nvSpPr>
          <p:spPr>
            <a:xfrm>
              <a:off x="6556301" y="4333867"/>
              <a:ext cx="1196456" cy="1165366"/>
            </a:xfrm>
            <a:prstGeom prst="verticalScroll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3E241570-D2E0-439E-B76D-36380D61E434}"/>
                </a:ext>
              </a:extLst>
            </p:cNvPr>
            <p:cNvCxnSpPr>
              <a:cxnSpLocks/>
              <a:stCxn id="18" idx="0"/>
            </p:cNvCxnSpPr>
            <p:nvPr/>
          </p:nvCxnSpPr>
          <p:spPr>
            <a:xfrm flipV="1">
              <a:off x="7154529" y="3719063"/>
              <a:ext cx="0" cy="61480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ED27CBC-F9D5-44BB-9274-12AE171FAB75}"/>
              </a:ext>
            </a:extLst>
          </p:cNvPr>
          <p:cNvGrpSpPr/>
          <p:nvPr/>
        </p:nvGrpSpPr>
        <p:grpSpPr>
          <a:xfrm>
            <a:off x="9001869" y="3892730"/>
            <a:ext cx="1454134" cy="1562519"/>
            <a:chOff x="9001869" y="3892730"/>
            <a:chExt cx="1454134" cy="1562519"/>
          </a:xfrm>
        </p:grpSpPr>
        <p:pic>
          <p:nvPicPr>
            <p:cNvPr id="27" name="Graphic 26">
              <a:extLst>
                <a:ext uri="{FF2B5EF4-FFF2-40B4-BE49-F238E27FC236}">
                  <a16:creationId xmlns:a16="http://schemas.microsoft.com/office/drawing/2014/main" id="{7BB9F7BA-3D09-46E1-8521-1149E94C738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178509" y="3892730"/>
              <a:ext cx="1100854" cy="1100854"/>
            </a:xfrm>
            <a:prstGeom prst="rect">
              <a:avLst/>
            </a:prstGeom>
          </p:spPr>
        </p:pic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0EF04A75-39B4-4560-875C-A3837E602566}"/>
                </a:ext>
              </a:extLst>
            </p:cNvPr>
            <p:cNvSpPr txBox="1"/>
            <p:nvPr/>
          </p:nvSpPr>
          <p:spPr>
            <a:xfrm>
              <a:off x="9001869" y="4993584"/>
              <a:ext cx="145413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FF0000"/>
                  </a:solidFill>
                </a:rPr>
                <a:t>Secret </a:t>
              </a:r>
              <a:r>
                <a:rPr lang="en-US" sz="2400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sz="2400" i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C42F6C4E-77F0-47B3-BA7E-74FE878A9E25}"/>
              </a:ext>
            </a:extLst>
          </p:cNvPr>
          <p:cNvSpPr txBox="1"/>
          <p:nvPr/>
        </p:nvSpPr>
        <p:spPr>
          <a:xfrm>
            <a:off x="8867296" y="5449848"/>
            <a:ext cx="1764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B050"/>
                </a:solidFill>
              </a:rPr>
              <a:t>Commit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i="1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92D643F-6281-470C-B857-54BE10CBFA0D}"/>
              </a:ext>
            </a:extLst>
          </p:cNvPr>
          <p:cNvCxnSpPr>
            <a:cxnSpLocks/>
            <a:stCxn id="29" idx="1"/>
          </p:cNvCxnSpPr>
          <p:nvPr/>
        </p:nvCxnSpPr>
        <p:spPr>
          <a:xfrm flipH="1" flipV="1">
            <a:off x="7361175" y="4993584"/>
            <a:ext cx="1506121" cy="68709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4266B746-F232-4013-A9C3-F6D9A290050A}"/>
              </a:ext>
            </a:extLst>
          </p:cNvPr>
          <p:cNvSpPr/>
          <p:nvPr/>
        </p:nvSpPr>
        <p:spPr>
          <a:xfrm>
            <a:off x="6905188" y="4695283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9D6AE72-FBC1-4F2C-8E22-11333FA13D9A}"/>
              </a:ext>
            </a:extLst>
          </p:cNvPr>
          <p:cNvSpPr/>
          <p:nvPr/>
        </p:nvSpPr>
        <p:spPr>
          <a:xfrm>
            <a:off x="4737898" y="4721403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93329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22" grpId="0"/>
      <p:bldP spid="29" grpId="0"/>
      <p:bldP spid="35" grpId="0"/>
      <p:bldP spid="3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6ACC8-0708-46A4-81EF-2379C4204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we do with private data?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121D0-6B84-4D4B-9D01-93BF23620B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/>
              <a:t>Cannot put it on the blockchain – everything is public</a:t>
            </a:r>
          </a:p>
          <a:p>
            <a:pPr marL="0" indent="0">
              <a:buNone/>
            </a:pPr>
            <a:r>
              <a:rPr lang="en-US" sz="3600" dirty="0"/>
              <a:t>Only publish commitments</a:t>
            </a:r>
          </a:p>
          <a:p>
            <a:pPr lvl="1"/>
            <a:r>
              <a:rPr lang="en-US" sz="3200" dirty="0"/>
              <a:t>Still tamper-proof </a:t>
            </a:r>
            <a:r>
              <a:rPr lang="en-US" sz="3200" dirty="0">
                <a:solidFill>
                  <a:srgbClr val="00B050"/>
                </a:solidFill>
              </a:rPr>
              <a:t>✔</a:t>
            </a:r>
          </a:p>
          <a:p>
            <a:pPr lvl="1"/>
            <a:r>
              <a:rPr lang="en-US" sz="3200" dirty="0"/>
              <a:t>No longer able to see actions</a:t>
            </a:r>
          </a:p>
          <a:p>
            <a:pPr lvl="2"/>
            <a:r>
              <a:rPr lang="en-US" sz="2800" dirty="0"/>
              <a:t>Cannot reconstruct events  </a:t>
            </a:r>
            <a:r>
              <a:rPr lang="en-US" sz="3200" b="1" dirty="0">
                <a:solidFill>
                  <a:srgbClr val="FF0000"/>
                </a:solidFill>
              </a:rPr>
              <a:t>X</a:t>
            </a:r>
            <a:endParaRPr lang="en-US" sz="2800" b="1" dirty="0">
              <a:solidFill>
                <a:srgbClr val="FF0000"/>
              </a:solidFill>
            </a:endParaRPr>
          </a:p>
          <a:p>
            <a:pPr lvl="2"/>
            <a:r>
              <a:rPr lang="en-US" sz="2800" dirty="0"/>
              <a:t>Cannot perform online validation </a:t>
            </a:r>
            <a:r>
              <a:rPr lang="en-US" sz="3200" b="1" dirty="0">
                <a:solidFill>
                  <a:srgbClr val="FF0000"/>
                </a:solidFill>
              </a:rPr>
              <a:t>X</a:t>
            </a:r>
            <a:endParaRPr lang="en-US" sz="2800" dirty="0"/>
          </a:p>
          <a:p>
            <a:pPr lvl="1"/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500B9B-933F-4AE2-8368-8DD8262F95C2}"/>
              </a:ext>
            </a:extLst>
          </p:cNvPr>
          <p:cNvSpPr txBox="1"/>
          <p:nvPr/>
        </p:nvSpPr>
        <p:spPr>
          <a:xfrm>
            <a:off x="7453127" y="4076487"/>
            <a:ext cx="8883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☹</a:t>
            </a:r>
          </a:p>
        </p:txBody>
      </p:sp>
    </p:spTree>
    <p:extLst>
      <p:ext uri="{BB962C8B-B14F-4D97-AF65-F5344CB8AC3E}">
        <p14:creationId xmlns:p14="http://schemas.microsoft.com/office/powerpoint/2010/main" val="799308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D9B05-C36D-4BB0-AC53-2C6BF7A1E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Doing better with private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F7437-A0B8-496D-80F8-78A5FBF087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/>
              <a:t>Verify data validity without leaking secrets</a:t>
            </a:r>
          </a:p>
          <a:p>
            <a:pPr marL="0" indent="0">
              <a:buNone/>
            </a:pPr>
            <a:r>
              <a:rPr lang="en-US" sz="3200" dirty="0"/>
              <a:t>Ongoing research with two main tools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Heavy-duty cryptographic constructs</a:t>
            </a:r>
          </a:p>
          <a:p>
            <a:pPr lvl="1"/>
            <a:r>
              <a:rPr lang="en-US" sz="2800" dirty="0"/>
              <a:t>Complex zero-knowledge proofs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Trusted hardware</a:t>
            </a:r>
          </a:p>
          <a:p>
            <a:pPr lvl="1"/>
            <a:r>
              <a:rPr lang="en-US" sz="2800" dirty="0"/>
              <a:t>Places trust in hardware instead of crypto or a large group</a:t>
            </a:r>
          </a:p>
        </p:txBody>
      </p:sp>
    </p:spTree>
    <p:extLst>
      <p:ext uri="{BB962C8B-B14F-4D97-AF65-F5344CB8AC3E}">
        <p14:creationId xmlns:p14="http://schemas.microsoft.com/office/powerpoint/2010/main" val="3544785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4F3B5390-3F3B-431E-9F5A-70BC4474C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dirty="0"/>
              <a:t>Publicly visible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dirty="0"/>
              <a:t>Publicly writable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dirty="0"/>
              <a:t>Unmodifiable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95021C-534A-46F1-97A0-DEF37E939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Blockchain: A public tamper-proof log</a:t>
            </a:r>
          </a:p>
        </p:txBody>
      </p:sp>
      <p:sp>
        <p:nvSpPr>
          <p:cNvPr id="5" name="Scroll: Vertical 4">
            <a:extLst>
              <a:ext uri="{FF2B5EF4-FFF2-40B4-BE49-F238E27FC236}">
                <a16:creationId xmlns:a16="http://schemas.microsoft.com/office/drawing/2014/main" id="{8765C33A-513F-4B69-AB51-6EFB47C32324}"/>
              </a:ext>
            </a:extLst>
          </p:cNvPr>
          <p:cNvSpPr/>
          <p:nvPr/>
        </p:nvSpPr>
        <p:spPr>
          <a:xfrm>
            <a:off x="6892908" y="1748499"/>
            <a:ext cx="3604814" cy="4546458"/>
          </a:xfrm>
          <a:prstGeom prst="verticalScroll">
            <a:avLst>
              <a:gd name="adj" fmla="val 7336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BD9230-82E7-4371-B1D3-AE036D9664A7}"/>
              </a:ext>
            </a:extLst>
          </p:cNvPr>
          <p:cNvSpPr txBox="1"/>
          <p:nvPr/>
        </p:nvSpPr>
        <p:spPr>
          <a:xfrm>
            <a:off x="7216439" y="2268193"/>
            <a:ext cx="2957752" cy="3709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dirty="0"/>
              <a:t>Event 1</a:t>
            </a:r>
          </a:p>
          <a:p>
            <a:pPr algn="ctr">
              <a:lnSpc>
                <a:spcPct val="150000"/>
              </a:lnSpc>
            </a:pPr>
            <a:endParaRPr lang="en-US" sz="3200" dirty="0"/>
          </a:p>
          <a:p>
            <a:pPr algn="ctr">
              <a:lnSpc>
                <a:spcPct val="150000"/>
              </a:lnSpc>
            </a:pPr>
            <a:r>
              <a:rPr lang="en-US" sz="3200" dirty="0"/>
              <a:t>Event 2</a:t>
            </a:r>
          </a:p>
          <a:p>
            <a:pPr algn="ctr">
              <a:lnSpc>
                <a:spcPct val="150000"/>
              </a:lnSpc>
            </a:pPr>
            <a:endParaRPr lang="en-US" sz="3200" dirty="0"/>
          </a:p>
          <a:p>
            <a:pPr algn="ctr">
              <a:lnSpc>
                <a:spcPct val="150000"/>
              </a:lnSpc>
            </a:pPr>
            <a:r>
              <a:rPr lang="en-US" sz="3200" dirty="0"/>
              <a:t>Event 3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6F922C0-C270-4F52-9572-F6133B97926A}"/>
              </a:ext>
            </a:extLst>
          </p:cNvPr>
          <p:cNvGrpSpPr/>
          <p:nvPr/>
        </p:nvGrpSpPr>
        <p:grpSpPr>
          <a:xfrm flipH="1">
            <a:off x="9291518" y="2098010"/>
            <a:ext cx="1349856" cy="1149784"/>
            <a:chOff x="3809606" y="2357825"/>
            <a:chExt cx="1315583" cy="1120591"/>
          </a:xfrm>
        </p:grpSpPr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94561315-C08B-4A52-9B86-94A809D9FC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09606" y="2357825"/>
              <a:ext cx="1315583" cy="980065"/>
            </a:xfrm>
            <a:prstGeom prst="rect">
              <a:avLst/>
            </a:prstGeom>
          </p:spPr>
        </p:pic>
        <p:sp>
          <p:nvSpPr>
            <p:cNvPr id="26" name="&quot;Not Allowed&quot; Symbol 25">
              <a:extLst>
                <a:ext uri="{FF2B5EF4-FFF2-40B4-BE49-F238E27FC236}">
                  <a16:creationId xmlns:a16="http://schemas.microsoft.com/office/drawing/2014/main" id="{E6204E0E-C8B8-4201-87EC-5384DE67CF75}"/>
                </a:ext>
              </a:extLst>
            </p:cNvPr>
            <p:cNvSpPr/>
            <p:nvPr/>
          </p:nvSpPr>
          <p:spPr>
            <a:xfrm>
              <a:off x="3815107" y="2379776"/>
              <a:ext cx="1098640" cy="1098640"/>
            </a:xfrm>
            <a:prstGeom prst="noSmoking">
              <a:avLst>
                <a:gd name="adj" fmla="val 1564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7FF47EB7-FCE5-44F5-9828-2D19114526E8}"/>
              </a:ext>
            </a:extLst>
          </p:cNvPr>
          <p:cNvSpPr/>
          <p:nvPr/>
        </p:nvSpPr>
        <p:spPr>
          <a:xfrm>
            <a:off x="6199866" y="2480500"/>
            <a:ext cx="3447675" cy="2019984"/>
          </a:xfrm>
          <a:custGeom>
            <a:avLst/>
            <a:gdLst>
              <a:gd name="connsiteX0" fmla="*/ 0 w 2697225"/>
              <a:gd name="connsiteY0" fmla="*/ 306503 h 1650007"/>
              <a:gd name="connsiteX1" fmla="*/ 1588706 w 2697225"/>
              <a:gd name="connsiteY1" fmla="*/ 0 h 1650007"/>
              <a:gd name="connsiteX2" fmla="*/ 2697225 w 2697225"/>
              <a:gd name="connsiteY2" fmla="*/ 0 h 1650007"/>
              <a:gd name="connsiteX3" fmla="*/ 2697225 w 2697225"/>
              <a:gd name="connsiteY3" fmla="*/ 1650007 h 1650007"/>
              <a:gd name="connsiteX4" fmla="*/ 1460997 w 2697225"/>
              <a:gd name="connsiteY4" fmla="*/ 1650007 h 1650007"/>
              <a:gd name="connsiteX5" fmla="*/ 0 w 2697225"/>
              <a:gd name="connsiteY5" fmla="*/ 306503 h 165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97225" h="1650007">
                <a:moveTo>
                  <a:pt x="0" y="306503"/>
                </a:moveTo>
                <a:lnTo>
                  <a:pt x="1588706" y="0"/>
                </a:lnTo>
                <a:lnTo>
                  <a:pt x="2697225" y="0"/>
                </a:lnTo>
                <a:lnTo>
                  <a:pt x="2697225" y="1650007"/>
                </a:lnTo>
                <a:lnTo>
                  <a:pt x="1460997" y="1650007"/>
                </a:lnTo>
                <a:lnTo>
                  <a:pt x="0" y="306503"/>
                </a:lnTo>
                <a:close/>
              </a:path>
            </a:pathLst>
          </a:custGeom>
          <a:gradFill flip="none" rotWithShape="1">
            <a:gsLst>
              <a:gs pos="0">
                <a:srgbClr val="00B050"/>
              </a:gs>
              <a:gs pos="60000">
                <a:srgbClr val="00B050">
                  <a:alpha val="50000"/>
                </a:srgbClr>
              </a:gs>
              <a:gs pos="100000">
                <a:srgbClr val="00B050">
                  <a:alpha val="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78CD4E0-319A-4C4A-9A5C-F5C9D07F9AF4}"/>
              </a:ext>
            </a:extLst>
          </p:cNvPr>
          <p:cNvGrpSpPr/>
          <p:nvPr/>
        </p:nvGrpSpPr>
        <p:grpSpPr>
          <a:xfrm>
            <a:off x="582355" y="1629573"/>
            <a:ext cx="4865584" cy="3797884"/>
            <a:chOff x="582355" y="1629573"/>
            <a:chExt cx="4865584" cy="3797884"/>
          </a:xfrm>
        </p:grpSpPr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B7F99F2B-5801-4544-964E-52492425FDCC}"/>
                </a:ext>
              </a:extLst>
            </p:cNvPr>
            <p:cNvSpPr/>
            <p:nvPr/>
          </p:nvSpPr>
          <p:spPr>
            <a:xfrm>
              <a:off x="582355" y="1629573"/>
              <a:ext cx="3310230" cy="3095678"/>
            </a:xfrm>
            <a:prstGeom prst="roundRect">
              <a:avLst/>
            </a:prstGeom>
            <a:noFill/>
            <a:ln w="762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A669895C-0259-4223-9C74-BD9B05B0D726}"/>
                </a:ext>
              </a:extLst>
            </p:cNvPr>
            <p:cNvSpPr txBox="1"/>
            <p:nvPr/>
          </p:nvSpPr>
          <p:spPr>
            <a:xfrm>
              <a:off x="1359576" y="4842682"/>
              <a:ext cx="408836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rgbClr val="00B050"/>
                  </a:solidFill>
                </a:rPr>
                <a:t>Useful for an audit log!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3E5075B4-1DC5-45ED-A3D7-63BCC17C29B9}"/>
              </a:ext>
            </a:extLst>
          </p:cNvPr>
          <p:cNvGrpSpPr/>
          <p:nvPr/>
        </p:nvGrpSpPr>
        <p:grpSpPr>
          <a:xfrm>
            <a:off x="5127023" y="2419622"/>
            <a:ext cx="1299434" cy="1139139"/>
            <a:chOff x="5127023" y="2419622"/>
            <a:chExt cx="1299434" cy="1139139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761F86BE-A437-4DA1-83C0-FADC733E58A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27023" y="2419622"/>
              <a:ext cx="1279166" cy="624659"/>
            </a:xfrm>
            <a:prstGeom prst="rect">
              <a:avLst/>
            </a:prstGeom>
          </p:spPr>
        </p:pic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080ED0F-69B4-4342-9816-FD769EB937C8}"/>
                </a:ext>
              </a:extLst>
            </p:cNvPr>
            <p:cNvSpPr/>
            <p:nvPr/>
          </p:nvSpPr>
          <p:spPr>
            <a:xfrm>
              <a:off x="5467540" y="2789320"/>
              <a:ext cx="958917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400" b="0" i="0" dirty="0">
                  <a:solidFill>
                    <a:srgbClr val="00B050"/>
                  </a:solidFill>
                  <a:effectLst/>
                  <a:latin typeface="Open Sans"/>
                </a:rPr>
                <a:t>✔</a:t>
              </a:r>
              <a:endParaRPr lang="en-US" sz="44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2F530DD7-C2B5-4945-99C7-D8E417B1EAFC}"/>
              </a:ext>
            </a:extLst>
          </p:cNvPr>
          <p:cNvGrpSpPr/>
          <p:nvPr/>
        </p:nvGrpSpPr>
        <p:grpSpPr>
          <a:xfrm>
            <a:off x="6708135" y="4067103"/>
            <a:ext cx="1079504" cy="1551159"/>
            <a:chOff x="6708135" y="4067103"/>
            <a:chExt cx="1079504" cy="1551159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FF68A6EA-6CA8-4FC4-AE68-D26EE413260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559778" flipH="1">
              <a:off x="7062012" y="4067103"/>
              <a:ext cx="725627" cy="1551159"/>
            </a:xfrm>
            <a:prstGeom prst="rect">
              <a:avLst/>
            </a:prstGeom>
          </p:spPr>
        </p:pic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420A09E-53B9-48CF-AC9F-3427771EC144}"/>
                </a:ext>
              </a:extLst>
            </p:cNvPr>
            <p:cNvSpPr/>
            <p:nvPr/>
          </p:nvSpPr>
          <p:spPr>
            <a:xfrm>
              <a:off x="6708135" y="4779891"/>
              <a:ext cx="958917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400" b="0" i="0" dirty="0">
                  <a:solidFill>
                    <a:srgbClr val="00B050"/>
                  </a:solidFill>
                  <a:effectLst/>
                  <a:latin typeface="Open Sans"/>
                </a:rPr>
                <a:t>✔</a:t>
              </a:r>
              <a:endParaRPr lang="en-US" sz="4400" dirty="0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87629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uiExpand="1" build="p"/>
      <p:bldP spid="5" grpId="0" animBg="1"/>
      <p:bldP spid="6" grpId="0" uiExpand="1" build="allAtOnce"/>
      <p:bldP spid="3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EAEEA-5687-4134-8BC8-383237AF0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Cryptographic Example: Solidus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6C9EF-78D9-4D2D-9427-757A2EEA1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Bank-base confidential transactions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05E9D56-63E1-49C1-9443-DF91C3CFDA82}"/>
              </a:ext>
            </a:extLst>
          </p:cNvPr>
          <p:cNvGrpSpPr/>
          <p:nvPr/>
        </p:nvGrpSpPr>
        <p:grpSpPr>
          <a:xfrm>
            <a:off x="3301707" y="2413647"/>
            <a:ext cx="4099120" cy="3275300"/>
            <a:chOff x="7237412" y="1909481"/>
            <a:chExt cx="4099120" cy="3275300"/>
          </a:xfrm>
          <a:noFill/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5C58E6A1-C1B5-4826-971B-0D2DC067EC7F}"/>
                </a:ext>
              </a:extLst>
            </p:cNvPr>
            <p:cNvCxnSpPr/>
            <p:nvPr/>
          </p:nvCxnSpPr>
          <p:spPr>
            <a:xfrm>
              <a:off x="8443056" y="4738077"/>
              <a:ext cx="1681834" cy="0"/>
            </a:xfrm>
            <a:prstGeom prst="straightConnector1">
              <a:avLst/>
            </a:prstGeom>
            <a:grpFill/>
            <a:ln w="57150">
              <a:solidFill>
                <a:schemeClr val="tx1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" name="Picture 2" descr="https://lh6.googleusercontent.com/WOaQj42kY6Sc6qAZxei4PGncy380YpvA7P2LPvF2i-_VO0OziNxUVwfKk-uZ3Z14_4fC85FcoxVe1zH_TWG7M1xvxDYM39YVQO0kEfmRq87PX9OwARevHPGjCv4I4RndtTEbLSFkz0Y">
              <a:extLst>
                <a:ext uri="{FF2B5EF4-FFF2-40B4-BE49-F238E27FC236}">
                  <a16:creationId xmlns:a16="http://schemas.microsoft.com/office/drawing/2014/main" id="{3D65E654-E446-4F7E-8E61-639286D829E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1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7412" y="3566927"/>
              <a:ext cx="957376" cy="952589"/>
            </a:xfrm>
            <a:prstGeom prst="rect">
              <a:avLst/>
            </a:prstGeom>
            <a:grpFill/>
            <a:extLst/>
          </p:spPr>
        </p:pic>
        <p:pic>
          <p:nvPicPr>
            <p:cNvPr id="7" name="Picture 2" descr="https://lh6.googleusercontent.com/WOaQj42kY6Sc6qAZxei4PGncy380YpvA7P2LPvF2i-_VO0OziNxUVwfKk-uZ3Z14_4fC85FcoxVe1zH_TWG7M1xvxDYM39YVQO0kEfmRq87PX9OwARevHPGjCv4I4RndtTEbLSFkz0Y">
              <a:extLst>
                <a:ext uri="{FF2B5EF4-FFF2-40B4-BE49-F238E27FC236}">
                  <a16:creationId xmlns:a16="http://schemas.microsoft.com/office/drawing/2014/main" id="{20119E6C-6A48-4EDB-B3B1-D8CD19E8128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1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79156" y="3566928"/>
              <a:ext cx="957376" cy="952589"/>
            </a:xfrm>
            <a:prstGeom prst="rect">
              <a:avLst/>
            </a:prstGeom>
            <a:grpFill/>
            <a:extLst/>
          </p:spPr>
        </p:pic>
        <p:pic>
          <p:nvPicPr>
            <p:cNvPr id="8" name="Picture 2" descr="https://lh6.googleusercontent.com/WOaQj42kY6Sc6qAZxei4PGncy380YpvA7P2LPvF2i-_VO0OziNxUVwfKk-uZ3Z14_4fC85FcoxVe1zH_TWG7M1xvxDYM39YVQO0kEfmRq87PX9OwARevHPGjCv4I4RndtTEbLSFkz0Y">
              <a:extLst>
                <a:ext uri="{FF2B5EF4-FFF2-40B4-BE49-F238E27FC236}">
                  <a16:creationId xmlns:a16="http://schemas.microsoft.com/office/drawing/2014/main" id="{988846E4-E1E0-4226-AA97-4D32F5F7B1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1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14633" y="1909481"/>
              <a:ext cx="957376" cy="952589"/>
            </a:xfrm>
            <a:prstGeom prst="rect">
              <a:avLst/>
            </a:prstGeom>
            <a:grpFill/>
            <a:extLst/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1C6F3F0-8C27-4F26-8F2E-E273A6664736}"/>
                </a:ext>
              </a:extLst>
            </p:cNvPr>
            <p:cNvSpPr txBox="1"/>
            <p:nvPr/>
          </p:nvSpPr>
          <p:spPr>
            <a:xfrm>
              <a:off x="8974581" y="4723116"/>
              <a:ext cx="474810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</a:t>
              </a:r>
              <a:r>
                <a:rPr lang="en-US" sz="24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2A0D9928-EAAF-40A0-89AB-BCB7E0985D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343369"/>
              </p:ext>
            </p:extLst>
          </p:nvPr>
        </p:nvGraphicFramePr>
        <p:xfrm>
          <a:off x="3096310" y="5002432"/>
          <a:ext cx="1403384" cy="736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61620">
                  <a:extLst>
                    <a:ext uri="{9D8B030D-6E8A-4147-A177-3AD203B41FA5}">
                      <a16:colId xmlns:a16="http://schemas.microsoft.com/office/drawing/2014/main" val="1998247541"/>
                    </a:ext>
                  </a:extLst>
                </a:gridCol>
                <a:gridCol w="741764">
                  <a:extLst>
                    <a:ext uri="{9D8B030D-6E8A-4147-A177-3AD203B41FA5}">
                      <a16:colId xmlns:a16="http://schemas.microsoft.com/office/drawing/2014/main" val="18269859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Alice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$10-</a:t>
                      </a:r>
                      <a:r>
                        <a:rPr lang="en-US" sz="18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400064"/>
                  </a:ext>
                </a:extLst>
              </a:tr>
              <a:tr h="18542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618695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1A203B79-6F74-4A9D-88FA-F1A7214DAE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57077"/>
              </p:ext>
            </p:extLst>
          </p:nvPr>
        </p:nvGraphicFramePr>
        <p:xfrm>
          <a:off x="6238053" y="5003561"/>
          <a:ext cx="1403384" cy="736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61620">
                  <a:extLst>
                    <a:ext uri="{9D8B030D-6E8A-4147-A177-3AD203B41FA5}">
                      <a16:colId xmlns:a16="http://schemas.microsoft.com/office/drawing/2014/main" val="1998247541"/>
                    </a:ext>
                  </a:extLst>
                </a:gridCol>
                <a:gridCol w="741764">
                  <a:extLst>
                    <a:ext uri="{9D8B030D-6E8A-4147-A177-3AD203B41FA5}">
                      <a16:colId xmlns:a16="http://schemas.microsoft.com/office/drawing/2014/main" val="18269859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Bob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$5+</a:t>
                      </a:r>
                      <a:r>
                        <a:rPr lang="en-US" sz="18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400064"/>
                  </a:ext>
                </a:extLst>
              </a:tr>
              <a:tr h="18542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618695"/>
                  </a:ext>
                </a:extLst>
              </a:tr>
            </a:tbl>
          </a:graphicData>
        </a:graphic>
      </p:graphicFrame>
      <p:grpSp>
        <p:nvGrpSpPr>
          <p:cNvPr id="15" name="Group 14">
            <a:extLst>
              <a:ext uri="{FF2B5EF4-FFF2-40B4-BE49-F238E27FC236}">
                <a16:creationId xmlns:a16="http://schemas.microsoft.com/office/drawing/2014/main" id="{D15DCC50-7A40-43A9-A88F-CFDB96C0A9E6}"/>
              </a:ext>
            </a:extLst>
          </p:cNvPr>
          <p:cNvGrpSpPr/>
          <p:nvPr/>
        </p:nvGrpSpPr>
        <p:grpSpPr>
          <a:xfrm>
            <a:off x="3598048" y="2719689"/>
            <a:ext cx="3519135" cy="1974029"/>
            <a:chOff x="7527404" y="1816876"/>
            <a:chExt cx="3519135" cy="1974029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8E592EAB-271B-41E2-992B-07D592A00BB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7527404" y="3474321"/>
              <a:ext cx="377391" cy="316582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194D4C10-E66A-4875-BBFE-BFEC6C07499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9148" y="3474323"/>
              <a:ext cx="377391" cy="316582"/>
            </a:xfrm>
            <a:prstGeom prst="rect">
              <a:avLst/>
            </a:prstGeom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53D6FF17-9B03-42AE-8F1B-77BA56A04A6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04625" y="1816876"/>
              <a:ext cx="377391" cy="31658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12435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EAEEA-5687-4134-8BC8-383237AF0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Cryptographic Example: Solidus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6C9EF-78D9-4D2D-9427-757A2EEA1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Sending bank can see sender and value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05E9D56-63E1-49C1-9443-DF91C3CFDA82}"/>
              </a:ext>
            </a:extLst>
          </p:cNvPr>
          <p:cNvGrpSpPr/>
          <p:nvPr/>
        </p:nvGrpSpPr>
        <p:grpSpPr>
          <a:xfrm>
            <a:off x="3301707" y="2413647"/>
            <a:ext cx="4099120" cy="3275300"/>
            <a:chOff x="7237412" y="1909481"/>
            <a:chExt cx="4099120" cy="3275300"/>
          </a:xfrm>
          <a:noFill/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5C58E6A1-C1B5-4826-971B-0D2DC067EC7F}"/>
                </a:ext>
              </a:extLst>
            </p:cNvPr>
            <p:cNvCxnSpPr/>
            <p:nvPr/>
          </p:nvCxnSpPr>
          <p:spPr>
            <a:xfrm>
              <a:off x="8443056" y="4738077"/>
              <a:ext cx="1681834" cy="0"/>
            </a:xfrm>
            <a:prstGeom prst="straightConnector1">
              <a:avLst/>
            </a:prstGeom>
            <a:grpFill/>
            <a:ln w="57150">
              <a:solidFill>
                <a:schemeClr val="tx1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" name="Picture 2" descr="https://lh6.googleusercontent.com/WOaQj42kY6Sc6qAZxei4PGncy380YpvA7P2LPvF2i-_VO0OziNxUVwfKk-uZ3Z14_4fC85FcoxVe1zH_TWG7M1xvxDYM39YVQO0kEfmRq87PX9OwARevHPGjCv4I4RndtTEbLSFkz0Y">
              <a:extLst>
                <a:ext uri="{FF2B5EF4-FFF2-40B4-BE49-F238E27FC236}">
                  <a16:creationId xmlns:a16="http://schemas.microsoft.com/office/drawing/2014/main" id="{3D65E654-E446-4F7E-8E61-639286D829E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1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7412" y="3566927"/>
              <a:ext cx="957376" cy="952589"/>
            </a:xfrm>
            <a:prstGeom prst="rect">
              <a:avLst/>
            </a:prstGeom>
            <a:grpFill/>
            <a:extLst/>
          </p:spPr>
        </p:pic>
        <p:pic>
          <p:nvPicPr>
            <p:cNvPr id="7" name="Picture 2" descr="https://lh6.googleusercontent.com/WOaQj42kY6Sc6qAZxei4PGncy380YpvA7P2LPvF2i-_VO0OziNxUVwfKk-uZ3Z14_4fC85FcoxVe1zH_TWG7M1xvxDYM39YVQO0kEfmRq87PX9OwARevHPGjCv4I4RndtTEbLSFkz0Y">
              <a:extLst>
                <a:ext uri="{FF2B5EF4-FFF2-40B4-BE49-F238E27FC236}">
                  <a16:creationId xmlns:a16="http://schemas.microsoft.com/office/drawing/2014/main" id="{20119E6C-6A48-4EDB-B3B1-D8CD19E8128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1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79156" y="3566928"/>
              <a:ext cx="957376" cy="952589"/>
            </a:xfrm>
            <a:prstGeom prst="rect">
              <a:avLst/>
            </a:prstGeom>
            <a:grpFill/>
            <a:extLst/>
          </p:spPr>
        </p:pic>
        <p:pic>
          <p:nvPicPr>
            <p:cNvPr id="8" name="Picture 2" descr="https://lh6.googleusercontent.com/WOaQj42kY6Sc6qAZxei4PGncy380YpvA7P2LPvF2i-_VO0OziNxUVwfKk-uZ3Z14_4fC85FcoxVe1zH_TWG7M1xvxDYM39YVQO0kEfmRq87PX9OwARevHPGjCv4I4RndtTEbLSFkz0Y">
              <a:extLst>
                <a:ext uri="{FF2B5EF4-FFF2-40B4-BE49-F238E27FC236}">
                  <a16:creationId xmlns:a16="http://schemas.microsoft.com/office/drawing/2014/main" id="{988846E4-E1E0-4226-AA97-4D32F5F7B1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1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14633" y="1909481"/>
              <a:ext cx="957376" cy="952589"/>
            </a:xfrm>
            <a:prstGeom prst="rect">
              <a:avLst/>
            </a:prstGeom>
            <a:grpFill/>
            <a:extLst/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1C6F3F0-8C27-4F26-8F2E-E273A6664736}"/>
                </a:ext>
              </a:extLst>
            </p:cNvPr>
            <p:cNvSpPr txBox="1"/>
            <p:nvPr/>
          </p:nvSpPr>
          <p:spPr>
            <a:xfrm>
              <a:off x="8974581" y="4723116"/>
              <a:ext cx="474810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</a:t>
              </a:r>
              <a:r>
                <a:rPr lang="en-US" sz="24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2A0D9928-EAAF-40A0-89AB-BCB7E0985D8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096310" y="5002432"/>
          <a:ext cx="1403384" cy="736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61620">
                  <a:extLst>
                    <a:ext uri="{9D8B030D-6E8A-4147-A177-3AD203B41FA5}">
                      <a16:colId xmlns:a16="http://schemas.microsoft.com/office/drawing/2014/main" val="1998247541"/>
                    </a:ext>
                  </a:extLst>
                </a:gridCol>
                <a:gridCol w="741764">
                  <a:extLst>
                    <a:ext uri="{9D8B030D-6E8A-4147-A177-3AD203B41FA5}">
                      <a16:colId xmlns:a16="http://schemas.microsoft.com/office/drawing/2014/main" val="18269859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Alice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$10-</a:t>
                      </a:r>
                      <a:r>
                        <a:rPr lang="en-US" sz="18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400064"/>
                  </a:ext>
                </a:extLst>
              </a:tr>
              <a:tr h="18542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618695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1A203B79-6F74-4A9D-88FA-F1A7214DAEC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238053" y="5003561"/>
          <a:ext cx="1403384" cy="736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61620">
                  <a:extLst>
                    <a:ext uri="{9D8B030D-6E8A-4147-A177-3AD203B41FA5}">
                      <a16:colId xmlns:a16="http://schemas.microsoft.com/office/drawing/2014/main" val="1998247541"/>
                    </a:ext>
                  </a:extLst>
                </a:gridCol>
                <a:gridCol w="741764">
                  <a:extLst>
                    <a:ext uri="{9D8B030D-6E8A-4147-A177-3AD203B41FA5}">
                      <a16:colId xmlns:a16="http://schemas.microsoft.com/office/drawing/2014/main" val="18269859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Bob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$5+</a:t>
                      </a:r>
                      <a:r>
                        <a:rPr lang="en-US" sz="18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400064"/>
                  </a:ext>
                </a:extLst>
              </a:tr>
              <a:tr h="18542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618695"/>
                  </a:ext>
                </a:extLst>
              </a:tr>
            </a:tbl>
          </a:graphicData>
        </a:graphic>
      </p:graphicFrame>
      <p:grpSp>
        <p:nvGrpSpPr>
          <p:cNvPr id="15" name="Group 14">
            <a:extLst>
              <a:ext uri="{FF2B5EF4-FFF2-40B4-BE49-F238E27FC236}">
                <a16:creationId xmlns:a16="http://schemas.microsoft.com/office/drawing/2014/main" id="{D15DCC50-7A40-43A9-A88F-CFDB96C0A9E6}"/>
              </a:ext>
            </a:extLst>
          </p:cNvPr>
          <p:cNvGrpSpPr/>
          <p:nvPr/>
        </p:nvGrpSpPr>
        <p:grpSpPr>
          <a:xfrm>
            <a:off x="3598048" y="2719689"/>
            <a:ext cx="3519135" cy="1974029"/>
            <a:chOff x="7527404" y="1816876"/>
            <a:chExt cx="3519135" cy="1974029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8E592EAB-271B-41E2-992B-07D592A00BB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7527404" y="3474321"/>
              <a:ext cx="377391" cy="316582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194D4C10-E66A-4875-BBFE-BFEC6C07499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9148" y="3474323"/>
              <a:ext cx="377391" cy="316582"/>
            </a:xfrm>
            <a:prstGeom prst="rect">
              <a:avLst/>
            </a:prstGeom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53D6FF17-9B03-42AE-8F1B-77BA56A04A6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04625" y="1816876"/>
              <a:ext cx="377391" cy="316582"/>
            </a:xfrm>
            <a:prstGeom prst="rect">
              <a:avLst/>
            </a:prstGeom>
          </p:spPr>
        </p:pic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D4F320E3-00B6-4924-B204-3AD355A07967}"/>
              </a:ext>
            </a:extLst>
          </p:cNvPr>
          <p:cNvGrpSpPr/>
          <p:nvPr/>
        </p:nvGrpSpPr>
        <p:grpSpPr>
          <a:xfrm>
            <a:off x="6094700" y="4815645"/>
            <a:ext cx="1882088" cy="1302953"/>
            <a:chOff x="6099856" y="4828655"/>
            <a:chExt cx="1882088" cy="1302953"/>
          </a:xfrm>
        </p:grpSpPr>
        <p:sp>
          <p:nvSpPr>
            <p:cNvPr id="54" name="Rectangle: Rounded Corners 53">
              <a:extLst>
                <a:ext uri="{FF2B5EF4-FFF2-40B4-BE49-F238E27FC236}">
                  <a16:creationId xmlns:a16="http://schemas.microsoft.com/office/drawing/2014/main" id="{860B4666-5153-4F1F-9185-62DFE15B8B64}"/>
                </a:ext>
              </a:extLst>
            </p:cNvPr>
            <p:cNvSpPr/>
            <p:nvPr/>
          </p:nvSpPr>
          <p:spPr>
            <a:xfrm>
              <a:off x="6099856" y="4828655"/>
              <a:ext cx="1659196" cy="1187660"/>
            </a:xfrm>
            <a:prstGeom prst="roundRect">
              <a:avLst/>
            </a:prstGeom>
            <a:solidFill>
              <a:srgbClr val="388A28">
                <a:alpha val="40000"/>
              </a:srgbClr>
            </a:solidFill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pic>
          <p:nvPicPr>
            <p:cNvPr id="56" name="Picture 2" descr="http://clipartix.com/wp-content/uploads/2016/08/Key-free-to-use-cliparts.png">
              <a:extLst>
                <a:ext uri="{FF2B5EF4-FFF2-40B4-BE49-F238E27FC236}">
                  <a16:creationId xmlns:a16="http://schemas.microsoft.com/office/drawing/2014/main" id="{130DB4FF-8868-4FF4-9C4B-5E9749A730B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32083" y="5816425"/>
              <a:ext cx="649861" cy="3151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0" name="&quot;Not Allowed&quot; Symbol 29">
            <a:extLst>
              <a:ext uri="{FF2B5EF4-FFF2-40B4-BE49-F238E27FC236}">
                <a16:creationId xmlns:a16="http://schemas.microsoft.com/office/drawing/2014/main" id="{89032DD1-ECED-4A8A-8DEF-4C65ADAE45A7}"/>
              </a:ext>
            </a:extLst>
          </p:cNvPr>
          <p:cNvSpPr/>
          <p:nvPr/>
        </p:nvSpPr>
        <p:spPr>
          <a:xfrm rot="5400000">
            <a:off x="6663741" y="4335318"/>
            <a:ext cx="516796" cy="516796"/>
          </a:xfrm>
          <a:prstGeom prst="noSmoking">
            <a:avLst>
              <a:gd name="adj" fmla="val 14403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" name="&quot;Not Allowed&quot; Symbol 50">
            <a:extLst>
              <a:ext uri="{FF2B5EF4-FFF2-40B4-BE49-F238E27FC236}">
                <a16:creationId xmlns:a16="http://schemas.microsoft.com/office/drawing/2014/main" id="{CD0A2CED-9E0E-4C72-9FCF-0B8C9393847E}"/>
              </a:ext>
            </a:extLst>
          </p:cNvPr>
          <p:cNvSpPr/>
          <p:nvPr/>
        </p:nvSpPr>
        <p:spPr>
          <a:xfrm rot="5400000">
            <a:off x="5099218" y="2661531"/>
            <a:ext cx="516796" cy="516796"/>
          </a:xfrm>
          <a:prstGeom prst="noSmoking">
            <a:avLst>
              <a:gd name="adj" fmla="val 14403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0E229AA-7625-4A89-987A-6ED3D0F140C7}"/>
              </a:ext>
            </a:extLst>
          </p:cNvPr>
          <p:cNvSpPr/>
          <p:nvPr/>
        </p:nvSpPr>
        <p:spPr>
          <a:xfrm>
            <a:off x="3956159" y="4179780"/>
            <a:ext cx="95891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0" i="0" dirty="0">
                <a:solidFill>
                  <a:srgbClr val="00B050"/>
                </a:solidFill>
                <a:effectLst/>
                <a:latin typeface="Open Sans"/>
              </a:rPr>
              <a:t>✔</a:t>
            </a:r>
            <a:endParaRPr lang="en-US" sz="4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913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51" grpId="0" animBg="1"/>
      <p:bldP spid="2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EAEEA-5687-4134-8BC8-383237AF0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Cryptographic Example: Solidus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6C9EF-78D9-4D2D-9427-757A2EEA1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Receiving bank can see recipient and value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05E9D56-63E1-49C1-9443-DF91C3CFDA82}"/>
              </a:ext>
            </a:extLst>
          </p:cNvPr>
          <p:cNvGrpSpPr/>
          <p:nvPr/>
        </p:nvGrpSpPr>
        <p:grpSpPr>
          <a:xfrm>
            <a:off x="3301707" y="2413647"/>
            <a:ext cx="4099120" cy="3275300"/>
            <a:chOff x="7237412" y="1909481"/>
            <a:chExt cx="4099120" cy="3275300"/>
          </a:xfrm>
          <a:noFill/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5C58E6A1-C1B5-4826-971B-0D2DC067EC7F}"/>
                </a:ext>
              </a:extLst>
            </p:cNvPr>
            <p:cNvCxnSpPr/>
            <p:nvPr/>
          </p:nvCxnSpPr>
          <p:spPr>
            <a:xfrm>
              <a:off x="8443056" y="4738077"/>
              <a:ext cx="1681834" cy="0"/>
            </a:xfrm>
            <a:prstGeom prst="straightConnector1">
              <a:avLst/>
            </a:prstGeom>
            <a:grpFill/>
            <a:ln w="57150">
              <a:solidFill>
                <a:schemeClr val="tx1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" name="Picture 2" descr="https://lh6.googleusercontent.com/WOaQj42kY6Sc6qAZxei4PGncy380YpvA7P2LPvF2i-_VO0OziNxUVwfKk-uZ3Z14_4fC85FcoxVe1zH_TWG7M1xvxDYM39YVQO0kEfmRq87PX9OwARevHPGjCv4I4RndtTEbLSFkz0Y">
              <a:extLst>
                <a:ext uri="{FF2B5EF4-FFF2-40B4-BE49-F238E27FC236}">
                  <a16:creationId xmlns:a16="http://schemas.microsoft.com/office/drawing/2014/main" id="{3D65E654-E446-4F7E-8E61-639286D829E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1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7412" y="3566927"/>
              <a:ext cx="957376" cy="952589"/>
            </a:xfrm>
            <a:prstGeom prst="rect">
              <a:avLst/>
            </a:prstGeom>
            <a:grpFill/>
            <a:extLst/>
          </p:spPr>
        </p:pic>
        <p:pic>
          <p:nvPicPr>
            <p:cNvPr id="7" name="Picture 2" descr="https://lh6.googleusercontent.com/WOaQj42kY6Sc6qAZxei4PGncy380YpvA7P2LPvF2i-_VO0OziNxUVwfKk-uZ3Z14_4fC85FcoxVe1zH_TWG7M1xvxDYM39YVQO0kEfmRq87PX9OwARevHPGjCv4I4RndtTEbLSFkz0Y">
              <a:extLst>
                <a:ext uri="{FF2B5EF4-FFF2-40B4-BE49-F238E27FC236}">
                  <a16:creationId xmlns:a16="http://schemas.microsoft.com/office/drawing/2014/main" id="{20119E6C-6A48-4EDB-B3B1-D8CD19E8128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1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79156" y="3566928"/>
              <a:ext cx="957376" cy="952589"/>
            </a:xfrm>
            <a:prstGeom prst="rect">
              <a:avLst/>
            </a:prstGeom>
            <a:grpFill/>
            <a:extLst/>
          </p:spPr>
        </p:pic>
        <p:pic>
          <p:nvPicPr>
            <p:cNvPr id="8" name="Picture 2" descr="https://lh6.googleusercontent.com/WOaQj42kY6Sc6qAZxei4PGncy380YpvA7P2LPvF2i-_VO0OziNxUVwfKk-uZ3Z14_4fC85FcoxVe1zH_TWG7M1xvxDYM39YVQO0kEfmRq87PX9OwARevHPGjCv4I4RndtTEbLSFkz0Y">
              <a:extLst>
                <a:ext uri="{FF2B5EF4-FFF2-40B4-BE49-F238E27FC236}">
                  <a16:creationId xmlns:a16="http://schemas.microsoft.com/office/drawing/2014/main" id="{988846E4-E1E0-4226-AA97-4D32F5F7B1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1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14633" y="1909481"/>
              <a:ext cx="957376" cy="952589"/>
            </a:xfrm>
            <a:prstGeom prst="rect">
              <a:avLst/>
            </a:prstGeom>
            <a:grpFill/>
            <a:extLst/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1C6F3F0-8C27-4F26-8F2E-E273A6664736}"/>
                </a:ext>
              </a:extLst>
            </p:cNvPr>
            <p:cNvSpPr txBox="1"/>
            <p:nvPr/>
          </p:nvSpPr>
          <p:spPr>
            <a:xfrm>
              <a:off x="8974581" y="4723116"/>
              <a:ext cx="474810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</a:t>
              </a:r>
              <a:r>
                <a:rPr lang="en-US" sz="24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2A0D9928-EAAF-40A0-89AB-BCB7E0985D8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096310" y="5002432"/>
          <a:ext cx="1403384" cy="736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61620">
                  <a:extLst>
                    <a:ext uri="{9D8B030D-6E8A-4147-A177-3AD203B41FA5}">
                      <a16:colId xmlns:a16="http://schemas.microsoft.com/office/drawing/2014/main" val="1998247541"/>
                    </a:ext>
                  </a:extLst>
                </a:gridCol>
                <a:gridCol w="741764">
                  <a:extLst>
                    <a:ext uri="{9D8B030D-6E8A-4147-A177-3AD203B41FA5}">
                      <a16:colId xmlns:a16="http://schemas.microsoft.com/office/drawing/2014/main" val="18269859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Alice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$10-</a:t>
                      </a:r>
                      <a:r>
                        <a:rPr lang="en-US" sz="18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400064"/>
                  </a:ext>
                </a:extLst>
              </a:tr>
              <a:tr h="18542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618695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1A203B79-6F74-4A9D-88FA-F1A7214DAEC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238053" y="5003561"/>
          <a:ext cx="1403384" cy="736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61620">
                  <a:extLst>
                    <a:ext uri="{9D8B030D-6E8A-4147-A177-3AD203B41FA5}">
                      <a16:colId xmlns:a16="http://schemas.microsoft.com/office/drawing/2014/main" val="1998247541"/>
                    </a:ext>
                  </a:extLst>
                </a:gridCol>
                <a:gridCol w="741764">
                  <a:extLst>
                    <a:ext uri="{9D8B030D-6E8A-4147-A177-3AD203B41FA5}">
                      <a16:colId xmlns:a16="http://schemas.microsoft.com/office/drawing/2014/main" val="18269859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Bob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$5+</a:t>
                      </a:r>
                      <a:r>
                        <a:rPr lang="en-US" sz="18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400064"/>
                  </a:ext>
                </a:extLst>
              </a:tr>
              <a:tr h="18542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618695"/>
                  </a:ext>
                </a:extLst>
              </a:tr>
            </a:tbl>
          </a:graphicData>
        </a:graphic>
      </p:graphicFrame>
      <p:grpSp>
        <p:nvGrpSpPr>
          <p:cNvPr id="15" name="Group 14">
            <a:extLst>
              <a:ext uri="{FF2B5EF4-FFF2-40B4-BE49-F238E27FC236}">
                <a16:creationId xmlns:a16="http://schemas.microsoft.com/office/drawing/2014/main" id="{D15DCC50-7A40-43A9-A88F-CFDB96C0A9E6}"/>
              </a:ext>
            </a:extLst>
          </p:cNvPr>
          <p:cNvGrpSpPr/>
          <p:nvPr/>
        </p:nvGrpSpPr>
        <p:grpSpPr>
          <a:xfrm>
            <a:off x="3598048" y="2719689"/>
            <a:ext cx="3519135" cy="1974029"/>
            <a:chOff x="7527404" y="1816876"/>
            <a:chExt cx="3519135" cy="1974029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8E592EAB-271B-41E2-992B-07D592A00BB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7527404" y="3474321"/>
              <a:ext cx="377391" cy="316582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194D4C10-E66A-4875-BBFE-BFEC6C07499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9148" y="3474323"/>
              <a:ext cx="377391" cy="316582"/>
            </a:xfrm>
            <a:prstGeom prst="rect">
              <a:avLst/>
            </a:prstGeom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53D6FF17-9B03-42AE-8F1B-77BA56A04A6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04625" y="1816876"/>
              <a:ext cx="377391" cy="316582"/>
            </a:xfrm>
            <a:prstGeom prst="rect">
              <a:avLst/>
            </a:prstGeom>
          </p:spPr>
        </p:pic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DAFF8D09-AB13-4805-96BB-58F29B1C75FA}"/>
              </a:ext>
            </a:extLst>
          </p:cNvPr>
          <p:cNvGrpSpPr/>
          <p:nvPr/>
        </p:nvGrpSpPr>
        <p:grpSpPr>
          <a:xfrm>
            <a:off x="2937416" y="4815645"/>
            <a:ext cx="1881486" cy="1301867"/>
            <a:chOff x="2942572" y="4828655"/>
            <a:chExt cx="1881486" cy="1301867"/>
          </a:xfrm>
        </p:grpSpPr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F3333273-A391-4D29-A441-F07B93FBD3D3}"/>
                </a:ext>
              </a:extLst>
            </p:cNvPr>
            <p:cNvSpPr/>
            <p:nvPr/>
          </p:nvSpPr>
          <p:spPr>
            <a:xfrm>
              <a:off x="2942572" y="4828655"/>
              <a:ext cx="1659196" cy="1187660"/>
            </a:xfrm>
            <a:prstGeom prst="roundRect">
              <a:avLst/>
            </a:prstGeom>
            <a:solidFill>
              <a:srgbClr val="388A28">
                <a:alpha val="40000"/>
              </a:srgbClr>
            </a:solidFill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pic>
          <p:nvPicPr>
            <p:cNvPr id="55" name="Picture 2" descr="http://clipartix.com/wp-content/uploads/2016/08/Key-free-to-use-cliparts.png">
              <a:extLst>
                <a:ext uri="{FF2B5EF4-FFF2-40B4-BE49-F238E27FC236}">
                  <a16:creationId xmlns:a16="http://schemas.microsoft.com/office/drawing/2014/main" id="{6078F41B-E07A-4525-BAF2-A9C74BE8151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4197" y="5815339"/>
              <a:ext cx="649861" cy="3151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1" name="&quot;Not Allowed&quot; Symbol 50">
            <a:extLst>
              <a:ext uri="{FF2B5EF4-FFF2-40B4-BE49-F238E27FC236}">
                <a16:creationId xmlns:a16="http://schemas.microsoft.com/office/drawing/2014/main" id="{CD0A2CED-9E0E-4C72-9FCF-0B8C9393847E}"/>
              </a:ext>
            </a:extLst>
          </p:cNvPr>
          <p:cNvSpPr/>
          <p:nvPr/>
        </p:nvSpPr>
        <p:spPr>
          <a:xfrm rot="5400000">
            <a:off x="5099218" y="2661531"/>
            <a:ext cx="516796" cy="516796"/>
          </a:xfrm>
          <a:prstGeom prst="noSmoking">
            <a:avLst>
              <a:gd name="adj" fmla="val 14403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&quot;Not Allowed&quot; Symbol 21">
            <a:extLst>
              <a:ext uri="{FF2B5EF4-FFF2-40B4-BE49-F238E27FC236}">
                <a16:creationId xmlns:a16="http://schemas.microsoft.com/office/drawing/2014/main" id="{C882BFCD-9542-4EC4-AD57-1157F14BA925}"/>
              </a:ext>
            </a:extLst>
          </p:cNvPr>
          <p:cNvSpPr/>
          <p:nvPr/>
        </p:nvSpPr>
        <p:spPr>
          <a:xfrm rot="5400000">
            <a:off x="3521997" y="4316954"/>
            <a:ext cx="516796" cy="516796"/>
          </a:xfrm>
          <a:prstGeom prst="noSmoking">
            <a:avLst>
              <a:gd name="adj" fmla="val 14403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BC1A6D9-D987-4C42-BF6D-30112FFE6720}"/>
              </a:ext>
            </a:extLst>
          </p:cNvPr>
          <p:cNvSpPr/>
          <p:nvPr/>
        </p:nvSpPr>
        <p:spPr>
          <a:xfrm>
            <a:off x="7160633" y="4190631"/>
            <a:ext cx="95891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0" i="0" dirty="0">
                <a:solidFill>
                  <a:srgbClr val="00B050"/>
                </a:solidFill>
                <a:effectLst/>
                <a:latin typeface="Open Sans"/>
              </a:rPr>
              <a:t>✔</a:t>
            </a:r>
            <a:endParaRPr lang="en-US" sz="4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473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22" grpId="0" animBg="1"/>
      <p:bldP spid="2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EAEEA-5687-4134-8BC8-383237AF0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Cryptographic Example: Solidus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6C9EF-78D9-4D2D-9427-757A2EEA1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Everyone can see banks involved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05E9D56-63E1-49C1-9443-DF91C3CFDA82}"/>
              </a:ext>
            </a:extLst>
          </p:cNvPr>
          <p:cNvGrpSpPr/>
          <p:nvPr/>
        </p:nvGrpSpPr>
        <p:grpSpPr>
          <a:xfrm>
            <a:off x="3301707" y="2413647"/>
            <a:ext cx="4099120" cy="3275300"/>
            <a:chOff x="7237412" y="1909481"/>
            <a:chExt cx="4099120" cy="3275300"/>
          </a:xfrm>
          <a:noFill/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5C58E6A1-C1B5-4826-971B-0D2DC067EC7F}"/>
                </a:ext>
              </a:extLst>
            </p:cNvPr>
            <p:cNvCxnSpPr/>
            <p:nvPr/>
          </p:nvCxnSpPr>
          <p:spPr>
            <a:xfrm>
              <a:off x="8443056" y="4738077"/>
              <a:ext cx="1681834" cy="0"/>
            </a:xfrm>
            <a:prstGeom prst="straightConnector1">
              <a:avLst/>
            </a:prstGeom>
            <a:grpFill/>
            <a:ln w="57150">
              <a:solidFill>
                <a:schemeClr val="tx1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" name="Picture 2" descr="https://lh6.googleusercontent.com/WOaQj42kY6Sc6qAZxei4PGncy380YpvA7P2LPvF2i-_VO0OziNxUVwfKk-uZ3Z14_4fC85FcoxVe1zH_TWG7M1xvxDYM39YVQO0kEfmRq87PX9OwARevHPGjCv4I4RndtTEbLSFkz0Y">
              <a:extLst>
                <a:ext uri="{FF2B5EF4-FFF2-40B4-BE49-F238E27FC236}">
                  <a16:creationId xmlns:a16="http://schemas.microsoft.com/office/drawing/2014/main" id="{3D65E654-E446-4F7E-8E61-639286D829E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1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7412" y="3566927"/>
              <a:ext cx="957376" cy="952589"/>
            </a:xfrm>
            <a:prstGeom prst="rect">
              <a:avLst/>
            </a:prstGeom>
            <a:grpFill/>
            <a:extLst/>
          </p:spPr>
        </p:pic>
        <p:pic>
          <p:nvPicPr>
            <p:cNvPr id="7" name="Picture 2" descr="https://lh6.googleusercontent.com/WOaQj42kY6Sc6qAZxei4PGncy380YpvA7P2LPvF2i-_VO0OziNxUVwfKk-uZ3Z14_4fC85FcoxVe1zH_TWG7M1xvxDYM39YVQO0kEfmRq87PX9OwARevHPGjCv4I4RndtTEbLSFkz0Y">
              <a:extLst>
                <a:ext uri="{FF2B5EF4-FFF2-40B4-BE49-F238E27FC236}">
                  <a16:creationId xmlns:a16="http://schemas.microsoft.com/office/drawing/2014/main" id="{20119E6C-6A48-4EDB-B3B1-D8CD19E8128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1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79156" y="3566928"/>
              <a:ext cx="957376" cy="952589"/>
            </a:xfrm>
            <a:prstGeom prst="rect">
              <a:avLst/>
            </a:prstGeom>
            <a:grpFill/>
            <a:extLst/>
          </p:spPr>
        </p:pic>
        <p:pic>
          <p:nvPicPr>
            <p:cNvPr id="8" name="Picture 2" descr="https://lh6.googleusercontent.com/WOaQj42kY6Sc6qAZxei4PGncy380YpvA7P2LPvF2i-_VO0OziNxUVwfKk-uZ3Z14_4fC85FcoxVe1zH_TWG7M1xvxDYM39YVQO0kEfmRq87PX9OwARevHPGjCv4I4RndtTEbLSFkz0Y">
              <a:extLst>
                <a:ext uri="{FF2B5EF4-FFF2-40B4-BE49-F238E27FC236}">
                  <a16:creationId xmlns:a16="http://schemas.microsoft.com/office/drawing/2014/main" id="{988846E4-E1E0-4226-AA97-4D32F5F7B1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1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14633" y="1909481"/>
              <a:ext cx="957376" cy="952589"/>
            </a:xfrm>
            <a:prstGeom prst="rect">
              <a:avLst/>
            </a:prstGeom>
            <a:grpFill/>
            <a:extLst/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1C6F3F0-8C27-4F26-8F2E-E273A6664736}"/>
                </a:ext>
              </a:extLst>
            </p:cNvPr>
            <p:cNvSpPr txBox="1"/>
            <p:nvPr/>
          </p:nvSpPr>
          <p:spPr>
            <a:xfrm>
              <a:off x="8974581" y="4723116"/>
              <a:ext cx="474810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</a:t>
              </a:r>
              <a:r>
                <a:rPr lang="en-US" sz="24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A5063E49-7A18-4CEF-BC05-E8CDBFC48290}"/>
              </a:ext>
            </a:extLst>
          </p:cNvPr>
          <p:cNvGrpSpPr/>
          <p:nvPr/>
        </p:nvGrpSpPr>
        <p:grpSpPr>
          <a:xfrm>
            <a:off x="4996610" y="5259536"/>
            <a:ext cx="751940" cy="557379"/>
            <a:chOff x="8677070" y="5625839"/>
            <a:chExt cx="751940" cy="557379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99AD8C93-FCE8-41FB-AB06-0B8AAA797BD7}"/>
                </a:ext>
              </a:extLst>
            </p:cNvPr>
            <p:cNvSpPr/>
            <p:nvPr/>
          </p:nvSpPr>
          <p:spPr>
            <a:xfrm>
              <a:off x="8677070" y="5625839"/>
              <a:ext cx="567514" cy="410416"/>
            </a:xfrm>
            <a:prstGeom prst="roundRect">
              <a:avLst/>
            </a:prstGeom>
            <a:solidFill>
              <a:srgbClr val="388A28">
                <a:alpha val="40000"/>
              </a:srgbClr>
            </a:solidFill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2" descr="http://clipartix.com/wp-content/uploads/2016/08/Key-free-to-use-cliparts.png">
              <a:extLst>
                <a:ext uri="{FF2B5EF4-FFF2-40B4-BE49-F238E27FC236}">
                  <a16:creationId xmlns:a16="http://schemas.microsoft.com/office/drawing/2014/main" id="{1B66B1D4-CC57-4802-AF09-446D9895359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42427" y="5947225"/>
              <a:ext cx="486583" cy="2359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2A0D9928-EAAF-40A0-89AB-BCB7E0985D8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096310" y="5002432"/>
          <a:ext cx="1403384" cy="736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61620">
                  <a:extLst>
                    <a:ext uri="{9D8B030D-6E8A-4147-A177-3AD203B41FA5}">
                      <a16:colId xmlns:a16="http://schemas.microsoft.com/office/drawing/2014/main" val="1998247541"/>
                    </a:ext>
                  </a:extLst>
                </a:gridCol>
                <a:gridCol w="741764">
                  <a:extLst>
                    <a:ext uri="{9D8B030D-6E8A-4147-A177-3AD203B41FA5}">
                      <a16:colId xmlns:a16="http://schemas.microsoft.com/office/drawing/2014/main" val="18269859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Alice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$10-</a:t>
                      </a:r>
                      <a:r>
                        <a:rPr lang="en-US" sz="18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400064"/>
                  </a:ext>
                </a:extLst>
              </a:tr>
              <a:tr h="18542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618695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1A203B79-6F74-4A9D-88FA-F1A7214DAEC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238053" y="5003561"/>
          <a:ext cx="1403384" cy="736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61620">
                  <a:extLst>
                    <a:ext uri="{9D8B030D-6E8A-4147-A177-3AD203B41FA5}">
                      <a16:colId xmlns:a16="http://schemas.microsoft.com/office/drawing/2014/main" val="1998247541"/>
                    </a:ext>
                  </a:extLst>
                </a:gridCol>
                <a:gridCol w="741764">
                  <a:extLst>
                    <a:ext uri="{9D8B030D-6E8A-4147-A177-3AD203B41FA5}">
                      <a16:colId xmlns:a16="http://schemas.microsoft.com/office/drawing/2014/main" val="18269859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Bob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$5+</a:t>
                      </a:r>
                      <a:r>
                        <a:rPr lang="en-US" sz="18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400064"/>
                  </a:ext>
                </a:extLst>
              </a:tr>
              <a:tr h="18542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618695"/>
                  </a:ext>
                </a:extLst>
              </a:tr>
            </a:tbl>
          </a:graphicData>
        </a:graphic>
      </p:graphicFrame>
      <p:grpSp>
        <p:nvGrpSpPr>
          <p:cNvPr id="15" name="Group 14">
            <a:extLst>
              <a:ext uri="{FF2B5EF4-FFF2-40B4-BE49-F238E27FC236}">
                <a16:creationId xmlns:a16="http://schemas.microsoft.com/office/drawing/2014/main" id="{D15DCC50-7A40-43A9-A88F-CFDB96C0A9E6}"/>
              </a:ext>
            </a:extLst>
          </p:cNvPr>
          <p:cNvGrpSpPr/>
          <p:nvPr/>
        </p:nvGrpSpPr>
        <p:grpSpPr>
          <a:xfrm>
            <a:off x="3598048" y="2719689"/>
            <a:ext cx="3519135" cy="1974029"/>
            <a:chOff x="7527404" y="1816876"/>
            <a:chExt cx="3519135" cy="1974029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8E592EAB-271B-41E2-992B-07D592A00BB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7527404" y="3474321"/>
              <a:ext cx="377391" cy="316582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194D4C10-E66A-4875-BBFE-BFEC6C07499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9148" y="3474323"/>
              <a:ext cx="377391" cy="316582"/>
            </a:xfrm>
            <a:prstGeom prst="rect">
              <a:avLst/>
            </a:prstGeom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53D6FF17-9B03-42AE-8F1B-77BA56A04A6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04625" y="1816876"/>
              <a:ext cx="377391" cy="316582"/>
            </a:xfrm>
            <a:prstGeom prst="rect">
              <a:avLst/>
            </a:prstGeom>
          </p:spPr>
        </p:pic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DAFF8D09-AB13-4805-96BB-58F29B1C75FA}"/>
              </a:ext>
            </a:extLst>
          </p:cNvPr>
          <p:cNvGrpSpPr/>
          <p:nvPr/>
        </p:nvGrpSpPr>
        <p:grpSpPr>
          <a:xfrm>
            <a:off x="2937416" y="4815645"/>
            <a:ext cx="1881486" cy="1301867"/>
            <a:chOff x="2942572" y="4828655"/>
            <a:chExt cx="1881486" cy="1301867"/>
          </a:xfrm>
        </p:grpSpPr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F3333273-A391-4D29-A441-F07B93FBD3D3}"/>
                </a:ext>
              </a:extLst>
            </p:cNvPr>
            <p:cNvSpPr/>
            <p:nvPr/>
          </p:nvSpPr>
          <p:spPr>
            <a:xfrm>
              <a:off x="2942572" y="4828655"/>
              <a:ext cx="1659196" cy="1187660"/>
            </a:xfrm>
            <a:prstGeom prst="roundRect">
              <a:avLst/>
            </a:prstGeom>
            <a:solidFill>
              <a:srgbClr val="388A28">
                <a:alpha val="40000"/>
              </a:srgbClr>
            </a:solidFill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pic>
          <p:nvPicPr>
            <p:cNvPr id="55" name="Picture 2" descr="http://clipartix.com/wp-content/uploads/2016/08/Key-free-to-use-cliparts.png">
              <a:extLst>
                <a:ext uri="{FF2B5EF4-FFF2-40B4-BE49-F238E27FC236}">
                  <a16:creationId xmlns:a16="http://schemas.microsoft.com/office/drawing/2014/main" id="{6078F41B-E07A-4525-BAF2-A9C74BE8151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4197" y="5815339"/>
              <a:ext cx="649861" cy="3151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D4F320E3-00B6-4924-B204-3AD355A07967}"/>
              </a:ext>
            </a:extLst>
          </p:cNvPr>
          <p:cNvGrpSpPr/>
          <p:nvPr/>
        </p:nvGrpSpPr>
        <p:grpSpPr>
          <a:xfrm>
            <a:off x="6094700" y="4815645"/>
            <a:ext cx="1882088" cy="1302953"/>
            <a:chOff x="6099856" y="4828655"/>
            <a:chExt cx="1882088" cy="1302953"/>
          </a:xfrm>
        </p:grpSpPr>
        <p:sp>
          <p:nvSpPr>
            <p:cNvPr id="54" name="Rectangle: Rounded Corners 53">
              <a:extLst>
                <a:ext uri="{FF2B5EF4-FFF2-40B4-BE49-F238E27FC236}">
                  <a16:creationId xmlns:a16="http://schemas.microsoft.com/office/drawing/2014/main" id="{860B4666-5153-4F1F-9185-62DFE15B8B64}"/>
                </a:ext>
              </a:extLst>
            </p:cNvPr>
            <p:cNvSpPr/>
            <p:nvPr/>
          </p:nvSpPr>
          <p:spPr>
            <a:xfrm>
              <a:off x="6099856" y="4828655"/>
              <a:ext cx="1659196" cy="1187660"/>
            </a:xfrm>
            <a:prstGeom prst="roundRect">
              <a:avLst/>
            </a:prstGeom>
            <a:solidFill>
              <a:srgbClr val="388A28">
                <a:alpha val="40000"/>
              </a:srgbClr>
            </a:solidFill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pic>
          <p:nvPicPr>
            <p:cNvPr id="56" name="Picture 2" descr="http://clipartix.com/wp-content/uploads/2016/08/Key-free-to-use-cliparts.png">
              <a:extLst>
                <a:ext uri="{FF2B5EF4-FFF2-40B4-BE49-F238E27FC236}">
                  <a16:creationId xmlns:a16="http://schemas.microsoft.com/office/drawing/2014/main" id="{130DB4FF-8868-4FF4-9C4B-5E9749A730B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32083" y="5816425"/>
              <a:ext cx="649861" cy="3151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808935EF-C489-4463-92ED-E361A66F6D0F}"/>
              </a:ext>
            </a:extLst>
          </p:cNvPr>
          <p:cNvSpPr/>
          <p:nvPr/>
        </p:nvSpPr>
        <p:spPr>
          <a:xfrm>
            <a:off x="3956159" y="4179780"/>
            <a:ext cx="95891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0" i="0" dirty="0">
                <a:solidFill>
                  <a:srgbClr val="00B050"/>
                </a:solidFill>
                <a:effectLst/>
                <a:latin typeface="Open Sans"/>
              </a:rPr>
              <a:t>✔</a:t>
            </a:r>
            <a:endParaRPr lang="en-US" sz="4400" dirty="0">
              <a:solidFill>
                <a:srgbClr val="00B050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C62AA8B-7F88-4216-9478-53726914D9A0}"/>
              </a:ext>
            </a:extLst>
          </p:cNvPr>
          <p:cNvSpPr/>
          <p:nvPr/>
        </p:nvSpPr>
        <p:spPr>
          <a:xfrm>
            <a:off x="7091320" y="4155369"/>
            <a:ext cx="95891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0" i="0" dirty="0">
                <a:solidFill>
                  <a:srgbClr val="00B050"/>
                </a:solidFill>
                <a:effectLst/>
                <a:latin typeface="Open Sans"/>
              </a:rPr>
              <a:t>✔</a:t>
            </a:r>
            <a:endParaRPr lang="en-US" sz="4400" dirty="0">
              <a:solidFill>
                <a:srgbClr val="00B050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4D6AFEF-827C-478D-846E-71D54B6F074B}"/>
              </a:ext>
            </a:extLst>
          </p:cNvPr>
          <p:cNvSpPr/>
          <p:nvPr/>
        </p:nvSpPr>
        <p:spPr>
          <a:xfrm>
            <a:off x="5564124" y="2525811"/>
            <a:ext cx="95891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0" i="0" dirty="0">
                <a:solidFill>
                  <a:srgbClr val="00B050"/>
                </a:solidFill>
                <a:effectLst/>
                <a:latin typeface="Open Sans"/>
              </a:rPr>
              <a:t>✔</a:t>
            </a:r>
            <a:endParaRPr lang="en-US" sz="4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640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509B-F6F8-47FD-8315-6C6CD3D0E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Cryptographic Example: Solidus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AF61B-5F31-49CC-A846-BBCECACA4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Strong publicly verifiable integrity guarantees</a:t>
            </a:r>
          </a:p>
          <a:p>
            <a:pPr lvl="1"/>
            <a:r>
              <a:rPr lang="en-US" sz="2800" dirty="0"/>
              <a:t>Sender authorized transaction</a:t>
            </a:r>
          </a:p>
          <a:p>
            <a:pPr lvl="1"/>
            <a:r>
              <a:rPr lang="en-US" sz="2800" dirty="0"/>
              <a:t>Sender had money to send</a:t>
            </a:r>
          </a:p>
          <a:p>
            <a:pPr lvl="1"/>
            <a:r>
              <a:rPr lang="en-US" sz="2800" dirty="0"/>
              <a:t>Transaction value was not negative</a:t>
            </a:r>
          </a:p>
          <a:p>
            <a:pPr lvl="1"/>
            <a:r>
              <a:rPr lang="en-US" sz="2800" dirty="0"/>
              <a:t>Transaction was processed correctly</a:t>
            </a:r>
          </a:p>
          <a:p>
            <a:pPr lvl="1"/>
            <a:endParaRPr lang="en-US" sz="2800" dirty="0"/>
          </a:p>
          <a:p>
            <a:pPr marL="0" indent="0">
              <a:buNone/>
            </a:pPr>
            <a:r>
              <a:rPr lang="en-US" sz="3200" dirty="0"/>
              <a:t>Can (provably) furnish transaction details to external auditor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36760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FB8F3-ED1B-47B6-A242-B6F9B3129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Trusted Hardware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B0D67E-751D-46F3-94C1-4AA76CFDF2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Special machine instructions</a:t>
            </a:r>
          </a:p>
          <a:p>
            <a:pPr marL="457200" lvl="1" indent="0">
              <a:buNone/>
            </a:pPr>
            <a:r>
              <a:rPr lang="en-US" dirty="0"/>
              <a:t>Isolate process from the surrounding system</a:t>
            </a:r>
          </a:p>
          <a:p>
            <a:pPr marL="457200" lvl="1" indent="0">
              <a:buNone/>
            </a:pPr>
            <a:r>
              <a:rPr lang="en-US" dirty="0"/>
              <a:t>Can remotely attest that they’re running specific code</a:t>
            </a:r>
          </a:p>
          <a:p>
            <a:pPr marL="914400" lvl="2" indent="0">
              <a:buNone/>
            </a:pPr>
            <a:r>
              <a:rPr lang="en-US" dirty="0"/>
              <a:t>Uses (literally) hard-wired keys in the CPU</a:t>
            </a:r>
          </a:p>
          <a:p>
            <a:pPr marL="0" indent="0">
              <a:spcBef>
                <a:spcPts val="2400"/>
              </a:spcBef>
              <a:spcAft>
                <a:spcPts val="1800"/>
              </a:spcAft>
              <a:buNone/>
            </a:pPr>
            <a:r>
              <a:rPr lang="en-US" dirty="0"/>
              <a:t>Trustworthy code can operate on secret data and attest to correctness</a:t>
            </a:r>
          </a:p>
          <a:p>
            <a:pPr marL="0" indent="0">
              <a:buNone/>
            </a:pPr>
            <a:r>
              <a:rPr lang="en-US" dirty="0"/>
              <a:t>Examples:</a:t>
            </a:r>
          </a:p>
          <a:p>
            <a:pPr lvl="1"/>
            <a:r>
              <a:rPr lang="en-US" dirty="0"/>
              <a:t>Intel Software Guard </a:t>
            </a:r>
            <a:r>
              <a:rPr lang="en-US" dirty="0" err="1"/>
              <a:t>eXtensions</a:t>
            </a:r>
            <a:r>
              <a:rPr lang="en-US" dirty="0"/>
              <a:t> (SGX)</a:t>
            </a:r>
          </a:p>
          <a:p>
            <a:pPr lvl="1"/>
            <a:r>
              <a:rPr lang="en-US" dirty="0"/>
              <a:t>ARM </a:t>
            </a:r>
            <a:r>
              <a:rPr lang="en-US" dirty="0" err="1"/>
              <a:t>TrustZone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363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AE64C-D7BC-4A7A-AFD8-2771958FF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Preventing Tampering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72A2F-BA26-44B7-AA4C-AF36790F2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Distribute Trust!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CD31FABF-4E49-4EFE-B0EB-5B81F04446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02358" y="2390722"/>
            <a:ext cx="3251948" cy="3251948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147DD9E1-56F8-44F3-8DDE-AE54730E8E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671014" y="4044528"/>
            <a:ext cx="1968662" cy="1968662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F8140EB1-3D75-4997-8885-F38189743589}"/>
              </a:ext>
            </a:extLst>
          </p:cNvPr>
          <p:cNvGrpSpPr/>
          <p:nvPr/>
        </p:nvGrpSpPr>
        <p:grpSpPr>
          <a:xfrm>
            <a:off x="7053972" y="2008039"/>
            <a:ext cx="4459012" cy="4247952"/>
            <a:chOff x="7053972" y="2008039"/>
            <a:chExt cx="4459012" cy="4247952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5FDE6217-4454-42CA-92D5-AA195285675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086731" y="2811866"/>
              <a:ext cx="1100854" cy="1100854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1A04159D-01E8-4897-A80E-A15FC5C4C80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12923" y="5155137"/>
              <a:ext cx="1100854" cy="1100854"/>
            </a:xfrm>
            <a:prstGeom prst="rect">
              <a:avLst/>
            </a:prstGeom>
          </p:spPr>
        </p:pic>
        <p:pic>
          <p:nvPicPr>
            <p:cNvPr id="7" name="Graphic 6">
              <a:extLst>
                <a:ext uri="{FF2B5EF4-FFF2-40B4-BE49-F238E27FC236}">
                  <a16:creationId xmlns:a16="http://schemas.microsoft.com/office/drawing/2014/main" id="{7863E598-546F-44C6-AF93-05597DCC79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748713" y="2008039"/>
              <a:ext cx="1100854" cy="1100854"/>
            </a:xfrm>
            <a:prstGeom prst="rect">
              <a:avLst/>
            </a:prstGeom>
          </p:spPr>
        </p:pic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C335F4E1-C830-4698-8F4E-8519C1C89FF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412130" y="2845819"/>
              <a:ext cx="1100854" cy="1100854"/>
            </a:xfrm>
            <a:prstGeom prst="rect">
              <a:avLst/>
            </a:prstGeom>
          </p:spPr>
        </p:pic>
        <p:pic>
          <p:nvPicPr>
            <p:cNvPr id="9" name="Graphic 8">
              <a:extLst>
                <a:ext uri="{FF2B5EF4-FFF2-40B4-BE49-F238E27FC236}">
                  <a16:creationId xmlns:a16="http://schemas.microsoft.com/office/drawing/2014/main" id="{C5E9C6F7-5589-4F48-98D1-FED9254773F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412130" y="4543155"/>
              <a:ext cx="1100854" cy="1100854"/>
            </a:xfrm>
            <a:prstGeom prst="rect">
              <a:avLst/>
            </a:prstGeom>
          </p:spPr>
        </p:pic>
        <p:pic>
          <p:nvPicPr>
            <p:cNvPr id="16" name="Graphic 15">
              <a:extLst>
                <a:ext uri="{FF2B5EF4-FFF2-40B4-BE49-F238E27FC236}">
                  <a16:creationId xmlns:a16="http://schemas.microsoft.com/office/drawing/2014/main" id="{6A674788-DB09-46FD-92A5-D72321B17A6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053972" y="4566080"/>
              <a:ext cx="1103471" cy="1103471"/>
            </a:xfrm>
            <a:prstGeom prst="rect">
              <a:avLst/>
            </a:prstGeom>
          </p:spPr>
        </p:pic>
        <p:pic>
          <p:nvPicPr>
            <p:cNvPr id="19" name="Graphic 18">
              <a:extLst>
                <a:ext uri="{FF2B5EF4-FFF2-40B4-BE49-F238E27FC236}">
                  <a16:creationId xmlns:a16="http://schemas.microsoft.com/office/drawing/2014/main" id="{66BD3DE8-3DB2-4437-82E9-ED1CA39F51F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747405" y="3519300"/>
              <a:ext cx="1103471" cy="1103471"/>
            </a:xfrm>
            <a:prstGeom prst="rect">
              <a:avLst/>
            </a:prstGeom>
          </p:spPr>
        </p:pic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821EC9F7-EF25-45BC-ACD6-88206E444678}"/>
              </a:ext>
            </a:extLst>
          </p:cNvPr>
          <p:cNvSpPr txBox="1"/>
          <p:nvPr/>
        </p:nvSpPr>
        <p:spPr>
          <a:xfrm>
            <a:off x="5389294" y="3555031"/>
            <a:ext cx="9150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/>
              <a:t>VS</a:t>
            </a: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E6F56650-5C39-4B9C-AF19-BBF28C8F63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52325" y="5127260"/>
            <a:ext cx="668019" cy="668018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A9F91F0F-AB9A-4E52-A261-E84A5F1CCD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45758" y="4080480"/>
            <a:ext cx="668019" cy="668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372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F74AA-FF2D-4BC8-B930-8A48CE745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Traditional Consensus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14A8B-FFC4-4AA4-8730-33A15DE45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Members Vote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AC1C714-CB99-425A-898B-A98BAD0D9026}"/>
              </a:ext>
            </a:extLst>
          </p:cNvPr>
          <p:cNvGrpSpPr/>
          <p:nvPr/>
        </p:nvGrpSpPr>
        <p:grpSpPr>
          <a:xfrm>
            <a:off x="3268965" y="2279987"/>
            <a:ext cx="4376975" cy="3835874"/>
            <a:chOff x="3907513" y="1815859"/>
            <a:chExt cx="4376975" cy="3835874"/>
          </a:xfrm>
        </p:grpSpPr>
        <p:pic>
          <p:nvPicPr>
            <p:cNvPr id="4" name="Graphic 3">
              <a:extLst>
                <a:ext uri="{FF2B5EF4-FFF2-40B4-BE49-F238E27FC236}">
                  <a16:creationId xmlns:a16="http://schemas.microsoft.com/office/drawing/2014/main" id="{A8904944-96C0-4ECC-BCC2-DD2EB26D594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907513" y="2829513"/>
              <a:ext cx="1100854" cy="1100854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57AFDF6F-7533-4A20-85BA-2B1A222BC3A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520217" y="1815859"/>
              <a:ext cx="1100854" cy="1100854"/>
            </a:xfrm>
            <a:prstGeom prst="rect">
              <a:avLst/>
            </a:prstGeom>
          </p:spPr>
        </p:pic>
        <p:pic>
          <p:nvPicPr>
            <p:cNvPr id="7" name="Graphic 6">
              <a:extLst>
                <a:ext uri="{FF2B5EF4-FFF2-40B4-BE49-F238E27FC236}">
                  <a16:creationId xmlns:a16="http://schemas.microsoft.com/office/drawing/2014/main" id="{3614D683-CCB2-4E9D-A89E-3B348857CD8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183634" y="2878573"/>
              <a:ext cx="1100854" cy="1100854"/>
            </a:xfrm>
            <a:prstGeom prst="rect">
              <a:avLst/>
            </a:prstGeom>
          </p:spPr>
        </p:pic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14DABF26-97B9-41E3-9271-941C245A62F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490092" y="4548262"/>
              <a:ext cx="1100854" cy="1100854"/>
            </a:xfrm>
            <a:prstGeom prst="rect">
              <a:avLst/>
            </a:prstGeom>
          </p:spPr>
        </p:pic>
        <p:pic>
          <p:nvPicPr>
            <p:cNvPr id="9" name="Graphic 8">
              <a:extLst>
                <a:ext uri="{FF2B5EF4-FFF2-40B4-BE49-F238E27FC236}">
                  <a16:creationId xmlns:a16="http://schemas.microsoft.com/office/drawing/2014/main" id="{25387103-A7C1-44CF-BD29-DC1E4D5F3DE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739876" y="4548262"/>
              <a:ext cx="1103471" cy="1103471"/>
            </a:xfrm>
            <a:prstGeom prst="rect">
              <a:avLst/>
            </a:prstGeom>
          </p:spPr>
        </p:pic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F8255B2B-9594-45E0-AD85-B5547D0CDAB6}"/>
              </a:ext>
            </a:extLst>
          </p:cNvPr>
          <p:cNvSpPr/>
          <p:nvPr/>
        </p:nvSpPr>
        <p:spPr>
          <a:xfrm>
            <a:off x="6687023" y="2760422"/>
            <a:ext cx="95891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0" i="0" dirty="0">
                <a:solidFill>
                  <a:srgbClr val="00B050"/>
                </a:solidFill>
                <a:effectLst/>
                <a:latin typeface="Open Sans"/>
              </a:rPr>
              <a:t>✔</a:t>
            </a:r>
            <a:endParaRPr lang="en-US" sz="4400" dirty="0">
              <a:solidFill>
                <a:srgbClr val="00B050"/>
              </a:solidFill>
            </a:endParaRPr>
          </a:p>
        </p:txBody>
      </p:sp>
      <p:sp>
        <p:nvSpPr>
          <p:cNvPr id="13" name="Speech Bubble: Oval 12">
            <a:extLst>
              <a:ext uri="{FF2B5EF4-FFF2-40B4-BE49-F238E27FC236}">
                <a16:creationId xmlns:a16="http://schemas.microsoft.com/office/drawing/2014/main" id="{E7566BC4-2260-4989-8791-D3D8D5379A7A}"/>
              </a:ext>
            </a:extLst>
          </p:cNvPr>
          <p:cNvSpPr/>
          <p:nvPr/>
        </p:nvSpPr>
        <p:spPr>
          <a:xfrm>
            <a:off x="5833769" y="1287312"/>
            <a:ext cx="2114870" cy="992675"/>
          </a:xfrm>
          <a:prstGeom prst="wedgeEllipseCallout">
            <a:avLst>
              <a:gd name="adj1" fmla="val -56340"/>
              <a:gd name="adj2" fmla="val 68675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Event 1?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47BF7D-EA7A-4524-B358-6E29675E719C}"/>
              </a:ext>
            </a:extLst>
          </p:cNvPr>
          <p:cNvSpPr/>
          <p:nvPr/>
        </p:nvSpPr>
        <p:spPr>
          <a:xfrm>
            <a:off x="5023606" y="1676252"/>
            <a:ext cx="95891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0" i="0" dirty="0">
                <a:solidFill>
                  <a:srgbClr val="00B050"/>
                </a:solidFill>
                <a:effectLst/>
                <a:latin typeface="Open Sans"/>
              </a:rPr>
              <a:t>✔</a:t>
            </a:r>
            <a:endParaRPr lang="en-US" sz="4400" dirty="0">
              <a:solidFill>
                <a:srgbClr val="00B050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130CCF-A748-47D3-B12F-A698ED5D385D}"/>
              </a:ext>
            </a:extLst>
          </p:cNvPr>
          <p:cNvSpPr/>
          <p:nvPr/>
        </p:nvSpPr>
        <p:spPr>
          <a:xfrm>
            <a:off x="3410902" y="2720108"/>
            <a:ext cx="95891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0" i="0" dirty="0">
                <a:solidFill>
                  <a:srgbClr val="00B050"/>
                </a:solidFill>
                <a:effectLst/>
                <a:latin typeface="Open Sans"/>
              </a:rPr>
              <a:t>✔</a:t>
            </a:r>
            <a:endParaRPr lang="en-US" sz="4400" dirty="0">
              <a:solidFill>
                <a:srgbClr val="00B05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EDBEB9A-8A52-49C0-9444-4E84D7F24B8D}"/>
              </a:ext>
            </a:extLst>
          </p:cNvPr>
          <p:cNvSpPr/>
          <p:nvPr/>
        </p:nvSpPr>
        <p:spPr>
          <a:xfrm>
            <a:off x="6002393" y="4461963"/>
            <a:ext cx="95891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0" i="0" dirty="0">
                <a:solidFill>
                  <a:srgbClr val="00B050"/>
                </a:solidFill>
                <a:effectLst/>
                <a:latin typeface="Open Sans"/>
              </a:rPr>
              <a:t>✔</a:t>
            </a:r>
            <a:endParaRPr lang="en-US" sz="4400" dirty="0">
              <a:solidFill>
                <a:srgbClr val="00B050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F19F62-B671-4223-8BC6-AC2EC0508AA4}"/>
              </a:ext>
            </a:extLst>
          </p:cNvPr>
          <p:cNvSpPr/>
          <p:nvPr/>
        </p:nvSpPr>
        <p:spPr>
          <a:xfrm>
            <a:off x="4376815" y="4455274"/>
            <a:ext cx="5549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Open Sans"/>
              </a:rPr>
              <a:t>X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7A02463-A01B-45D1-92FA-B934401498AC}"/>
              </a:ext>
            </a:extLst>
          </p:cNvPr>
          <p:cNvSpPr txBox="1"/>
          <p:nvPr/>
        </p:nvSpPr>
        <p:spPr>
          <a:xfrm>
            <a:off x="7749992" y="2231579"/>
            <a:ext cx="4286173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“Byzantine fault-tolerant</a:t>
            </a:r>
            <a:br>
              <a:rPr lang="en-US" sz="3200" dirty="0"/>
            </a:br>
            <a:r>
              <a:rPr lang="en-US" sz="3200" dirty="0"/>
              <a:t>(BFT) consensus”</a:t>
            </a:r>
          </a:p>
          <a:p>
            <a:pPr algn="ctr"/>
            <a:endParaRPr lang="en-US" sz="3200" dirty="0"/>
          </a:p>
          <a:p>
            <a:pPr algn="ctr"/>
            <a:r>
              <a:rPr lang="en-US" sz="3200" dirty="0"/>
              <a:t>Tolerates &lt; 1/3 faulty</a:t>
            </a:r>
          </a:p>
          <a:p>
            <a:pPr algn="ctr"/>
            <a:endParaRPr lang="en-US" sz="3200" dirty="0"/>
          </a:p>
          <a:p>
            <a:pPr algn="ctr"/>
            <a:r>
              <a:rPr lang="en-US" sz="3200" dirty="0"/>
              <a:t>Must know who</a:t>
            </a:r>
            <a:br>
              <a:rPr lang="en-US" sz="3200" dirty="0"/>
            </a:br>
            <a:r>
              <a:rPr lang="en-US" sz="3200" dirty="0"/>
              <a:t>everyone is!</a:t>
            </a:r>
          </a:p>
        </p:txBody>
      </p:sp>
    </p:spTree>
    <p:extLst>
      <p:ext uri="{BB962C8B-B14F-4D97-AF65-F5344CB8AC3E}">
        <p14:creationId xmlns:p14="http://schemas.microsoft.com/office/powerpoint/2010/main" val="500781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/>
      <p:bldP spid="13" grpId="0" animBg="1"/>
      <p:bldP spid="14" grpId="0"/>
      <p:bldP spid="15" grpId="0"/>
      <p:bldP spid="16" grpId="0"/>
      <p:bldP spid="17" grpId="0"/>
      <p:bldP spid="18" grpId="0" uiExpand="1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phic 12">
            <a:extLst>
              <a:ext uri="{FF2B5EF4-FFF2-40B4-BE49-F238E27FC236}">
                <a16:creationId xmlns:a16="http://schemas.microsoft.com/office/drawing/2014/main" id="{4086B3C6-D4B5-4BDA-8DFE-3D056B217F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32769" y="4695651"/>
            <a:ext cx="1103471" cy="1103471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AEEC0A58-B502-4C15-9A3F-51F1C7C608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51535" y="4848857"/>
            <a:ext cx="1103471" cy="110347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906D48B-0649-470D-80D4-00A323908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Sybil Attacks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BEF61-3BFE-4D2E-B089-818B0CFFC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What if anyone can join?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08556A5-97B8-429D-B6B1-45AA6B121FDC}"/>
              </a:ext>
            </a:extLst>
          </p:cNvPr>
          <p:cNvGrpSpPr/>
          <p:nvPr/>
        </p:nvGrpSpPr>
        <p:grpSpPr>
          <a:xfrm>
            <a:off x="3268965" y="1287312"/>
            <a:ext cx="4679674" cy="4828549"/>
            <a:chOff x="3268965" y="1287312"/>
            <a:chExt cx="4679674" cy="4828549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3D521D8E-D690-40E0-83AC-ECEE4BE785B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3268965" y="3293641"/>
              <a:ext cx="1100854" cy="1100854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AD469763-06F1-408A-B930-75291883AD1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881669" y="2279987"/>
              <a:ext cx="1100854" cy="1100854"/>
            </a:xfrm>
            <a:prstGeom prst="rect">
              <a:avLst/>
            </a:prstGeom>
          </p:spPr>
        </p:pic>
        <p:pic>
          <p:nvPicPr>
            <p:cNvPr id="7" name="Graphic 6">
              <a:extLst>
                <a:ext uri="{FF2B5EF4-FFF2-40B4-BE49-F238E27FC236}">
                  <a16:creationId xmlns:a16="http://schemas.microsoft.com/office/drawing/2014/main" id="{A1BE777A-5AF2-4878-8354-A17A60EEC78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545086" y="3342701"/>
              <a:ext cx="1100854" cy="1100854"/>
            </a:xfrm>
            <a:prstGeom prst="rect">
              <a:avLst/>
            </a:prstGeom>
          </p:spPr>
        </p:pic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2A5AF757-547A-4586-BB66-4B152E5702A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851544" y="5012390"/>
              <a:ext cx="1100854" cy="1100854"/>
            </a:xfrm>
            <a:prstGeom prst="rect">
              <a:avLst/>
            </a:prstGeom>
          </p:spPr>
        </p:pic>
        <p:pic>
          <p:nvPicPr>
            <p:cNvPr id="9" name="Graphic 8">
              <a:extLst>
                <a:ext uri="{FF2B5EF4-FFF2-40B4-BE49-F238E27FC236}">
                  <a16:creationId xmlns:a16="http://schemas.microsoft.com/office/drawing/2014/main" id="{0FD5044D-318B-4534-AE04-7FFA0283AB9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101328" y="5012390"/>
              <a:ext cx="1103471" cy="1103471"/>
            </a:xfrm>
            <a:prstGeom prst="rect">
              <a:avLst/>
            </a:prstGeom>
          </p:spPr>
        </p:pic>
        <p:sp>
          <p:nvSpPr>
            <p:cNvPr id="10" name="Speech Bubble: Oval 9">
              <a:extLst>
                <a:ext uri="{FF2B5EF4-FFF2-40B4-BE49-F238E27FC236}">
                  <a16:creationId xmlns:a16="http://schemas.microsoft.com/office/drawing/2014/main" id="{EE9AFA6D-5FB7-4B2F-9C8E-4D4BE61912E8}"/>
                </a:ext>
              </a:extLst>
            </p:cNvPr>
            <p:cNvSpPr/>
            <p:nvPr/>
          </p:nvSpPr>
          <p:spPr>
            <a:xfrm>
              <a:off x="5833769" y="1287312"/>
              <a:ext cx="2114870" cy="992675"/>
            </a:xfrm>
            <a:prstGeom prst="wedgeEllipseCallout">
              <a:avLst>
                <a:gd name="adj1" fmla="val -56340"/>
                <a:gd name="adj2" fmla="val 68675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Event 1?</a:t>
              </a:r>
            </a:p>
          </p:txBody>
        </p:sp>
      </p:grpSp>
      <p:pic>
        <p:nvPicPr>
          <p:cNvPr id="15" name="Graphic 14">
            <a:extLst>
              <a:ext uri="{FF2B5EF4-FFF2-40B4-BE49-F238E27FC236}">
                <a16:creationId xmlns:a16="http://schemas.microsoft.com/office/drawing/2014/main" id="{A376D24B-823E-46D4-94F3-ADC26485AB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51121" y="5194829"/>
            <a:ext cx="1103471" cy="1103471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8A54090B-EDE3-43EA-96B4-84F47B7F75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81721" y="5337531"/>
            <a:ext cx="1103471" cy="1103471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9B56B963-8B2D-45EF-91B2-32E8C59BE53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779640" y="5558654"/>
            <a:ext cx="934779" cy="93477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54C874BC-B527-46A5-8926-06D7D9FE8C81}"/>
              </a:ext>
            </a:extLst>
          </p:cNvPr>
          <p:cNvGrpSpPr/>
          <p:nvPr/>
        </p:nvGrpSpPr>
        <p:grpSpPr>
          <a:xfrm>
            <a:off x="3410902" y="1676252"/>
            <a:ext cx="4235038" cy="3555152"/>
            <a:chOff x="3410902" y="1676252"/>
            <a:chExt cx="4235038" cy="3555152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6CD7266-8F33-49CE-833C-2C88C26E3A98}"/>
                </a:ext>
              </a:extLst>
            </p:cNvPr>
            <p:cNvSpPr/>
            <p:nvPr/>
          </p:nvSpPr>
          <p:spPr>
            <a:xfrm>
              <a:off x="6687023" y="2760422"/>
              <a:ext cx="958917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400" b="0" i="0" dirty="0">
                  <a:solidFill>
                    <a:srgbClr val="00B050"/>
                  </a:solidFill>
                  <a:effectLst/>
                  <a:latin typeface="Open Sans"/>
                </a:rPr>
                <a:t>✔</a:t>
              </a:r>
              <a:endParaRPr lang="en-US" sz="4400" dirty="0">
                <a:solidFill>
                  <a:srgbClr val="00B050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522767FC-D038-44F5-9FA0-DCA42D29B2C8}"/>
                </a:ext>
              </a:extLst>
            </p:cNvPr>
            <p:cNvSpPr/>
            <p:nvPr/>
          </p:nvSpPr>
          <p:spPr>
            <a:xfrm>
              <a:off x="5023606" y="1676252"/>
              <a:ext cx="958917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400" b="0" i="0" dirty="0">
                  <a:solidFill>
                    <a:srgbClr val="00B050"/>
                  </a:solidFill>
                  <a:effectLst/>
                  <a:latin typeface="Open Sans"/>
                </a:rPr>
                <a:t>✔</a:t>
              </a:r>
              <a:endParaRPr lang="en-US" sz="4400" dirty="0">
                <a:solidFill>
                  <a:srgbClr val="00B050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E11F5C8-9081-4B96-9B59-028B4B972E76}"/>
                </a:ext>
              </a:extLst>
            </p:cNvPr>
            <p:cNvSpPr/>
            <p:nvPr/>
          </p:nvSpPr>
          <p:spPr>
            <a:xfrm>
              <a:off x="3410902" y="2720108"/>
              <a:ext cx="958917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400" b="0" i="0" dirty="0">
                  <a:solidFill>
                    <a:srgbClr val="00B050"/>
                  </a:solidFill>
                  <a:effectLst/>
                  <a:latin typeface="Open Sans"/>
                </a:rPr>
                <a:t>✔</a:t>
              </a:r>
              <a:endParaRPr lang="en-US" sz="4400" dirty="0">
                <a:solidFill>
                  <a:srgbClr val="00B050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8FE5573-B467-482D-8AFB-7DBA1EECE748}"/>
                </a:ext>
              </a:extLst>
            </p:cNvPr>
            <p:cNvSpPr/>
            <p:nvPr/>
          </p:nvSpPr>
          <p:spPr>
            <a:xfrm>
              <a:off x="6002393" y="4461963"/>
              <a:ext cx="958917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400" b="0" i="0" dirty="0">
                  <a:solidFill>
                    <a:srgbClr val="00B050"/>
                  </a:solidFill>
                  <a:effectLst/>
                  <a:latin typeface="Open Sans"/>
                </a:rPr>
                <a:t>✔</a:t>
              </a:r>
              <a:endParaRPr lang="en-US" sz="44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4BF3863-BE63-4578-9825-E8466DB332C9}"/>
              </a:ext>
            </a:extLst>
          </p:cNvPr>
          <p:cNvGrpSpPr/>
          <p:nvPr/>
        </p:nvGrpSpPr>
        <p:grpSpPr>
          <a:xfrm>
            <a:off x="4052338" y="4155433"/>
            <a:ext cx="1531500" cy="1440286"/>
            <a:chOff x="4052338" y="4155433"/>
            <a:chExt cx="1531500" cy="1440286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DEB6E98-B7B7-49C5-9A49-827B6B36802C}"/>
                </a:ext>
              </a:extLst>
            </p:cNvPr>
            <p:cNvSpPr/>
            <p:nvPr/>
          </p:nvSpPr>
          <p:spPr>
            <a:xfrm>
              <a:off x="4052338" y="4155433"/>
              <a:ext cx="554960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400" b="1" dirty="0">
                  <a:solidFill>
                    <a:srgbClr val="FF0000"/>
                  </a:solidFill>
                  <a:latin typeface="Open Sans"/>
                </a:rPr>
                <a:t>X</a:t>
              </a:r>
              <a:endParaRPr lang="en-US" sz="4400" b="1" dirty="0">
                <a:solidFill>
                  <a:srgbClr val="FF0000"/>
                </a:solidFill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E8BB773-D880-46EA-848A-0FE89C24B72C}"/>
                </a:ext>
              </a:extLst>
            </p:cNvPr>
            <p:cNvSpPr/>
            <p:nvPr/>
          </p:nvSpPr>
          <p:spPr>
            <a:xfrm>
              <a:off x="4291616" y="4320595"/>
              <a:ext cx="554960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400" b="1" dirty="0">
                  <a:solidFill>
                    <a:srgbClr val="FF0000"/>
                  </a:solidFill>
                  <a:latin typeface="Open Sans"/>
                </a:rPr>
                <a:t>X</a:t>
              </a:r>
              <a:endParaRPr lang="en-US" sz="4400" b="1" dirty="0">
                <a:solidFill>
                  <a:srgbClr val="FF0000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40D6D2F-AA58-4E23-B9C3-21920D1B0985}"/>
                </a:ext>
              </a:extLst>
            </p:cNvPr>
            <p:cNvSpPr/>
            <p:nvPr/>
          </p:nvSpPr>
          <p:spPr>
            <a:xfrm>
              <a:off x="4535658" y="4488664"/>
              <a:ext cx="554960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400" b="1" dirty="0">
                  <a:solidFill>
                    <a:srgbClr val="FF0000"/>
                  </a:solidFill>
                  <a:latin typeface="Open Sans"/>
                </a:rPr>
                <a:t>X</a:t>
              </a:r>
              <a:endParaRPr lang="en-US" sz="4400" b="1" dirty="0">
                <a:solidFill>
                  <a:srgbClr val="FF0000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CD4E4078-E516-4B09-9B6D-F1562B6B4FE1}"/>
                </a:ext>
              </a:extLst>
            </p:cNvPr>
            <p:cNvSpPr/>
            <p:nvPr/>
          </p:nvSpPr>
          <p:spPr>
            <a:xfrm>
              <a:off x="4776888" y="4658715"/>
              <a:ext cx="554960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400" b="1" dirty="0">
                  <a:solidFill>
                    <a:srgbClr val="FF0000"/>
                  </a:solidFill>
                  <a:latin typeface="Open Sans"/>
                </a:rPr>
                <a:t>X</a:t>
              </a:r>
              <a:endParaRPr lang="en-US" sz="4400" b="1" dirty="0">
                <a:solidFill>
                  <a:srgbClr val="FF0000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8704F63-08EF-45D7-8002-A51C526B7DEF}"/>
                </a:ext>
              </a:extLst>
            </p:cNvPr>
            <p:cNvSpPr/>
            <p:nvPr/>
          </p:nvSpPr>
          <p:spPr>
            <a:xfrm>
              <a:off x="5028878" y="4826278"/>
              <a:ext cx="554960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400" b="1" dirty="0">
                  <a:solidFill>
                    <a:srgbClr val="FF0000"/>
                  </a:solidFill>
                  <a:latin typeface="Open Sans"/>
                </a:rPr>
                <a:t>X</a:t>
              </a:r>
              <a:endParaRPr lang="en-US" sz="4400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8375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96 -0.02153 L -3.33333E-6 -1.48148E-6 " pathEditMode="relative" rAng="0" ptsTypes="AA">
                                      <p:cBhvr>
                                        <p:cTn id="26" dur="8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2" y="1065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31 0.02338 L 2.29167E-6 1.48148E-6 " pathEditMode="relative" rAng="0" ptsTypes="AA">
                                      <p:cBhvr>
                                        <p:cTn id="28" dur="8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6" y="-1181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58 -0.04236 L -3.95833E-6 2.22222E-6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2" y="213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828 0.04838 L 8.33333E-7 -3.7037E-7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4" y="-24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1CC0F-A511-46D2-AEC9-D82221FBC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Defending against Sybil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4D014-9BBC-4983-BB77-8DC8D48AB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Need a </a:t>
            </a:r>
            <a:r>
              <a:rPr lang="en-US" sz="3600" b="1" dirty="0"/>
              <a:t>scarce resource</a:t>
            </a:r>
            <a:endParaRPr lang="en-US" sz="3600" dirty="0"/>
          </a:p>
          <a:p>
            <a:pPr lvl="1"/>
            <a:r>
              <a:rPr lang="en-US" sz="3200" dirty="0"/>
              <a:t>BFT consensus uses identity – you only get one</a:t>
            </a:r>
          </a:p>
          <a:p>
            <a:pPr lvl="1"/>
            <a:r>
              <a:rPr lang="en-US" sz="3200" dirty="0"/>
              <a:t>What else can we use?</a:t>
            </a:r>
          </a:p>
          <a:p>
            <a:pPr lvl="2">
              <a:buFont typeface="Calibri" panose="020F0502020204030204" pitchFamily="34" charset="0"/>
              <a:buChar char="-"/>
            </a:pPr>
            <a:r>
              <a:rPr lang="en-US" sz="2800" dirty="0"/>
              <a:t>Computational power (Proof of Work)</a:t>
            </a:r>
          </a:p>
          <a:p>
            <a:pPr lvl="2">
              <a:buFont typeface="Calibri" panose="020F0502020204030204" pitchFamily="34" charset="0"/>
              <a:buChar char="-"/>
            </a:pPr>
            <a:r>
              <a:rPr lang="en-US" sz="2800" dirty="0"/>
              <a:t>Money (Proof of Stake)</a:t>
            </a:r>
          </a:p>
        </p:txBody>
      </p:sp>
    </p:spTree>
    <p:extLst>
      <p:ext uri="{BB962C8B-B14F-4D97-AF65-F5344CB8AC3E}">
        <p14:creationId xmlns:p14="http://schemas.microsoft.com/office/powerpoint/2010/main" val="3425585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5EF65-F4CC-412E-B9DF-946A495BC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2631"/>
            <a:ext cx="10515600" cy="2852737"/>
          </a:xfrm>
        </p:spPr>
        <p:txBody>
          <a:bodyPr anchor="ctr">
            <a:normAutofit/>
          </a:bodyPr>
          <a:lstStyle/>
          <a:p>
            <a:pPr algn="ctr"/>
            <a:r>
              <a:rPr lang="en-US" sz="5400" dirty="0"/>
              <a:t>Computation as a scarce resource: Proof of Work</a:t>
            </a:r>
          </a:p>
        </p:txBody>
      </p:sp>
    </p:spTree>
    <p:extLst>
      <p:ext uri="{BB962C8B-B14F-4D97-AF65-F5344CB8AC3E}">
        <p14:creationId xmlns:p14="http://schemas.microsoft.com/office/powerpoint/2010/main" val="1844127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F5D22-E89A-4BB9-9D59-6B998D496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of Work: The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C0A14-7DE2-4BFB-B838-A5CF2BB6F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Find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/>
              <a:t> such that Hash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&lt;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3200" dirty="0"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sz="2800" dirty="0">
                <a:cs typeface="Times New Roman" panose="02020603050405020304" pitchFamily="18" charset="0"/>
              </a:rPr>
              <a:t>This could take a while…</a:t>
            </a:r>
          </a:p>
          <a:p>
            <a:pPr marL="0" indent="0">
              <a:buNone/>
            </a:pPr>
            <a:endParaRPr lang="en-US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cs typeface="Times New Roman" panose="02020603050405020304" pitchFamily="18" charset="0"/>
              </a:rPr>
              <a:t>What about replays?</a:t>
            </a:r>
          </a:p>
          <a:p>
            <a:pPr marL="457200" lvl="1" indent="0">
              <a:buNone/>
            </a:pPr>
            <a:r>
              <a:rPr lang="en-US" sz="2800" dirty="0">
                <a:cs typeface="Times New Roman" panose="02020603050405020304" pitchFamily="18" charset="0"/>
              </a:rPr>
              <a:t>Add a nonce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</a:p>
          <a:p>
            <a:pPr marL="457200" lvl="1" indent="0">
              <a:buNone/>
            </a:pPr>
            <a:r>
              <a:rPr lang="en-US" sz="2800" dirty="0">
                <a:cs typeface="Times New Roman" panose="02020603050405020304" pitchFamily="18" charset="0"/>
              </a:rPr>
              <a:t>Look for Hash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||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&lt;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4" name="Cube 3">
            <a:extLst>
              <a:ext uri="{FF2B5EF4-FFF2-40B4-BE49-F238E27FC236}">
                <a16:creationId xmlns:a16="http://schemas.microsoft.com/office/drawing/2014/main" id="{CF313E38-8977-4030-9FA4-C4C4A358A91E}"/>
              </a:ext>
            </a:extLst>
          </p:cNvPr>
          <p:cNvSpPr/>
          <p:nvPr/>
        </p:nvSpPr>
        <p:spPr>
          <a:xfrm>
            <a:off x="6874327" y="3129643"/>
            <a:ext cx="1888671" cy="1524000"/>
          </a:xfrm>
          <a:prstGeom prst="cube">
            <a:avLst>
              <a:gd name="adj" fmla="val 14723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Hash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B14198C7-FC71-4087-BA81-F708C5ACF992}"/>
              </a:ext>
            </a:extLst>
          </p:cNvPr>
          <p:cNvGrpSpPr/>
          <p:nvPr/>
        </p:nvGrpSpPr>
        <p:grpSpPr>
          <a:xfrm>
            <a:off x="6961412" y="2073023"/>
            <a:ext cx="609600" cy="1170920"/>
            <a:chOff x="5780314" y="2279852"/>
            <a:chExt cx="609600" cy="1170920"/>
          </a:xfrm>
        </p:grpSpPr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8FC4733A-75F1-4993-A6BD-73717338C19A}"/>
                </a:ext>
              </a:extLst>
            </p:cNvPr>
            <p:cNvCxnSpPr>
              <a:cxnSpLocks/>
            </p:cNvCxnSpPr>
            <p:nvPr/>
          </p:nvCxnSpPr>
          <p:spPr>
            <a:xfrm>
              <a:off x="6085114" y="2803072"/>
              <a:ext cx="0" cy="64770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1D95CBEE-A687-410B-90B6-1B5708B2A0CB}"/>
                </a:ext>
              </a:extLst>
            </p:cNvPr>
            <p:cNvSpPr txBox="1"/>
            <p:nvPr/>
          </p:nvSpPr>
          <p:spPr>
            <a:xfrm>
              <a:off x="5780314" y="2279852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800" i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8444E731-35AE-42C7-AA23-2C63F8DFC303}"/>
              </a:ext>
            </a:extLst>
          </p:cNvPr>
          <p:cNvGrpSpPr/>
          <p:nvPr/>
        </p:nvGrpSpPr>
        <p:grpSpPr>
          <a:xfrm>
            <a:off x="8632370" y="3129643"/>
            <a:ext cx="1295399" cy="523220"/>
            <a:chOff x="6863443" y="3787877"/>
            <a:chExt cx="1295399" cy="523220"/>
          </a:xfrm>
        </p:grpSpPr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B8465045-A1A3-47A6-BEE8-41838394DDE1}"/>
                </a:ext>
              </a:extLst>
            </p:cNvPr>
            <p:cNvCxnSpPr>
              <a:cxnSpLocks/>
            </p:cNvCxnSpPr>
            <p:nvPr/>
          </p:nvCxnSpPr>
          <p:spPr>
            <a:xfrm>
              <a:off x="6863443" y="4114800"/>
              <a:ext cx="794657" cy="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541C9352-C885-40AD-90E0-EF4B522ECE2E}"/>
                </a:ext>
              </a:extLst>
            </p:cNvPr>
            <p:cNvSpPr txBox="1"/>
            <p:nvPr/>
          </p:nvSpPr>
          <p:spPr>
            <a:xfrm>
              <a:off x="7609113" y="3787877"/>
              <a:ext cx="54972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n-US" sz="2800" i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BBA91B4-F5F1-40BD-B701-7A34D3095322}"/>
              </a:ext>
            </a:extLst>
          </p:cNvPr>
          <p:cNvGrpSpPr/>
          <p:nvPr/>
        </p:nvGrpSpPr>
        <p:grpSpPr>
          <a:xfrm>
            <a:off x="7353298" y="2073023"/>
            <a:ext cx="609600" cy="1170920"/>
            <a:chOff x="5780314" y="2279852"/>
            <a:chExt cx="609600" cy="1170920"/>
          </a:xfrm>
        </p:grpSpPr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961C5F6F-1AA2-4FA1-A967-034AF60C75C6}"/>
                </a:ext>
              </a:extLst>
            </p:cNvPr>
            <p:cNvCxnSpPr>
              <a:cxnSpLocks/>
            </p:cNvCxnSpPr>
            <p:nvPr/>
          </p:nvCxnSpPr>
          <p:spPr>
            <a:xfrm>
              <a:off x="6085114" y="2803072"/>
              <a:ext cx="0" cy="64770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A42AB57F-6FD9-4D0A-BD43-91CF1F668706}"/>
                </a:ext>
              </a:extLst>
            </p:cNvPr>
            <p:cNvSpPr txBox="1"/>
            <p:nvPr/>
          </p:nvSpPr>
          <p:spPr>
            <a:xfrm>
              <a:off x="5780314" y="2279852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800" i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B6CCB8C2-558D-4427-A44F-54406399CB4F}"/>
              </a:ext>
            </a:extLst>
          </p:cNvPr>
          <p:cNvGrpSpPr/>
          <p:nvPr/>
        </p:nvGrpSpPr>
        <p:grpSpPr>
          <a:xfrm>
            <a:off x="8104411" y="2073023"/>
            <a:ext cx="609600" cy="1170920"/>
            <a:chOff x="5780314" y="2279852"/>
            <a:chExt cx="609600" cy="1170920"/>
          </a:xfrm>
        </p:grpSpPr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339CB2CC-975F-4711-9B7C-6E98DB16B636}"/>
                </a:ext>
              </a:extLst>
            </p:cNvPr>
            <p:cNvCxnSpPr>
              <a:cxnSpLocks/>
            </p:cNvCxnSpPr>
            <p:nvPr/>
          </p:nvCxnSpPr>
          <p:spPr>
            <a:xfrm>
              <a:off x="6085114" y="2803072"/>
              <a:ext cx="0" cy="64770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A4DA7016-6177-4F80-A699-22D74D6D8D7A}"/>
                </a:ext>
              </a:extLst>
            </p:cNvPr>
            <p:cNvSpPr txBox="1"/>
            <p:nvPr/>
          </p:nvSpPr>
          <p:spPr>
            <a:xfrm>
              <a:off x="5780314" y="2279852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800" i="1" baseline="-25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endPara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A2D737F2-6181-4356-98AB-19A7225A4F70}"/>
              </a:ext>
            </a:extLst>
          </p:cNvPr>
          <p:cNvGrpSpPr/>
          <p:nvPr/>
        </p:nvGrpSpPr>
        <p:grpSpPr>
          <a:xfrm>
            <a:off x="8632370" y="3430410"/>
            <a:ext cx="1295399" cy="523220"/>
            <a:chOff x="6863443" y="3787877"/>
            <a:chExt cx="1295399" cy="523220"/>
          </a:xfrm>
        </p:grpSpPr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BE5F7F1B-6794-4B63-82E8-2CE35C21281F}"/>
                </a:ext>
              </a:extLst>
            </p:cNvPr>
            <p:cNvCxnSpPr>
              <a:cxnSpLocks/>
            </p:cNvCxnSpPr>
            <p:nvPr/>
          </p:nvCxnSpPr>
          <p:spPr>
            <a:xfrm>
              <a:off x="6863443" y="4114800"/>
              <a:ext cx="794657" cy="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E8E9A5F7-8759-4AC6-A6FD-90EC5651050D}"/>
                </a:ext>
              </a:extLst>
            </p:cNvPr>
            <p:cNvSpPr txBox="1"/>
            <p:nvPr/>
          </p:nvSpPr>
          <p:spPr>
            <a:xfrm>
              <a:off x="7609113" y="3787877"/>
              <a:ext cx="54972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n-US" sz="2800" i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CB0544C6-1924-47AC-ADC9-A4045C48CBC3}"/>
              </a:ext>
            </a:extLst>
          </p:cNvPr>
          <p:cNvGrpSpPr/>
          <p:nvPr/>
        </p:nvGrpSpPr>
        <p:grpSpPr>
          <a:xfrm>
            <a:off x="8626926" y="3993647"/>
            <a:ext cx="1295399" cy="523220"/>
            <a:chOff x="6863443" y="3787877"/>
            <a:chExt cx="1295399" cy="523220"/>
          </a:xfrm>
        </p:grpSpPr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F6FA715A-149A-4A6A-AF58-89680F91EF4F}"/>
                </a:ext>
              </a:extLst>
            </p:cNvPr>
            <p:cNvCxnSpPr>
              <a:cxnSpLocks/>
            </p:cNvCxnSpPr>
            <p:nvPr/>
          </p:nvCxnSpPr>
          <p:spPr>
            <a:xfrm>
              <a:off x="6863443" y="4114800"/>
              <a:ext cx="794657" cy="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C0D6FD24-8DB6-4B2C-BF03-C5E0B53121B8}"/>
                </a:ext>
              </a:extLst>
            </p:cNvPr>
            <p:cNvSpPr txBox="1"/>
            <p:nvPr/>
          </p:nvSpPr>
          <p:spPr>
            <a:xfrm>
              <a:off x="7609113" y="3787877"/>
              <a:ext cx="54972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n-US" sz="2800" i="1" baseline="-25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endParaRPr lang="en-US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D2BF67BC-AED1-4BAC-9AD2-B31DF4A3C571}"/>
              </a:ext>
            </a:extLst>
          </p:cNvPr>
          <p:cNvSpPr txBox="1"/>
          <p:nvPr/>
        </p:nvSpPr>
        <p:spPr>
          <a:xfrm>
            <a:off x="9805781" y="3206019"/>
            <a:ext cx="7152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AB8ACF53-1BC7-4F1F-B6B6-0AE2EA313DC2}"/>
              </a:ext>
            </a:extLst>
          </p:cNvPr>
          <p:cNvSpPr txBox="1"/>
          <p:nvPr/>
        </p:nvSpPr>
        <p:spPr>
          <a:xfrm>
            <a:off x="9800337" y="3507646"/>
            <a:ext cx="7152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82BFF2E8-EDF4-48FD-BC31-BF118CA774B2}"/>
              </a:ext>
            </a:extLst>
          </p:cNvPr>
          <p:cNvSpPr txBox="1"/>
          <p:nvPr/>
        </p:nvSpPr>
        <p:spPr>
          <a:xfrm>
            <a:off x="9800337" y="4103894"/>
            <a:ext cx="7152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en-US" sz="28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CCE9CB1-152D-4267-A27D-185A48388891}"/>
              </a:ext>
            </a:extLst>
          </p:cNvPr>
          <p:cNvGrpSpPr/>
          <p:nvPr/>
        </p:nvGrpSpPr>
        <p:grpSpPr>
          <a:xfrm>
            <a:off x="7784183" y="2415987"/>
            <a:ext cx="1619172" cy="1856106"/>
            <a:chOff x="7784183" y="2415987"/>
            <a:chExt cx="1619172" cy="1856106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149F2C6A-B8B6-4E78-9540-3C9021686943}"/>
                </a:ext>
              </a:extLst>
            </p:cNvPr>
            <p:cNvSpPr txBox="1"/>
            <p:nvPr/>
          </p:nvSpPr>
          <p:spPr>
            <a:xfrm>
              <a:off x="7784183" y="2415987"/>
              <a:ext cx="46628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…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4D136E01-E541-4F95-8EB8-82A5CB35FE9D}"/>
                </a:ext>
              </a:extLst>
            </p:cNvPr>
            <p:cNvSpPr txBox="1"/>
            <p:nvPr/>
          </p:nvSpPr>
          <p:spPr>
            <a:xfrm rot="5400000">
              <a:off x="8877826" y="3746564"/>
              <a:ext cx="46628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…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43520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6" dur="indefinite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9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indefinite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2" dur="indefinite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8" dur="indefinite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1" dur="indefinite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indefinite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4" dur="indefinite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60" grpId="0"/>
      <p:bldP spid="60" grpId="1"/>
      <p:bldP spid="64" grpId="0"/>
      <p:bldP spid="64" grpId="1"/>
      <p:bldP spid="6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38F51-5157-4AF3-8598-75D31CF81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of Work: Building a log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F109D-2F6A-468E-A997-9CBC037DE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Make the nonce useful</a:t>
            </a:r>
          </a:p>
          <a:p>
            <a:pPr marL="457200" lvl="1" indent="0">
              <a:buNone/>
            </a:pPr>
            <a:r>
              <a:rPr lang="en-US" sz="2800" dirty="0"/>
              <a:t>Use a message digest!</a:t>
            </a:r>
          </a:p>
          <a:p>
            <a:pPr marL="0" indent="0">
              <a:buNone/>
            </a:pPr>
            <a:endParaRPr lang="en-US" sz="3200" dirty="0"/>
          </a:p>
          <a:p>
            <a:pPr marL="457200" lvl="1" indent="0">
              <a:buNone/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800" dirty="0">
                <a:cs typeface="Times New Roman" panose="02020603050405020304" pitchFamily="18" charset="0"/>
              </a:rPr>
              <a:t>Digest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57200" lvl="1" indent="0">
              <a:buNone/>
            </a:pPr>
            <a:r>
              <a:rPr lang="en-US" sz="2800" dirty="0">
                <a:cs typeface="Times New Roman" panose="02020603050405020304" pitchFamily="18" charset="0"/>
              </a:rPr>
              <a:t>Find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cs typeface="Times New Roman" panose="02020603050405020304" pitchFamily="18" charset="0"/>
              </a:rPr>
              <a:t>such that Hash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||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&lt;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33" name="Cube 32">
            <a:extLst>
              <a:ext uri="{FF2B5EF4-FFF2-40B4-BE49-F238E27FC236}">
                <a16:creationId xmlns:a16="http://schemas.microsoft.com/office/drawing/2014/main" id="{7AE2C94D-C66E-4F37-A1A0-AA431BE63945}"/>
              </a:ext>
            </a:extLst>
          </p:cNvPr>
          <p:cNvSpPr/>
          <p:nvPr/>
        </p:nvSpPr>
        <p:spPr>
          <a:xfrm>
            <a:off x="6874327" y="3129643"/>
            <a:ext cx="1888671" cy="1524000"/>
          </a:xfrm>
          <a:prstGeom prst="cube">
            <a:avLst>
              <a:gd name="adj" fmla="val 14723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Hash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B58EAD4-35EB-4192-97B7-AD017E16F956}"/>
              </a:ext>
            </a:extLst>
          </p:cNvPr>
          <p:cNvGrpSpPr/>
          <p:nvPr/>
        </p:nvGrpSpPr>
        <p:grpSpPr>
          <a:xfrm>
            <a:off x="6961412" y="2073023"/>
            <a:ext cx="609600" cy="1170920"/>
            <a:chOff x="5780314" y="2279852"/>
            <a:chExt cx="609600" cy="1170920"/>
          </a:xfrm>
        </p:grpSpPr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A8BBCB00-ABE0-4C96-A43C-D5B0F02EBFA9}"/>
                </a:ext>
              </a:extLst>
            </p:cNvPr>
            <p:cNvCxnSpPr>
              <a:cxnSpLocks/>
            </p:cNvCxnSpPr>
            <p:nvPr/>
          </p:nvCxnSpPr>
          <p:spPr>
            <a:xfrm>
              <a:off x="6085114" y="2803072"/>
              <a:ext cx="0" cy="64770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F1E99240-7795-4F8B-AEEE-607AE40D5717}"/>
                </a:ext>
              </a:extLst>
            </p:cNvPr>
            <p:cNvSpPr txBox="1"/>
            <p:nvPr/>
          </p:nvSpPr>
          <p:spPr>
            <a:xfrm>
              <a:off x="5780314" y="2279852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800" i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3FB82FE-175D-4ED6-B5A9-7127B1035D8F}"/>
              </a:ext>
            </a:extLst>
          </p:cNvPr>
          <p:cNvGrpSpPr/>
          <p:nvPr/>
        </p:nvGrpSpPr>
        <p:grpSpPr>
          <a:xfrm>
            <a:off x="8632370" y="3129643"/>
            <a:ext cx="1295399" cy="523220"/>
            <a:chOff x="6863443" y="3787877"/>
            <a:chExt cx="1295399" cy="523220"/>
          </a:xfrm>
        </p:grpSpPr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383C5981-5E15-498D-9A41-F3C2117EE0F6}"/>
                </a:ext>
              </a:extLst>
            </p:cNvPr>
            <p:cNvCxnSpPr>
              <a:cxnSpLocks/>
            </p:cNvCxnSpPr>
            <p:nvPr/>
          </p:nvCxnSpPr>
          <p:spPr>
            <a:xfrm>
              <a:off x="6863443" y="4114800"/>
              <a:ext cx="794657" cy="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27C86559-C5F6-49FD-866B-6D8D02350CC5}"/>
                </a:ext>
              </a:extLst>
            </p:cNvPr>
            <p:cNvSpPr txBox="1"/>
            <p:nvPr/>
          </p:nvSpPr>
          <p:spPr>
            <a:xfrm>
              <a:off x="7609113" y="3787877"/>
              <a:ext cx="54972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n-US" sz="2800" i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876DCC9-8A5F-4913-80A8-B4216118FC89}"/>
              </a:ext>
            </a:extLst>
          </p:cNvPr>
          <p:cNvGrpSpPr/>
          <p:nvPr/>
        </p:nvGrpSpPr>
        <p:grpSpPr>
          <a:xfrm>
            <a:off x="7353298" y="2073023"/>
            <a:ext cx="609600" cy="1170920"/>
            <a:chOff x="5780314" y="2279852"/>
            <a:chExt cx="609600" cy="1170920"/>
          </a:xfrm>
        </p:grpSpPr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A7683125-2C60-4B71-B353-F686FFFE0B3B}"/>
                </a:ext>
              </a:extLst>
            </p:cNvPr>
            <p:cNvCxnSpPr>
              <a:cxnSpLocks/>
            </p:cNvCxnSpPr>
            <p:nvPr/>
          </p:nvCxnSpPr>
          <p:spPr>
            <a:xfrm>
              <a:off x="6085114" y="2803072"/>
              <a:ext cx="0" cy="64770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4E15680-D751-48E6-A681-E840D4990AB2}"/>
                </a:ext>
              </a:extLst>
            </p:cNvPr>
            <p:cNvSpPr txBox="1"/>
            <p:nvPr/>
          </p:nvSpPr>
          <p:spPr>
            <a:xfrm>
              <a:off x="5780314" y="2279852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800" i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09A0CC7E-CB29-4FE9-8B2C-DD897B209E79}"/>
              </a:ext>
            </a:extLst>
          </p:cNvPr>
          <p:cNvGrpSpPr/>
          <p:nvPr/>
        </p:nvGrpSpPr>
        <p:grpSpPr>
          <a:xfrm>
            <a:off x="8104411" y="2073023"/>
            <a:ext cx="609600" cy="1170920"/>
            <a:chOff x="5780314" y="2279852"/>
            <a:chExt cx="609600" cy="1170920"/>
          </a:xfrm>
        </p:grpSpPr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030921F0-A95D-4492-8E71-4F42D87D3268}"/>
                </a:ext>
              </a:extLst>
            </p:cNvPr>
            <p:cNvCxnSpPr>
              <a:cxnSpLocks/>
            </p:cNvCxnSpPr>
            <p:nvPr/>
          </p:nvCxnSpPr>
          <p:spPr>
            <a:xfrm>
              <a:off x="6085114" y="2803072"/>
              <a:ext cx="0" cy="64770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93671765-D5BA-4F2B-95C9-601C6DF3E09B}"/>
                </a:ext>
              </a:extLst>
            </p:cNvPr>
            <p:cNvSpPr txBox="1"/>
            <p:nvPr/>
          </p:nvSpPr>
          <p:spPr>
            <a:xfrm>
              <a:off x="5780314" y="2279852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800" i="1" baseline="-25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endPara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5405F6F-386D-4557-B1A3-AF8C04194CCD}"/>
              </a:ext>
            </a:extLst>
          </p:cNvPr>
          <p:cNvGrpSpPr/>
          <p:nvPr/>
        </p:nvGrpSpPr>
        <p:grpSpPr>
          <a:xfrm>
            <a:off x="8632370" y="3430410"/>
            <a:ext cx="1295399" cy="523220"/>
            <a:chOff x="6863443" y="3787877"/>
            <a:chExt cx="1295399" cy="523220"/>
          </a:xfrm>
        </p:grpSpPr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6AD06939-DF91-4018-B88F-89CBB554FB3D}"/>
                </a:ext>
              </a:extLst>
            </p:cNvPr>
            <p:cNvCxnSpPr>
              <a:cxnSpLocks/>
            </p:cNvCxnSpPr>
            <p:nvPr/>
          </p:nvCxnSpPr>
          <p:spPr>
            <a:xfrm>
              <a:off x="6863443" y="4114800"/>
              <a:ext cx="794657" cy="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DC06872-5F25-46FC-A4BC-4C0C22C23525}"/>
                </a:ext>
              </a:extLst>
            </p:cNvPr>
            <p:cNvSpPr txBox="1"/>
            <p:nvPr/>
          </p:nvSpPr>
          <p:spPr>
            <a:xfrm>
              <a:off x="7609113" y="3787877"/>
              <a:ext cx="54972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n-US" sz="2800" i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D6DCFC96-D958-41B4-9CC7-BF4759232625}"/>
              </a:ext>
            </a:extLst>
          </p:cNvPr>
          <p:cNvGrpSpPr/>
          <p:nvPr/>
        </p:nvGrpSpPr>
        <p:grpSpPr>
          <a:xfrm>
            <a:off x="8626926" y="3993647"/>
            <a:ext cx="1295399" cy="523220"/>
            <a:chOff x="6863443" y="3787877"/>
            <a:chExt cx="1295399" cy="523220"/>
          </a:xfrm>
        </p:grpSpPr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7AF3CC05-DA6B-400C-A859-03DC1CB6C047}"/>
                </a:ext>
              </a:extLst>
            </p:cNvPr>
            <p:cNvCxnSpPr>
              <a:cxnSpLocks/>
            </p:cNvCxnSpPr>
            <p:nvPr/>
          </p:nvCxnSpPr>
          <p:spPr>
            <a:xfrm>
              <a:off x="6863443" y="4114800"/>
              <a:ext cx="794657" cy="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582DA953-FEA8-4840-A603-47BE360F5523}"/>
                </a:ext>
              </a:extLst>
            </p:cNvPr>
            <p:cNvSpPr txBox="1"/>
            <p:nvPr/>
          </p:nvSpPr>
          <p:spPr>
            <a:xfrm>
              <a:off x="7609113" y="3787877"/>
              <a:ext cx="54972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n-US" sz="2800" i="1" baseline="-25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endParaRPr lang="en-US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2" name="TextBox 51">
            <a:extLst>
              <a:ext uri="{FF2B5EF4-FFF2-40B4-BE49-F238E27FC236}">
                <a16:creationId xmlns:a16="http://schemas.microsoft.com/office/drawing/2014/main" id="{36CE2588-25D0-4E5A-8075-47E2907BB5E7}"/>
              </a:ext>
            </a:extLst>
          </p:cNvPr>
          <p:cNvSpPr txBox="1"/>
          <p:nvPr/>
        </p:nvSpPr>
        <p:spPr>
          <a:xfrm>
            <a:off x="9805781" y="3206019"/>
            <a:ext cx="7152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180201A-3392-48CD-A935-881761A532F7}"/>
              </a:ext>
            </a:extLst>
          </p:cNvPr>
          <p:cNvSpPr txBox="1"/>
          <p:nvPr/>
        </p:nvSpPr>
        <p:spPr>
          <a:xfrm>
            <a:off x="9800337" y="3507646"/>
            <a:ext cx="7152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F3EE5A8-9E05-44A5-B0F3-F84B998F7CC1}"/>
              </a:ext>
            </a:extLst>
          </p:cNvPr>
          <p:cNvSpPr txBox="1"/>
          <p:nvPr/>
        </p:nvSpPr>
        <p:spPr>
          <a:xfrm>
            <a:off x="9800337" y="4103894"/>
            <a:ext cx="7152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en-US" sz="28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BF062B2D-4459-4DCB-BDE3-A2110AB15A42}"/>
              </a:ext>
            </a:extLst>
          </p:cNvPr>
          <p:cNvGrpSpPr/>
          <p:nvPr/>
        </p:nvGrpSpPr>
        <p:grpSpPr>
          <a:xfrm>
            <a:off x="7784183" y="2415987"/>
            <a:ext cx="1619172" cy="1856106"/>
            <a:chOff x="7784183" y="2415987"/>
            <a:chExt cx="1619172" cy="1856106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591B4B85-0230-4061-BD36-8248D3723460}"/>
                </a:ext>
              </a:extLst>
            </p:cNvPr>
            <p:cNvSpPr txBox="1"/>
            <p:nvPr/>
          </p:nvSpPr>
          <p:spPr>
            <a:xfrm>
              <a:off x="7784183" y="2415987"/>
              <a:ext cx="46628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…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DD4CCF1E-82A3-4886-A75D-B7EFA8930765}"/>
                </a:ext>
              </a:extLst>
            </p:cNvPr>
            <p:cNvSpPr txBox="1"/>
            <p:nvPr/>
          </p:nvSpPr>
          <p:spPr>
            <a:xfrm rot="5400000">
              <a:off x="8877826" y="3746564"/>
              <a:ext cx="46628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…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05280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indefinite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indefinite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" dur="indefinite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2" grpId="1"/>
      <p:bldP spid="53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</TotalTime>
  <Words>751</Words>
  <Application>Microsoft Office PowerPoint</Application>
  <PresentationFormat>Widescreen</PresentationFormat>
  <Paragraphs>234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Open Sans</vt:lpstr>
      <vt:lpstr>Times New Roman</vt:lpstr>
      <vt:lpstr>Office Theme</vt:lpstr>
      <vt:lpstr>Blockchains and Auditing</vt:lpstr>
      <vt:lpstr>Blockchain: A public tamper-proof log</vt:lpstr>
      <vt:lpstr>Preventing Tampering</vt:lpstr>
      <vt:lpstr>Traditional Consensus</vt:lpstr>
      <vt:lpstr>Sybil Attacks</vt:lpstr>
      <vt:lpstr>Defending against Sybil</vt:lpstr>
      <vt:lpstr>Computation as a scarce resource: Proof of Work</vt:lpstr>
      <vt:lpstr>Proof of Work: The basics</vt:lpstr>
      <vt:lpstr>Proof of Work: Building a log</vt:lpstr>
      <vt:lpstr>Proof of Work: Building a log</vt:lpstr>
      <vt:lpstr>Proof of Work: Coming to consensus</vt:lpstr>
      <vt:lpstr>Nakamoto Consensus</vt:lpstr>
      <vt:lpstr>Blockchains for Audit</vt:lpstr>
      <vt:lpstr>Not just a log!</vt:lpstr>
      <vt:lpstr>What restrictions make sense?</vt:lpstr>
      <vt:lpstr>Blockchains and Confidentiality</vt:lpstr>
      <vt:lpstr>What do we do with private data?</vt:lpstr>
      <vt:lpstr>What do we do with private data?</vt:lpstr>
      <vt:lpstr>Doing better with private data</vt:lpstr>
      <vt:lpstr>Cryptographic Example: Solidus</vt:lpstr>
      <vt:lpstr>Cryptographic Example: Solidus</vt:lpstr>
      <vt:lpstr>Cryptographic Example: Solidus</vt:lpstr>
      <vt:lpstr>Cryptographic Example: Solidus</vt:lpstr>
      <vt:lpstr>Cryptographic Example: Solidus</vt:lpstr>
      <vt:lpstr>Trusted Hardware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Blockchains and Auditing</dc:title>
  <dc:creator>Ethan B Cecchetti</dc:creator>
  <cp:lastModifiedBy>Ethan B Cecchetti</cp:lastModifiedBy>
  <cp:revision>63</cp:revision>
  <dcterms:created xsi:type="dcterms:W3CDTF">2018-04-24T18:45:39Z</dcterms:created>
  <dcterms:modified xsi:type="dcterms:W3CDTF">2018-04-25T05:33:49Z</dcterms:modified>
</cp:coreProperties>
</file>