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81" r:id="rId3"/>
    <p:sldId id="388" r:id="rId4"/>
    <p:sldId id="389" r:id="rId5"/>
    <p:sldId id="310" r:id="rId6"/>
    <p:sldId id="313" r:id="rId7"/>
    <p:sldId id="314" r:id="rId8"/>
    <p:sldId id="315" r:id="rId9"/>
    <p:sldId id="316" r:id="rId10"/>
    <p:sldId id="317" r:id="rId11"/>
    <p:sldId id="353" r:id="rId12"/>
    <p:sldId id="319" r:id="rId13"/>
    <p:sldId id="320" r:id="rId14"/>
    <p:sldId id="322" r:id="rId15"/>
    <p:sldId id="323" r:id="rId16"/>
    <p:sldId id="324" r:id="rId17"/>
    <p:sldId id="325" r:id="rId18"/>
    <p:sldId id="326" r:id="rId19"/>
    <p:sldId id="327" r:id="rId20"/>
    <p:sldId id="328" r:id="rId21"/>
    <p:sldId id="329" r:id="rId22"/>
    <p:sldId id="330" r:id="rId23"/>
    <p:sldId id="331" r:id="rId24"/>
    <p:sldId id="354" r:id="rId25"/>
    <p:sldId id="335" r:id="rId26"/>
    <p:sldId id="336" r:id="rId27"/>
    <p:sldId id="337" r:id="rId28"/>
    <p:sldId id="338" r:id="rId29"/>
    <p:sldId id="339" r:id="rId30"/>
    <p:sldId id="340" r:id="rId31"/>
    <p:sldId id="341" r:id="rId32"/>
    <p:sldId id="342" r:id="rId33"/>
    <p:sldId id="343" r:id="rId34"/>
    <p:sldId id="392" r:id="rId35"/>
    <p:sldId id="356" r:id="rId36"/>
    <p:sldId id="359" r:id="rId37"/>
    <p:sldId id="360" r:id="rId38"/>
    <p:sldId id="363" r:id="rId39"/>
    <p:sldId id="365" r:id="rId40"/>
    <p:sldId id="366" r:id="rId41"/>
    <p:sldId id="368" r:id="rId42"/>
    <p:sldId id="3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8" autoAdjust="0"/>
    <p:restoredTop sz="89483" autoAdjust="0"/>
  </p:normalViewPr>
  <p:slideViewPr>
    <p:cSldViewPr>
      <p:cViewPr>
        <p:scale>
          <a:sx n="88" d="100"/>
          <a:sy n="88" d="100"/>
        </p:scale>
        <p:origin x="1064"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23</a:t>
            </a:fld>
            <a:endParaRPr lang="en-US"/>
          </a:p>
        </p:txBody>
      </p:sp>
    </p:spTree>
    <p:extLst>
      <p:ext uri="{BB962C8B-B14F-4D97-AF65-F5344CB8AC3E}">
        <p14:creationId xmlns:p14="http://schemas.microsoft.com/office/powerpoint/2010/main" val="124854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51826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our enforcement mechanism as a typing system.</a:t>
            </a:r>
          </a:p>
        </p:txBody>
      </p:sp>
      <p:sp>
        <p:nvSpPr>
          <p:cNvPr id="4" name="Slide Number Placeholder 3"/>
          <p:cNvSpPr>
            <a:spLocks noGrp="1"/>
          </p:cNvSpPr>
          <p:nvPr>
            <p:ph type="sldNum" sz="quarter" idx="10"/>
          </p:nvPr>
        </p:nvSpPr>
        <p:spPr/>
        <p:txBody>
          <a:bodyPr/>
          <a:lstStyle/>
          <a:p>
            <a:fld id="{B7975FD5-AB21-4C45-BFE8-1D3F02B463E2}" type="slidenum">
              <a:rPr lang="en-US" smtClean="0"/>
              <a:t>25</a:t>
            </a:fld>
            <a:endParaRPr lang="en-US"/>
          </a:p>
        </p:txBody>
      </p:sp>
    </p:spTree>
    <p:extLst>
      <p:ext uri="{BB962C8B-B14F-4D97-AF65-F5344CB8AC3E}">
        <p14:creationId xmlns:p14="http://schemas.microsoft.com/office/powerpoint/2010/main" val="112780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7367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39517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144021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with an example</a:t>
            </a:r>
          </a:p>
        </p:txBody>
      </p:sp>
      <p:sp>
        <p:nvSpPr>
          <p:cNvPr id="4" name="Slide Number Placeholder 3"/>
          <p:cNvSpPr>
            <a:spLocks noGrp="1"/>
          </p:cNvSpPr>
          <p:nvPr>
            <p:ph type="sldNum" sz="quarter" idx="10"/>
          </p:nvPr>
        </p:nvSpPr>
        <p:spPr/>
        <p:txBody>
          <a:bodyPr/>
          <a:lstStyle/>
          <a:p>
            <a:fld id="{B7975FD5-AB21-4C45-BFE8-1D3F02B463E2}" type="slidenum">
              <a:rPr lang="en-US" smtClean="0"/>
              <a:t>33</a:t>
            </a:fld>
            <a:endParaRPr lang="en-US"/>
          </a:p>
        </p:txBody>
      </p:sp>
    </p:spTree>
    <p:extLst>
      <p:ext uri="{BB962C8B-B14F-4D97-AF65-F5344CB8AC3E}">
        <p14:creationId xmlns:p14="http://schemas.microsoft.com/office/powerpoint/2010/main" val="172232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39</a:t>
            </a:fld>
            <a:endParaRPr lang="en-US"/>
          </a:p>
        </p:txBody>
      </p:sp>
    </p:spTree>
    <p:extLst>
      <p:ext uri="{BB962C8B-B14F-4D97-AF65-F5344CB8AC3E}">
        <p14:creationId xmlns:p14="http://schemas.microsoft.com/office/powerpoint/2010/main" val="158897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Hasse</a:t>
            </a:r>
            <a:r>
              <a:rPr lang="en-US" dirty="0" smtClean="0"/>
              <a:t> diagram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40916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Hasse</a:t>
            </a:r>
            <a:r>
              <a:rPr lang="en-US" dirty="0" smtClean="0"/>
              <a:t> diagram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4</a:t>
            </a:fld>
            <a:endParaRPr lang="en-US"/>
          </a:p>
        </p:txBody>
      </p:sp>
    </p:spTree>
    <p:extLst>
      <p:ext uri="{BB962C8B-B14F-4D97-AF65-F5344CB8AC3E}">
        <p14:creationId xmlns:p14="http://schemas.microsoft.com/office/powerpoint/2010/main" val="188760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see how we can enforce…</a:t>
            </a:r>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67769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 </a:t>
            </a:r>
            <a:r>
              <a:rPr lang="en-US" dirty="0"/>
              <a:t>may also be mixed!</a:t>
            </a:r>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63662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 flows to x, restrictions imposed by </a:t>
            </a:r>
            <a:r>
              <a:rPr lang="el-GR" dirty="0"/>
              <a:t>Γ(</a:t>
            </a:r>
            <a:r>
              <a:rPr lang="en-US" dirty="0"/>
              <a:t>x</a:t>
            </a:r>
            <a:r>
              <a:rPr lang="el-GR" dirty="0"/>
              <a:t>)</a:t>
            </a:r>
            <a:r>
              <a:rPr lang="en-US" dirty="0"/>
              <a:t> should be at least as many as those imposed by </a:t>
            </a:r>
            <a:r>
              <a:rPr lang="el-GR" dirty="0"/>
              <a:t>Γ(</a:t>
            </a:r>
            <a:r>
              <a:rPr lang="en-US" dirty="0"/>
              <a:t>y</a:t>
            </a:r>
            <a:r>
              <a:rPr lang="el-GR" dirty="0"/>
              <a:t>)</a:t>
            </a:r>
            <a:r>
              <a:rPr lang="en-US" dirty="0"/>
              <a:t>.</a:t>
            </a:r>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16741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operator!!!! Not seen in MLS.</a:t>
            </a:r>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179287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16134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4/11/18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tabLst>
                <a:tab pos="857220" algn="l"/>
              </a:tabLst>
            </a:lvl1pPr>
          </a:lstStyle>
          <a:p>
            <a:r>
              <a:t>Title Text</a:t>
            </a:r>
          </a:p>
        </p:txBody>
      </p:sp>
      <p:sp>
        <p:nvSpPr>
          <p:cNvPr id="22" name="Shape 22"/>
          <p:cNvSpPr>
            <a:spLocks noGrp="1"/>
          </p:cNvSpPr>
          <p:nvPr>
            <p:ph type="body" idx="1"/>
          </p:nvPr>
        </p:nvSpPr>
        <p:spPr>
          <a:prstGeom prst="rect">
            <a:avLst/>
          </a:prstGeom>
        </p:spPr>
        <p:txBody>
          <a:bodyPr/>
          <a:lstStyle>
            <a:lvl1pPr>
              <a:tabLst>
                <a:tab pos="964372" algn="l"/>
              </a:tabLst>
            </a:lvl1pPr>
            <a:lvl2pPr>
              <a:tabLst>
                <a:tab pos="1294759" algn="l"/>
              </a:tabLst>
            </a:lvl2pPr>
            <a:lvl3pPr>
              <a:tabLst>
                <a:tab pos="1571569" algn="l"/>
              </a:tabLst>
            </a:lvl3pPr>
            <a:lvl4pPr>
              <a:tabLst>
                <a:tab pos="1884097" algn="l"/>
              </a:tabLst>
            </a:lvl4pPr>
            <a:lvl5pPr>
              <a:tabLst>
                <a:tab pos="2205554" algn="l"/>
              </a:tabLst>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tabLst>
                <a:tab pos="750067" algn="l"/>
              </a:tabLst>
            </a:lvl1pPr>
          </a:lstStyle>
          <a:p>
            <a:fld id="{86CB4B4D-7CA3-9044-876B-883B54F8677D}" type="slidenum">
              <a:t>‹#›</a:t>
            </a:fld>
            <a:endParaRPr/>
          </a:p>
        </p:txBody>
      </p:sp>
    </p:spTree>
    <p:extLst>
      <p:ext uri="{BB962C8B-B14F-4D97-AF65-F5344CB8AC3E}">
        <p14:creationId xmlns:p14="http://schemas.microsoft.com/office/powerpoint/2010/main" val="13101482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4/11/18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sv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29.png"/><Relationship Id="rId9" Type="http://schemas.openxmlformats.org/officeDocument/2006/relationships/image" Target="../media/image33.sv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1.png"/><Relationship Id="rId3" Type="http://schemas.openxmlformats.org/officeDocument/2006/relationships/image" Target="../media/image3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28.png"/><Relationship Id="rId6" Type="http://schemas.openxmlformats.org/officeDocument/2006/relationships/image" Target="../media/image29.svg"/><Relationship Id="rId7" Type="http://schemas.openxmlformats.org/officeDocument/2006/relationships/image" Target="../media/image29.png"/><Relationship Id="rId8" Type="http://schemas.openxmlformats.org/officeDocument/2006/relationships/image" Target="../media/image33.svg"/><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471.png"/><Relationship Id="rId4" Type="http://schemas.openxmlformats.org/officeDocument/2006/relationships/image" Target="../media/image481.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1.png"/><Relationship Id="rId3" Type="http://schemas.openxmlformats.org/officeDocument/2006/relationships/image" Target="../media/image501.png"/></Relationships>
</file>

<file path=ppt/slides/_rels/slide29.xml.rels><?xml version="1.0" encoding="UTF-8" standalone="yes"?>
<Relationships xmlns="http://schemas.openxmlformats.org/package/2006/relationships"><Relationship Id="rId3" Type="http://schemas.openxmlformats.org/officeDocument/2006/relationships/image" Target="../media/image470.png"/><Relationship Id="rId4" Type="http://schemas.openxmlformats.org/officeDocument/2006/relationships/image" Target="../media/image480.png"/><Relationship Id="rId5" Type="http://schemas.openxmlformats.org/officeDocument/2006/relationships/image" Target="../media/image490.png"/><Relationship Id="rId6" Type="http://schemas.openxmlformats.org/officeDocument/2006/relationships/image" Target="../media/image500.png"/><Relationship Id="rId7" Type="http://schemas.openxmlformats.org/officeDocument/2006/relationships/image" Target="../media/image510.png"/><Relationship Id="rId8" Type="http://schemas.openxmlformats.org/officeDocument/2006/relationships/image" Target="../media/image520.png"/><Relationship Id="rId1" Type="http://schemas.openxmlformats.org/officeDocument/2006/relationships/slideLayout" Target="../slideLayouts/slideLayout3.xml"/><Relationship Id="rId2" Type="http://schemas.openxmlformats.org/officeDocument/2006/relationships/image" Target="../media/image5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56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580.png"/><Relationship Id="rId5" Type="http://schemas.openxmlformats.org/officeDocument/2006/relationships/image" Target="../media/image590.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5.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image" Target="../media/image77.png"/><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png"/></Relationships>
</file>

<file path=ppt/slides/_rels/slide38.xml.rels><?xml version="1.0" encoding="UTF-8" standalone="yes"?>
<Relationships xmlns="http://schemas.openxmlformats.org/package/2006/relationships"><Relationship Id="rId9" Type="http://schemas.openxmlformats.org/officeDocument/2006/relationships/image" Target="../media/image24.png"/><Relationship Id="rId7" Type="http://schemas.openxmlformats.org/officeDocument/2006/relationships/image" Target="../media/image30.png"/><Relationship Id="rId1" Type="http://schemas.openxmlformats.org/officeDocument/2006/relationships/slideLayout" Target="../slideLayouts/slideLayout3.xml"/><Relationship Id="rId8"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80.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4/11/2018</a:t>
            </a:r>
          </a:p>
        </p:txBody>
      </p:sp>
      <p:sp>
        <p:nvSpPr>
          <p:cNvPr id="2" name="Title 1"/>
          <p:cNvSpPr>
            <a:spLocks noGrp="1"/>
          </p:cNvSpPr>
          <p:nvPr>
            <p:ph type="title"/>
          </p:nvPr>
        </p:nvSpPr>
        <p:spPr>
          <a:xfrm>
            <a:off x="685800" y="2667002"/>
            <a:ext cx="7848600" cy="631825"/>
          </a:xfrm>
        </p:spPr>
        <p:txBody>
          <a:bodyPr>
            <a:normAutofit/>
          </a:bodyPr>
          <a:lstStyle/>
          <a:p>
            <a:r>
              <a:rPr lang="en-US" sz="3400" dirty="0" smtClean="0"/>
              <a:t>Lecture 20: Information Flow Control</a:t>
            </a:r>
            <a:endParaRPr lang="en-US" sz="3400"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IF policies</a:t>
            </a:r>
          </a:p>
        </p:txBody>
      </p:sp>
      <p:sp>
        <p:nvSpPr>
          <p:cNvPr id="3" name="Content Placeholder 2"/>
          <p:cNvSpPr>
            <a:spLocks noGrp="1"/>
          </p:cNvSpPr>
          <p:nvPr>
            <p:ph idx="1"/>
          </p:nvPr>
        </p:nvSpPr>
        <p:spPr/>
        <p:txBody>
          <a:bodyPr/>
          <a:lstStyle/>
          <a:p>
            <a:r>
              <a:rPr lang="en-US" dirty="0"/>
              <a:t>Static mechanism</a:t>
            </a:r>
          </a:p>
          <a:p>
            <a:pPr lvl="1"/>
            <a:r>
              <a:rPr lang="en-US" dirty="0"/>
              <a:t>Checking and/or deduction of labels before execution.</a:t>
            </a:r>
          </a:p>
          <a:p>
            <a:r>
              <a:rPr lang="en-US" dirty="0"/>
              <a:t>Dynamic mechanism</a:t>
            </a:r>
          </a:p>
          <a:p>
            <a:pPr lvl="1"/>
            <a:r>
              <a:rPr lang="en-US" dirty="0"/>
              <a:t>Checking and/or deduction of labels during execution.</a:t>
            </a:r>
          </a:p>
          <a:p>
            <a:r>
              <a:rPr lang="en-US" dirty="0"/>
              <a:t>Hybrid mechanism</a:t>
            </a:r>
          </a:p>
          <a:p>
            <a:pPr lvl="1"/>
            <a:r>
              <a:rPr lang="en-US" dirty="0"/>
              <a:t>Combination of static and dynamic.</a:t>
            </a:r>
          </a:p>
        </p:txBody>
      </p:sp>
      <p:sp>
        <p:nvSpPr>
          <p:cNvPr id="4" name="Slide Number Placeholder 3"/>
          <p:cNvSpPr>
            <a:spLocks noGrp="1"/>
          </p:cNvSpPr>
          <p:nvPr>
            <p:ph type="sldNum" sz="quarter" idx="12"/>
          </p:nvPr>
        </p:nvSpPr>
        <p:spPr/>
        <p:txBody>
          <a:bodyPr/>
          <a:lstStyle/>
          <a:p>
            <a:fld id="{D0F20DF3-DAE6-B84F-B38F-DFB8F4406A2B}" type="slidenum">
              <a:rPr lang="en-US" smtClean="0"/>
              <a:t>10</a:t>
            </a:fld>
            <a:endParaRPr lang="en-US"/>
          </a:p>
        </p:txBody>
      </p:sp>
    </p:spTree>
    <p:extLst>
      <p:ext uri="{BB962C8B-B14F-4D97-AF65-F5344CB8AC3E}">
        <p14:creationId xmlns:p14="http://schemas.microsoft.com/office/powerpoint/2010/main" val="10044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Type </a:t>
            </a:r>
            <a:r>
              <a:rPr lang="en-US" dirty="0" err="1" smtClean="0"/>
              <a:t>CHecking</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normAutofit/>
              </a:bodyPr>
              <a:lstStyle/>
              <a:p>
                <a:r>
                  <a:rPr lang="en-US" sz="3600" dirty="0" smtClean="0"/>
                  <a:t>fixed </a:t>
                </a:r>
                <a14:m>
                  <m:oMath xmlns:m="http://schemas.openxmlformats.org/officeDocument/2006/math">
                    <m:r>
                      <m:rPr>
                        <m:sty m:val="p"/>
                      </m:rPr>
                      <a:rPr lang="en-US" sz="3600" b="0" i="0" smtClean="0">
                        <a:latin typeface="Cambria Math" charset="0"/>
                      </a:rPr>
                      <m:t>Γ</m:t>
                    </m:r>
                  </m:oMath>
                </a14:m>
                <a:endParaRPr lang="en-US" sz="36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l="-2353" t="-6098"/>
                </a:stretch>
              </a:blipFill>
            </p:spPr>
            <p:txBody>
              <a:bodyPr/>
              <a:lstStyle/>
              <a:p>
                <a:r>
                  <a:rPr lang="en-US">
                    <a:noFill/>
                  </a:rPr>
                  <a:t> </a:t>
                </a:r>
              </a:p>
            </p:txBody>
          </p:sp>
        </mc:Fallback>
      </mc:AlternateContent>
    </p:spTree>
    <p:extLst>
      <p:ext uri="{BB962C8B-B14F-4D97-AF65-F5344CB8AC3E}">
        <p14:creationId xmlns:p14="http://schemas.microsoft.com/office/powerpoint/2010/main" val="1846178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422849" cy="1143000"/>
          </a:xfrm>
        </p:spPr>
        <p:txBody>
          <a:bodyPr>
            <a:normAutofit/>
          </a:bodyPr>
          <a:lstStyle/>
          <a:p>
            <a:r>
              <a:rPr lang="en-US" dirty="0" smtClean="0"/>
              <a:t>A simple programming language</a:t>
            </a:r>
            <a:endParaRPr lang="en-US" dirty="0"/>
          </a:p>
        </p:txBody>
      </p:sp>
      <p:sp>
        <p:nvSpPr>
          <p:cNvPr id="3" name="Text Placeholder 2"/>
          <p:cNvSpPr>
            <a:spLocks noGrp="1"/>
          </p:cNvSpPr>
          <p:nvPr>
            <p:ph type="body" idx="1"/>
          </p:nvPr>
        </p:nvSpPr>
        <p:spPr>
          <a:xfrm>
            <a:off x="457200" y="1741605"/>
            <a:ext cx="8229600" cy="4525963"/>
          </a:xfrm>
        </p:spPr>
        <p:txBody>
          <a:bodyPr>
            <a:normAutofit/>
          </a:bodyPr>
          <a:lstStyle/>
          <a:p>
            <a:pPr marL="0" indent="0">
              <a:buNone/>
            </a:pPr>
            <a:r>
              <a:rPr lang="en-US" b="1" dirty="0">
                <a:latin typeface="Courier New"/>
                <a:cs typeface="Courier New"/>
              </a:rPr>
              <a:t>e ::= x | n | e1+e2 | ...</a:t>
            </a:r>
          </a:p>
          <a:p>
            <a:pPr marL="0" indent="0">
              <a:buNone/>
            </a:pPr>
            <a:endParaRPr lang="en-US" b="1" dirty="0">
              <a:latin typeface="Courier New"/>
              <a:cs typeface="Courier New"/>
            </a:endParaRPr>
          </a:p>
          <a:p>
            <a:pPr marL="0" indent="0">
              <a:buNone/>
            </a:pPr>
            <a:r>
              <a:rPr lang="en-US" b="1" dirty="0">
                <a:latin typeface="Courier New"/>
                <a:cs typeface="Courier New"/>
              </a:rPr>
              <a:t>c ::= x := e</a:t>
            </a:r>
          </a:p>
          <a:p>
            <a:pPr marL="0" indent="0">
              <a:buNone/>
            </a:pPr>
            <a:r>
              <a:rPr lang="en-US" b="1" dirty="0">
                <a:latin typeface="Courier New"/>
                <a:cs typeface="Courier New"/>
              </a:rPr>
              <a:t>    | if e then c1 else c2</a:t>
            </a:r>
          </a:p>
          <a:p>
            <a:pPr marL="0" indent="0">
              <a:buNone/>
            </a:pPr>
            <a:r>
              <a:rPr lang="en-US" b="1" dirty="0">
                <a:latin typeface="Courier New"/>
                <a:cs typeface="Courier New"/>
              </a:rPr>
              <a:t>    | while e do c</a:t>
            </a:r>
          </a:p>
          <a:p>
            <a:pPr marL="0" indent="0">
              <a:buNone/>
            </a:pPr>
            <a:r>
              <a:rPr lang="en-US" b="1" dirty="0">
                <a:latin typeface="Courier New"/>
                <a:cs typeface="Courier New"/>
              </a:rPr>
              <a:t>    | c1; c2</a:t>
            </a:r>
          </a:p>
        </p:txBody>
      </p:sp>
    </p:spTree>
    <p:extLst>
      <p:ext uri="{BB962C8B-B14F-4D97-AF65-F5344CB8AC3E}">
        <p14:creationId xmlns:p14="http://schemas.microsoft.com/office/powerpoint/2010/main" val="151259498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13</a:t>
            </a:fld>
            <a:endParaRPr lang="en-US"/>
          </a:p>
        </p:txBody>
      </p:sp>
      <p:sp>
        <p:nvSpPr>
          <p:cNvPr id="5" name="TextBox 4"/>
          <p:cNvSpPr txBox="1"/>
          <p:nvPr/>
        </p:nvSpPr>
        <p:spPr>
          <a:xfrm>
            <a:off x="3368931" y="1680377"/>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6" name="TextBox 5"/>
              <p:cNvSpPr txBox="1"/>
              <p:nvPr/>
            </p:nvSpPr>
            <p:spPr>
              <a:xfrm>
                <a:off x="2804999" y="332766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xmlns="">
          <p:sp>
            <p:nvSpPr>
              <p:cNvPr id="6" name="TextBox 5"/>
              <p:cNvSpPr txBox="1">
                <a:spLocks noRot="1" noChangeAspect="1" noMove="1" noResize="1" noEditPoints="1" noAdjustHandles="1" noChangeArrowheads="1" noChangeShapeType="1" noTextEdit="1"/>
              </p:cNvSpPr>
              <p:nvPr/>
            </p:nvSpPr>
            <p:spPr>
              <a:xfrm>
                <a:off x="2804999" y="3327661"/>
                <a:ext cx="3233394" cy="923330"/>
              </a:xfrm>
              <a:prstGeom prst="rect">
                <a:avLst/>
              </a:prstGeom>
              <a:blipFill>
                <a:blip r:embed="rId3"/>
                <a:stretch>
                  <a:fillRect l="-1313" t="-3922" b="-8497"/>
                </a:stretch>
              </a:blipFill>
              <a:ln>
                <a:solidFill>
                  <a:schemeClr val="tx1"/>
                </a:solidFill>
                <a:prstDash val="dashDot"/>
              </a:ln>
            </p:spPr>
            <p:txBody>
              <a:bodyPr/>
              <a:lstStyle/>
              <a:p>
                <a:r>
                  <a:rPr lang="en-US">
                    <a:noFill/>
                  </a:rPr>
                  <a:t> </a:t>
                </a:r>
              </a:p>
            </p:txBody>
          </p:sp>
        </mc:Fallback>
      </mc:AlternateContent>
      <p:pic>
        <p:nvPicPr>
          <p:cNvPr id="8" name="Graphic 7" descr="Smiling Face with No Fill"/>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46076" y="3327661"/>
            <a:ext cx="584462" cy="58446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797144" y="433789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xmlns="">
          <p:sp>
            <p:nvSpPr>
              <p:cNvPr id="9" name="TextBox 8"/>
              <p:cNvSpPr txBox="1">
                <a:spLocks noRot="1" noChangeAspect="1" noMove="1" noResize="1" noEditPoints="1" noAdjustHandles="1" noChangeArrowheads="1" noChangeShapeType="1" noTextEdit="1"/>
              </p:cNvSpPr>
              <p:nvPr/>
            </p:nvSpPr>
            <p:spPr>
              <a:xfrm>
                <a:off x="2797144" y="4337898"/>
                <a:ext cx="3233394" cy="923330"/>
              </a:xfrm>
              <a:prstGeom prst="rect">
                <a:avLst/>
              </a:prstGeom>
              <a:blipFill>
                <a:blip r:embed="rId6"/>
                <a:stretch>
                  <a:fillRect l="-1504" t="-3922" b="-8497"/>
                </a:stretch>
              </a:blipFill>
              <a:ln>
                <a:solidFill>
                  <a:schemeClr val="tx1"/>
                </a:solidFill>
                <a:prstDash val="dashDot"/>
              </a:ln>
            </p:spPr>
            <p:txBody>
              <a:bodyPr/>
              <a:lstStyle/>
              <a:p>
                <a:r>
                  <a:rPr lang="en-US">
                    <a:noFill/>
                  </a:rPr>
                  <a:t> </a:t>
                </a:r>
              </a:p>
            </p:txBody>
          </p:sp>
        </mc:Fallback>
      </mc:AlternateContent>
      <p:pic>
        <p:nvPicPr>
          <p:cNvPr id="11" name="Graphic 10" descr="Smiling Face with No Fill"/>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47647" y="4337903"/>
            <a:ext cx="584462" cy="584462"/>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798715" y="53764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H.</a:t>
                </a:r>
              </a:p>
              <a:p>
                <a:r>
                  <a:rPr lang="en-US" dirty="0">
                    <a:latin typeface="CronosPro-Regular"/>
                    <a:cs typeface="CronosPro-Regular"/>
                  </a:rPr>
                  <a:t>Does this assignment satisfy NI?</a:t>
                </a:r>
              </a:p>
            </p:txBody>
          </p:sp>
        </mc:Choice>
        <mc:Fallback xmlns="">
          <p:sp>
            <p:nvSpPr>
              <p:cNvPr id="12" name="TextBox 11"/>
              <p:cNvSpPr txBox="1">
                <a:spLocks noRot="1" noChangeAspect="1" noMove="1" noResize="1" noEditPoints="1" noAdjustHandles="1" noChangeArrowheads="1" noChangeShapeType="1" noTextEdit="1"/>
              </p:cNvSpPr>
              <p:nvPr/>
            </p:nvSpPr>
            <p:spPr>
              <a:xfrm>
                <a:off x="2798715" y="5376421"/>
                <a:ext cx="3233394" cy="923330"/>
              </a:xfrm>
              <a:prstGeom prst="rect">
                <a:avLst/>
              </a:prstGeom>
              <a:blipFill>
                <a:blip r:embed="rId7"/>
                <a:stretch>
                  <a:fillRect l="-1313" t="-3922" b="-8497"/>
                </a:stretch>
              </a:blipFill>
              <a:ln>
                <a:solidFill>
                  <a:schemeClr val="tx1"/>
                </a:solidFill>
                <a:prstDash val="dashDot"/>
              </a:ln>
            </p:spPr>
            <p:txBody>
              <a:bodyPr/>
              <a:lstStyle/>
              <a:p>
                <a:r>
                  <a:rPr lang="en-US">
                    <a:noFill/>
                  </a:rPr>
                  <a:t> </a:t>
                </a:r>
              </a:p>
            </p:txBody>
          </p:sp>
        </mc:Fallback>
      </mc:AlternateContent>
      <p:pic>
        <p:nvPicPr>
          <p:cNvPr id="15" name="Graphic 14" descr="Surprised Face with No Fill"/>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446076" y="5366989"/>
            <a:ext cx="592317" cy="592317"/>
          </a:xfrm>
          <a:prstGeom prst="rect">
            <a:avLst/>
          </a:prstGeom>
        </p:spPr>
      </p:pic>
      <p:sp>
        <p:nvSpPr>
          <p:cNvPr id="22" name="TextBox 21"/>
          <p:cNvSpPr txBox="1"/>
          <p:nvPr/>
        </p:nvSpPr>
        <p:spPr>
          <a:xfrm>
            <a:off x="2007909" y="2796876"/>
            <a:ext cx="4901938" cy="369332"/>
          </a:xfrm>
          <a:prstGeom prst="rect">
            <a:avLst/>
          </a:prstGeom>
          <a:noFill/>
        </p:spPr>
        <p:txBody>
          <a:bodyPr wrap="square" rtlCol="0">
            <a:spAutoFit/>
          </a:bodyPr>
          <a:lstStyle/>
          <a:p>
            <a:pPr algn="ctr"/>
            <a:r>
              <a:rPr lang="en-US" u="sng" dirty="0">
                <a:latin typeface="CronosPro-Regular"/>
                <a:cs typeface="CronosPro-Regular"/>
              </a:rPr>
              <a:t>Examples for confidentiality</a:t>
            </a:r>
          </a:p>
        </p:txBody>
      </p:sp>
    </p:spTree>
    <p:extLst>
      <p:ext uri="{BB962C8B-B14F-4D97-AF65-F5344CB8AC3E}">
        <p14:creationId xmlns:p14="http://schemas.microsoft.com/office/powerpoint/2010/main" val="272550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14</a:t>
            </a:fld>
            <a:endParaRPr lang="en-US"/>
          </a:p>
        </p:txBody>
      </p:sp>
      <p:sp>
        <p:nvSpPr>
          <p:cNvPr id="5" name="TextBox 4"/>
          <p:cNvSpPr txBox="1"/>
          <p:nvPr/>
        </p:nvSpPr>
        <p:spPr>
          <a:xfrm>
            <a:off x="3450211" y="301657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469454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4694547"/>
                <a:ext cx="6636471" cy="584775"/>
              </a:xfrm>
              <a:prstGeom prst="rect">
                <a:avLst/>
              </a:prstGeom>
              <a:blipFill>
                <a:blip r:embed="rId2"/>
                <a:stretch>
                  <a:fillRect l="-2390" t="-18750" b="-34375"/>
                </a:stretch>
              </a:blipFill>
            </p:spPr>
            <p:txBody>
              <a:bodyPr/>
              <a:lstStyle/>
              <a:p>
                <a:r>
                  <a:rPr lang="en-US">
                    <a:noFill/>
                  </a:rPr>
                  <a:t> </a:t>
                </a:r>
              </a:p>
            </p:txBody>
          </p:sp>
        </mc:Fallback>
      </mc:AlternateContent>
      <p:sp>
        <p:nvSpPr>
          <p:cNvPr id="6" name="TextBox 5"/>
          <p:cNvSpPr txBox="1"/>
          <p:nvPr/>
        </p:nvSpPr>
        <p:spPr>
          <a:xfrm>
            <a:off x="548318" y="1962345"/>
            <a:ext cx="8138482" cy="584775"/>
          </a:xfrm>
          <a:prstGeom prst="rect">
            <a:avLst/>
          </a:prstGeom>
          <a:noFill/>
        </p:spPr>
        <p:txBody>
          <a:bodyPr wrap="square" rtlCol="0">
            <a:spAutoFit/>
          </a:bodyPr>
          <a:lstStyle/>
          <a:p>
            <a:r>
              <a:rPr lang="en-US" sz="3200" dirty="0">
                <a:latin typeface="CronosPro-Regular"/>
                <a:cs typeface="CronosPro-Regular"/>
              </a:rPr>
              <a:t>Assignments cause </a:t>
            </a:r>
            <a:r>
              <a:rPr lang="en-US" sz="3200" b="1">
                <a:latin typeface="CronosPro-Regular"/>
                <a:cs typeface="CronosPro-Regular"/>
              </a:rPr>
              <a:t>explicit</a:t>
            </a:r>
            <a:r>
              <a:rPr lang="en-US" sz="3200">
                <a:latin typeface="CronosPro-Regular"/>
                <a:cs typeface="CronosPro-Regular"/>
              </a:rPr>
              <a:t> </a:t>
            </a:r>
            <a:r>
              <a:rPr lang="en-US" sz="3200" smtClean="0">
                <a:latin typeface="CronosPro-Regular"/>
                <a:cs typeface="CronosPro-Regular"/>
              </a:rPr>
              <a:t>information flows</a:t>
            </a:r>
            <a:r>
              <a:rPr lang="en-US" sz="3200" dirty="0" smtClean="0">
                <a:latin typeface="CronosPro-Regular"/>
                <a:cs typeface="CronosPro-Regular"/>
              </a:rPr>
              <a:t>.</a:t>
            </a:r>
            <a:endParaRPr lang="en-US" sz="3200" dirty="0">
              <a:latin typeface="CronosPro-Regular"/>
              <a:cs typeface="CronosPro-Regular"/>
            </a:endParaRPr>
          </a:p>
        </p:txBody>
      </p:sp>
    </p:spTree>
    <p:extLst>
      <p:ext uri="{BB962C8B-B14F-4D97-AF65-F5344CB8AC3E}">
        <p14:creationId xmlns:p14="http://schemas.microsoft.com/office/powerpoint/2010/main" val="17028432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Checking an </a:t>
            </a:r>
            <a:r>
              <a:rPr lang="en-US" dirty="0" smtClean="0"/>
              <a:t>assignment</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15</a:t>
            </a:fld>
            <a:endParaRPr lang="en-US"/>
          </a:p>
        </p:txBody>
      </p:sp>
      <p:sp>
        <p:nvSpPr>
          <p:cNvPr id="5" name="TextBox 4"/>
          <p:cNvSpPr txBox="1"/>
          <p:nvPr/>
        </p:nvSpPr>
        <p:spPr>
          <a:xfrm>
            <a:off x="3450211" y="156369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244918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2449187"/>
                <a:ext cx="6636471" cy="584775"/>
              </a:xfrm>
              <a:prstGeom prst="rect">
                <a:avLst/>
              </a:prstGeom>
              <a:blipFill>
                <a:blip r:embed="rId2"/>
                <a:stretch>
                  <a:fillRect l="-2390" t="-187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8960" y="3169920"/>
                <a:ext cx="7813040" cy="3416320"/>
              </a:xfrm>
              <a:prstGeom prst="rect">
                <a:avLst/>
              </a:prstGeom>
              <a:noFill/>
              <a:ln>
                <a:solidFill>
                  <a:schemeClr val="tx1"/>
                </a:solidFill>
                <a:prstDash val="dashDot"/>
              </a:ln>
            </p:spPr>
            <p:txBody>
              <a:bodyPr wrap="square" rtlCol="0">
                <a:spAutoFit/>
              </a:bodyPr>
              <a:lstStyle/>
              <a:p>
                <a:r>
                  <a:rPr lang="en-US" sz="3200" u="sng" dirty="0">
                    <a:latin typeface="CronosPro-Regular"/>
                    <a:cs typeface="CronosPro-Regular"/>
                  </a:rPr>
                  <a:t>MLS for confidentiality</a:t>
                </a:r>
              </a:p>
              <a:p>
                <a:r>
                  <a:rPr lang="en-US" sz="3200" dirty="0">
                    <a:latin typeface="CronosPro-Regular"/>
                    <a:cs typeface="CronosPro-Regular"/>
                  </a:rPr>
                  <a:t>“no read up”:</a:t>
                </a:r>
              </a:p>
              <a:p>
                <a:r>
                  <a:rPr lang="en-US" sz="3200" dirty="0">
                    <a:latin typeface="CronosPro-Regular"/>
                    <a:cs typeface="CronosPro-Regular"/>
                  </a:rPr>
                  <a:t>	S may read O </a:t>
                </a:r>
                <a:r>
                  <a:rPr lang="en-US" sz="3200" dirty="0" err="1">
                    <a:latin typeface="CronosPro-Regular"/>
                    <a:cs typeface="CronosPro-Regular"/>
                  </a:rPr>
                  <a:t>iff</a:t>
                </a:r>
                <a:r>
                  <a:rPr lang="en-US" sz="3200" dirty="0">
                    <a:latin typeface="CronosPro-Regular"/>
                    <a:cs typeface="CronosPro-Regular"/>
                  </a:rPr>
                  <a:t> Label(O) </a:t>
                </a:r>
                <a14:m>
                  <m:oMath xmlns:m="http://schemas.openxmlformats.org/officeDocument/2006/math">
                    <m:r>
                      <a:rPr lang="en-US" sz="320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(S)</a:t>
                </a:r>
              </a:p>
              <a:p>
                <a:endParaRPr lang="en-US" sz="3200" dirty="0">
                  <a:latin typeface="CronosPro-Regular"/>
                  <a:cs typeface="CronosPro-Regular"/>
                </a:endParaRPr>
              </a:p>
              <a:p>
                <a:r>
                  <a:rPr lang="en-US" sz="3200" dirty="0">
                    <a:latin typeface="CronosPro-Regular"/>
                    <a:cs typeface="CronosPro-Regular"/>
                  </a:rPr>
                  <a:t>“no write down”:</a:t>
                </a:r>
              </a:p>
              <a:p>
                <a:r>
                  <a:rPr lang="en-US" sz="3200" dirty="0">
                    <a:latin typeface="CronosPro-Regular"/>
                    <a:cs typeface="CronosPro-Regular"/>
                  </a:rPr>
                  <a:t>	S may write O’ </a:t>
                </a:r>
                <a:r>
                  <a:rPr lang="en-US" sz="3200" dirty="0" err="1">
                    <a:latin typeface="CronosPro-Regular"/>
                    <a:cs typeface="CronosPro-Regular"/>
                  </a:rPr>
                  <a:t>iff</a:t>
                </a:r>
                <a:r>
                  <a:rPr lang="en-US" sz="3200" dirty="0">
                    <a:latin typeface="CronosPro-Regular"/>
                    <a:cs typeface="CronosPro-Regular"/>
                  </a:rPr>
                  <a:t> Label(S) </a:t>
                </a:r>
                <a14:m>
                  <m:oMath xmlns:m="http://schemas.openxmlformats.org/officeDocument/2006/math">
                    <m:r>
                      <a:rPr lang="en-US" sz="3200" i="1">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(O’)</a:t>
                </a:r>
              </a:p>
              <a:p>
                <a:endParaRPr lang="en-US" sz="2400" dirty="0">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8960" y="3169920"/>
                <a:ext cx="7813040" cy="3416320"/>
              </a:xfrm>
              <a:prstGeom prst="rect">
                <a:avLst/>
              </a:prstGeom>
              <a:blipFill rotWithShape="0">
                <a:blip r:embed="rId3"/>
                <a:stretch>
                  <a:fillRect l="-1869" t="-2313" r="-1636"/>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172342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Checking an </a:t>
            </a:r>
            <a:r>
              <a:rPr lang="en-US" dirty="0" smtClean="0"/>
              <a:t>assignment</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US" smtClean="0"/>
              <a:t>16</a:t>
            </a:fld>
            <a:endParaRPr lang="en-US"/>
          </a:p>
        </p:txBody>
      </p:sp>
      <p:sp>
        <p:nvSpPr>
          <p:cNvPr id="5" name="TextBox 4"/>
          <p:cNvSpPr txBox="1"/>
          <p:nvPr/>
        </p:nvSpPr>
        <p:spPr>
          <a:xfrm>
            <a:off x="3450211" y="1563695"/>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xmlns:a14="http://schemas.microsoft.com/office/drawing/2010/main">
        <mc:Choice Requires="a14">
          <p:sp>
            <p:nvSpPr>
              <p:cNvPr id="3" name="TextBox 2"/>
              <p:cNvSpPr txBox="1"/>
              <p:nvPr/>
            </p:nvSpPr>
            <p:spPr>
              <a:xfrm>
                <a:off x="546751" y="2449187"/>
                <a:ext cx="6636471"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46751" y="2449187"/>
                <a:ext cx="6636471" cy="584775"/>
              </a:xfrm>
              <a:prstGeom prst="rect">
                <a:avLst/>
              </a:prstGeom>
              <a:blipFill>
                <a:blip r:embed="rId2"/>
                <a:stretch>
                  <a:fillRect l="-2390" t="-187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8959" y="3169920"/>
                <a:ext cx="7813041" cy="3416320"/>
              </a:xfrm>
              <a:prstGeom prst="rect">
                <a:avLst/>
              </a:prstGeom>
              <a:noFill/>
              <a:ln>
                <a:solidFill>
                  <a:schemeClr val="tx1"/>
                </a:solidFill>
                <a:prstDash val="dashDot"/>
              </a:ln>
            </p:spPr>
            <p:txBody>
              <a:bodyPr wrap="square" rtlCol="0">
                <a:spAutoFit/>
              </a:bodyPr>
              <a:lstStyle/>
              <a:p>
                <a:r>
                  <a:rPr lang="en-US" sz="3200" u="sng" dirty="0">
                    <a:latin typeface="CronosPro-Regular"/>
                    <a:cs typeface="CronosPro-Regular"/>
                  </a:rPr>
                  <a:t>MLS for confidentiality</a:t>
                </a:r>
              </a:p>
              <a:p>
                <a:r>
                  <a:rPr lang="en-US" sz="3200" dirty="0">
                    <a:latin typeface="CronosPro-Regular"/>
                    <a:cs typeface="CronosPro-Regular"/>
                  </a:rPr>
                  <a:t>“no read up”:</a:t>
                </a:r>
              </a:p>
              <a:p>
                <a:r>
                  <a:rPr lang="en-US" sz="3200" dirty="0">
                    <a:latin typeface="CronosPro-Regular"/>
                    <a:cs typeface="CronosPro-Regular"/>
                  </a:rPr>
                  <a:t>	</a:t>
                </a:r>
                <a:r>
                  <a:rPr lang="en-US" sz="3200" dirty="0" smtClean="0">
                    <a:latin typeface="CronosPro-Regular"/>
                    <a:cs typeface="CronosPro-Regular"/>
                  </a:rPr>
                  <a:t>C </a:t>
                </a:r>
                <a:r>
                  <a:rPr lang="en-US" sz="3200" dirty="0">
                    <a:latin typeface="CronosPro-Regular"/>
                    <a:cs typeface="CronosPro-Regular"/>
                  </a:rPr>
                  <a:t>may read </a:t>
                </a:r>
                <a:r>
                  <a:rPr lang="en-US" sz="3200" b="1" dirty="0">
                    <a:latin typeface="Courier New" panose="02070309020205020404" pitchFamily="49" charset="0"/>
                    <a:cs typeface="Courier New" panose="02070309020205020404" pitchFamily="49" charset="0"/>
                  </a:rPr>
                  <a:t>y</a:t>
                </a:r>
                <a:r>
                  <a:rPr lang="en-US" sz="3200" dirty="0">
                    <a:latin typeface="CronosPro-Regular"/>
                    <a:cs typeface="CronosPro-Regular"/>
                  </a:rPr>
                  <a:t> </a:t>
                </a:r>
                <a:r>
                  <a:rPr lang="en-US" sz="3200" dirty="0" err="1">
                    <a:latin typeface="CronosPro-Regular"/>
                    <a:cs typeface="CronosPro-Regular"/>
                  </a:rPr>
                  <a:t>iff</a:t>
                </a:r>
                <a:r>
                  <a:rPr lang="en-US" sz="3200" dirty="0">
                    <a:latin typeface="CronosPro-Regular"/>
                    <a:cs typeface="CronosPro-Regular"/>
                  </a:rPr>
                  <a:t> Label(</a:t>
                </a:r>
                <a:r>
                  <a:rPr lang="en-US" sz="3200" b="1" dirty="0">
                    <a:latin typeface="Courier New" panose="02070309020205020404" pitchFamily="49" charset="0"/>
                    <a:cs typeface="Courier New" panose="02070309020205020404" pitchFamily="49" charset="0"/>
                  </a:rPr>
                  <a:t>y</a:t>
                </a:r>
                <a:r>
                  <a:rPr lang="en-US" sz="3200" dirty="0">
                    <a:latin typeface="CronosPro-Regular"/>
                    <a:cs typeface="CronosPro-Regular"/>
                  </a:rPr>
                  <a:t>) </a:t>
                </a:r>
                <a14:m>
                  <m:oMath xmlns:m="http://schemas.openxmlformats.org/officeDocument/2006/math">
                    <m:r>
                      <a:rPr lang="en-US" sz="320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a:t>
                </a:r>
                <a:r>
                  <a:rPr lang="en-US" sz="3200" dirty="0" smtClean="0">
                    <a:latin typeface="CronosPro-Regular"/>
                    <a:cs typeface="CronosPro-Regular"/>
                  </a:rPr>
                  <a:t>C)</a:t>
                </a:r>
                <a:endParaRPr lang="en-US" sz="3200" dirty="0">
                  <a:latin typeface="CronosPro-Regular"/>
                  <a:cs typeface="CronosPro-Regular"/>
                </a:endParaRPr>
              </a:p>
              <a:p>
                <a:endParaRPr lang="en-US" sz="3200" dirty="0">
                  <a:latin typeface="CronosPro-Regular"/>
                  <a:cs typeface="CronosPro-Regular"/>
                </a:endParaRPr>
              </a:p>
              <a:p>
                <a:r>
                  <a:rPr lang="en-US" sz="3200" dirty="0">
                    <a:latin typeface="CronosPro-Regular"/>
                    <a:cs typeface="CronosPro-Regular"/>
                  </a:rPr>
                  <a:t>“no write down”:</a:t>
                </a:r>
              </a:p>
              <a:p>
                <a:r>
                  <a:rPr lang="en-US" sz="3200" dirty="0">
                    <a:latin typeface="CronosPro-Regular"/>
                    <a:cs typeface="CronosPro-Regular"/>
                  </a:rPr>
                  <a:t>	</a:t>
                </a:r>
                <a:r>
                  <a:rPr lang="en-US" sz="3200" dirty="0" smtClean="0">
                    <a:latin typeface="CronosPro-Regular"/>
                    <a:cs typeface="CronosPro-Regular"/>
                  </a:rPr>
                  <a:t>C </a:t>
                </a:r>
                <a:r>
                  <a:rPr lang="en-US" sz="3200" dirty="0">
                    <a:latin typeface="CronosPro-Regular"/>
                    <a:cs typeface="CronosPro-Regular"/>
                  </a:rPr>
                  <a:t>may write </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 </a:t>
                </a:r>
                <a:r>
                  <a:rPr lang="en-US" sz="3200" dirty="0" err="1">
                    <a:latin typeface="CronosPro-Regular"/>
                    <a:cs typeface="CronosPro-Regular"/>
                  </a:rPr>
                  <a:t>iff</a:t>
                </a:r>
                <a:r>
                  <a:rPr lang="en-US" sz="3200" dirty="0">
                    <a:latin typeface="CronosPro-Regular"/>
                    <a:cs typeface="CronosPro-Regular"/>
                  </a:rPr>
                  <a:t> </a:t>
                </a:r>
                <a:r>
                  <a:rPr lang="en-US" sz="3200" dirty="0" smtClean="0">
                    <a:latin typeface="CronosPro-Regular"/>
                    <a:cs typeface="CronosPro-Regular"/>
                  </a:rPr>
                  <a:t>Label(C) </a:t>
                </a:r>
                <a14:m>
                  <m:oMath xmlns:m="http://schemas.openxmlformats.org/officeDocument/2006/math">
                    <m:r>
                      <a:rPr lang="en-US" sz="3200" i="1">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Label (</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a:p>
                <a:endParaRPr lang="en-US" sz="2400" dirty="0">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8959" y="3169920"/>
                <a:ext cx="7813041" cy="3416320"/>
              </a:xfrm>
              <a:prstGeom prst="rect">
                <a:avLst/>
              </a:prstGeom>
              <a:blipFill rotWithShape="0">
                <a:blip r:embed="rId3"/>
                <a:stretch>
                  <a:fillRect l="-1869" t="-2313"/>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175326488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17</a:t>
            </a:fld>
            <a:endParaRPr lang="en-US"/>
          </a:p>
        </p:txBody>
      </p:sp>
      <p:sp>
        <p:nvSpPr>
          <p:cNvPr id="5" name="TextBox 4"/>
          <p:cNvSpPr txBox="1"/>
          <p:nvPr/>
        </p:nvSpPr>
        <p:spPr>
          <a:xfrm>
            <a:off x="2976881" y="1739036"/>
            <a:ext cx="3489908" cy="707886"/>
          </a:xfrm>
          <a:prstGeom prst="rect">
            <a:avLst/>
          </a:prstGeom>
          <a:noFill/>
        </p:spPr>
        <p:txBody>
          <a:bodyPr wrap="square" rtlCol="0">
            <a:spAutoFit/>
          </a:bodyPr>
          <a:lstStyle/>
          <a:p>
            <a:pPr algn="ctr"/>
            <a:r>
              <a:rPr lang="en-US" sz="4000" b="1" dirty="0">
                <a:latin typeface="Courier New" panose="02070309020205020404" pitchFamily="49" charset="0"/>
                <a:cs typeface="Courier New" panose="02070309020205020404" pitchFamily="49" charset="0"/>
              </a:rPr>
              <a:t>x := y + z</a:t>
            </a:r>
          </a:p>
        </p:txBody>
      </p:sp>
      <mc:AlternateContent xmlns:mc="http://schemas.openxmlformats.org/markup-compatibility/2006" xmlns:a14="http://schemas.microsoft.com/office/drawing/2010/main">
        <mc:Choice Requires="a14">
          <p:sp>
            <p:nvSpPr>
              <p:cNvPr id="3" name="TextBox 2"/>
              <p:cNvSpPr txBox="1"/>
              <p:nvPr/>
            </p:nvSpPr>
            <p:spPr>
              <a:xfrm>
                <a:off x="452488" y="2941163"/>
                <a:ext cx="7777113"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and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i="1" smtClean="0">
                        <a:latin typeface="Cambria Math" panose="02040503050406030204" pitchFamily="18" charset="0"/>
                        <a:ea typeface="Cambria Math" panose="02040503050406030204" pitchFamily="18" charset="0"/>
                        <a:cs typeface="CronosPro-Regular"/>
                      </a:rPr>
                      <m:t>⊑</m:t>
                    </m:r>
                  </m:oMath>
                </a14:m>
                <a:r>
                  <a:rPr lang="el-GR" sz="3200" dirty="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452488" y="2941163"/>
                <a:ext cx="7777113" cy="584775"/>
              </a:xfrm>
              <a:prstGeom prst="rect">
                <a:avLst/>
              </a:prstGeom>
              <a:blipFill>
                <a:blip r:embed="rId2"/>
                <a:stretch>
                  <a:fillRect l="-1959" t="-145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2488" y="3564903"/>
                <a:ext cx="6881567"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y+z</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a:latin typeface="Cambria Math" panose="02040503050406030204" pitchFamily="18" charset="0"/>
                        <a:cs typeface="CronosPro-Regular"/>
                      </a:rPr>
                      <m:t>Γ</m:t>
                    </m:r>
                    <m:r>
                      <m:rPr>
                        <m:nor/>
                      </m:rPr>
                      <a:rPr lang="en-US" sz="3200" dirty="0">
                        <a:latin typeface="CronosPro-Regular" panose="020C0502030403020304" pitchFamily="34" charset="0"/>
                        <a:cs typeface="Courier New" panose="02070309020205020404" pitchFamily="49" charset="0"/>
                      </a:rPr>
                      <m:t>(</m:t>
                    </m:r>
                    <m:r>
                      <m:rPr>
                        <m:nor/>
                      </m:rPr>
                      <a:rPr lang="en-US" sz="3200" b="1" i="0" dirty="0" smtClean="0">
                        <a:latin typeface="Courier New" panose="02070309020205020404" pitchFamily="49" charset="0"/>
                        <a:cs typeface="Courier New" panose="02070309020205020404" pitchFamily="49" charset="0"/>
                      </a:rPr>
                      <m:t>x</m:t>
                    </m:r>
                    <m:r>
                      <m:rPr>
                        <m:nor/>
                      </m:rPr>
                      <a:rPr lang="en-US" sz="3200" dirty="0">
                        <a:latin typeface="CronosPro-Regular" panose="020C0502030403020304" pitchFamily="34" charset="0"/>
                        <a:cs typeface="Courier New" panose="02070309020205020404" pitchFamily="49" charset="0"/>
                      </a:rPr>
                      <m:t>)</m:t>
                    </m:r>
                  </m:oMath>
                </a14:m>
                <a:r>
                  <a:rPr lang="en-US" sz="3200" dirty="0">
                    <a:latin typeface="CronosPro-Regular"/>
                    <a:cs typeface="CronosPro-Regular"/>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452488" y="3564903"/>
                <a:ext cx="6881567" cy="584775"/>
              </a:xfrm>
              <a:prstGeom prst="rect">
                <a:avLst/>
              </a:prstGeom>
              <a:blipFill>
                <a:blip r:embed="rId3"/>
                <a:stretch>
                  <a:fillRect l="-2214" t="-14583" b="-34375"/>
                </a:stretch>
              </a:blipFill>
            </p:spPr>
            <p:txBody>
              <a:bodyPr/>
              <a:lstStyle/>
              <a:p>
                <a:r>
                  <a:rPr lang="en-US">
                    <a:noFill/>
                  </a:rPr>
                  <a:t> </a:t>
                </a:r>
              </a:p>
            </p:txBody>
          </p:sp>
        </mc:Fallback>
      </mc:AlternateContent>
      <p:sp>
        <p:nvSpPr>
          <p:cNvPr id="7" name="Thought Bubble: Cloud 6"/>
          <p:cNvSpPr/>
          <p:nvPr/>
        </p:nvSpPr>
        <p:spPr>
          <a:xfrm>
            <a:off x="4114800" y="4572000"/>
            <a:ext cx="1362173" cy="688157"/>
          </a:xfrm>
          <a:prstGeom prst="cloudCallout">
            <a:avLst>
              <a:gd name="adj1" fmla="val -48036"/>
              <a:gd name="adj2" fmla="val -10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a:t>
            </a:r>
          </a:p>
        </p:txBody>
      </p:sp>
    </p:spTree>
    <p:extLst>
      <p:ext uri="{BB962C8B-B14F-4D97-AF65-F5344CB8AC3E}">
        <p14:creationId xmlns:p14="http://schemas.microsoft.com/office/powerpoint/2010/main" val="1499835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for combining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a:t>For each ℓ and ℓ’, there should exist label ℓ</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ℓ’, such that:</a:t>
                </a:r>
              </a:p>
              <a:p>
                <a:pPr lvl="1"/>
                <a:r>
                  <a:rPr lang="en-US" dirty="0"/>
                  <a:t>ℓ</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dirty="0"/>
                  <a:t>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and</a:t>
                </a:r>
              </a:p>
              <a:p>
                <a:pPr lvl="1"/>
                <a:r>
                  <a:rPr lang="en-US" dirty="0"/>
                  <a:t>if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 and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 then  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m:rPr>
                        <m:nor/>
                      </m:rPr>
                      <a:rPr lang="en-US" dirty="0"/>
                      <m:t>ℓ’’</m:t>
                    </m:r>
                  </m:oMath>
                </a14:m>
                <a:r>
                  <a:rPr lang="en-US" dirty="0"/>
                  <a:t>.</a:t>
                </a:r>
              </a:p>
              <a:p>
                <a:r>
                  <a:rPr lang="en-US" dirty="0"/>
                  <a:t>ℓ</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 is called the </a:t>
                </a:r>
                <a:r>
                  <a:rPr lang="en-US" b="1" dirty="0"/>
                  <a:t>join</a:t>
                </a:r>
                <a:r>
                  <a:rPr lang="en-US" dirty="0"/>
                  <a:t> of ℓ and ℓ’.</a:t>
                </a:r>
              </a:p>
              <a:p>
                <a:r>
                  <a:rPr lang="en-US" dirty="0"/>
                  <a:t>Operator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is associative and commutative.</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l="-1704" t="-1617"/>
                </a:stretch>
              </a:blipFill>
            </p:spPr>
            <p:txBody>
              <a:bodyPr/>
              <a:lstStyle/>
              <a:p>
                <a:r>
                  <a:rPr lang="en-US">
                    <a:noFill/>
                  </a:rPr>
                  <a:t> </a:t>
                </a:r>
              </a:p>
            </p:txBody>
          </p:sp>
        </mc:Fallback>
      </mc:AlternateContent>
      <p:sp>
        <p:nvSpPr>
          <p:cNvPr id="4" name="Slide Number Placeholder 3"/>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569208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assignment</a:t>
            </a:r>
          </a:p>
        </p:txBody>
      </p:sp>
      <p:sp>
        <p:nvSpPr>
          <p:cNvPr id="4" name="Slide Number Placeholder 3"/>
          <p:cNvSpPr>
            <a:spLocks noGrp="1"/>
          </p:cNvSpPr>
          <p:nvPr>
            <p:ph type="sldNum" sz="quarter" idx="2"/>
          </p:nvPr>
        </p:nvSpPr>
        <p:spPr/>
        <p:txBody>
          <a:bodyPr/>
          <a:lstStyle/>
          <a:p>
            <a:fld id="{86CB4B4D-7CA3-9044-876B-883B54F8677D}" type="slidenum">
              <a:rPr lang="en-US" smtClean="0"/>
              <a:t>19</a:t>
            </a:fld>
            <a:endParaRPr lang="en-US"/>
          </a:p>
        </p:txBody>
      </p:sp>
      <p:sp>
        <p:nvSpPr>
          <p:cNvPr id="5" name="TextBox 4"/>
          <p:cNvSpPr txBox="1"/>
          <p:nvPr/>
        </p:nvSpPr>
        <p:spPr>
          <a:xfrm>
            <a:off x="2722881" y="1749196"/>
            <a:ext cx="3743908"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 + z</a:t>
            </a:r>
          </a:p>
        </p:txBody>
      </p:sp>
      <mc:AlternateContent xmlns:mc="http://schemas.openxmlformats.org/markup-compatibility/2006" xmlns:a14="http://schemas.microsoft.com/office/drawing/2010/main">
        <mc:Choice Requires="a14">
          <p:sp>
            <p:nvSpPr>
              <p:cNvPr id="3" name="TextBox 2"/>
              <p:cNvSpPr txBox="1"/>
              <p:nvPr/>
            </p:nvSpPr>
            <p:spPr>
              <a:xfrm>
                <a:off x="518473" y="3073140"/>
                <a:ext cx="6881567"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oMath>
                </a14:m>
                <a:r>
                  <a:rPr lang="en-US" sz="3200" b="0" i="1" dirty="0">
                    <a:latin typeface="Cambria Math" panose="02040503050406030204" pitchFamily="18" charset="0"/>
                    <a:ea typeface="Cambria Math" panose="02040503050406030204" pitchFamily="18" charset="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18473" y="3073140"/>
                <a:ext cx="6881567" cy="584775"/>
              </a:xfrm>
              <a:prstGeom prst="rect">
                <a:avLst/>
              </a:prstGeom>
              <a:blipFill>
                <a:blip r:embed="rId2"/>
                <a:stretch>
                  <a:fillRect l="-2214" t="-14583" b="-34375"/>
                </a:stretch>
              </a:blipFill>
            </p:spPr>
            <p:txBody>
              <a:bodyPr/>
              <a:lstStyle/>
              <a:p>
                <a:r>
                  <a:rPr lang="en-US">
                    <a:noFill/>
                  </a:rPr>
                  <a:t> </a:t>
                </a:r>
              </a:p>
            </p:txBody>
          </p:sp>
        </mc:Fallback>
      </mc:AlternateContent>
    </p:spTree>
    <p:extLst>
      <p:ext uri="{BB962C8B-B14F-4D97-AF65-F5344CB8AC3E}">
        <p14:creationId xmlns:p14="http://schemas.microsoft.com/office/powerpoint/2010/main" val="154468800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2</a:t>
            </a:fld>
            <a:endParaRPr lang="en-US"/>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of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00200"/>
                <a:ext cx="8229600" cy="1199561"/>
              </a:xfrm>
            </p:spPr>
            <p:txBody>
              <a:bodyPr>
                <a:normAutofit/>
              </a:bodyPr>
              <a:lstStyle/>
              <a:p>
                <a:r>
                  <a:rPr lang="en-US" dirty="0"/>
                  <a:t>The set of labels and relation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define a lattice, with join operator</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00200"/>
                <a:ext cx="8229600" cy="1199561"/>
              </a:xfrm>
              <a:blipFill rotWithShape="0">
                <a:blip r:embed="rId3"/>
                <a:stretch>
                  <a:fillRect l="-667" t="-3571"/>
                </a:stretch>
              </a:blipFill>
            </p:spPr>
            <p:txBody>
              <a:bodyPr/>
              <a:lstStyle/>
              <a:p>
                <a:r>
                  <a:rPr lang="en-US">
                    <a:noFill/>
                  </a:rPr>
                  <a:t> </a:t>
                </a:r>
              </a:p>
            </p:txBody>
          </p:sp>
        </mc:Fallback>
      </mc:AlternateContent>
      <p:sp>
        <p:nvSpPr>
          <p:cNvPr id="4" name="Slide Number Placeholder 3"/>
          <p:cNvSpPr>
            <a:spLocks noGrp="1"/>
          </p:cNvSpPr>
          <p:nvPr>
            <p:ph type="sldNum" sz="quarter" idx="2"/>
          </p:nvPr>
        </p:nvSpPr>
        <p:spPr/>
        <p:txBody>
          <a:bodyPr/>
          <a:lstStyle/>
          <a:p>
            <a:fld id="{86CB4B4D-7CA3-9044-876B-883B54F8677D}" type="slidenum">
              <a:rPr lang="en-US" smtClean="0"/>
              <a:t>20</a:t>
            </a:fld>
            <a:endParaRPr lang="en-US"/>
          </a:p>
        </p:txBody>
      </p:sp>
      <p:sp>
        <p:nvSpPr>
          <p:cNvPr id="48" name="Rectangle 47"/>
          <p:cNvSpPr/>
          <p:nvPr/>
        </p:nvSpPr>
        <p:spPr>
          <a:xfrm>
            <a:off x="3516656" y="6162934"/>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endParaRPr lang="en-US" sz="2000" dirty="0">
              <a:solidFill>
                <a:schemeClr val="tx1"/>
              </a:solidFill>
              <a:latin typeface="CronosPro-Regular"/>
              <a:cs typeface="CronosPro-Regular"/>
            </a:endParaRPr>
          </a:p>
        </p:txBody>
      </p:sp>
      <p:sp>
        <p:nvSpPr>
          <p:cNvPr id="49" name="Rectangle 48"/>
          <p:cNvSpPr/>
          <p:nvPr/>
        </p:nvSpPr>
        <p:spPr>
          <a:xfrm>
            <a:off x="3516656" y="4808005"/>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endParaRPr lang="en-US" sz="2000" dirty="0">
              <a:solidFill>
                <a:schemeClr val="tx1"/>
              </a:solidFill>
              <a:latin typeface="CronosPro-Regular"/>
              <a:cs typeface="CronosPro-Regular"/>
            </a:endParaRPr>
          </a:p>
        </p:txBody>
      </p:sp>
      <p:sp>
        <p:nvSpPr>
          <p:cNvPr id="50" name="Rectangle 49"/>
          <p:cNvSpPr/>
          <p:nvPr/>
        </p:nvSpPr>
        <p:spPr>
          <a:xfrm>
            <a:off x="3352800" y="2209800"/>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Secret, {</a:t>
            </a:r>
            <a:r>
              <a:rPr lang="en-US" sz="2000" dirty="0" err="1" smtClean="0">
                <a:solidFill>
                  <a:schemeClr val="bg1"/>
                </a:solidFill>
                <a:latin typeface="CronosPro-Regular"/>
                <a:cs typeface="CronosPro-Regular"/>
              </a:rPr>
              <a:t>nuc</a:t>
            </a:r>
            <a:r>
              <a:rPr lang="en-US" sz="2000" dirty="0" smtClean="0">
                <a:solidFill>
                  <a:schemeClr val="bg1"/>
                </a:solidFill>
                <a:latin typeface="CronosPro-Regular"/>
                <a:cs typeface="CronosPro-Regular"/>
              </a:rPr>
              <a:t>, crypto}</a:t>
            </a:r>
            <a:endParaRPr lang="en-US" sz="2000" dirty="0">
              <a:solidFill>
                <a:schemeClr val="bg1"/>
              </a:solidFill>
              <a:latin typeface="CronosPro-Regular"/>
              <a:cs typeface="CronosPro-Regular"/>
            </a:endParaRPr>
          </a:p>
        </p:txBody>
      </p:sp>
      <p:sp>
        <p:nvSpPr>
          <p:cNvPr id="51" name="Rectangle 50"/>
          <p:cNvSpPr/>
          <p:nvPr/>
        </p:nvSpPr>
        <p:spPr>
          <a:xfrm>
            <a:off x="501277"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52" name="Rectangle 51"/>
          <p:cNvSpPr/>
          <p:nvPr/>
        </p:nvSpPr>
        <p:spPr>
          <a:xfrm>
            <a:off x="6472904"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{crypto}</a:t>
            </a:r>
            <a:endParaRPr lang="en-US" sz="2000" dirty="0">
              <a:solidFill>
                <a:schemeClr val="tx1"/>
              </a:solidFill>
              <a:latin typeface="CronosPro-Regular"/>
              <a:cs typeface="CronosPro-Regular"/>
            </a:endParaRPr>
          </a:p>
        </p:txBody>
      </p:sp>
      <p:cxnSp>
        <p:nvCxnSpPr>
          <p:cNvPr id="53" name="Straight Connector 52"/>
          <p:cNvCxnSpPr/>
          <p:nvPr/>
        </p:nvCxnSpPr>
        <p:spPr>
          <a:xfrm flipV="1">
            <a:off x="4577234" y="5296492"/>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1561854" y="2698287"/>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4572000" y="2698287"/>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1561854" y="3983433"/>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577234" y="3983433"/>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01277" y="2698287"/>
            <a:ext cx="8092781" cy="3464647"/>
            <a:chOff x="501277" y="2425103"/>
            <a:chExt cx="8092781" cy="3464647"/>
          </a:xfrm>
        </p:grpSpPr>
        <p:sp>
          <p:nvSpPr>
            <p:cNvPr id="59" name="Rectangle 58"/>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nuc,crypto</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60" name="Rectangle 59"/>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61" name="Rectangle 60"/>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{crypto}</a:t>
              </a:r>
              <a:endParaRPr lang="en-US" sz="2000" dirty="0">
                <a:solidFill>
                  <a:schemeClr val="tx1"/>
                </a:solidFill>
                <a:latin typeface="CronosPro-Regular"/>
                <a:cs typeface="CronosPro-Regular"/>
              </a:endParaRPr>
            </a:p>
          </p:txBody>
        </p:sp>
        <p:cxnSp>
          <p:nvCxnSpPr>
            <p:cNvPr id="62" name="Straight Connector 61"/>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1262493" y="2711215"/>
            <a:ext cx="6319652" cy="3454132"/>
            <a:chOff x="1262493" y="2711215"/>
            <a:chExt cx="6319652" cy="3454132"/>
          </a:xfrm>
        </p:grpSpPr>
        <mc:AlternateContent xmlns:mc="http://schemas.openxmlformats.org/markup-compatibility/2006" xmlns:a14="http://schemas.microsoft.com/office/drawing/2010/main">
          <mc:Choice Requires="a14">
            <p:sp>
              <p:nvSpPr>
                <p:cNvPr id="74" name="Rectangle 73"/>
                <p:cNvSpPr/>
                <p:nvPr/>
              </p:nvSpPr>
              <p:spPr>
                <a:xfrm rot="20552662">
                  <a:off x="2434062" y="284271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rot="20552662">
                  <a:off x="2434062" y="2842715"/>
                  <a:ext cx="42191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rot="16200000">
                  <a:off x="990600" y="4165947"/>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rot="16200000">
                  <a:off x="990600" y="4165947"/>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rot="16200000">
                  <a:off x="3959803" y="2983108"/>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6" name="Rectangle 75"/>
                <p:cNvSpPr>
                  <a:spLocks noRot="1" noChangeAspect="1" noMove="1" noResize="1" noEditPoints="1" noAdjustHandles="1" noChangeArrowheads="1" noChangeShapeType="1" noTextEdit="1"/>
                </p:cNvSpPr>
                <p:nvPr/>
              </p:nvSpPr>
              <p:spPr>
                <a:xfrm rot="16200000">
                  <a:off x="3959803" y="2983108"/>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16200000">
                  <a:off x="6940920" y="4213801"/>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rot="16200000">
                  <a:off x="6940920" y="4213801"/>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rot="16200000">
                  <a:off x="3959803" y="5524122"/>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rot="16200000">
                  <a:off x="3959803" y="5524122"/>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rot="20552662">
                  <a:off x="2892342" y="3993500"/>
                  <a:ext cx="854756" cy="380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rot="20552662">
                  <a:off x="2892342" y="3993500"/>
                  <a:ext cx="854756" cy="38058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rot="20552662">
                  <a:off x="5917464" y="3958754"/>
                  <a:ext cx="10156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1" name="Rectangle 80"/>
                <p:cNvSpPr>
                  <a:spLocks noRot="1" noChangeAspect="1" noMove="1" noResize="1" noEditPoints="1" noAdjustHandles="1" noChangeArrowheads="1" noChangeShapeType="1" noTextEdit="1"/>
                </p:cNvSpPr>
                <p:nvPr/>
              </p:nvSpPr>
              <p:spPr>
                <a:xfrm rot="20552662">
                  <a:off x="5917464" y="3958754"/>
                  <a:ext cx="101569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20552662">
                  <a:off x="5632099" y="5405222"/>
                  <a:ext cx="8703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2" name="Rectangle 81"/>
                <p:cNvSpPr>
                  <a:spLocks noRot="1" noChangeAspect="1" noMove="1" noResize="1" noEditPoints="1" noAdjustHandles="1" noChangeArrowheads="1" noChangeShapeType="1" noTextEdit="1"/>
                </p:cNvSpPr>
                <p:nvPr/>
              </p:nvSpPr>
              <p:spPr>
                <a:xfrm rot="20552662">
                  <a:off x="5632099" y="5405222"/>
                  <a:ext cx="8703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123763">
                  <a:off x="5420050" y="2769693"/>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smtClean="0"/>
                </a:p>
                <a:p>
                  <a:endParaRPr lang="en-US" b="0" dirty="0" smtClean="0"/>
                </a:p>
              </p:txBody>
            </p:sp>
          </mc:Choice>
          <mc:Fallback xmlns="">
            <p:sp>
              <p:nvSpPr>
                <p:cNvPr id="84" name="Rectangle 83"/>
                <p:cNvSpPr>
                  <a:spLocks noRot="1" noChangeAspect="1" noMove="1" noResize="1" noEditPoints="1" noAdjustHandles="1" noChangeArrowheads="1" noChangeShapeType="1" noTextEdit="1"/>
                </p:cNvSpPr>
                <p:nvPr/>
              </p:nvSpPr>
              <p:spPr>
                <a:xfrm rot="1123763">
                  <a:off x="5420050" y="2769693"/>
                  <a:ext cx="1265075" cy="646331"/>
                </a:xfrm>
                <a:prstGeom prst="rect">
                  <a:avLst/>
                </a:prstGeom>
                <a:blipFill rotWithShape="0">
                  <a:blip r:embed="rId10"/>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1123763">
                  <a:off x="5075202" y="3968988"/>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smtClean="0"/>
                </a:p>
                <a:p>
                  <a:endParaRPr lang="en-US" b="0" dirty="0" smtClean="0"/>
                </a:p>
              </p:txBody>
            </p:sp>
          </mc:Choice>
          <mc:Fallback xmlns="">
            <p:sp>
              <p:nvSpPr>
                <p:cNvPr id="85" name="Rectangle 84"/>
                <p:cNvSpPr>
                  <a:spLocks noRot="1" noChangeAspect="1" noMove="1" noResize="1" noEditPoints="1" noAdjustHandles="1" noChangeArrowheads="1" noChangeShapeType="1" noTextEdit="1"/>
                </p:cNvSpPr>
                <p:nvPr/>
              </p:nvSpPr>
              <p:spPr>
                <a:xfrm rot="1123763">
                  <a:off x="5075202" y="3968988"/>
                  <a:ext cx="1265075" cy="646331"/>
                </a:xfrm>
                <a:prstGeom prst="rect">
                  <a:avLst/>
                </a:prstGeom>
                <a:blipFill rotWithShape="0">
                  <a:blip r:embed="rId11"/>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rot="1123763">
                  <a:off x="2406794" y="5406546"/>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smtClean="0"/>
                </a:p>
                <a:p>
                  <a:endParaRPr lang="en-US" b="0" dirty="0" smtClean="0"/>
                </a:p>
              </p:txBody>
            </p:sp>
          </mc:Choice>
          <mc:Fallback xmlns="">
            <p:sp>
              <p:nvSpPr>
                <p:cNvPr id="86" name="Rectangle 85"/>
                <p:cNvSpPr>
                  <a:spLocks noRot="1" noChangeAspect="1" noMove="1" noResize="1" noEditPoints="1" noAdjustHandles="1" noChangeArrowheads="1" noChangeShapeType="1" noTextEdit="1"/>
                </p:cNvSpPr>
                <p:nvPr/>
              </p:nvSpPr>
              <p:spPr>
                <a:xfrm rot="1123763">
                  <a:off x="2406794" y="5406546"/>
                  <a:ext cx="1265075" cy="646331"/>
                </a:xfrm>
                <a:prstGeom prst="rect">
                  <a:avLst/>
                </a:prstGeom>
                <a:blipFill rotWithShape="0">
                  <a:blip r:embed="rId12"/>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rot="1123763">
                  <a:off x="2048299" y="3968987"/>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smtClean="0"/>
                </a:p>
                <a:p>
                  <a:endParaRPr lang="en-US" b="0" dirty="0" smtClean="0"/>
                </a:p>
              </p:txBody>
            </p:sp>
          </mc:Choice>
          <mc:Fallback xmlns="">
            <p:sp>
              <p:nvSpPr>
                <p:cNvPr id="87" name="Rectangle 86"/>
                <p:cNvSpPr>
                  <a:spLocks noRot="1" noChangeAspect="1" noMove="1" noResize="1" noEditPoints="1" noAdjustHandles="1" noChangeArrowheads="1" noChangeShapeType="1" noTextEdit="1"/>
                </p:cNvSpPr>
                <p:nvPr/>
              </p:nvSpPr>
              <p:spPr>
                <a:xfrm rot="1123763">
                  <a:off x="2048299" y="3968987"/>
                  <a:ext cx="1265075" cy="646331"/>
                </a:xfrm>
                <a:prstGeom prst="rect">
                  <a:avLst/>
                </a:prstGeom>
                <a:blipFill rotWithShape="0">
                  <a:blip r:embed="rId13"/>
                  <a:stretch>
                    <a:fillRect t="-22024" b="-5952"/>
                  </a:stretch>
                </a:blipFill>
              </p:spPr>
              <p:txBody>
                <a:bodyPr/>
                <a:lstStyle/>
                <a:p>
                  <a:r>
                    <a:rPr lang="en-US">
                      <a:noFill/>
                    </a:rPr>
                    <a:t> </a:t>
                  </a:r>
                </a:p>
              </p:txBody>
            </p:sp>
          </mc:Fallback>
        </mc:AlternateContent>
      </p:grpSp>
      <p:grpSp>
        <p:nvGrpSpPr>
          <p:cNvPr id="94" name="Group 93"/>
          <p:cNvGrpSpPr/>
          <p:nvPr/>
        </p:nvGrpSpPr>
        <p:grpSpPr>
          <a:xfrm>
            <a:off x="4577234" y="3894054"/>
            <a:ext cx="3560370" cy="913951"/>
            <a:chOff x="4577234" y="3894054"/>
            <a:chExt cx="3560370" cy="913951"/>
          </a:xfrm>
        </p:grpSpPr>
        <p:cxnSp>
          <p:nvCxnSpPr>
            <p:cNvPr id="89" name="Straight Connector 88"/>
            <p:cNvCxnSpPr>
              <a:stCxn id="49" idx="0"/>
              <a:endCxn id="52" idx="2"/>
            </p:cNvCxnSpPr>
            <p:nvPr/>
          </p:nvCxnSpPr>
          <p:spPr>
            <a:xfrm flipV="1">
              <a:off x="4577234" y="3983433"/>
              <a:ext cx="2956247" cy="824572"/>
            </a:xfrm>
            <a:prstGeom prst="line">
              <a:avLst/>
            </a:prstGeom>
          </p:spPr>
          <p:style>
            <a:lnRef idx="3">
              <a:schemeClr val="accent4"/>
            </a:lnRef>
            <a:fillRef idx="0">
              <a:schemeClr val="accent4"/>
            </a:fillRef>
            <a:effectRef idx="2">
              <a:schemeClr val="accent4"/>
            </a:effectRef>
            <a:fontRef idx="minor">
              <a:schemeClr val="tx1"/>
            </a:fontRef>
          </p:style>
        </p:cxnSp>
        <p:cxnSp>
          <p:nvCxnSpPr>
            <p:cNvPr id="90" name="Straight Connector 89"/>
            <p:cNvCxnSpPr>
              <a:stCxn id="61" idx="0"/>
              <a:endCxn id="52" idx="2"/>
            </p:cNvCxnSpPr>
            <p:nvPr/>
          </p:nvCxnSpPr>
          <p:spPr>
            <a:xfrm flipV="1">
              <a:off x="7533481" y="3983433"/>
              <a:ext cx="0" cy="824572"/>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3" name="Rectangle 92"/>
                <p:cNvSpPr/>
                <p:nvPr/>
              </p:nvSpPr>
              <p:spPr>
                <a:xfrm>
                  <a:off x="7397256" y="3894054"/>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3" name="Rectangle 92"/>
                <p:cNvSpPr>
                  <a:spLocks noRot="1" noChangeAspect="1" noMove="1" noResize="1" noEditPoints="1" noAdjustHandles="1" noChangeArrowheads="1" noChangeShapeType="1" noTextEdit="1"/>
                </p:cNvSpPr>
                <p:nvPr/>
              </p:nvSpPr>
              <p:spPr>
                <a:xfrm>
                  <a:off x="7397256" y="3894054"/>
                  <a:ext cx="740348" cy="461665"/>
                </a:xfrm>
                <a:prstGeom prst="rect">
                  <a:avLst/>
                </a:prstGeom>
                <a:blipFill rotWithShape="0">
                  <a:blip r:embed="rId14"/>
                  <a:stretch>
                    <a:fillRect/>
                  </a:stretch>
                </a:blipFill>
              </p:spPr>
              <p:txBody>
                <a:bodyPr/>
                <a:lstStyle/>
                <a:p>
                  <a:r>
                    <a:rPr lang="en-US">
                      <a:noFill/>
                    </a:rPr>
                    <a:t> </a:t>
                  </a:r>
                </a:p>
              </p:txBody>
            </p:sp>
          </mc:Fallback>
        </mc:AlternateContent>
      </p:grpSp>
      <p:grpSp>
        <p:nvGrpSpPr>
          <p:cNvPr id="105" name="Group 104"/>
          <p:cNvGrpSpPr/>
          <p:nvPr/>
        </p:nvGrpSpPr>
        <p:grpSpPr>
          <a:xfrm>
            <a:off x="1561854" y="2632010"/>
            <a:ext cx="3010146" cy="2175995"/>
            <a:chOff x="1561854" y="2632010"/>
            <a:chExt cx="3010146" cy="2175995"/>
          </a:xfrm>
        </p:grpSpPr>
        <p:grpSp>
          <p:nvGrpSpPr>
            <p:cNvPr id="96" name="Group 95"/>
            <p:cNvGrpSpPr/>
            <p:nvPr/>
          </p:nvGrpSpPr>
          <p:grpSpPr>
            <a:xfrm>
              <a:off x="1561854" y="2632010"/>
              <a:ext cx="3010146" cy="891077"/>
              <a:chOff x="4535626" y="3916928"/>
              <a:chExt cx="3010146" cy="891077"/>
            </a:xfrm>
          </p:grpSpPr>
          <p:cxnSp>
            <p:nvCxnSpPr>
              <p:cNvPr id="97" name="Straight Connector 96"/>
              <p:cNvCxnSpPr>
                <a:stCxn id="51" idx="0"/>
                <a:endCxn id="50" idx="2"/>
              </p:cNvCxnSpPr>
              <p:nvPr/>
            </p:nvCxnSpPr>
            <p:spPr>
              <a:xfrm flipV="1">
                <a:off x="4535626" y="3983205"/>
                <a:ext cx="3010146" cy="796659"/>
              </a:xfrm>
              <a:prstGeom prst="line">
                <a:avLst/>
              </a:prstGeom>
            </p:spPr>
            <p:style>
              <a:lnRef idx="3">
                <a:schemeClr val="accent4"/>
              </a:lnRef>
              <a:fillRef idx="0">
                <a:schemeClr val="accent4"/>
              </a:fillRef>
              <a:effectRef idx="2">
                <a:schemeClr val="accent4"/>
              </a:effectRef>
              <a:fontRef idx="minor">
                <a:schemeClr val="tx1"/>
              </a:fontRef>
            </p:style>
          </p:cxnSp>
          <p:cxnSp>
            <p:nvCxnSpPr>
              <p:cNvPr id="98" name="Straight Connector 97"/>
              <p:cNvCxnSpPr/>
              <p:nvPr/>
            </p:nvCxnSpPr>
            <p:spPr>
              <a:xfrm flipV="1">
                <a:off x="7533481" y="3983433"/>
                <a:ext cx="0" cy="824572"/>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5883825" y="3916928"/>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9" name="Rectangle 98"/>
                  <p:cNvSpPr>
                    <a:spLocks noRot="1" noChangeAspect="1" noMove="1" noResize="1" noEditPoints="1" noAdjustHandles="1" noChangeArrowheads="1" noChangeShapeType="1" noTextEdit="1"/>
                  </p:cNvSpPr>
                  <p:nvPr/>
                </p:nvSpPr>
                <p:spPr>
                  <a:xfrm>
                    <a:off x="5883825" y="3916928"/>
                    <a:ext cx="740348" cy="461665"/>
                  </a:xfrm>
                  <a:prstGeom prst="rect">
                    <a:avLst/>
                  </a:prstGeom>
                  <a:blipFill rotWithShape="0">
                    <a:blip r:embed="rId15"/>
                    <a:stretch>
                      <a:fillRect/>
                    </a:stretch>
                  </a:blipFill>
                </p:spPr>
                <p:txBody>
                  <a:bodyPr/>
                  <a:lstStyle/>
                  <a:p>
                    <a:r>
                      <a:rPr lang="en-US">
                        <a:noFill/>
                      </a:rPr>
                      <a:t> </a:t>
                    </a:r>
                  </a:p>
                </p:txBody>
              </p:sp>
            </mc:Fallback>
          </mc:AlternateContent>
        </p:grpSp>
        <p:cxnSp>
          <p:nvCxnSpPr>
            <p:cNvPr id="102" name="Straight Connector 101"/>
            <p:cNvCxnSpPr>
              <a:stCxn id="51" idx="0"/>
              <a:endCxn id="60" idx="0"/>
            </p:cNvCxnSpPr>
            <p:nvPr/>
          </p:nvCxnSpPr>
          <p:spPr>
            <a:xfrm>
              <a:off x="1561854" y="3494946"/>
              <a:ext cx="0" cy="1313059"/>
            </a:xfrm>
            <a:prstGeom prst="line">
              <a:avLst/>
            </a:prstGeom>
          </p:spPr>
          <p:style>
            <a:lnRef idx="3">
              <a:schemeClr val="accent4"/>
            </a:lnRef>
            <a:fillRef idx="0">
              <a:schemeClr val="accent4"/>
            </a:fillRef>
            <a:effectRef idx="2">
              <a:schemeClr val="accent4"/>
            </a:effectRef>
            <a:fontRef idx="minor">
              <a:schemeClr val="tx1"/>
            </a:fontRef>
          </p:style>
        </p:cxnSp>
      </p:grpSp>
      <mc:AlternateContent xmlns:mc="http://schemas.openxmlformats.org/markup-compatibility/2006" xmlns:a14="http://schemas.microsoft.com/office/drawing/2010/main">
        <mc:Choice Requires="a14">
          <p:sp>
            <p:nvSpPr>
              <p:cNvPr id="106" name="Rectangle 105"/>
              <p:cNvSpPr/>
              <p:nvPr/>
            </p:nvSpPr>
            <p:spPr>
              <a:xfrm>
                <a:off x="5791199" y="2209800"/>
                <a:ext cx="44274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ea typeface="Cambria Math" panose="02040503050406030204" pitchFamily="18" charset="0"/>
                        </a:rPr>
                        <m:t>⊤</m:t>
                      </m:r>
                    </m:oMath>
                  </m:oMathPara>
                </a14:m>
                <a:endParaRPr lang="en-US" sz="2400" dirty="0"/>
              </a:p>
            </p:txBody>
          </p:sp>
        </mc:Choice>
        <mc:Fallback xmlns="">
          <p:sp>
            <p:nvSpPr>
              <p:cNvPr id="106" name="Rectangle 105"/>
              <p:cNvSpPr>
                <a:spLocks noRot="1" noChangeAspect="1" noMove="1" noResize="1" noEditPoints="1" noAdjustHandles="1" noChangeArrowheads="1" noChangeShapeType="1" noTextEdit="1"/>
              </p:cNvSpPr>
              <p:nvPr/>
            </p:nvSpPr>
            <p:spPr>
              <a:xfrm>
                <a:off x="5791199" y="2209800"/>
                <a:ext cx="442747"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5322516" y="6176344"/>
                <a:ext cx="112588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m:t>
                      </m:r>
                    </m:oMath>
                  </m:oMathPara>
                </a14:m>
                <a:endParaRPr lang="en-US" sz="2400" dirty="0"/>
              </a:p>
            </p:txBody>
          </p:sp>
        </mc:Choice>
        <mc:Fallback xmlns="">
          <p:sp>
            <p:nvSpPr>
              <p:cNvPr id="107" name="Rectangle 106"/>
              <p:cNvSpPr>
                <a:spLocks noRot="1" noChangeAspect="1" noMove="1" noResize="1" noEditPoints="1" noAdjustHandles="1" noChangeArrowheads="1" noChangeShapeType="1" noTextEdit="1"/>
              </p:cNvSpPr>
              <p:nvPr/>
            </p:nvSpPr>
            <p:spPr>
              <a:xfrm>
                <a:off x="5322516" y="6176344"/>
                <a:ext cx="1125880" cy="461665"/>
              </a:xfrm>
              <a:prstGeom prst="rect">
                <a:avLst/>
              </a:prstGeom>
              <a:blipFill rotWithShape="0">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15586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if-statement</a:t>
            </a:r>
          </a:p>
        </p:txBody>
      </p:sp>
      <p:sp>
        <p:nvSpPr>
          <p:cNvPr id="3" name="Content Placeholder 2"/>
          <p:cNvSpPr>
            <a:spLocks noGrp="1"/>
          </p:cNvSpPr>
          <p:nvPr>
            <p:ph idx="1"/>
          </p:nvPr>
        </p:nvSpPr>
        <p:spPr>
          <a:xfrm>
            <a:off x="457200" y="1404597"/>
            <a:ext cx="8229600" cy="1552537"/>
          </a:xfrm>
        </p:spPr>
        <p:txBody>
          <a:bodyPr>
            <a:normAutofit fontScale="92500" lnSpcReduction="10000"/>
          </a:bodyPr>
          <a:lstStyle/>
          <a:p>
            <a:pPr marL="0" indent="0">
              <a:buNone/>
            </a:pPr>
            <a:r>
              <a:rPr lang="en-US" b="1" dirty="0">
                <a:latin typeface="Courier New"/>
                <a:cs typeface="Courier New"/>
              </a:rPr>
              <a:t>if </a:t>
            </a:r>
            <a:r>
              <a:rPr lang="en-US" b="1" dirty="0" smtClean="0">
                <a:latin typeface="Courier New"/>
                <a:cs typeface="Courier New"/>
              </a:rPr>
              <a:t>z &gt; 0 </a:t>
            </a:r>
            <a:r>
              <a:rPr lang="en-US" b="1" dirty="0">
                <a:latin typeface="Courier New"/>
                <a:cs typeface="Courier New"/>
              </a:rPr>
              <a:t>then</a:t>
            </a:r>
          </a:p>
          <a:p>
            <a:pPr marL="0" indent="0">
              <a:buNone/>
            </a:pPr>
            <a:r>
              <a:rPr lang="en-US" b="1" dirty="0">
                <a:latin typeface="Courier New"/>
                <a:cs typeface="Courier New"/>
              </a:rPr>
              <a:t> </a:t>
            </a:r>
            <a:r>
              <a:rPr lang="en-US" b="1" dirty="0" smtClean="0">
                <a:latin typeface="Courier New"/>
                <a:cs typeface="Courier New"/>
              </a:rPr>
              <a:t>   x:= 1</a:t>
            </a:r>
          </a:p>
          <a:p>
            <a:pPr marL="0" indent="0">
              <a:buNone/>
            </a:pPr>
            <a:r>
              <a:rPr lang="en-US" b="1" dirty="0" smtClean="0">
                <a:latin typeface="Courier New"/>
                <a:cs typeface="Courier New"/>
              </a:rPr>
              <a:t>else</a:t>
            </a:r>
            <a:endParaRPr lang="en-US" b="1" dirty="0">
              <a:latin typeface="Courier New"/>
              <a:cs typeface="Courier New"/>
            </a:endParaRPr>
          </a:p>
          <a:p>
            <a:pPr marL="0" indent="0">
              <a:buNone/>
            </a:pPr>
            <a:r>
              <a:rPr lang="en-US" b="1" dirty="0">
                <a:latin typeface="Courier New"/>
                <a:cs typeface="Courier New"/>
              </a:rPr>
              <a:t>    x</a:t>
            </a:r>
            <a:r>
              <a:rPr lang="en-US" b="1" dirty="0" smtClean="0">
                <a:latin typeface="Courier New"/>
                <a:cs typeface="Courier New"/>
              </a:rPr>
              <a:t>:= 0</a:t>
            </a: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21</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974938" y="3327661"/>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smtClean="0">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L.</a:t>
                </a:r>
              </a:p>
              <a:p>
                <a14:m>
                  <m:oMath xmlns:m="http://schemas.openxmlformats.org/officeDocument/2006/math">
                    <m:r>
                      <m:rPr>
                        <m:sty m:val="p"/>
                      </m:rPr>
                      <a:rPr lang="el-GR">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smtClean="0">
                    <a:latin typeface="CronosPro-Regular" panose="020C0502030403020304" pitchFamily="34" charset="0"/>
                    <a:cs typeface="Courier New" panose="02070309020205020404" pitchFamily="49" charset="0"/>
                  </a:rPr>
                  <a:t>) </a:t>
                </a:r>
                <a:r>
                  <a:rPr lang="en-US" dirty="0" smtClean="0">
                    <a:latin typeface="CronosPro-Regular"/>
                    <a:cs typeface="CronosPro-Regular"/>
                  </a:rPr>
                  <a:t>is </a:t>
                </a:r>
                <a:r>
                  <a:rPr lang="en-US" dirty="0">
                    <a:latin typeface="CronosPro-Regular"/>
                    <a:cs typeface="CronosPro-Regular"/>
                  </a:rPr>
                  <a:t>L.</a:t>
                </a:r>
              </a:p>
              <a:p>
                <a:r>
                  <a:rPr lang="en-US" dirty="0">
                    <a:latin typeface="CronosPro-Regular"/>
                    <a:cs typeface="CronosPro-Regular"/>
                  </a:rPr>
                  <a:t>Does this if-statement satisfy NI?</a:t>
                </a:r>
              </a:p>
            </p:txBody>
          </p:sp>
        </mc:Choice>
        <mc:Fallback xmlns="">
          <p:sp>
            <p:nvSpPr>
              <p:cNvPr id="5" name="TextBox 4"/>
              <p:cNvSpPr txBox="1">
                <a:spLocks noRot="1" noChangeAspect="1" noMove="1" noResize="1" noEditPoints="1" noAdjustHandles="1" noChangeArrowheads="1" noChangeShapeType="1" noTextEdit="1"/>
              </p:cNvSpPr>
              <p:nvPr/>
            </p:nvSpPr>
            <p:spPr>
              <a:xfrm>
                <a:off x="2974938" y="3327661"/>
                <a:ext cx="3349662" cy="923330"/>
              </a:xfrm>
              <a:prstGeom prst="rect">
                <a:avLst/>
              </a:prstGeom>
              <a:blipFill rotWithShape="0">
                <a:blip r:embed="rId2"/>
                <a:stretch>
                  <a:fillRect l="-1268" t="-4575" b="-9150"/>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74938" y="4337898"/>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smtClean="0">
                        <a:latin typeface="Cambria Math" panose="02040503050406030204" pitchFamily="18" charset="0"/>
                        <a:cs typeface="CronosPro-Regular"/>
                      </a:rPr>
                      <m:t>Γ</m:t>
                    </m:r>
                    <m:r>
                      <m:rPr>
                        <m:nor/>
                      </m:rPr>
                      <a:rPr lang="en-US" dirty="0">
                        <a:latin typeface="CronosPro-Regular" panose="020C0502030403020304" pitchFamily="34" charset="0"/>
                        <a:cs typeface="Courier New" panose="02070309020205020404" pitchFamily="49" charset="0"/>
                      </a:rPr>
                      <m:t>(</m:t>
                    </m:r>
                    <m:r>
                      <m:rPr>
                        <m:nor/>
                      </m:rPr>
                      <a:rPr lang="en-US" b="1" i="0" dirty="0" smtClean="0">
                        <a:latin typeface="Courier New" panose="02070309020205020404" pitchFamily="49" charset="0"/>
                        <a:cs typeface="Courier New" panose="02070309020205020404" pitchFamily="49" charset="0"/>
                      </a:rPr>
                      <m:t>x</m:t>
                    </m:r>
                    <m:r>
                      <m:rPr>
                        <m:nor/>
                      </m:rPr>
                      <a:rPr lang="en-US" dirty="0">
                        <a:latin typeface="CronosPro-Regular" panose="020C0502030403020304" pitchFamily="34" charset="0"/>
                        <a:cs typeface="Courier New" panose="02070309020205020404" pitchFamily="49" charset="0"/>
                      </a:rPr>
                      <m:t>)</m:t>
                    </m:r>
                  </m:oMath>
                </a14:m>
                <a:r>
                  <a:rPr lang="en-US" dirty="0" smtClean="0">
                    <a:latin typeface="CronosPro-Regular"/>
                    <a:cs typeface="CronosPro-Regular"/>
                  </a:rPr>
                  <a:t> is </a:t>
                </a:r>
                <a:r>
                  <a:rPr lang="en-US" dirty="0">
                    <a:latin typeface="CronosPro-Regular"/>
                    <a:cs typeface="CronosPro-Regular"/>
                  </a:rPr>
                  <a:t>H</a:t>
                </a:r>
                <a:r>
                  <a:rPr lang="en-US" dirty="0" smtClean="0">
                    <a:latin typeface="CronosPro-Regular"/>
                    <a:cs typeface="CronosPro-Regular"/>
                  </a:rPr>
                  <a:t>.</a:t>
                </a:r>
                <a:endParaRPr lang="en-US" dirty="0">
                  <a:latin typeface="CronosPro-Regular"/>
                  <a:cs typeface="CronosPro-Regular"/>
                </a:endParaRPr>
              </a:p>
              <a:p>
                <a14:m>
                  <m:oMath xmlns:m="http://schemas.openxmlformats.org/officeDocument/2006/math">
                    <m:r>
                      <m:rPr>
                        <m:sty m:val="p"/>
                      </m:rPr>
                      <a:rPr lang="el-GR">
                        <a:latin typeface="Cambria Math" panose="02040503050406030204" pitchFamily="18" charset="0"/>
                        <a:cs typeface="CronosPro-Regular"/>
                      </a:rPr>
                      <m:t>Γ</m:t>
                    </m:r>
                  </m:oMath>
                </a14:m>
                <a:r>
                  <a:rPr lang="en-US" dirty="0" smtClean="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smtClean="0">
                    <a:latin typeface="CronosPro-Regular" panose="020C0502030403020304" pitchFamily="34" charset="0"/>
                    <a:cs typeface="Courier New" panose="02070309020205020404" pitchFamily="49" charset="0"/>
                  </a:rPr>
                  <a:t>) </a:t>
                </a:r>
                <a:r>
                  <a:rPr lang="en-US" dirty="0">
                    <a:latin typeface="CronosPro-Regular"/>
                    <a:cs typeface="CronosPro-Regular"/>
                  </a:rPr>
                  <a:t>is </a:t>
                </a:r>
                <a:r>
                  <a:rPr lang="en-US" dirty="0" smtClean="0">
                    <a:latin typeface="CronosPro-Regular"/>
                    <a:cs typeface="CronosPro-Regular"/>
                  </a:rPr>
                  <a:t>L.</a:t>
                </a:r>
                <a:endParaRPr lang="en-US" dirty="0">
                  <a:latin typeface="CronosPro-Regular"/>
                  <a:cs typeface="CronosPro-Regular"/>
                </a:endParaRPr>
              </a:p>
              <a:p>
                <a:r>
                  <a:rPr lang="en-US" dirty="0">
                    <a:latin typeface="CronosPro-Regular"/>
                    <a:cs typeface="CronosPro-Regular"/>
                  </a:rPr>
                  <a:t>Does this if-statement satisfy NI?</a:t>
                </a:r>
              </a:p>
            </p:txBody>
          </p:sp>
        </mc:Choice>
        <mc:Fallback xmlns="">
          <p:sp>
            <p:nvSpPr>
              <p:cNvPr id="6" name="TextBox 5"/>
              <p:cNvSpPr txBox="1">
                <a:spLocks noRot="1" noChangeAspect="1" noMove="1" noResize="1" noEditPoints="1" noAdjustHandles="1" noChangeArrowheads="1" noChangeShapeType="1" noTextEdit="1"/>
              </p:cNvSpPr>
              <p:nvPr/>
            </p:nvSpPr>
            <p:spPr>
              <a:xfrm>
                <a:off x="2974938" y="4337898"/>
                <a:ext cx="3349662" cy="923330"/>
              </a:xfrm>
              <a:prstGeom prst="rect">
                <a:avLst/>
              </a:prstGeom>
              <a:blipFill rotWithShape="0">
                <a:blip r:embed="rId3"/>
                <a:stretch>
                  <a:fillRect l="-1268" t="-3268" b="-9150"/>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974938" y="5376421"/>
                <a:ext cx="3349662"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a:latin typeface="Cambria Math" panose="02040503050406030204" pitchFamily="18" charset="0"/>
                        <a:cs typeface="CronosPro-Regular"/>
                      </a:rPr>
                      <m:t>Γ</m:t>
                    </m:r>
                    <m:r>
                      <m:rPr>
                        <m:nor/>
                      </m:rPr>
                      <a:rPr lang="en-US" dirty="0">
                        <a:latin typeface="CronosPro-Regular" panose="020C0502030403020304" pitchFamily="34" charset="0"/>
                        <a:cs typeface="Courier New" panose="02070309020205020404" pitchFamily="49" charset="0"/>
                      </a:rPr>
                      <m:t>(</m:t>
                    </m:r>
                    <m:r>
                      <m:rPr>
                        <m:nor/>
                      </m:rPr>
                      <a:rPr lang="en-US" b="1" i="0" dirty="0" smtClean="0">
                        <a:latin typeface="Courier New" panose="02070309020205020404" pitchFamily="49" charset="0"/>
                        <a:cs typeface="Courier New" panose="02070309020205020404" pitchFamily="49" charset="0"/>
                      </a:rPr>
                      <m:t>x</m:t>
                    </m:r>
                    <m:r>
                      <m:rPr>
                        <m:nor/>
                      </m:rPr>
                      <a:rPr lang="en-US" dirty="0">
                        <a:latin typeface="CronosPro-Regular" panose="020C0502030403020304" pitchFamily="34" charset="0"/>
                        <a:cs typeface="Courier New" panose="02070309020205020404" pitchFamily="49" charset="0"/>
                      </a:rPr>
                      <m:t>)</m:t>
                    </m:r>
                  </m:oMath>
                </a14:m>
                <a:r>
                  <a:rPr lang="en-US" dirty="0" smtClean="0">
                    <a:latin typeface="CronosPro-Regular"/>
                    <a:cs typeface="CronosPro-Regular"/>
                  </a:rPr>
                  <a:t> is L</a:t>
                </a:r>
                <a:r>
                  <a:rPr lang="en-US" dirty="0">
                    <a:latin typeface="CronosPro-Regular"/>
                    <a:cs typeface="CronosPro-Regular"/>
                  </a:rPr>
                  <a:t>.</a:t>
                </a:r>
              </a:p>
              <a:p>
                <a14:m>
                  <m:oMath xmlns:m="http://schemas.openxmlformats.org/officeDocument/2006/math">
                    <m:r>
                      <m:rPr>
                        <m:sty m:val="p"/>
                      </m:rPr>
                      <a:rPr lang="el-GR">
                        <a:latin typeface="Cambria Math" panose="02040503050406030204" pitchFamily="18" charset="0"/>
                        <a:cs typeface="CronosPro-Regular"/>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z</a:t>
                </a:r>
                <a:r>
                  <a:rPr lang="en-US" dirty="0">
                    <a:latin typeface="CronosPro-Regular" panose="020C0502030403020304" pitchFamily="34" charset="0"/>
                    <a:cs typeface="Courier New" panose="02070309020205020404" pitchFamily="49" charset="0"/>
                  </a:rPr>
                  <a:t>) </a:t>
                </a:r>
                <a:r>
                  <a:rPr lang="en-US" dirty="0">
                    <a:latin typeface="CronosPro-Regular"/>
                    <a:cs typeface="CronosPro-Regular"/>
                  </a:rPr>
                  <a:t>is H.</a:t>
                </a:r>
              </a:p>
              <a:p>
                <a:r>
                  <a:rPr lang="en-US" dirty="0">
                    <a:latin typeface="CronosPro-Regular"/>
                    <a:cs typeface="CronosPro-Regular"/>
                  </a:rPr>
                  <a:t>Does this if-statement satisfy NI?</a:t>
                </a:r>
              </a:p>
            </p:txBody>
          </p:sp>
        </mc:Choice>
        <mc:Fallback xmlns="">
          <p:sp>
            <p:nvSpPr>
              <p:cNvPr id="7" name="TextBox 6"/>
              <p:cNvSpPr txBox="1">
                <a:spLocks noRot="1" noChangeAspect="1" noMove="1" noResize="1" noEditPoints="1" noAdjustHandles="1" noChangeArrowheads="1" noChangeShapeType="1" noTextEdit="1"/>
              </p:cNvSpPr>
              <p:nvPr/>
            </p:nvSpPr>
            <p:spPr>
              <a:xfrm>
                <a:off x="2974938" y="5376421"/>
                <a:ext cx="3349662" cy="923330"/>
              </a:xfrm>
              <a:prstGeom prst="rect">
                <a:avLst/>
              </a:prstGeom>
              <a:blipFill rotWithShape="0">
                <a:blip r:embed="rId4"/>
                <a:stretch>
                  <a:fillRect l="-1268" t="-3268" b="-9150"/>
                </a:stretch>
              </a:blipFill>
              <a:ln>
                <a:solidFill>
                  <a:schemeClr val="tx1"/>
                </a:solidFill>
                <a:prstDash val="dashDot"/>
              </a:ln>
            </p:spPr>
            <p:txBody>
              <a:bodyPr/>
              <a:lstStyle/>
              <a:p>
                <a:r>
                  <a:rPr lang="en-US">
                    <a:noFill/>
                  </a:rPr>
                  <a:t> </a:t>
                </a:r>
              </a:p>
            </p:txBody>
          </p:sp>
        </mc:Fallback>
      </mc:AlternateContent>
      <p:sp>
        <p:nvSpPr>
          <p:cNvPr id="8" name="TextBox 7"/>
          <p:cNvSpPr txBox="1"/>
          <p:nvPr/>
        </p:nvSpPr>
        <p:spPr>
          <a:xfrm>
            <a:off x="2140666" y="2796876"/>
            <a:ext cx="4901938" cy="369332"/>
          </a:xfrm>
          <a:prstGeom prst="rect">
            <a:avLst/>
          </a:prstGeom>
          <a:noFill/>
        </p:spPr>
        <p:txBody>
          <a:bodyPr wrap="square" rtlCol="0">
            <a:spAutoFit/>
          </a:bodyPr>
          <a:lstStyle/>
          <a:p>
            <a:pPr algn="ctr"/>
            <a:r>
              <a:rPr lang="en-US" u="sng" dirty="0">
                <a:latin typeface="CronosPro-Regular"/>
                <a:cs typeface="CronosPro-Regular"/>
              </a:rPr>
              <a:t>Examples for confidentiality</a:t>
            </a:r>
          </a:p>
        </p:txBody>
      </p:sp>
      <p:pic>
        <p:nvPicPr>
          <p:cNvPr id="9" name="Graphic 8" descr="Smiling Face with No Fill"/>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67461" y="3355942"/>
            <a:ext cx="584462" cy="584462"/>
          </a:xfrm>
          <a:prstGeom prst="rect">
            <a:avLst/>
          </a:prstGeom>
        </p:spPr>
      </p:pic>
      <p:pic>
        <p:nvPicPr>
          <p:cNvPr id="10" name="Graphic 9" descr="Surprised Face with No Fill"/>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167461" y="5395270"/>
            <a:ext cx="592317" cy="592317"/>
          </a:xfrm>
          <a:prstGeom prst="rect">
            <a:avLst/>
          </a:prstGeom>
        </p:spPr>
      </p:pic>
      <p:pic>
        <p:nvPicPr>
          <p:cNvPr id="13" name="Graphic 8" descr="Smiling Face with No Fill"/>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67461" y="4366184"/>
            <a:ext cx="584462" cy="584462"/>
          </a:xfrm>
          <a:prstGeom prst="rect">
            <a:avLst/>
          </a:prstGeom>
        </p:spPr>
      </p:pic>
    </p:spTree>
    <p:extLst>
      <p:ext uri="{BB962C8B-B14F-4D97-AF65-F5344CB8AC3E}">
        <p14:creationId xmlns:p14="http://schemas.microsoft.com/office/powerpoint/2010/main" val="15703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if-statement</a:t>
            </a:r>
          </a:p>
        </p:txBody>
      </p:sp>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p:sp>
        <p:nvSpPr>
          <p:cNvPr id="5" name="TextBox 4"/>
          <p:cNvSpPr txBox="1"/>
          <p:nvPr/>
        </p:nvSpPr>
        <p:spPr>
          <a:xfrm>
            <a:off x="794208" y="3761295"/>
            <a:ext cx="7740192" cy="954107"/>
          </a:xfrm>
          <a:prstGeom prst="rect">
            <a:avLst/>
          </a:prstGeom>
          <a:noFill/>
        </p:spPr>
        <p:txBody>
          <a:bodyPr wrap="square" rtlCol="0">
            <a:spAutoFit/>
          </a:bodyPr>
          <a:lstStyle/>
          <a:p>
            <a:pPr algn="ctr"/>
            <a:r>
              <a:rPr lang="en-US" sz="2800" dirty="0">
                <a:latin typeface="CronosPro-Regular"/>
                <a:cs typeface="CronosPro-Regular"/>
              </a:rPr>
              <a:t>Conditional commands (e.g., if-statements and while-statements) cause </a:t>
            </a:r>
            <a:r>
              <a:rPr lang="en-US" sz="2800" b="1" dirty="0">
                <a:latin typeface="CronosPro-Regular"/>
                <a:cs typeface="CronosPro-Regular"/>
              </a:rPr>
              <a:t>implicit</a:t>
            </a:r>
            <a:r>
              <a:rPr lang="en-US" sz="2800" dirty="0">
                <a:latin typeface="CronosPro-Regular"/>
                <a:cs typeface="CronosPro-Regular"/>
              </a:rPr>
              <a:t> </a:t>
            </a:r>
            <a:r>
              <a:rPr lang="en-US" sz="2800" smtClean="0">
                <a:latin typeface="CronosPro-Regular"/>
                <a:cs typeface="CronosPro-Regular"/>
              </a:rPr>
              <a:t>information flows.</a:t>
            </a:r>
            <a:endParaRPr lang="en-US" sz="2800" dirty="0">
              <a:latin typeface="CronosPro-Regular"/>
              <a:cs typeface="CronosPro-Regular"/>
            </a:endParaRPr>
          </a:p>
        </p:txBody>
      </p:sp>
      <p:sp>
        <p:nvSpPr>
          <p:cNvPr id="9"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a:cs typeface="Courier New"/>
              </a:rPr>
              <a:t>if z &gt; 0 then</a:t>
            </a:r>
          </a:p>
          <a:p>
            <a:pPr marL="0" indent="0">
              <a:buFont typeface="Arial" pitchFamily="34" charset="0"/>
              <a:buNone/>
            </a:pPr>
            <a:r>
              <a:rPr lang="en-US" b="1" dirty="0" smtClean="0">
                <a:latin typeface="Courier New"/>
                <a:cs typeface="Courier New"/>
              </a:rPr>
              <a:t>    x:= 1</a:t>
            </a:r>
          </a:p>
          <a:p>
            <a:pPr marL="0" indent="0">
              <a:buFont typeface="Arial" pitchFamily="34" charset="0"/>
              <a:buNone/>
            </a:pPr>
            <a:r>
              <a:rPr lang="en-US" b="1" dirty="0" smtClean="0">
                <a:latin typeface="Courier New"/>
                <a:cs typeface="Courier New"/>
              </a:rPr>
              <a:t>else</a:t>
            </a:r>
          </a:p>
          <a:p>
            <a:pPr marL="0" indent="0">
              <a:buFont typeface="Arial" pitchFamily="34" charset="0"/>
              <a:buNone/>
            </a:pPr>
            <a:r>
              <a:rPr lang="en-US" b="1" dirty="0" smtClean="0">
                <a:latin typeface="Courier New"/>
                <a:cs typeface="Courier New"/>
              </a:rPr>
              <a:t>    x:= 0</a:t>
            </a:r>
            <a:endParaRPr lang="en-US" dirty="0"/>
          </a:p>
        </p:txBody>
      </p:sp>
    </p:spTree>
    <p:extLst>
      <p:ext uri="{BB962C8B-B14F-4D97-AF65-F5344CB8AC3E}">
        <p14:creationId xmlns:p14="http://schemas.microsoft.com/office/powerpoint/2010/main" val="23283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4" name="Slide Number Placeholder 3"/>
          <p:cNvSpPr>
            <a:spLocks noGrp="1"/>
          </p:cNvSpPr>
          <p:nvPr>
            <p:ph type="sldNum" sz="quarter" idx="12"/>
          </p:nvPr>
        </p:nvSpPr>
        <p:spPr/>
        <p:txBody>
          <a:bodyPr/>
          <a:lstStyle/>
          <a:p>
            <a:fld id="{D0F20DF3-DAE6-B84F-B38F-DFB8F4406A2B}" type="slidenum">
              <a:rPr lang="en-US" smtClean="0"/>
              <a:t>23</a:t>
            </a:fld>
            <a:endParaRPr lang="en-US"/>
          </a:p>
        </p:txBody>
      </p:sp>
      <p:sp>
        <p:nvSpPr>
          <p:cNvPr id="11" name="TextBox 10"/>
          <p:cNvSpPr txBox="1"/>
          <p:nvPr/>
        </p:nvSpPr>
        <p:spPr>
          <a:xfrm>
            <a:off x="5015058" y="2488676"/>
            <a:ext cx="2460395" cy="1200329"/>
          </a:xfrm>
          <a:prstGeom prst="rect">
            <a:avLst/>
          </a:prstGeom>
          <a:noFill/>
          <a:ln>
            <a:solidFill>
              <a:srgbClr val="92D050"/>
            </a:solidFill>
          </a:ln>
        </p:spPr>
        <p:txBody>
          <a:bodyPr wrap="square" rtlCol="0">
            <a:spAutoFit/>
          </a:bodyPr>
          <a:lstStyle/>
          <a:p>
            <a:r>
              <a:rPr lang="en-US" sz="2400" dirty="0">
                <a:latin typeface="CronosPro-Regular"/>
                <a:cs typeface="CronosPro-Regular"/>
              </a:rPr>
              <a:t>They reveal information about</a:t>
            </a:r>
          </a:p>
          <a:p>
            <a:r>
              <a:rPr lang="en-US" sz="2400" b="1" dirty="0" smtClean="0">
                <a:latin typeface="Courier New"/>
                <a:cs typeface="Courier New"/>
              </a:rPr>
              <a:t>z&gt;0</a:t>
            </a:r>
            <a:r>
              <a:rPr lang="en-US" sz="2400" dirty="0" smtClean="0">
                <a:latin typeface="CronosPro-Regular"/>
                <a:cs typeface="CronosPro-Regular"/>
              </a:rPr>
              <a:t>. </a:t>
            </a:r>
            <a:endParaRPr lang="en-US" sz="2400" dirty="0">
              <a:latin typeface="CronosPro-Regular"/>
              <a:cs typeface="CronosPro-Regular"/>
            </a:endParaRPr>
          </a:p>
        </p:txBody>
      </p:sp>
      <p:cxnSp>
        <p:nvCxnSpPr>
          <p:cNvPr id="14" name="Straight Arrow Connector 13"/>
          <p:cNvCxnSpPr>
            <a:cxnSpLocks/>
            <a:endCxn id="11" idx="1"/>
          </p:cNvCxnSpPr>
          <p:nvPr/>
        </p:nvCxnSpPr>
        <p:spPr>
          <a:xfrm>
            <a:off x="2362200" y="2819400"/>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44205"/>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a:cs typeface="Courier New"/>
              </a:rPr>
              <a:t>if z &gt; 0 then</a:t>
            </a:r>
          </a:p>
          <a:p>
            <a:pPr marL="0" indent="0">
              <a:buFont typeface="Arial" pitchFamily="34" charset="0"/>
              <a:buNone/>
            </a:pPr>
            <a:r>
              <a:rPr lang="en-US" b="1" dirty="0" smtClean="0">
                <a:solidFill>
                  <a:schemeClr val="accent3"/>
                </a:solidFill>
                <a:latin typeface="Courier New"/>
                <a:cs typeface="Courier New"/>
              </a:rPr>
              <a:t>    x:= 1</a:t>
            </a:r>
          </a:p>
          <a:p>
            <a:pPr marL="0" indent="0">
              <a:buFont typeface="Arial" pitchFamily="34" charset="0"/>
              <a:buNone/>
            </a:pPr>
            <a:r>
              <a:rPr lang="en-US" b="1" dirty="0" smtClean="0">
                <a:latin typeface="Courier New"/>
                <a:cs typeface="Courier New"/>
              </a:rPr>
              <a:t>else</a:t>
            </a:r>
          </a:p>
          <a:p>
            <a:pPr marL="0" indent="0">
              <a:buFont typeface="Arial" pitchFamily="34" charset="0"/>
              <a:buNone/>
            </a:pPr>
            <a:r>
              <a:rPr lang="en-US" b="1" dirty="0" smtClean="0">
                <a:latin typeface="Courier New"/>
                <a:cs typeface="Courier New"/>
              </a:rPr>
              <a:t>    </a:t>
            </a:r>
            <a:r>
              <a:rPr lang="en-US" b="1" dirty="0" smtClean="0">
                <a:solidFill>
                  <a:schemeClr val="accent3"/>
                </a:solidFill>
                <a:latin typeface="Courier New"/>
                <a:cs typeface="Courier New"/>
              </a:rPr>
              <a:t>x:= 0</a:t>
            </a:r>
            <a:endParaRPr lang="en-US" dirty="0">
              <a:solidFill>
                <a:schemeClr val="accent3"/>
              </a:solidFill>
            </a:endParaRPr>
          </a:p>
        </p:txBody>
      </p:sp>
      <mc:AlternateContent xmlns:mc="http://schemas.openxmlformats.org/markup-compatibility/2006" xmlns:a14="http://schemas.microsoft.com/office/drawing/2010/main">
        <mc:Choice Requires="a14">
          <p:sp>
            <p:nvSpPr>
              <p:cNvPr id="15" name="TextBox 14"/>
              <p:cNvSpPr txBox="1"/>
              <p:nvPr/>
            </p:nvSpPr>
            <p:spPr>
              <a:xfrm>
                <a:off x="1866900" y="4304545"/>
                <a:ext cx="5410200" cy="1569660"/>
              </a:xfrm>
              <a:prstGeom prst="rect">
                <a:avLst/>
              </a:prstGeom>
              <a:noFill/>
              <a:ln>
                <a:solidFill>
                  <a:schemeClr val="tx1"/>
                </a:solidFill>
                <a:prstDash val="dashDot"/>
              </a:ln>
            </p:spPr>
            <p:txBody>
              <a:bodyPr wrap="square" rtlCol="0">
                <a:spAutoFit/>
              </a:bodyPr>
              <a:lstStyle/>
              <a:p>
                <a:r>
                  <a:rPr lang="en-US" sz="3200" dirty="0" smtClean="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a:t>
                </a:r>
                <a:endParaRPr lang="en-US" sz="3200" dirty="0" smtClean="0">
                  <a:latin typeface="CronosPro-Regular"/>
                  <a:cs typeface="CronosPro-Regular"/>
                </a:endParaRP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smtClean="0">
                    <a:latin typeface="CronosPro-Regular" panose="020C0502030403020304" pitchFamily="34" charset="0"/>
                    <a:cs typeface="Courier New" panose="02070309020205020404" pitchFamily="49" charset="0"/>
                  </a:rPr>
                  <a:t>)</a:t>
                </a:r>
                <a:r>
                  <a:rPr lang="en-US" sz="3200" dirty="0" smtClean="0">
                    <a:latin typeface="CronosPro-Regular"/>
                    <a:cs typeface="CronosPro-Regular"/>
                  </a:rPr>
                  <a:t>.</a:t>
                </a:r>
                <a:endParaRPr lang="en-US" sz="3200" dirty="0">
                  <a:latin typeface="CronosPro-Regular"/>
                  <a:cs typeface="CronosPro-Regular"/>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66900" y="4304545"/>
                <a:ext cx="5410200" cy="1569660"/>
              </a:xfrm>
              <a:prstGeom prst="rect">
                <a:avLst/>
              </a:prstGeom>
              <a:blipFill rotWithShape="0">
                <a:blip r:embed="rId3"/>
                <a:stretch>
                  <a:fillRect l="-2697" t="-5000" b="-11538"/>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4695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4" name="Slide Number Placeholder 3"/>
          <p:cNvSpPr>
            <a:spLocks noGrp="1"/>
          </p:cNvSpPr>
          <p:nvPr>
            <p:ph type="sldNum" sz="quarter" idx="12"/>
          </p:nvPr>
        </p:nvSpPr>
        <p:spPr/>
        <p:txBody>
          <a:bodyPr/>
          <a:lstStyle/>
          <a:p>
            <a:fld id="{D0F20DF3-DAE6-B84F-B38F-DFB8F4406A2B}" type="slidenum">
              <a:rPr lang="en-US" smtClean="0"/>
              <a:t>24</a:t>
            </a:fld>
            <a:endParaRPr lang="en-US"/>
          </a:p>
        </p:txBody>
      </p:sp>
      <p:cxnSp>
        <p:nvCxnSpPr>
          <p:cNvPr id="14" name="Straight Arrow Connector 13"/>
          <p:cNvCxnSpPr>
            <a:cxnSpLocks/>
          </p:cNvCxnSpPr>
          <p:nvPr/>
        </p:nvCxnSpPr>
        <p:spPr>
          <a:xfrm>
            <a:off x="2362200" y="2840093"/>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64898"/>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Content Placeholder 2"/>
          <p:cNvSpPr txBox="1">
            <a:spLocks/>
          </p:cNvSpPr>
          <p:nvPr/>
        </p:nvSpPr>
        <p:spPr>
          <a:xfrm>
            <a:off x="609600" y="1556997"/>
            <a:ext cx="8229600" cy="15525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a:cs typeface="Courier New"/>
              </a:rPr>
              <a:t>if z &gt; 0 then</a:t>
            </a:r>
          </a:p>
          <a:p>
            <a:pPr marL="0" indent="0">
              <a:buFont typeface="Arial" pitchFamily="34" charset="0"/>
              <a:buNone/>
            </a:pPr>
            <a:r>
              <a:rPr lang="en-US" b="1" dirty="0" smtClean="0">
                <a:solidFill>
                  <a:schemeClr val="accent3"/>
                </a:solidFill>
                <a:latin typeface="Courier New"/>
                <a:cs typeface="Courier New"/>
              </a:rPr>
              <a:t>    x:= 1</a:t>
            </a:r>
          </a:p>
          <a:p>
            <a:pPr marL="0" indent="0">
              <a:buFont typeface="Arial" pitchFamily="34" charset="0"/>
              <a:buNone/>
            </a:pPr>
            <a:r>
              <a:rPr lang="en-US" b="1" dirty="0" smtClean="0">
                <a:latin typeface="Courier New"/>
                <a:cs typeface="Courier New"/>
              </a:rPr>
              <a:t>else</a:t>
            </a:r>
          </a:p>
          <a:p>
            <a:pPr marL="0" indent="0">
              <a:buFont typeface="Arial" pitchFamily="34" charset="0"/>
              <a:buNone/>
            </a:pPr>
            <a:r>
              <a:rPr lang="en-US" b="1" dirty="0" smtClean="0">
                <a:latin typeface="Courier New"/>
                <a:cs typeface="Courier New"/>
              </a:rPr>
              <a:t>    </a:t>
            </a:r>
            <a:r>
              <a:rPr lang="en-US" b="1" dirty="0" smtClean="0">
                <a:solidFill>
                  <a:schemeClr val="accent3"/>
                </a:solidFill>
                <a:latin typeface="Courier New"/>
                <a:cs typeface="Courier New"/>
              </a:rPr>
              <a:t>x:= 0</a:t>
            </a:r>
            <a:endParaRPr lang="en-US" dirty="0">
              <a:solidFill>
                <a:schemeClr val="accent3"/>
              </a:solidFill>
            </a:endParaRPr>
          </a:p>
        </p:txBody>
      </p:sp>
      <mc:AlternateContent xmlns:mc="http://schemas.openxmlformats.org/markup-compatibility/2006" xmlns:a14="http://schemas.microsoft.com/office/drawing/2010/main">
        <mc:Choice Requires="a14">
          <p:sp>
            <p:nvSpPr>
              <p:cNvPr id="15" name="TextBox 14"/>
              <p:cNvSpPr txBox="1"/>
              <p:nvPr/>
            </p:nvSpPr>
            <p:spPr>
              <a:xfrm>
                <a:off x="1866900" y="4304545"/>
                <a:ext cx="5410200" cy="1569660"/>
              </a:xfrm>
              <a:prstGeom prst="rect">
                <a:avLst/>
              </a:prstGeom>
              <a:noFill/>
              <a:ln>
                <a:solidFill>
                  <a:schemeClr val="tx1"/>
                </a:solidFill>
                <a:prstDash val="dashDot"/>
              </a:ln>
            </p:spPr>
            <p:txBody>
              <a:bodyPr wrap="square" rtlCol="0">
                <a:spAutoFit/>
              </a:bodyPr>
              <a:lstStyle/>
              <a:p>
                <a:r>
                  <a:rPr lang="en-US" sz="3200" dirty="0" smtClean="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smtClean="0">
                    <a:latin typeface="CronosPro-Regular"/>
                    <a:cs typeface="CronosPro-Regular"/>
                  </a:rPr>
                  <a:t> </a:t>
                </a: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smtClean="0">
                    <a:latin typeface="CronosPro-Regular" panose="020C0502030403020304" pitchFamily="34" charset="0"/>
                    <a:cs typeface="Courier New" panose="02070309020205020404" pitchFamily="49" charset="0"/>
                  </a:rPr>
                  <a:t>)</a:t>
                </a:r>
                <a:r>
                  <a:rPr lang="en-US" sz="3200" dirty="0" smtClean="0">
                    <a:latin typeface="CronosPro-Regular"/>
                    <a:cs typeface="CronosPro-Regular"/>
                  </a:rPr>
                  <a:t>.</a:t>
                </a:r>
                <a:endParaRPr lang="en-US" sz="3200" dirty="0">
                  <a:latin typeface="CronosPro-Regular"/>
                  <a:cs typeface="CronosPro-Regular"/>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66900" y="4304545"/>
                <a:ext cx="5410200" cy="1569660"/>
              </a:xfrm>
              <a:prstGeom prst="rect">
                <a:avLst/>
              </a:prstGeom>
              <a:blipFill rotWithShape="0">
                <a:blip r:embed="rId3"/>
                <a:stretch>
                  <a:fillRect l="-2697" t="-5000" b="-11538"/>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15058" y="2585451"/>
                <a:ext cx="3214542" cy="822469"/>
              </a:xfrm>
              <a:prstGeom prst="rect">
                <a:avLst/>
              </a:prstGeom>
              <a:noFill/>
              <a:ln>
                <a:solidFill>
                  <a:srgbClr val="92D050"/>
                </a:solidFill>
              </a:ln>
            </p:spPr>
            <p:txBody>
              <a:bodyPr wrap="square" rtlCol="0">
                <a:spAutoFit/>
              </a:bodyPr>
              <a:lstStyle/>
              <a:p>
                <a:r>
                  <a:rPr lang="en-US" sz="2400" dirty="0">
                    <a:latin typeface="CronosPro-Regular"/>
                    <a:cs typeface="CronosPro-Regular"/>
                  </a:rPr>
                  <a:t>Check if </a:t>
                </a:r>
              </a:p>
              <a:p>
                <a14:m>
                  <m:oMath xmlns:m="http://schemas.openxmlformats.org/officeDocument/2006/math">
                    <m:r>
                      <a:rPr lang="en-US" sz="2400" i="1">
                        <a:latin typeface="Cambria Math" panose="02040503050406030204" pitchFamily="18" charset="0"/>
                        <a:cs typeface="CronosPro-Regular"/>
                      </a:rPr>
                      <m:t>𝑐𝑡𝑥</m:t>
                    </m:r>
                    <m:r>
                      <a:rPr lang="en-US"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e</m:t>
                    </m:r>
                    <m:r>
                      <m:rPr>
                        <m:nor/>
                      </m:rPr>
                      <a:rPr lang="en-US" sz="2400" dirty="0">
                        <a:latin typeface="CronosPro-Regular" panose="020C0502030403020304" pitchFamily="34" charset="0"/>
                        <a:cs typeface="Courier New" panose="02070309020205020404" pitchFamily="49" charset="0"/>
                      </a:rPr>
                      <m:t>)</m:t>
                    </m:r>
                    <m:r>
                      <a:rPr lang="el-GR"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x</m:t>
                    </m:r>
                    <m:r>
                      <m:rPr>
                        <m:nor/>
                      </m:rPr>
                      <a:rPr lang="en-US" sz="2400" dirty="0">
                        <a:latin typeface="CronosPro-Regular" panose="020C0502030403020304" pitchFamily="34" charset="0"/>
                        <a:cs typeface="Courier New" panose="02070309020205020404" pitchFamily="49" charset="0"/>
                      </a:rPr>
                      <m:t>)</m:t>
                    </m:r>
                  </m:oMath>
                </a14:m>
                <a:r>
                  <a:rPr lang="en-US" sz="2000" dirty="0">
                    <a:latin typeface="CronosPro-Regular"/>
                    <a:cs typeface="CronosPro-Regular"/>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5015058" y="2585451"/>
                <a:ext cx="3214542" cy="822469"/>
              </a:xfrm>
              <a:prstGeom prst="rect">
                <a:avLst/>
              </a:prstGeom>
              <a:blipFill rotWithShape="0">
                <a:blip r:embed="rId4"/>
                <a:stretch>
                  <a:fillRect l="-2836" t="-5109" b="-10949"/>
                </a:stretch>
              </a:blipFill>
              <a:ln>
                <a:solidFill>
                  <a:srgbClr val="92D050"/>
                </a:solidFill>
              </a:ln>
            </p:spPr>
            <p:txBody>
              <a:bodyPr/>
              <a:lstStyle/>
              <a:p>
                <a:r>
                  <a:rPr lang="en-US">
                    <a:noFill/>
                  </a:rPr>
                  <a:t> </a:t>
                </a:r>
              </a:p>
            </p:txBody>
          </p:sp>
        </mc:Fallback>
      </mc:AlternateContent>
      <p:sp>
        <p:nvSpPr>
          <p:cNvPr id="13" name="Speech Bubble: Oval 8"/>
          <p:cNvSpPr/>
          <p:nvPr/>
        </p:nvSpPr>
        <p:spPr>
          <a:xfrm>
            <a:off x="3124200" y="3678338"/>
            <a:ext cx="2272186" cy="701788"/>
          </a:xfrm>
          <a:prstGeom prst="wedgeEllipseCallout">
            <a:avLst>
              <a:gd name="adj1" fmla="val 46063"/>
              <a:gd name="adj2" fmla="val -962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Implicit flow</a:t>
            </a:r>
          </a:p>
        </p:txBody>
      </p:sp>
      <p:sp>
        <p:nvSpPr>
          <p:cNvPr id="17" name="Speech Bubble: Oval 13"/>
          <p:cNvSpPr/>
          <p:nvPr/>
        </p:nvSpPr>
        <p:spPr>
          <a:xfrm>
            <a:off x="6033614" y="3666893"/>
            <a:ext cx="2272186" cy="701788"/>
          </a:xfrm>
          <a:prstGeom prst="wedgeEllipseCallout">
            <a:avLst>
              <a:gd name="adj1" fmla="val -39947"/>
              <a:gd name="adj2" fmla="val -9492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Explicit flow</a:t>
            </a:r>
          </a:p>
        </p:txBody>
      </p:sp>
    </p:spTree>
    <p:extLst>
      <p:ext uri="{BB962C8B-B14F-4D97-AF65-F5344CB8AC3E}">
        <p14:creationId xmlns:p14="http://schemas.microsoft.com/office/powerpoint/2010/main" val="12166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system for IF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Static</a:t>
                </a:r>
              </a:p>
              <a:p>
                <a:r>
                  <a:rPr lang="en-US" dirty="0"/>
                  <a:t>Fixed </a:t>
                </a:r>
                <a14:m>
                  <m:oMath xmlns:m="http://schemas.openxmlformats.org/officeDocument/2006/math">
                    <m:r>
                      <m:rPr>
                        <m:sty m:val="p"/>
                      </m:rPr>
                      <a:rPr lang="el-GR">
                        <a:latin typeface="Cambria Math" panose="02040503050406030204" pitchFamily="18" charset="0"/>
                      </a:rPr>
                      <m:t>Γ</m:t>
                    </m:r>
                  </m:oMath>
                </a14:m>
                <a:endParaRPr lang="en-US" dirty="0"/>
              </a:p>
              <a:p>
                <a:r>
                  <a:rPr lang="en-US" dirty="0"/>
                  <a:t>Labels as types</a:t>
                </a:r>
              </a:p>
              <a:p>
                <a:pPr lvl="1"/>
                <a:r>
                  <a:rPr lang="en-US" dirty="0"/>
                  <a:t>Label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 </a:t>
                </a:r>
                <a:r>
                  <a:rPr lang="en-US" dirty="0"/>
                  <a:t>is the type of </a:t>
                </a:r>
                <a:r>
                  <a:rPr lang="en-US" b="1" dirty="0">
                    <a:latin typeface="Courier New" panose="02070309020205020404" pitchFamily="49" charset="0"/>
                    <a:cs typeface="Courier New" panose="02070309020205020404" pitchFamily="49" charset="0"/>
                  </a:rPr>
                  <a:t>x</a:t>
                </a:r>
                <a:r>
                  <a:rPr lang="en-US" dirty="0"/>
                  <a:t>.</a:t>
                </a:r>
              </a:p>
              <a:p>
                <a:r>
                  <a:rPr lang="en-US" dirty="0"/>
                  <a:t>Typing rules for all possible commands.</a:t>
                </a:r>
              </a:p>
              <a:p>
                <a:r>
                  <a:rPr lang="en-US" b="1" dirty="0"/>
                  <a:t>Goal</a:t>
                </a:r>
                <a:r>
                  <a:rPr lang="en-US" dirty="0"/>
                  <a:t>: type-correctness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noninterference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25</a:t>
            </a:fld>
            <a:endParaRPr lang="en-US"/>
          </a:p>
        </p:txBody>
      </p:sp>
    </p:spTree>
    <p:extLst>
      <p:ext uri="{BB962C8B-B14F-4D97-AF65-F5344CB8AC3E}">
        <p14:creationId xmlns:p14="http://schemas.microsoft.com/office/powerpoint/2010/main" val="982003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We are already familiar with typing systems!</a:t>
            </a:r>
          </a:p>
        </p:txBody>
      </p:sp>
      <p:sp>
        <p:nvSpPr>
          <p:cNvPr id="3" name="Text Placeholder 2"/>
          <p:cNvSpPr>
            <a:spLocks noGrp="1"/>
          </p:cNvSpPr>
          <p:nvPr>
            <p:ph type="body" idx="1"/>
          </p:nvPr>
        </p:nvSpPr>
        <p:spPr>
          <a:xfrm>
            <a:off x="457200" y="1905000"/>
            <a:ext cx="8229600" cy="4876800"/>
          </a:xfrm>
        </p:spPr>
        <p:txBody>
          <a:bodyPr>
            <a:normAutofit/>
          </a:bodyPr>
          <a:lstStyle/>
          <a:p>
            <a:pPr marL="0" indent="0">
              <a:buNone/>
            </a:pPr>
            <a:r>
              <a:rPr lang="en-US" dirty="0"/>
              <a:t>Example of typing rule from Java or </a:t>
            </a:r>
            <a:r>
              <a:rPr lang="en-US" dirty="0" err="1"/>
              <a:t>OCaml</a:t>
            </a:r>
            <a:r>
              <a:rPr lang="en-US" dirty="0"/>
              <a:t>:</a:t>
            </a:r>
          </a:p>
          <a:p>
            <a:pPr marL="0" indent="0">
              <a:buNone/>
            </a:pPr>
            <a:endParaRPr lang="en-US" dirty="0"/>
          </a:p>
          <a:p>
            <a:pPr marL="800100" lvl="2" indent="0">
              <a:buNone/>
            </a:pPr>
            <a:r>
              <a:rPr lang="en-US" b="1" dirty="0">
                <a:latin typeface="Courier New"/>
                <a:cs typeface="Courier New"/>
              </a:rPr>
              <a:t>x + y : </a:t>
            </a:r>
            <a:r>
              <a:rPr lang="en-US" b="1" dirty="0" err="1" smtClean="0">
                <a:latin typeface="Courier New"/>
                <a:cs typeface="Courier New"/>
              </a:rPr>
              <a:t>int</a:t>
            </a:r>
            <a:endParaRPr lang="en-US" b="1" dirty="0" smtClean="0">
              <a:latin typeface="Courier New"/>
              <a:cs typeface="Courier New"/>
            </a:endParaRPr>
          </a:p>
          <a:p>
            <a:pPr marL="800100" lvl="2" indent="0">
              <a:buNone/>
            </a:pPr>
            <a:r>
              <a:rPr lang="en-US" b="1" dirty="0" smtClean="0">
                <a:latin typeface="Courier New"/>
                <a:cs typeface="Courier New"/>
              </a:rPr>
              <a:t>  if </a:t>
            </a:r>
            <a:r>
              <a:rPr lang="en-US" b="1" dirty="0">
                <a:latin typeface="Courier New"/>
                <a:cs typeface="Courier New"/>
              </a:rPr>
              <a:t>x : </a:t>
            </a:r>
            <a:r>
              <a:rPr lang="en-US" b="1" dirty="0" err="1">
                <a:latin typeface="Courier New"/>
                <a:cs typeface="Courier New"/>
              </a:rPr>
              <a:t>int</a:t>
            </a:r>
            <a:endParaRPr lang="en-US" b="1" dirty="0">
              <a:latin typeface="Courier New"/>
              <a:cs typeface="Courier New"/>
            </a:endParaRPr>
          </a:p>
          <a:p>
            <a:pPr marL="800100" lvl="2" indent="0">
              <a:buNone/>
            </a:pPr>
            <a:r>
              <a:rPr lang="en-US" b="1" dirty="0" smtClean="0">
                <a:latin typeface="Courier New"/>
                <a:cs typeface="Courier New"/>
              </a:rPr>
              <a:t>  and </a:t>
            </a:r>
            <a:r>
              <a:rPr lang="en-US" b="1" dirty="0">
                <a:latin typeface="Courier New"/>
                <a:cs typeface="Courier New"/>
              </a:rPr>
              <a:t>y : </a:t>
            </a:r>
            <a:r>
              <a:rPr lang="en-US" b="1" dirty="0" err="1">
                <a:latin typeface="Courier New"/>
                <a:cs typeface="Courier New"/>
              </a:rPr>
              <a:t>int</a:t>
            </a:r>
            <a:endParaRPr lang="en-US" b="1" dirty="0">
              <a:latin typeface="Courier New"/>
              <a:cs typeface="Courier New"/>
            </a:endParaRPr>
          </a:p>
        </p:txBody>
      </p:sp>
      <p:sp>
        <p:nvSpPr>
          <p:cNvPr id="4" name="Slide Number Placeholder 3"/>
          <p:cNvSpPr>
            <a:spLocks noGrp="1"/>
          </p:cNvSpPr>
          <p:nvPr>
            <p:ph type="sldNum" sz="quarter" idx="2"/>
          </p:nvPr>
        </p:nvSpPr>
        <p:spPr/>
        <p:txBody>
          <a:bodyPr/>
          <a:lstStyle/>
          <a:p>
            <a:fld id="{86CB4B4D-7CA3-9044-876B-883B54F8677D}" type="slidenum">
              <a:rPr lang="en-US" smtClean="0"/>
              <a:t>26</a:t>
            </a:fld>
            <a:endParaRPr lang="en-US"/>
          </a:p>
        </p:txBody>
      </p:sp>
    </p:spTree>
    <p:extLst>
      <p:ext uri="{BB962C8B-B14F-4D97-AF65-F5344CB8AC3E}">
        <p14:creationId xmlns:p14="http://schemas.microsoft.com/office/powerpoint/2010/main" val="131351255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expressions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lstStyle/>
              <a:p>
                <a:pPr marL="0" indent="0">
                  <a:buNone/>
                </a:pPr>
                <a:r>
                  <a:rPr lang="en-US" dirty="0"/>
                  <a:t>Judgement </a:t>
                </a:r>
                <a:r>
                  <a:rPr lang="en-US" dirty="0">
                    <a:latin typeface="Symbol" charset="2"/>
                    <a:cs typeface="Symbol" charset="2"/>
                  </a:rPr>
                  <a:t>G</a:t>
                </a:r>
                <a:r>
                  <a:rPr lang="en-US" dirty="0"/>
                  <a:t> ⊢ </a:t>
                </a:r>
                <a:r>
                  <a:rPr lang="en-US" b="1" dirty="0">
                    <a:latin typeface="Courier New"/>
                    <a:cs typeface="Courier New"/>
                  </a:rPr>
                  <a:t>e</a:t>
                </a:r>
                <a:r>
                  <a:rPr lang="en-US" dirty="0"/>
                  <a:t> </a:t>
                </a:r>
                <a:r>
                  <a:rPr lang="en-US"/>
                  <a:t>: </a:t>
                </a:r>
                <a:r>
                  <a:rPr lang="en-US" smtClean="0"/>
                  <a:t>ℓ</a:t>
                </a:r>
              </a:p>
              <a:p>
                <a:pPr marL="0" indent="0">
                  <a:buNone/>
                </a:pPr>
                <a:r>
                  <a:rPr lang="en-US" dirty="0" smtClean="0"/>
                  <a:t>According </a:t>
                </a:r>
                <a:r>
                  <a:rPr lang="en-US" dirty="0"/>
                  <a:t>to mapping </a:t>
                </a:r>
                <a14:m>
                  <m:oMath xmlns:m="http://schemas.openxmlformats.org/officeDocument/2006/math">
                    <m:r>
                      <m:rPr>
                        <m:sty m:val="p"/>
                      </m:rPr>
                      <a:rPr lang="el-GR" b="0" i="0" smtClean="0">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type (i.e., label) ℓ.</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1091" t="-1750" r="-2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50449" y="4149260"/>
                <a:ext cx="5081048" cy="461665"/>
              </a:xfrm>
              <a:prstGeom prst="rect">
                <a:avLst/>
              </a:prstGeom>
              <a:noFill/>
            </p:spPr>
            <p:txBody>
              <a:bodyPr wrap="square" rtlCol="0">
                <a:spAutoFit/>
              </a:bodyPr>
              <a:lstStyle/>
              <a:p>
                <a:r>
                  <a:rPr lang="en-US" sz="2400" dirty="0">
                    <a:latin typeface="CronosPro-Regular"/>
                    <a:cs typeface="CronosPro-Regular"/>
                  </a:rPr>
                  <a:t>Variable:     </a:t>
                </a:r>
                <a:r>
                  <a:rPr lang="en-US" sz="2400" dirty="0">
                    <a:latin typeface="Symbol" charset="2"/>
                    <a:cs typeface="Symbol" charset="2"/>
                  </a:rPr>
                  <a:t>G</a:t>
                </a:r>
                <a:r>
                  <a:rPr lang="en-US" sz="2400" dirty="0"/>
                  <a:t> ⊢ </a:t>
                </a:r>
                <a:r>
                  <a:rPr lang="en-US" sz="2400" b="1" dirty="0">
                    <a:latin typeface="Courier New"/>
                    <a:cs typeface="Courier New"/>
                  </a:rPr>
                  <a:t>x</a:t>
                </a:r>
                <a:r>
                  <a:rPr lang="en-US" sz="2400" dirty="0"/>
                  <a:t> : </a:t>
                </a:r>
                <a14:m>
                  <m:oMath xmlns:m="http://schemas.openxmlformats.org/officeDocument/2006/math">
                    <m:r>
                      <m:rPr>
                        <m:sty m:val="p"/>
                      </m:rPr>
                      <a:rPr lang="el-GR" sz="2400" b="0" i="0" smtClean="0">
                        <a:latin typeface="Cambria Math" panose="02040503050406030204" pitchFamily="18" charset="0"/>
                      </a:rPr>
                      <m:t>Γ</m:t>
                    </m:r>
                  </m:oMath>
                </a14:m>
                <a:r>
                  <a:rPr lang="el-GR" sz="2400" dirty="0"/>
                  <a:t>(</a:t>
                </a:r>
                <a:r>
                  <a:rPr lang="en-US" sz="2400" b="1" dirty="0">
                    <a:latin typeface="Courier New"/>
                    <a:cs typeface="Courier New"/>
                  </a:rPr>
                  <a:t>x</a:t>
                </a:r>
                <a:r>
                  <a:rPr lang="el-GR" sz="2400" dirty="0"/>
                  <a:t>)</a:t>
                </a:r>
                <a:r>
                  <a:rPr lang="en-US" sz="2400" dirty="0"/>
                  <a:t> </a:t>
                </a:r>
                <a:r>
                  <a:rPr lang="en-US" sz="2400" dirty="0">
                    <a:latin typeface="Symbol" charset="2"/>
                    <a:cs typeface="Symbol" charset="2"/>
                  </a:rPr>
                  <a:t> </a:t>
                </a:r>
                <a:endParaRPr lang="en-US" sz="2400" dirty="0">
                  <a:latin typeface="CronosPro-Regular"/>
                  <a:cs typeface="CronosPro-Regular"/>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0449" y="4149260"/>
                <a:ext cx="5081048" cy="461665"/>
              </a:xfrm>
              <a:prstGeom prst="rect">
                <a:avLst/>
              </a:prstGeom>
              <a:blipFill>
                <a:blip r:embed="rId3"/>
                <a:stretch>
                  <a:fillRect l="-1921" t="-16000" b="-32000"/>
                </a:stretch>
              </a:blipFill>
            </p:spPr>
            <p:txBody>
              <a:bodyPr/>
              <a:lstStyle/>
              <a:p>
                <a:r>
                  <a:rPr lang="en-US">
                    <a:noFill/>
                  </a:rPr>
                  <a:t> </a:t>
                </a:r>
              </a:p>
            </p:txBody>
          </p:sp>
        </mc:Fallback>
      </mc:AlternateContent>
      <p:sp>
        <p:nvSpPr>
          <p:cNvPr id="6" name="TextBox 5"/>
          <p:cNvSpPr txBox="1"/>
          <p:nvPr/>
        </p:nvSpPr>
        <p:spPr>
          <a:xfrm>
            <a:off x="652019" y="3706304"/>
            <a:ext cx="5081048" cy="461665"/>
          </a:xfrm>
          <a:prstGeom prst="rect">
            <a:avLst/>
          </a:prstGeom>
          <a:noFill/>
        </p:spPr>
        <p:txBody>
          <a:bodyPr wrap="square" rtlCol="0">
            <a:spAutoFit/>
          </a:bodyPr>
          <a:lstStyle/>
          <a:p>
            <a:r>
              <a:rPr lang="en-US" sz="2400" dirty="0">
                <a:latin typeface="CronosPro-Regular"/>
                <a:cs typeface="CronosPro-Regular"/>
              </a:rPr>
              <a:t>Constant:    </a:t>
            </a:r>
            <a:r>
              <a:rPr lang="en-US" sz="2400" dirty="0">
                <a:latin typeface="Symbol" charset="2"/>
                <a:cs typeface="Symbol" charset="2"/>
              </a:rPr>
              <a:t>G</a:t>
            </a:r>
            <a:r>
              <a:rPr lang="en-US" sz="2400" dirty="0"/>
              <a:t> ⊢ </a:t>
            </a:r>
            <a:r>
              <a:rPr lang="en-US" sz="2400" b="1" dirty="0">
                <a:latin typeface="Courier New"/>
                <a:cs typeface="Courier New"/>
              </a:rPr>
              <a:t>n</a:t>
            </a:r>
            <a:r>
              <a:rPr lang="en-US" sz="2400" dirty="0"/>
              <a:t> :</a:t>
            </a:r>
            <a:r>
              <a:rPr lang="en-US" sz="2400" dirty="0">
                <a:latin typeface="Cmmi"/>
                <a:cs typeface="Cmmi"/>
              </a:rPr>
              <a:t> ⊥</a:t>
            </a:r>
            <a:endParaRPr lang="en-US" sz="2400" dirty="0">
              <a:latin typeface="CronosPro-Regular"/>
              <a:cs typeface="CronosPro-Regular"/>
            </a:endParaRPr>
          </a:p>
        </p:txBody>
      </p:sp>
      <mc:AlternateContent xmlns:mc="http://schemas.openxmlformats.org/markup-compatibility/2006" xmlns:a14="http://schemas.microsoft.com/office/drawing/2010/main">
        <mc:Choice Requires="a14">
          <p:sp>
            <p:nvSpPr>
              <p:cNvPr id="7" name="TextBox 6"/>
              <p:cNvSpPr txBox="1"/>
              <p:nvPr/>
            </p:nvSpPr>
            <p:spPr>
              <a:xfrm>
                <a:off x="642591" y="4611276"/>
                <a:ext cx="5081048" cy="1569660"/>
              </a:xfrm>
              <a:prstGeom prst="rect">
                <a:avLst/>
              </a:prstGeom>
              <a:noFill/>
            </p:spPr>
            <p:txBody>
              <a:bodyPr wrap="square" rtlCol="0">
                <a:spAutoFit/>
              </a:bodyPr>
              <a:lstStyle/>
              <a:p>
                <a:r>
                  <a:rPr lang="en-US" sz="2400" dirty="0">
                    <a:solidFill>
                      <a:schemeClr val="tx1"/>
                    </a:solidFill>
                    <a:latin typeface="CronosPro-Regular"/>
                    <a:cs typeface="CronosPro-Regular"/>
                  </a:rPr>
                  <a:t>Expression:  </a:t>
                </a:r>
                <a:r>
                  <a:rPr lang="en-US" sz="2400" dirty="0">
                    <a:solidFill>
                      <a:schemeClr val="tx1"/>
                    </a:solidFill>
                    <a:latin typeface="Symbol" charset="2"/>
                    <a:cs typeface="Symbol" charset="2"/>
                  </a:rPr>
                  <a:t>G</a:t>
                </a:r>
                <a:r>
                  <a:rPr lang="en-US" sz="2400" dirty="0">
                    <a:solidFill>
                      <a:schemeClr val="tx1"/>
                    </a:solidFill>
                  </a:rPr>
                  <a:t> ⊢ </a:t>
                </a:r>
                <a:r>
                  <a:rPr lang="en-US" sz="2400" b="1" dirty="0" err="1">
                    <a:solidFill>
                      <a:schemeClr val="tx1"/>
                    </a:solidFill>
                    <a:latin typeface="Courier New"/>
                    <a:cs typeface="Courier New"/>
                  </a:rPr>
                  <a:t>e+e</a:t>
                </a:r>
                <a:r>
                  <a:rPr lang="en-US" sz="2400" b="1" dirty="0">
                    <a:solidFill>
                      <a:schemeClr val="tx1"/>
                    </a:solidFill>
                    <a:latin typeface="Courier New"/>
                    <a:cs typeface="Courier New"/>
                  </a:rPr>
                  <a:t>’</a:t>
                </a:r>
                <a:r>
                  <a:rPr lang="en-US" sz="2400" dirty="0">
                    <a:solidFill>
                      <a:schemeClr val="tx1"/>
                    </a:solidFill>
                  </a:rPr>
                  <a:t> : </a:t>
                </a:r>
                <a:r>
                  <a:rPr lang="en-US" sz="2400" dirty="0">
                    <a:solidFill>
                      <a:schemeClr val="tx1"/>
                    </a:solidFill>
                    <a:latin typeface="CronosPro-Regular" panose="020C0502030403020304" pitchFamily="34" charset="0"/>
                  </a:rPr>
                  <a:t>ℓ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r>
                  <a:rPr lang="en-US" sz="2400" b="1" dirty="0">
                    <a:solidFill>
                      <a:schemeClr val="tx1"/>
                    </a:solidFill>
                    <a:latin typeface="Courier New"/>
                    <a:cs typeface="Courier New"/>
                  </a:rPr>
                  <a:t>           if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endParaRPr lang="en-US" sz="2400" b="1" dirty="0">
                  <a:solidFill>
                    <a:schemeClr val="tx1"/>
                  </a:solidFill>
                  <a:latin typeface="CronosPro-Regular" panose="020C0502030403020304" pitchFamily="34" charset="0"/>
                  <a:cs typeface="Courier New"/>
                </a:endParaRPr>
              </a:p>
              <a:p>
                <a:r>
                  <a:rPr lang="en-US" sz="2400" b="1" dirty="0">
                    <a:solidFill>
                      <a:schemeClr val="tx1"/>
                    </a:solidFill>
                    <a:latin typeface="Courier New"/>
                    <a:cs typeface="Courier New"/>
                  </a:rPr>
                  <a:t>           and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endParaRPr lang="en-US" sz="2400" dirty="0">
                  <a:solidFill>
                    <a:schemeClr val="tx1"/>
                  </a:solidFill>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42591" y="4611276"/>
                <a:ext cx="5081048" cy="1569660"/>
              </a:xfrm>
              <a:prstGeom prst="rect">
                <a:avLst/>
              </a:prstGeom>
              <a:blipFill>
                <a:blip r:embed="rId4"/>
                <a:stretch>
                  <a:fillRect l="-1799" t="-4651"/>
                </a:stretch>
              </a:blipFill>
            </p:spPr>
            <p:txBody>
              <a:bodyPr/>
              <a:lstStyle/>
              <a:p>
                <a:r>
                  <a:rPr lang="en-US">
                    <a:noFill/>
                  </a:rPr>
                  <a:t> </a:t>
                </a:r>
              </a:p>
            </p:txBody>
          </p:sp>
        </mc:Fallback>
      </mc:AlternateContent>
    </p:spTree>
    <p:extLst>
      <p:ext uri="{BB962C8B-B14F-4D97-AF65-F5344CB8AC3E}">
        <p14:creationId xmlns:p14="http://schemas.microsoft.com/office/powerpoint/2010/main" val="124037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expressions</a:t>
            </a:r>
          </a:p>
        </p:txBody>
      </p:sp>
      <p:sp>
        <p:nvSpPr>
          <p:cNvPr id="4" name="Slide Number Placeholder 3"/>
          <p:cNvSpPr>
            <a:spLocks noGrp="1"/>
          </p:cNvSpPr>
          <p:nvPr>
            <p:ph type="sldNum" sz="quarter" idx="12"/>
          </p:nvPr>
        </p:nvSpPr>
        <p:spPr/>
        <p:txBody>
          <a:bodyPr/>
          <a:lstStyle/>
          <a:p>
            <a:fld id="{D0F20DF3-DAE6-B84F-B38F-DFB8F4406A2B}" type="slidenum">
              <a:rPr lang="en-US" smtClean="0"/>
              <a:t>28</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84142" y="1634396"/>
                <a:ext cx="5081048" cy="1569660"/>
              </a:xfrm>
              <a:prstGeom prst="rect">
                <a:avLst/>
              </a:prstGeom>
              <a:noFill/>
            </p:spPr>
            <p:txBody>
              <a:bodyPr wrap="square" rtlCol="0">
                <a:spAutoFit/>
              </a:bodyPr>
              <a:lstStyle/>
              <a:p>
                <a:r>
                  <a:rPr lang="en-US" sz="2400" dirty="0">
                    <a:solidFill>
                      <a:schemeClr val="tx1"/>
                    </a:solidFill>
                    <a:latin typeface="CronosPro-Regular"/>
                    <a:cs typeface="CronosPro-Regular"/>
                  </a:rPr>
                  <a:t>Expression:  </a:t>
                </a:r>
                <a:r>
                  <a:rPr lang="en-US" sz="2400" dirty="0">
                    <a:solidFill>
                      <a:schemeClr val="tx1"/>
                    </a:solidFill>
                    <a:latin typeface="Symbol" charset="2"/>
                    <a:cs typeface="Symbol" charset="2"/>
                  </a:rPr>
                  <a:t>G</a:t>
                </a:r>
                <a:r>
                  <a:rPr lang="en-US" sz="2400" dirty="0">
                    <a:solidFill>
                      <a:schemeClr val="tx1"/>
                    </a:solidFill>
                  </a:rPr>
                  <a:t> ⊢ </a:t>
                </a:r>
                <a:r>
                  <a:rPr lang="en-US" sz="2400" b="1" dirty="0" err="1">
                    <a:solidFill>
                      <a:schemeClr val="tx1"/>
                    </a:solidFill>
                    <a:latin typeface="Courier New"/>
                    <a:cs typeface="Courier New"/>
                  </a:rPr>
                  <a:t>e+e</a:t>
                </a:r>
                <a:r>
                  <a:rPr lang="en-US" sz="2400" b="1" dirty="0">
                    <a:solidFill>
                      <a:schemeClr val="tx1"/>
                    </a:solidFill>
                    <a:latin typeface="Courier New"/>
                    <a:cs typeface="Courier New"/>
                  </a:rPr>
                  <a:t>’</a:t>
                </a:r>
                <a:r>
                  <a:rPr lang="en-US" sz="2400" dirty="0">
                    <a:solidFill>
                      <a:schemeClr val="tx1"/>
                    </a:solidFill>
                  </a:rPr>
                  <a:t> : </a:t>
                </a:r>
                <a:r>
                  <a:rPr lang="en-US" sz="2400" dirty="0">
                    <a:solidFill>
                      <a:schemeClr val="tx1"/>
                    </a:solidFill>
                    <a:latin typeface="CronosPro-Regular" panose="020C0502030403020304" pitchFamily="34" charset="0"/>
                  </a:rPr>
                  <a:t>ℓ</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r>
                  <a:rPr lang="en-US" sz="2400" b="1" dirty="0">
                    <a:solidFill>
                      <a:schemeClr val="tx1"/>
                    </a:solidFill>
                    <a:latin typeface="Courier New"/>
                    <a:cs typeface="Courier New"/>
                  </a:rPr>
                  <a:t>           if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endParaRPr lang="en-US" sz="2400" b="1" dirty="0">
                  <a:solidFill>
                    <a:schemeClr val="tx1"/>
                  </a:solidFill>
                  <a:latin typeface="CronosPro-Regular" panose="020C0502030403020304" pitchFamily="34" charset="0"/>
                  <a:cs typeface="Courier New"/>
                </a:endParaRPr>
              </a:p>
              <a:p>
                <a:r>
                  <a:rPr lang="en-US" sz="2400" b="1" dirty="0">
                    <a:solidFill>
                      <a:schemeClr val="tx1"/>
                    </a:solidFill>
                    <a:latin typeface="Courier New"/>
                    <a:cs typeface="Courier New"/>
                  </a:rPr>
                  <a:t>           and </a:t>
                </a:r>
                <a:r>
                  <a:rPr lang="en-US" sz="2400" dirty="0">
                    <a:solidFill>
                      <a:schemeClr val="tx1"/>
                    </a:solidFill>
                    <a:latin typeface="Symbol" charset="2"/>
                    <a:cs typeface="Symbol" charset="2"/>
                  </a:rPr>
                  <a:t>G</a:t>
                </a:r>
                <a:r>
                  <a:rPr lang="en-US" sz="2400" dirty="0">
                    <a:solidFill>
                      <a:schemeClr val="tx1"/>
                    </a:solidFill>
                  </a:rPr>
                  <a:t> ⊢ </a:t>
                </a:r>
                <a:r>
                  <a:rPr lang="en-US" sz="2400" b="1" dirty="0">
                    <a:solidFill>
                      <a:schemeClr val="tx1"/>
                    </a:solidFill>
                    <a:latin typeface="Courier New"/>
                    <a:cs typeface="Courier New"/>
                  </a:rPr>
                  <a:t>e’</a:t>
                </a:r>
                <a:r>
                  <a:rPr lang="en-US" sz="2400" dirty="0">
                    <a:solidFill>
                      <a:schemeClr val="tx1"/>
                    </a:solidFill>
                  </a:rPr>
                  <a:t> : </a:t>
                </a:r>
                <a:r>
                  <a:rPr lang="en-US" sz="2400" dirty="0">
                    <a:solidFill>
                      <a:schemeClr val="tx1"/>
                    </a:solidFill>
                    <a:latin typeface="CronosPro-Regular" panose="020C0502030403020304" pitchFamily="34" charset="0"/>
                  </a:rPr>
                  <a:t>ℓ</a:t>
                </a:r>
                <a:r>
                  <a:rPr lang="en-US" sz="2400" dirty="0">
                    <a:solidFill>
                      <a:schemeClr val="tx1"/>
                    </a:solidFill>
                  </a:rPr>
                  <a:t>’</a:t>
                </a:r>
                <a:endParaRPr lang="en-US" sz="2400" b="1" dirty="0">
                  <a:solidFill>
                    <a:schemeClr val="tx1"/>
                  </a:solidFill>
                  <a:latin typeface="Courier New"/>
                  <a:cs typeface="Courier New"/>
                </a:endParaRPr>
              </a:p>
              <a:p>
                <a:endParaRPr lang="en-US" sz="2400" dirty="0">
                  <a:solidFill>
                    <a:schemeClr val="tx1"/>
                  </a:solidFill>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4142" y="1634396"/>
                <a:ext cx="5081048" cy="1569660"/>
              </a:xfrm>
              <a:prstGeom prst="rect">
                <a:avLst/>
              </a:prstGeom>
              <a:blipFill>
                <a:blip r:embed="rId2"/>
                <a:stretch>
                  <a:fillRect l="-1921" t="-4651"/>
                </a:stretch>
              </a:blipFill>
            </p:spPr>
            <p:txBody>
              <a:bodyPr/>
              <a:lstStyle/>
              <a:p>
                <a:r>
                  <a:rPr lang="en-US">
                    <a:noFill/>
                  </a:rPr>
                  <a:t> </a:t>
                </a:r>
              </a:p>
            </p:txBody>
          </p:sp>
        </mc:Fallback>
      </mc:AlternateContent>
      <p:grpSp>
        <p:nvGrpSpPr>
          <p:cNvPr id="25" name="Group 24"/>
          <p:cNvGrpSpPr/>
          <p:nvPr/>
        </p:nvGrpSpPr>
        <p:grpSpPr>
          <a:xfrm>
            <a:off x="4119135" y="4251744"/>
            <a:ext cx="3277345" cy="943966"/>
            <a:chOff x="4119135" y="4251744"/>
            <a:chExt cx="3277345" cy="943966"/>
          </a:xfrm>
        </p:grpSpPr>
        <mc:AlternateContent xmlns:mc="http://schemas.openxmlformats.org/markup-compatibility/2006" xmlns:a14="http://schemas.microsoft.com/office/drawing/2010/main">
          <mc:Choice Requires="a14">
            <p:sp>
              <p:nvSpPr>
                <p:cNvPr id="10" name="Rectangle 9"/>
                <p:cNvSpPr/>
                <p:nvPr/>
              </p:nvSpPr>
              <p:spPr>
                <a:xfrm>
                  <a:off x="4488402" y="4734045"/>
                  <a:ext cx="2369598"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err="1">
                      <a:latin typeface="Courier New"/>
                      <a:cs typeface="Courier New"/>
                    </a:rPr>
                    <a:t>e+e</a:t>
                  </a:r>
                  <a:r>
                    <a:rPr lang="en-US" sz="2400" b="1" dirty="0">
                      <a:latin typeface="Courier New"/>
                      <a:cs typeface="Courier New"/>
                    </a:rPr>
                    <a:t>’</a:t>
                  </a:r>
                  <a:r>
                    <a:rPr lang="en-US" sz="2400" dirty="0"/>
                    <a:t> : </a:t>
                  </a:r>
                  <a:r>
                    <a:rPr lang="en-US" sz="2400" dirty="0">
                      <a:latin typeface="CronosPro-Regular" panose="020C0502030403020304" pitchFamily="34" charset="0"/>
                    </a:rPr>
                    <a:t>ℓ</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r>
                    <a:rPr lang="en-US" sz="2400" dirty="0">
                      <a:latin typeface="CronosPro-Regular" panose="020C0502030403020304" pitchFamily="34" charset="0"/>
                    </a:rPr>
                    <a:t>ℓ</a:t>
                  </a:r>
                  <a:r>
                    <a:rPr lang="en-US" sz="2400" dirty="0"/>
                    <a:t>’</a:t>
                  </a:r>
                  <a:endParaRPr lang="en-US" sz="2400" b="1" dirty="0">
                    <a:latin typeface="Courier New"/>
                    <a:cs typeface="Courier New"/>
                  </a:endParaRPr>
                </a:p>
              </p:txBody>
            </p:sp>
          </mc:Choice>
          <mc:Fallback xmlns="">
            <p:sp>
              <p:nvSpPr>
                <p:cNvPr id="10" name="Rectangle 9"/>
                <p:cNvSpPr>
                  <a:spLocks noRot="1" noChangeAspect="1" noMove="1" noResize="1" noEditPoints="1" noAdjustHandles="1" noChangeArrowheads="1" noChangeShapeType="1" noTextEdit="1"/>
                </p:cNvSpPr>
                <p:nvPr/>
              </p:nvSpPr>
              <p:spPr>
                <a:xfrm>
                  <a:off x="4488402" y="4734045"/>
                  <a:ext cx="2369598" cy="461665"/>
                </a:xfrm>
                <a:prstGeom prst="rect">
                  <a:avLst/>
                </a:prstGeom>
                <a:blipFill>
                  <a:blip r:embed="rId3"/>
                  <a:stretch>
                    <a:fillRect l="-3856" t="-16000" r="-1028" b="-32000"/>
                  </a:stretch>
                </a:blipFill>
              </p:spPr>
              <p:txBody>
                <a:bodyPr/>
                <a:lstStyle/>
                <a:p>
                  <a:r>
                    <a:rPr lang="en-US">
                      <a:noFill/>
                    </a:rPr>
                    <a:t> </a:t>
                  </a:r>
                </a:p>
              </p:txBody>
            </p:sp>
          </mc:Fallback>
        </mc:AlternateContent>
        <p:cxnSp>
          <p:nvCxnSpPr>
            <p:cNvPr id="11" name="Straight Connector 10"/>
            <p:cNvCxnSpPr>
              <a:cxnSpLocks/>
            </p:cNvCxnSpPr>
            <p:nvPr/>
          </p:nvCxnSpPr>
          <p:spPr>
            <a:xfrm>
              <a:off x="4119135" y="4692949"/>
              <a:ext cx="31757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119135" y="4251744"/>
              <a:ext cx="1285985"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a:latin typeface="Courier New"/>
                  <a:cs typeface="Courier New"/>
                </a:rPr>
                <a:t>e</a:t>
              </a:r>
              <a:r>
                <a:rPr lang="en-US" sz="2400" dirty="0"/>
                <a:t> : </a:t>
              </a:r>
              <a:r>
                <a:rPr lang="en-US" sz="2400" dirty="0">
                  <a:latin typeface="CronosPro-Regular" panose="020C0502030403020304" pitchFamily="34" charset="0"/>
                </a:rPr>
                <a:t>ℓ</a:t>
              </a:r>
              <a:endParaRPr lang="en-US" sz="2400" b="1" dirty="0">
                <a:latin typeface="CronosPro-Regular" panose="020C0502030403020304" pitchFamily="34" charset="0"/>
                <a:cs typeface="Courier New"/>
              </a:endParaRPr>
            </a:p>
          </p:txBody>
        </p:sp>
        <p:sp>
          <p:nvSpPr>
            <p:cNvPr id="13" name="Rectangle 12"/>
            <p:cNvSpPr/>
            <p:nvPr/>
          </p:nvSpPr>
          <p:spPr>
            <a:xfrm>
              <a:off x="5826015" y="4261904"/>
              <a:ext cx="1570465" cy="461665"/>
            </a:xfrm>
            <a:prstGeom prst="rect">
              <a:avLst/>
            </a:prstGeom>
          </p:spPr>
          <p:txBody>
            <a:bodyPr wrap="square">
              <a:spAutoFit/>
            </a:bodyPr>
            <a:lstStyle/>
            <a:p>
              <a:r>
                <a:rPr lang="en-US" sz="2400" dirty="0">
                  <a:latin typeface="Symbol" charset="2"/>
                  <a:cs typeface="Symbol" charset="2"/>
                </a:rPr>
                <a:t>G</a:t>
              </a:r>
              <a:r>
                <a:rPr lang="en-US" sz="2400" dirty="0"/>
                <a:t> ⊢ </a:t>
              </a:r>
              <a:r>
                <a:rPr lang="en-US" sz="2400" b="1" dirty="0">
                  <a:latin typeface="Courier New"/>
                  <a:cs typeface="Courier New"/>
                </a:rPr>
                <a:t>e’</a:t>
              </a:r>
              <a:r>
                <a:rPr lang="en-US" sz="2400" dirty="0"/>
                <a:t> : </a:t>
              </a:r>
              <a:r>
                <a:rPr lang="en-US" sz="2400" dirty="0">
                  <a:latin typeface="CronosPro-Regular" panose="020C0502030403020304" pitchFamily="34" charset="0"/>
                </a:rPr>
                <a:t>ℓ</a:t>
              </a:r>
              <a:r>
                <a:rPr lang="en-US" sz="2400" dirty="0"/>
                <a:t>’</a:t>
              </a:r>
              <a:endParaRPr lang="en-US" sz="2400" b="1" dirty="0">
                <a:latin typeface="Courier New"/>
                <a:cs typeface="Courier New"/>
              </a:endParaRPr>
            </a:p>
          </p:txBody>
        </p:sp>
      </p:grpSp>
      <p:sp>
        <p:nvSpPr>
          <p:cNvPr id="15" name="TextBox 14"/>
          <p:cNvSpPr txBox="1"/>
          <p:nvPr/>
        </p:nvSpPr>
        <p:spPr>
          <a:xfrm>
            <a:off x="1869440" y="3657600"/>
            <a:ext cx="2915920" cy="461665"/>
          </a:xfrm>
          <a:prstGeom prst="rect">
            <a:avLst/>
          </a:prstGeom>
          <a:noFill/>
        </p:spPr>
        <p:txBody>
          <a:bodyPr wrap="square" rtlCol="0">
            <a:spAutoFit/>
          </a:bodyPr>
          <a:lstStyle/>
          <a:p>
            <a:r>
              <a:rPr lang="en-US" sz="2400" i="1" dirty="0">
                <a:latin typeface="CronosPro-Regular"/>
                <a:cs typeface="CronosPro-Regular"/>
              </a:rPr>
              <a:t>Inference rule:</a:t>
            </a:r>
          </a:p>
        </p:txBody>
      </p:sp>
      <p:sp>
        <p:nvSpPr>
          <p:cNvPr id="16" name="TextBox 15"/>
          <p:cNvSpPr txBox="1"/>
          <p:nvPr/>
        </p:nvSpPr>
        <p:spPr>
          <a:xfrm>
            <a:off x="2057400" y="4226560"/>
            <a:ext cx="1325880" cy="461665"/>
          </a:xfrm>
          <a:prstGeom prst="rect">
            <a:avLst/>
          </a:prstGeom>
          <a:noFill/>
        </p:spPr>
        <p:txBody>
          <a:bodyPr wrap="square" rtlCol="0">
            <a:spAutoFit/>
          </a:bodyPr>
          <a:lstStyle/>
          <a:p>
            <a:r>
              <a:rPr lang="en-US" sz="2400" dirty="0">
                <a:latin typeface="CronosPro-Regular"/>
                <a:cs typeface="CronosPro-Regular"/>
              </a:rPr>
              <a:t>Premises</a:t>
            </a:r>
          </a:p>
        </p:txBody>
      </p:sp>
      <p:cxnSp>
        <p:nvCxnSpPr>
          <p:cNvPr id="20" name="Straight Arrow Connector 19"/>
          <p:cNvCxnSpPr>
            <a:cxnSpLocks/>
            <a:stCxn id="16" idx="3"/>
          </p:cNvCxnSpPr>
          <p:nvPr/>
        </p:nvCxnSpPr>
        <p:spPr>
          <a:xfrm>
            <a:off x="3383280" y="4457393"/>
            <a:ext cx="58928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52600" y="4704080"/>
            <a:ext cx="1630680" cy="461665"/>
          </a:xfrm>
          <a:prstGeom prst="rect">
            <a:avLst/>
          </a:prstGeom>
          <a:noFill/>
        </p:spPr>
        <p:txBody>
          <a:bodyPr wrap="square" rtlCol="0">
            <a:spAutoFit/>
          </a:bodyPr>
          <a:lstStyle/>
          <a:p>
            <a:r>
              <a:rPr lang="en-US" sz="2400" dirty="0">
                <a:latin typeface="CronosPro-Regular"/>
                <a:cs typeface="CronosPro-Regular"/>
              </a:rPr>
              <a:t>Conclusion</a:t>
            </a:r>
          </a:p>
        </p:txBody>
      </p:sp>
      <p:cxnSp>
        <p:nvCxnSpPr>
          <p:cNvPr id="23" name="Straight Arrow Connector 22"/>
          <p:cNvCxnSpPr>
            <a:cxnSpLocks/>
            <a:stCxn id="22" idx="3"/>
          </p:cNvCxnSpPr>
          <p:nvPr/>
        </p:nvCxnSpPr>
        <p:spPr>
          <a:xfrm>
            <a:off x="3383280" y="4934913"/>
            <a:ext cx="58928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3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x+y+1</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8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29</a:t>
            </a:fld>
            <a:endParaRPr lang="en-US"/>
          </a:p>
        </p:txBody>
      </p:sp>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x + y + 1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121" b="-28788"/>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3846"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4245909"/>
                <a:ext cx="3432308" cy="400110"/>
              </a:xfrm>
              <a:prstGeom prst="rect">
                <a:avLst/>
              </a:prstGeom>
              <a:blipFill>
                <a:blip r:embed="rId5"/>
                <a:stretch>
                  <a:fillRect t="-13846" b="-30769"/>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4245909"/>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2121"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823556"/>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823556"/>
                <a:ext cx="2978332" cy="400110"/>
              </a:xfrm>
              <a:prstGeom prst="rect">
                <a:avLst/>
              </a:prstGeom>
              <a:blipFill>
                <a:blip r:embed="rId7"/>
                <a:stretch>
                  <a:fillRect t="-12121"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4238051"/>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1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4238051"/>
                <a:ext cx="3432308" cy="400110"/>
              </a:xfrm>
              <a:prstGeom prst="rect">
                <a:avLst/>
              </a:prstGeom>
              <a:blipFill>
                <a:blip r:embed="rId8"/>
                <a:stretch>
                  <a:fillRect t="-12121" b="-28788"/>
                </a:stretch>
              </a:blipFill>
            </p:spPr>
            <p:txBody>
              <a:bodyPr/>
              <a:lstStyle/>
              <a:p>
                <a:r>
                  <a:rPr lang="en-US">
                    <a:noFill/>
                  </a:rPr>
                  <a:t> </a:t>
                </a:r>
              </a:p>
            </p:txBody>
          </p:sp>
        </mc:Fallback>
      </mc:AlternateContent>
      <p:cxnSp>
        <p:nvCxnSpPr>
          <p:cNvPr id="23" name="Straight Connector 22"/>
          <p:cNvCxnSpPr>
            <a:cxnSpLocks/>
          </p:cNvCxnSpPr>
          <p:nvPr/>
        </p:nvCxnSpPr>
        <p:spPr>
          <a:xfrm>
            <a:off x="6278252" y="4245909"/>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represent policies</a:t>
            </a:r>
            <a:endParaRPr lang="en-US" dirty="0"/>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endParaRPr lang="en-US" sz="2000" dirty="0">
              <a:solidFill>
                <a:schemeClr val="tx1"/>
              </a:solidFill>
              <a:latin typeface="CronosPro-Regular"/>
              <a:cs typeface="CronosPro-Regular"/>
            </a:endParaRP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endParaRPr lang="en-US" sz="2000" dirty="0">
              <a:solidFill>
                <a:schemeClr val="tx1"/>
              </a:solidFill>
              <a:latin typeface="CronosPro-Regular"/>
              <a:cs typeface="CronosPro-Regular"/>
            </a:endParaRP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Secret, {</a:t>
            </a:r>
            <a:r>
              <a:rPr lang="en-US" sz="2000" dirty="0" err="1" smtClean="0">
                <a:solidFill>
                  <a:schemeClr val="bg1"/>
                </a:solidFill>
                <a:latin typeface="CronosPro-Regular"/>
                <a:cs typeface="CronosPro-Regular"/>
              </a:rPr>
              <a:t>nuc</a:t>
            </a:r>
            <a:r>
              <a:rPr lang="en-US" sz="2000" dirty="0" smtClean="0">
                <a:solidFill>
                  <a:schemeClr val="bg1"/>
                </a:solidFill>
                <a:latin typeface="CronosPro-Regular"/>
                <a:cs typeface="CronosPro-Regular"/>
              </a:rPr>
              <a:t>, crypto}</a:t>
            </a:r>
            <a:endParaRPr lang="en-US" sz="2000" dirty="0">
              <a:solidFill>
                <a:schemeClr val="bg1"/>
              </a:solidFill>
              <a:latin typeface="CronosPro-Regular"/>
              <a:cs typeface="CronosPro-Regular"/>
            </a:endParaRP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{crypto}</a:t>
            </a:r>
            <a:endParaRPr lang="en-US" sz="2000" dirty="0">
              <a:solidFill>
                <a:schemeClr val="tx1"/>
              </a:solidFill>
              <a:latin typeface="CronosPro-Regular"/>
              <a:cs typeface="CronosPro-Regular"/>
            </a:endParaRP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nuc,crypto</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{crypto}</a:t>
              </a:r>
              <a:endParaRPr lang="en-US" sz="2000" dirty="0">
                <a:solidFill>
                  <a:schemeClr val="tx1"/>
                </a:solidFill>
                <a:latin typeface="CronosPro-Regular"/>
                <a:cs typeface="CronosPro-Regular"/>
              </a:endParaRP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4106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rules for commands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Judgement  </a:t>
                </a:r>
                <a:r>
                  <a:rPr lang="en-US" dirty="0">
                    <a:latin typeface="Symbol" charset="2"/>
                    <a:cs typeface="Symbol" charset="2"/>
                  </a:rPr>
                  <a:t>G</a:t>
                </a:r>
                <a:r>
                  <a:rPr lang="en-US" dirty="0"/>
                  <a:t>,</a:t>
                </a:r>
                <a:r>
                  <a:rPr lang="en-US" dirty="0" smtClean="0"/>
                  <a:t> </a:t>
                </a:r>
                <a14:m>
                  <m:oMath xmlns:m="http://schemas.openxmlformats.org/officeDocument/2006/math">
                    <m:r>
                      <a:rPr lang="en-US" b="0" i="1" smtClean="0">
                        <a:latin typeface="Cambria Math" panose="02040503050406030204" pitchFamily="18" charset="0"/>
                      </a:rPr>
                      <m:t>𝑐𝑡𝑥</m:t>
                    </m:r>
                  </m:oMath>
                </a14:m>
                <a:r>
                  <a:rPr lang="en-US" dirty="0"/>
                  <a:t> ⊢ </a:t>
                </a:r>
                <a:r>
                  <a:rPr lang="en-US" b="1" dirty="0">
                    <a:latin typeface="Courier New"/>
                    <a:cs typeface="Courier New"/>
                  </a:rPr>
                  <a:t>c</a:t>
                </a:r>
                <a:r>
                  <a:rPr lang="en-US" dirty="0"/>
                  <a:t> </a:t>
                </a:r>
                <a:endParaRPr lang="en-US" dirty="0" smtClean="0"/>
              </a:p>
              <a:p>
                <a:pPr marL="0" indent="0">
                  <a:buNone/>
                </a:pPr>
                <a:r>
                  <a:rPr lang="en-US" dirty="0" smtClean="0"/>
                  <a:t>According </a:t>
                </a:r>
                <a:r>
                  <a:rPr lang="en-US" dirty="0"/>
                  <a:t>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and context label </a:t>
                </a:r>
                <a14:m>
                  <m:oMath xmlns:m="http://schemas.openxmlformats.org/officeDocument/2006/math">
                    <m:r>
                      <a:rPr lang="en-US" b="0" i="1" smtClean="0">
                        <a:latin typeface="Cambria Math" panose="02040503050406030204" pitchFamily="18" charset="0"/>
                      </a:rPr>
                      <m:t>𝑐𝑡𝑥</m:t>
                    </m:r>
                  </m:oMath>
                </a14:m>
                <a:r>
                  <a:rPr lang="en-US" dirty="0"/>
                  <a:t>, command  </a:t>
                </a:r>
                <a:r>
                  <a:rPr lang="en-US" b="1" dirty="0">
                    <a:latin typeface="Courier New"/>
                    <a:cs typeface="Courier New"/>
                  </a:rPr>
                  <a:t>c </a:t>
                </a:r>
                <a:r>
                  <a:rPr lang="en-US" dirty="0"/>
                  <a:t>is type correct.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11" t="-1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30</a:t>
            </a:fld>
            <a:endParaRPr lang="en-US"/>
          </a:p>
        </p:txBody>
      </p:sp>
    </p:spTree>
    <p:extLst>
      <p:ext uri="{BB962C8B-B14F-4D97-AF65-F5344CB8AC3E}">
        <p14:creationId xmlns:p14="http://schemas.microsoft.com/office/powerpoint/2010/main" val="17863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019693"/>
              </a:xfrm>
            </p:spPr>
            <p:txBody>
              <a:bodyPr/>
              <a:lstStyle/>
              <a:p>
                <a:pPr marL="0" indent="0">
                  <a:buNone/>
                </a:pPr>
                <a:r>
                  <a:rPr lang="en-US" dirty="0">
                    <a:solidFill>
                      <a:schemeClr val="tx1"/>
                    </a:solidFill>
                    <a:latin typeface="Symbol" charset="2"/>
                    <a:cs typeface="Symbol" charset="2"/>
                  </a:rPr>
                  <a:t>G</a:t>
                </a:r>
                <a:r>
                  <a:rPr lang="en-US" dirty="0">
                    <a:solidFill>
                      <a:schemeClr val="tx1"/>
                    </a:solidFill>
                  </a:rPr>
                  <a:t>,</a:t>
                </a:r>
                <a:r>
                  <a:rPr lang="en-US" dirty="0" smtClean="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𝑐𝑡𝑥</m:t>
                    </m:r>
                  </m:oMath>
                </a14:m>
                <a:r>
                  <a:rPr lang="en-US" dirty="0">
                    <a:solidFill>
                      <a:schemeClr val="tx1"/>
                    </a:solidFill>
                  </a:rPr>
                  <a:t> ⊢ </a:t>
                </a:r>
                <a:r>
                  <a:rPr lang="en-US" b="1" dirty="0">
                    <a:solidFill>
                      <a:schemeClr val="tx1"/>
                    </a:solidFill>
                    <a:latin typeface="Courier New"/>
                    <a:cs typeface="Courier New"/>
                  </a:rPr>
                  <a:t>x:=e</a:t>
                </a:r>
                <a:r>
                  <a:rPr lang="en-US" dirty="0">
                    <a:solidFill>
                      <a:schemeClr val="tx1"/>
                    </a:solidFill>
                  </a:rPr>
                  <a:t> </a:t>
                </a:r>
                <a:endParaRPr lang="en-US" b="1" dirty="0">
                  <a:solidFill>
                    <a:schemeClr val="tx1"/>
                  </a:solidFill>
                  <a:latin typeface="Courier New"/>
                  <a:cs typeface="Courier New"/>
                </a:endParaRPr>
              </a:p>
              <a:p>
                <a:pPr marL="0" indent="0">
                  <a:buNone/>
                </a:pPr>
                <a:r>
                  <a:rPr lang="en-US" b="1" dirty="0">
                    <a:solidFill>
                      <a:schemeClr val="tx1"/>
                    </a:solidFill>
                    <a:latin typeface="Courier New"/>
                    <a:cs typeface="Courier New"/>
                  </a:rPr>
                  <a:t>  if </a:t>
                </a:r>
                <a:r>
                  <a:rPr lang="en-US" dirty="0">
                    <a:solidFill>
                      <a:schemeClr val="tx1"/>
                    </a:solidFill>
                    <a:latin typeface="Symbol" charset="2"/>
                    <a:cs typeface="Symbol" charset="2"/>
                  </a:rPr>
                  <a:t>G</a:t>
                </a:r>
                <a:r>
                  <a:rPr lang="en-US" dirty="0">
                    <a:solidFill>
                      <a:schemeClr val="tx1"/>
                    </a:solidFill>
                  </a:rPr>
                  <a:t> ⊢ </a:t>
                </a:r>
                <a:r>
                  <a:rPr lang="en-US" b="1" dirty="0">
                    <a:solidFill>
                      <a:schemeClr val="tx1"/>
                    </a:solidFill>
                    <a:latin typeface="Courier New"/>
                    <a:cs typeface="Courier New"/>
                  </a:rPr>
                  <a:t>e</a:t>
                </a:r>
                <a:r>
                  <a:rPr lang="en-US" dirty="0">
                    <a:solidFill>
                      <a:schemeClr val="tx1"/>
                    </a:solidFill>
                  </a:rPr>
                  <a:t> : ℓ</a:t>
                </a:r>
                <a:endParaRPr lang="en-US" b="1" dirty="0">
                  <a:solidFill>
                    <a:schemeClr val="tx1"/>
                  </a:solidFill>
                  <a:latin typeface="Courier New"/>
                  <a:cs typeface="Courier New"/>
                </a:endParaRPr>
              </a:p>
              <a:p>
                <a:pPr marL="0" indent="0">
                  <a:buNone/>
                </a:pPr>
                <a:r>
                  <a:rPr lang="en-US" b="1" dirty="0">
                    <a:solidFill>
                      <a:schemeClr val="tx1"/>
                    </a:solidFill>
                    <a:latin typeface="Courier New"/>
                    <a:cs typeface="Courier New"/>
                  </a:rPr>
                  <a:t>  and </a:t>
                </a:r>
                <a:r>
                  <a:rPr lang="en-US" dirty="0">
                    <a:solidFill>
                      <a:schemeClr val="tx1"/>
                    </a:solidFill>
                  </a:rPr>
                  <a:t>ℓ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𝑐𝑡𝑥</m:t>
                    </m:r>
                    <m:r>
                      <a:rPr lang="en-US"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latin typeface="Symbol" charset="2"/>
                    <a:cs typeface="Symbol" charset="2"/>
                  </a:rPr>
                  <a:t> G</a:t>
                </a:r>
                <a:r>
                  <a:rPr lang="en-US" b="1" dirty="0">
                    <a:solidFill>
                      <a:schemeClr val="tx1"/>
                    </a:solidFill>
                    <a:latin typeface="Courier New"/>
                    <a:cs typeface="Courier New"/>
                  </a:rPr>
                  <a:t>(x)</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019693"/>
              </a:xfrm>
              <a:blipFill rotWithShape="0">
                <a:blip r:embed="rId3"/>
                <a:stretch>
                  <a:fillRect l="-1111" t="-42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31</a:t>
            </a:fld>
            <a:endParaRPr lang="en-US"/>
          </a:p>
        </p:txBody>
      </p:sp>
      <p:grpSp>
        <p:nvGrpSpPr>
          <p:cNvPr id="9" name="Group 8"/>
          <p:cNvGrpSpPr/>
          <p:nvPr/>
        </p:nvGrpSpPr>
        <p:grpSpPr>
          <a:xfrm>
            <a:off x="875088" y="4201701"/>
            <a:ext cx="7393825" cy="1285136"/>
            <a:chOff x="875088" y="4201701"/>
            <a:chExt cx="7393825" cy="1285136"/>
          </a:xfrm>
        </p:grpSpPr>
        <mc:AlternateContent xmlns:mc="http://schemas.openxmlformats.org/markup-compatibility/2006" xmlns:a14="http://schemas.microsoft.com/office/drawing/2010/main">
          <mc:Choice Requires="a14">
            <p:sp>
              <p:nvSpPr>
                <p:cNvPr id="5" name="Rectangle 4"/>
                <p:cNvSpPr/>
                <p:nvPr/>
              </p:nvSpPr>
              <p:spPr>
                <a:xfrm>
                  <a:off x="875088" y="4963617"/>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a:t>
                  </a:r>
                  <a:r>
                    <a:rPr lang="en-US" sz="2800" dirty="0" smtClean="0"/>
                    <a:t>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7"/>
                  <a:ext cx="7393825" cy="523220"/>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523220"/>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523220"/>
                </a:xfrm>
                <a:prstGeom prst="rect">
                  <a:avLst/>
                </a:prstGeom>
                <a:noFill/>
              </p:spPr>
              <p:txBody>
                <a:bodyPr wrap="square" rtlCol="0">
                  <a:spAutoFit/>
                </a:bodyPr>
                <a:lstStyle/>
                <a:p>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r>
                        <a:rPr lang="en-US" sz="2800" i="1">
                          <a:latin typeface="Cambria Math" panose="02040503050406030204" pitchFamily="18" charset="0"/>
                          <a:ea typeface="Cambria Math" panose="02040503050406030204" pitchFamily="18" charset="0"/>
                        </a:rPr>
                        <m:t> ⊑</m:t>
                      </m:r>
                    </m:oMath>
                  </a14:m>
                  <a:r>
                    <a:rPr lang="en-US" sz="2800" dirty="0">
                      <a:latin typeface="Symbol" charset="2"/>
                      <a:cs typeface="Symbol" charset="2"/>
                    </a:rPr>
                    <a:t> G</a:t>
                  </a:r>
                  <a:r>
                    <a:rPr lang="en-US" sz="2800" b="1" dirty="0">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523220"/>
                </a:xfrm>
                <a:prstGeom prst="rect">
                  <a:avLst/>
                </a:prstGeom>
                <a:blipFill>
                  <a:blip r:embed="rId5"/>
                  <a:stretch>
                    <a:fillRect l="-4202" t="-16279"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200018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If-rule</a:t>
            </a:r>
          </a:p>
        </p:txBody>
      </p:sp>
      <p:sp>
        <p:nvSpPr>
          <p:cNvPr id="4" name="Slide Number Placeholder 3"/>
          <p:cNvSpPr>
            <a:spLocks noGrp="1"/>
          </p:cNvSpPr>
          <p:nvPr>
            <p:ph type="sldNum" sz="quarter" idx="12"/>
          </p:nvPr>
        </p:nvSpPr>
        <p:spPr/>
        <p:txBody>
          <a:bodyPr/>
          <a:lstStyle/>
          <a:p>
            <a:fld id="{D0F20DF3-DAE6-B84F-B38F-DFB8F4406A2B}" type="slidenum">
              <a:rPr lang="en-US" smtClean="0"/>
              <a:t>32</a:t>
            </a:fld>
            <a:endParaRPr lang="en-US"/>
          </a:p>
        </p:txBody>
      </p:sp>
      <p:grpSp>
        <p:nvGrpSpPr>
          <p:cNvPr id="14" name="Group 13"/>
          <p:cNvGrpSpPr/>
          <p:nvPr/>
        </p:nvGrpSpPr>
        <p:grpSpPr>
          <a:xfrm>
            <a:off x="592282" y="2925111"/>
            <a:ext cx="7990854" cy="1279681"/>
            <a:chOff x="875088" y="2925111"/>
            <a:chExt cx="7990854" cy="1279681"/>
          </a:xfrm>
        </p:grpSpPr>
        <mc:AlternateContent xmlns:mc="http://schemas.openxmlformats.org/markup-compatibility/2006" xmlns:a14="http://schemas.microsoft.com/office/drawing/2010/main">
          <mc:Choice Requires="a14">
            <p:sp>
              <p:nvSpPr>
                <p:cNvPr id="6" name="Rectangle 5"/>
                <p:cNvSpPr/>
                <p:nvPr/>
              </p:nvSpPr>
              <p:spPr>
                <a:xfrm>
                  <a:off x="875088" y="3681572"/>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a:t>
                  </a:r>
                  <a:r>
                    <a:rPr lang="en-US" sz="2800" dirty="0" smtClean="0"/>
                    <a:t>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if e then c1 else c2</a:t>
                  </a:r>
                </a:p>
              </p:txBody>
            </p:sp>
          </mc:Choice>
          <mc:Fallback xmlns="">
            <p:sp>
              <p:nvSpPr>
                <p:cNvPr id="6" name="Rectangle 5"/>
                <p:cNvSpPr>
                  <a:spLocks noRot="1" noChangeAspect="1" noMove="1" noResize="1" noEditPoints="1" noAdjustHandles="1" noChangeArrowheads="1" noChangeShapeType="1" noTextEdit="1"/>
                </p:cNvSpPr>
                <p:nvPr/>
              </p:nvSpPr>
              <p:spPr>
                <a:xfrm>
                  <a:off x="875088" y="3681572"/>
                  <a:ext cx="7393825" cy="523220"/>
                </a:xfrm>
                <a:prstGeom prst="rect">
                  <a:avLst/>
                </a:prstGeom>
                <a:blipFill rotWithShape="0">
                  <a:blip r:embed="rId3"/>
                  <a:stretch>
                    <a:fillRect t="-20930" b="-32558"/>
                  </a:stretch>
                </a:blipFill>
              </p:spPr>
              <p:txBody>
                <a:bodyPr/>
                <a:lstStyle/>
                <a:p>
                  <a:r>
                    <a:rPr lang="en-US">
                      <a:noFill/>
                    </a:rPr>
                    <a:t> </a:t>
                  </a:r>
                </a:p>
              </p:txBody>
            </p:sp>
          </mc:Fallback>
        </mc:AlternateContent>
        <p:cxnSp>
          <p:nvCxnSpPr>
            <p:cNvPr id="7" name="Straight Connector 6"/>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61314" y="2925111"/>
              <a:ext cx="1493350" cy="523220"/>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0" name="Rectangle 9"/>
                <p:cNvSpPr/>
                <p:nvPr/>
              </p:nvSpPr>
              <p:spPr>
                <a:xfrm>
                  <a:off x="2912884" y="2925111"/>
                  <a:ext cx="2797419"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c1</a:t>
                  </a:r>
                </a:p>
              </p:txBody>
            </p:sp>
          </mc:Choice>
          <mc:Fallback xmlns="">
            <p:sp>
              <p:nvSpPr>
                <p:cNvPr id="10" name="Rectangle 9"/>
                <p:cNvSpPr>
                  <a:spLocks noRot="1" noChangeAspect="1" noMove="1" noResize="1" noEditPoints="1" noAdjustHandles="1" noChangeArrowheads="1" noChangeShapeType="1" noTextEdit="1"/>
                </p:cNvSpPr>
                <p:nvPr/>
              </p:nvSpPr>
              <p:spPr>
                <a:xfrm>
                  <a:off x="2912884" y="2925111"/>
                  <a:ext cx="2797419" cy="523220"/>
                </a:xfrm>
                <a:prstGeom prst="rect">
                  <a:avLst/>
                </a:prstGeom>
                <a:blipFill>
                  <a:blip r:embed="rId4"/>
                  <a:stretch>
                    <a:fillRect t="-1744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36851" y="2925111"/>
                  <a:ext cx="2729091"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a:t>
                  </a:r>
                  <a:r>
                    <a:rPr lang="en-US" sz="2800" dirty="0">
                      <a:latin typeface="CronosPro-Regular" panose="020C0502030403020304" pitchFamily="34" charset="0"/>
                    </a:rPr>
                    <a:t>ℓ</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c2</a:t>
                  </a:r>
                </a:p>
              </p:txBody>
            </p:sp>
          </mc:Choice>
          <mc:Fallback xmlns="">
            <p:sp>
              <p:nvSpPr>
                <p:cNvPr id="11" name="Rectangle 10"/>
                <p:cNvSpPr>
                  <a:spLocks noRot="1" noChangeAspect="1" noMove="1" noResize="1" noEditPoints="1" noAdjustHandles="1" noChangeArrowheads="1" noChangeShapeType="1" noTextEdit="1"/>
                </p:cNvSpPr>
                <p:nvPr/>
              </p:nvSpPr>
              <p:spPr>
                <a:xfrm>
                  <a:off x="6136851" y="2925111"/>
                  <a:ext cx="2729091" cy="523220"/>
                </a:xfrm>
                <a:prstGeom prst="rect">
                  <a:avLst/>
                </a:prstGeom>
                <a:blipFill>
                  <a:blip r:embed="rId5"/>
                  <a:stretch>
                    <a:fillRect t="-17442" b="-32558"/>
                  </a:stretch>
                </a:blipFill>
              </p:spPr>
              <p:txBody>
                <a:bodyPr/>
                <a:lstStyle/>
                <a:p>
                  <a:r>
                    <a:rPr lang="en-US">
                      <a:noFill/>
                    </a:rPr>
                    <a:t> </a:t>
                  </a:r>
                </a:p>
              </p:txBody>
            </p:sp>
          </mc:Fallback>
        </mc:AlternateContent>
      </p:grpSp>
    </p:spTree>
    <p:extLst>
      <p:ext uri="{BB962C8B-B14F-4D97-AF65-F5344CB8AC3E}">
        <p14:creationId xmlns:p14="http://schemas.microsoft.com/office/powerpoint/2010/main" val="16957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If-rule (example)</a:t>
            </a:r>
          </a:p>
        </p:txBody>
      </p:sp>
      <p:sp>
        <p:nvSpPr>
          <p:cNvPr id="4" name="Slide Number Placeholder 3"/>
          <p:cNvSpPr>
            <a:spLocks noGrp="1"/>
          </p:cNvSpPr>
          <p:nvPr>
            <p:ph type="sldNum" sz="quarter" idx="12"/>
          </p:nvPr>
        </p:nvSpPr>
        <p:spPr/>
        <p:txBody>
          <a:bodyPr/>
          <a:lstStyle/>
          <a:p>
            <a:fld id="{D0F20DF3-DAE6-B84F-B38F-DFB8F4406A2B}" type="slidenum">
              <a:rPr lang="en-US" smtClean="0"/>
              <a:t>33</a:t>
            </a:fld>
            <a:endParaRPr lang="en-US"/>
          </a:p>
        </p:txBody>
      </p:sp>
      <mc:AlternateContent xmlns:mc="http://schemas.openxmlformats.org/markup-compatibility/2006" xmlns:a14="http://schemas.microsoft.com/office/drawing/2010/main">
        <mc:Choice Requires="a14">
          <p:sp>
            <p:nvSpPr>
              <p:cNvPr id="6" name="Rectangle 5"/>
              <p:cNvSpPr/>
              <p:nvPr/>
            </p:nvSpPr>
            <p:spPr>
              <a:xfrm>
                <a:off x="592282" y="4338935"/>
                <a:ext cx="8551718" cy="461665"/>
              </a:xfrm>
              <a:prstGeom prst="rect">
                <a:avLst/>
              </a:prstGeom>
            </p:spPr>
            <p:txBody>
              <a:bodyPr wrap="square">
                <a:spAutoFit/>
              </a:bodyPr>
              <a:lstStyle/>
              <a:p>
                <a:r>
                  <a:rPr lang="en-US" sz="2400" dirty="0" smtClean="0">
                    <a:latin typeface="Symbol" charset="2"/>
                    <a:cs typeface="Symbol" charset="2"/>
                  </a:rPr>
                  <a:t>	G</a:t>
                </a:r>
                <a:r>
                  <a:rPr lang="en-US" sz="2400" dirty="0"/>
                  <a:t>, </a:t>
                </a:r>
                <a14:m>
                  <m:oMath xmlns:m="http://schemas.openxmlformats.org/officeDocument/2006/math">
                    <m:r>
                      <m:rPr>
                        <m:sty m:val="p"/>
                      </m:rPr>
                      <a:rPr lang="en-US" sz="2400" b="0" i="0" smtClean="0">
                        <a:latin typeface="Cambria Math" panose="02040503050406030204" pitchFamily="18" charset="0"/>
                      </a:rPr>
                      <m:t>L</m:t>
                    </m:r>
                  </m:oMath>
                </a14:m>
                <a:r>
                  <a:rPr lang="en-US" sz="2400" dirty="0"/>
                  <a:t>  ⊢ </a:t>
                </a:r>
                <a:r>
                  <a:rPr lang="en-US" sz="2400" b="1" dirty="0">
                    <a:latin typeface="Courier New"/>
                    <a:cs typeface="Courier New"/>
                  </a:rPr>
                  <a:t>if z&gt;0 then </a:t>
                </a:r>
                <a:r>
                  <a:rPr lang="en-US" sz="2400" b="1" dirty="0" smtClean="0">
                    <a:latin typeface="Courier New"/>
                    <a:cs typeface="Courier New"/>
                  </a:rPr>
                  <a:t>x</a:t>
                </a:r>
                <a:r>
                  <a:rPr lang="en-US" sz="2400" b="1" dirty="0">
                    <a:latin typeface="Courier New"/>
                    <a:cs typeface="Courier New"/>
                  </a:rPr>
                  <a:t>:=1 else x</a:t>
                </a:r>
                <a:r>
                  <a:rPr lang="en-US" sz="2400" b="1" dirty="0" smtClean="0">
                    <a:latin typeface="Courier New"/>
                    <a:cs typeface="Courier New"/>
                  </a:rPr>
                  <a:t>:=</a:t>
                </a:r>
                <a:r>
                  <a:rPr lang="en-US" sz="2400" b="1" dirty="0">
                    <a:latin typeface="Courier New"/>
                    <a:cs typeface="Courier New"/>
                  </a:rPr>
                  <a:t>0</a:t>
                </a:r>
              </a:p>
            </p:txBody>
          </p:sp>
        </mc:Choice>
        <mc:Fallback xmlns="">
          <p:sp>
            <p:nvSpPr>
              <p:cNvPr id="6" name="Rectangle 5"/>
              <p:cNvSpPr>
                <a:spLocks noRot="1" noChangeAspect="1" noMove="1" noResize="1" noEditPoints="1" noAdjustHandles="1" noChangeArrowheads="1" noChangeShapeType="1" noTextEdit="1"/>
              </p:cNvSpPr>
              <p:nvPr/>
            </p:nvSpPr>
            <p:spPr>
              <a:xfrm>
                <a:off x="592282" y="4338935"/>
                <a:ext cx="8551718" cy="461665"/>
              </a:xfrm>
              <a:prstGeom prst="rect">
                <a:avLst/>
              </a:prstGeom>
              <a:blipFill rotWithShape="0">
                <a:blip r:embed="rId3"/>
                <a:stretch>
                  <a:fillRect t="-18421" b="-31579"/>
                </a:stretch>
              </a:blipFill>
            </p:spPr>
            <p:txBody>
              <a:bodyPr/>
              <a:lstStyle/>
              <a:p>
                <a:r>
                  <a:rPr lang="en-US">
                    <a:noFill/>
                  </a:rPr>
                  <a:t> </a:t>
                </a:r>
              </a:p>
            </p:txBody>
          </p:sp>
        </mc:Fallback>
      </mc:AlternateContent>
      <p:cxnSp>
        <p:nvCxnSpPr>
          <p:cNvPr id="7" name="Straight Connector 6"/>
          <p:cNvCxnSpPr>
            <a:cxnSpLocks/>
          </p:cNvCxnSpPr>
          <p:nvPr/>
        </p:nvCxnSpPr>
        <p:spPr>
          <a:xfrm>
            <a:off x="592282" y="4281001"/>
            <a:ext cx="83688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09600" y="3714554"/>
                <a:ext cx="2172878" cy="461665"/>
              </a:xfrm>
              <a:prstGeom prst="rect">
                <a:avLst/>
              </a:prstGeom>
              <a:noFill/>
            </p:spPr>
            <p:txBody>
              <a:bodyPr wrap="square" rtlCol="0">
                <a:spAutoFit/>
              </a:bodyPr>
              <a:lstStyle/>
              <a:p>
                <a:r>
                  <a:rPr lang="en-US" sz="2400" dirty="0">
                    <a:latin typeface="Symbol" charset="2"/>
                    <a:cs typeface="Symbol" charset="2"/>
                  </a:rPr>
                  <a:t>G</a:t>
                </a:r>
                <a:r>
                  <a:rPr lang="en-US" sz="2400" dirty="0"/>
                  <a:t> ⊢ </a:t>
                </a:r>
                <a:r>
                  <a:rPr lang="en-US" sz="2400" b="1" dirty="0">
                    <a:latin typeface="Courier New"/>
                    <a:cs typeface="Courier New"/>
                  </a:rPr>
                  <a:t>z&gt;0</a:t>
                </a:r>
                <a:r>
                  <a:rPr lang="en-US" sz="2400" dirty="0"/>
                  <a:t> : </a:t>
                </a:r>
                <a14:m>
                  <m:oMath xmlns:m="http://schemas.openxmlformats.org/officeDocument/2006/math">
                    <m:r>
                      <m:rPr>
                        <m:sty m:val="p"/>
                      </m:rPr>
                      <a:rPr lang="el-GR" sz="2400" b="0" i="0" smtClean="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09600" y="3714554"/>
                <a:ext cx="2172878" cy="461665"/>
              </a:xfrm>
              <a:prstGeom prst="rect">
                <a:avLst/>
              </a:prstGeom>
              <a:blipFill rotWithShape="0">
                <a:blip r:embed="rId4"/>
                <a:stretch>
                  <a:fillRect l="-4213" t="-18421"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89325" y="3734874"/>
                <a:ext cx="2729091" cy="461665"/>
              </a:xfrm>
              <a:prstGeom prst="rect">
                <a:avLst/>
              </a:prstGeom>
            </p:spPr>
            <p:txBody>
              <a:bodyPr wrap="square">
                <a:spAutoFit/>
              </a:bodyPr>
              <a:lstStyle/>
              <a:p>
                <a:pPr marL="0" lvl="1" algn="ctr">
                  <a:tabLst>
                    <a:tab pos="964372" algn="l"/>
                  </a:tabLst>
                </a:pPr>
                <a:r>
                  <a:rPr lang="en-US" sz="2400" dirty="0">
                    <a:latin typeface="Symbol" charset="2"/>
                    <a:cs typeface="Symbol" charset="2"/>
                  </a:rPr>
                  <a:t>G</a:t>
                </a:r>
                <a:r>
                  <a:rPr lang="en-US" sz="2400" dirty="0"/>
                  <a:t>, </a:t>
                </a:r>
                <a14:m>
                  <m:oMath xmlns:m="http://schemas.openxmlformats.org/officeDocument/2006/math">
                    <m:r>
                      <m:rPr>
                        <m:sty m:val="p"/>
                      </m:rPr>
                      <a:rPr lang="el-GR" sz="240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m:t>
                    </m:r>
                  </m:oMath>
                </a14:m>
                <a:r>
                  <a:rPr lang="en-US" sz="2400" dirty="0"/>
                  <a:t> ⊢ </a:t>
                </a:r>
                <a:r>
                  <a:rPr lang="en-US" sz="2400" b="1" dirty="0">
                    <a:latin typeface="Courier New"/>
                    <a:cs typeface="Courier New"/>
                  </a:rPr>
                  <a:t>x</a:t>
                </a:r>
                <a:r>
                  <a:rPr lang="en-US" sz="2400" b="1" dirty="0" smtClean="0">
                    <a:latin typeface="Courier New"/>
                    <a:cs typeface="Courier New"/>
                  </a:rPr>
                  <a:t>:=0</a:t>
                </a:r>
                <a:endParaRPr lang="en-US" sz="2400" b="1" dirty="0">
                  <a:latin typeface="Courier New"/>
                  <a:cs typeface="Courier New"/>
                </a:endParaRPr>
              </a:p>
            </p:txBody>
          </p:sp>
        </mc:Choice>
        <mc:Fallback xmlns="">
          <p:sp>
            <p:nvSpPr>
              <p:cNvPr id="11" name="Rectangle 10"/>
              <p:cNvSpPr>
                <a:spLocks noRot="1" noChangeAspect="1" noMove="1" noResize="1" noEditPoints="1" noAdjustHandles="1" noChangeArrowheads="1" noChangeShapeType="1" noTextEdit="1"/>
              </p:cNvSpPr>
              <p:nvPr/>
            </p:nvSpPr>
            <p:spPr>
              <a:xfrm>
                <a:off x="6189325" y="3734874"/>
                <a:ext cx="2729091" cy="461665"/>
              </a:xfrm>
              <a:prstGeom prst="rect">
                <a:avLst/>
              </a:prstGeom>
              <a:blipFill rotWithShape="0">
                <a:blip r:embed="rId5"/>
                <a:stretch>
                  <a:fillRect l="-2455" t="-18667" r="-223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21356" y="3721811"/>
                <a:ext cx="2729091" cy="461665"/>
              </a:xfrm>
              <a:prstGeom prst="rect">
                <a:avLst/>
              </a:prstGeom>
            </p:spPr>
            <p:txBody>
              <a:bodyPr wrap="square">
                <a:spAutoFit/>
              </a:bodyPr>
              <a:lstStyle/>
              <a:p>
                <a:pPr marL="0" lvl="1" algn="ctr">
                  <a:tabLst>
                    <a:tab pos="964372" algn="l"/>
                  </a:tabLst>
                </a:pPr>
                <a:r>
                  <a:rPr lang="en-US" sz="2400" dirty="0">
                    <a:latin typeface="Symbol" charset="2"/>
                    <a:cs typeface="Symbol" charset="2"/>
                  </a:rPr>
                  <a:t>G</a:t>
                </a:r>
                <a:r>
                  <a:rPr lang="en-US" sz="2400" dirty="0"/>
                  <a:t>, </a:t>
                </a:r>
                <a14:m>
                  <m:oMath xmlns:m="http://schemas.openxmlformats.org/officeDocument/2006/math">
                    <m:r>
                      <m:rPr>
                        <m:sty m:val="p"/>
                      </m:rPr>
                      <a:rPr lang="el-GR" sz="2400">
                        <a:latin typeface="Cambria Math" panose="02040503050406030204" pitchFamily="18" charset="0"/>
                      </a:rPr>
                      <m:t>Γ</m:t>
                    </m:r>
                  </m:oMath>
                </a14:m>
                <a:r>
                  <a:rPr lang="en-US" sz="2400" dirty="0">
                    <a:latin typeface="CronosPro-Regular" panose="020C0502030403020304" pitchFamily="34" charset="0"/>
                    <a:cs typeface="Courier New"/>
                  </a:rPr>
                  <a:t>(</a:t>
                </a:r>
                <a:r>
                  <a:rPr lang="en-US" sz="2400" b="1" dirty="0">
                    <a:latin typeface="Courier New" panose="02070309020205020404" pitchFamily="49" charset="0"/>
                    <a:cs typeface="Courier New" panose="02070309020205020404" pitchFamily="49" charset="0"/>
                  </a:rPr>
                  <a:t>z</a:t>
                </a:r>
                <a:r>
                  <a:rPr lang="en-US" sz="2400" dirty="0">
                    <a:latin typeface="CronosPro-Regular" panose="020C0502030403020304" pitchFamily="34" charset="0"/>
                    <a:cs typeface="Courier New"/>
                  </a:rPr>
                  <a:t>)</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m:t>
                    </m:r>
                  </m:oMath>
                </a14:m>
                <a:r>
                  <a:rPr lang="en-US" sz="2400" dirty="0"/>
                  <a:t> ⊢ </a:t>
                </a:r>
                <a:r>
                  <a:rPr lang="en-US" sz="2400" b="1" dirty="0">
                    <a:latin typeface="Courier New"/>
                    <a:cs typeface="Courier New"/>
                  </a:rPr>
                  <a:t>x</a:t>
                </a:r>
                <a:r>
                  <a:rPr lang="en-US" sz="2400" b="1" dirty="0" smtClean="0">
                    <a:latin typeface="Courier New"/>
                    <a:cs typeface="Courier New"/>
                  </a:rPr>
                  <a:t>:=1</a:t>
                </a:r>
                <a:endParaRPr lang="en-US" sz="2400" b="1" dirty="0">
                  <a:latin typeface="Courier New"/>
                  <a:cs typeface="Courier New"/>
                </a:endParaRPr>
              </a:p>
            </p:txBody>
          </p:sp>
        </mc:Choice>
        <mc:Fallback xmlns="">
          <p:sp>
            <p:nvSpPr>
              <p:cNvPr id="12" name="Rectangle 11"/>
              <p:cNvSpPr>
                <a:spLocks noRot="1" noChangeAspect="1" noMove="1" noResize="1" noEditPoints="1" noAdjustHandles="1" noChangeArrowheads="1" noChangeShapeType="1" noTextEdit="1"/>
              </p:cNvSpPr>
              <p:nvPr/>
            </p:nvSpPr>
            <p:spPr>
              <a:xfrm>
                <a:off x="3121356" y="3721811"/>
                <a:ext cx="2729091" cy="461665"/>
              </a:xfrm>
              <a:prstGeom prst="rect">
                <a:avLst/>
              </a:prstGeom>
              <a:blipFill rotWithShape="0">
                <a:blip r:embed="rId6"/>
                <a:stretch>
                  <a:fillRect l="-2455" t="-18667" r="-2232" b="-33333"/>
                </a:stretch>
              </a:blipFill>
            </p:spPr>
            <p:txBody>
              <a:bodyPr/>
              <a:lstStyle/>
              <a:p>
                <a:r>
                  <a:rPr lang="en-US">
                    <a:noFill/>
                  </a:rPr>
                  <a:t> </a:t>
                </a:r>
              </a:p>
            </p:txBody>
          </p:sp>
        </mc:Fallback>
      </mc:AlternateContent>
      <p:grpSp>
        <p:nvGrpSpPr>
          <p:cNvPr id="24" name="Group 23"/>
          <p:cNvGrpSpPr/>
          <p:nvPr/>
        </p:nvGrpSpPr>
        <p:grpSpPr>
          <a:xfrm>
            <a:off x="2362200" y="3200400"/>
            <a:ext cx="4648200" cy="535802"/>
            <a:chOff x="2209800" y="3178752"/>
            <a:chExt cx="4648200" cy="535802"/>
          </a:xfrm>
        </p:grpSpPr>
        <p:cxnSp>
          <p:nvCxnSpPr>
            <p:cNvPr id="25" name="Straight Connector 24"/>
            <p:cNvCxnSpPr>
              <a:cxnSpLocks/>
            </p:cNvCxnSpPr>
            <p:nvPr/>
          </p:nvCxnSpPr>
          <p:spPr>
            <a:xfrm>
              <a:off x="2438400" y="3714554"/>
              <a:ext cx="3581400" cy="0"/>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09800" y="3183331"/>
                  <a:ext cx="2172878" cy="461665"/>
                </a:xfrm>
                <a:prstGeom prst="rect">
                  <a:avLst/>
                </a:prstGeom>
                <a:noFill/>
              </p:spPr>
              <p:txBody>
                <a:bodyPr wrap="square" rtlCol="0">
                  <a:spAutoFit/>
                </a:bodyPr>
                <a:lstStyle/>
                <a:p>
                  <a:r>
                    <a:rPr lang="en-US" sz="2400" dirty="0" smtClean="0">
                      <a:solidFill>
                        <a:schemeClr val="accent2"/>
                      </a:solidFill>
                      <a:latin typeface="Symbol" charset="2"/>
                      <a:cs typeface="Symbol" charset="2"/>
                    </a:rPr>
                    <a:t>G</a:t>
                  </a:r>
                  <a:r>
                    <a:rPr lang="en-US" sz="2400" dirty="0">
                      <a:solidFill>
                        <a:schemeClr val="accent2"/>
                      </a:solidFill>
                    </a:rPr>
                    <a:t> ⊢ </a:t>
                  </a:r>
                  <a:r>
                    <a:rPr lang="en-US" sz="2400" b="1" dirty="0">
                      <a:solidFill>
                        <a:schemeClr val="accent2"/>
                      </a:solidFill>
                      <a:latin typeface="Courier New"/>
                      <a:cs typeface="Courier New"/>
                    </a:rPr>
                    <a:t>1</a:t>
                  </a:r>
                  <a:r>
                    <a:rPr lang="en-US" sz="2400" dirty="0" smtClean="0">
                      <a:solidFill>
                        <a:schemeClr val="accent2"/>
                      </a:solidFill>
                    </a:rPr>
                    <a:t> </a:t>
                  </a:r>
                  <a:r>
                    <a:rPr lang="en-US" sz="2400" dirty="0">
                      <a:solidFill>
                        <a:schemeClr val="accent2"/>
                      </a:solidFill>
                    </a:rPr>
                    <a:t>: </a:t>
                  </a:r>
                  <a14:m>
                    <m:oMath xmlns:m="http://schemas.openxmlformats.org/officeDocument/2006/math">
                      <m:r>
                        <a:rPr lang="en-US" sz="2400" b="0" i="1" smtClean="0">
                          <a:solidFill>
                            <a:schemeClr val="accent2"/>
                          </a:solidFill>
                          <a:latin typeface="Cambria Math" charset="0"/>
                        </a:rPr>
                        <m:t>⊥</m:t>
                      </m:r>
                    </m:oMath>
                  </a14:m>
                  <a:endParaRPr lang="en-US" sz="2400" dirty="0">
                    <a:solidFill>
                      <a:schemeClr val="accent2"/>
                    </a:solidFill>
                    <a:latin typeface="CronosPro-Regular" panose="020C0502030403020304" pitchFamily="34" charset="0"/>
                    <a:cs typeface="Courier New"/>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09800" y="3183331"/>
                  <a:ext cx="2172878" cy="461665"/>
                </a:xfrm>
                <a:prstGeom prst="rect">
                  <a:avLst/>
                </a:prstGeom>
                <a:blipFill rotWithShape="0">
                  <a:blip r:embed="rId7"/>
                  <a:stretch>
                    <a:fillRect l="-4494" t="-18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971800" y="3178752"/>
                  <a:ext cx="3886200" cy="461665"/>
                </a:xfrm>
                <a:prstGeom prst="rect">
                  <a:avLst/>
                </a:prstGeom>
              </p:spPr>
              <p:txBody>
                <a:bodyPr wrap="square">
                  <a:spAutoFit/>
                </a:bodyPr>
                <a:lstStyle/>
                <a:p>
                  <a:pPr marL="0" lvl="1" algn="ctr">
                    <a:tabLst>
                      <a:tab pos="964372" algn="l"/>
                    </a:tabLst>
                  </a:pPr>
                  <a:r>
                    <a:rPr lang="en-US" sz="2400" b="0" dirty="0" smtClean="0">
                      <a:solidFill>
                        <a:schemeClr val="accent2"/>
                      </a:solidFill>
                    </a:rPr>
                    <a:t>   </a:t>
                  </a:r>
                  <a14:m>
                    <m:oMath xmlns:m="http://schemas.openxmlformats.org/officeDocument/2006/math">
                      <m:r>
                        <a:rPr lang="en-US" sz="2400" b="0" i="1" smtClean="0">
                          <a:solidFill>
                            <a:schemeClr val="accent2"/>
                          </a:solidFill>
                          <a:latin typeface="Cambria Math" charset="0"/>
                        </a:rPr>
                        <m:t>⊥</m:t>
                      </m:r>
                    </m:oMath>
                  </a14:m>
                  <a:r>
                    <a:rPr lang="en-US" sz="2400" dirty="0" smtClean="0">
                      <a:solidFill>
                        <a:schemeClr val="accent2"/>
                      </a:solidFill>
                      <a:latin typeface="CronosPro-Regular" panose="020C0502030403020304" pitchFamily="34" charset="0"/>
                      <a:cs typeface="Courier New"/>
                    </a:rPr>
                    <a:t>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cs typeface="Courier New"/>
                        </a:rPr>
                        <m:t>⊔</m:t>
                      </m:r>
                    </m:oMath>
                  </a14:m>
                  <a:r>
                    <a:rPr lang="en-US" sz="2400" dirty="0">
                      <a:solidFill>
                        <a:schemeClr val="accent2"/>
                      </a:solidFill>
                    </a:rPr>
                    <a:t> </a:t>
                  </a:r>
                  <a14:m>
                    <m:oMath xmlns:m="http://schemas.openxmlformats.org/officeDocument/2006/math">
                      <m:r>
                        <m:rPr>
                          <m:sty m:val="p"/>
                        </m:rPr>
                        <a:rPr lang="el-GR" sz="2400">
                          <a:solidFill>
                            <a:schemeClr val="accent2"/>
                          </a:solidFill>
                          <a:latin typeface="Cambria Math" panose="02040503050406030204" pitchFamily="18" charset="0"/>
                        </a:rPr>
                        <m:t>Γ</m:t>
                      </m:r>
                    </m:oMath>
                  </a14:m>
                  <a:r>
                    <a:rPr lang="en-US" sz="2400" dirty="0" smtClean="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z</a:t>
                  </a:r>
                  <a:r>
                    <a:rPr lang="en-US" sz="2400" dirty="0" smtClean="0">
                      <a:solidFill>
                        <a:schemeClr val="accent2"/>
                      </a:solidFill>
                      <a:latin typeface="CronosPro-Regular" panose="020C0502030403020304" pitchFamily="34" charset="0"/>
                      <a:cs typeface="Courier New"/>
                    </a:rPr>
                    <a:t>)</a:t>
                  </a:r>
                  <a:r>
                    <a:rPr lang="en-US" sz="2400" dirty="0">
                      <a:solidFill>
                        <a:schemeClr val="accent2"/>
                      </a:solidFill>
                      <a:ea typeface="Cambria Math" panose="02040503050406030204" pitchFamily="18" charset="0"/>
                    </a:rPr>
                    <a:t>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oMath>
                  </a14:m>
                  <a:r>
                    <a:rPr lang="en-US" sz="2400" dirty="0" smtClean="0">
                      <a:solidFill>
                        <a:schemeClr val="accent2"/>
                      </a:solidFill>
                      <a:latin typeface="CronosPro-Regular" panose="020C0502030403020304" pitchFamily="34" charset="0"/>
                      <a:cs typeface="Courier New"/>
                    </a:rPr>
                    <a:t> L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r>
                        <m:rPr>
                          <m:sty m:val="p"/>
                        </m:rPr>
                        <a:rPr lang="el-GR" sz="2400">
                          <a:solidFill>
                            <a:schemeClr val="accent2"/>
                          </a:solidFill>
                          <a:latin typeface="Cambria Math" panose="02040503050406030204" pitchFamily="18" charset="0"/>
                        </a:rPr>
                        <m:t>Γ</m:t>
                      </m:r>
                    </m:oMath>
                  </a14:m>
                  <a:r>
                    <a:rPr lang="en-US" sz="2400" dirty="0" smtClean="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x</a:t>
                  </a:r>
                  <a:r>
                    <a:rPr lang="en-US" sz="2400" dirty="0" smtClean="0">
                      <a:solidFill>
                        <a:schemeClr val="accent2"/>
                      </a:solidFill>
                      <a:latin typeface="CronosPro-Regular" panose="020C0502030403020304" pitchFamily="34" charset="0"/>
                      <a:cs typeface="Courier New"/>
                    </a:rPr>
                    <a:t>)</a:t>
                  </a:r>
                  <a:r>
                    <a:rPr lang="en-US" sz="2400" dirty="0" smtClean="0">
                      <a:solidFill>
                        <a:schemeClr val="accent2"/>
                      </a:solidFill>
                    </a:rPr>
                    <a:t> </a:t>
                  </a:r>
                  <a:endParaRPr lang="en-US" sz="2400" b="1" dirty="0">
                    <a:solidFill>
                      <a:schemeClr val="accent2"/>
                    </a:solidFill>
                    <a:latin typeface="Courier New"/>
                    <a:cs typeface="Courier New"/>
                  </a:endParaRPr>
                </a:p>
              </p:txBody>
            </p:sp>
          </mc:Choice>
          <mc:Fallback xmlns="">
            <p:sp>
              <p:nvSpPr>
                <p:cNvPr id="27" name="Rectangle 26"/>
                <p:cNvSpPr>
                  <a:spLocks noRot="1" noChangeAspect="1" noMove="1" noResize="1" noEditPoints="1" noAdjustHandles="1" noChangeArrowheads="1" noChangeShapeType="1" noTextEdit="1"/>
                </p:cNvSpPr>
                <p:nvPr/>
              </p:nvSpPr>
              <p:spPr>
                <a:xfrm>
                  <a:off x="2971800" y="3178752"/>
                  <a:ext cx="3886200" cy="461665"/>
                </a:xfrm>
                <a:prstGeom prst="rect">
                  <a:avLst/>
                </a:prstGeom>
                <a:blipFill rotWithShape="0">
                  <a:blip r:embed="rId8"/>
                  <a:stretch>
                    <a:fillRect t="-14474" b="-30263"/>
                  </a:stretch>
                </a:blipFill>
              </p:spPr>
              <p:txBody>
                <a:bodyPr/>
                <a:lstStyle/>
                <a:p>
                  <a:r>
                    <a:rPr lang="en-US">
                      <a:noFill/>
                    </a:rPr>
                    <a:t> </a:t>
                  </a:r>
                </a:p>
              </p:txBody>
            </p:sp>
          </mc:Fallback>
        </mc:AlternateContent>
      </p:grpSp>
      <p:grpSp>
        <p:nvGrpSpPr>
          <p:cNvPr id="33" name="Group 32"/>
          <p:cNvGrpSpPr/>
          <p:nvPr/>
        </p:nvGrpSpPr>
        <p:grpSpPr>
          <a:xfrm>
            <a:off x="5766677" y="2887550"/>
            <a:ext cx="3886200" cy="846250"/>
            <a:chOff x="2971800" y="2868304"/>
            <a:chExt cx="3886200" cy="846250"/>
          </a:xfrm>
        </p:grpSpPr>
        <p:cxnSp>
          <p:nvCxnSpPr>
            <p:cNvPr id="34" name="Straight Connector 33"/>
            <p:cNvCxnSpPr>
              <a:cxnSpLocks/>
            </p:cNvCxnSpPr>
            <p:nvPr/>
          </p:nvCxnSpPr>
          <p:spPr>
            <a:xfrm>
              <a:off x="3905292" y="3710969"/>
              <a:ext cx="2234251" cy="3585"/>
            </a:xfrm>
            <a:prstGeom prst="line">
              <a:avLst/>
            </a:prstGeom>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4323214" y="2868304"/>
                  <a:ext cx="2172878" cy="461665"/>
                </a:xfrm>
                <a:prstGeom prst="rect">
                  <a:avLst/>
                </a:prstGeom>
                <a:noFill/>
              </p:spPr>
              <p:txBody>
                <a:bodyPr wrap="square" rtlCol="0">
                  <a:spAutoFit/>
                </a:bodyPr>
                <a:lstStyle/>
                <a:p>
                  <a:r>
                    <a:rPr lang="en-US" sz="2400" dirty="0" smtClean="0">
                      <a:solidFill>
                        <a:schemeClr val="accent2"/>
                      </a:solidFill>
                      <a:latin typeface="Symbol" charset="2"/>
                      <a:cs typeface="Symbol" charset="2"/>
                    </a:rPr>
                    <a:t>G</a:t>
                  </a:r>
                  <a:r>
                    <a:rPr lang="en-US" sz="2400" dirty="0">
                      <a:solidFill>
                        <a:schemeClr val="accent2"/>
                      </a:solidFill>
                    </a:rPr>
                    <a:t> ⊢ </a:t>
                  </a:r>
                  <a:r>
                    <a:rPr lang="en-US" sz="2400" b="1" dirty="0" smtClean="0">
                      <a:solidFill>
                        <a:schemeClr val="accent2"/>
                      </a:solidFill>
                      <a:latin typeface="Courier New"/>
                      <a:cs typeface="Courier New"/>
                    </a:rPr>
                    <a:t>0</a:t>
                  </a:r>
                  <a:r>
                    <a:rPr lang="en-US" sz="2400" dirty="0" smtClean="0">
                      <a:solidFill>
                        <a:schemeClr val="accent2"/>
                      </a:solidFill>
                    </a:rPr>
                    <a:t> </a:t>
                  </a:r>
                  <a:r>
                    <a:rPr lang="en-US" sz="2400" dirty="0">
                      <a:solidFill>
                        <a:schemeClr val="accent2"/>
                      </a:solidFill>
                    </a:rPr>
                    <a:t>: </a:t>
                  </a:r>
                  <a14:m>
                    <m:oMath xmlns:m="http://schemas.openxmlformats.org/officeDocument/2006/math">
                      <m:r>
                        <a:rPr lang="en-US" sz="2400" b="0" i="1" smtClean="0">
                          <a:solidFill>
                            <a:schemeClr val="accent2"/>
                          </a:solidFill>
                          <a:latin typeface="Cambria Math" charset="0"/>
                        </a:rPr>
                        <m:t>⊥</m:t>
                      </m:r>
                    </m:oMath>
                  </a14:m>
                  <a:r>
                    <a:rPr lang="en-US" sz="2400" dirty="0" smtClean="0">
                      <a:solidFill>
                        <a:schemeClr val="accent2"/>
                      </a:solidFill>
                      <a:latin typeface="CronosPro-Regular" panose="020C0502030403020304" pitchFamily="34" charset="0"/>
                      <a:cs typeface="Courier New"/>
                    </a:rPr>
                    <a:t>,</a:t>
                  </a:r>
                  <a:endParaRPr lang="en-US" sz="2400" dirty="0">
                    <a:solidFill>
                      <a:schemeClr val="accent2"/>
                    </a:solidFill>
                    <a:latin typeface="CronosPro-Regular" panose="020C0502030403020304" pitchFamily="34" charset="0"/>
                    <a:cs typeface="Courier New"/>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323214" y="2868304"/>
                  <a:ext cx="2172878" cy="461665"/>
                </a:xfrm>
                <a:prstGeom prst="rect">
                  <a:avLst/>
                </a:prstGeom>
                <a:blipFill rotWithShape="0">
                  <a:blip r:embed="rId9"/>
                  <a:stretch>
                    <a:fillRect l="-4494" t="-1866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971800" y="3178752"/>
                  <a:ext cx="3886200" cy="461665"/>
                </a:xfrm>
                <a:prstGeom prst="rect">
                  <a:avLst/>
                </a:prstGeom>
              </p:spPr>
              <p:txBody>
                <a:bodyPr wrap="square">
                  <a:spAutoFit/>
                </a:bodyPr>
                <a:lstStyle/>
                <a:p>
                  <a:pPr marL="0" lvl="1" algn="ctr">
                    <a:tabLst>
                      <a:tab pos="964372" algn="l"/>
                    </a:tabLst>
                  </a:pPr>
                  <a:r>
                    <a:rPr lang="en-US" sz="2400" b="0" dirty="0" smtClean="0">
                      <a:solidFill>
                        <a:schemeClr val="accent2"/>
                      </a:solidFill>
                    </a:rPr>
                    <a:t>   </a:t>
                  </a:r>
                  <a14:m>
                    <m:oMath xmlns:m="http://schemas.openxmlformats.org/officeDocument/2006/math">
                      <m:r>
                        <a:rPr lang="en-US" sz="2400" b="0" i="1" smtClean="0">
                          <a:solidFill>
                            <a:schemeClr val="accent2"/>
                          </a:solidFill>
                          <a:latin typeface="Cambria Math" charset="0"/>
                        </a:rPr>
                        <m:t>⊥</m:t>
                      </m:r>
                    </m:oMath>
                  </a14:m>
                  <a:r>
                    <a:rPr lang="en-US" sz="2400" dirty="0" smtClean="0">
                      <a:solidFill>
                        <a:schemeClr val="accent2"/>
                      </a:solidFill>
                      <a:latin typeface="CronosPro-Regular" panose="020C0502030403020304" pitchFamily="34" charset="0"/>
                      <a:cs typeface="Courier New"/>
                    </a:rPr>
                    <a:t>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cs typeface="Courier New"/>
                        </a:rPr>
                        <m:t>⊔</m:t>
                      </m:r>
                    </m:oMath>
                  </a14:m>
                  <a:r>
                    <a:rPr lang="en-US" sz="2400" dirty="0">
                      <a:solidFill>
                        <a:schemeClr val="accent2"/>
                      </a:solidFill>
                    </a:rPr>
                    <a:t> </a:t>
                  </a:r>
                  <a14:m>
                    <m:oMath xmlns:m="http://schemas.openxmlformats.org/officeDocument/2006/math">
                      <m:r>
                        <m:rPr>
                          <m:sty m:val="p"/>
                        </m:rPr>
                        <a:rPr lang="el-GR" sz="2400">
                          <a:solidFill>
                            <a:schemeClr val="accent2"/>
                          </a:solidFill>
                          <a:latin typeface="Cambria Math" panose="02040503050406030204" pitchFamily="18" charset="0"/>
                        </a:rPr>
                        <m:t>Γ</m:t>
                      </m:r>
                    </m:oMath>
                  </a14:m>
                  <a:r>
                    <a:rPr lang="en-US" sz="2400" dirty="0" smtClean="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z</a:t>
                  </a:r>
                  <a:r>
                    <a:rPr lang="en-US" sz="2400" dirty="0" smtClean="0">
                      <a:solidFill>
                        <a:schemeClr val="accent2"/>
                      </a:solidFill>
                      <a:latin typeface="CronosPro-Regular" panose="020C0502030403020304" pitchFamily="34" charset="0"/>
                      <a:cs typeface="Courier New"/>
                    </a:rPr>
                    <a:t>)</a:t>
                  </a:r>
                  <a:r>
                    <a:rPr lang="en-US" sz="2400" dirty="0">
                      <a:solidFill>
                        <a:schemeClr val="accent2"/>
                      </a:solidFill>
                      <a:ea typeface="Cambria Math" panose="02040503050406030204" pitchFamily="18" charset="0"/>
                    </a:rPr>
                    <a:t>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oMath>
                  </a14:m>
                  <a:r>
                    <a:rPr lang="en-US" sz="2400" dirty="0" smtClean="0">
                      <a:solidFill>
                        <a:schemeClr val="accent2"/>
                      </a:solidFill>
                      <a:latin typeface="CronosPro-Regular" panose="020C0502030403020304" pitchFamily="34" charset="0"/>
                      <a:cs typeface="Courier New"/>
                    </a:rPr>
                    <a:t> L </a:t>
                  </a:r>
                  <a14:m>
                    <m:oMath xmlns:m="http://schemas.openxmlformats.org/officeDocument/2006/math">
                      <m:r>
                        <a:rPr lang="en-US" sz="2400" i="1">
                          <a:solidFill>
                            <a:schemeClr val="accent2"/>
                          </a:solidFill>
                          <a:latin typeface="Cambria Math" panose="02040503050406030204" pitchFamily="18" charset="0"/>
                          <a:ea typeface="Cambria Math" panose="02040503050406030204" pitchFamily="18" charset="0"/>
                        </a:rPr>
                        <m:t>⊑</m:t>
                      </m:r>
                      <m:r>
                        <m:rPr>
                          <m:sty m:val="p"/>
                        </m:rPr>
                        <a:rPr lang="el-GR" sz="2400">
                          <a:solidFill>
                            <a:schemeClr val="accent2"/>
                          </a:solidFill>
                          <a:latin typeface="Cambria Math" panose="02040503050406030204" pitchFamily="18" charset="0"/>
                        </a:rPr>
                        <m:t>Γ</m:t>
                      </m:r>
                    </m:oMath>
                  </a14:m>
                  <a:r>
                    <a:rPr lang="en-US" sz="2400" dirty="0" smtClean="0">
                      <a:solidFill>
                        <a:schemeClr val="accent2"/>
                      </a:solidFill>
                      <a:latin typeface="CronosPro-Regular" panose="020C0502030403020304" pitchFamily="34" charset="0"/>
                      <a:cs typeface="Courier New"/>
                    </a:rPr>
                    <a:t>(</a:t>
                  </a:r>
                  <a:r>
                    <a:rPr lang="en-US" sz="2400" b="1" dirty="0">
                      <a:solidFill>
                        <a:schemeClr val="accent2"/>
                      </a:solidFill>
                      <a:latin typeface="Courier New" panose="02070309020205020404" pitchFamily="49" charset="0"/>
                      <a:cs typeface="Courier New" panose="02070309020205020404" pitchFamily="49" charset="0"/>
                    </a:rPr>
                    <a:t>x</a:t>
                  </a:r>
                  <a:r>
                    <a:rPr lang="en-US" sz="2400" dirty="0" smtClean="0">
                      <a:solidFill>
                        <a:schemeClr val="accent2"/>
                      </a:solidFill>
                      <a:latin typeface="CronosPro-Regular" panose="020C0502030403020304" pitchFamily="34" charset="0"/>
                      <a:cs typeface="Courier New"/>
                    </a:rPr>
                    <a:t>)</a:t>
                  </a:r>
                  <a:r>
                    <a:rPr lang="en-US" sz="2400" dirty="0" smtClean="0">
                      <a:solidFill>
                        <a:schemeClr val="accent2"/>
                      </a:solidFill>
                    </a:rPr>
                    <a:t> </a:t>
                  </a:r>
                  <a:endParaRPr lang="en-US" sz="2400" b="1" dirty="0">
                    <a:solidFill>
                      <a:schemeClr val="accent2"/>
                    </a:solidFill>
                    <a:latin typeface="Courier New"/>
                    <a:cs typeface="Courier New"/>
                  </a:endParaRPr>
                </a:p>
              </p:txBody>
            </p:sp>
          </mc:Choice>
          <mc:Fallback xmlns="">
            <p:sp>
              <p:nvSpPr>
                <p:cNvPr id="36" name="Rectangle 35"/>
                <p:cNvSpPr>
                  <a:spLocks noRot="1" noChangeAspect="1" noMove="1" noResize="1" noEditPoints="1" noAdjustHandles="1" noChangeArrowheads="1" noChangeShapeType="1" noTextEdit="1"/>
                </p:cNvSpPr>
                <p:nvPr/>
              </p:nvSpPr>
              <p:spPr>
                <a:xfrm>
                  <a:off x="2971800" y="3178752"/>
                  <a:ext cx="3886200" cy="461665"/>
                </a:xfrm>
                <a:prstGeom prst="rect">
                  <a:avLst/>
                </a:prstGeom>
                <a:blipFill rotWithShape="0">
                  <a:blip r:embed="rId10"/>
                  <a:stretch>
                    <a:fillRect t="-14667" b="-32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4853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t>
            </a:r>
            <a:r>
              <a:rPr lang="en-US" dirty="0"/>
              <a:t>type system</a:t>
            </a:r>
          </a:p>
        </p:txBody>
      </p:sp>
      <p:grpSp>
        <p:nvGrpSpPr>
          <p:cNvPr id="4" name="Group 3"/>
          <p:cNvGrpSpPr/>
          <p:nvPr/>
        </p:nvGrpSpPr>
        <p:grpSpPr>
          <a:xfrm>
            <a:off x="875088" y="1439646"/>
            <a:ext cx="6873745" cy="1089268"/>
            <a:chOff x="875088" y="4201701"/>
            <a:chExt cx="7393825" cy="1466183"/>
          </a:xfrm>
        </p:grpSpPr>
        <mc:AlternateContent xmlns:mc="http://schemas.openxmlformats.org/markup-compatibility/2006" xmlns:a14="http://schemas.microsoft.com/office/drawing/2010/main">
          <mc:Choice Requires="a14">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6"/>
                  <a:ext cx="7393825" cy="704268"/>
                </a:xfrm>
                <a:prstGeom prst="rect">
                  <a:avLst/>
                </a:prstGeom>
                <a:blipFill rotWithShape="0">
                  <a:blip r:embed="rId2"/>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r>
                        <a:rPr lang="en-US" sz="2800" i="1">
                          <a:solidFill>
                            <a:schemeClr val="accent2"/>
                          </a:solidFill>
                          <a:latin typeface="Cambria Math" panose="02040503050406030204" pitchFamily="18" charset="0"/>
                          <a:ea typeface="Cambria Math" panose="02040503050406030204" pitchFamily="18" charset="0"/>
                        </a:rPr>
                        <m:t> ⊑</m:t>
                      </m:r>
                    </m:oMath>
                  </a14:m>
                  <a:r>
                    <a:rPr lang="en-US" sz="2800" dirty="0">
                      <a:solidFill>
                        <a:schemeClr val="accent2"/>
                      </a:solidFill>
                      <a:latin typeface="Symbol" charset="2"/>
                      <a:cs typeface="Symbol" charset="2"/>
                    </a:rPr>
                    <a:t> G</a:t>
                  </a:r>
                  <a:r>
                    <a:rPr lang="en-US" sz="2800" b="1" dirty="0">
                      <a:solidFill>
                        <a:schemeClr val="accent2"/>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3"/>
                  <a:stretch>
                    <a:fillRect l="-4515" t="-16279" r="-2709" b="-32558"/>
                  </a:stretch>
                </a:blipFill>
              </p:spPr>
              <p:txBody>
                <a:bodyPr/>
                <a:lstStyle/>
                <a:p>
                  <a:r>
                    <a:rPr lang="en-US">
                      <a:noFill/>
                    </a:rPr>
                    <a:t> </a:t>
                  </a:r>
                </a:p>
              </p:txBody>
            </p:sp>
          </mc:Fallback>
        </mc:AlternateContent>
      </p:grpSp>
      <p:grpSp>
        <p:nvGrpSpPr>
          <p:cNvPr id="9" name="Group 8"/>
          <p:cNvGrpSpPr/>
          <p:nvPr/>
        </p:nvGrpSpPr>
        <p:grpSpPr>
          <a:xfrm>
            <a:off x="879019" y="2630078"/>
            <a:ext cx="8036381" cy="1130880"/>
            <a:chOff x="875088" y="2925111"/>
            <a:chExt cx="7990854" cy="1407805"/>
          </a:xfrm>
        </p:grpSpPr>
        <mc:AlternateContent xmlns:mc="http://schemas.openxmlformats.org/markup-compatibility/2006" xmlns:a14="http://schemas.microsoft.com/office/drawing/2010/main">
          <mc:Choice Requires="a14">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if e then c1 else c2</a:t>
                  </a:r>
                </a:p>
              </p:txBody>
            </p:sp>
          </mc:Choice>
          <mc:Fallback xmlns="">
            <p:sp>
              <p:nvSpPr>
                <p:cNvPr id="10" name="Rectangle 9"/>
                <p:cNvSpPr>
                  <a:spLocks noRot="1" noChangeAspect="1" noMove="1" noResize="1" noEditPoints="1" noAdjustHandles="1" noChangeArrowheads="1" noChangeShapeType="1" noTextEdit="1"/>
                </p:cNvSpPr>
                <p:nvPr/>
              </p:nvSpPr>
              <p:spPr>
                <a:xfrm>
                  <a:off x="875088" y="3681572"/>
                  <a:ext cx="7393825" cy="651344"/>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11" name="Straight Connector 10"/>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61314" y="2925111"/>
              <a:ext cx="1493350"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3" name="Rectangle 12"/>
                <p:cNvSpPr/>
                <p:nvPr/>
              </p:nvSpPr>
              <p:spPr>
                <a:xfrm>
                  <a:off x="3107550" y="2925111"/>
                  <a:ext cx="2602753"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a:t>
                  </a:r>
                </a:p>
              </p:txBody>
            </p:sp>
          </mc:Choice>
          <mc:Fallback xmlns="">
            <p:sp>
              <p:nvSpPr>
                <p:cNvPr id="13" name="Rectangle 12"/>
                <p:cNvSpPr>
                  <a:spLocks noRot="1" noChangeAspect="1" noMove="1" noResize="1" noEditPoints="1" noAdjustHandles="1" noChangeArrowheads="1" noChangeShapeType="1" noTextEdit="1"/>
                </p:cNvSpPr>
                <p:nvPr/>
              </p:nvSpPr>
              <p:spPr>
                <a:xfrm>
                  <a:off x="3107550" y="2925111"/>
                  <a:ext cx="2602753" cy="651344"/>
                </a:xfrm>
                <a:prstGeom prst="rect">
                  <a:avLst/>
                </a:prstGeom>
                <a:blipFill rotWithShape="0">
                  <a:blip r:embed="rId5"/>
                  <a:stretch>
                    <a:fillRect l="-4662" t="-19767" r="-419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4051" y="2925111"/>
                  <a:ext cx="2651891"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c2</a:t>
                  </a:r>
                </a:p>
              </p:txBody>
            </p:sp>
          </mc:Choice>
          <mc:Fallback xmlns="">
            <p:sp>
              <p:nvSpPr>
                <p:cNvPr id="14" name="Rectangle 13"/>
                <p:cNvSpPr>
                  <a:spLocks noRot="1" noChangeAspect="1" noMove="1" noResize="1" noEditPoints="1" noAdjustHandles="1" noChangeArrowheads="1" noChangeShapeType="1" noTextEdit="1"/>
                </p:cNvSpPr>
                <p:nvPr/>
              </p:nvSpPr>
              <p:spPr>
                <a:xfrm>
                  <a:off x="6214051" y="2925111"/>
                  <a:ext cx="2651891" cy="651344"/>
                </a:xfrm>
                <a:prstGeom prst="rect">
                  <a:avLst/>
                </a:prstGeom>
                <a:blipFill rotWithShape="0">
                  <a:blip r:embed="rId6"/>
                  <a:stretch>
                    <a:fillRect l="-3425" t="-19767" r="-3196" b="-32558"/>
                  </a:stretch>
                </a:blipFill>
              </p:spPr>
              <p:txBody>
                <a:bodyPr/>
                <a:lstStyle/>
                <a:p>
                  <a:r>
                    <a:rPr lang="en-US">
                      <a:noFill/>
                    </a:rPr>
                    <a:t> </a:t>
                  </a:r>
                </a:p>
              </p:txBody>
            </p:sp>
          </mc:Fallback>
        </mc:AlternateContent>
      </p:grpSp>
      <p:grpSp>
        <p:nvGrpSpPr>
          <p:cNvPr id="15" name="Group 14"/>
          <p:cNvGrpSpPr/>
          <p:nvPr/>
        </p:nvGrpSpPr>
        <p:grpSpPr>
          <a:xfrm>
            <a:off x="592282" y="3886644"/>
            <a:ext cx="7393825" cy="1067668"/>
            <a:chOff x="592282" y="2925111"/>
            <a:chExt cx="7393825" cy="1483428"/>
          </a:xfrm>
        </p:grpSpPr>
        <mc:AlternateContent xmlns:mc="http://schemas.openxmlformats.org/markup-compatibility/2006" xmlns:a14="http://schemas.microsoft.com/office/drawing/2010/main">
          <mc:Choice Requires="a14">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726967"/>
                </a:xfrm>
                <a:prstGeom prst="rect">
                  <a:avLst/>
                </a:prstGeom>
                <a:blipFill rotWithShape="0">
                  <a:blip r:embed="rId7"/>
                  <a:stretch>
                    <a:fillRect t="-20930" b="-32558"/>
                  </a:stretch>
                </a:blipFill>
              </p:spPr>
              <p:txBody>
                <a:bodyPr/>
                <a:lstStyle/>
                <a:p>
                  <a:r>
                    <a:rPr lang="en-US">
                      <a:noFill/>
                    </a:rPr>
                    <a:t> </a:t>
                  </a:r>
                </a:p>
              </p:txBody>
            </p:sp>
          </mc:Fallback>
        </mc:AlternateContent>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5" y="2925111"/>
              <a:ext cx="1493350"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19" name="Rectangle 1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8"/>
                  <a:stretch>
                    <a:fillRect l="-244" t="-17647" b="-34118"/>
                  </a:stretch>
                </a:blipFill>
              </p:spPr>
              <p:txBody>
                <a:bodyPr/>
                <a:lstStyle/>
                <a:p>
                  <a:r>
                    <a:rPr lang="en-US">
                      <a:noFill/>
                    </a:rPr>
                    <a:t> </a:t>
                  </a:r>
                </a:p>
              </p:txBody>
            </p:sp>
          </mc:Fallback>
        </mc:AlternateContent>
      </p:grpSp>
      <p:grpSp>
        <p:nvGrpSpPr>
          <p:cNvPr id="20" name="Group 19"/>
          <p:cNvGrpSpPr/>
          <p:nvPr/>
        </p:nvGrpSpPr>
        <p:grpSpPr>
          <a:xfrm>
            <a:off x="592282" y="5335571"/>
            <a:ext cx="7393825" cy="1125307"/>
            <a:chOff x="875088" y="2925111"/>
            <a:chExt cx="7393825" cy="1413833"/>
          </a:xfrm>
        </p:grpSpPr>
        <mc:AlternateContent xmlns:mc="http://schemas.openxmlformats.org/markup-compatibility/2006" xmlns:a14="http://schemas.microsoft.com/office/drawing/2010/main">
          <mc:Choice Requires="a14">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c1;c2</a:t>
                  </a:r>
                </a:p>
              </p:txBody>
            </p:sp>
          </mc:Choice>
          <mc:Fallback xmlns="">
            <p:sp>
              <p:nvSpPr>
                <p:cNvPr id="21" name="Rectangle 20"/>
                <p:cNvSpPr>
                  <a:spLocks noRot="1" noChangeAspect="1" noMove="1" noResize="1" noEditPoints="1" noAdjustHandles="1" noChangeArrowheads="1" noChangeShapeType="1" noTextEdit="1"/>
                </p:cNvSpPr>
                <p:nvPr/>
              </p:nvSpPr>
              <p:spPr>
                <a:xfrm>
                  <a:off x="875088" y="3681572"/>
                  <a:ext cx="7393825" cy="657372"/>
                </a:xfrm>
                <a:prstGeom prst="rect">
                  <a:avLst/>
                </a:prstGeom>
                <a:blipFill rotWithShape="0">
                  <a:blip r:embed="rId9"/>
                  <a:stretch>
                    <a:fillRect t="-19767" b="-32558"/>
                  </a:stretch>
                </a:blipFill>
              </p:spPr>
              <p:txBody>
                <a:bodyPr/>
                <a:lstStyle/>
                <a:p>
                  <a:r>
                    <a:rPr lang="en-US">
                      <a:noFill/>
                    </a:rPr>
                    <a:t> </a:t>
                  </a:r>
                </a:p>
              </p:txBody>
            </p:sp>
          </mc:Fallback>
        </mc:AlternateContent>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a:t>
                  </a:r>
                </a:p>
              </p:txBody>
            </p:sp>
          </mc:Choice>
          <mc:Fallback xmlns="">
            <p:sp>
              <p:nvSpPr>
                <p:cNvPr id="23" name="Rectangle 22"/>
                <p:cNvSpPr>
                  <a:spLocks noRot="1" noChangeAspect="1" noMove="1" noResize="1" noEditPoints="1" noAdjustHandles="1" noChangeArrowheads="1" noChangeShapeType="1" noTextEdit="1"/>
                </p:cNvSpPr>
                <p:nvPr/>
              </p:nvSpPr>
              <p:spPr>
                <a:xfrm>
                  <a:off x="2181502" y="2925111"/>
                  <a:ext cx="2501279" cy="657372"/>
                </a:xfrm>
                <a:prstGeom prst="rect">
                  <a:avLst/>
                </a:prstGeom>
                <a:blipFill rotWithShape="0">
                  <a:blip r:embed="rId10"/>
                  <a:stretch>
                    <a:fillRect t="-1976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c2</a:t>
                  </a:r>
                </a:p>
              </p:txBody>
            </p:sp>
          </mc:Choice>
          <mc:Fallback xmlns="">
            <p:sp>
              <p:nvSpPr>
                <p:cNvPr id="24" name="Rectangle 23"/>
                <p:cNvSpPr>
                  <a:spLocks noRot="1" noChangeAspect="1" noMove="1" noResize="1" noEditPoints="1" noAdjustHandles="1" noChangeArrowheads="1" noChangeShapeType="1" noTextEdit="1"/>
                </p:cNvSpPr>
                <p:nvPr/>
              </p:nvSpPr>
              <p:spPr>
                <a:xfrm>
                  <a:off x="4554718" y="2925111"/>
                  <a:ext cx="2501279" cy="657372"/>
                </a:xfrm>
                <a:prstGeom prst="rect">
                  <a:avLst/>
                </a:prstGeom>
                <a:blipFill rotWithShape="0">
                  <a:blip r:embed="rId11"/>
                  <a:stretch>
                    <a:fillRect t="-19767" b="-32558"/>
                  </a:stretch>
                </a:blipFill>
              </p:spPr>
              <p:txBody>
                <a:bodyPr/>
                <a:lstStyle/>
                <a:p>
                  <a:r>
                    <a:rPr lang="en-US">
                      <a:noFill/>
                    </a:rPr>
                    <a:t> </a:t>
                  </a:r>
                </a:p>
              </p:txBody>
            </p:sp>
          </mc:Fallback>
        </mc:AlternateContent>
      </p:grpSp>
      <p:sp>
        <p:nvSpPr>
          <p:cNvPr id="25" name="Slide Number Placeholder 24"/>
          <p:cNvSpPr>
            <a:spLocks noGrp="1"/>
          </p:cNvSpPr>
          <p:nvPr>
            <p:ph type="sldNum" sz="quarter" idx="12"/>
          </p:nvPr>
        </p:nvSpPr>
        <p:spPr/>
        <p:txBody>
          <a:bodyPr/>
          <a:lstStyle/>
          <a:p>
            <a:fld id="{D0F20DF3-DAE6-B84F-B38F-DFB8F4406A2B}" type="slidenum">
              <a:rPr lang="en-US" smtClean="0"/>
              <a:t>34</a:t>
            </a:fld>
            <a:endParaRPr lang="en-US"/>
          </a:p>
        </p:txBody>
      </p:sp>
      <p:sp>
        <p:nvSpPr>
          <p:cNvPr id="3" name="TextBox 2"/>
          <p:cNvSpPr txBox="1"/>
          <p:nvPr/>
        </p:nvSpPr>
        <p:spPr>
          <a:xfrm>
            <a:off x="-7208" y="1778203"/>
            <a:ext cx="2005677" cy="369332"/>
          </a:xfrm>
          <a:prstGeom prst="rect">
            <a:avLst/>
          </a:prstGeom>
          <a:noFill/>
        </p:spPr>
        <p:txBody>
          <a:bodyPr wrap="none" rtlCol="0">
            <a:spAutoFit/>
          </a:bodyPr>
          <a:lstStyle/>
          <a:p>
            <a:r>
              <a:rPr lang="en-US" smtClean="0"/>
              <a:t>Assignment-Rule:</a:t>
            </a:r>
            <a:endParaRPr lang="en-US"/>
          </a:p>
        </p:txBody>
      </p:sp>
      <p:sp>
        <p:nvSpPr>
          <p:cNvPr id="26" name="TextBox 25"/>
          <p:cNvSpPr txBox="1"/>
          <p:nvPr/>
        </p:nvSpPr>
        <p:spPr>
          <a:xfrm>
            <a:off x="1948" y="2990163"/>
            <a:ext cx="928459" cy="369332"/>
          </a:xfrm>
          <a:prstGeom prst="rect">
            <a:avLst/>
          </a:prstGeom>
          <a:noFill/>
        </p:spPr>
        <p:txBody>
          <a:bodyPr wrap="none" rtlCol="0">
            <a:spAutoFit/>
          </a:bodyPr>
          <a:lstStyle/>
          <a:p>
            <a:r>
              <a:rPr lang="en-US" smtClean="0"/>
              <a:t>If-Rule</a:t>
            </a:r>
            <a:r>
              <a:rPr lang="en-US" dirty="0" smtClean="0"/>
              <a:t>:</a:t>
            </a:r>
            <a:endParaRPr lang="en-US" dirty="0"/>
          </a:p>
        </p:txBody>
      </p:sp>
      <p:sp>
        <p:nvSpPr>
          <p:cNvPr id="27" name="TextBox 26"/>
          <p:cNvSpPr txBox="1"/>
          <p:nvPr/>
        </p:nvSpPr>
        <p:spPr>
          <a:xfrm>
            <a:off x="0" y="4210795"/>
            <a:ext cx="1377300" cy="369332"/>
          </a:xfrm>
          <a:prstGeom prst="rect">
            <a:avLst/>
          </a:prstGeom>
          <a:noFill/>
        </p:spPr>
        <p:txBody>
          <a:bodyPr wrap="none" rtlCol="0">
            <a:spAutoFit/>
          </a:bodyPr>
          <a:lstStyle/>
          <a:p>
            <a:r>
              <a:rPr lang="en-US" dirty="0" smtClean="0"/>
              <a:t>While-Rule:</a:t>
            </a:r>
            <a:endParaRPr lang="en-US" dirty="0"/>
          </a:p>
        </p:txBody>
      </p:sp>
      <p:sp>
        <p:nvSpPr>
          <p:cNvPr id="28" name="TextBox 27"/>
          <p:cNvSpPr txBox="1"/>
          <p:nvPr/>
        </p:nvSpPr>
        <p:spPr>
          <a:xfrm>
            <a:off x="0" y="5706881"/>
            <a:ext cx="1838965" cy="369332"/>
          </a:xfrm>
          <a:prstGeom prst="rect">
            <a:avLst/>
          </a:prstGeom>
          <a:noFill/>
        </p:spPr>
        <p:txBody>
          <a:bodyPr wrap="none" rtlCol="0">
            <a:spAutoFit/>
          </a:bodyPr>
          <a:lstStyle/>
          <a:p>
            <a:r>
              <a:rPr lang="en-US" dirty="0" smtClean="0"/>
              <a:t>Sequence-Rule:</a:t>
            </a:r>
            <a:endParaRPr lang="en-US" dirty="0"/>
          </a:p>
        </p:txBody>
      </p:sp>
    </p:spTree>
    <p:extLst>
      <p:ext uri="{BB962C8B-B14F-4D97-AF65-F5344CB8AC3E}">
        <p14:creationId xmlns:p14="http://schemas.microsoft.com/office/powerpoint/2010/main" val="22240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Soundness of type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421087"/>
                <a:ext cx="8229601" cy="4525963"/>
              </a:xfrm>
            </p:spPr>
            <p:txBody>
              <a:bodyPr>
                <a:normAutofit/>
              </a:bodyPr>
              <a:lstStyle/>
              <a:p>
                <a:pPr marL="0" indent="0" algn="ctr">
                  <a:buNone/>
                </a:pPr>
                <a:endParaRPr lang="en-US" sz="3600" dirty="0">
                  <a:latin typeface="Symbol" charset="2"/>
                  <a:cs typeface="Symbol" charset="2"/>
                </a:endParaRPr>
              </a:p>
              <a:p>
                <a:pPr marL="0" indent="0" algn="ctr">
                  <a:buNone/>
                </a:pPr>
                <a:endParaRPr lang="en-US" sz="3600" dirty="0">
                  <a:latin typeface="Symbol" charset="2"/>
                  <a:cs typeface="Symbol" charset="2"/>
                </a:endParaRPr>
              </a:p>
              <a:p>
                <a:pPr marL="0" indent="0" algn="ctr">
                  <a:buNone/>
                </a:pPr>
                <a:r>
                  <a:rPr lang="en-US" sz="3600" dirty="0">
                    <a:latin typeface="Symbol" charset="2"/>
                    <a:cs typeface="Symbol" charset="2"/>
                  </a:rPr>
                  <a:t>G</a:t>
                </a:r>
                <a:r>
                  <a:rPr lang="en-US" sz="3600" dirty="0"/>
                  <a:t>,</a:t>
                </a:r>
                <a14:m>
                  <m:oMath xmlns:m="http://schemas.openxmlformats.org/officeDocument/2006/math">
                    <m:r>
                      <a:rPr lang="en-US" sz="3600" i="1">
                        <a:latin typeface="Cambria Math" panose="02040503050406030204" pitchFamily="18" charset="0"/>
                      </a:rPr>
                      <m:t>𝑐𝑡𝑥</m:t>
                    </m:r>
                  </m:oMath>
                </a14:m>
                <a:r>
                  <a:rPr lang="en-US" sz="3600" dirty="0"/>
                  <a:t> ⊢ </a:t>
                </a:r>
                <a:r>
                  <a:rPr lang="en-US" sz="3600" b="1" dirty="0">
                    <a:latin typeface="Courier New"/>
                    <a:cs typeface="Courier New"/>
                  </a:rPr>
                  <a:t>c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c </a:t>
                </a:r>
                <a:r>
                  <a:rPr lang="en-US" sz="3600" dirty="0"/>
                  <a:t>satisfies NI</a:t>
                </a:r>
              </a:p>
              <a:p>
                <a:pPr marL="0" indent="0">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421087"/>
                <a:ext cx="8229601" cy="4525963"/>
              </a:xfrm>
              <a:blipFill>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35</a:t>
            </a:fld>
            <a:endParaRPr lang="en-US"/>
          </a:p>
        </p:txBody>
      </p:sp>
    </p:spTree>
    <p:extLst>
      <p:ext uri="{BB962C8B-B14F-4D97-AF65-F5344CB8AC3E}">
        <p14:creationId xmlns:p14="http://schemas.microsoft.com/office/powerpoint/2010/main" val="413775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the type system</a:t>
            </a:r>
          </a:p>
        </p:txBody>
      </p:sp>
      <p:sp>
        <p:nvSpPr>
          <p:cNvPr id="4" name="Slide Number Placeholder 3"/>
          <p:cNvSpPr>
            <a:spLocks noGrp="1"/>
          </p:cNvSpPr>
          <p:nvPr>
            <p:ph type="sldNum" sz="quarter" idx="12"/>
          </p:nvPr>
        </p:nvSpPr>
        <p:spPr/>
        <p:txBody>
          <a:bodyPr/>
          <a:lstStyle/>
          <a:p>
            <a:fld id="{D0F20DF3-DAE6-B84F-B38F-DFB8F4406A2B}" type="slidenum">
              <a:rPr lang="en-US" smtClean="0"/>
              <a:t>36</a:t>
            </a:fld>
            <a:endParaRPr lang="en-US"/>
          </a:p>
        </p:txBody>
      </p:sp>
      <p:pic>
        <p:nvPicPr>
          <p:cNvPr id="6" name="Picture 5"/>
          <p:cNvPicPr>
            <a:picLocks noChangeAspect="1"/>
          </p:cNvPicPr>
          <p:nvPr/>
        </p:nvPicPr>
        <p:blipFill>
          <a:blip r:embed="rId2"/>
          <a:stretch>
            <a:fillRect/>
          </a:stretch>
        </p:blipFill>
        <p:spPr>
          <a:xfrm>
            <a:off x="3306787" y="2221396"/>
            <a:ext cx="2530426" cy="3245126"/>
          </a:xfrm>
          <a:prstGeom prst="rect">
            <a:avLst/>
          </a:prstGeom>
        </p:spPr>
      </p:pic>
    </p:spTree>
    <p:extLst>
      <p:ext uri="{BB962C8B-B14F-4D97-AF65-F5344CB8AC3E}">
        <p14:creationId xmlns:p14="http://schemas.microsoft.com/office/powerpoint/2010/main" val="1922516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325"/>
            <a:ext cx="8229600" cy="990600"/>
          </a:xfrm>
        </p:spPr>
        <p:txBody>
          <a:bodyPr>
            <a:normAutofit fontScale="90000"/>
          </a:bodyPr>
          <a:lstStyle/>
          <a:p>
            <a:r>
              <a:rPr lang="en-US" dirty="0"/>
              <a:t>This type system does not prevent leaks through covert channels.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889125"/>
                <a:ext cx="8358809" cy="5121275"/>
              </a:xfrm>
            </p:spPr>
            <p:txBody>
              <a:bodyPr>
                <a:normAutofit/>
              </a:bodyPr>
              <a:lstStyle/>
              <a:p>
                <a:pPr marL="0" indent="0">
                  <a:buNone/>
                </a:pPr>
                <a:r>
                  <a:rPr lang="en-US" dirty="0"/>
                  <a:t>Example of covert channel: </a:t>
                </a:r>
              </a:p>
              <a:p>
                <a:pPr marL="0" indent="0">
                  <a:buNone/>
                </a:pPr>
                <a:r>
                  <a:rPr lang="en-US" b="1" dirty="0">
                    <a:latin typeface="Courier New"/>
                    <a:cs typeface="Courier New"/>
                  </a:rPr>
                  <a:t>  while s != 0 do { //nothing }; </a:t>
                </a:r>
              </a:p>
              <a:p>
                <a:pPr marL="0" indent="0">
                  <a:buNone/>
                </a:pPr>
                <a:r>
                  <a:rPr lang="en-US" b="1" dirty="0">
                    <a:latin typeface="Courier New"/>
                    <a:cs typeface="Courier New"/>
                  </a:rPr>
                  <a:t>  p:=1</a:t>
                </a:r>
              </a:p>
              <a:p>
                <a:pPr marL="0" indent="0">
                  <a:buNone/>
                </a:pPr>
                <a:r>
                  <a:rPr lang="en-US" dirty="0"/>
                  <a:t>where </a:t>
                </a:r>
                <a:r>
                  <a:rPr lang="en-US" b="1" dirty="0">
                    <a:latin typeface="Courier New"/>
                    <a:cs typeface="Courier New"/>
                  </a:rPr>
                  <a:t>s</a:t>
                </a:r>
                <a:r>
                  <a:rPr lang="en-US" dirty="0"/>
                  <a:t> is a secret variable (i.e., </a:t>
                </a:r>
                <a14:m>
                  <m:oMath xmlns:m="http://schemas.openxmlformats.org/officeDocument/2006/math">
                    <m:r>
                      <a:rPr lang="el-GR" b="0" i="0" smtClean="0">
                        <a:latin typeface="Cambria Math" panose="02040503050406030204" pitchFamily="18" charset="0"/>
                      </a:rPr>
                      <m:t> </m:t>
                    </m:r>
                    <m:r>
                      <m:rPr>
                        <m:sty m:val="p"/>
                      </m:rPr>
                      <a:rPr lang="el-GR" b="0" i="0" smtClean="0">
                        <a:latin typeface="Cambria Math" panose="02040503050406030204" pitchFamily="18" charset="0"/>
                      </a:rPr>
                      <m:t>Γ</m:t>
                    </m:r>
                  </m:oMath>
                </a14:m>
                <a:r>
                  <a:rPr lang="el-GR" dirty="0"/>
                  <a:t>(</a:t>
                </a:r>
                <a:r>
                  <a:rPr lang="en-US" b="1" dirty="0">
                    <a:latin typeface="Courier New"/>
                    <a:cs typeface="Courier New"/>
                  </a:rPr>
                  <a:t>s</a:t>
                </a:r>
                <a:r>
                  <a:rPr lang="el-GR" dirty="0"/>
                  <a:t>)=Η </a:t>
                </a:r>
                <a:r>
                  <a:rPr lang="en-US" dirty="0"/>
                  <a:t>) and         </a:t>
                </a:r>
                <a:r>
                  <a:rPr lang="en-US" b="1" dirty="0">
                    <a:latin typeface="Courier New"/>
                    <a:cs typeface="Courier New"/>
                  </a:rPr>
                  <a:t>p</a:t>
                </a:r>
                <a:r>
                  <a:rPr lang="en-US" b="1" dirty="0">
                    <a:latin typeface="CronosPro-Regular" panose="020C0502030403020304" pitchFamily="34" charset="0"/>
                    <a:cs typeface="Courier New"/>
                  </a:rPr>
                  <a:t> </a:t>
                </a:r>
                <a:r>
                  <a:rPr lang="en-US" dirty="0"/>
                  <a:t>is a public variable (i.e., </a:t>
                </a:r>
                <a14:m>
                  <m:oMath xmlns:m="http://schemas.openxmlformats.org/officeDocument/2006/math">
                    <m:r>
                      <a:rPr lang="el-GR">
                        <a:latin typeface="Cambria Math" panose="02040503050406030204" pitchFamily="18" charset="0"/>
                      </a:rPr>
                      <m:t> </m:t>
                    </m:r>
                    <m:r>
                      <m:rPr>
                        <m:sty m:val="p"/>
                      </m:rPr>
                      <a:rPr lang="el-GR">
                        <a:latin typeface="Cambria Math" panose="02040503050406030204" pitchFamily="18" charset="0"/>
                      </a:rPr>
                      <m:t>Γ</m:t>
                    </m:r>
                  </m:oMath>
                </a14:m>
                <a:r>
                  <a:rPr lang="el-GR" dirty="0"/>
                  <a:t>(</a:t>
                </a:r>
                <a:r>
                  <a:rPr lang="en-US" b="1" dirty="0">
                    <a:latin typeface="Courier New"/>
                    <a:cs typeface="Courier New"/>
                  </a:rPr>
                  <a:t>p</a:t>
                </a:r>
                <a:r>
                  <a:rPr lang="el-GR" dirty="0"/>
                  <a:t>)=</a:t>
                </a:r>
                <a:r>
                  <a:rPr lang="en-US" dirty="0"/>
                  <a:t>L</a:t>
                </a:r>
                <a:r>
                  <a:rPr lang="el-GR" dirty="0"/>
                  <a:t> </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889125"/>
                <a:ext cx="8358809" cy="5121275"/>
              </a:xfrm>
              <a:blipFill rotWithShape="0">
                <a:blip r:embed="rId2"/>
                <a:stretch>
                  <a:fillRect l="-1094" t="-8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37</a:t>
            </a:fld>
            <a:endParaRPr lang="en-US"/>
          </a:p>
        </p:txBody>
      </p:sp>
    </p:spTree>
    <p:extLst>
      <p:ext uri="{BB962C8B-B14F-4D97-AF65-F5344CB8AC3E}">
        <p14:creationId xmlns:p14="http://schemas.microsoft.com/office/powerpoint/2010/main" val="6962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solution</a:t>
            </a:r>
          </a:p>
        </p:txBody>
      </p:sp>
      <p:sp>
        <p:nvSpPr>
          <p:cNvPr id="3" name="Content Placeholder 2"/>
          <p:cNvSpPr>
            <a:spLocks noGrp="1"/>
          </p:cNvSpPr>
          <p:nvPr>
            <p:ph idx="1"/>
          </p:nvPr>
        </p:nvSpPr>
        <p:spPr>
          <a:xfrm>
            <a:off x="457200" y="1600199"/>
            <a:ext cx="8597348" cy="5029201"/>
          </a:xfrm>
        </p:spPr>
        <p:txBody>
          <a:bodyPr>
            <a:normAutofit/>
          </a:bodyPr>
          <a:lstStyle/>
          <a:p>
            <a:r>
              <a:rPr lang="en-US" dirty="0"/>
              <a:t>To prevent covert channels due to infinite loops,</a:t>
            </a:r>
          </a:p>
          <a:p>
            <a:r>
              <a:rPr lang="en-US" dirty="0"/>
              <a:t>strengthen the typing rule for while-statement, to allow only </a:t>
            </a:r>
            <a:r>
              <a:rPr lang="en-US" dirty="0">
                <a:solidFill>
                  <a:srgbClr val="C00000"/>
                </a:solidFill>
              </a:rPr>
              <a:t>low</a:t>
            </a:r>
            <a:r>
              <a:rPr lang="en-US" dirty="0"/>
              <a:t> guard expression:</a:t>
            </a:r>
          </a:p>
          <a:p>
            <a:endParaRPr lang="en-US" dirty="0"/>
          </a:p>
          <a:p>
            <a:endParaRPr lang="en-US" dirty="0" smtClean="0"/>
          </a:p>
          <a:p>
            <a:endParaRPr lang="en-US" dirty="0"/>
          </a:p>
          <a:p>
            <a:endParaRPr lang="en-US" dirty="0"/>
          </a:p>
          <a:p>
            <a:r>
              <a:rPr lang="en-US" dirty="0"/>
              <a:t>Now, type correctness implies termination sensitive NI.</a:t>
            </a:r>
          </a:p>
          <a:p>
            <a:r>
              <a:rPr lang="en-US" dirty="0"/>
              <a:t>But, the enforcement mechanism becomes overly conservative.</a:t>
            </a:r>
          </a:p>
          <a:p>
            <a:r>
              <a:rPr lang="en-US" dirty="0"/>
              <a:t>Another solution? Research!</a:t>
            </a:r>
          </a:p>
          <a:p>
            <a:pPr marL="0" indent="0">
              <a:buNone/>
            </a:pP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38</a:t>
            </a:fld>
            <a:endParaRPr lang="en-US"/>
          </a:p>
        </p:txBody>
      </p:sp>
      <p:grpSp>
        <p:nvGrpSpPr>
          <p:cNvPr id="5" name="Group 4"/>
          <p:cNvGrpSpPr/>
          <p:nvPr/>
        </p:nvGrpSpPr>
        <p:grpSpPr>
          <a:xfrm>
            <a:off x="592282" y="3144706"/>
            <a:ext cx="7393825" cy="949306"/>
            <a:chOff x="592282" y="2885817"/>
            <a:chExt cx="7393825" cy="1318975"/>
          </a:xfrm>
        </p:grpSpPr>
        <mc:AlternateContent xmlns:mc="http://schemas.openxmlformats.org/markup-compatibility/2006" xmlns:a14="http://schemas.microsoft.com/office/drawing/2010/main">
          <mc:Choice Requires="a14">
            <p:sp>
              <p:nvSpPr>
                <p:cNvPr id="6" name="Rectangle 5"/>
                <p:cNvSpPr/>
                <p:nvPr/>
              </p:nvSpPr>
              <p:spPr>
                <a:xfrm>
                  <a:off x="592282" y="3681572"/>
                  <a:ext cx="7393825"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523220"/>
                </a:xfrm>
                <a:prstGeom prst="rect">
                  <a:avLst/>
                </a:prstGeom>
                <a:blipFill>
                  <a:blip r:embed="rId7"/>
                  <a:stretch>
                    <a:fillRect t="-24194" b="-83871"/>
                  </a:stretch>
                </a:blipFill>
              </p:spPr>
              <p:txBody>
                <a:bodyPr/>
                <a:lstStyle/>
                <a:p>
                  <a:r>
                    <a:rPr lang="en-US">
                      <a:noFill/>
                    </a:rPr>
                    <a:t> </a:t>
                  </a:r>
                </a:p>
              </p:txBody>
            </p:sp>
          </mc:Fallback>
        </mc:AlternateContent>
        <p:cxnSp>
          <p:nvCxnSpPr>
            <p:cNvPr id="7" name="Straight Connector 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069975" y="2885817"/>
                  <a:ext cx="1493350" cy="898019"/>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a:t>
                  </a:r>
                  <a14:m>
                    <m:oMath xmlns:m="http://schemas.openxmlformats.org/officeDocument/2006/math">
                      <m:r>
                        <a:rPr lang="en-US" sz="3600" b="1" i="1" smtClean="0">
                          <a:solidFill>
                            <a:srgbClr val="C00000"/>
                          </a:solidFill>
                          <a:latin typeface="Cambria Math" panose="02040503050406030204" pitchFamily="18" charset="0"/>
                          <a:ea typeface="Cambria Math" panose="02040503050406030204" pitchFamily="18" charset="0"/>
                        </a:rPr>
                        <m:t>⊥</m:t>
                      </m:r>
                    </m:oMath>
                  </a14:m>
                  <a:endParaRPr lang="en-US" sz="2800" b="1" dirty="0">
                    <a:latin typeface="Courier New"/>
                    <a:cs typeface="Courier New"/>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069975" y="2885817"/>
                  <a:ext cx="1493350" cy="898019"/>
                </a:xfrm>
                <a:prstGeom prst="rect">
                  <a:avLst/>
                </a:prstGeom>
                <a:blipFill>
                  <a:blip r:embed="rId8"/>
                  <a:stretch>
                    <a:fillRect l="-8571" t="-943"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9" name="Rectangle 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9"/>
                  <a:stretch>
                    <a:fillRect t="-17647" b="-34118"/>
                  </a:stretch>
                </a:blipFill>
              </p:spPr>
              <p:txBody>
                <a:bodyPr/>
                <a:lstStyle/>
                <a:p>
                  <a:r>
                    <a:rPr lang="en-US">
                      <a:noFill/>
                    </a:rPr>
                    <a:t> </a:t>
                  </a:r>
                </a:p>
              </p:txBody>
            </p:sp>
          </mc:Fallback>
        </mc:AlternateContent>
      </p:grpSp>
    </p:spTree>
    <p:extLst>
      <p:ext uri="{BB962C8B-B14F-4D97-AF65-F5344CB8AC3E}">
        <p14:creationId xmlns:p14="http://schemas.microsoft.com/office/powerpoint/2010/main" val="7679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system is not complete.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latin typeface="Courier New"/>
                    <a:cs typeface="Courier New"/>
                  </a:rPr>
                  <a:t>c </a:t>
                </a:r>
                <a:r>
                  <a:rPr lang="en-US" dirty="0"/>
                  <a:t>satisfies noninterference  </a:t>
                </a:r>
                <a14:m>
                  <m:oMath xmlns:m="http://schemas.openxmlformats.org/officeDocument/2006/math">
                    <m:r>
                      <a:rPr lang="en-US" sz="4000" i="1" smtClean="0">
                        <a:solidFill>
                          <a:srgbClr val="C00000"/>
                        </a:solidFill>
                        <a:latin typeface="Cambria Math" panose="02040503050406030204" pitchFamily="18" charset="0"/>
                        <a:ea typeface="Cambria Math" panose="02040503050406030204" pitchFamily="18" charset="0"/>
                      </a:rPr>
                      <m:t>⇏</m:t>
                    </m:r>
                  </m:oMath>
                </a14:m>
                <a:r>
                  <a:rPr lang="en-US" dirty="0"/>
                  <a:t>  </a:t>
                </a:r>
                <a:r>
                  <a:rPr lang="en-US" dirty="0">
                    <a:latin typeface="Symbol" charset="2"/>
                    <a:cs typeface="Symbol" charset="2"/>
                  </a:rPr>
                  <a:t>G</a:t>
                </a:r>
                <a:r>
                  <a:rPr lang="en-US" dirty="0"/>
                  <a:t> , </a:t>
                </a:r>
                <a14:m>
                  <m:oMath xmlns:m="http://schemas.openxmlformats.org/officeDocument/2006/math">
                    <m:r>
                      <a:rPr lang="en-US" i="1">
                        <a:latin typeface="Cambria Math" panose="02040503050406030204" pitchFamily="18" charset="0"/>
                      </a:rPr>
                      <m:t>𝑐𝑡𝑥</m:t>
                    </m:r>
                  </m:oMath>
                </a14:m>
                <a:r>
                  <a:rPr lang="en-US" dirty="0"/>
                  <a:t> ⊢ </a:t>
                </a:r>
                <a:r>
                  <a:rPr lang="en-US" b="1" dirty="0">
                    <a:latin typeface="Courier New"/>
                    <a:cs typeface="Courier New"/>
                  </a:rPr>
                  <a:t>c </a:t>
                </a:r>
                <a:endParaRPr lang="en-US" dirty="0"/>
              </a:p>
              <a:p>
                <a:pPr lvl="1"/>
                <a:r>
                  <a:rPr lang="en-US" dirty="0"/>
                  <a:t>There is a command </a:t>
                </a:r>
                <a:r>
                  <a:rPr lang="en-US" b="1" dirty="0">
                    <a:latin typeface="Courier New"/>
                    <a:cs typeface="Courier New"/>
                  </a:rPr>
                  <a:t>c</a:t>
                </a:r>
                <a:r>
                  <a:rPr lang="en-US" dirty="0"/>
                  <a:t>, such that noninterference is satisfied, but </a:t>
                </a:r>
                <a:r>
                  <a:rPr lang="en-US" b="1" dirty="0">
                    <a:latin typeface="Courier New"/>
                    <a:cs typeface="Courier New"/>
                  </a:rPr>
                  <a:t>c</a:t>
                </a:r>
                <a:r>
                  <a:rPr lang="en-US" dirty="0"/>
                  <a:t> is not type correct.</a:t>
                </a:r>
              </a:p>
              <a:p>
                <a:r>
                  <a:rPr lang="en-US" dirty="0" smtClean="0"/>
                  <a:t>Example 1:</a:t>
                </a:r>
                <a:endParaRPr lang="en-US" dirty="0"/>
              </a:p>
              <a:p>
                <a:pPr lvl="1"/>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charset="0"/>
                          </a:rPr>
                        </m:ctrlPr>
                      </m:dPr>
                      <m:e>
                        <m:r>
                          <m:rPr>
                            <m:nor/>
                          </m:rPr>
                          <a:rPr lang="en-US" b="1" dirty="0">
                            <a:latin typeface="Courier New"/>
                            <a:cs typeface="Courier New"/>
                          </a:rPr>
                          <m:t>x</m:t>
                        </m:r>
                      </m:e>
                    </m:d>
                    <m:r>
                      <a:rPr lang="en-US" b="0" i="0" smtClean="0">
                        <a:latin typeface="Cambria Math" panose="02040503050406030204" pitchFamily="18" charset="0"/>
                      </a:rPr>
                      <m:t>=</m:t>
                    </m:r>
                    <m:r>
                      <m:rPr>
                        <m:sty m:val="p"/>
                      </m:rPr>
                      <a:rPr lang="en-US" b="0" i="0" smtClean="0">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smtClean="0">
                            <a:latin typeface="Cambria Math" charset="0"/>
                          </a:rPr>
                        </m:ctrlPr>
                      </m:dPr>
                      <m:e>
                        <m:r>
                          <m:rPr>
                            <m:nor/>
                          </m:rPr>
                          <a:rPr lang="en-US" b="1" dirty="0">
                            <a:latin typeface="Courier New"/>
                            <a:cs typeface="Courier New"/>
                          </a:rPr>
                          <m:t>y</m:t>
                        </m:r>
                      </m:e>
                    </m:d>
                    <m:r>
                      <a:rPr lang="en-US">
                        <a:latin typeface="Cambria Math" panose="02040503050406030204" pitchFamily="18" charset="0"/>
                      </a:rPr>
                      <m:t>=</m:t>
                    </m:r>
                    <m:r>
                      <m:rPr>
                        <m:sty m:val="p"/>
                      </m:rPr>
                      <a:rPr lang="en-US" b="0" i="0" smtClean="0">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x&gt;0 then y:=1 else y:=1</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a:t>
                </a:r>
                <a:r>
                  <a:rPr lang="en-US" b="1" dirty="0">
                    <a:latin typeface="CronosPro-Regular" panose="020C0502030403020304" pitchFamily="34" charset="0"/>
                    <a:cs typeface="Courier New"/>
                  </a:rPr>
                  <a:t> </a:t>
                </a:r>
                <a:r>
                  <a:rPr lang="en-US" dirty="0">
                    <a:cs typeface="Courier New"/>
                  </a:rPr>
                  <a:t>does not leak to </a:t>
                </a:r>
                <a:r>
                  <a:rPr lang="en-US" b="1" dirty="0">
                    <a:latin typeface="Courier New"/>
                    <a:cs typeface="Courier New"/>
                  </a:rPr>
                  <a:t>y</a:t>
                </a:r>
                <a:r>
                  <a:rPr lang="en-US" b="1" dirty="0">
                    <a:latin typeface="CronosPro-Regular" panose="020C0502030403020304" pitchFamily="34" charset="0"/>
                    <a:cs typeface="Courier New"/>
                  </a:rPr>
                  <a:t>.</a:t>
                </a:r>
              </a:p>
              <a:p>
                <a:pPr lvl="1"/>
                <a:r>
                  <a:rPr lang="en-US" b="1" dirty="0">
                    <a:latin typeface="Courier New"/>
                    <a:cs typeface="Courier New"/>
                  </a:rPr>
                  <a:t>c </a:t>
                </a:r>
                <a:r>
                  <a:rPr lang="en-US" dirty="0">
                    <a:cs typeface="Courier New"/>
                  </a:rPr>
                  <a:t>is not type correct, because </a:t>
                </a:r>
                <a14:m>
                  <m:oMath xmlns:m="http://schemas.openxmlformats.org/officeDocument/2006/math">
                    <m:r>
                      <m:rPr>
                        <m:sty m:val="p"/>
                      </m:rPr>
                      <a:rPr lang="el-GR" b="0" i="0" smtClean="0">
                        <a:latin typeface="Cambria Math" panose="02040503050406030204" pitchFamily="18" charset="0"/>
                        <a:cs typeface="Courier New"/>
                      </a:rPr>
                      <m:t>Γ</m:t>
                    </m:r>
                    <m:r>
                      <a:rPr lang="el-GR" b="0" i="0" smtClean="0">
                        <a:latin typeface="Cambria Math" panose="02040503050406030204" pitchFamily="18" charset="0"/>
                        <a:cs typeface="Courier New"/>
                      </a:rPr>
                      <m:t>(</m:t>
                    </m:r>
                    <m:r>
                      <m:rPr>
                        <m:sty m:val="p"/>
                      </m:rPr>
                      <a:rPr lang="en-US" b="0" i="0" smtClean="0">
                        <a:latin typeface="Cambria Math" panose="02040503050406030204" pitchFamily="18" charset="0"/>
                        <a:cs typeface="Courier New"/>
                      </a:rPr>
                      <m:t>x</m:t>
                    </m:r>
                    <m:r>
                      <a:rPr lang="el-GR" b="0" i="0" smtClean="0">
                        <a:latin typeface="Cambria Math" panose="02040503050406030204" pitchFamily="18" charset="0"/>
                        <a:cs typeface="Courier New"/>
                      </a:rPr>
                      <m:t>)</m:t>
                    </m:r>
                    <m:r>
                      <a:rPr lang="el-GR" b="0" i="1" smtClean="0">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n-US" b="0" i="0" smtClean="0">
                        <a:latin typeface="Cambria Math" panose="02040503050406030204" pitchFamily="18" charset="0"/>
                        <a:ea typeface="Cambria Math" panose="02040503050406030204" pitchFamily="18" charset="0"/>
                        <a:cs typeface="Courier New"/>
                      </a:rPr>
                      <m:t>(</m:t>
                    </m:r>
                    <m:r>
                      <m:rPr>
                        <m:sty m:val="p"/>
                      </m:rPr>
                      <a:rPr lang="en-US" b="0" i="0" smtClean="0">
                        <a:latin typeface="Cambria Math" panose="02040503050406030204" pitchFamily="18" charset="0"/>
                        <a:ea typeface="Cambria Math" panose="02040503050406030204" pitchFamily="18" charset="0"/>
                        <a:cs typeface="Courier New"/>
                      </a:rPr>
                      <m:t>y</m:t>
                    </m:r>
                    <m:r>
                      <a:rPr lang="en-US" b="0" i="0" smtClean="0">
                        <a:latin typeface="Cambria Math" panose="02040503050406030204" pitchFamily="18" charset="0"/>
                        <a:ea typeface="Cambria Math" panose="02040503050406030204" pitchFamily="18" charset="0"/>
                        <a:cs typeface="Courier New"/>
                      </a:rPr>
                      <m:t>)</m:t>
                    </m:r>
                  </m:oMath>
                </a14:m>
                <a:r>
                  <a:rPr lang="en-US" dirty="0">
                    <a:cs typeface="Courier New"/>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39</a:t>
            </a:fld>
            <a:endParaRPr lang="en-US"/>
          </a:p>
        </p:txBody>
      </p:sp>
    </p:spTree>
    <p:extLst>
      <p:ext uri="{BB962C8B-B14F-4D97-AF65-F5344CB8AC3E}">
        <p14:creationId xmlns:p14="http://schemas.microsoft.com/office/powerpoint/2010/main" val="807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represent policies</a:t>
            </a:r>
            <a:endParaRPr lang="en-US" dirty="0"/>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Low</a:t>
            </a:r>
            <a:endParaRPr lang="en-US" sz="2000" dirty="0">
              <a:solidFill>
                <a:schemeClr val="tx1"/>
              </a:solidFill>
              <a:latin typeface="CronosPro-Regular"/>
              <a:cs typeface="CronosPro-Regular"/>
            </a:endParaRP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High</a:t>
            </a:r>
            <a:endParaRPr lang="en-US" sz="2000" dirty="0">
              <a:solidFill>
                <a:schemeClr val="bg1"/>
              </a:solidFill>
              <a:latin typeface="CronosPro-Regular"/>
              <a:cs typeface="CronosPro-Regular"/>
            </a:endParaRP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156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system is not complete.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428383" cy="4525963"/>
              </a:xfrm>
            </p:spPr>
            <p:txBody>
              <a:bodyPr>
                <a:normAutofit/>
              </a:bodyPr>
              <a:lstStyle/>
              <a:p>
                <a:r>
                  <a:rPr lang="en-US" dirty="0" smtClean="0"/>
                  <a:t>Example 2:</a:t>
                </a:r>
              </a:p>
              <a:p>
                <a:pPr lvl="1"/>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sty m:val="p"/>
                          </m:rPr>
                          <a:rPr lang="en-US" b="0" i="0" smtClean="0">
                            <a:latin typeface="Cambria Math" panose="02040503050406030204" pitchFamily="18" charset="0"/>
                          </a:rPr>
                          <m:t>y</m:t>
                        </m:r>
                      </m:e>
                    </m:d>
                    <m:r>
                      <a:rPr lang="en-US">
                        <a:latin typeface="Cambria Math" panose="02040503050406030204" pitchFamily="18" charset="0"/>
                      </a:rPr>
                      <m:t>=</m:t>
                    </m:r>
                    <m:r>
                      <m:rPr>
                        <m:sty m:val="p"/>
                      </m:rPr>
                      <a:rPr lang="en-US" b="0" i="0" smtClean="0">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1=1 then y:=1 else y:=x</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 </a:t>
                </a:r>
                <a:r>
                  <a:rPr lang="en-US" dirty="0">
                    <a:cs typeface="Courier New"/>
                  </a:rPr>
                  <a:t>does not leak to </a:t>
                </a:r>
                <a:r>
                  <a:rPr lang="en-US" b="1" dirty="0">
                    <a:latin typeface="Courier New"/>
                    <a:cs typeface="Courier New"/>
                  </a:rPr>
                  <a:t>y</a:t>
                </a:r>
                <a:r>
                  <a:rPr lang="en-US" dirty="0">
                    <a:cs typeface="Courier New"/>
                  </a:rPr>
                  <a:t>.</a:t>
                </a:r>
                <a:endParaRPr lang="en-US" b="1" dirty="0">
                  <a:latin typeface="Courier New"/>
                  <a:cs typeface="Courier New"/>
                </a:endParaRPr>
              </a:p>
              <a:p>
                <a:pPr lvl="1"/>
                <a:r>
                  <a:rPr lang="en-US" b="1" dirty="0">
                    <a:latin typeface="Courier New"/>
                    <a:cs typeface="Courier New"/>
                  </a:rPr>
                  <a:t>c </a:t>
                </a:r>
                <a:r>
                  <a:rPr lang="en-US" dirty="0">
                    <a:cs typeface="Courier New"/>
                  </a:rPr>
                  <a:t>is not type correct, because </a:t>
                </a:r>
                <a14:m>
                  <m:oMath xmlns:m="http://schemas.openxmlformats.org/officeDocument/2006/math">
                    <m:r>
                      <m:rPr>
                        <m:sty m:val="p"/>
                      </m:rPr>
                      <a:rPr lang="el-GR" b="0" i="0" smtClean="0">
                        <a:latin typeface="Cambria Math" panose="02040503050406030204" pitchFamily="18" charset="0"/>
                        <a:cs typeface="Courier New"/>
                      </a:rPr>
                      <m:t>Γ</m:t>
                    </m:r>
                    <m:r>
                      <a:rPr lang="el-GR" b="0" i="0" smtClean="0">
                        <a:latin typeface="Cambria Math" panose="02040503050406030204" pitchFamily="18" charset="0"/>
                        <a:cs typeface="Courier New"/>
                      </a:rPr>
                      <m:t>(</m:t>
                    </m:r>
                    <m:r>
                      <m:rPr>
                        <m:sty m:val="p"/>
                      </m:rPr>
                      <a:rPr lang="en-US" b="0" i="0" smtClean="0">
                        <a:latin typeface="Cambria Math" panose="02040503050406030204" pitchFamily="18" charset="0"/>
                        <a:cs typeface="Courier New"/>
                      </a:rPr>
                      <m:t>x</m:t>
                    </m:r>
                    <m:r>
                      <a:rPr lang="el-GR" b="0" i="0" smtClean="0">
                        <a:latin typeface="Cambria Math" panose="02040503050406030204" pitchFamily="18" charset="0"/>
                        <a:cs typeface="Courier New"/>
                      </a:rPr>
                      <m:t>)</m:t>
                    </m:r>
                    <m:r>
                      <a:rPr lang="el-GR" i="1">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n-US" b="0" i="0" smtClean="0">
                        <a:latin typeface="Cambria Math" panose="02040503050406030204" pitchFamily="18" charset="0"/>
                        <a:ea typeface="Cambria Math" panose="02040503050406030204" pitchFamily="18" charset="0"/>
                        <a:cs typeface="Courier New"/>
                      </a:rPr>
                      <m:t>(</m:t>
                    </m:r>
                    <m:r>
                      <m:rPr>
                        <m:sty m:val="p"/>
                      </m:rPr>
                      <a:rPr lang="en-US" b="0" i="0" smtClean="0">
                        <a:latin typeface="Cambria Math" panose="02040503050406030204" pitchFamily="18" charset="0"/>
                        <a:ea typeface="Cambria Math" panose="02040503050406030204" pitchFamily="18" charset="0"/>
                        <a:cs typeface="Courier New"/>
                      </a:rPr>
                      <m:t>y</m:t>
                    </m:r>
                    <m:r>
                      <a:rPr lang="en-US" b="0" i="0" smtClean="0">
                        <a:latin typeface="Cambria Math" panose="02040503050406030204" pitchFamily="18" charset="0"/>
                        <a:ea typeface="Cambria Math" panose="02040503050406030204" pitchFamily="18" charset="0"/>
                        <a:cs typeface="Courier New"/>
                      </a:rPr>
                      <m:t>)</m:t>
                    </m:r>
                  </m:oMath>
                </a14:m>
                <a:r>
                  <a:rPr lang="en-US" dirty="0"/>
                  <a:t>.</a:t>
                </a:r>
              </a:p>
              <a:p>
                <a:r>
                  <a:rPr lang="en-US" dirty="0">
                    <a:cs typeface="Courier New"/>
                  </a:rPr>
                  <a:t>So, this type system is </a:t>
                </a:r>
                <a:r>
                  <a:rPr lang="en-US" i="1" dirty="0">
                    <a:cs typeface="Courier New"/>
                  </a:rPr>
                  <a:t>conservative</a:t>
                </a:r>
                <a:r>
                  <a:rPr lang="en-US" dirty="0">
                    <a:cs typeface="Courier New"/>
                  </a:rPr>
                  <a:t>. </a:t>
                </a:r>
                <a:r>
                  <a:rPr lang="en-US" dirty="0" smtClean="0">
                    <a:cs typeface="Courier New"/>
                  </a:rPr>
                  <a:t>It </a:t>
                </a:r>
                <a:r>
                  <a:rPr lang="en-US" dirty="0">
                    <a:cs typeface="Courier New"/>
                  </a:rPr>
                  <a:t>has </a:t>
                </a:r>
                <a:r>
                  <a:rPr lang="en-US" i="1" dirty="0">
                    <a:cs typeface="Courier New"/>
                  </a:rPr>
                  <a:t>false </a:t>
                </a:r>
                <a:r>
                  <a:rPr lang="en-US" i="1" dirty="0" smtClean="0">
                    <a:cs typeface="Courier New"/>
                  </a:rPr>
                  <a:t>negatives:</a:t>
                </a:r>
                <a:endParaRPr lang="en-US" i="1" dirty="0">
                  <a:cs typeface="Courier New"/>
                </a:endParaRPr>
              </a:p>
              <a:p>
                <a:pPr lvl="1"/>
                <a:r>
                  <a:rPr lang="en-US" dirty="0">
                    <a:cs typeface="Courier New"/>
                  </a:rPr>
                  <a:t>There are programs </a:t>
                </a:r>
                <a:r>
                  <a:rPr lang="en-US" dirty="0" smtClean="0">
                    <a:cs typeface="Courier New"/>
                  </a:rPr>
                  <a:t>that are not type correct, but that </a:t>
                </a:r>
                <a:r>
                  <a:rPr lang="en-US" dirty="0">
                    <a:cs typeface="Courier New"/>
                  </a:rPr>
                  <a:t>satisfy </a:t>
                </a:r>
                <a:r>
                  <a:rPr lang="en-US" dirty="0" smtClean="0">
                    <a:cs typeface="Courier New"/>
                  </a:rPr>
                  <a:t>noninterference.</a:t>
                </a:r>
                <a:endParaRPr lang="en-US" dirty="0">
                  <a:cs typeface="Courier New"/>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428383" cy="4525963"/>
              </a:xfrm>
              <a:blipFill rotWithShape="0">
                <a:blip r:embed="rId2"/>
                <a:stretch>
                  <a:fillRect l="-651" t="-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40</a:t>
            </a:fld>
            <a:endParaRPr lang="en-US"/>
          </a:p>
        </p:txBody>
      </p:sp>
    </p:spTree>
    <p:extLst>
      <p:ext uri="{BB962C8B-B14F-4D97-AF65-F5344CB8AC3E}">
        <p14:creationId xmlns:p14="http://schemas.microsoft.com/office/powerpoint/2010/main" val="19642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build a complete mechanism?</a:t>
            </a:r>
          </a:p>
        </p:txBody>
      </p:sp>
      <p:sp>
        <p:nvSpPr>
          <p:cNvPr id="3" name="Content Placeholder 2"/>
          <p:cNvSpPr>
            <a:spLocks noGrp="1"/>
          </p:cNvSpPr>
          <p:nvPr>
            <p:ph idx="1"/>
          </p:nvPr>
        </p:nvSpPr>
        <p:spPr>
          <a:xfrm>
            <a:off x="457199" y="1600200"/>
            <a:ext cx="8398565" cy="4929809"/>
          </a:xfrm>
        </p:spPr>
        <p:txBody>
          <a:bodyPr>
            <a:normAutofit/>
          </a:bodyPr>
          <a:lstStyle/>
          <a:p>
            <a:r>
              <a:rPr lang="en-US" dirty="0"/>
              <a:t>Is there an enforcement mechanism for information flow control that has no false </a:t>
            </a:r>
            <a:r>
              <a:rPr lang="en-US" dirty="0" smtClean="0"/>
              <a:t>negatives?</a:t>
            </a:r>
            <a:endParaRPr lang="en-US" dirty="0"/>
          </a:p>
          <a:p>
            <a:pPr lvl="1"/>
            <a:r>
              <a:rPr lang="en-US" dirty="0"/>
              <a:t>A mechanism that rejects only programs that do not satisfy noninterference?</a:t>
            </a:r>
          </a:p>
          <a:p>
            <a:r>
              <a:rPr lang="en-US" dirty="0"/>
              <a:t>No! </a:t>
            </a:r>
            <a:r>
              <a:rPr lang="en-US" sz="2400" dirty="0"/>
              <a:t>[</a:t>
            </a:r>
            <a:r>
              <a:rPr lang="en-US" sz="2400" dirty="0" err="1"/>
              <a:t>Sabelfeld</a:t>
            </a:r>
            <a:r>
              <a:rPr lang="en-US" sz="2400" dirty="0"/>
              <a:t> and Myers, 2003]</a:t>
            </a:r>
          </a:p>
          <a:p>
            <a:pPr lvl="1"/>
            <a:r>
              <a:rPr lang="en-US" dirty="0"/>
              <a:t>“The general problem of confidentiality for programs is undecidable.”</a:t>
            </a:r>
          </a:p>
          <a:p>
            <a:pPr lvl="1"/>
            <a:r>
              <a:rPr lang="en-US" dirty="0"/>
              <a:t>The halting problem can be reduced to the information flow control problem.</a:t>
            </a:r>
          </a:p>
          <a:p>
            <a:pPr lvl="1"/>
            <a:r>
              <a:rPr lang="en-US" dirty="0"/>
              <a:t>Example: </a:t>
            </a:r>
          </a:p>
          <a:p>
            <a:pPr marL="457200" lvl="1" indent="0">
              <a:buNone/>
            </a:pPr>
            <a:r>
              <a:rPr lang="en-US" b="1" dirty="0">
                <a:latin typeface="Courier New"/>
                <a:cs typeface="Courier New"/>
              </a:rPr>
              <a:t>  if </a:t>
            </a:r>
            <a:r>
              <a:rPr lang="en-US" b="1" dirty="0" smtClean="0">
                <a:latin typeface="Courier New"/>
                <a:cs typeface="Courier New"/>
              </a:rPr>
              <a:t>h&gt;1 </a:t>
            </a:r>
            <a:r>
              <a:rPr lang="en-US" b="1" dirty="0">
                <a:latin typeface="Courier New"/>
                <a:cs typeface="Courier New"/>
              </a:rPr>
              <a:t>then c; </a:t>
            </a:r>
            <a:r>
              <a:rPr lang="en-US" b="1" dirty="0" smtClean="0">
                <a:latin typeface="Courier New"/>
                <a:cs typeface="Courier New"/>
              </a:rPr>
              <a:t>l:=</a:t>
            </a:r>
            <a:r>
              <a:rPr lang="en-US" b="1" dirty="0">
                <a:latin typeface="Courier New"/>
                <a:cs typeface="Courier New"/>
              </a:rPr>
              <a:t>2 else skip</a:t>
            </a:r>
            <a:endParaRPr lang="en-US" dirty="0"/>
          </a:p>
          <a:p>
            <a:pPr lvl="2"/>
            <a:r>
              <a:rPr lang="en-US" dirty="0"/>
              <a:t>If we could precisely decide whether this program is secure, we could decide whether </a:t>
            </a:r>
            <a:r>
              <a:rPr lang="en-US" b="1" dirty="0">
                <a:latin typeface="Courier New"/>
                <a:cs typeface="Courier New"/>
              </a:rPr>
              <a:t>c</a:t>
            </a:r>
            <a:r>
              <a:rPr lang="en-US" dirty="0"/>
              <a:t> terminates!</a:t>
            </a:r>
          </a:p>
        </p:txBody>
      </p:sp>
      <p:sp>
        <p:nvSpPr>
          <p:cNvPr id="4" name="Slide Number Placeholder 3"/>
          <p:cNvSpPr>
            <a:spLocks noGrp="1"/>
          </p:cNvSpPr>
          <p:nvPr>
            <p:ph type="sldNum" sz="quarter" idx="12"/>
          </p:nvPr>
        </p:nvSpPr>
        <p:spPr/>
        <p:txBody>
          <a:bodyPr/>
          <a:lstStyle/>
          <a:p>
            <a:fld id="{D0F20DF3-DAE6-B84F-B38F-DFB8F4406A2B}" type="slidenum">
              <a:rPr lang="en-US" smtClean="0"/>
              <a:t>41</a:t>
            </a:fld>
            <a:endParaRPr lang="en-US"/>
          </a:p>
        </p:txBody>
      </p:sp>
    </p:spTree>
    <p:extLst>
      <p:ext uri="{BB962C8B-B14F-4D97-AF65-F5344CB8AC3E}">
        <p14:creationId xmlns:p14="http://schemas.microsoft.com/office/powerpoint/2010/main" val="20671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Can we build a mechanism with fewer false positives?</a:t>
            </a:r>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r>
              <a:rPr lang="en-US" dirty="0"/>
              <a:t>Switch from static to dynamic mechanisms!</a:t>
            </a:r>
          </a:p>
        </p:txBody>
      </p:sp>
      <p:sp>
        <p:nvSpPr>
          <p:cNvPr id="4" name="Slide Number Placeholder 3"/>
          <p:cNvSpPr>
            <a:spLocks noGrp="1"/>
          </p:cNvSpPr>
          <p:nvPr>
            <p:ph type="sldNum" sz="quarter" idx="12"/>
          </p:nvPr>
        </p:nvSpPr>
        <p:spPr/>
        <p:txBody>
          <a:bodyPr/>
          <a:lstStyle/>
          <a:p>
            <a:fld id="{D0F20DF3-DAE6-B84F-B38F-DFB8F4406A2B}" type="slidenum">
              <a:rPr lang="en-US" smtClean="0"/>
              <a:t>42</a:t>
            </a:fld>
            <a:endParaRPr lang="en-US"/>
          </a:p>
        </p:txBody>
      </p:sp>
    </p:spTree>
    <p:extLst>
      <p:ext uri="{BB962C8B-B14F-4D97-AF65-F5344CB8AC3E}">
        <p14:creationId xmlns:p14="http://schemas.microsoft.com/office/powerpoint/2010/main" val="1200692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5</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Information Flow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71840" cy="4525963"/>
              </a:xfrm>
            </p:spPr>
            <p:txBody>
              <a:bodyPr>
                <a:normAutofit/>
              </a:bodyPr>
              <a:lstStyle/>
              <a:p>
                <a:r>
                  <a:rPr lang="en-US" b="1" dirty="0"/>
                  <a:t>Goal</a:t>
                </a:r>
                <a:r>
                  <a:rPr lang="en-US" dirty="0"/>
                  <a:t>: Enforce IF policies that tag variables in a program.</a:t>
                </a:r>
              </a:p>
              <a:p>
                <a:r>
                  <a:rPr lang="en-US" dirty="0"/>
                  <a:t>There is a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from variables to labels, which represent desired IF policies.</a:t>
                </a:r>
              </a:p>
              <a:p>
                <a:r>
                  <a:rPr lang="en-US" dirty="0"/>
                  <a:t>The enforcement mechanism should ensure that a given program and a given </a:t>
                </a:r>
                <a14:m>
                  <m:oMath xmlns:m="http://schemas.openxmlformats.org/officeDocument/2006/math">
                    <m:r>
                      <m:rPr>
                        <m:sty m:val="p"/>
                      </m:rPr>
                      <a:rPr lang="el-GR">
                        <a:latin typeface="Cambria Math" panose="02040503050406030204" pitchFamily="18" charset="0"/>
                      </a:rPr>
                      <m:t>Γ</m:t>
                    </m:r>
                  </m:oMath>
                </a14:m>
                <a:r>
                  <a:rPr lang="el-GR" dirty="0"/>
                  <a:t> </a:t>
                </a:r>
                <a:r>
                  <a:rPr lang="en-US" dirty="0"/>
                  <a:t>satisfy noninterference.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71840" cy="4525963"/>
              </a:xfrm>
              <a:blipFill>
                <a:blip r:embed="rId3"/>
                <a:stretch>
                  <a:fillRect l="-1675" t="-1752" r="-7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6</a:t>
            </a:fld>
            <a:endParaRPr lang="en-US"/>
          </a:p>
        </p:txBody>
      </p:sp>
    </p:spTree>
    <p:extLst>
      <p:ext uri="{BB962C8B-B14F-4D97-AF65-F5344CB8AC3E}">
        <p14:creationId xmlns:p14="http://schemas.microsoft.com/office/powerpoint/2010/main" val="831332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Flow Control</a:t>
            </a:r>
          </a:p>
        </p:txBody>
      </p:sp>
      <p:sp>
        <p:nvSpPr>
          <p:cNvPr id="4" name="Slide Number Placeholder 3"/>
          <p:cNvSpPr>
            <a:spLocks noGrp="1"/>
          </p:cNvSpPr>
          <p:nvPr>
            <p:ph type="sldNum" sz="quarter" idx="12"/>
          </p:nvPr>
        </p:nvSpPr>
        <p:spPr/>
        <p:txBody>
          <a:bodyPr/>
          <a:lstStyle/>
          <a:p>
            <a:fld id="{D0F20DF3-DAE6-B84F-B38F-DFB8F4406A2B}" type="slidenum">
              <a:rPr lang="en-US" smtClean="0"/>
              <a:t>7</a:t>
            </a:fld>
            <a:endParaRPr lang="en-US"/>
          </a:p>
        </p:txBody>
      </p:sp>
      <p:sp>
        <p:nvSpPr>
          <p:cNvPr id="5" name="Rectangle 4"/>
          <p:cNvSpPr/>
          <p:nvPr/>
        </p:nvSpPr>
        <p:spPr>
          <a:xfrm>
            <a:off x="3864988" y="1677967"/>
            <a:ext cx="1300899" cy="29600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941162" y="213045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952157" y="282960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952158" y="3480061"/>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942733" y="415878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5167460" y="2452537"/>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5159603" y="314226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5178456" y="3792718"/>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753434" y="1941915"/>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53434" y="1941915"/>
                <a:ext cx="498052" cy="4001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5004" y="262221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755004" y="2622217"/>
                <a:ext cx="498052"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55004" y="3282091"/>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55004" y="3282091"/>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765999" y="3943540"/>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65999" y="3943540"/>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12377" y="224671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812377" y="2246712"/>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795094" y="293644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95094" y="2936442"/>
                <a:ext cx="498052" cy="400110"/>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23375" y="3568033"/>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823375" y="3568033"/>
                <a:ext cx="498052" cy="400110"/>
              </a:xfrm>
              <a:prstGeom prst="rect">
                <a:avLst/>
              </a:prstGeom>
              <a:blipFill>
                <a:blip r:embed="rId8"/>
                <a:stretch>
                  <a:fillRect/>
                </a:stretch>
              </a:blipFill>
            </p:spPr>
            <p:txBody>
              <a:bodyPr/>
              <a:lstStyle/>
              <a:p>
                <a:r>
                  <a:rPr lang="en-US">
                    <a:noFill/>
                  </a:rPr>
                  <a:t> </a:t>
                </a:r>
              </a:p>
            </p:txBody>
          </p:sp>
        </mc:Fallback>
      </mc:AlternateContent>
      <p:sp>
        <p:nvSpPr>
          <p:cNvPr id="24" name="TextBox 23"/>
          <p:cNvSpPr txBox="1"/>
          <p:nvPr/>
        </p:nvSpPr>
        <p:spPr>
          <a:xfrm>
            <a:off x="3421932" y="1630833"/>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5" name="TextBox 24"/>
          <p:cNvSpPr txBox="1"/>
          <p:nvPr/>
        </p:nvSpPr>
        <p:spPr>
          <a:xfrm>
            <a:off x="3403076" y="2969438"/>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469062" y="3667023"/>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5148051" y="1958255"/>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8" name="TextBox 27"/>
          <p:cNvSpPr txBox="1"/>
          <p:nvPr/>
        </p:nvSpPr>
        <p:spPr>
          <a:xfrm>
            <a:off x="3480058" y="2320559"/>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5148603" y="2669350"/>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0" name="TextBox 29"/>
          <p:cNvSpPr txBox="1"/>
          <p:nvPr/>
        </p:nvSpPr>
        <p:spPr>
          <a:xfrm>
            <a:off x="5148601" y="3319798"/>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 name="Speech Bubble: Oval 2"/>
          <p:cNvSpPr/>
          <p:nvPr/>
        </p:nvSpPr>
        <p:spPr>
          <a:xfrm>
            <a:off x="5616802" y="4057457"/>
            <a:ext cx="1451728" cy="849978"/>
          </a:xfrm>
          <a:prstGeom prst="wedgeEllipseCallout">
            <a:avLst>
              <a:gd name="adj1" fmla="val -64509"/>
              <a:gd name="adj2" fmla="val -9511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Label</a:t>
            </a:r>
          </a:p>
        </p:txBody>
      </p:sp>
      <p:sp>
        <p:nvSpPr>
          <p:cNvPr id="33" name="Speech Bubble: Oval 32"/>
          <p:cNvSpPr/>
          <p:nvPr/>
        </p:nvSpPr>
        <p:spPr>
          <a:xfrm>
            <a:off x="1677968" y="4620709"/>
            <a:ext cx="1736105" cy="849978"/>
          </a:xfrm>
          <a:prstGeom prst="wedgeEllipseCallout">
            <a:avLst>
              <a:gd name="adj1" fmla="val 80297"/>
              <a:gd name="adj2" fmla="val -9511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Variable</a:t>
            </a:r>
          </a:p>
        </p:txBody>
      </p:sp>
      <p:sp>
        <p:nvSpPr>
          <p:cNvPr id="34" name="Speech Bubble: Oval 33"/>
          <p:cNvSpPr/>
          <p:nvPr/>
        </p:nvSpPr>
        <p:spPr>
          <a:xfrm>
            <a:off x="3671562" y="5211444"/>
            <a:ext cx="1748665" cy="849978"/>
          </a:xfrm>
          <a:prstGeom prst="wedgeEllipseCallout">
            <a:avLst>
              <a:gd name="adj1" fmla="val 1725"/>
              <a:gd name="adj2" fmla="val -10842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Program</a:t>
            </a:r>
          </a:p>
        </p:txBody>
      </p:sp>
      <p:sp>
        <p:nvSpPr>
          <p:cNvPr id="36" name="Speech Bubble: Oval 35"/>
          <p:cNvSpPr/>
          <p:nvPr/>
        </p:nvSpPr>
        <p:spPr>
          <a:xfrm>
            <a:off x="680300" y="2674848"/>
            <a:ext cx="1451728" cy="849978"/>
          </a:xfrm>
          <a:prstGeom prst="wedgeEllipseCallout">
            <a:avLst>
              <a:gd name="adj1" fmla="val 77050"/>
              <a:gd name="adj2" fmla="val 137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Inputs</a:t>
            </a:r>
          </a:p>
        </p:txBody>
      </p:sp>
      <p:sp>
        <p:nvSpPr>
          <p:cNvPr id="38" name="Speech Bubble: Oval 37"/>
          <p:cNvSpPr/>
          <p:nvPr/>
        </p:nvSpPr>
        <p:spPr>
          <a:xfrm>
            <a:off x="7082667" y="2695270"/>
            <a:ext cx="1721967" cy="849978"/>
          </a:xfrm>
          <a:prstGeom prst="wedgeEllipseCallout">
            <a:avLst>
              <a:gd name="adj1" fmla="val -78145"/>
              <a:gd name="adj2" fmla="val 470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Outputs</a:t>
            </a:r>
          </a:p>
        </p:txBody>
      </p:sp>
    </p:spTree>
    <p:extLst>
      <p:ext uri="{BB962C8B-B14F-4D97-AF65-F5344CB8AC3E}">
        <p14:creationId xmlns:p14="http://schemas.microsoft.com/office/powerpoint/2010/main" val="191280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Information Flow Control: fixed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3" b="-85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8</a:t>
            </a:fld>
            <a:endParaRPr lang="en-US"/>
          </a:p>
        </p:txBody>
      </p:sp>
      <p:sp>
        <p:nvSpPr>
          <p:cNvPr id="5" name="Rectangle 4"/>
          <p:cNvSpPr/>
          <p:nvPr/>
        </p:nvSpPr>
        <p:spPr>
          <a:xfrm>
            <a:off x="3487917" y="1602553"/>
            <a:ext cx="1300899" cy="296001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05504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275419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404647"/>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08337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37712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066851"/>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371730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1866501"/>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1866501"/>
                <a:ext cx="498052"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546803"/>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546803"/>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206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206677"/>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38681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38681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17129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171298"/>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286102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2861028"/>
                <a:ext cx="498052" cy="400110"/>
              </a:xfrm>
              <a:prstGeom prst="rect">
                <a:avLst/>
              </a:prstGeom>
              <a:blipFill>
                <a:blip r:embed="rId8"/>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492619"/>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492619"/>
                <a:ext cx="498052" cy="400110"/>
              </a:xfrm>
              <a:prstGeom prst="rect">
                <a:avLst/>
              </a:prstGeom>
              <a:blipFill>
                <a:blip r:embed="rId9"/>
                <a:stretch>
                  <a:fillRect/>
                </a:stretch>
              </a:blipFill>
            </p:spPr>
            <p:txBody>
              <a:bodyPr/>
              <a:lstStyle/>
              <a:p>
                <a:r>
                  <a:rPr lang="en-US">
                    <a:noFill/>
                  </a:rPr>
                  <a:t> </a:t>
                </a:r>
              </a:p>
            </p:txBody>
          </p:sp>
        </mc:Fallback>
      </mc:AlternateContent>
      <p:sp>
        <p:nvSpPr>
          <p:cNvPr id="24" name="TextBox 23"/>
          <p:cNvSpPr txBox="1"/>
          <p:nvPr/>
        </p:nvSpPr>
        <p:spPr>
          <a:xfrm>
            <a:off x="3044861" y="1555419"/>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5" name="TextBox 24"/>
          <p:cNvSpPr txBox="1"/>
          <p:nvPr/>
        </p:nvSpPr>
        <p:spPr>
          <a:xfrm>
            <a:off x="3026005" y="2894024"/>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591609"/>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1882841"/>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8" name="TextBox 27"/>
          <p:cNvSpPr txBox="1"/>
          <p:nvPr/>
        </p:nvSpPr>
        <p:spPr>
          <a:xfrm>
            <a:off x="3102987" y="2245145"/>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593936"/>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0" name="TextBox 29"/>
          <p:cNvSpPr txBox="1"/>
          <p:nvPr/>
        </p:nvSpPr>
        <p:spPr>
          <a:xfrm>
            <a:off x="4771530" y="3244384"/>
            <a:ext cx="225043" cy="584775"/>
          </a:xfrm>
          <a:prstGeom prst="rect">
            <a:avLst/>
          </a:prstGeom>
          <a:noFill/>
        </p:spPr>
        <p:txBody>
          <a:bodyPr wrap="square" rtlCol="0">
            <a:spAutoFit/>
          </a:bodyPr>
          <a:lstStyle/>
          <a:p>
            <a:r>
              <a:rPr lang="en-US" sz="3200" dirty="0">
                <a:latin typeface="CronosPro-Regular"/>
                <a:cs typeface="CronosPro-Regular"/>
              </a:rPr>
              <a:t>L</a:t>
            </a:r>
          </a:p>
        </p:txBody>
      </p:sp>
      <p:cxnSp>
        <p:nvCxnSpPr>
          <p:cNvPr id="32" name="Connector: Curved 31"/>
          <p:cNvCxnSpPr>
            <a:cxnSpLocks/>
            <a:stCxn id="17" idx="3"/>
            <a:endCxn id="22" idx="1"/>
          </p:cNvCxnSpPr>
          <p:nvPr/>
        </p:nvCxnSpPr>
        <p:spPr>
          <a:xfrm>
            <a:off x="3874415" y="2066556"/>
            <a:ext cx="543608" cy="994527"/>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Curved 34"/>
          <p:cNvCxnSpPr>
            <a:stCxn id="17" idx="3"/>
            <a:endCxn id="23" idx="1"/>
          </p:cNvCxnSpPr>
          <p:nvPr/>
        </p:nvCxnSpPr>
        <p:spPr>
          <a:xfrm>
            <a:off x="3874415" y="2066556"/>
            <a:ext cx="571889" cy="1626118"/>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Curved 36"/>
          <p:cNvCxnSpPr>
            <a:stCxn id="19" idx="3"/>
            <a:endCxn id="22" idx="1"/>
          </p:cNvCxnSpPr>
          <p:nvPr/>
        </p:nvCxnSpPr>
        <p:spPr>
          <a:xfrm flipV="1">
            <a:off x="3875985" y="3061083"/>
            <a:ext cx="542038" cy="345649"/>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Connector: Curved 38"/>
          <p:cNvCxnSpPr>
            <a:endCxn id="23" idx="1"/>
          </p:cNvCxnSpPr>
          <p:nvPr/>
        </p:nvCxnSpPr>
        <p:spPr>
          <a:xfrm>
            <a:off x="3886980" y="3419020"/>
            <a:ext cx="559324" cy="273654"/>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367647" y="4760524"/>
                <a:ext cx="8630239"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remains the same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checks that </a:t>
                </a:r>
                <a14:m>
                  <m:oMath xmlns:m="http://schemas.openxmlformats.org/officeDocument/2006/math">
                    <m:r>
                      <m:rPr>
                        <m:sty m:val="p"/>
                      </m:rPr>
                      <a:rPr lang="el-GR" sz="2400" b="0" i="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satisfies noninterference.</a:t>
                </a:r>
              </a:p>
              <a:p>
                <a:pPr marL="342900" indent="-342900">
                  <a:buFont typeface="Arial" panose="020B0604020202020204" pitchFamily="34" charset="0"/>
                  <a:buChar char="•"/>
                </a:pPr>
                <a:r>
                  <a:rPr lang="en-US" sz="2400" dirty="0">
                    <a:latin typeface="CronosPro-Regular"/>
                    <a:cs typeface="CronosPro-Regular"/>
                  </a:rPr>
                  <a:t>The program is rejected, if at least one red arrow appears in the program.</a:t>
                </a:r>
              </a:p>
            </p:txBody>
          </p:sp>
        </mc:Choice>
        <mc:Fallback xmlns="">
          <p:sp>
            <p:nvSpPr>
              <p:cNvPr id="41" name="TextBox 40"/>
              <p:cNvSpPr txBox="1">
                <a:spLocks noRot="1" noChangeAspect="1" noMove="1" noResize="1" noEditPoints="1" noAdjustHandles="1" noChangeArrowheads="1" noChangeShapeType="1" noTextEdit="1"/>
              </p:cNvSpPr>
              <p:nvPr/>
            </p:nvSpPr>
            <p:spPr>
              <a:xfrm>
                <a:off x="367647" y="4760524"/>
                <a:ext cx="8630239" cy="1569660"/>
              </a:xfrm>
              <a:prstGeom prst="rect">
                <a:avLst/>
              </a:prstGeom>
              <a:blipFill>
                <a:blip r:embed="rId10"/>
                <a:stretch>
                  <a:fillRect l="-918" t="-3113" b="-8171"/>
                </a:stretch>
              </a:blipFill>
            </p:spPr>
            <p:txBody>
              <a:bodyPr/>
              <a:lstStyle/>
              <a:p>
                <a:r>
                  <a:rPr lang="en-US">
                    <a:noFill/>
                  </a:rPr>
                  <a:t> </a:t>
                </a:r>
              </a:p>
            </p:txBody>
          </p:sp>
        </mc:Fallback>
      </mc:AlternateContent>
      <p:sp>
        <p:nvSpPr>
          <p:cNvPr id="40" name="Cross 39"/>
          <p:cNvSpPr/>
          <p:nvPr/>
        </p:nvSpPr>
        <p:spPr>
          <a:xfrm rot="2682495">
            <a:off x="3715266" y="2700818"/>
            <a:ext cx="980388" cy="980701"/>
          </a:xfrm>
          <a:prstGeom prst="plus">
            <a:avLst>
              <a:gd name="adj" fmla="val 40385"/>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Tree>
    <p:extLst>
      <p:ext uri="{BB962C8B-B14F-4D97-AF65-F5344CB8AC3E}">
        <p14:creationId xmlns:p14="http://schemas.microsoft.com/office/powerpoint/2010/main" val="7275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533400"/>
                <a:ext cx="8229600" cy="990600"/>
              </a:xfrm>
            </p:spPr>
            <p:txBody>
              <a:bodyPr>
                <a:normAutofit fontScale="90000"/>
              </a:bodyPr>
              <a:lstStyle/>
              <a:p>
                <a:r>
                  <a:rPr lang="en-US" dirty="0"/>
                  <a:t>Information </a:t>
                </a:r>
                <a:r>
                  <a:rPr lang="en-US" dirty="0" smtClean="0"/>
                  <a:t>Flow </a:t>
                </a:r>
                <a:r>
                  <a:rPr lang="en-US" dirty="0"/>
                  <a:t>C</a:t>
                </a:r>
                <a:r>
                  <a:rPr lang="en-US" dirty="0" smtClean="0"/>
                  <a:t>ontrol</a:t>
                </a:r>
                <a:r>
                  <a:rPr lang="en-US" dirty="0"/>
                  <a:t>: </a:t>
                </a:r>
                <a:r>
                  <a:rPr lang="en-US" dirty="0" smtClean="0"/>
                  <a:t>flow-sensitive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533400"/>
                <a:ext cx="8229600" cy="990600"/>
              </a:xfrm>
              <a:blipFill rotWithShape="0">
                <a:blip r:embed="rId3"/>
                <a:stretch>
                  <a:fillRect l="-2222" b="-55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9</a:t>
            </a:fld>
            <a:endParaRPr lang="en-US"/>
          </a:p>
        </p:txBody>
      </p:sp>
      <p:sp>
        <p:nvSpPr>
          <p:cNvPr id="5" name="Rectangle 4"/>
          <p:cNvSpPr/>
          <p:nvPr/>
        </p:nvSpPr>
        <p:spPr>
          <a:xfrm>
            <a:off x="3487917" y="1970202"/>
            <a:ext cx="1300899" cy="29600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42268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312184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772296"/>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45102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744772"/>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43450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408495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2234150"/>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2234150"/>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91445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914452"/>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5743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5743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4235775"/>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4235775"/>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53894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538947"/>
                <a:ext cx="49805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3228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3228677"/>
                <a:ext cx="498052" cy="400110"/>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86026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860268"/>
                <a:ext cx="498052" cy="400110"/>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3044861" y="1923068"/>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5" name="TextBox 24"/>
          <p:cNvSpPr txBox="1"/>
          <p:nvPr/>
        </p:nvSpPr>
        <p:spPr>
          <a:xfrm>
            <a:off x="3026005" y="3261673"/>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959258"/>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2250490"/>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8" name="TextBox 27"/>
          <p:cNvSpPr txBox="1"/>
          <p:nvPr/>
        </p:nvSpPr>
        <p:spPr>
          <a:xfrm>
            <a:off x="3102987" y="2612794"/>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961585"/>
            <a:ext cx="225043" cy="584775"/>
          </a:xfrm>
          <a:prstGeom prst="rect">
            <a:avLst/>
          </a:prstGeom>
          <a:noFill/>
        </p:spPr>
        <p:txBody>
          <a:bodyPr wrap="square" rtlCol="0">
            <a:spAutoFit/>
          </a:bodyPr>
          <a:lstStyle/>
          <a:p>
            <a:r>
              <a:rPr lang="en-US" sz="3200" dirty="0">
                <a:latin typeface="CronosPro-Regular"/>
                <a:cs typeface="CronosPro-Regular"/>
              </a:rPr>
              <a:t>H</a:t>
            </a:r>
          </a:p>
        </p:txBody>
      </p:sp>
      <p:sp>
        <p:nvSpPr>
          <p:cNvPr id="30" name="TextBox 29"/>
          <p:cNvSpPr txBox="1"/>
          <p:nvPr/>
        </p:nvSpPr>
        <p:spPr>
          <a:xfrm>
            <a:off x="4771530" y="3612033"/>
            <a:ext cx="225043" cy="584775"/>
          </a:xfrm>
          <a:prstGeom prst="rect">
            <a:avLst/>
          </a:prstGeom>
          <a:noFill/>
        </p:spPr>
        <p:txBody>
          <a:bodyPr wrap="square" rtlCol="0">
            <a:spAutoFit/>
          </a:bodyPr>
          <a:lstStyle/>
          <a:p>
            <a:r>
              <a:rPr lang="en-US" sz="3200" dirty="0">
                <a:latin typeface="CronosPro-Regular"/>
                <a:cs typeface="CronosPro-Regular"/>
              </a:rPr>
              <a:t>H</a:t>
            </a:r>
          </a:p>
        </p:txBody>
      </p:sp>
      <p:cxnSp>
        <p:nvCxnSpPr>
          <p:cNvPr id="32" name="Connector: Curved 31"/>
          <p:cNvCxnSpPr>
            <a:cxnSpLocks/>
            <a:stCxn id="17" idx="3"/>
            <a:endCxn id="22" idx="1"/>
          </p:cNvCxnSpPr>
          <p:nvPr/>
        </p:nvCxnSpPr>
        <p:spPr>
          <a:xfrm>
            <a:off x="3874415" y="2434205"/>
            <a:ext cx="543608" cy="994527"/>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Connector: Curved 38"/>
          <p:cNvCxnSpPr>
            <a:endCxn id="23" idx="1"/>
          </p:cNvCxnSpPr>
          <p:nvPr/>
        </p:nvCxnSpPr>
        <p:spPr>
          <a:xfrm>
            <a:off x="3886980" y="3786669"/>
            <a:ext cx="559324" cy="273654"/>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75734" y="4986467"/>
                <a:ext cx="8630239"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may change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deduces </a:t>
                </a:r>
                <a14:m>
                  <m:oMath xmlns:m="http://schemas.openxmlformats.org/officeDocument/2006/math">
                    <m:r>
                      <m:rPr>
                        <m:sty m:val="p"/>
                      </m:rPr>
                      <a:rPr lang="el-GR" sz="2400" b="0" i="0" smtClean="0">
                        <a:latin typeface="Cambria Math" panose="02040503050406030204" pitchFamily="18" charset="0"/>
                        <a:cs typeface="CronosPro-Regular"/>
                      </a:rPr>
                      <m:t>Γ</m:t>
                    </m:r>
                    <m:r>
                      <a:rPr lang="el-GR"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x</m:t>
                    </m:r>
                    <m:r>
                      <a:rPr lang="el-GR" sz="2400" b="0" i="0" smtClean="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y</m:t>
                    </m:r>
                    <m:r>
                      <a:rPr lang="el-GR" sz="240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z</m:t>
                    </m:r>
                    <m:r>
                      <a:rPr lang="el-GR" sz="2400">
                        <a:latin typeface="Cambria Math" panose="02040503050406030204" pitchFamily="18" charset="0"/>
                        <a:cs typeface="CronosPro-Regular"/>
                      </a:rPr>
                      <m:t>)</m:t>
                    </m:r>
                  </m:oMath>
                </a14:m>
                <a:r>
                  <a:rPr lang="en-US" sz="2400" dirty="0">
                    <a:latin typeface="CronosPro-Regular"/>
                    <a:cs typeface="CronosPro-Regular"/>
                  </a:rPr>
                  <a:t> such that noninterference is satisfied.</a:t>
                </a:r>
              </a:p>
              <a:p>
                <a:pPr marL="342900" indent="-342900">
                  <a:buFont typeface="Arial" panose="020B0604020202020204" pitchFamily="34" charset="0"/>
                  <a:buChar char="•"/>
                </a:pPr>
                <a:r>
                  <a:rPr lang="en-US" sz="2400" dirty="0">
                    <a:latin typeface="CronosPro-Regular"/>
                    <a:cs typeface="CronosPro-Regular"/>
                  </a:rPr>
                  <a:t>The program is never rejected.</a:t>
                </a:r>
              </a:p>
            </p:txBody>
          </p:sp>
        </mc:Choice>
        <mc:Fallback xmlns="">
          <p:sp>
            <p:nvSpPr>
              <p:cNvPr id="33" name="TextBox 32"/>
              <p:cNvSpPr txBox="1">
                <a:spLocks noRot="1" noChangeAspect="1" noMove="1" noResize="1" noEditPoints="1" noAdjustHandles="1" noChangeArrowheads="1" noChangeShapeType="1" noTextEdit="1"/>
              </p:cNvSpPr>
              <p:nvPr/>
            </p:nvSpPr>
            <p:spPr>
              <a:xfrm>
                <a:off x="275734" y="4986467"/>
                <a:ext cx="8630239" cy="1569660"/>
              </a:xfrm>
              <a:prstGeom prst="rect">
                <a:avLst/>
              </a:prstGeom>
              <a:blipFill>
                <a:blip r:embed="rId11"/>
                <a:stretch>
                  <a:fillRect l="-918" t="-3113" b="-8171"/>
                </a:stretch>
              </a:blipFill>
            </p:spPr>
            <p:txBody>
              <a:bodyPr/>
              <a:lstStyle/>
              <a:p>
                <a:r>
                  <a:rPr lang="en-US">
                    <a:noFill/>
                  </a:rPr>
                  <a:t> </a:t>
                </a:r>
              </a:p>
            </p:txBody>
          </p:sp>
        </mc:Fallback>
      </mc:AlternateContent>
      <p:cxnSp>
        <p:nvCxnSpPr>
          <p:cNvPr id="31" name="Connector: Curved 34"/>
          <p:cNvCxnSpPr>
            <a:stCxn id="20" idx="3"/>
            <a:endCxn id="21" idx="1"/>
          </p:cNvCxnSpPr>
          <p:nvPr/>
        </p:nvCxnSpPr>
        <p:spPr>
          <a:xfrm flipV="1">
            <a:off x="3886980" y="2739002"/>
            <a:ext cx="548326" cy="1696828"/>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7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12829</TotalTime>
  <Words>2031</Words>
  <Application>Microsoft Macintosh PowerPoint</Application>
  <PresentationFormat>On-screen Show (4:3)</PresentationFormat>
  <Paragraphs>429</Paragraphs>
  <Slides>42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Cambria Math</vt:lpstr>
      <vt:lpstr>Cmmi</vt:lpstr>
      <vt:lpstr>Courier New</vt:lpstr>
      <vt:lpstr>CronosPro-Regular</vt:lpstr>
      <vt:lpstr>Symbol</vt:lpstr>
      <vt:lpstr>Arial</vt:lpstr>
      <vt:lpstr>Clarity</vt:lpstr>
      <vt:lpstr>Lecture 20: Information Flow Control</vt:lpstr>
      <vt:lpstr>Information flow policies</vt:lpstr>
      <vt:lpstr>Labels represent policies</vt:lpstr>
      <vt:lpstr>Labels represent policies</vt:lpstr>
      <vt:lpstr>Noninterference  [Goguen and Meseguer 1982]</vt:lpstr>
      <vt:lpstr>Today: Information Flow Control</vt:lpstr>
      <vt:lpstr>Information Flow Control</vt:lpstr>
      <vt:lpstr>Information Flow Control: fixed Γ</vt:lpstr>
      <vt:lpstr>Information Flow Control: flow-sensitive Γ</vt:lpstr>
      <vt:lpstr>Enforcing IF policies</vt:lpstr>
      <vt:lpstr>Static Type CHecking</vt:lpstr>
      <vt:lpstr>A simple programming language</vt:lpstr>
      <vt:lpstr>Checking an assignment</vt:lpstr>
      <vt:lpstr>Checking an assignment</vt:lpstr>
      <vt:lpstr>Checking an assignment</vt:lpstr>
      <vt:lpstr>Checking an assignment</vt:lpstr>
      <vt:lpstr>Checking an assignment</vt:lpstr>
      <vt:lpstr>Operator for combining labels</vt:lpstr>
      <vt:lpstr>Checking an assignment</vt:lpstr>
      <vt:lpstr>Lattice of labels</vt:lpstr>
      <vt:lpstr>Checking an if-statement</vt:lpstr>
      <vt:lpstr>Checking an if-statement</vt:lpstr>
      <vt:lpstr>Context</vt:lpstr>
      <vt:lpstr>Context</vt:lpstr>
      <vt:lpstr>Typing system for IF control</vt:lpstr>
      <vt:lpstr>We are already familiar with typing systems!</vt:lpstr>
      <vt:lpstr>Typing rules for expressions</vt:lpstr>
      <vt:lpstr>Typing rules for expressions</vt:lpstr>
      <vt:lpstr>Example</vt:lpstr>
      <vt:lpstr>Typing rules for commands</vt:lpstr>
      <vt:lpstr>Assignment rule</vt:lpstr>
      <vt:lpstr>If-rule</vt:lpstr>
      <vt:lpstr>If-rule (example)</vt:lpstr>
      <vt:lpstr>Static type system</vt:lpstr>
      <vt:lpstr>Soundness of type system</vt:lpstr>
      <vt:lpstr>Limitations of the type system</vt:lpstr>
      <vt:lpstr>This type system does not prevent leaks through covert channels.</vt:lpstr>
      <vt:lpstr>A solution</vt:lpstr>
      <vt:lpstr>This type system is not complete.</vt:lpstr>
      <vt:lpstr>This type system is not complete.</vt:lpstr>
      <vt:lpstr>Can we build a complete mechanism?</vt:lpstr>
      <vt:lpstr>Can we build a mechanism with fewer false positives?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394</cp:revision>
  <cp:lastPrinted>2018-04-11T16:55:54Z</cp:lastPrinted>
  <dcterms:created xsi:type="dcterms:W3CDTF">2018-01-05T20:19:03Z</dcterms:created>
  <dcterms:modified xsi:type="dcterms:W3CDTF">2018-04-11T16:55:59Z</dcterms:modified>
</cp:coreProperties>
</file>