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8" r:id="rId3"/>
    <p:sldId id="260" r:id="rId4"/>
    <p:sldId id="332" r:id="rId5"/>
    <p:sldId id="305" r:id="rId6"/>
    <p:sldId id="274" r:id="rId7"/>
    <p:sldId id="275" r:id="rId8"/>
    <p:sldId id="276" r:id="rId9"/>
    <p:sldId id="304" r:id="rId10"/>
    <p:sldId id="306" r:id="rId11"/>
    <p:sldId id="281" r:id="rId12"/>
    <p:sldId id="282" r:id="rId13"/>
    <p:sldId id="283" r:id="rId14"/>
    <p:sldId id="307" r:id="rId15"/>
    <p:sldId id="308" r:id="rId16"/>
    <p:sldId id="285" r:id="rId17"/>
    <p:sldId id="309" r:id="rId18"/>
    <p:sldId id="310" r:id="rId19"/>
    <p:sldId id="311" r:id="rId20"/>
    <p:sldId id="312" r:id="rId21"/>
    <p:sldId id="330" r:id="rId22"/>
    <p:sldId id="313" r:id="rId23"/>
    <p:sldId id="315" r:id="rId24"/>
    <p:sldId id="316" r:id="rId25"/>
    <p:sldId id="317" r:id="rId26"/>
    <p:sldId id="324" r:id="rId27"/>
    <p:sldId id="325" r:id="rId28"/>
    <p:sldId id="326" r:id="rId29"/>
    <p:sldId id="328" r:id="rId30"/>
    <p:sldId id="32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1" autoAdjust="0"/>
    <p:restoredTop sz="89483" autoAdjust="0"/>
  </p:normalViewPr>
  <p:slideViewPr>
    <p:cSldViewPr>
      <p:cViewPr>
        <p:scale>
          <a:sx n="88" d="100"/>
          <a:sy n="88" d="100"/>
        </p:scale>
        <p:origin x="-120"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documents with different policies are combined to produce a new document, that document is associated with a policy that satisfies all policies of the constituent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183407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Hasse</a:t>
            </a:r>
            <a:r>
              <a:rPr lang="en-US" dirty="0" smtClean="0"/>
              <a:t> diagram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186837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Hasse</a:t>
            </a:r>
            <a:r>
              <a:rPr lang="en-US" dirty="0" smtClean="0"/>
              <a:t> diagram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07142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67057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19</a:t>
            </a:fld>
            <a:endParaRPr lang="en-US"/>
          </a:p>
        </p:txBody>
      </p:sp>
    </p:spTree>
    <p:extLst>
      <p:ext uri="{BB962C8B-B14F-4D97-AF65-F5344CB8AC3E}">
        <p14:creationId xmlns:p14="http://schemas.microsoft.com/office/powerpoint/2010/main" val="580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205242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21</a:t>
            </a:fld>
            <a:endParaRPr lang="en-US"/>
          </a:p>
        </p:txBody>
      </p:sp>
    </p:spTree>
    <p:extLst>
      <p:ext uri="{BB962C8B-B14F-4D97-AF65-F5344CB8AC3E}">
        <p14:creationId xmlns:p14="http://schemas.microsoft.com/office/powerpoint/2010/main" val="132966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is this the right security</a:t>
            </a:r>
            <a:r>
              <a:rPr lang="en-US" baseline="0" dirty="0" smtClean="0"/>
              <a:t> goal?</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135813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statement of NI considers only programs that terminate. What if the termination behavior of a program depends on secret data? </a:t>
            </a:r>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34609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operations may increase the restrictions imposed on outputs comparing to restrictions imposed on inputs.</a:t>
            </a:r>
          </a:p>
          <a:p>
            <a:r>
              <a:rPr lang="en-US" dirty="0"/>
              <a:t>For example the list of students in </a:t>
            </a:r>
            <a:r>
              <a:rPr lang="en-US" dirty="0" err="1"/>
              <a:t>cs</a:t>
            </a:r>
            <a:r>
              <a:rPr lang="en-US" dirty="0"/>
              <a:t> and the list of addressed in Ithaca may be public, but a list that maps students to home addresses is no longer public.</a:t>
            </a:r>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99309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Authentication:</a:t>
            </a:r>
            <a:r>
              <a:rPr lang="en-US" baseline="0" dirty="0" smtClean="0"/>
              <a:t>  passwords, digital signatures, EV certificates in browsers</a:t>
            </a:r>
          </a:p>
          <a:p>
            <a:pPr marL="171450" indent="-171450">
              <a:buFont typeface="Arial"/>
              <a:buChar char="•"/>
            </a:pPr>
            <a:r>
              <a:rPr lang="en-US" dirty="0" smtClean="0"/>
              <a:t>Authorization:  file permissions, firewalls, visibility restrictions in FB</a:t>
            </a:r>
          </a:p>
          <a:p>
            <a:pPr marL="171450" indent="-171450">
              <a:buFont typeface="Arial"/>
              <a:buChar char="•"/>
            </a:pPr>
            <a:r>
              <a:rPr lang="en-US" baseline="0" dirty="0" smtClean="0"/>
              <a:t>Audit:  log files, log browsers, intrusion detection systems</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labels represent policies that are more restrictive than necessary: the restrictions on derived data should be the same as the restrictions on initial data. However, there are cases where restrictions on some outputs of an operation are different from the restrictions on inputs.</a:t>
            </a:r>
          </a:p>
        </p:txBody>
      </p:sp>
      <p:sp>
        <p:nvSpPr>
          <p:cNvPr id="4" name="Slide Number Placeholder 3"/>
          <p:cNvSpPr>
            <a:spLocks noGrp="1"/>
          </p:cNvSpPr>
          <p:nvPr>
            <p:ph type="sldNum" sz="quarter" idx="10"/>
          </p:nvPr>
        </p:nvSpPr>
        <p:spPr/>
        <p:txBody>
          <a:bodyPr/>
          <a:lstStyle/>
          <a:p>
            <a:fld id="{B7975FD5-AB21-4C45-BFE8-1D3F02B463E2}" type="slidenum">
              <a:rPr lang="en-US" smtClean="0"/>
              <a:t>27</a:t>
            </a:fld>
            <a:endParaRPr lang="en-US"/>
          </a:p>
        </p:txBody>
      </p:sp>
    </p:spTree>
    <p:extLst>
      <p:ext uri="{BB962C8B-B14F-4D97-AF65-F5344CB8AC3E}">
        <p14:creationId xmlns:p14="http://schemas.microsoft.com/office/powerpoint/2010/main" val="86988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encryption operation takes as input values tagged with H, but the result is wanted to be tagged with L.</a:t>
            </a:r>
          </a:p>
        </p:txBody>
      </p:sp>
      <p:sp>
        <p:nvSpPr>
          <p:cNvPr id="4" name="Slide Number Placeholder 3"/>
          <p:cNvSpPr>
            <a:spLocks noGrp="1"/>
          </p:cNvSpPr>
          <p:nvPr>
            <p:ph type="sldNum" sz="quarter" idx="10"/>
          </p:nvPr>
        </p:nvSpPr>
        <p:spPr/>
        <p:txBody>
          <a:bodyPr/>
          <a:lstStyle/>
          <a:p>
            <a:fld id="{B7975FD5-AB21-4C45-BFE8-1D3F02B463E2}" type="slidenum">
              <a:rPr lang="en-US" smtClean="0"/>
              <a:t>28</a:t>
            </a:fld>
            <a:endParaRPr lang="en-US"/>
          </a:p>
        </p:txBody>
      </p:sp>
    </p:spTree>
    <p:extLst>
      <p:ext uri="{BB962C8B-B14F-4D97-AF65-F5344CB8AC3E}">
        <p14:creationId xmlns:p14="http://schemas.microsoft.com/office/powerpoint/2010/main" val="162394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document doc associated with an access control policy …. Assume that some computation is applied to doc producing several new documents that needs to be used later. What should be the access control policy on these new documents? A human should make this decision and should manually associate the desired policies to the new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52725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manual work becomes harder and harder, when we scale to a system that stores multiple pieces of data that are owned by multiple users,</a:t>
            </a:r>
          </a:p>
          <a:p>
            <a:r>
              <a:rPr lang="en-US" dirty="0"/>
              <a:t>and supports rich interactions between data of different users.</a:t>
            </a:r>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90435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128301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covert</a:t>
            </a:r>
            <a:r>
              <a:rPr lang="en-US" baseline="0" dirty="0" smtClean="0"/>
              <a:t> </a:t>
            </a:r>
            <a:r>
              <a:rPr lang="en-US" baseline="0" dirty="0" err="1" smtClean="0"/>
              <a:t>chanels</a:t>
            </a:r>
            <a:r>
              <a:rPr lang="en-US" baseline="0" dirty="0" smtClean="0"/>
              <a:t>: </a:t>
            </a:r>
            <a:r>
              <a:rPr lang="en-US" dirty="0" smtClean="0">
                <a:solidFill>
                  <a:schemeClr val="tx1">
                    <a:lumMod val="50000"/>
                    <a:lumOff val="50000"/>
                  </a:schemeClr>
                </a:solidFill>
              </a:rPr>
              <a:t>Lampson 1973] </a:t>
            </a:r>
            <a:r>
              <a:rPr lang="en-US" dirty="0" smtClean="0"/>
              <a:t>Malicious program could:</a:t>
            </a:r>
          </a:p>
          <a:p>
            <a:pPr lvl="1"/>
            <a:r>
              <a:rPr lang="en-US" dirty="0" smtClean="0"/>
              <a:t>Leak information in </a:t>
            </a:r>
            <a:r>
              <a:rPr lang="en-US" b="1" dirty="0" smtClean="0"/>
              <a:t>metadata</a:t>
            </a:r>
            <a:r>
              <a:rPr lang="en-US" dirty="0" smtClean="0"/>
              <a:t> (billing reports,  </a:t>
            </a:r>
            <a:r>
              <a:rPr lang="en-US" dirty="0" err="1" smtClean="0"/>
              <a:t>nonces</a:t>
            </a:r>
            <a:r>
              <a:rPr lang="en-US" dirty="0" smtClean="0"/>
              <a:t> chosen in protocols, ...)</a:t>
            </a:r>
          </a:p>
          <a:p>
            <a:pPr lvl="1"/>
            <a:r>
              <a:rPr lang="en-US" dirty="0" smtClean="0"/>
              <a:t>Use </a:t>
            </a:r>
            <a:r>
              <a:rPr lang="en-US" b="1" dirty="0" smtClean="0"/>
              <a:t>shared resources </a:t>
            </a:r>
            <a:r>
              <a:rPr lang="en-US" dirty="0" smtClean="0"/>
              <a:t>and OS API to encode information (e.g., file locking, CPU cycles)</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133714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flow policies are proposed to address the limitations of access control. [from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106448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documents with different policies are combined to produce a new document, that document is associated with a policy that satisfies all policies of the constituent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71575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4/7/18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4/7/18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NULL"/><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1" Type="http://schemas.openxmlformats.org/officeDocument/2006/relationships/image" Target="NULL"/><Relationship Id="rId12" Type="http://schemas.openxmlformats.org/officeDocument/2006/relationships/image" Target="NULL"/><Relationship Id="rId13" Type="http://schemas.openxmlformats.org/officeDocument/2006/relationships/image" Target="NULL"/><Relationship Id="rId14" Type="http://schemas.openxmlformats.org/officeDocument/2006/relationships/image" Target="NUL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NULL"/><Relationship Id="rId9" Type="http://schemas.openxmlformats.org/officeDocument/2006/relationships/image" Target="NULL"/><Relationship Id="rId10"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NULL"/><Relationship Id="rId9" Type="http://schemas.openxmlformats.org/officeDocument/2006/relationships/image" Target="NULL"/><Relationship Id="rId10" Type="http://schemas.openxmlformats.org/officeDocument/2006/relationships/image" Target="NUL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media/image23.png"/><Relationship Id="rId8" Type="http://schemas.openxmlformats.org/officeDocument/2006/relationships/image" Target="NULL"/><Relationship Id="rId9" Type="http://schemas.openxmlformats.org/officeDocument/2006/relationships/image" Target="NUL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NULL"/><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2.png"/><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NULL"/><Relationship Id="rId9" Type="http://schemas.openxmlformats.org/officeDocument/2006/relationships/image" Target="NULL"/><Relationship Id="rId10" Type="http://schemas.openxmlformats.org/officeDocument/2006/relationships/image" Target="NULL"/><Relationship Id="rId11" Type="http://schemas.openxmlformats.org/officeDocument/2006/relationships/image" Target="NUL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4/9/2018</a:t>
            </a:r>
            <a:endParaRPr lang="en-US" dirty="0" smtClean="0"/>
          </a:p>
        </p:txBody>
      </p:sp>
      <p:sp>
        <p:nvSpPr>
          <p:cNvPr id="2" name="Title 1"/>
          <p:cNvSpPr>
            <a:spLocks noGrp="1"/>
          </p:cNvSpPr>
          <p:nvPr>
            <p:ph type="title"/>
          </p:nvPr>
        </p:nvSpPr>
        <p:spPr>
          <a:xfrm>
            <a:off x="685800" y="2667002"/>
            <a:ext cx="7848600" cy="631825"/>
          </a:xfrm>
        </p:spPr>
        <p:txBody>
          <a:bodyPr>
            <a:normAutofit/>
          </a:bodyPr>
          <a:lstStyle/>
          <a:p>
            <a:r>
              <a:rPr lang="en-US" sz="3400" dirty="0" smtClean="0"/>
              <a:t>Lecture </a:t>
            </a:r>
            <a:r>
              <a:rPr lang="en-US" sz="3400" dirty="0" smtClean="0"/>
              <a:t>19: Information Flow</a:t>
            </a:r>
            <a:endParaRPr lang="en-US" sz="3400"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(IF) Policies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Focus on </a:t>
                </a:r>
                <a:r>
                  <a:rPr lang="en-US" b="1" dirty="0" smtClean="0">
                    <a:solidFill>
                      <a:schemeClr val="accent2"/>
                    </a:solidFill>
                  </a:rPr>
                  <a:t>information</a:t>
                </a:r>
                <a:r>
                  <a:rPr lang="en-US" dirty="0" smtClean="0"/>
                  <a:t> not objects</a:t>
                </a:r>
              </a:p>
              <a:p>
                <a:r>
                  <a:rPr lang="en-US" dirty="0" smtClean="0"/>
                  <a:t>An </a:t>
                </a:r>
                <a:r>
                  <a:rPr lang="en-US" dirty="0"/>
                  <a:t>IF policy specifies </a:t>
                </a:r>
                <a:r>
                  <a:rPr lang="en-US" b="1" dirty="0"/>
                  <a:t>restrictions</a:t>
                </a:r>
                <a:r>
                  <a:rPr lang="en-US" dirty="0"/>
                  <a:t> on the associated data, and on all its derived data. </a:t>
                </a:r>
              </a:p>
              <a:p>
                <a:r>
                  <a:rPr lang="en-US" dirty="0"/>
                  <a:t>IF policy for confidentiality:</a:t>
                </a:r>
              </a:p>
              <a:p>
                <a:pPr lvl="1"/>
                <a:r>
                  <a:rPr lang="en-US" dirty="0"/>
                  <a:t>Value </a:t>
                </a:r>
                <a14:m>
                  <m:oMath xmlns:m="http://schemas.openxmlformats.org/officeDocument/2006/math">
                    <m:r>
                      <a:rPr lang="en-US" b="0" i="1" smtClean="0">
                        <a:latin typeface="Cambria Math" panose="02040503050406030204" pitchFamily="18" charset="0"/>
                      </a:rPr>
                      <m:t>𝑣</m:t>
                    </m:r>
                  </m:oMath>
                </a14:m>
                <a:r>
                  <a:rPr lang="en-US" dirty="0"/>
                  <a:t> </a:t>
                </a:r>
                <a:r>
                  <a:rPr lang="en-US" i="1" dirty="0"/>
                  <a:t>and all its derived values  </a:t>
                </a:r>
                <a:r>
                  <a:rPr lang="en-US" dirty="0"/>
                  <a:t>are allowed to be read </a:t>
                </a:r>
                <a:r>
                  <a:rPr lang="en-US" dirty="0" smtClean="0"/>
                  <a:t>only by Alice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t="-875" r="-19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10</a:t>
            </a:fld>
            <a:endParaRPr lang="en-US"/>
          </a:p>
        </p:txBody>
      </p:sp>
      <p:pic>
        <p:nvPicPr>
          <p:cNvPr id="6" name="Graphic 5" descr="Right Pointing Backhand Index "/>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61326" y="4111002"/>
            <a:ext cx="914400" cy="914400"/>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2219225" y="4283095"/>
                <a:ext cx="5974422" cy="1508105"/>
              </a:xfrm>
              <a:prstGeom prst="rect">
                <a:avLst/>
              </a:prstGeom>
              <a:noFill/>
            </p:spPr>
            <p:txBody>
              <a:bodyPr wrap="square" rtlCol="0">
                <a:spAutoFit/>
              </a:bodyPr>
              <a:lstStyle/>
              <a:p>
                <a:r>
                  <a:rPr lang="en-US" sz="2400" dirty="0">
                    <a:solidFill>
                      <a:schemeClr val="accent2"/>
                    </a:solidFill>
                    <a:cs typeface="CronosPro-Regular"/>
                  </a:rPr>
                  <a:t>Different from the access control policy:</a:t>
                </a:r>
              </a:p>
              <a:p>
                <a:r>
                  <a:rPr lang="en-US" sz="2000" dirty="0">
                    <a:solidFill>
                      <a:schemeClr val="accent2"/>
                    </a:solidFill>
                  </a:rPr>
                  <a:t>Value </a:t>
                </a:r>
                <a14:m>
                  <m:oMath xmlns:m="http://schemas.openxmlformats.org/officeDocument/2006/math">
                    <m:r>
                      <a:rPr lang="en-US" sz="2000" i="1" smtClean="0">
                        <a:solidFill>
                          <a:schemeClr val="accent2"/>
                        </a:solidFill>
                        <a:latin typeface="Cambria Math" panose="02040503050406030204" pitchFamily="18" charset="0"/>
                      </a:rPr>
                      <m:t>𝑣</m:t>
                    </m:r>
                  </m:oMath>
                </a14:m>
                <a:r>
                  <a:rPr lang="en-US" sz="2000" dirty="0">
                    <a:solidFill>
                      <a:schemeClr val="accent2"/>
                    </a:solidFill>
                  </a:rPr>
                  <a:t> is allowed to be read at most by Alice.</a:t>
                </a:r>
              </a:p>
              <a:p>
                <a:endParaRPr lang="en-US" sz="2400" dirty="0">
                  <a:solidFill>
                    <a:schemeClr val="accent2"/>
                  </a:solidFill>
                  <a:latin typeface="CronosPro-Regular"/>
                  <a:cs typeface="CronosPro-Regular"/>
                </a:endParaRPr>
              </a:p>
              <a:p>
                <a:endParaRPr lang="en-US" sz="2400" dirty="0">
                  <a:solidFill>
                    <a:schemeClr val="accent2"/>
                  </a:solidFill>
                  <a:latin typeface="CronosPro-Regular"/>
                  <a:cs typeface="CronosPro-Regular"/>
                </a:endParaRPr>
              </a:p>
            </p:txBody>
          </p:sp>
        </mc:Choice>
        <mc:Fallback>
          <p:sp>
            <p:nvSpPr>
              <p:cNvPr id="7" name="TextBox 6"/>
              <p:cNvSpPr txBox="1">
                <a:spLocks noRot="1" noChangeAspect="1" noMove="1" noResize="1" noEditPoints="1" noAdjustHandles="1" noChangeArrowheads="1" noChangeShapeType="1" noTextEdit="1"/>
              </p:cNvSpPr>
              <p:nvPr/>
            </p:nvSpPr>
            <p:spPr>
              <a:xfrm>
                <a:off x="2219225" y="4283095"/>
                <a:ext cx="5974422" cy="1508105"/>
              </a:xfrm>
              <a:prstGeom prst="rect">
                <a:avLst/>
              </a:prstGeom>
              <a:blipFill rotWithShape="0">
                <a:blip r:embed="rId6"/>
                <a:stretch>
                  <a:fillRect l="-1531" t="-2834"/>
                </a:stretch>
              </a:blipFill>
            </p:spPr>
            <p:txBody>
              <a:bodyPr/>
              <a:lstStyle/>
              <a:p>
                <a:r>
                  <a:rPr lang="en-US">
                    <a:noFill/>
                  </a:rPr>
                  <a:t> </a:t>
                </a:r>
              </a:p>
            </p:txBody>
          </p:sp>
        </mc:Fallback>
      </mc:AlternateContent>
      <p:sp>
        <p:nvSpPr>
          <p:cNvPr id="5" name="Rectangle 4"/>
          <p:cNvSpPr/>
          <p:nvPr/>
        </p:nvSpPr>
        <p:spPr>
          <a:xfrm>
            <a:off x="460828" y="5320109"/>
            <a:ext cx="8225972" cy="830997"/>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r>
              <a:rPr lang="en-US" sz="2400" dirty="0">
                <a:solidFill>
                  <a:prstClr val="black"/>
                </a:solidFill>
              </a:rPr>
              <a:t>The enforcement mechanism </a:t>
            </a:r>
            <a:r>
              <a:rPr lang="en-US" sz="2400" b="1" dirty="0">
                <a:solidFill>
                  <a:prstClr val="black"/>
                </a:solidFill>
              </a:rPr>
              <a:t>automatically </a:t>
            </a:r>
            <a:r>
              <a:rPr lang="en-US" sz="2400" dirty="0">
                <a:solidFill>
                  <a:prstClr val="black"/>
                </a:solidFill>
              </a:rPr>
              <a:t>deduces the </a:t>
            </a:r>
            <a:r>
              <a:rPr lang="en-US" sz="2400" dirty="0" smtClean="0">
                <a:solidFill>
                  <a:prstClr val="black"/>
                </a:solidFill>
              </a:rPr>
              <a:t>restrictions </a:t>
            </a:r>
            <a:r>
              <a:rPr lang="en-US" sz="2400" dirty="0">
                <a:solidFill>
                  <a:prstClr val="black"/>
                </a:solidFill>
              </a:rPr>
              <a:t>for derived data.</a:t>
            </a:r>
            <a:endParaRPr lang="en-US" sz="2400" dirty="0">
              <a:solidFill>
                <a:prstClr val="black"/>
              </a:solidFill>
            </a:endParaRPr>
          </a:p>
        </p:txBody>
      </p:sp>
    </p:spTree>
    <p:extLst>
      <p:ext uri="{BB962C8B-B14F-4D97-AF65-F5344CB8AC3E}">
        <p14:creationId xmlns:p14="http://schemas.microsoft.com/office/powerpoint/2010/main" val="10442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11</a:t>
            </a:fld>
            <a:endParaRPr lang="en-US"/>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Scaling to many interactions…</a:t>
            </a:r>
          </a:p>
        </p:txBody>
      </p:sp>
      <p:grpSp>
        <p:nvGrpSpPr>
          <p:cNvPr id="134" name="Group 133"/>
          <p:cNvGrpSpPr/>
          <p:nvPr/>
        </p:nvGrpSpPr>
        <p:grpSpPr>
          <a:xfrm>
            <a:off x="3148208" y="2305778"/>
            <a:ext cx="2510790" cy="2762474"/>
            <a:chOff x="4865802" y="1896431"/>
            <a:chExt cx="3077855" cy="2955236"/>
          </a:xfrm>
        </p:grpSpPr>
        <p:sp>
          <p:nvSpPr>
            <p:cNvPr id="135" name="Rectangle: Folded Corner 134"/>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6" name="Scroll: Vertical 135"/>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Folded Corner 136"/>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Rectangle: Folded Corner 137"/>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9" name="Rectangle: Folded Corner 138"/>
            <p:cNvSpPr/>
            <p:nvPr/>
          </p:nvSpPr>
          <p:spPr>
            <a:xfrm>
              <a:off x="5310433" y="3886986"/>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Folded Corner 139"/>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1" name="Straight Arrow Connector 140"/>
            <p:cNvCxnSpPr>
              <a:stCxn id="135" idx="2"/>
              <a:endCxn id="137"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42" name="Straight Arrow Connector 141"/>
            <p:cNvCxnSpPr>
              <a:stCxn id="135" idx="2"/>
              <a:endCxn id="138"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43" name="Straight Arrow Connector 142"/>
            <p:cNvCxnSpPr>
              <a:stCxn id="138" idx="2"/>
              <a:endCxn id="139"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44" name="Straight Arrow Connector 143"/>
            <p:cNvCxnSpPr>
              <a:stCxn id="138" idx="2"/>
              <a:endCxn id="140"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45" name="Rectangle: Folded Corner 144"/>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6" name="Scroll: Vertical 145"/>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Folded Corner 146"/>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Folded Corner 147"/>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Folded Corner 148"/>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Folded Corner 149"/>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1" name="Straight Arrow Connector 150"/>
            <p:cNvCxnSpPr>
              <a:stCxn id="145" idx="2"/>
              <a:endCxn id="147"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52" name="Straight Arrow Connector 151"/>
            <p:cNvCxnSpPr>
              <a:stCxn id="145" idx="2"/>
              <a:endCxn id="148"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53" name="Straight Arrow Connector 152"/>
            <p:cNvCxnSpPr>
              <a:stCxn id="148" idx="2"/>
              <a:endCxn id="149"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a:stCxn id="148" idx="2"/>
              <a:endCxn id="150"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55" name="Rectangle: Folded Corner 154"/>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6" name="Scroll: Vertical 155"/>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7" name="Rectangle: Folded Corner 156"/>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8" name="Rectangle: Folded Corner 157"/>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9" name="Rectangle: Folded Corner 158"/>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0" name="Rectangle: Folded Corner 159"/>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1" name="Straight Arrow Connector 160"/>
            <p:cNvCxnSpPr>
              <a:stCxn id="155" idx="2"/>
              <a:endCxn id="157"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62" name="Straight Arrow Connector 161"/>
            <p:cNvCxnSpPr>
              <a:stCxn id="155" idx="2"/>
              <a:endCxn id="158"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63" name="Straight Arrow Connector 162"/>
            <p:cNvCxnSpPr>
              <a:stCxn id="158" idx="2"/>
              <a:endCxn id="159"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64" name="Straight Arrow Connector 163"/>
            <p:cNvCxnSpPr>
              <a:stCxn id="158" idx="2"/>
              <a:endCxn id="160"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65" name="Rectangle: Folded Corner 164"/>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6" name="Scroll: Vertical 165"/>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Rectangle: Folded Corner 166"/>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Folded Corner 167"/>
            <p:cNvSpPr/>
            <p:nvPr/>
          </p:nvSpPr>
          <p:spPr>
            <a:xfrm>
              <a:off x="6867431" y="328524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Folded Corner 168"/>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Folded Corner 169"/>
            <p:cNvSpPr/>
            <p:nvPr/>
          </p:nvSpPr>
          <p:spPr>
            <a:xfrm>
              <a:off x="7312062" y="4238924"/>
              <a:ext cx="631595" cy="603317"/>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1" name="Straight Arrow Connector 170"/>
            <p:cNvCxnSpPr>
              <a:stCxn id="165" idx="2"/>
              <a:endCxn id="167"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72" name="Straight Arrow Connector 171"/>
            <p:cNvCxnSpPr>
              <a:stCxn id="165" idx="2"/>
              <a:endCxn id="168"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73" name="Straight Arrow Connector 172"/>
            <p:cNvCxnSpPr>
              <a:stCxn id="168" idx="2"/>
              <a:endCxn id="169"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74" name="Straight Arrow Connector 173"/>
            <p:cNvCxnSpPr>
              <a:stCxn id="168" idx="2"/>
              <a:endCxn id="170"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sp>
        <p:nvSpPr>
          <p:cNvPr id="175" name="Rectangle: Folded Corner 174"/>
          <p:cNvSpPr/>
          <p:nvPr/>
        </p:nvSpPr>
        <p:spPr>
          <a:xfrm>
            <a:off x="825828" y="197966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Scroll: Vertical 175"/>
          <p:cNvSpPr/>
          <p:nvPr/>
        </p:nvSpPr>
        <p:spPr>
          <a:xfrm>
            <a:off x="1083442" y="182259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Folded Corner 176"/>
          <p:cNvSpPr/>
          <p:nvPr/>
        </p:nvSpPr>
        <p:spPr>
          <a:xfrm>
            <a:off x="457988" y="2791832"/>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Rectangle: Folded Corner 177"/>
          <p:cNvSpPr/>
          <p:nvPr/>
        </p:nvSpPr>
        <p:spPr>
          <a:xfrm>
            <a:off x="1203919" y="278302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78"/>
          <p:cNvSpPr/>
          <p:nvPr/>
        </p:nvSpPr>
        <p:spPr>
          <a:xfrm>
            <a:off x="820700" y="368330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Folded Corner 179"/>
          <p:cNvSpPr/>
          <p:nvPr/>
        </p:nvSpPr>
        <p:spPr>
          <a:xfrm>
            <a:off x="1566632" y="367449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1" name="Straight Arrow Connector 180"/>
          <p:cNvCxnSpPr>
            <a:stCxn id="175" idx="2"/>
            <a:endCxn id="177" idx="0"/>
          </p:cNvCxnSpPr>
          <p:nvPr/>
        </p:nvCxnSpPr>
        <p:spPr>
          <a:xfrm flipH="1">
            <a:off x="721050" y="2543632"/>
            <a:ext cx="367840"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2" name="Straight Arrow Connector 181"/>
          <p:cNvCxnSpPr>
            <a:stCxn id="175" idx="2"/>
            <a:endCxn id="178" idx="0"/>
          </p:cNvCxnSpPr>
          <p:nvPr/>
        </p:nvCxnSpPr>
        <p:spPr>
          <a:xfrm>
            <a:off x="1088890" y="2543632"/>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3" name="Straight Arrow Connector 182"/>
          <p:cNvCxnSpPr>
            <a:stCxn id="178" idx="2"/>
            <a:endCxn id="179" idx="0"/>
          </p:cNvCxnSpPr>
          <p:nvPr/>
        </p:nvCxnSpPr>
        <p:spPr>
          <a:xfrm flipH="1">
            <a:off x="1078315" y="3346986"/>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4" name="Straight Arrow Connector 183"/>
          <p:cNvCxnSpPr>
            <a:stCxn id="178" idx="2"/>
            <a:endCxn id="180" idx="0"/>
          </p:cNvCxnSpPr>
          <p:nvPr/>
        </p:nvCxnSpPr>
        <p:spPr>
          <a:xfrm>
            <a:off x="1461535" y="3346986"/>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5" name="Rectangle: Folded Corner 184"/>
          <p:cNvSpPr/>
          <p:nvPr/>
        </p:nvSpPr>
        <p:spPr>
          <a:xfrm>
            <a:off x="1119330" y="208688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croll: Vertical 185"/>
          <p:cNvSpPr/>
          <p:nvPr/>
        </p:nvSpPr>
        <p:spPr>
          <a:xfrm>
            <a:off x="1376945" y="1929804"/>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Folded Corner 186"/>
          <p:cNvSpPr/>
          <p:nvPr/>
        </p:nvSpPr>
        <p:spPr>
          <a:xfrm>
            <a:off x="751490" y="289904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8" name="Rectangle: Folded Corner 187"/>
          <p:cNvSpPr/>
          <p:nvPr/>
        </p:nvSpPr>
        <p:spPr>
          <a:xfrm>
            <a:off x="1497422" y="289023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88"/>
          <p:cNvSpPr/>
          <p:nvPr/>
        </p:nvSpPr>
        <p:spPr>
          <a:xfrm>
            <a:off x="1114202" y="379052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Rectangle: Folded Corner 189"/>
          <p:cNvSpPr/>
          <p:nvPr/>
        </p:nvSpPr>
        <p:spPr>
          <a:xfrm>
            <a:off x="1860134" y="3781709"/>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1" name="Straight Arrow Connector 190"/>
          <p:cNvCxnSpPr>
            <a:stCxn id="185" idx="2"/>
            <a:endCxn id="187" idx="0"/>
          </p:cNvCxnSpPr>
          <p:nvPr/>
        </p:nvCxnSpPr>
        <p:spPr>
          <a:xfrm flipH="1">
            <a:off x="1009105" y="265084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2" name="Straight Arrow Connector 191"/>
          <p:cNvCxnSpPr>
            <a:stCxn id="185" idx="2"/>
            <a:endCxn id="188" idx="0"/>
          </p:cNvCxnSpPr>
          <p:nvPr/>
        </p:nvCxnSpPr>
        <p:spPr>
          <a:xfrm>
            <a:off x="1382392" y="265084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3" name="Straight Arrow Connector 192"/>
          <p:cNvCxnSpPr>
            <a:stCxn id="188" idx="2"/>
            <a:endCxn id="189" idx="0"/>
          </p:cNvCxnSpPr>
          <p:nvPr/>
        </p:nvCxnSpPr>
        <p:spPr>
          <a:xfrm flipH="1">
            <a:off x="1371818" y="3454199"/>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4" name="Straight Arrow Connector 193"/>
          <p:cNvCxnSpPr>
            <a:stCxn id="188" idx="2"/>
            <a:endCxn id="190" idx="0"/>
          </p:cNvCxnSpPr>
          <p:nvPr/>
        </p:nvCxnSpPr>
        <p:spPr>
          <a:xfrm>
            <a:off x="1755037" y="345419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5" name="Rectangle: Folded Corner 194"/>
          <p:cNvSpPr/>
          <p:nvPr/>
        </p:nvSpPr>
        <p:spPr>
          <a:xfrm>
            <a:off x="1419243" y="221024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Scroll: Vertical 195"/>
          <p:cNvSpPr/>
          <p:nvPr/>
        </p:nvSpPr>
        <p:spPr>
          <a:xfrm>
            <a:off x="1676857" y="2053169"/>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Folded Corner 196"/>
          <p:cNvSpPr/>
          <p:nvPr/>
        </p:nvSpPr>
        <p:spPr>
          <a:xfrm>
            <a:off x="1051403" y="3022412"/>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Folded Corner 197"/>
          <p:cNvSpPr/>
          <p:nvPr/>
        </p:nvSpPr>
        <p:spPr>
          <a:xfrm>
            <a:off x="1797334" y="301360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98"/>
          <p:cNvSpPr/>
          <p:nvPr/>
        </p:nvSpPr>
        <p:spPr>
          <a:xfrm>
            <a:off x="1414115" y="391388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Rectangle: Folded Corner 199"/>
          <p:cNvSpPr/>
          <p:nvPr/>
        </p:nvSpPr>
        <p:spPr>
          <a:xfrm>
            <a:off x="2160046" y="390507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1" name="Straight Arrow Connector 200"/>
          <p:cNvCxnSpPr/>
          <p:nvPr/>
        </p:nvCxnSpPr>
        <p:spPr>
          <a:xfrm flipH="1">
            <a:off x="1322473" y="2806518"/>
            <a:ext cx="311243" cy="206947"/>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2" name="Straight Arrow Connector 201"/>
          <p:cNvCxnSpPr>
            <a:stCxn id="195" idx="2"/>
            <a:endCxn id="198" idx="0"/>
          </p:cNvCxnSpPr>
          <p:nvPr/>
        </p:nvCxnSpPr>
        <p:spPr>
          <a:xfrm>
            <a:off x="1682305" y="2774211"/>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3" name="Straight Arrow Connector 202"/>
          <p:cNvCxnSpPr>
            <a:stCxn id="198" idx="2"/>
            <a:endCxn id="199" idx="0"/>
          </p:cNvCxnSpPr>
          <p:nvPr/>
        </p:nvCxnSpPr>
        <p:spPr>
          <a:xfrm flipH="1">
            <a:off x="1671730" y="3577565"/>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4" name="Straight Arrow Connector 203"/>
          <p:cNvCxnSpPr>
            <a:stCxn id="198" idx="2"/>
            <a:endCxn id="200" idx="0"/>
          </p:cNvCxnSpPr>
          <p:nvPr/>
        </p:nvCxnSpPr>
        <p:spPr>
          <a:xfrm>
            <a:off x="2054949" y="3577565"/>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05" name="Rectangle: Folded Corner 204"/>
          <p:cNvSpPr/>
          <p:nvPr/>
        </p:nvSpPr>
        <p:spPr>
          <a:xfrm>
            <a:off x="1712745" y="231746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Scroll: Vertical 205"/>
          <p:cNvSpPr/>
          <p:nvPr/>
        </p:nvSpPr>
        <p:spPr>
          <a:xfrm>
            <a:off x="1970359" y="216038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Rectangle: Folded Corner 206"/>
          <p:cNvSpPr/>
          <p:nvPr/>
        </p:nvSpPr>
        <p:spPr>
          <a:xfrm>
            <a:off x="1344905" y="312962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Rectangle: Folded Corner 207"/>
          <p:cNvSpPr/>
          <p:nvPr/>
        </p:nvSpPr>
        <p:spPr>
          <a:xfrm>
            <a:off x="2090836" y="3120814"/>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208"/>
          <p:cNvSpPr/>
          <p:nvPr/>
        </p:nvSpPr>
        <p:spPr>
          <a:xfrm>
            <a:off x="1707617" y="402110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0" name="Rectangle: Folded Corner 209"/>
          <p:cNvSpPr/>
          <p:nvPr/>
        </p:nvSpPr>
        <p:spPr>
          <a:xfrm>
            <a:off x="2453548" y="4012289"/>
            <a:ext cx="515230" cy="563964"/>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1" name="Straight Arrow Connector 210"/>
          <p:cNvCxnSpPr>
            <a:stCxn id="205" idx="2"/>
            <a:endCxn id="207" idx="0"/>
          </p:cNvCxnSpPr>
          <p:nvPr/>
        </p:nvCxnSpPr>
        <p:spPr>
          <a:xfrm flipH="1">
            <a:off x="1602520" y="288142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2" name="Straight Arrow Connector 211"/>
          <p:cNvCxnSpPr>
            <a:stCxn id="205" idx="2"/>
            <a:endCxn id="208" idx="0"/>
          </p:cNvCxnSpPr>
          <p:nvPr/>
        </p:nvCxnSpPr>
        <p:spPr>
          <a:xfrm>
            <a:off x="1975807" y="288142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3" name="Straight Arrow Connector 212"/>
          <p:cNvCxnSpPr/>
          <p:nvPr/>
        </p:nvCxnSpPr>
        <p:spPr>
          <a:xfrm flipH="1">
            <a:off x="1960744" y="3722958"/>
            <a:ext cx="344205" cy="30208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4" name="Straight Arrow Connector 213"/>
          <p:cNvCxnSpPr>
            <a:stCxn id="208" idx="2"/>
            <a:endCxn id="210" idx="0"/>
          </p:cNvCxnSpPr>
          <p:nvPr/>
        </p:nvCxnSpPr>
        <p:spPr>
          <a:xfrm>
            <a:off x="2348452" y="368477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15" name="Rectangle: Folded Corner 214"/>
          <p:cNvSpPr/>
          <p:nvPr/>
        </p:nvSpPr>
        <p:spPr>
          <a:xfrm>
            <a:off x="6301111" y="288729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Scroll: Vertical 215"/>
          <p:cNvSpPr/>
          <p:nvPr/>
        </p:nvSpPr>
        <p:spPr>
          <a:xfrm>
            <a:off x="6558725" y="2730215"/>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7" name="Rectangle: Folded Corner 216"/>
          <p:cNvSpPr/>
          <p:nvPr/>
        </p:nvSpPr>
        <p:spPr>
          <a:xfrm>
            <a:off x="5933271" y="369945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Rectangle: Folded Corner 217"/>
          <p:cNvSpPr/>
          <p:nvPr/>
        </p:nvSpPr>
        <p:spPr>
          <a:xfrm>
            <a:off x="6679202" y="369064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9" name="Rectangle: Folded Corner 218"/>
          <p:cNvSpPr/>
          <p:nvPr/>
        </p:nvSpPr>
        <p:spPr>
          <a:xfrm>
            <a:off x="6295983" y="4590932"/>
            <a:ext cx="515230" cy="563964"/>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0" name="Rectangle: Folded Corner 219"/>
          <p:cNvSpPr/>
          <p:nvPr/>
        </p:nvSpPr>
        <p:spPr>
          <a:xfrm>
            <a:off x="7041914" y="458212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1" name="Straight Arrow Connector 220"/>
          <p:cNvCxnSpPr>
            <a:stCxn id="215" idx="2"/>
            <a:endCxn id="217" idx="0"/>
          </p:cNvCxnSpPr>
          <p:nvPr/>
        </p:nvCxnSpPr>
        <p:spPr>
          <a:xfrm flipH="1">
            <a:off x="6190886" y="3451257"/>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2" name="Straight Arrow Connector 221"/>
          <p:cNvCxnSpPr>
            <a:stCxn id="215" idx="2"/>
            <a:endCxn id="218" idx="0"/>
          </p:cNvCxnSpPr>
          <p:nvPr/>
        </p:nvCxnSpPr>
        <p:spPr>
          <a:xfrm>
            <a:off x="6558726" y="3451257"/>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3" name="Straight Arrow Connector 222"/>
          <p:cNvCxnSpPr>
            <a:stCxn id="218" idx="2"/>
            <a:endCxn id="219" idx="0"/>
          </p:cNvCxnSpPr>
          <p:nvPr/>
        </p:nvCxnSpPr>
        <p:spPr>
          <a:xfrm flipH="1">
            <a:off x="6553598" y="4254611"/>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4" name="Straight Arrow Connector 223"/>
          <p:cNvCxnSpPr>
            <a:stCxn id="218" idx="2"/>
            <a:endCxn id="220" idx="0"/>
          </p:cNvCxnSpPr>
          <p:nvPr/>
        </p:nvCxnSpPr>
        <p:spPr>
          <a:xfrm>
            <a:off x="6936818" y="4254611"/>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5" name="Rectangle: Folded Corner 224"/>
          <p:cNvSpPr/>
          <p:nvPr/>
        </p:nvSpPr>
        <p:spPr>
          <a:xfrm>
            <a:off x="6594613" y="299450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6" name="Scroll: Vertical 225"/>
          <p:cNvSpPr/>
          <p:nvPr/>
        </p:nvSpPr>
        <p:spPr>
          <a:xfrm>
            <a:off x="6852227" y="283742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Folded Corner 226"/>
          <p:cNvSpPr/>
          <p:nvPr/>
        </p:nvSpPr>
        <p:spPr>
          <a:xfrm>
            <a:off x="6226773" y="380667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8" name="Rectangle: Folded Corner 227"/>
          <p:cNvSpPr/>
          <p:nvPr/>
        </p:nvSpPr>
        <p:spPr>
          <a:xfrm>
            <a:off x="6972705" y="379786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Folded Corner 228"/>
          <p:cNvSpPr/>
          <p:nvPr/>
        </p:nvSpPr>
        <p:spPr>
          <a:xfrm>
            <a:off x="6589485" y="469814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Folded Corner 229"/>
          <p:cNvSpPr/>
          <p:nvPr/>
        </p:nvSpPr>
        <p:spPr>
          <a:xfrm>
            <a:off x="7335417" y="468933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1" name="Straight Arrow Connector 230"/>
          <p:cNvCxnSpPr>
            <a:stCxn id="225" idx="2"/>
            <a:endCxn id="227" idx="0"/>
          </p:cNvCxnSpPr>
          <p:nvPr/>
        </p:nvCxnSpPr>
        <p:spPr>
          <a:xfrm flipH="1">
            <a:off x="6484388" y="355847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2" name="Straight Arrow Connector 231"/>
          <p:cNvCxnSpPr>
            <a:stCxn id="225" idx="2"/>
            <a:endCxn id="228" idx="0"/>
          </p:cNvCxnSpPr>
          <p:nvPr/>
        </p:nvCxnSpPr>
        <p:spPr>
          <a:xfrm>
            <a:off x="6852228" y="355847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3" name="Straight Arrow Connector 232"/>
          <p:cNvCxnSpPr>
            <a:stCxn id="228" idx="2"/>
            <a:endCxn id="229" idx="0"/>
          </p:cNvCxnSpPr>
          <p:nvPr/>
        </p:nvCxnSpPr>
        <p:spPr>
          <a:xfrm flipH="1">
            <a:off x="6847100" y="436182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4" name="Straight Arrow Connector 233"/>
          <p:cNvCxnSpPr>
            <a:stCxn id="228" idx="2"/>
            <a:endCxn id="230" idx="0"/>
          </p:cNvCxnSpPr>
          <p:nvPr/>
        </p:nvCxnSpPr>
        <p:spPr>
          <a:xfrm>
            <a:off x="7230320" y="436182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5" name="Rectangle: Folded Corner 234"/>
          <p:cNvSpPr/>
          <p:nvPr/>
        </p:nvSpPr>
        <p:spPr>
          <a:xfrm>
            <a:off x="6894525" y="311787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6" name="Scroll: Vertical 235"/>
          <p:cNvSpPr/>
          <p:nvPr/>
        </p:nvSpPr>
        <p:spPr>
          <a:xfrm>
            <a:off x="7152140" y="2960794"/>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Folded Corner 236"/>
          <p:cNvSpPr/>
          <p:nvPr/>
        </p:nvSpPr>
        <p:spPr>
          <a:xfrm>
            <a:off x="6526686" y="393003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8" name="Rectangle: Folded Corner 237"/>
          <p:cNvSpPr/>
          <p:nvPr/>
        </p:nvSpPr>
        <p:spPr>
          <a:xfrm>
            <a:off x="7272617" y="392122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Rectangle: Folded Corner 238"/>
          <p:cNvSpPr/>
          <p:nvPr/>
        </p:nvSpPr>
        <p:spPr>
          <a:xfrm>
            <a:off x="6889398" y="482151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Folded Corner 239"/>
          <p:cNvSpPr/>
          <p:nvPr/>
        </p:nvSpPr>
        <p:spPr>
          <a:xfrm>
            <a:off x="7635329" y="481270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1" name="Straight Arrow Connector 240"/>
          <p:cNvCxnSpPr>
            <a:stCxn id="235" idx="2"/>
            <a:endCxn id="237" idx="0"/>
          </p:cNvCxnSpPr>
          <p:nvPr/>
        </p:nvCxnSpPr>
        <p:spPr>
          <a:xfrm flipH="1">
            <a:off x="6784301" y="3681836"/>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2" name="Straight Arrow Connector 241"/>
          <p:cNvCxnSpPr>
            <a:stCxn id="235" idx="2"/>
            <a:endCxn id="238" idx="0"/>
          </p:cNvCxnSpPr>
          <p:nvPr/>
        </p:nvCxnSpPr>
        <p:spPr>
          <a:xfrm>
            <a:off x="7152141" y="3681836"/>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3" name="Straight Arrow Connector 242"/>
          <p:cNvCxnSpPr>
            <a:stCxn id="238" idx="2"/>
            <a:endCxn id="239" idx="0"/>
          </p:cNvCxnSpPr>
          <p:nvPr/>
        </p:nvCxnSpPr>
        <p:spPr>
          <a:xfrm flipH="1">
            <a:off x="7147013" y="4485190"/>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4" name="Straight Arrow Connector 243"/>
          <p:cNvCxnSpPr>
            <a:stCxn id="238" idx="2"/>
            <a:endCxn id="240" idx="0"/>
          </p:cNvCxnSpPr>
          <p:nvPr/>
        </p:nvCxnSpPr>
        <p:spPr>
          <a:xfrm>
            <a:off x="7530232" y="4485190"/>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5" name="Rectangle: Folded Corner 244"/>
          <p:cNvSpPr/>
          <p:nvPr/>
        </p:nvSpPr>
        <p:spPr>
          <a:xfrm>
            <a:off x="7188028" y="322508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Scroll: Vertical 245"/>
          <p:cNvSpPr/>
          <p:nvPr/>
        </p:nvSpPr>
        <p:spPr>
          <a:xfrm>
            <a:off x="7445642" y="3068008"/>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Folded Corner 246"/>
          <p:cNvSpPr/>
          <p:nvPr/>
        </p:nvSpPr>
        <p:spPr>
          <a:xfrm>
            <a:off x="6820188" y="403725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Rectangle: Folded Corner 247"/>
          <p:cNvSpPr/>
          <p:nvPr/>
        </p:nvSpPr>
        <p:spPr>
          <a:xfrm>
            <a:off x="7566119" y="402844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9" name="Rectangle: Folded Corner 248"/>
          <p:cNvSpPr/>
          <p:nvPr/>
        </p:nvSpPr>
        <p:spPr>
          <a:xfrm>
            <a:off x="7182900" y="492872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angle: Folded Corner 249"/>
          <p:cNvSpPr/>
          <p:nvPr/>
        </p:nvSpPr>
        <p:spPr>
          <a:xfrm>
            <a:off x="7928831" y="491991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1" name="Straight Arrow Connector 250"/>
          <p:cNvCxnSpPr>
            <a:stCxn id="245" idx="2"/>
            <a:endCxn id="247" idx="0"/>
          </p:cNvCxnSpPr>
          <p:nvPr/>
        </p:nvCxnSpPr>
        <p:spPr>
          <a:xfrm flipH="1">
            <a:off x="7077803" y="378905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2" name="Straight Arrow Connector 251"/>
          <p:cNvCxnSpPr>
            <a:stCxn id="245" idx="2"/>
            <a:endCxn id="248" idx="0"/>
          </p:cNvCxnSpPr>
          <p:nvPr/>
        </p:nvCxnSpPr>
        <p:spPr>
          <a:xfrm>
            <a:off x="7445643" y="378905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3" name="Straight Arrow Connector 252"/>
          <p:cNvCxnSpPr>
            <a:stCxn id="248" idx="2"/>
            <a:endCxn id="249" idx="0"/>
          </p:cNvCxnSpPr>
          <p:nvPr/>
        </p:nvCxnSpPr>
        <p:spPr>
          <a:xfrm flipH="1">
            <a:off x="7440515" y="459240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4" name="Straight Arrow Connector 253"/>
          <p:cNvCxnSpPr>
            <a:stCxn id="248" idx="2"/>
            <a:endCxn id="250" idx="0"/>
          </p:cNvCxnSpPr>
          <p:nvPr/>
        </p:nvCxnSpPr>
        <p:spPr>
          <a:xfrm>
            <a:off x="7823734" y="459240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5" name="Straight Arrow Connector 254"/>
          <p:cNvCxnSpPr>
            <a:stCxn id="137" idx="2"/>
            <a:endCxn id="210" idx="0"/>
          </p:cNvCxnSpPr>
          <p:nvPr/>
        </p:nvCxnSpPr>
        <p:spPr>
          <a:xfrm flipH="1">
            <a:off x="2711164" y="3838984"/>
            <a:ext cx="694659" cy="173304"/>
          </a:xfrm>
          <a:prstGeom prst="straightConnector1">
            <a:avLst/>
          </a:prstGeom>
          <a:noFill/>
          <a:ln w="6350" cap="flat" cmpd="sng" algn="ctr">
            <a:solidFill>
              <a:srgbClr val="5B9BD5"/>
            </a:solidFill>
            <a:prstDash val="solid"/>
            <a:miter lim="800000"/>
            <a:tailEnd type="triangle"/>
          </a:ln>
          <a:effectLst/>
        </p:spPr>
      </p:cxnSp>
      <p:cxnSp>
        <p:nvCxnSpPr>
          <p:cNvPr id="256" name="Straight Arrow Connector 255"/>
          <p:cNvCxnSpPr>
            <a:stCxn id="208" idx="2"/>
            <a:endCxn id="139" idx="0"/>
          </p:cNvCxnSpPr>
          <p:nvPr/>
        </p:nvCxnSpPr>
        <p:spPr>
          <a:xfrm>
            <a:off x="2348452" y="3684779"/>
            <a:ext cx="1420083" cy="481715"/>
          </a:xfrm>
          <a:prstGeom prst="straightConnector1">
            <a:avLst/>
          </a:prstGeom>
          <a:noFill/>
          <a:ln w="6350" cap="flat" cmpd="sng" algn="ctr">
            <a:solidFill>
              <a:srgbClr val="FFC000"/>
            </a:solidFill>
            <a:prstDash val="solid"/>
            <a:miter lim="800000"/>
            <a:tailEnd type="triangle"/>
          </a:ln>
          <a:effectLst/>
        </p:spPr>
      </p:cxnSp>
      <p:cxnSp>
        <p:nvCxnSpPr>
          <p:cNvPr id="257" name="Straight Arrow Connector 256"/>
          <p:cNvCxnSpPr>
            <a:stCxn id="168" idx="2"/>
            <a:endCxn id="219" idx="0"/>
          </p:cNvCxnSpPr>
          <p:nvPr/>
        </p:nvCxnSpPr>
        <p:spPr>
          <a:xfrm>
            <a:off x="5038671" y="4167967"/>
            <a:ext cx="1514927" cy="422965"/>
          </a:xfrm>
          <a:prstGeom prst="straightConnector1">
            <a:avLst/>
          </a:prstGeom>
          <a:noFill/>
          <a:ln w="6350" cap="flat" cmpd="sng" algn="ctr">
            <a:solidFill>
              <a:srgbClr val="5B9BD5"/>
            </a:solidFill>
            <a:prstDash val="solid"/>
            <a:miter lim="800000"/>
            <a:tailEnd type="triangle"/>
          </a:ln>
          <a:effectLst/>
        </p:spPr>
      </p:cxnSp>
      <p:cxnSp>
        <p:nvCxnSpPr>
          <p:cNvPr id="258" name="Straight Arrow Connector 257"/>
          <p:cNvCxnSpPr>
            <a:stCxn id="215" idx="2"/>
            <a:endCxn id="168" idx="0"/>
          </p:cNvCxnSpPr>
          <p:nvPr/>
        </p:nvCxnSpPr>
        <p:spPr>
          <a:xfrm flipH="1">
            <a:off x="5038671" y="3451257"/>
            <a:ext cx="1520055" cy="152746"/>
          </a:xfrm>
          <a:prstGeom prst="straightConnector1">
            <a:avLst/>
          </a:prstGeom>
          <a:noFill/>
          <a:ln w="6350" cap="flat" cmpd="sng" algn="ctr">
            <a:solidFill>
              <a:srgbClr val="70AD47"/>
            </a:solidFill>
            <a:prstDash val="solid"/>
            <a:miter lim="800000"/>
            <a:tailEnd type="triangle"/>
          </a:ln>
          <a:effectLst/>
        </p:spPr>
      </p:cxnSp>
      <p:cxnSp>
        <p:nvCxnSpPr>
          <p:cNvPr id="259" name="Straight Arrow Connector 258"/>
          <p:cNvCxnSpPr>
            <a:stCxn id="217" idx="2"/>
            <a:endCxn id="170" idx="0"/>
          </p:cNvCxnSpPr>
          <p:nvPr/>
        </p:nvCxnSpPr>
        <p:spPr>
          <a:xfrm flipH="1">
            <a:off x="5401383" y="4263422"/>
            <a:ext cx="789503" cy="232055"/>
          </a:xfrm>
          <a:prstGeom prst="straightConnector1">
            <a:avLst/>
          </a:prstGeom>
          <a:noFill/>
          <a:ln w="6350" cap="flat" cmpd="sng" algn="ctr">
            <a:solidFill>
              <a:srgbClr val="70AD47"/>
            </a:solidFill>
            <a:prstDash val="solid"/>
            <a:miter lim="800000"/>
            <a:tailEnd type="triangle"/>
          </a:ln>
          <a:effectLst/>
        </p:spPr>
      </p:cxnSp>
      <p:sp>
        <p:nvSpPr>
          <p:cNvPr id="260" name="Scroll: Vertical 259"/>
          <p:cNvSpPr/>
          <p:nvPr/>
        </p:nvSpPr>
        <p:spPr>
          <a:xfrm>
            <a:off x="1978460" y="213975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1" name="Scroll: Vertical 260"/>
          <p:cNvSpPr/>
          <p:nvPr/>
        </p:nvSpPr>
        <p:spPr>
          <a:xfrm>
            <a:off x="3793300" y="2288086"/>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Slide Number Placeholder 264"/>
          <p:cNvSpPr>
            <a:spLocks noGrp="1"/>
          </p:cNvSpPr>
          <p:nvPr>
            <p:ph type="sldNum" sz="quarter" idx="12"/>
          </p:nvPr>
        </p:nvSpPr>
        <p:spPr/>
        <p:txBody>
          <a:bodyPr/>
          <a:lstStyle/>
          <a:p>
            <a:fld id="{D0F20DF3-DAE6-B84F-B38F-DFB8F4406A2B}" type="slidenum">
              <a:rPr lang="en-US" smtClean="0"/>
              <a:t>12</a:t>
            </a:fld>
            <a:endParaRPr lang="en-US"/>
          </a:p>
        </p:txBody>
      </p:sp>
    </p:spTree>
    <p:extLst>
      <p:ext uri="{BB962C8B-B14F-4D97-AF65-F5344CB8AC3E}">
        <p14:creationId xmlns:p14="http://schemas.microsoft.com/office/powerpoint/2010/main" val="12980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16667E-6 -2.96296E-6 L 0.05295 0.29421 " pathEditMode="relative" rAng="0" ptsTypes="AA">
                                      <p:cBhvr>
                                        <p:cTn id="6" dur="2000" fill="hold"/>
                                        <p:tgtEl>
                                          <p:spTgt spid="260"/>
                                        </p:tgtEl>
                                        <p:attrNameLst>
                                          <p:attrName>ppt_x</p:attrName>
                                          <p:attrName>ppt_y</p:attrName>
                                        </p:attrNameLst>
                                      </p:cBhvr>
                                      <p:rCtr x="2726" y="14815"/>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2.22222E-6 -3.33333E-6 L -0.12309 0.28912 " pathEditMode="relative" rAng="0" ptsTypes="AA">
                                      <p:cBhvr>
                                        <p:cTn id="10" dur="2000" fill="hold"/>
                                        <p:tgtEl>
                                          <p:spTgt spid="261"/>
                                        </p:tgtEl>
                                        <p:attrNameLst>
                                          <p:attrName>ppt_x</p:attrName>
                                          <p:attrName>ppt_y</p:attrName>
                                        </p:attrNameLst>
                                      </p:cBhvr>
                                      <p:rCtr x="-6163"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interactions…</a:t>
            </a:r>
          </a:p>
        </p:txBody>
      </p:sp>
      <p:grpSp>
        <p:nvGrpSpPr>
          <p:cNvPr id="134" name="Group 133"/>
          <p:cNvGrpSpPr/>
          <p:nvPr/>
        </p:nvGrpSpPr>
        <p:grpSpPr>
          <a:xfrm>
            <a:off x="3148208" y="2305778"/>
            <a:ext cx="2510790" cy="2762474"/>
            <a:chOff x="4865802" y="1896431"/>
            <a:chExt cx="3077855" cy="2955236"/>
          </a:xfrm>
        </p:grpSpPr>
        <p:sp>
          <p:nvSpPr>
            <p:cNvPr id="135" name="Rectangle: Folded Corner 134"/>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6" name="Scroll: Vertical 135"/>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Folded Corner 136"/>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Rectangle: Folded Corner 137"/>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9" name="Rectangle: Folded Corner 138"/>
            <p:cNvSpPr/>
            <p:nvPr/>
          </p:nvSpPr>
          <p:spPr>
            <a:xfrm>
              <a:off x="5310433" y="3886986"/>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Folded Corner 139"/>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1" name="Straight Arrow Connector 140"/>
            <p:cNvCxnSpPr>
              <a:stCxn id="135" idx="2"/>
              <a:endCxn id="137"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42" name="Straight Arrow Connector 141"/>
            <p:cNvCxnSpPr>
              <a:stCxn id="135" idx="2"/>
              <a:endCxn id="138"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43" name="Straight Arrow Connector 142"/>
            <p:cNvCxnSpPr>
              <a:stCxn id="138" idx="2"/>
              <a:endCxn id="139"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44" name="Straight Arrow Connector 143"/>
            <p:cNvCxnSpPr>
              <a:stCxn id="138" idx="2"/>
              <a:endCxn id="140"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45" name="Rectangle: Folded Corner 144"/>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6" name="Scroll: Vertical 145"/>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Folded Corner 146"/>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Folded Corner 147"/>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Folded Corner 148"/>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Folded Corner 149"/>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1" name="Straight Arrow Connector 150"/>
            <p:cNvCxnSpPr>
              <a:stCxn id="145" idx="2"/>
              <a:endCxn id="147"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52" name="Straight Arrow Connector 151"/>
            <p:cNvCxnSpPr>
              <a:stCxn id="145" idx="2"/>
              <a:endCxn id="148"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53" name="Straight Arrow Connector 152"/>
            <p:cNvCxnSpPr>
              <a:stCxn id="148" idx="2"/>
              <a:endCxn id="149"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a:stCxn id="148" idx="2"/>
              <a:endCxn id="150"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55" name="Rectangle: Folded Corner 154"/>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6" name="Scroll: Vertical 155"/>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7" name="Rectangle: Folded Corner 156"/>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8" name="Rectangle: Folded Corner 157"/>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9" name="Rectangle: Folded Corner 158"/>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0" name="Rectangle: Folded Corner 159"/>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1" name="Straight Arrow Connector 160"/>
            <p:cNvCxnSpPr>
              <a:stCxn id="155" idx="2"/>
              <a:endCxn id="157"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62" name="Straight Arrow Connector 161"/>
            <p:cNvCxnSpPr>
              <a:stCxn id="155" idx="2"/>
              <a:endCxn id="158"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63" name="Straight Arrow Connector 162"/>
            <p:cNvCxnSpPr>
              <a:stCxn id="158" idx="2"/>
              <a:endCxn id="159"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64" name="Straight Arrow Connector 163"/>
            <p:cNvCxnSpPr>
              <a:stCxn id="158" idx="2"/>
              <a:endCxn id="160"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65" name="Rectangle: Folded Corner 164"/>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6" name="Scroll: Vertical 165"/>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Rectangle: Folded Corner 166"/>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Folded Corner 167"/>
            <p:cNvSpPr/>
            <p:nvPr/>
          </p:nvSpPr>
          <p:spPr>
            <a:xfrm>
              <a:off x="6867431" y="328524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Folded Corner 168"/>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Folded Corner 169"/>
            <p:cNvSpPr/>
            <p:nvPr/>
          </p:nvSpPr>
          <p:spPr>
            <a:xfrm>
              <a:off x="7312062" y="4238924"/>
              <a:ext cx="631595" cy="603317"/>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1" name="Straight Arrow Connector 170"/>
            <p:cNvCxnSpPr>
              <a:stCxn id="165" idx="2"/>
              <a:endCxn id="167"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72" name="Straight Arrow Connector 171"/>
            <p:cNvCxnSpPr>
              <a:stCxn id="165" idx="2"/>
              <a:endCxn id="168"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73" name="Straight Arrow Connector 172"/>
            <p:cNvCxnSpPr>
              <a:stCxn id="168" idx="2"/>
              <a:endCxn id="169"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74" name="Straight Arrow Connector 173"/>
            <p:cNvCxnSpPr>
              <a:stCxn id="168" idx="2"/>
              <a:endCxn id="170"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sp>
        <p:nvSpPr>
          <p:cNvPr id="175" name="Rectangle: Folded Corner 174"/>
          <p:cNvSpPr/>
          <p:nvPr/>
        </p:nvSpPr>
        <p:spPr>
          <a:xfrm>
            <a:off x="825828" y="197966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Scroll: Vertical 175"/>
          <p:cNvSpPr/>
          <p:nvPr/>
        </p:nvSpPr>
        <p:spPr>
          <a:xfrm>
            <a:off x="1083442" y="182259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Folded Corner 176"/>
          <p:cNvSpPr/>
          <p:nvPr/>
        </p:nvSpPr>
        <p:spPr>
          <a:xfrm>
            <a:off x="457988" y="2791832"/>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Rectangle: Folded Corner 177"/>
          <p:cNvSpPr/>
          <p:nvPr/>
        </p:nvSpPr>
        <p:spPr>
          <a:xfrm>
            <a:off x="1203919" y="278302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78"/>
          <p:cNvSpPr/>
          <p:nvPr/>
        </p:nvSpPr>
        <p:spPr>
          <a:xfrm>
            <a:off x="820700" y="368330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Folded Corner 179"/>
          <p:cNvSpPr/>
          <p:nvPr/>
        </p:nvSpPr>
        <p:spPr>
          <a:xfrm>
            <a:off x="1566632" y="367449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1" name="Straight Arrow Connector 180"/>
          <p:cNvCxnSpPr>
            <a:stCxn id="175" idx="2"/>
            <a:endCxn id="177" idx="0"/>
          </p:cNvCxnSpPr>
          <p:nvPr/>
        </p:nvCxnSpPr>
        <p:spPr>
          <a:xfrm flipH="1">
            <a:off x="721050" y="2543632"/>
            <a:ext cx="367840"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2" name="Straight Arrow Connector 181"/>
          <p:cNvCxnSpPr>
            <a:stCxn id="175" idx="2"/>
            <a:endCxn id="178" idx="0"/>
          </p:cNvCxnSpPr>
          <p:nvPr/>
        </p:nvCxnSpPr>
        <p:spPr>
          <a:xfrm>
            <a:off x="1088890" y="2543632"/>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3" name="Straight Arrow Connector 182"/>
          <p:cNvCxnSpPr>
            <a:stCxn id="178" idx="2"/>
            <a:endCxn id="179" idx="0"/>
          </p:cNvCxnSpPr>
          <p:nvPr/>
        </p:nvCxnSpPr>
        <p:spPr>
          <a:xfrm flipH="1">
            <a:off x="1078315" y="3346986"/>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4" name="Straight Arrow Connector 183"/>
          <p:cNvCxnSpPr>
            <a:stCxn id="178" idx="2"/>
            <a:endCxn id="180" idx="0"/>
          </p:cNvCxnSpPr>
          <p:nvPr/>
        </p:nvCxnSpPr>
        <p:spPr>
          <a:xfrm>
            <a:off x="1461535" y="3346986"/>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5" name="Rectangle: Folded Corner 184"/>
          <p:cNvSpPr/>
          <p:nvPr/>
        </p:nvSpPr>
        <p:spPr>
          <a:xfrm>
            <a:off x="1119330" y="208688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croll: Vertical 185"/>
          <p:cNvSpPr/>
          <p:nvPr/>
        </p:nvSpPr>
        <p:spPr>
          <a:xfrm>
            <a:off x="1376945" y="1929804"/>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Folded Corner 186"/>
          <p:cNvSpPr/>
          <p:nvPr/>
        </p:nvSpPr>
        <p:spPr>
          <a:xfrm>
            <a:off x="751490" y="289904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8" name="Rectangle: Folded Corner 187"/>
          <p:cNvSpPr/>
          <p:nvPr/>
        </p:nvSpPr>
        <p:spPr>
          <a:xfrm>
            <a:off x="1497422" y="289023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88"/>
          <p:cNvSpPr/>
          <p:nvPr/>
        </p:nvSpPr>
        <p:spPr>
          <a:xfrm>
            <a:off x="1114202" y="379052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Rectangle: Folded Corner 189"/>
          <p:cNvSpPr/>
          <p:nvPr/>
        </p:nvSpPr>
        <p:spPr>
          <a:xfrm>
            <a:off x="1860134" y="3781709"/>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1" name="Straight Arrow Connector 190"/>
          <p:cNvCxnSpPr>
            <a:stCxn id="185" idx="2"/>
            <a:endCxn id="187" idx="0"/>
          </p:cNvCxnSpPr>
          <p:nvPr/>
        </p:nvCxnSpPr>
        <p:spPr>
          <a:xfrm flipH="1">
            <a:off x="1009105" y="265084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2" name="Straight Arrow Connector 191"/>
          <p:cNvCxnSpPr>
            <a:stCxn id="185" idx="2"/>
            <a:endCxn id="188" idx="0"/>
          </p:cNvCxnSpPr>
          <p:nvPr/>
        </p:nvCxnSpPr>
        <p:spPr>
          <a:xfrm>
            <a:off x="1382392" y="265084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3" name="Straight Arrow Connector 192"/>
          <p:cNvCxnSpPr>
            <a:stCxn id="188" idx="2"/>
            <a:endCxn id="189" idx="0"/>
          </p:cNvCxnSpPr>
          <p:nvPr/>
        </p:nvCxnSpPr>
        <p:spPr>
          <a:xfrm flipH="1">
            <a:off x="1371818" y="3454199"/>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4" name="Straight Arrow Connector 193"/>
          <p:cNvCxnSpPr>
            <a:stCxn id="188" idx="2"/>
            <a:endCxn id="190" idx="0"/>
          </p:cNvCxnSpPr>
          <p:nvPr/>
        </p:nvCxnSpPr>
        <p:spPr>
          <a:xfrm>
            <a:off x="1755037" y="345419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5" name="Rectangle: Folded Corner 194"/>
          <p:cNvSpPr/>
          <p:nvPr/>
        </p:nvSpPr>
        <p:spPr>
          <a:xfrm>
            <a:off x="1419243" y="221024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Scroll: Vertical 195"/>
          <p:cNvSpPr/>
          <p:nvPr/>
        </p:nvSpPr>
        <p:spPr>
          <a:xfrm>
            <a:off x="1676857" y="2053169"/>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Folded Corner 196"/>
          <p:cNvSpPr/>
          <p:nvPr/>
        </p:nvSpPr>
        <p:spPr>
          <a:xfrm>
            <a:off x="1051403" y="3022412"/>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Folded Corner 197"/>
          <p:cNvSpPr/>
          <p:nvPr/>
        </p:nvSpPr>
        <p:spPr>
          <a:xfrm>
            <a:off x="1797334" y="301360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98"/>
          <p:cNvSpPr/>
          <p:nvPr/>
        </p:nvSpPr>
        <p:spPr>
          <a:xfrm>
            <a:off x="1414115" y="391388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Rectangle: Folded Corner 199"/>
          <p:cNvSpPr/>
          <p:nvPr/>
        </p:nvSpPr>
        <p:spPr>
          <a:xfrm>
            <a:off x="2160046" y="390507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1" name="Straight Arrow Connector 200"/>
          <p:cNvCxnSpPr/>
          <p:nvPr/>
        </p:nvCxnSpPr>
        <p:spPr>
          <a:xfrm flipH="1">
            <a:off x="1322473" y="2806518"/>
            <a:ext cx="311243" cy="206947"/>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2" name="Straight Arrow Connector 201"/>
          <p:cNvCxnSpPr>
            <a:stCxn id="195" idx="2"/>
            <a:endCxn id="198" idx="0"/>
          </p:cNvCxnSpPr>
          <p:nvPr/>
        </p:nvCxnSpPr>
        <p:spPr>
          <a:xfrm>
            <a:off x="1682305" y="2774211"/>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3" name="Straight Arrow Connector 202"/>
          <p:cNvCxnSpPr>
            <a:stCxn id="198" idx="2"/>
            <a:endCxn id="199" idx="0"/>
          </p:cNvCxnSpPr>
          <p:nvPr/>
        </p:nvCxnSpPr>
        <p:spPr>
          <a:xfrm flipH="1">
            <a:off x="1671730" y="3577565"/>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4" name="Straight Arrow Connector 203"/>
          <p:cNvCxnSpPr>
            <a:stCxn id="198" idx="2"/>
            <a:endCxn id="200" idx="0"/>
          </p:cNvCxnSpPr>
          <p:nvPr/>
        </p:nvCxnSpPr>
        <p:spPr>
          <a:xfrm>
            <a:off x="2054949" y="3577565"/>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05" name="Rectangle: Folded Corner 204"/>
          <p:cNvSpPr/>
          <p:nvPr/>
        </p:nvSpPr>
        <p:spPr>
          <a:xfrm>
            <a:off x="1712745" y="231746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Scroll: Vertical 205"/>
          <p:cNvSpPr/>
          <p:nvPr/>
        </p:nvSpPr>
        <p:spPr>
          <a:xfrm>
            <a:off x="1970359" y="216038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Rectangle: Folded Corner 206"/>
          <p:cNvSpPr/>
          <p:nvPr/>
        </p:nvSpPr>
        <p:spPr>
          <a:xfrm>
            <a:off x="1344905" y="312962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Rectangle: Folded Corner 207"/>
          <p:cNvSpPr/>
          <p:nvPr/>
        </p:nvSpPr>
        <p:spPr>
          <a:xfrm>
            <a:off x="2090836" y="3120814"/>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208"/>
          <p:cNvSpPr/>
          <p:nvPr/>
        </p:nvSpPr>
        <p:spPr>
          <a:xfrm>
            <a:off x="1707617" y="402110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0" name="Rectangle: Folded Corner 209"/>
          <p:cNvSpPr/>
          <p:nvPr/>
        </p:nvSpPr>
        <p:spPr>
          <a:xfrm>
            <a:off x="2453548" y="4012289"/>
            <a:ext cx="515230" cy="563964"/>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1" name="Straight Arrow Connector 210"/>
          <p:cNvCxnSpPr>
            <a:stCxn id="205" idx="2"/>
            <a:endCxn id="207" idx="0"/>
          </p:cNvCxnSpPr>
          <p:nvPr/>
        </p:nvCxnSpPr>
        <p:spPr>
          <a:xfrm flipH="1">
            <a:off x="1602520" y="288142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2" name="Straight Arrow Connector 211"/>
          <p:cNvCxnSpPr>
            <a:stCxn id="205" idx="2"/>
            <a:endCxn id="208" idx="0"/>
          </p:cNvCxnSpPr>
          <p:nvPr/>
        </p:nvCxnSpPr>
        <p:spPr>
          <a:xfrm>
            <a:off x="1975807" y="288142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3" name="Straight Arrow Connector 212"/>
          <p:cNvCxnSpPr/>
          <p:nvPr/>
        </p:nvCxnSpPr>
        <p:spPr>
          <a:xfrm flipH="1">
            <a:off x="1960744" y="3722958"/>
            <a:ext cx="344205" cy="30208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4" name="Straight Arrow Connector 213"/>
          <p:cNvCxnSpPr>
            <a:stCxn id="208" idx="2"/>
            <a:endCxn id="210" idx="0"/>
          </p:cNvCxnSpPr>
          <p:nvPr/>
        </p:nvCxnSpPr>
        <p:spPr>
          <a:xfrm>
            <a:off x="2348452" y="368477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15" name="Rectangle: Folded Corner 214"/>
          <p:cNvSpPr/>
          <p:nvPr/>
        </p:nvSpPr>
        <p:spPr>
          <a:xfrm>
            <a:off x="6301111" y="288729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Scroll: Vertical 215"/>
          <p:cNvSpPr/>
          <p:nvPr/>
        </p:nvSpPr>
        <p:spPr>
          <a:xfrm>
            <a:off x="6558725" y="2730215"/>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7" name="Rectangle: Folded Corner 216"/>
          <p:cNvSpPr/>
          <p:nvPr/>
        </p:nvSpPr>
        <p:spPr>
          <a:xfrm>
            <a:off x="5933271" y="369945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Rectangle: Folded Corner 217"/>
          <p:cNvSpPr/>
          <p:nvPr/>
        </p:nvSpPr>
        <p:spPr>
          <a:xfrm>
            <a:off x="6679202" y="369064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9" name="Rectangle: Folded Corner 218"/>
          <p:cNvSpPr/>
          <p:nvPr/>
        </p:nvSpPr>
        <p:spPr>
          <a:xfrm>
            <a:off x="6295983" y="4590932"/>
            <a:ext cx="515230" cy="563964"/>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0" name="Rectangle: Folded Corner 219"/>
          <p:cNvSpPr/>
          <p:nvPr/>
        </p:nvSpPr>
        <p:spPr>
          <a:xfrm>
            <a:off x="7041914" y="458212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1" name="Straight Arrow Connector 220"/>
          <p:cNvCxnSpPr>
            <a:stCxn id="215" idx="2"/>
            <a:endCxn id="217" idx="0"/>
          </p:cNvCxnSpPr>
          <p:nvPr/>
        </p:nvCxnSpPr>
        <p:spPr>
          <a:xfrm flipH="1">
            <a:off x="6190886" y="3451257"/>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2" name="Straight Arrow Connector 221"/>
          <p:cNvCxnSpPr>
            <a:stCxn id="215" idx="2"/>
            <a:endCxn id="218" idx="0"/>
          </p:cNvCxnSpPr>
          <p:nvPr/>
        </p:nvCxnSpPr>
        <p:spPr>
          <a:xfrm>
            <a:off x="6558726" y="3451257"/>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3" name="Straight Arrow Connector 222"/>
          <p:cNvCxnSpPr>
            <a:stCxn id="218" idx="2"/>
            <a:endCxn id="219" idx="0"/>
          </p:cNvCxnSpPr>
          <p:nvPr/>
        </p:nvCxnSpPr>
        <p:spPr>
          <a:xfrm flipH="1">
            <a:off x="6553598" y="4254611"/>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4" name="Straight Arrow Connector 223"/>
          <p:cNvCxnSpPr>
            <a:stCxn id="218" idx="2"/>
            <a:endCxn id="220" idx="0"/>
          </p:cNvCxnSpPr>
          <p:nvPr/>
        </p:nvCxnSpPr>
        <p:spPr>
          <a:xfrm>
            <a:off x="6936818" y="4254611"/>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5" name="Rectangle: Folded Corner 224"/>
          <p:cNvSpPr/>
          <p:nvPr/>
        </p:nvSpPr>
        <p:spPr>
          <a:xfrm>
            <a:off x="6594613" y="299450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6" name="Scroll: Vertical 225"/>
          <p:cNvSpPr/>
          <p:nvPr/>
        </p:nvSpPr>
        <p:spPr>
          <a:xfrm>
            <a:off x="6852227" y="283742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Folded Corner 226"/>
          <p:cNvSpPr/>
          <p:nvPr/>
        </p:nvSpPr>
        <p:spPr>
          <a:xfrm>
            <a:off x="6226773" y="380667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8" name="Rectangle: Folded Corner 227"/>
          <p:cNvSpPr/>
          <p:nvPr/>
        </p:nvSpPr>
        <p:spPr>
          <a:xfrm>
            <a:off x="6972705" y="379786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Folded Corner 228"/>
          <p:cNvSpPr/>
          <p:nvPr/>
        </p:nvSpPr>
        <p:spPr>
          <a:xfrm>
            <a:off x="6589485" y="469814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Folded Corner 229"/>
          <p:cNvSpPr/>
          <p:nvPr/>
        </p:nvSpPr>
        <p:spPr>
          <a:xfrm>
            <a:off x="7335417" y="468933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1" name="Straight Arrow Connector 230"/>
          <p:cNvCxnSpPr>
            <a:stCxn id="225" idx="2"/>
            <a:endCxn id="227" idx="0"/>
          </p:cNvCxnSpPr>
          <p:nvPr/>
        </p:nvCxnSpPr>
        <p:spPr>
          <a:xfrm flipH="1">
            <a:off x="6484388" y="355847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2" name="Straight Arrow Connector 231"/>
          <p:cNvCxnSpPr>
            <a:stCxn id="225" idx="2"/>
            <a:endCxn id="228" idx="0"/>
          </p:cNvCxnSpPr>
          <p:nvPr/>
        </p:nvCxnSpPr>
        <p:spPr>
          <a:xfrm>
            <a:off x="6852228" y="355847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3" name="Straight Arrow Connector 232"/>
          <p:cNvCxnSpPr>
            <a:stCxn id="228" idx="2"/>
            <a:endCxn id="229" idx="0"/>
          </p:cNvCxnSpPr>
          <p:nvPr/>
        </p:nvCxnSpPr>
        <p:spPr>
          <a:xfrm flipH="1">
            <a:off x="6847100" y="436182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4" name="Straight Arrow Connector 233"/>
          <p:cNvCxnSpPr>
            <a:stCxn id="228" idx="2"/>
            <a:endCxn id="230" idx="0"/>
          </p:cNvCxnSpPr>
          <p:nvPr/>
        </p:nvCxnSpPr>
        <p:spPr>
          <a:xfrm>
            <a:off x="7230320" y="436182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5" name="Rectangle: Folded Corner 234"/>
          <p:cNvSpPr/>
          <p:nvPr/>
        </p:nvSpPr>
        <p:spPr>
          <a:xfrm>
            <a:off x="6894525" y="311787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6" name="Scroll: Vertical 235"/>
          <p:cNvSpPr/>
          <p:nvPr/>
        </p:nvSpPr>
        <p:spPr>
          <a:xfrm>
            <a:off x="7152140" y="2960794"/>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Folded Corner 236"/>
          <p:cNvSpPr/>
          <p:nvPr/>
        </p:nvSpPr>
        <p:spPr>
          <a:xfrm>
            <a:off x="6526686" y="393003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8" name="Rectangle: Folded Corner 237"/>
          <p:cNvSpPr/>
          <p:nvPr/>
        </p:nvSpPr>
        <p:spPr>
          <a:xfrm>
            <a:off x="7272617" y="392122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Rectangle: Folded Corner 238"/>
          <p:cNvSpPr/>
          <p:nvPr/>
        </p:nvSpPr>
        <p:spPr>
          <a:xfrm>
            <a:off x="6889398" y="482151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Folded Corner 239"/>
          <p:cNvSpPr/>
          <p:nvPr/>
        </p:nvSpPr>
        <p:spPr>
          <a:xfrm>
            <a:off x="7635329" y="481270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1" name="Straight Arrow Connector 240"/>
          <p:cNvCxnSpPr>
            <a:stCxn id="235" idx="2"/>
            <a:endCxn id="237" idx="0"/>
          </p:cNvCxnSpPr>
          <p:nvPr/>
        </p:nvCxnSpPr>
        <p:spPr>
          <a:xfrm flipH="1">
            <a:off x="6784301" y="3681836"/>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2" name="Straight Arrow Connector 241"/>
          <p:cNvCxnSpPr>
            <a:stCxn id="235" idx="2"/>
            <a:endCxn id="238" idx="0"/>
          </p:cNvCxnSpPr>
          <p:nvPr/>
        </p:nvCxnSpPr>
        <p:spPr>
          <a:xfrm>
            <a:off x="7152141" y="3681836"/>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3" name="Straight Arrow Connector 242"/>
          <p:cNvCxnSpPr>
            <a:stCxn id="238" idx="2"/>
            <a:endCxn id="239" idx="0"/>
          </p:cNvCxnSpPr>
          <p:nvPr/>
        </p:nvCxnSpPr>
        <p:spPr>
          <a:xfrm flipH="1">
            <a:off x="7147013" y="4485190"/>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4" name="Straight Arrow Connector 243"/>
          <p:cNvCxnSpPr>
            <a:stCxn id="238" idx="2"/>
            <a:endCxn id="240" idx="0"/>
          </p:cNvCxnSpPr>
          <p:nvPr/>
        </p:nvCxnSpPr>
        <p:spPr>
          <a:xfrm>
            <a:off x="7530232" y="4485190"/>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5" name="Rectangle: Folded Corner 244"/>
          <p:cNvSpPr/>
          <p:nvPr/>
        </p:nvSpPr>
        <p:spPr>
          <a:xfrm>
            <a:off x="7188028" y="322508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Scroll: Vertical 245"/>
          <p:cNvSpPr/>
          <p:nvPr/>
        </p:nvSpPr>
        <p:spPr>
          <a:xfrm>
            <a:off x="7445642" y="3068008"/>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Folded Corner 246"/>
          <p:cNvSpPr/>
          <p:nvPr/>
        </p:nvSpPr>
        <p:spPr>
          <a:xfrm>
            <a:off x="6820188" y="403725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Rectangle: Folded Corner 247"/>
          <p:cNvSpPr/>
          <p:nvPr/>
        </p:nvSpPr>
        <p:spPr>
          <a:xfrm>
            <a:off x="7566119" y="402844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9" name="Rectangle: Folded Corner 248"/>
          <p:cNvSpPr/>
          <p:nvPr/>
        </p:nvSpPr>
        <p:spPr>
          <a:xfrm>
            <a:off x="7182900" y="492872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angle: Folded Corner 249"/>
          <p:cNvSpPr/>
          <p:nvPr/>
        </p:nvSpPr>
        <p:spPr>
          <a:xfrm>
            <a:off x="7928831" y="491991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1" name="Straight Arrow Connector 250"/>
          <p:cNvCxnSpPr>
            <a:stCxn id="245" idx="2"/>
            <a:endCxn id="247" idx="0"/>
          </p:cNvCxnSpPr>
          <p:nvPr/>
        </p:nvCxnSpPr>
        <p:spPr>
          <a:xfrm flipH="1">
            <a:off x="7077803" y="378905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2" name="Straight Arrow Connector 251"/>
          <p:cNvCxnSpPr>
            <a:stCxn id="245" idx="2"/>
            <a:endCxn id="248" idx="0"/>
          </p:cNvCxnSpPr>
          <p:nvPr/>
        </p:nvCxnSpPr>
        <p:spPr>
          <a:xfrm>
            <a:off x="7445643" y="378905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3" name="Straight Arrow Connector 252"/>
          <p:cNvCxnSpPr>
            <a:stCxn id="248" idx="2"/>
            <a:endCxn id="249" idx="0"/>
          </p:cNvCxnSpPr>
          <p:nvPr/>
        </p:nvCxnSpPr>
        <p:spPr>
          <a:xfrm flipH="1">
            <a:off x="7440515" y="459240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4" name="Straight Arrow Connector 253"/>
          <p:cNvCxnSpPr>
            <a:stCxn id="248" idx="2"/>
            <a:endCxn id="250" idx="0"/>
          </p:cNvCxnSpPr>
          <p:nvPr/>
        </p:nvCxnSpPr>
        <p:spPr>
          <a:xfrm>
            <a:off x="7823734" y="459240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5" name="Straight Arrow Connector 254"/>
          <p:cNvCxnSpPr>
            <a:stCxn id="137" idx="2"/>
            <a:endCxn id="210" idx="0"/>
          </p:cNvCxnSpPr>
          <p:nvPr/>
        </p:nvCxnSpPr>
        <p:spPr>
          <a:xfrm flipH="1">
            <a:off x="2711164" y="3838984"/>
            <a:ext cx="694659" cy="173304"/>
          </a:xfrm>
          <a:prstGeom prst="straightConnector1">
            <a:avLst/>
          </a:prstGeom>
          <a:noFill/>
          <a:ln w="6350" cap="flat" cmpd="sng" algn="ctr">
            <a:solidFill>
              <a:srgbClr val="5B9BD5"/>
            </a:solidFill>
            <a:prstDash val="solid"/>
            <a:miter lim="800000"/>
            <a:tailEnd type="triangle"/>
          </a:ln>
          <a:effectLst/>
        </p:spPr>
      </p:cxnSp>
      <p:cxnSp>
        <p:nvCxnSpPr>
          <p:cNvPr id="256" name="Straight Arrow Connector 255"/>
          <p:cNvCxnSpPr>
            <a:stCxn id="208" idx="2"/>
            <a:endCxn id="139" idx="0"/>
          </p:cNvCxnSpPr>
          <p:nvPr/>
        </p:nvCxnSpPr>
        <p:spPr>
          <a:xfrm>
            <a:off x="2348452" y="3684779"/>
            <a:ext cx="1420083" cy="481715"/>
          </a:xfrm>
          <a:prstGeom prst="straightConnector1">
            <a:avLst/>
          </a:prstGeom>
          <a:noFill/>
          <a:ln w="6350" cap="flat" cmpd="sng" algn="ctr">
            <a:solidFill>
              <a:srgbClr val="FFC000"/>
            </a:solidFill>
            <a:prstDash val="solid"/>
            <a:miter lim="800000"/>
            <a:tailEnd type="triangle"/>
          </a:ln>
          <a:effectLst/>
        </p:spPr>
      </p:cxnSp>
      <p:cxnSp>
        <p:nvCxnSpPr>
          <p:cNvPr id="257" name="Straight Arrow Connector 256"/>
          <p:cNvCxnSpPr>
            <a:stCxn id="168" idx="2"/>
            <a:endCxn id="219" idx="0"/>
          </p:cNvCxnSpPr>
          <p:nvPr/>
        </p:nvCxnSpPr>
        <p:spPr>
          <a:xfrm>
            <a:off x="5038671" y="4167967"/>
            <a:ext cx="1514927" cy="422965"/>
          </a:xfrm>
          <a:prstGeom prst="straightConnector1">
            <a:avLst/>
          </a:prstGeom>
          <a:noFill/>
          <a:ln w="6350" cap="flat" cmpd="sng" algn="ctr">
            <a:solidFill>
              <a:srgbClr val="5B9BD5"/>
            </a:solidFill>
            <a:prstDash val="solid"/>
            <a:miter lim="800000"/>
            <a:tailEnd type="triangle"/>
          </a:ln>
          <a:effectLst/>
        </p:spPr>
      </p:cxnSp>
      <p:cxnSp>
        <p:nvCxnSpPr>
          <p:cNvPr id="258" name="Straight Arrow Connector 257"/>
          <p:cNvCxnSpPr>
            <a:stCxn id="215" idx="2"/>
            <a:endCxn id="168" idx="0"/>
          </p:cNvCxnSpPr>
          <p:nvPr/>
        </p:nvCxnSpPr>
        <p:spPr>
          <a:xfrm flipH="1">
            <a:off x="5038671" y="3451257"/>
            <a:ext cx="1520055" cy="152746"/>
          </a:xfrm>
          <a:prstGeom prst="straightConnector1">
            <a:avLst/>
          </a:prstGeom>
          <a:noFill/>
          <a:ln w="6350" cap="flat" cmpd="sng" algn="ctr">
            <a:solidFill>
              <a:srgbClr val="70AD47"/>
            </a:solidFill>
            <a:prstDash val="solid"/>
            <a:miter lim="800000"/>
            <a:tailEnd type="triangle"/>
          </a:ln>
          <a:effectLst/>
        </p:spPr>
      </p:cxnSp>
      <p:cxnSp>
        <p:nvCxnSpPr>
          <p:cNvPr id="259" name="Straight Arrow Connector 258"/>
          <p:cNvCxnSpPr>
            <a:stCxn id="217" idx="2"/>
            <a:endCxn id="170" idx="0"/>
          </p:cNvCxnSpPr>
          <p:nvPr/>
        </p:nvCxnSpPr>
        <p:spPr>
          <a:xfrm flipH="1">
            <a:off x="5401383" y="4263422"/>
            <a:ext cx="789503" cy="232055"/>
          </a:xfrm>
          <a:prstGeom prst="straightConnector1">
            <a:avLst/>
          </a:prstGeom>
          <a:noFill/>
          <a:ln w="6350" cap="flat" cmpd="sng" algn="ctr">
            <a:solidFill>
              <a:srgbClr val="70AD47"/>
            </a:solidFill>
            <a:prstDash val="solid"/>
            <a:miter lim="800000"/>
            <a:tailEnd type="triangle"/>
          </a:ln>
          <a:effectLst/>
        </p:spPr>
      </p:cxnSp>
      <p:sp>
        <p:nvSpPr>
          <p:cNvPr id="260" name="Scroll: Vertical 259"/>
          <p:cNvSpPr/>
          <p:nvPr/>
        </p:nvSpPr>
        <p:spPr>
          <a:xfrm>
            <a:off x="2440727" y="440882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1" name="Scroll: Vertical 260"/>
          <p:cNvSpPr/>
          <p:nvPr/>
        </p:nvSpPr>
        <p:spPr>
          <a:xfrm>
            <a:off x="2621445" y="4281112"/>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2" name="Scroll: Vertical 261"/>
          <p:cNvSpPr/>
          <p:nvPr/>
        </p:nvSpPr>
        <p:spPr>
          <a:xfrm>
            <a:off x="5137999" y="4892011"/>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3" name="Scroll: Vertical 262"/>
          <p:cNvSpPr/>
          <p:nvPr/>
        </p:nvSpPr>
        <p:spPr>
          <a:xfrm>
            <a:off x="5314226" y="474079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Slide Number Placeholder 264"/>
          <p:cNvSpPr>
            <a:spLocks noGrp="1"/>
          </p:cNvSpPr>
          <p:nvPr>
            <p:ph type="sldNum" sz="quarter" idx="12"/>
          </p:nvPr>
        </p:nvSpPr>
        <p:spPr/>
        <p:txBody>
          <a:bodyPr/>
          <a:lstStyle/>
          <a:p>
            <a:fld id="{D0F20DF3-DAE6-B84F-B38F-DFB8F4406A2B}" type="slidenum">
              <a:rPr lang="en-US" smtClean="0"/>
              <a:t>13</a:t>
            </a:fld>
            <a:endParaRPr lang="en-US"/>
          </a:p>
        </p:txBody>
      </p:sp>
    </p:spTree>
    <p:extLst>
      <p:ext uri="{BB962C8B-B14F-4D97-AF65-F5344CB8AC3E}">
        <p14:creationId xmlns:p14="http://schemas.microsoft.com/office/powerpoint/2010/main" val="165489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represent policies</a:t>
            </a:r>
            <a:endParaRPr lang="en-US" dirty="0"/>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endParaRPr lang="en-US" sz="2000" dirty="0">
              <a:solidFill>
                <a:schemeClr val="tx1"/>
              </a:solidFill>
              <a:latin typeface="CronosPro-Regular"/>
              <a:cs typeface="CronosPro-Regular"/>
            </a:endParaRP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endParaRPr lang="en-US" sz="2000" dirty="0">
              <a:solidFill>
                <a:schemeClr val="tx1"/>
              </a:solidFill>
              <a:latin typeface="CronosPro-Regular"/>
              <a:cs typeface="CronosPro-Regular"/>
            </a:endParaRP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Secret, {</a:t>
            </a:r>
            <a:r>
              <a:rPr lang="en-US" sz="2000" dirty="0" err="1" smtClean="0">
                <a:solidFill>
                  <a:schemeClr val="bg1"/>
                </a:solidFill>
                <a:latin typeface="CronosPro-Regular"/>
                <a:cs typeface="CronosPro-Regular"/>
              </a:rPr>
              <a:t>nuc</a:t>
            </a:r>
            <a:r>
              <a:rPr lang="en-US" sz="2000" dirty="0" smtClean="0">
                <a:solidFill>
                  <a:schemeClr val="bg1"/>
                </a:solidFill>
                <a:latin typeface="CronosPro-Regular"/>
                <a:cs typeface="CronosPro-Regular"/>
              </a:rPr>
              <a:t>, crypto}</a:t>
            </a:r>
            <a:endParaRPr lang="en-US" sz="2000" dirty="0">
              <a:solidFill>
                <a:schemeClr val="bg1"/>
              </a:solidFill>
              <a:latin typeface="CronosPro-Regular"/>
              <a:cs typeface="CronosPro-Regular"/>
            </a:endParaRP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{crypto}</a:t>
            </a:r>
            <a:endParaRPr lang="en-US" sz="2000" dirty="0">
              <a:solidFill>
                <a:schemeClr val="tx1"/>
              </a:solidFill>
              <a:latin typeface="CronosPro-Regular"/>
              <a:cs typeface="CronosPro-Regular"/>
            </a:endParaRP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nuc,crypto</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{crypto}</a:t>
              </a:r>
              <a:endParaRPr lang="en-US" sz="2000" dirty="0">
                <a:solidFill>
                  <a:schemeClr val="tx1"/>
                </a:solidFill>
                <a:latin typeface="CronosPro-Regular"/>
                <a:cs typeface="CronosPro-Regular"/>
              </a:endParaRP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149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represent policies</a:t>
            </a:r>
            <a:endParaRPr lang="en-US" dirty="0"/>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Low</a:t>
            </a:r>
            <a:endParaRPr lang="en-US" sz="2000" dirty="0">
              <a:solidFill>
                <a:schemeClr val="tx1"/>
              </a:solidFill>
              <a:latin typeface="CronosPro-Regular"/>
              <a:cs typeface="CronosPro-Regular"/>
            </a:endParaRP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High</a:t>
            </a:r>
            <a:endParaRPr lang="en-US" sz="2000" dirty="0">
              <a:solidFill>
                <a:schemeClr val="bg1"/>
              </a:solidFill>
              <a:latin typeface="CronosPro-Regular"/>
              <a:cs typeface="CronosPro-Regular"/>
            </a:endParaRP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53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a:t>
            </a:r>
            <a:r>
              <a:rPr lang="en-US" dirty="0" smtClean="0"/>
              <a:t>represent </a:t>
            </a:r>
            <a:r>
              <a:rPr lang="en-US" dirty="0"/>
              <a:t>policies</a:t>
            </a:r>
          </a:p>
        </p:txBody>
      </p:sp>
      <p:sp>
        <p:nvSpPr>
          <p:cNvPr id="31" name="Slide Number Placeholder 30"/>
          <p:cNvSpPr>
            <a:spLocks noGrp="1"/>
          </p:cNvSpPr>
          <p:nvPr>
            <p:ph type="sldNum" sz="quarter" idx="12"/>
          </p:nvPr>
        </p:nvSpPr>
        <p:spPr/>
        <p:txBody>
          <a:bodyPr/>
          <a:lstStyle/>
          <a:p>
            <a:fld id="{D0F20DF3-DAE6-B84F-B38F-DFB8F4406A2B}" type="slidenum">
              <a:rPr lang="en-US" smtClean="0"/>
              <a:t>16</a:t>
            </a:fld>
            <a:endParaRPr lang="en-US"/>
          </a:p>
        </p:txBody>
      </p:sp>
      <p:grpSp>
        <p:nvGrpSpPr>
          <p:cNvPr id="30" name="Group 29"/>
          <p:cNvGrpSpPr/>
          <p:nvPr/>
        </p:nvGrpSpPr>
        <p:grpSpPr>
          <a:xfrm>
            <a:off x="2718434" y="1804815"/>
            <a:ext cx="3623156" cy="3780150"/>
            <a:chOff x="2933306" y="1508287"/>
            <a:chExt cx="4515438" cy="4714969"/>
          </a:xfrm>
        </p:grpSpPr>
        <p:sp>
          <p:nvSpPr>
            <p:cNvPr id="17" name="Rectangle: Folded Corner 16"/>
            <p:cNvSpPr/>
            <p:nvPr/>
          </p:nvSpPr>
          <p:spPr>
            <a:xfrm>
              <a:off x="4364611" y="1800518"/>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5505252" y="1508287"/>
              <a:ext cx="932353" cy="942339"/>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9" name="Rectangle: Folded Corner 18"/>
            <p:cNvSpPr/>
            <p:nvPr/>
          </p:nvSpPr>
          <p:spPr>
            <a:xfrm>
              <a:off x="2933306" y="4752675"/>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5799054" y="4743253"/>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3761295" y="3271099"/>
              <a:ext cx="2865748" cy="1451730"/>
              <a:chOff x="3761295" y="3271099"/>
              <a:chExt cx="2865748"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2"/>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2"/>
              <a:stretch>
                <a:fillRect/>
              </a:stretch>
            </p:blipFill>
            <p:spPr>
              <a:xfrm rot="291236">
                <a:off x="4098200" y="3591436"/>
                <a:ext cx="773202" cy="826649"/>
              </a:xfrm>
              <a:prstGeom prst="rect">
                <a:avLst/>
              </a:prstGeom>
            </p:spPr>
          </p:pic>
        </p:grpSp>
      </p:grpSp>
      <p:sp>
        <p:nvSpPr>
          <p:cNvPr id="32" name="Scroll: Vertical 31"/>
          <p:cNvSpPr/>
          <p:nvPr/>
        </p:nvSpPr>
        <p:spPr>
          <a:xfrm>
            <a:off x="5960704" y="417209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33" name="Scroll: Vertical 32"/>
          <p:cNvSpPr/>
          <p:nvPr/>
        </p:nvSpPr>
        <p:spPr>
          <a:xfrm>
            <a:off x="2435184" y="418225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550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06"/>
            <a:ext cx="8229600" cy="1143000"/>
          </a:xfrm>
        </p:spPr>
        <p:txBody>
          <a:bodyPr/>
          <a:lstStyle/>
          <a:p>
            <a:r>
              <a:rPr lang="en-US" dirty="0" smtClean="0"/>
              <a:t>Policy Granularity</a:t>
            </a:r>
            <a:endParaRPr lang="en-US" dirty="0"/>
          </a:p>
        </p:txBody>
      </p:sp>
      <p:sp>
        <p:nvSpPr>
          <p:cNvPr id="3" name="Content Placeholder 2"/>
          <p:cNvSpPr>
            <a:spLocks noGrp="1"/>
          </p:cNvSpPr>
          <p:nvPr>
            <p:ph idx="1"/>
          </p:nvPr>
        </p:nvSpPr>
        <p:spPr>
          <a:xfrm>
            <a:off x="457200" y="1649858"/>
            <a:ext cx="8686800" cy="4903342"/>
          </a:xfrm>
        </p:spPr>
        <p:txBody>
          <a:bodyPr>
            <a:noAutofit/>
          </a:bodyPr>
          <a:lstStyle/>
          <a:p>
            <a:r>
              <a:rPr lang="en-US" sz="2400" dirty="0" smtClean="0"/>
              <a:t>Objects can be system principles (files, programs, sockets</a:t>
            </a:r>
            <a:r>
              <a:rPr lang="mr-IN" sz="2400" dirty="0" smtClean="0"/>
              <a:t>…</a:t>
            </a:r>
            <a:r>
              <a:rPr lang="en-US" sz="2400" dirty="0" smtClean="0"/>
              <a:t>)</a:t>
            </a:r>
          </a:p>
          <a:p>
            <a:r>
              <a:rPr lang="en-US" dirty="0" smtClean="0"/>
              <a:t>Objects can be program variables</a:t>
            </a:r>
            <a:endParaRPr lang="en-US" sz="2400" dirty="0"/>
          </a:p>
        </p:txBody>
      </p:sp>
      <p:sp>
        <p:nvSpPr>
          <p:cNvPr id="4" name="Slide Number Placeholder 3"/>
          <p:cNvSpPr>
            <a:spLocks noGrp="1"/>
          </p:cNvSpPr>
          <p:nvPr>
            <p:ph type="sldNum" sz="quarter" idx="12"/>
          </p:nvPr>
        </p:nvSpPr>
        <p:spPr/>
        <p:txBody>
          <a:bodyPr/>
          <a:lstStyle/>
          <a:p>
            <a:fld id="{D0F20DF3-DAE6-B84F-B38F-DFB8F4406A2B}" type="slidenum">
              <a:rPr lang="en-US" smtClean="0"/>
              <a:t>17</a:t>
            </a:fld>
            <a:endParaRPr lang="en-US"/>
          </a:p>
        </p:txBody>
      </p:sp>
    </p:spTree>
    <p:extLst>
      <p:ext uri="{BB962C8B-B14F-4D97-AF65-F5344CB8AC3E}">
        <p14:creationId xmlns:p14="http://schemas.microsoft.com/office/powerpoint/2010/main" val="180636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18</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Smiling Face with No Fill"/>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314008" y="2940317"/>
            <a:ext cx="914400" cy="914400"/>
          </a:xfrm>
          <a:prstGeom prst="rect">
            <a:avLst/>
          </a:prstGeom>
        </p:spPr>
      </p:pic>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19</a:t>
            </a:fld>
            <a:endParaRPr lang="en-US"/>
          </a:p>
        </p:txBody>
      </p:sp>
      <p:sp>
        <p:nvSpPr>
          <p:cNvPr id="5" name="Rectangle 4"/>
          <p:cNvSpPr/>
          <p:nvPr/>
        </p:nvSpPr>
        <p:spPr>
          <a:xfrm>
            <a:off x="2712379" y="1664413"/>
            <a:ext cx="2861402" cy="134686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2" name="TextBox 31"/>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3" name="TextBox 32"/>
          <p:cNvSpPr txBox="1"/>
          <p:nvPr/>
        </p:nvSpPr>
        <p:spPr>
          <a:xfrm>
            <a:off x="6251538" y="1528712"/>
            <a:ext cx="377073" cy="584775"/>
          </a:xfrm>
          <a:prstGeom prst="rect">
            <a:avLst/>
          </a:prstGeom>
          <a:noFill/>
        </p:spPr>
        <p:txBody>
          <a:bodyPr wrap="square" rtlCol="0">
            <a:spAutoFit/>
          </a:bodyPr>
          <a:lstStyle/>
          <a:p>
            <a:r>
              <a:rPr lang="en-US" sz="3200" dirty="0">
                <a:latin typeface="CronosPro-Regular"/>
                <a:cs typeface="CronosPro-Regular"/>
              </a:rPr>
              <a:t>3</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6" name="TextBox 35"/>
          <p:cNvSpPr txBox="1"/>
          <p:nvPr/>
        </p:nvSpPr>
        <p:spPr>
          <a:xfrm>
            <a:off x="1511426" y="4612848"/>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6202838" y="3904270"/>
            <a:ext cx="444630" cy="584775"/>
          </a:xfrm>
          <a:prstGeom prst="rect">
            <a:avLst/>
          </a:prstGeom>
          <a:noFill/>
        </p:spPr>
        <p:txBody>
          <a:bodyPr wrap="square" rtlCol="0">
            <a:spAutoFit/>
          </a:bodyPr>
          <a:lstStyle/>
          <a:p>
            <a:r>
              <a:rPr lang="en-US" sz="3200" dirty="0">
                <a:latin typeface="CronosPro-Regular"/>
                <a:cs typeface="CronosPro-Regular"/>
              </a:rPr>
              <a:t>5</a:t>
            </a:r>
          </a:p>
        </p:txBody>
      </p:sp>
      <p:sp>
        <p:nvSpPr>
          <p:cNvPr id="38" name="TextBox 37"/>
          <p:cNvSpPr txBox="1"/>
          <p:nvPr/>
        </p:nvSpPr>
        <p:spPr>
          <a:xfrm>
            <a:off x="6226139" y="4612850"/>
            <a:ext cx="441752"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mc:AlternateContent xmlns:mc="http://schemas.openxmlformats.org/markup-compatibility/2006" xmlns:a14="http://schemas.microsoft.com/office/drawing/2010/main">
        <mc:Choice Requires="a14">
          <p:sp>
            <p:nvSpPr>
              <p:cNvPr id="39" name="TextBox 38"/>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347959" y="2007713"/>
                <a:ext cx="1595328" cy="7122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h</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b="0" dirty="0">
                  <a:latin typeface="CronosPro-Regular"/>
                  <a:cs typeface="CronosPro-Regular"/>
                </a:endParaRPr>
              </a:p>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+1</m:t>
                      </m:r>
                    </m:oMath>
                  </m:oMathPara>
                </a14:m>
                <a:endParaRPr lang="en-US" sz="2000"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347959" y="2007713"/>
                <a:ext cx="1595328" cy="7122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48660" y="249367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648660" y="2493674"/>
                <a:ext cx="411698" cy="402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97016" y="179626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197016" y="1796268"/>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84666" y="249196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184666" y="2491964"/>
                <a:ext cx="411698" cy="402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659300" y="422097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659300" y="4220974"/>
                <a:ext cx="4109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346249" y="4430709"/>
                <a:ext cx="1595328" cy="7122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h</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b="0" dirty="0">
                  <a:latin typeface="CronosPro-Regular"/>
                  <a:cs typeface="CronosPro-Regular"/>
                </a:endParaRPr>
              </a:p>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+1</m:t>
                      </m:r>
                    </m:oMath>
                  </m:oMathPara>
                </a14:m>
                <a:endParaRPr lang="en-US" sz="2000" dirty="0">
                  <a:latin typeface="CronosPro-Regular"/>
                  <a:cs typeface="CronosPro-Regular"/>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346249" y="4430709"/>
                <a:ext cx="1595328" cy="71225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646950" y="491667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46950" y="4916670"/>
                <a:ext cx="411698" cy="40258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95306" y="421926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195306" y="4219264"/>
                <a:ext cx="410966"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182956" y="491496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182956" y="4914960"/>
                <a:ext cx="411698" cy="402580"/>
              </a:xfrm>
              <a:prstGeom prst="rect">
                <a:avLst/>
              </a:prstGeom>
              <a:blipFill>
                <a:blip r:embed="rId14"/>
                <a:stretch>
                  <a:fillRect/>
                </a:stretch>
              </a:blipFill>
            </p:spPr>
            <p:txBody>
              <a:bodyPr/>
              <a:lstStyle/>
              <a:p>
                <a:r>
                  <a:rPr lang="en-US">
                    <a:noFill/>
                  </a:rPr>
                  <a:t> </a:t>
                </a:r>
              </a:p>
            </p:txBody>
          </p:sp>
        </mc:Fallback>
      </mc:AlternateContent>
      <p:sp>
        <p:nvSpPr>
          <p:cNvPr id="10" name="TextBox 9"/>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satisfies noninterference!</a:t>
            </a:r>
          </a:p>
        </p:txBody>
      </p:sp>
    </p:spTree>
    <p:extLst>
      <p:ext uri="{BB962C8B-B14F-4D97-AF65-F5344CB8AC3E}">
        <p14:creationId xmlns:p14="http://schemas.microsoft.com/office/powerpoint/2010/main" val="75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were</a:t>
            </a:r>
            <a:r>
              <a:rPr lang="mr-IN" dirty="0" smtClean="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smtClean="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smtClean="0">
                <a:solidFill>
                  <a:srgbClr val="000000"/>
                </a:solidFill>
              </a:rPr>
              <a:t>Authorization:  </a:t>
            </a:r>
            <a:r>
              <a:rPr lang="en-US" dirty="0" smtClean="0">
                <a:solidFill>
                  <a:srgbClr val="000000"/>
                </a:solidFill>
              </a:rPr>
              <a:t>mechanisms that govern whether actions are permitted</a:t>
            </a:r>
          </a:p>
          <a:p>
            <a:r>
              <a:rPr lang="en-US" b="1" dirty="0" smtClean="0">
                <a:solidFill>
                  <a:srgbClr val="000000"/>
                </a:solidFill>
              </a:rPr>
              <a:t>Audit: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4" end="4"/>
                                            </p:txEl>
                                          </p:spTgt>
                                        </p:tgtEl>
                                        <p:attrNameLst>
                                          <p:attrName>style.opacity</p:attrName>
                                        </p:attrNameLst>
                                      </p:cBhvr>
                                      <p:to>
                                        <p:strVal val="0.5"/>
                                      </p:to>
                                    </p:set>
                                    <p:animEffect filter="image" prLst="opacity: 0.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20</a:t>
            </a:fld>
            <a:endParaRPr lang="en-US"/>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2</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6</a:t>
            </a:r>
          </a:p>
        </p:txBody>
      </p:sp>
      <p:pic>
        <p:nvPicPr>
          <p:cNvPr id="7" name="Graphic 6" descr="Surprised Face with No Fill"/>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314008" y="2950588"/>
            <a:ext cx="914400" cy="9144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9649" y="2122913"/>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59649" y="2122913"/>
                <a:ext cx="1592495"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347665" y="4504805"/>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347665" y="4504805"/>
                <a:ext cx="1592495" cy="400110"/>
              </a:xfrm>
              <a:prstGeom prst="rect">
                <a:avLst/>
              </a:prstGeom>
              <a:blipFill>
                <a:blip r:embed="rId10"/>
                <a:stretch>
                  <a:fillRect/>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6" name="TextBox 35"/>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p:spTree>
    <p:extLst>
      <p:ext uri="{BB962C8B-B14F-4D97-AF65-F5344CB8AC3E}">
        <p14:creationId xmlns:p14="http://schemas.microsoft.com/office/powerpoint/2010/main" val="9425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21</a:t>
            </a:fld>
            <a:endParaRPr lang="en-US"/>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endParaRPr lang="en-US" sz="3200" dirty="0">
              <a:solidFill>
                <a:schemeClr val="accent2"/>
              </a:solidFill>
              <a:latin typeface="CronosPro-Regular"/>
              <a:cs typeface="CronosPro-Regular"/>
            </a:endParaRP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0</a:t>
            </a:r>
            <a:endParaRPr lang="en-US" sz="3200" dirty="0">
              <a:solidFill>
                <a:schemeClr val="accent2"/>
              </a:solidFill>
              <a:latin typeface="CronosPro-Regular"/>
              <a:cs typeface="CronosPro-Regular"/>
            </a:endParaRPr>
          </a:p>
        </p:txBody>
      </p:sp>
      <p:pic>
        <p:nvPicPr>
          <p:cNvPr id="7" name="Graphic 6" descr="Surprised Face with No Fill"/>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314008" y="2950588"/>
            <a:ext cx="914400" cy="9144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071976" y="1648361"/>
                <a:ext cx="2737861" cy="1323439"/>
              </a:xfrm>
              <a:prstGeom prst="rect">
                <a:avLst/>
              </a:prstGeom>
              <a:noFill/>
            </p:spPr>
            <p:txBody>
              <a:bodyPr wrap="square" rtlCol="0">
                <a:spAutoFit/>
              </a:bodyPr>
              <a:lstStyle/>
              <a:p>
                <a:r>
                  <a:rPr lang="en-US" sz="1600" dirty="0" smtClean="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smtClean="0">
                    <a:latin typeface="CronosPro-Regular"/>
                    <a:cs typeface="CronosPro-Regular"/>
                  </a:rPr>
                  <a:t>{</a:t>
                </a:r>
              </a:p>
              <a:p>
                <a:r>
                  <a:rPr lang="en-US" sz="1600" dirty="0">
                    <a:latin typeface="CronosPro-Regular"/>
                    <a:cs typeface="CronosPro-Regular"/>
                  </a:rPr>
                  <a:t> </a:t>
                </a:r>
                <a:r>
                  <a:rPr lang="en-US" sz="1600" dirty="0" smtClean="0">
                    <a:latin typeface="CronosPro-Regular"/>
                    <a:cs typeface="CronosPro-Regular"/>
                  </a:rPr>
                  <a:t>    </a:t>
                </a:r>
                <a14:m>
                  <m:oMath xmlns:m="http://schemas.openxmlformats.org/officeDocument/2006/math">
                    <m:r>
                      <a:rPr lang="en-US" sz="1600" b="0" i="1" smtClean="0">
                        <a:latin typeface="Cambria Math" panose="02040503050406030204" pitchFamily="18" charset="0"/>
                        <a:cs typeface="CronosPro-Regular"/>
                      </a:rPr>
                      <m:t>𝑙</m:t>
                    </m:r>
                    <m:r>
                      <a:rPr lang="en-US" sz="1600" b="0" i="1" smtClean="0">
                        <a:latin typeface="Cambria Math" panose="02040503050406030204" pitchFamily="18" charset="0"/>
                        <a:cs typeface="CronosPro-Regular"/>
                      </a:rPr>
                      <m:t>′≔1</m:t>
                    </m:r>
                  </m:oMath>
                </a14:m>
                <a:r>
                  <a:rPr lang="en-US" sz="1600" dirty="0" smtClean="0">
                    <a:latin typeface="CronosPro-Regular"/>
                    <a:cs typeface="CronosPro-Regular"/>
                  </a:rPr>
                  <a:t> </a:t>
                </a:r>
              </a:p>
              <a:p>
                <a:r>
                  <a:rPr lang="en-US" sz="1600" dirty="0" smtClean="0">
                    <a:latin typeface="CronosPro-Regular"/>
                    <a:cs typeface="CronosPro-Regular"/>
                  </a:rPr>
                  <a:t>} else { </a:t>
                </a:r>
              </a:p>
              <a:p>
                <a:r>
                  <a:rPr lang="en-US" sz="1600" dirty="0">
                    <a:latin typeface="CronosPro-Regular"/>
                    <a:cs typeface="CronosPro-Regular"/>
                  </a:rPr>
                  <a:t> </a:t>
                </a:r>
                <a:r>
                  <a:rPr lang="en-US" sz="1600" dirty="0" smtClean="0">
                    <a:latin typeface="CronosPro-Regular"/>
                    <a:cs typeface="CronosPro-Regular"/>
                  </a:rPr>
                  <a:t>    </a:t>
                </a:r>
                <a14:m>
                  <m:oMath xmlns:m="http://schemas.openxmlformats.org/officeDocument/2006/math">
                    <m:r>
                      <a:rPr lang="en-US" sz="1600" i="1">
                        <a:latin typeface="Cambria Math" panose="02040503050406030204" pitchFamily="18" charset="0"/>
                        <a:cs typeface="CronosPro-Regular"/>
                      </a:rPr>
                      <m:t>𝑙</m:t>
                    </m:r>
                    <m:r>
                      <a:rPr lang="en-US" sz="1600" i="1" smtClean="0">
                        <a:latin typeface="Cambria Math" panose="02040503050406030204" pitchFamily="18" charset="0"/>
                        <a:cs typeface="CronosPro-Regular"/>
                      </a:rPr>
                      <m:t>′</m:t>
                    </m:r>
                    <m:r>
                      <a:rPr lang="en-US" sz="1600" i="1">
                        <a:latin typeface="Cambria Math" panose="02040503050406030204" pitchFamily="18" charset="0"/>
                        <a:cs typeface="CronosPro-Regular"/>
                      </a:rPr>
                      <m:t>≔</m:t>
                    </m:r>
                    <m:r>
                      <a:rPr lang="en-US" sz="1600" b="0" i="1" smtClean="0">
                        <a:latin typeface="Cambria Math" charset="0"/>
                        <a:cs typeface="CronosPro-Regular"/>
                      </a:rPr>
                      <m:t>0</m:t>
                    </m:r>
                  </m:oMath>
                </a14:m>
                <a:r>
                  <a:rPr lang="en-US" sz="1600" dirty="0" smtClean="0">
                    <a:latin typeface="CronosPro-Regular"/>
                    <a:cs typeface="CronosPro-Regular"/>
                  </a:rPr>
                  <a:t> </a:t>
                </a:r>
              </a:p>
              <a:p>
                <a:r>
                  <a:rPr lang="en-US" sz="1600" dirty="0" smtClean="0">
                    <a:latin typeface="CronosPro-Regular"/>
                    <a:cs typeface="CronosPro-Regular"/>
                  </a:rPr>
                  <a:t>}</a:t>
                </a:r>
                <a:endParaRPr lang="en-US" sz="1600" dirty="0">
                  <a:latin typeface="CronosPro-Regular"/>
                  <a:cs typeface="CronosPro-Regular"/>
                </a:endParaRPr>
              </a:p>
            </p:txBody>
          </p:sp>
        </mc:Choice>
        <mc:Fallback>
          <p:sp>
            <p:nvSpPr>
              <p:cNvPr id="9" name="TextBox 8"/>
              <p:cNvSpPr txBox="1">
                <a:spLocks noRot="1" noChangeAspect="1" noMove="1" noResize="1" noEditPoints="1" noAdjustHandles="1" noChangeArrowheads="1" noChangeShapeType="1" noTextEdit="1"/>
              </p:cNvSpPr>
              <p:nvPr/>
            </p:nvSpPr>
            <p:spPr>
              <a:xfrm>
                <a:off x="3071976" y="1648361"/>
                <a:ext cx="2737861" cy="1323439"/>
              </a:xfrm>
              <a:prstGeom prst="rect">
                <a:avLst/>
              </a:prstGeom>
              <a:blipFill rotWithShape="0">
                <a:blip r:embed="rId7"/>
                <a:stretch>
                  <a:fillRect l="-1336" t="-1376" b="-4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7" name="TextBox 36"/>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44" name="TextBox 43"/>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mc:AlternateContent xmlns:mc="http://schemas.openxmlformats.org/markup-compatibility/2006">
        <mc:Choice xmlns:a14="http://schemas.microsoft.com/office/drawing/2010/main" Requires="a14">
          <p:sp>
            <p:nvSpPr>
              <p:cNvPr id="47" name="TextBox 46"/>
              <p:cNvSpPr txBox="1"/>
              <p:nvPr/>
            </p:nvSpPr>
            <p:spPr>
              <a:xfrm>
                <a:off x="3059992" y="4035669"/>
                <a:ext cx="2737861" cy="1323439"/>
              </a:xfrm>
              <a:prstGeom prst="rect">
                <a:avLst/>
              </a:prstGeom>
              <a:noFill/>
            </p:spPr>
            <p:txBody>
              <a:bodyPr wrap="square" rtlCol="0">
                <a:spAutoFit/>
              </a:bodyPr>
              <a:lstStyle/>
              <a:p>
                <a:r>
                  <a:rPr lang="en-US" sz="1600" dirty="0" smtClean="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smtClean="0">
                    <a:latin typeface="CronosPro-Regular"/>
                    <a:cs typeface="CronosPro-Regular"/>
                  </a:rPr>
                  <a:t>{</a:t>
                </a:r>
              </a:p>
              <a:p>
                <a:r>
                  <a:rPr lang="en-US" sz="1600" dirty="0">
                    <a:latin typeface="CronosPro-Regular"/>
                    <a:cs typeface="CronosPro-Regular"/>
                  </a:rPr>
                  <a:t> </a:t>
                </a:r>
                <a:r>
                  <a:rPr lang="en-US" sz="1600" dirty="0" smtClean="0">
                    <a:latin typeface="CronosPro-Regular"/>
                    <a:cs typeface="CronosPro-Regular"/>
                  </a:rPr>
                  <a:t>    </a:t>
                </a:r>
                <a14:m>
                  <m:oMath xmlns:m="http://schemas.openxmlformats.org/officeDocument/2006/math">
                    <m:r>
                      <a:rPr lang="en-US" sz="1600" b="0" i="1" smtClean="0">
                        <a:latin typeface="Cambria Math" panose="02040503050406030204" pitchFamily="18" charset="0"/>
                        <a:cs typeface="CronosPro-Regular"/>
                      </a:rPr>
                      <m:t>𝑙</m:t>
                    </m:r>
                    <m:r>
                      <a:rPr lang="en-US" sz="1600" b="0" i="1" smtClean="0">
                        <a:latin typeface="Cambria Math" panose="02040503050406030204" pitchFamily="18" charset="0"/>
                        <a:cs typeface="CronosPro-Regular"/>
                      </a:rPr>
                      <m:t>′≔1</m:t>
                    </m:r>
                  </m:oMath>
                </a14:m>
                <a:r>
                  <a:rPr lang="en-US" sz="1600" dirty="0" smtClean="0">
                    <a:latin typeface="CronosPro-Regular"/>
                    <a:cs typeface="CronosPro-Regular"/>
                  </a:rPr>
                  <a:t> </a:t>
                </a:r>
              </a:p>
              <a:p>
                <a:r>
                  <a:rPr lang="en-US" sz="1600" dirty="0" smtClean="0">
                    <a:latin typeface="CronosPro-Regular"/>
                    <a:cs typeface="CronosPro-Regular"/>
                  </a:rPr>
                  <a:t>} else { </a:t>
                </a:r>
              </a:p>
              <a:p>
                <a:r>
                  <a:rPr lang="en-US" sz="1600" dirty="0">
                    <a:latin typeface="CronosPro-Regular"/>
                    <a:cs typeface="CronosPro-Regular"/>
                  </a:rPr>
                  <a:t> </a:t>
                </a:r>
                <a:r>
                  <a:rPr lang="en-US" sz="1600" dirty="0" smtClean="0">
                    <a:latin typeface="CronosPro-Regular"/>
                    <a:cs typeface="CronosPro-Regular"/>
                  </a:rPr>
                  <a:t>    </a:t>
                </a:r>
                <a14:m>
                  <m:oMath xmlns:m="http://schemas.openxmlformats.org/officeDocument/2006/math">
                    <m:r>
                      <a:rPr lang="en-US" sz="1600" i="1">
                        <a:latin typeface="Cambria Math" panose="02040503050406030204" pitchFamily="18" charset="0"/>
                        <a:cs typeface="CronosPro-Regular"/>
                      </a:rPr>
                      <m:t>𝑙</m:t>
                    </m:r>
                    <m:r>
                      <a:rPr lang="en-US" sz="1600" i="1" smtClean="0">
                        <a:latin typeface="Cambria Math" panose="02040503050406030204" pitchFamily="18" charset="0"/>
                        <a:cs typeface="CronosPro-Regular"/>
                      </a:rPr>
                      <m:t>′</m:t>
                    </m:r>
                    <m:r>
                      <a:rPr lang="en-US" sz="1600" i="1">
                        <a:latin typeface="Cambria Math" panose="02040503050406030204" pitchFamily="18" charset="0"/>
                        <a:cs typeface="CronosPro-Regular"/>
                      </a:rPr>
                      <m:t>≔</m:t>
                    </m:r>
                    <m:r>
                      <a:rPr lang="en-US" sz="1600" b="0" i="1" smtClean="0">
                        <a:latin typeface="Cambria Math" charset="0"/>
                        <a:cs typeface="CronosPro-Regular"/>
                      </a:rPr>
                      <m:t>0</m:t>
                    </m:r>
                  </m:oMath>
                </a14:m>
                <a:r>
                  <a:rPr lang="en-US" sz="1600" dirty="0" smtClean="0">
                    <a:latin typeface="CronosPro-Regular"/>
                    <a:cs typeface="CronosPro-Regular"/>
                  </a:rPr>
                  <a:t> </a:t>
                </a:r>
              </a:p>
              <a:p>
                <a:r>
                  <a:rPr lang="en-US" sz="1600" dirty="0" smtClean="0">
                    <a:latin typeface="CronosPro-Regular"/>
                    <a:cs typeface="CronosPro-Regular"/>
                  </a:rPr>
                  <a:t>}</a:t>
                </a:r>
                <a:endParaRPr lang="en-US" sz="1600" dirty="0">
                  <a:latin typeface="CronosPro-Regular"/>
                  <a:cs typeface="CronosPro-Regular"/>
                </a:endParaRPr>
              </a:p>
            </p:txBody>
          </p:sp>
        </mc:Choice>
        <mc:Fallback>
          <p:sp>
            <p:nvSpPr>
              <p:cNvPr id="47" name="TextBox 46"/>
              <p:cNvSpPr txBox="1">
                <a:spLocks noRot="1" noChangeAspect="1" noMove="1" noResize="1" noEditPoints="1" noAdjustHandles="1" noChangeArrowheads="1" noChangeShapeType="1" noTextEdit="1"/>
              </p:cNvSpPr>
              <p:nvPr/>
            </p:nvSpPr>
            <p:spPr>
              <a:xfrm>
                <a:off x="3059992" y="4035669"/>
                <a:ext cx="2737861" cy="1323439"/>
              </a:xfrm>
              <a:prstGeom prst="rect">
                <a:avLst/>
              </a:prstGeom>
              <a:blipFill rotWithShape="0">
                <a:blip r:embed="rId7"/>
                <a:stretch>
                  <a:fillRect l="-1336" t="-1382" b="-5069"/>
                </a:stretch>
              </a:blipFill>
            </p:spPr>
            <p:txBody>
              <a:bodyPr/>
              <a:lstStyle/>
              <a:p>
                <a:r>
                  <a:rPr lang="en-US">
                    <a:noFill/>
                  </a:rPr>
                  <a:t> </a:t>
                </a:r>
              </a:p>
            </p:txBody>
          </p:sp>
        </mc:Fallback>
      </mc:AlternateContent>
    </p:spTree>
    <p:extLst>
      <p:ext uri="{BB962C8B-B14F-4D97-AF65-F5344CB8AC3E}">
        <p14:creationId xmlns:p14="http://schemas.microsoft.com/office/powerpoint/2010/main" val="7395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Consider a program </a:t>
                </a:r>
                <a14:m>
                  <m:oMath xmlns:m="http://schemas.openxmlformats.org/officeDocument/2006/math">
                    <m:r>
                      <a:rPr lang="en-US" sz="2800" b="0" i="1" smtClean="0">
                        <a:latin typeface="Cambria Math" panose="02040503050406030204" pitchFamily="18" charset="0"/>
                      </a:rPr>
                      <m:t>𝐶</m:t>
                    </m:r>
                  </m:oMath>
                </a14:m>
                <a:r>
                  <a:rPr lang="en-US" sz="2800" dirty="0"/>
                  <a:t>.</a:t>
                </a:r>
              </a:p>
              <a:p>
                <a:r>
                  <a:rPr lang="en-US" sz="2800" dirty="0"/>
                  <a:t>Consider two memories </a:t>
                </a:r>
                <a14:m>
                  <m:oMath xmlns:m="http://schemas.openxmlformats.org/officeDocument/2006/math">
                    <m:sSub>
                      <m:sSubPr>
                        <m:ctrlPr>
                          <a:rPr lang="en-US" sz="2800" b="0" i="1" smtClean="0">
                            <a:latin typeface="Cambria Math"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oMath>
                </a14:m>
                <a:r>
                  <a:rPr lang="en-US" sz="2800" dirty="0"/>
                  <a:t> and </a:t>
                </a:r>
                <a14:m>
                  <m:oMath xmlns:m="http://schemas.openxmlformats.org/officeDocument/2006/math">
                    <m:sSub>
                      <m:sSubPr>
                        <m:ctrlPr>
                          <a:rPr lang="en-US" sz="2800" i="1">
                            <a:latin typeface="Cambria Math" charset="0"/>
                          </a:rPr>
                        </m:ctrlPr>
                      </m:sSubPr>
                      <m:e>
                        <m:r>
                          <a:rPr lang="en-US" sz="2800" i="1">
                            <a:latin typeface="Cambria Math" panose="02040503050406030204" pitchFamily="18" charset="0"/>
                          </a:rPr>
                          <m:t>𝑀</m:t>
                        </m:r>
                      </m:e>
                      <m:sub>
                        <m:r>
                          <a:rPr lang="en-US" sz="2800" b="0" i="1" smtClean="0">
                            <a:latin typeface="Cambria Math" panose="02040503050406030204" pitchFamily="18" charset="0"/>
                          </a:rPr>
                          <m:t>2</m:t>
                        </m:r>
                      </m:sub>
                    </m:sSub>
                  </m:oMath>
                </a14:m>
                <a:r>
                  <a:rPr lang="en-US" sz="2800" dirty="0"/>
                  <a:t>, such that</a:t>
                </a:r>
              </a:p>
              <a:p>
                <a:pPr lvl="1"/>
                <a:r>
                  <a:rPr lang="en-US" dirty="0"/>
                  <a:t>they agree on values of variables tagged with</a:t>
                </a:r>
                <a:r>
                  <a:rPr lang="en-US" dirty="0">
                    <a:latin typeface="CronosPro-Regular" panose="020C0502030403020304" pitchFamily="34" charset="0"/>
                  </a:rPr>
                  <a:t> </a:t>
                </a:r>
                <a14:m>
                  <m:oMath xmlns:m="http://schemas.openxmlformats.org/officeDocument/2006/math">
                    <m:r>
                      <m:rPr>
                        <m:sty m:val="p"/>
                      </m:rPr>
                      <a:rPr lang="en-US" b="0" i="0" smtClean="0">
                        <a:latin typeface="Cambria Math" panose="02040503050406030204" pitchFamily="18" charset="0"/>
                      </a:rPr>
                      <m:t>L</m:t>
                    </m:r>
                  </m:oMath>
                </a14:m>
                <a:r>
                  <a:rPr lang="en-US" dirty="0"/>
                  <a:t>:</a:t>
                </a:r>
              </a:p>
              <a:p>
                <a:pPr lvl="1"/>
                <a14:m>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sSub>
                      <m:sSubPr>
                        <m:ctrlPr>
                          <a:rPr lang="en-US" sz="2400" i="1" smtClean="0">
                            <a:latin typeface="Cambria Math" charset="0"/>
                          </a:rPr>
                        </m:ctrlPr>
                      </m:sSubPr>
                      <m:e>
                        <m:r>
                          <a:rPr lang="en-US" sz="2400" b="0" i="0" smtClean="0">
                            <a:latin typeface="Cambria Math" panose="02040503050406030204" pitchFamily="18" charset="0"/>
                          </a:rPr>
                          <m:t>=</m:t>
                        </m:r>
                      </m:e>
                      <m:sub>
                        <m:r>
                          <m:rPr>
                            <m:sty m:val="p"/>
                          </m:rPr>
                          <a:rPr lang="en-US" sz="2400" b="0" i="0" smtClean="0">
                            <a:latin typeface="Cambria Math" panose="02040503050406030204" pitchFamily="18" charset="0"/>
                          </a:rPr>
                          <m:t>L</m:t>
                        </m:r>
                      </m:sub>
                    </m:sSub>
                    <m:sSub>
                      <m:sSubPr>
                        <m:ctrlPr>
                          <a:rPr lang="en-US" sz="2400" i="1">
                            <a:latin typeface="Cambria Math"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2</m:t>
                        </m:r>
                      </m:sub>
                    </m:sSub>
                  </m:oMath>
                </a14:m>
                <a:r>
                  <a:rPr lang="en-US" sz="2400"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p:pic>
        <p:nvPicPr>
          <p:cNvPr id="5" name="Graphic 4" descr="Right Pointing Backhand Index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40086" y="3352800"/>
            <a:ext cx="914400" cy="91440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797985" y="3524893"/>
                <a:ext cx="5974422" cy="1200329"/>
              </a:xfrm>
              <a:prstGeom prst="rect">
                <a:avLst/>
              </a:prstGeom>
              <a:noFill/>
            </p:spPr>
            <p:txBody>
              <a:bodyPr wrap="square" rtlCol="0">
                <a:spAutoFit/>
              </a:bodyPr>
              <a:lstStyle/>
              <a:p>
                <a14:m>
                  <m:oMath xmlns:m="http://schemas.openxmlformats.org/officeDocument/2006/math">
                    <m:sSub>
                      <m:sSubPr>
                        <m:ctrlPr>
                          <a:rPr lang="en-US" sz="2400" i="1" smtClean="0">
                            <a:solidFill>
                              <a:schemeClr val="accent2"/>
                            </a:solidFill>
                            <a:latin typeface="Cambria Math"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1</m:t>
                        </m:r>
                      </m:sub>
                    </m:sSub>
                  </m:oMath>
                </a14:m>
                <a:r>
                  <a:rPr lang="en-US" sz="2400" dirty="0">
                    <a:solidFill>
                      <a:schemeClr val="accent2"/>
                    </a:solidFill>
                  </a:rPr>
                  <a:t> and </a:t>
                </a:r>
                <a14:m>
                  <m:oMath xmlns:m="http://schemas.openxmlformats.org/officeDocument/2006/math">
                    <m:sSub>
                      <m:sSubPr>
                        <m:ctrlPr>
                          <a:rPr lang="en-US" sz="2400" i="1">
                            <a:solidFill>
                              <a:schemeClr val="accent2"/>
                            </a:solidFill>
                            <a:latin typeface="Cambria Math"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2</m:t>
                        </m:r>
                      </m:sub>
                    </m:sSub>
                  </m:oMath>
                </a14:m>
                <a:r>
                  <a:rPr lang="en-US" sz="2400" dirty="0">
                    <a:solidFill>
                      <a:schemeClr val="accent2"/>
                    </a:solidFill>
                    <a:latin typeface="CronosPro-Regular"/>
                    <a:cs typeface="CronosPro-Regular"/>
                  </a:rPr>
                  <a:t> may not agree on </a:t>
                </a:r>
                <a:r>
                  <a:rPr lang="en-US" sz="2400" dirty="0">
                    <a:solidFill>
                      <a:schemeClr val="accent2"/>
                    </a:solidFill>
                  </a:rPr>
                  <a:t>values of variables tagged with</a:t>
                </a:r>
                <a:r>
                  <a:rPr lang="en-US" sz="2400" dirty="0">
                    <a:solidFill>
                      <a:schemeClr val="accent2"/>
                    </a:solidFill>
                    <a:latin typeface="CronosPro-Regular" panose="020C0502030403020304" pitchFamily="34" charset="0"/>
                  </a:rPr>
                  <a:t> </a:t>
                </a:r>
                <a14:m>
                  <m:oMath xmlns:m="http://schemas.openxmlformats.org/officeDocument/2006/math">
                    <m:r>
                      <m:rPr>
                        <m:sty m:val="p"/>
                      </m:rPr>
                      <a:rPr lang="en-US" sz="2400" b="0" i="0" smtClean="0">
                        <a:solidFill>
                          <a:schemeClr val="accent2"/>
                        </a:solidFill>
                        <a:latin typeface="Cambria Math" panose="02040503050406030204" pitchFamily="18" charset="0"/>
                      </a:rPr>
                      <m:t>H</m:t>
                    </m:r>
                  </m:oMath>
                </a14:m>
                <a:r>
                  <a:rPr lang="en-US" sz="2400" dirty="0">
                    <a:solidFill>
                      <a:schemeClr val="accent2"/>
                    </a:solidFill>
                    <a:latin typeface="CronosPro-Regular"/>
                    <a:cs typeface="CronosPro-Regular"/>
                  </a:rPr>
                  <a:t>. </a:t>
                </a:r>
              </a:p>
              <a:p>
                <a:endParaRPr lang="en-US" sz="2400" dirty="0">
                  <a:solidFill>
                    <a:schemeClr val="accent2"/>
                  </a:solidFill>
                  <a:latin typeface="CronosPro-Regular"/>
                  <a:cs typeface="CronosPro-Regular"/>
                </a:endParaRPr>
              </a:p>
            </p:txBody>
          </p:sp>
        </mc:Choice>
        <mc:Fallback>
          <p:sp>
            <p:nvSpPr>
              <p:cNvPr id="6" name="TextBox 5"/>
              <p:cNvSpPr txBox="1">
                <a:spLocks noRot="1" noChangeAspect="1" noMove="1" noResize="1" noEditPoints="1" noAdjustHandles="1" noChangeArrowheads="1" noChangeShapeType="1" noTextEdit="1"/>
              </p:cNvSpPr>
              <p:nvPr/>
            </p:nvSpPr>
            <p:spPr>
              <a:xfrm>
                <a:off x="1797985" y="3524893"/>
                <a:ext cx="5974422" cy="1200329"/>
              </a:xfrm>
              <a:prstGeom prst="rect">
                <a:avLst/>
              </a:prstGeom>
              <a:blipFill rotWithShape="0">
                <a:blip r:embed="rId5"/>
                <a:stretch>
                  <a:fillRect l="-1633" t="-40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57200" y="4419600"/>
                <a:ext cx="8077200" cy="2382191"/>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14:m>
                  <m:oMath xmlns:m="http://schemas.openxmlformats.org/officeDocument/2006/math">
                    <m:r>
                      <a:rPr lang="en-US" sz="2400" i="1">
                        <a:solidFill>
                          <a:prstClr val="black"/>
                        </a:solidFill>
                        <a:latin typeface="Cambria Math" panose="02040503050406030204" pitchFamily="18" charset="0"/>
                      </a:rPr>
                      <m:t>𝐶</m:t>
                    </m:r>
                    <m:r>
                      <a:rPr lang="en-US" sz="2400" i="1">
                        <a:solidFill>
                          <a:prstClr val="black"/>
                        </a:solidFill>
                        <a:latin typeface="Cambria Math" panose="02040503050406030204" pitchFamily="18" charset="0"/>
                      </a:rPr>
                      <m:t>(</m:t>
                    </m:r>
                    <m:sSub>
                      <m:sSubPr>
                        <m:ctrlPr>
                          <a:rPr lang="en-US" sz="2400" i="1">
                            <a:solidFill>
                              <a:prstClr val="black"/>
                            </a:solidFill>
                            <a:latin typeface="Cambria Math"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r>
                      <a:rPr lang="en-US" sz="2400" i="1">
                        <a:solidFill>
                          <a:prstClr val="black"/>
                        </a:solidFill>
                        <a:latin typeface="Cambria Math" panose="02040503050406030204" pitchFamily="18" charset="0"/>
                      </a:rPr>
                      <m:t>)</m:t>
                    </m:r>
                  </m:oMath>
                </a14:m>
                <a:r>
                  <a:rPr lang="en-US" sz="2400" dirty="0">
                    <a:solidFill>
                      <a:prstClr val="black"/>
                    </a:solidFill>
                  </a:rPr>
                  <a:t> are the observations produced by executing </a:t>
                </a:r>
                <a14:m>
                  <m:oMath xmlns:m="http://schemas.openxmlformats.org/officeDocument/2006/math">
                    <m:r>
                      <a:rPr lang="en-US" sz="2400" i="1">
                        <a:solidFill>
                          <a:prstClr val="black"/>
                        </a:solidFill>
                        <a:latin typeface="Cambria Math" panose="02040503050406030204" pitchFamily="18" charset="0"/>
                      </a:rPr>
                      <m:t>𝐶</m:t>
                    </m:r>
                  </m:oMath>
                </a14:m>
                <a:r>
                  <a:rPr lang="en-US" sz="2400" dirty="0">
                    <a:solidFill>
                      <a:prstClr val="black"/>
                    </a:solidFill>
                  </a:rPr>
                  <a:t> to termination on initial memory </a:t>
                </a:r>
                <a14:m>
                  <m:oMath xmlns:m="http://schemas.openxmlformats.org/officeDocument/2006/math">
                    <m:sSub>
                      <m:sSubPr>
                        <m:ctrlPr>
                          <a:rPr lang="en-US" sz="2400" i="1">
                            <a:solidFill>
                              <a:prstClr val="black"/>
                            </a:solidFill>
                            <a:latin typeface="Cambria Math"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oMath>
                </a14:m>
                <a:r>
                  <a:rPr lang="en-US" sz="2400" dirty="0">
                    <a:solidFill>
                      <a:prstClr val="black"/>
                    </a:solidFill>
                  </a:rPr>
                  <a:t>:</a:t>
                </a:r>
              </a:p>
              <a:p>
                <a:pPr lvl="1" indent="-182880">
                  <a:spcBef>
                    <a:spcPct val="20000"/>
                  </a:spcBef>
                  <a:buClr>
                    <a:srgbClr val="A5A5A5"/>
                  </a:buClr>
                  <a:buSzPct val="85000"/>
                  <a:buFont typeface="Arial" pitchFamily="34" charset="0"/>
                  <a:buChar char="•"/>
                </a:pPr>
                <a:r>
                  <a:rPr lang="en-US" sz="2000" dirty="0">
                    <a:solidFill>
                      <a:prstClr val="black"/>
                    </a:solidFill>
                  </a:rPr>
                  <a:t>final outputs, or</a:t>
                </a:r>
              </a:p>
              <a:p>
                <a:pPr lvl="1" indent="-182880">
                  <a:spcBef>
                    <a:spcPct val="20000"/>
                  </a:spcBef>
                  <a:buClr>
                    <a:srgbClr val="A5A5A5"/>
                  </a:buClr>
                  <a:buSzPct val="85000"/>
                  <a:buFont typeface="Arial" pitchFamily="34" charset="0"/>
                  <a:buChar char="•"/>
                </a:pPr>
                <a:r>
                  <a:rPr lang="en-US" sz="2000" dirty="0">
                    <a:solidFill>
                      <a:prstClr val="black"/>
                    </a:solidFill>
                  </a:rPr>
                  <a:t>intermediate and final outputs. </a:t>
                </a:r>
              </a:p>
              <a:p>
                <a:pPr marL="182880" lvl="0" indent="-182880">
                  <a:spcBef>
                    <a:spcPct val="20000"/>
                  </a:spcBef>
                  <a:buClr>
                    <a:srgbClr val="A5A5A5"/>
                  </a:buClr>
                  <a:buSzPct val="85000"/>
                  <a:buFont typeface="Arial" pitchFamily="34" charset="0"/>
                  <a:buChar char="•"/>
                </a:pPr>
                <a:r>
                  <a:rPr lang="en-US" sz="2400" dirty="0">
                    <a:solidFill>
                      <a:prstClr val="black"/>
                    </a:solidFill>
                  </a:rPr>
                  <a:t>Then, observations tagged with </a:t>
                </a:r>
                <a14:m>
                  <m:oMath xmlns:m="http://schemas.openxmlformats.org/officeDocument/2006/math">
                    <m:r>
                      <m:rPr>
                        <m:sty m:val="p"/>
                      </m:rPr>
                      <a:rPr lang="en-US" sz="2400">
                        <a:solidFill>
                          <a:prstClr val="black"/>
                        </a:solidFill>
                        <a:latin typeface="Cambria Math" panose="02040503050406030204" pitchFamily="18" charset="0"/>
                      </a:rPr>
                      <m:t>L</m:t>
                    </m:r>
                  </m:oMath>
                </a14:m>
                <a:r>
                  <a:rPr lang="en-US" sz="2400" dirty="0">
                    <a:solidFill>
                      <a:prstClr val="black"/>
                    </a:solidFill>
                  </a:rPr>
                  <a:t> should be the same:</a:t>
                </a:r>
              </a:p>
              <a:p>
                <a:pPr lvl="1" indent="-182880">
                  <a:spcBef>
                    <a:spcPct val="20000"/>
                  </a:spcBef>
                  <a:buClr>
                    <a:srgbClr val="A5A5A5"/>
                  </a:buClr>
                  <a:buSzPct val="85000"/>
                  <a:buFont typeface="Arial" pitchFamily="34" charset="0"/>
                  <a:buChar char="•"/>
                </a:pPr>
                <a14:m>
                  <m:oMath xmlns:m="http://schemas.openxmlformats.org/officeDocument/2006/math">
                    <m:r>
                      <a:rPr lang="en-US" sz="2000" i="1">
                        <a:solidFill>
                          <a:prstClr val="black"/>
                        </a:solidFill>
                        <a:latin typeface="Cambria Math" panose="02040503050406030204" pitchFamily="18" charset="0"/>
                      </a:rPr>
                      <m:t>𝐶</m:t>
                    </m:r>
                    <m:d>
                      <m:dPr>
                        <m:ctrlPr>
                          <a:rPr lang="en-US" sz="2000" i="1">
                            <a:solidFill>
                              <a:prstClr val="black"/>
                            </a:solidFill>
                            <a:latin typeface="Cambria Math" charset="0"/>
                          </a:rPr>
                        </m:ctrlPr>
                      </m:dPr>
                      <m:e>
                        <m:sSub>
                          <m:sSubPr>
                            <m:ctrlPr>
                              <a:rPr lang="en-US" sz="2000" i="1">
                                <a:solidFill>
                                  <a:prstClr val="black"/>
                                </a:solidFill>
                                <a:latin typeface="Cambria Math"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1</m:t>
                            </m:r>
                          </m:sub>
                        </m:sSub>
                      </m:e>
                    </m:d>
                    <m:sSub>
                      <m:sSubPr>
                        <m:ctrlPr>
                          <a:rPr lang="en-US" sz="2000" i="1">
                            <a:solidFill>
                              <a:prstClr val="black"/>
                            </a:solidFill>
                            <a:latin typeface="Cambria Math" charset="0"/>
                          </a:rPr>
                        </m:ctrlPr>
                      </m:sSubPr>
                      <m:e>
                        <m:r>
                          <a:rPr lang="en-US" sz="2000">
                            <a:solidFill>
                              <a:prstClr val="black"/>
                            </a:solidFill>
                            <a:latin typeface="Cambria Math" panose="02040503050406030204" pitchFamily="18" charset="0"/>
                          </a:rPr>
                          <m:t>=</m:t>
                        </m:r>
                      </m:e>
                      <m:sub>
                        <m:r>
                          <m:rPr>
                            <m:sty m:val="p"/>
                          </m:rPr>
                          <a:rPr lang="en-US" sz="2000">
                            <a:solidFill>
                              <a:prstClr val="black"/>
                            </a:solidFill>
                            <a:latin typeface="Cambria Math" panose="02040503050406030204" pitchFamily="18" charset="0"/>
                          </a:rPr>
                          <m:t>L</m:t>
                        </m:r>
                      </m:sub>
                    </m:sSub>
                    <m:r>
                      <a:rPr lang="en-US" sz="2000" i="1">
                        <a:solidFill>
                          <a:prstClr val="black"/>
                        </a:solidFill>
                        <a:latin typeface="Cambria Math" panose="02040503050406030204" pitchFamily="18" charset="0"/>
                      </a:rPr>
                      <m:t>𝐶</m:t>
                    </m:r>
                    <m:d>
                      <m:dPr>
                        <m:ctrlPr>
                          <a:rPr lang="en-US" sz="2000" i="1">
                            <a:solidFill>
                              <a:prstClr val="black"/>
                            </a:solidFill>
                            <a:latin typeface="Cambria Math" charset="0"/>
                          </a:rPr>
                        </m:ctrlPr>
                      </m:dPr>
                      <m:e>
                        <m:sSub>
                          <m:sSubPr>
                            <m:ctrlPr>
                              <a:rPr lang="en-US" sz="2000" i="1">
                                <a:solidFill>
                                  <a:prstClr val="black"/>
                                </a:solidFill>
                                <a:latin typeface="Cambria Math"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2</m:t>
                            </m:r>
                          </m:sub>
                        </m:sSub>
                      </m:e>
                    </m:d>
                  </m:oMath>
                </a14:m>
                <a:r>
                  <a:rPr lang="en-US" sz="2000" dirty="0">
                    <a:solidFill>
                      <a:prstClr val="black"/>
                    </a:solidFill>
                  </a:rPr>
                  <a:t>.</a:t>
                </a:r>
              </a:p>
            </p:txBody>
          </p:sp>
        </mc:Choice>
        <mc:Fallback>
          <p:sp>
            <p:nvSpPr>
              <p:cNvPr id="8" name="Rectangle 7"/>
              <p:cNvSpPr>
                <a:spLocks noRot="1" noChangeAspect="1" noMove="1" noResize="1" noEditPoints="1" noAdjustHandles="1" noChangeArrowheads="1" noChangeShapeType="1" noTextEdit="1"/>
              </p:cNvSpPr>
              <p:nvPr/>
            </p:nvSpPr>
            <p:spPr>
              <a:xfrm>
                <a:off x="457200" y="4419600"/>
                <a:ext cx="8077200" cy="2382191"/>
              </a:xfrm>
              <a:prstGeom prst="rect">
                <a:avLst/>
              </a:prstGeom>
              <a:blipFill rotWithShape="0">
                <a:blip r:embed="rId6"/>
                <a:stretch>
                  <a:fillRect l="-679" t="-1790" b="-3836"/>
                </a:stretch>
              </a:blipFill>
            </p:spPr>
            <p:txBody>
              <a:bodyPr/>
              <a:lstStyle/>
              <a:p>
                <a:r>
                  <a:rPr lang="en-US">
                    <a:noFill/>
                  </a:rPr>
                  <a:t> </a:t>
                </a:r>
              </a:p>
            </p:txBody>
          </p:sp>
        </mc:Fallback>
      </mc:AlternateContent>
    </p:spTree>
    <p:extLst>
      <p:ext uri="{BB962C8B-B14F-4D97-AF65-F5344CB8AC3E}">
        <p14:creationId xmlns:p14="http://schemas.microsoft.com/office/powerpoint/2010/main" val="1073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1151"/>
                <a:ext cx="8229600" cy="3085012"/>
              </a:xfrm>
            </p:spPr>
            <p:txBody>
              <a:bodyPr>
                <a:normAutofit/>
              </a:bodyPr>
              <a:lstStyle/>
              <a:p>
                <a:pPr marL="0" indent="0" algn="ctr">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en-US" dirty="0"/>
                  <a:t>:   if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sSub>
                      <m:sSubPr>
                        <m:ctrlPr>
                          <a:rPr lang="en-US" i="1" smtClean="0">
                            <a:latin typeface="Cambria Math" charset="0"/>
                          </a:rPr>
                        </m:ctrlPr>
                      </m:sSubPr>
                      <m:e>
                        <m:r>
                          <a:rPr lang="en-US" b="0" i="0" smtClean="0">
                            <a:latin typeface="Cambria Math" panose="02040503050406030204" pitchFamily="18" charset="0"/>
                            <a:ea typeface="Cambria Math" panose="02040503050406030204" pitchFamily="18" charset="0"/>
                          </a:rPr>
                          <m:t>=</m:t>
                        </m:r>
                      </m:e>
                      <m:sub>
                        <m:r>
                          <m:rPr>
                            <m:sty m:val="p"/>
                          </m:rPr>
                          <a:rPr lang="en-US" b="0" i="0" smtClean="0">
                            <a:latin typeface="Cambria Math" panose="02040503050406030204" pitchFamily="18" charset="0"/>
                          </a:rPr>
                          <m:t>L</m:t>
                        </m:r>
                      </m:sub>
                    </m:sSub>
                    <m:sSub>
                      <m:sSubPr>
                        <m:ctrlPr>
                          <a:rPr lang="en-US" i="1">
                            <a:latin typeface="Cambria Math"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then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𝐶</m:t>
                    </m:r>
                    <m:d>
                      <m:dPr>
                        <m:ctrlPr>
                          <a:rPr lang="en-US" i="1">
                            <a:latin typeface="Cambria Math" charset="0"/>
                          </a:rPr>
                        </m:ctrlPr>
                      </m:dPr>
                      <m:e>
                        <m:sSub>
                          <m:sSubPr>
                            <m:ctrlPr>
                              <a:rPr lang="en-US" i="1">
                                <a:latin typeface="Cambria Math"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sSub>
                      <m:sSubPr>
                        <m:ctrlPr>
                          <a:rPr lang="en-US" i="1" smtClean="0">
                            <a:latin typeface="Cambria Math" charset="0"/>
                          </a:rPr>
                        </m:ctrlPr>
                      </m:sSubPr>
                      <m:e>
                        <m:r>
                          <a:rPr lang="en-US" b="0" i="0" smtClean="0">
                            <a:latin typeface="Cambria Math" panose="02040503050406030204" pitchFamily="18" charset="0"/>
                          </a:rPr>
                          <m:t>=</m:t>
                        </m:r>
                      </m:e>
                      <m:sub>
                        <m:r>
                          <m:rPr>
                            <m:sty m:val="p"/>
                          </m:rPr>
                          <a:rPr lang="en-US" i="0">
                            <a:latin typeface="Cambria Math" panose="02040503050406030204" pitchFamily="18" charset="0"/>
                          </a:rPr>
                          <m:t>L</m:t>
                        </m:r>
                      </m:sub>
                    </m:sSub>
                    <m:r>
                      <a:rPr lang="en-US" i="1">
                        <a:latin typeface="Cambria Math" panose="02040503050406030204" pitchFamily="18" charset="0"/>
                      </a:rPr>
                      <m:t>𝐶</m:t>
                    </m:r>
                    <m:d>
                      <m:dPr>
                        <m:ctrlPr>
                          <a:rPr lang="en-US" i="1">
                            <a:latin typeface="Cambria Math" charset="0"/>
                          </a:rPr>
                        </m:ctrlPr>
                      </m:dPr>
                      <m:e>
                        <m:sSub>
                          <m:sSubPr>
                            <m:ctrlPr>
                              <a:rPr lang="en-US" i="1">
                                <a:latin typeface="Cambria Math"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1151"/>
                <a:ext cx="8229600" cy="3085012"/>
              </a:xfrm>
              <a:blipFill>
                <a:blip r:embed="rId3"/>
                <a:stretch>
                  <a:fillRect t="-2372" r="-1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23</a:t>
            </a:fld>
            <a:endParaRPr lang="en-US"/>
          </a:p>
        </p:txBody>
      </p:sp>
      <mc:AlternateContent xmlns:mc="http://schemas.openxmlformats.org/markup-compatibility/2006">
        <mc:Choice xmlns:a14="http://schemas.microsoft.com/office/drawing/2010/main" Requires="a14">
          <p:sp>
            <p:nvSpPr>
              <p:cNvPr id="5" name="TextBox 4"/>
              <p:cNvSpPr txBox="1"/>
              <p:nvPr/>
            </p:nvSpPr>
            <p:spPr>
              <a:xfrm>
                <a:off x="513708" y="2057400"/>
                <a:ext cx="8111447" cy="461665"/>
              </a:xfrm>
              <a:prstGeom prst="rect">
                <a:avLst/>
              </a:prstGeom>
              <a:noFill/>
            </p:spPr>
            <p:txBody>
              <a:bodyPr wrap="square" rtlCol="0">
                <a:spAutoFit/>
              </a:bodyPr>
              <a:lstStyle/>
              <a:p>
                <a:r>
                  <a:rPr lang="en-US" sz="2400" dirty="0">
                    <a:latin typeface="CronosPro-Regular"/>
                    <a:cs typeface="CronosPro-Regular"/>
                  </a:rPr>
                  <a:t>For a program </a:t>
                </a:r>
                <a14:m>
                  <m:oMath xmlns:m="http://schemas.openxmlformats.org/officeDocument/2006/math">
                    <m:r>
                      <a:rPr lang="en-US" sz="2400" b="0" i="1" smtClean="0">
                        <a:latin typeface="Cambria Math" panose="02040503050406030204" pitchFamily="18" charset="0"/>
                        <a:cs typeface="CronosPro-Regular"/>
                      </a:rPr>
                      <m:t>𝐶</m:t>
                    </m:r>
                  </m:oMath>
                </a14:m>
                <a:r>
                  <a:rPr lang="en-US" sz="2400" dirty="0">
                    <a:latin typeface="CronosPro-Regular"/>
                    <a:cs typeface="CronosPro-Regular"/>
                  </a:rPr>
                  <a:t> and a mapping from variables to labels in </a:t>
                </a:r>
                <a14:m>
                  <m:oMath xmlns:m="http://schemas.openxmlformats.org/officeDocument/2006/math">
                    <m:d>
                      <m:dPr>
                        <m:begChr m:val="{"/>
                        <m:endChr m:val="}"/>
                        <m:ctrlPr>
                          <a:rPr lang="en-US" sz="2400" b="0" i="1" smtClean="0">
                            <a:latin typeface="Cambria Math" charset="0"/>
                            <a:cs typeface="CronosPro-Regular"/>
                          </a:rPr>
                        </m:ctrlPr>
                      </m:dPr>
                      <m:e>
                        <m:r>
                          <m:rPr>
                            <m:sty m:val="p"/>
                          </m:rPr>
                          <a:rPr lang="en-US" sz="2400" b="0" i="0" smtClean="0">
                            <a:latin typeface="Cambria Math" panose="02040503050406030204" pitchFamily="18" charset="0"/>
                            <a:cs typeface="CronosPro-Regular"/>
                          </a:rPr>
                          <m:t>L</m:t>
                        </m:r>
                        <m:r>
                          <a:rPr lang="en-US"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H</m:t>
                        </m:r>
                      </m:e>
                    </m:d>
                  </m:oMath>
                </a14:m>
                <a:r>
                  <a:rPr lang="en-US" sz="2400" dirty="0">
                    <a:latin typeface="CronosPro-Regular"/>
                    <a:cs typeface="CronosPro-Regular"/>
                  </a:rPr>
                  <a:t>:</a:t>
                </a:r>
              </a:p>
            </p:txBody>
          </p:sp>
        </mc:Choice>
        <mc:Fallback>
          <p:sp>
            <p:nvSpPr>
              <p:cNvPr id="5" name="TextBox 4"/>
              <p:cNvSpPr txBox="1">
                <a:spLocks noRot="1" noChangeAspect="1" noMove="1" noResize="1" noEditPoints="1" noAdjustHandles="1" noChangeArrowheads="1" noChangeShapeType="1" noTextEdit="1"/>
              </p:cNvSpPr>
              <p:nvPr/>
            </p:nvSpPr>
            <p:spPr>
              <a:xfrm>
                <a:off x="513708" y="2057400"/>
                <a:ext cx="8111447" cy="461665"/>
              </a:xfrm>
              <a:prstGeom prst="rect">
                <a:avLst/>
              </a:prstGeom>
              <a:blipFill rotWithShape="0">
                <a:blip r:embed="rId4"/>
                <a:stretch>
                  <a:fillRect l="-1127" t="-10667" b="-109333"/>
                </a:stretch>
              </a:blipFill>
            </p:spPr>
            <p:txBody>
              <a:bodyPr/>
              <a:lstStyle/>
              <a:p>
                <a:r>
                  <a:rPr lang="en-US">
                    <a:noFill/>
                  </a:rPr>
                  <a:t> </a:t>
                </a:r>
              </a:p>
            </p:txBody>
          </p:sp>
        </mc:Fallback>
      </mc:AlternateContent>
    </p:spTree>
    <p:extLst>
      <p:ext uri="{BB962C8B-B14F-4D97-AF65-F5344CB8AC3E}">
        <p14:creationId xmlns:p14="http://schemas.microsoft.com/office/powerpoint/2010/main" val="211421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stretch>
            <a:fillRect/>
          </a:stretch>
        </p:blipFill>
        <p:spPr>
          <a:xfrm>
            <a:off x="5929069" y="4754560"/>
            <a:ext cx="884237" cy="884237"/>
          </a:xfrm>
          <a:prstGeom prst="rect">
            <a:avLst/>
          </a:prstGeom>
        </p:spPr>
      </p:pic>
      <p:sp>
        <p:nvSpPr>
          <p:cNvPr id="2" name="Title 1"/>
          <p:cNvSpPr>
            <a:spLocks noGrp="1"/>
          </p:cNvSpPr>
          <p:nvPr>
            <p:ph type="title"/>
          </p:nvPr>
        </p:nvSpPr>
        <p:spPr/>
        <p:txBody>
          <a:bodyPr>
            <a:normAutofit/>
          </a:bodyPr>
          <a:lstStyle/>
          <a:p>
            <a:r>
              <a:rPr lang="en-US" dirty="0" smtClean="0"/>
              <a:t>Less restrictive than necessary</a:t>
            </a:r>
            <a:r>
              <a:rPr lang="mr-IN" dirty="0" smtClean="0"/>
              <a:t>…</a:t>
            </a: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24</a:t>
            </a:fld>
            <a:endParaRPr lang="en-US"/>
          </a:p>
        </p:txBody>
      </p:sp>
      <p:sp>
        <p:nvSpPr>
          <p:cNvPr id="5" name="Rectangle 4"/>
          <p:cNvSpPr/>
          <p:nvPr/>
        </p:nvSpPr>
        <p:spPr>
          <a:xfrm>
            <a:off x="2714919" y="1998483"/>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7" name="Straight Arrow Connector 6"/>
          <p:cNvCxnSpPr/>
          <p:nvPr/>
        </p:nvCxnSpPr>
        <p:spPr>
          <a:xfrm>
            <a:off x="1583702" y="233785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585274" y="304643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300140" y="1866509"/>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0" name="TextBox 9"/>
          <p:cNvSpPr txBox="1"/>
          <p:nvPr/>
        </p:nvSpPr>
        <p:spPr>
          <a:xfrm>
            <a:off x="2320566" y="257509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1" name="Straight Arrow Connector 10"/>
          <p:cNvCxnSpPr/>
          <p:nvPr/>
        </p:nvCxnSpPr>
        <p:spPr>
          <a:xfrm>
            <a:off x="5572812" y="23394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574384" y="304800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5525677" y="186807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14" name="TextBox 13"/>
          <p:cNvSpPr txBox="1"/>
          <p:nvPr/>
        </p:nvSpPr>
        <p:spPr>
          <a:xfrm>
            <a:off x="5546103" y="257666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15" name="Rectangle 14"/>
          <p:cNvSpPr/>
          <p:nvPr/>
        </p:nvSpPr>
        <p:spPr>
          <a:xfrm>
            <a:off x="2716491" y="4375608"/>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7" name="Straight Arrow Connector 16"/>
          <p:cNvCxnSpPr/>
          <p:nvPr/>
        </p:nvCxnSpPr>
        <p:spPr>
          <a:xfrm>
            <a:off x="1585274" y="4714976"/>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586846" y="5423558"/>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301712" y="4243634"/>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2322138" y="4952222"/>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1" name="Straight Arrow Connector 20"/>
          <p:cNvCxnSpPr/>
          <p:nvPr/>
        </p:nvCxnSpPr>
        <p:spPr>
          <a:xfrm>
            <a:off x="5574384" y="471654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5575956" y="5425126"/>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527249" y="4245202"/>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4" name="TextBox 23"/>
          <p:cNvSpPr txBox="1"/>
          <p:nvPr/>
        </p:nvSpPr>
        <p:spPr>
          <a:xfrm>
            <a:off x="5547675" y="495379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5" name="TextBox 24"/>
          <p:cNvSpPr txBox="1"/>
          <p:nvPr/>
        </p:nvSpPr>
        <p:spPr>
          <a:xfrm>
            <a:off x="1517713" y="185708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2</a:t>
            </a:r>
          </a:p>
        </p:txBody>
      </p:sp>
      <p:sp>
        <p:nvSpPr>
          <p:cNvPr id="28" name="TextBox 27"/>
          <p:cNvSpPr txBox="1"/>
          <p:nvPr/>
        </p:nvSpPr>
        <p:spPr>
          <a:xfrm>
            <a:off x="6271961" y="2567231"/>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4</a:t>
            </a:r>
          </a:p>
        </p:txBody>
      </p:sp>
      <p:sp>
        <p:nvSpPr>
          <p:cNvPr id="29" name="TextBox 28"/>
          <p:cNvSpPr txBox="1"/>
          <p:nvPr/>
        </p:nvSpPr>
        <p:spPr>
          <a:xfrm>
            <a:off x="1491003" y="4234207"/>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9</a:t>
            </a:r>
          </a:p>
        </p:txBody>
      </p:sp>
      <p:pic>
        <p:nvPicPr>
          <p:cNvPr id="33" name="Graphic 32" descr="Surprised Face with No Fill"/>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314008" y="3280527"/>
            <a:ext cx="914400" cy="91440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2661010" y="212674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661010" y="212674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227834" y="282367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227834" y="2823674"/>
                <a:ext cx="410966"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369923" y="2184554"/>
                <a:ext cx="1800625" cy="1323439"/>
              </a:xfrm>
              <a:prstGeom prst="rect">
                <a:avLst/>
              </a:prstGeom>
              <a:noFill/>
            </p:spPr>
            <p:txBody>
              <a:bodyPr wrap="square" rtlCol="0">
                <a:spAutoFit/>
              </a:bodyPr>
              <a:lstStyle/>
              <a:p>
                <a:r>
                  <a:rPr lang="en-US" sz="2000" dirty="0">
                    <a:latin typeface="CronosPro-Regular"/>
                    <a:cs typeface="CronosPro-Regular"/>
                  </a:rPr>
                  <a:t>while </a:t>
                </a:r>
                <a14:m>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&gt;5</m:t>
                    </m:r>
                  </m:oMath>
                </a14:m>
                <a:r>
                  <a:rPr lang="en-US" sz="2000" b="0" dirty="0">
                    <a:latin typeface="CronosPro-Regular"/>
                    <a:cs typeface="CronosPro-Regular"/>
                  </a:rPr>
                  <a:t> do</a:t>
                </a:r>
              </a:p>
              <a:p>
                <a:r>
                  <a:rPr lang="en-US" sz="2000" dirty="0">
                    <a:latin typeface="CronosPro-Regular"/>
                    <a:cs typeface="CronosPro-Regular"/>
                  </a:rPr>
                  <a:t>      skip;</a:t>
                </a:r>
              </a:p>
              <a:p>
                <a:pPr/>
                <a14:m>
                  <m:oMathPara xmlns:m="http://schemas.openxmlformats.org/officeDocument/2006/math">
                    <m:oMathParaPr>
                      <m:jc m:val="left"/>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≔4</m:t>
                      </m:r>
                    </m:oMath>
                  </m:oMathPara>
                </a14:m>
                <a:endParaRPr lang="en-US" sz="2000" b="0" dirty="0">
                  <a:latin typeface="CronosPro-Regular"/>
                  <a:cs typeface="CronosPro-Regular"/>
                </a:endParaRPr>
              </a:p>
              <a:p>
                <a:endParaRPr lang="en-US" sz="2000" dirty="0">
                  <a:latin typeface="CronosPro-Regular"/>
                  <a:cs typeface="CronosPro-Regular"/>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369923" y="2184554"/>
                <a:ext cx="1800625" cy="1323439"/>
              </a:xfrm>
              <a:prstGeom prst="rect">
                <a:avLst/>
              </a:prstGeom>
              <a:blipFill>
                <a:blip r:embed="rId8"/>
                <a:stretch>
                  <a:fillRect l="-3729" t="-2304" r="-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368213" y="4525350"/>
                <a:ext cx="1800625" cy="1323439"/>
              </a:xfrm>
              <a:prstGeom prst="rect">
                <a:avLst/>
              </a:prstGeom>
              <a:noFill/>
            </p:spPr>
            <p:txBody>
              <a:bodyPr wrap="square" rtlCol="0">
                <a:spAutoFit/>
              </a:bodyPr>
              <a:lstStyle/>
              <a:p>
                <a:r>
                  <a:rPr lang="en-US" sz="2000" dirty="0">
                    <a:latin typeface="CronosPro-Regular"/>
                    <a:cs typeface="CronosPro-Regular"/>
                  </a:rPr>
                  <a:t>while </a:t>
                </a:r>
                <a14:m>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&gt;5</m:t>
                    </m:r>
                  </m:oMath>
                </a14:m>
                <a:r>
                  <a:rPr lang="en-US" sz="2000" b="0" dirty="0">
                    <a:latin typeface="CronosPro-Regular"/>
                    <a:cs typeface="CronosPro-Regular"/>
                  </a:rPr>
                  <a:t> do</a:t>
                </a:r>
              </a:p>
              <a:p>
                <a:r>
                  <a:rPr lang="en-US" sz="2000" dirty="0">
                    <a:latin typeface="CronosPro-Regular"/>
                    <a:cs typeface="CronosPro-Regular"/>
                  </a:rPr>
                  <a:t>      skip;</a:t>
                </a:r>
              </a:p>
              <a:p>
                <a:pPr/>
                <a14:m>
                  <m:oMathPara xmlns:m="http://schemas.openxmlformats.org/officeDocument/2006/math">
                    <m:oMathParaPr>
                      <m:jc m:val="left"/>
                    </m:oMathParaPr>
                    <m:oMath xmlns:m="http://schemas.openxmlformats.org/officeDocument/2006/math">
                      <m:sSup>
                        <m:sSupPr>
                          <m:ctrlPr>
                            <a:rPr lang="en-US" sz="2000" b="0" i="1" smtClean="0">
                              <a:latin typeface="Cambria Math"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≔4</m:t>
                      </m:r>
                    </m:oMath>
                  </m:oMathPara>
                </a14:m>
                <a:endParaRPr lang="en-US" sz="2000" b="0" dirty="0">
                  <a:latin typeface="CronosPro-Regular"/>
                  <a:cs typeface="CronosPro-Regular"/>
                </a:endParaRPr>
              </a:p>
              <a:p>
                <a:endParaRPr lang="en-US" sz="2000" dirty="0">
                  <a:latin typeface="CronosPro-Regular"/>
                  <a:cs typeface="CronosPro-Regular"/>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368213" y="4525350"/>
                <a:ext cx="1800625" cy="1323439"/>
              </a:xfrm>
              <a:prstGeom prst="rect">
                <a:avLst/>
              </a:prstGeom>
              <a:blipFill>
                <a:blip r:embed="rId9"/>
                <a:stretch>
                  <a:fillRect l="-3729" t="-2304" r="-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659300" y="4518912"/>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659300" y="4518912"/>
                <a:ext cx="4109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226124" y="521584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226124" y="5215840"/>
                <a:ext cx="410966" cy="400110"/>
              </a:xfrm>
              <a:prstGeom prst="rect">
                <a:avLst/>
              </a:prstGeom>
              <a:blipFill>
                <a:blip r:embed="rId11"/>
                <a:stretch>
                  <a:fillRect/>
                </a:stretch>
              </a:blipFill>
            </p:spPr>
            <p:txBody>
              <a:bodyPr/>
              <a:lstStyle/>
              <a:p>
                <a:r>
                  <a:rPr lang="en-US">
                    <a:noFill/>
                  </a:rPr>
                  <a:t> </a:t>
                </a:r>
              </a:p>
            </p:txBody>
          </p:sp>
        </mc:Fallback>
      </mc:AlternateContent>
      <p:sp>
        <p:nvSpPr>
          <p:cNvPr id="41" name="TextBox 40"/>
          <p:cNvSpPr txBox="1"/>
          <p:nvPr/>
        </p:nvSpPr>
        <p:spPr>
          <a:xfrm>
            <a:off x="1538136" y="257405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42" name="TextBox 41"/>
          <p:cNvSpPr txBox="1"/>
          <p:nvPr/>
        </p:nvSpPr>
        <p:spPr>
          <a:xfrm>
            <a:off x="1517712" y="4948796"/>
            <a:ext cx="377073" cy="584775"/>
          </a:xfrm>
          <a:prstGeom prst="rect">
            <a:avLst/>
          </a:prstGeom>
          <a:noFill/>
        </p:spPr>
        <p:txBody>
          <a:bodyPr wrap="square" rtlCol="0">
            <a:spAutoFit/>
          </a:bodyPr>
          <a:lstStyle/>
          <a:p>
            <a:r>
              <a:rPr lang="en-US" sz="3200" dirty="0">
                <a:latin typeface="CronosPro-Regular"/>
                <a:cs typeface="CronosPro-Regular"/>
              </a:rPr>
              <a:t>2</a:t>
            </a:r>
          </a:p>
        </p:txBody>
      </p:sp>
    </p:spTree>
    <p:extLst>
      <p:ext uri="{BB962C8B-B14F-4D97-AF65-F5344CB8AC3E}">
        <p14:creationId xmlns:p14="http://schemas.microsoft.com/office/powerpoint/2010/main" val="14300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r>
              <a:rPr lang="en-US" dirty="0"/>
              <a:t>Termination sensitive noninterference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solidFill>
                      <a:schemeClr val="tx1"/>
                    </a:solidFill>
                  </a:rPr>
                  <a:t>If</a:t>
                </a:r>
              </a:p>
              <a:p>
                <a:pPr lvl="1"/>
                <a14:m>
                  <m:oMath xmlns:m="http://schemas.openxmlformats.org/officeDocument/2006/math">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1</m:t>
                        </m:r>
                      </m:sub>
                    </m:sSub>
                    <m:sSub>
                      <m:sSubPr>
                        <m:ctrlPr>
                          <a:rPr lang="en-US" i="1" smtClean="0">
                            <a:solidFill>
                              <a:schemeClr val="tx1"/>
                            </a:solidFill>
                            <a:latin typeface="Cambria Math" charset="0"/>
                          </a:rPr>
                        </m:ctrlPr>
                      </m:sSubPr>
                      <m:e>
                        <m:r>
                          <a:rPr lang="en-US" b="0" i="0" smtClean="0">
                            <a:solidFill>
                              <a:schemeClr val="tx1"/>
                            </a:solidFill>
                            <a:latin typeface="Cambria Math" panose="02040503050406030204" pitchFamily="18" charset="0"/>
                          </a:rPr>
                          <m:t>=</m:t>
                        </m:r>
                      </m:e>
                      <m:sub>
                        <m:r>
                          <m:rPr>
                            <m:sty m:val="p"/>
                          </m:rPr>
                          <a:rPr lang="en-US" b="0" i="0" smtClean="0">
                            <a:solidFill>
                              <a:schemeClr val="tx1"/>
                            </a:solidFill>
                            <a:latin typeface="Cambria Math" panose="02040503050406030204" pitchFamily="18" charset="0"/>
                          </a:rPr>
                          <m:t>L</m:t>
                        </m:r>
                      </m:sub>
                    </m:sSub>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oMath>
                </a14:m>
                <a:r>
                  <a:rPr lang="en-US" dirty="0">
                    <a:solidFill>
                      <a:schemeClr val="tx1"/>
                    </a:solidFill>
                  </a:rPr>
                  <a:t>,</a:t>
                </a:r>
              </a:p>
              <a:p>
                <a:r>
                  <a:rPr lang="en-US" dirty="0">
                    <a:solidFill>
                      <a:schemeClr val="tx1"/>
                    </a:solidFill>
                  </a:rPr>
                  <a:t>then</a:t>
                </a:r>
                <a:endParaRPr lang="en-US" i="1" dirty="0">
                  <a:solidFill>
                    <a:schemeClr val="tx1"/>
                  </a:solidFill>
                  <a:latin typeface="Cambria Math" panose="02040503050406030204" pitchFamily="18" charset="0"/>
                </a:endParaRPr>
              </a:p>
              <a:p>
                <a:pPr lvl="1"/>
                <a14:m>
                  <m:oMath xmlns:m="http://schemas.openxmlformats.org/officeDocument/2006/math">
                    <m:r>
                      <a:rPr lang="en-US" b="1" i="1">
                        <a:solidFill>
                          <a:schemeClr val="tx1"/>
                        </a:solidFill>
                        <a:latin typeface="Cambria Math" panose="02040503050406030204" pitchFamily="18" charset="0"/>
                      </a:rPr>
                      <m:t>𝑪</m:t>
                    </m:r>
                  </m:oMath>
                </a14:m>
                <a:r>
                  <a:rPr lang="en-US" b="1" dirty="0">
                    <a:solidFill>
                      <a:schemeClr val="tx1"/>
                    </a:solidFill>
                  </a:rPr>
                  <a:t> terminates on </a:t>
                </a:r>
                <a14:m>
                  <m:oMath xmlns:m="http://schemas.openxmlformats.org/officeDocument/2006/math">
                    <m:sSub>
                      <m:sSubPr>
                        <m:ctrlPr>
                          <a:rPr lang="en-US" b="1" i="1" smtClean="0">
                            <a:solidFill>
                              <a:schemeClr val="tx1"/>
                            </a:solidFill>
                            <a:latin typeface="Cambria Math" charset="0"/>
                          </a:rPr>
                        </m:ctrlPr>
                      </m:sSubPr>
                      <m:e>
                        <m:r>
                          <a:rPr lang="en-US" b="1" i="1" smtClean="0">
                            <a:solidFill>
                              <a:schemeClr val="tx1"/>
                            </a:solidFill>
                            <a:latin typeface="Cambria Math" panose="02040503050406030204" pitchFamily="18" charset="0"/>
                          </a:rPr>
                          <m:t>𝑴</m:t>
                        </m:r>
                      </m:e>
                      <m:sub>
                        <m:r>
                          <a:rPr lang="en-US" b="1" i="1" smtClean="0">
                            <a:solidFill>
                              <a:schemeClr val="tx1"/>
                            </a:solidFill>
                            <a:latin typeface="Cambria Math" panose="02040503050406030204" pitchFamily="18" charset="0"/>
                          </a:rPr>
                          <m:t>𝟏</m:t>
                        </m:r>
                      </m:sub>
                    </m:sSub>
                  </m:oMath>
                </a14:m>
                <a:r>
                  <a:rPr lang="en-US" b="1" dirty="0">
                    <a:solidFill>
                      <a:schemeClr val="tx1"/>
                    </a:solidFill>
                  </a:rPr>
                  <a:t> </a:t>
                </a:r>
                <a:r>
                  <a:rPr lang="en-US" b="1" dirty="0" err="1">
                    <a:solidFill>
                      <a:schemeClr val="tx1"/>
                    </a:solidFill>
                  </a:rPr>
                  <a:t>iff</a:t>
                </a:r>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𝑪</m:t>
                    </m:r>
                  </m:oMath>
                </a14:m>
                <a:r>
                  <a:rPr lang="en-US" b="1" dirty="0">
                    <a:solidFill>
                      <a:schemeClr val="tx1"/>
                    </a:solidFill>
                  </a:rPr>
                  <a:t> terminates on </a:t>
                </a:r>
                <a14:m>
                  <m:oMath xmlns:m="http://schemas.openxmlformats.org/officeDocument/2006/math">
                    <m:sSub>
                      <m:sSubPr>
                        <m:ctrlPr>
                          <a:rPr lang="en-US" b="1" i="1">
                            <a:solidFill>
                              <a:schemeClr val="tx1"/>
                            </a:solidFill>
                            <a:latin typeface="Cambria Math" charset="0"/>
                          </a:rPr>
                        </m:ctrlPr>
                      </m:sSubPr>
                      <m:e>
                        <m:r>
                          <a:rPr lang="en-US" b="1" i="1">
                            <a:solidFill>
                              <a:schemeClr val="tx1"/>
                            </a:solidFill>
                            <a:latin typeface="Cambria Math" panose="02040503050406030204" pitchFamily="18" charset="0"/>
                          </a:rPr>
                          <m:t>𝑴</m:t>
                        </m:r>
                      </m:e>
                      <m:sub>
                        <m:r>
                          <a:rPr lang="en-US" b="1" i="1" smtClean="0">
                            <a:solidFill>
                              <a:schemeClr val="tx1"/>
                            </a:solidFill>
                            <a:latin typeface="Cambria Math" panose="02040503050406030204" pitchFamily="18" charset="0"/>
                          </a:rPr>
                          <m:t>𝟐</m:t>
                        </m:r>
                      </m:sub>
                    </m:sSub>
                  </m:oMath>
                </a14:m>
                <a:r>
                  <a:rPr lang="en-US" b="1" dirty="0">
                    <a:solidFill>
                      <a:schemeClr val="tx1"/>
                    </a:solidFill>
                  </a:rPr>
                  <a:t>, and</a:t>
                </a:r>
              </a:p>
              <a:p>
                <a:pPr lvl="1"/>
                <a14:m>
                  <m:oMath xmlns:m="http://schemas.openxmlformats.org/officeDocument/2006/math">
                    <m:r>
                      <a:rPr lang="en-US" i="1">
                        <a:solidFill>
                          <a:schemeClr val="tx1"/>
                        </a:solidFill>
                        <a:latin typeface="Cambria Math" panose="02040503050406030204" pitchFamily="18" charset="0"/>
                      </a:rPr>
                      <m:t>𝐶</m:t>
                    </m:r>
                    <m:d>
                      <m:dPr>
                        <m:ctrlPr>
                          <a:rPr lang="en-US" i="1">
                            <a:solidFill>
                              <a:schemeClr val="tx1"/>
                            </a:solidFill>
                            <a:latin typeface="Cambria Math" charset="0"/>
                          </a:rPr>
                        </m:ctrlPr>
                      </m:dPr>
                      <m:e>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e>
                    </m:d>
                    <m:sSub>
                      <m:sSubPr>
                        <m:ctrlPr>
                          <a:rPr lang="en-US" i="1">
                            <a:solidFill>
                              <a:schemeClr val="tx1"/>
                            </a:solidFill>
                            <a:latin typeface="Cambria Math" charset="0"/>
                          </a:rPr>
                        </m:ctrlPr>
                      </m:sSubPr>
                      <m:e>
                        <m:r>
                          <a:rPr lang="en-US" b="0" i="1" smtClean="0">
                            <a:solidFill>
                              <a:schemeClr val="tx1"/>
                            </a:solidFill>
                            <a:latin typeface="Cambria Math" panose="02040503050406030204" pitchFamily="18" charset="0"/>
                          </a:rPr>
                          <m:t>=</m:t>
                        </m:r>
                      </m:e>
                      <m:sub>
                        <m:r>
                          <m:rPr>
                            <m:sty m:val="p"/>
                          </m:rPr>
                          <a:rPr lang="en-US" i="0">
                            <a:solidFill>
                              <a:schemeClr val="tx1"/>
                            </a:solidFill>
                            <a:latin typeface="Cambria Math" panose="02040503050406030204" pitchFamily="18" charset="0"/>
                          </a:rPr>
                          <m:t>L</m:t>
                        </m:r>
                      </m:sub>
                    </m:sSub>
                    <m:r>
                      <a:rPr lang="en-US" i="1">
                        <a:solidFill>
                          <a:schemeClr val="tx1"/>
                        </a:solidFill>
                        <a:latin typeface="Cambria Math" panose="02040503050406030204" pitchFamily="18" charset="0"/>
                      </a:rPr>
                      <m:t>𝐶</m:t>
                    </m:r>
                    <m:d>
                      <m:dPr>
                        <m:ctrlPr>
                          <a:rPr lang="en-US" i="1">
                            <a:solidFill>
                              <a:schemeClr val="tx1"/>
                            </a:solidFill>
                            <a:latin typeface="Cambria Math" charset="0"/>
                          </a:rPr>
                        </m:ctrlPr>
                      </m:dPr>
                      <m:e>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e>
                    </m:d>
                  </m:oMath>
                </a14:m>
                <a:r>
                  <a:rPr lang="en-US" dirty="0">
                    <a:solidFill>
                      <a:schemeClr val="tx1"/>
                    </a:solidFill>
                  </a:rPr>
                  <a:t>.</a:t>
                </a:r>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25</a:t>
            </a:fld>
            <a:endParaRPr lang="en-US"/>
          </a:p>
        </p:txBody>
      </p:sp>
    </p:spTree>
    <p:extLst>
      <p:ext uri="{BB962C8B-B14F-4D97-AF65-F5344CB8AC3E}">
        <p14:creationId xmlns:p14="http://schemas.microsoft.com/office/powerpoint/2010/main" val="1477571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restrictive than necessary…</a:t>
            </a:r>
          </a:p>
        </p:txBody>
      </p:sp>
      <p:sp>
        <p:nvSpPr>
          <p:cNvPr id="4" name="Slide Number Placeholder 3"/>
          <p:cNvSpPr>
            <a:spLocks noGrp="1"/>
          </p:cNvSpPr>
          <p:nvPr>
            <p:ph type="sldNum" sz="quarter" idx="12"/>
          </p:nvPr>
        </p:nvSpPr>
        <p:spPr/>
        <p:txBody>
          <a:bodyPr/>
          <a:lstStyle/>
          <a:p>
            <a:fld id="{D0F20DF3-DAE6-B84F-B38F-DFB8F4406A2B}" type="slidenum">
              <a:rPr lang="en-US" smtClean="0"/>
              <a:t>26</a:t>
            </a:fld>
            <a:endParaRPr lang="en-US"/>
          </a:p>
        </p:txBody>
      </p:sp>
      <p:sp>
        <p:nvSpPr>
          <p:cNvPr id="5" name="TextBox 4"/>
          <p:cNvSpPr txBox="1"/>
          <p:nvPr/>
        </p:nvSpPr>
        <p:spPr>
          <a:xfrm>
            <a:off x="245099" y="3384007"/>
            <a:ext cx="899317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a:solidFill>
                  <a:prstClr val="black"/>
                </a:solidFill>
                <a:latin typeface="Cambria Math" panose="02040503050406030204" pitchFamily="18" charset="0"/>
                <a:ea typeface="Cambria Math" panose="02040503050406030204" pitchFamily="18" charset="0"/>
              </a:rPr>
              <a:t>m</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 </a:t>
            </a:r>
            <a:r>
              <a:rPr lang="en-US" sz="4800" kern="0" dirty="0">
                <a:solidFill>
                  <a:prstClr val="black"/>
                </a:solidFill>
                <a:latin typeface="Cambria Math" panose="02040503050406030204" pitchFamily="18" charset="0"/>
                <a:ea typeface="Cambria Math" panose="02040503050406030204" pitchFamily="18" charset="0"/>
              </a:rPr>
              <a:t>Match</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a:t>
            </a:r>
            <a:r>
              <a:rPr lang="en-US" sz="4800" kern="0" dirty="0">
                <a:solidFill>
                  <a:prstClr val="black"/>
                </a:solidFill>
                <a:latin typeface="Cambria Math" panose="02040503050406030204" pitchFamily="18" charset="0"/>
                <a:ea typeface="Cambria Math" panose="02040503050406030204" pitchFamily="18" charset="0"/>
              </a:rPr>
              <a:t>students</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a:t>
            </a:r>
            <a:r>
              <a:rPr kumimoji="0" lang="en-US" sz="4800" b="0" i="0"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a:t>grades)</a:t>
            </a:r>
            <a:endPar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p:sp>
        <p:nvSpPr>
          <p:cNvPr id="8" name="Speech Bubble: Oval 7"/>
          <p:cNvSpPr/>
          <p:nvPr/>
        </p:nvSpPr>
        <p:spPr>
          <a:xfrm>
            <a:off x="996097" y="4679591"/>
            <a:ext cx="2356703" cy="1215892"/>
          </a:xfrm>
          <a:prstGeom prst="wedgeEllipseCallout">
            <a:avLst>
              <a:gd name="adj1" fmla="val -42302"/>
              <a:gd name="adj2" fmla="val -96449"/>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Wanted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2" name="Speech Bubble: Oval 11"/>
          <p:cNvSpPr/>
          <p:nvPr/>
        </p:nvSpPr>
        <p:spPr>
          <a:xfrm>
            <a:off x="1961979" y="1962274"/>
            <a:ext cx="2076621" cy="1167423"/>
          </a:xfrm>
          <a:prstGeom prst="wedgeEllipseCallout">
            <a:avLst>
              <a:gd name="adj1" fmla="val -64708"/>
              <a:gd name="adj2" fmla="val 3438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0" name="Scroll: Vertical 9"/>
          <p:cNvSpPr/>
          <p:nvPr/>
        </p:nvSpPr>
        <p:spPr>
          <a:xfrm>
            <a:off x="4875847" y="289560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1" name="Scroll: Vertical 10"/>
          <p:cNvSpPr/>
          <p:nvPr/>
        </p:nvSpPr>
        <p:spPr>
          <a:xfrm>
            <a:off x="7161847" y="2915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5" name="Scroll: Vertical 14"/>
          <p:cNvSpPr/>
          <p:nvPr/>
        </p:nvSpPr>
        <p:spPr>
          <a:xfrm>
            <a:off x="869437" y="2915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18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10" grpId="0" animBg="1"/>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restrictive than necessary…</a:t>
            </a:r>
          </a:p>
        </p:txBody>
      </p:sp>
      <p:sp>
        <p:nvSpPr>
          <p:cNvPr id="4" name="Slide Number Placeholder 3"/>
          <p:cNvSpPr>
            <a:spLocks noGrp="1"/>
          </p:cNvSpPr>
          <p:nvPr>
            <p:ph type="sldNum" sz="quarter" idx="12"/>
          </p:nvPr>
        </p:nvSpPr>
        <p:spPr/>
        <p:txBody>
          <a:bodyPr/>
          <a:lstStyle/>
          <a:p>
            <a:fld id="{D0F20DF3-DAE6-B84F-B38F-DFB8F4406A2B}" type="slidenum">
              <a:rPr lang="en-US" smtClean="0"/>
              <a:t>27</a:t>
            </a:fld>
            <a:endParaRPr lang="en-US"/>
          </a:p>
        </p:txBody>
      </p:sp>
      <p:sp>
        <p:nvSpPr>
          <p:cNvPr id="16" name="TextBox 15"/>
          <p:cNvSpPr txBox="1"/>
          <p:nvPr/>
        </p:nvSpPr>
        <p:spPr>
          <a:xfrm>
            <a:off x="647271" y="3086222"/>
            <a:ext cx="7847401"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x := </a:t>
            </a:r>
            <a:r>
              <a:rPr kumimoji="0" lang="en-US" sz="66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maj</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a:t>
            </a:r>
            <a:r>
              <a:rPr kumimoji="0" lang="en-US" sz="24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1</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a:t>
            </a:r>
            <a:r>
              <a:rPr kumimoji="0" lang="en-US" sz="24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2</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 </a:t>
            </a:r>
            <a:r>
              <a:rPr kumimoji="0" lang="en-US" sz="66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v</a:t>
            </a:r>
            <a:r>
              <a:rPr kumimoji="0" lang="en-US" sz="24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n</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a:t>
            </a:r>
          </a:p>
        </p:txBody>
      </p:sp>
      <p:sp>
        <p:nvSpPr>
          <p:cNvPr id="18" name="Scroll: Vertical 17"/>
          <p:cNvSpPr/>
          <p:nvPr/>
        </p:nvSpPr>
        <p:spPr>
          <a:xfrm>
            <a:off x="5273040" y="28041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0" name="Speech Bubble: Oval 19"/>
          <p:cNvSpPr/>
          <p:nvPr/>
        </p:nvSpPr>
        <p:spPr>
          <a:xfrm>
            <a:off x="934082" y="4667338"/>
            <a:ext cx="2356703" cy="1215892"/>
          </a:xfrm>
          <a:prstGeom prst="wedgeEllipseCallout">
            <a:avLst>
              <a:gd name="adj1" fmla="val -42302"/>
              <a:gd name="adj2" fmla="val -96449"/>
            </a:avLst>
          </a:prstGeom>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chemeClr val="tx1"/>
                </a:solidFill>
                <a:latin typeface="Calibri" panose="020F0502020204030204"/>
              </a:rPr>
              <a:t>Want</a:t>
            </a:r>
            <a:r>
              <a:rPr kumimoji="0" lang="en-US" sz="2400" b="0" i="0" u="none" strike="noStrike" kern="0" cap="none" spc="0" normalizeH="0" baseline="0" noProof="0" dirty="0" err="1">
                <a:ln>
                  <a:noFill/>
                </a:ln>
                <a:solidFill>
                  <a:schemeClr val="tx1"/>
                </a:solidFill>
                <a:effectLst/>
                <a:uLnTx/>
                <a:uFillTx/>
                <a:latin typeface="Calibri" panose="020F0502020204030204"/>
                <a:ea typeface="+mn-ea"/>
                <a:cs typeface="+mn-cs"/>
              </a:rPr>
              <a:t>ed</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26" name="Speech Bubble: Oval 25"/>
          <p:cNvSpPr/>
          <p:nvPr/>
        </p:nvSpPr>
        <p:spPr>
          <a:xfrm>
            <a:off x="1408625" y="1716771"/>
            <a:ext cx="3519927" cy="815746"/>
          </a:xfrm>
          <a:prstGeom prst="wedgeEllipseCallout">
            <a:avLst>
              <a:gd name="adj1" fmla="val -47580"/>
              <a:gd name="adj2" fmla="val 124648"/>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5" name="Scroll: Vertical 14"/>
          <p:cNvSpPr/>
          <p:nvPr/>
        </p:nvSpPr>
        <p:spPr>
          <a:xfrm>
            <a:off x="7183120" y="28143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7" name="Scroll: Vertical 26"/>
          <p:cNvSpPr/>
          <p:nvPr/>
        </p:nvSpPr>
        <p:spPr>
          <a:xfrm>
            <a:off x="4318000" y="279400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8" name="Scroll: Vertical 27"/>
          <p:cNvSpPr/>
          <p:nvPr/>
        </p:nvSpPr>
        <p:spPr>
          <a:xfrm>
            <a:off x="798073" y="28041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Tree>
    <p:extLst>
      <p:ext uri="{BB962C8B-B14F-4D97-AF65-F5344CB8AC3E}">
        <p14:creationId xmlns:p14="http://schemas.microsoft.com/office/powerpoint/2010/main" val="10622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6" grpId="0" animBg="1"/>
      <p:bldP spid="15"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restrictive than necessary…</a:t>
            </a:r>
          </a:p>
        </p:txBody>
      </p:sp>
      <p:sp>
        <p:nvSpPr>
          <p:cNvPr id="4" name="Slide Number Placeholder 3"/>
          <p:cNvSpPr>
            <a:spLocks noGrp="1"/>
          </p:cNvSpPr>
          <p:nvPr>
            <p:ph type="sldNum" sz="quarter" idx="12"/>
          </p:nvPr>
        </p:nvSpPr>
        <p:spPr/>
        <p:txBody>
          <a:bodyPr/>
          <a:lstStyle/>
          <a:p>
            <a:fld id="{D0F20DF3-DAE6-B84F-B38F-DFB8F4406A2B}" type="slidenum">
              <a:rPr lang="en-US" smtClean="0"/>
              <a:t>28</a:t>
            </a:fld>
            <a:endParaRPr lang="en-US"/>
          </a:p>
        </p:txBody>
      </p:sp>
      <p:sp>
        <p:nvSpPr>
          <p:cNvPr id="16" name="TextBox 15"/>
          <p:cNvSpPr txBox="1"/>
          <p:nvPr/>
        </p:nvSpPr>
        <p:spPr>
          <a:xfrm>
            <a:off x="1397916" y="3106542"/>
            <a:ext cx="7288884"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x := </a:t>
            </a:r>
            <a:r>
              <a:rPr lang="en-US" sz="6600" kern="0" dirty="0">
                <a:solidFill>
                  <a:prstClr val="black"/>
                </a:solidFill>
                <a:latin typeface="Cambria Math" panose="02040503050406030204" pitchFamily="18" charset="0"/>
                <a:ea typeface="Cambria Math" panose="02040503050406030204" pitchFamily="18" charset="0"/>
              </a:rPr>
              <a:t>E</a:t>
            </a:r>
            <a:r>
              <a:rPr kumimoji="0" lang="en-US" sz="6600" b="0" i="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nc</a:t>
            </a:r>
            <a:r>
              <a:rPr kumimoji="0" lang="en-US" sz="66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 k )</a:t>
            </a:r>
          </a:p>
        </p:txBody>
      </p:sp>
      <p:sp>
        <p:nvSpPr>
          <p:cNvPr id="20" name="Speech Bubble: Oval 19"/>
          <p:cNvSpPr/>
          <p:nvPr/>
        </p:nvSpPr>
        <p:spPr>
          <a:xfrm>
            <a:off x="2704509" y="4521289"/>
            <a:ext cx="2356703" cy="1215892"/>
          </a:xfrm>
          <a:prstGeom prst="wedgeEllipseCallout">
            <a:avLst>
              <a:gd name="adj1" fmla="val -42302"/>
              <a:gd name="adj2" fmla="val -96449"/>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err="1">
                <a:solidFill>
                  <a:schemeClr val="tx1"/>
                </a:solidFill>
                <a:latin typeface="Calibri" panose="020F0502020204030204"/>
              </a:rPr>
              <a:t>Wante</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26" name="Speech Bubble: Oval 25"/>
          <p:cNvSpPr/>
          <p:nvPr/>
        </p:nvSpPr>
        <p:spPr>
          <a:xfrm>
            <a:off x="2952613" y="1659799"/>
            <a:ext cx="3600587" cy="815746"/>
          </a:xfrm>
          <a:prstGeom prst="wedgeEllipseCallout">
            <a:avLst>
              <a:gd name="adj1" fmla="val -48505"/>
              <a:gd name="adj2" fmla="val 10845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2" name="Scroll: Vertical 11"/>
          <p:cNvSpPr/>
          <p:nvPr/>
        </p:nvSpPr>
        <p:spPr>
          <a:xfrm>
            <a:off x="5833664" y="26517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13" name="Scroll: Vertical 12"/>
          <p:cNvSpPr/>
          <p:nvPr/>
        </p:nvSpPr>
        <p:spPr>
          <a:xfrm>
            <a:off x="6646464" y="26517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14" name="Scroll: Vertical 13"/>
          <p:cNvSpPr/>
          <p:nvPr/>
        </p:nvSpPr>
        <p:spPr>
          <a:xfrm>
            <a:off x="2333950" y="2661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Tree>
    <p:extLst>
      <p:ext uri="{BB962C8B-B14F-4D97-AF65-F5344CB8AC3E}">
        <p14:creationId xmlns:p14="http://schemas.microsoft.com/office/powerpoint/2010/main" val="793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6"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Declassification</a:t>
            </a:r>
            <a:endParaRPr lang="en-US" dirty="0"/>
          </a:p>
        </p:txBody>
      </p:sp>
      <p:sp>
        <p:nvSpPr>
          <p:cNvPr id="3" name="Content Placeholder 2"/>
          <p:cNvSpPr>
            <a:spLocks noGrp="1"/>
          </p:cNvSpPr>
          <p:nvPr>
            <p:ph idx="1"/>
          </p:nvPr>
        </p:nvSpPr>
        <p:spPr/>
        <p:txBody>
          <a:bodyPr/>
          <a:lstStyle/>
          <a:p>
            <a:r>
              <a:rPr lang="en-US" b="1" dirty="0" smtClean="0">
                <a:solidFill>
                  <a:schemeClr val="accent2"/>
                </a:solidFill>
              </a:rPr>
              <a:t>What</a:t>
            </a:r>
            <a:r>
              <a:rPr lang="en-US" dirty="0" smtClean="0"/>
              <a:t>: specify what information may be declassified</a:t>
            </a:r>
          </a:p>
          <a:p>
            <a:pPr lvl="1"/>
            <a:r>
              <a:rPr lang="en-US" dirty="0" smtClean="0"/>
              <a:t>e.g., </a:t>
            </a:r>
            <a:r>
              <a:rPr lang="en-US" dirty="0" err="1" smtClean="0"/>
              <a:t>LastFourDigits</a:t>
            </a:r>
            <a:r>
              <a:rPr lang="en-US" dirty="0" smtClean="0"/>
              <a:t>(credit card number) should be low</a:t>
            </a:r>
          </a:p>
          <a:p>
            <a:pPr lvl="1"/>
            <a:r>
              <a:rPr lang="en-US" dirty="0" smtClean="0"/>
              <a:t>Partial Equivalence Relation (PER) Model</a:t>
            </a:r>
          </a:p>
          <a:p>
            <a:r>
              <a:rPr lang="en-US" b="1" dirty="0" smtClean="0">
                <a:solidFill>
                  <a:schemeClr val="accent2"/>
                </a:solidFill>
              </a:rPr>
              <a:t>Who</a:t>
            </a:r>
            <a:r>
              <a:rPr lang="en-US" dirty="0" smtClean="0"/>
              <a:t>: specify who may declassify information</a:t>
            </a:r>
          </a:p>
          <a:p>
            <a:pPr lvl="1"/>
            <a:r>
              <a:rPr lang="en-US" dirty="0" smtClean="0"/>
              <a:t>e.g., high object owner can write to low objects</a:t>
            </a:r>
          </a:p>
          <a:p>
            <a:pPr lvl="1"/>
            <a:r>
              <a:rPr lang="en-US" dirty="0" smtClean="0"/>
              <a:t>Decentralized Label Model </a:t>
            </a:r>
          </a:p>
          <a:p>
            <a:r>
              <a:rPr lang="en-US" b="1" dirty="0" smtClean="0">
                <a:solidFill>
                  <a:schemeClr val="accent2"/>
                </a:solidFill>
              </a:rPr>
              <a:t>Where</a:t>
            </a:r>
            <a:r>
              <a:rPr lang="en-US" dirty="0" smtClean="0"/>
              <a:t>: specify which pieces of code may declassify </a:t>
            </a:r>
          </a:p>
          <a:p>
            <a:pPr lvl="1"/>
            <a:r>
              <a:rPr lang="en-US" dirty="0" smtClean="0"/>
              <a:t>e.g., encryption function can write to low objects</a:t>
            </a:r>
          </a:p>
          <a:p>
            <a:pPr lvl="1"/>
            <a:r>
              <a:rPr lang="en-US" dirty="0" smtClean="0"/>
              <a:t>Intransitive Noninterference, Reactive Noninterference</a:t>
            </a:r>
          </a:p>
          <a:p>
            <a:r>
              <a:rPr lang="en-US" b="1" dirty="0" smtClean="0">
                <a:solidFill>
                  <a:schemeClr val="accent2"/>
                </a:solidFill>
              </a:rPr>
              <a:t>When</a:t>
            </a:r>
            <a:r>
              <a:rPr lang="en-US" dirty="0" smtClean="0"/>
              <a:t>: specify when information may be declassified</a:t>
            </a:r>
          </a:p>
          <a:p>
            <a:pPr lvl="1"/>
            <a:r>
              <a:rPr lang="en-US" dirty="0" smtClean="0"/>
              <a:t>e.g., software key may be shared after payment has been received</a:t>
            </a:r>
          </a:p>
          <a:p>
            <a:pPr lvl="1"/>
            <a:endParaRPr lang="en-US" dirty="0" smtClean="0"/>
          </a:p>
          <a:p>
            <a:endParaRPr lang="en-US" dirty="0"/>
          </a:p>
        </p:txBody>
      </p:sp>
    </p:spTree>
    <p:extLst>
      <p:ext uri="{BB962C8B-B14F-4D97-AF65-F5344CB8AC3E}">
        <p14:creationId xmlns:p14="http://schemas.microsoft.com/office/powerpoint/2010/main" val="17381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Policy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An </a:t>
                </a:r>
                <a:r>
                  <a:rPr lang="en-US" b="1" dirty="0">
                    <a:solidFill>
                      <a:schemeClr val="accent2"/>
                    </a:solidFill>
                  </a:rPr>
                  <a:t>access control policy </a:t>
                </a:r>
                <a:r>
                  <a:rPr lang="en-US" dirty="0"/>
                  <a:t>specifies which of the </a:t>
                </a:r>
                <a:r>
                  <a:rPr lang="en-US" b="1" dirty="0">
                    <a:solidFill>
                      <a:schemeClr val="accent2"/>
                    </a:solidFill>
                  </a:rPr>
                  <a:t>operations</a:t>
                </a:r>
                <a:r>
                  <a:rPr lang="en-US" dirty="0"/>
                  <a:t> associated with any given </a:t>
                </a:r>
                <a:r>
                  <a:rPr lang="en-US" b="1" dirty="0">
                    <a:solidFill>
                      <a:schemeClr val="accent2"/>
                    </a:solidFill>
                  </a:rPr>
                  <a:t>object</a:t>
                </a:r>
                <a:r>
                  <a:rPr lang="en-US" dirty="0"/>
                  <a:t> </a:t>
                </a:r>
                <a:r>
                  <a:rPr lang="en-US" dirty="0" smtClean="0"/>
                  <a:t>each </a:t>
                </a:r>
                <a:r>
                  <a:rPr lang="en-US" b="1" dirty="0" smtClean="0">
                    <a:solidFill>
                      <a:schemeClr val="accent2"/>
                    </a:solidFill>
                  </a:rPr>
                  <a:t>subject </a:t>
                </a:r>
                <a:r>
                  <a:rPr lang="en-US" dirty="0" smtClean="0"/>
                  <a:t>is </a:t>
                </a:r>
                <a:r>
                  <a:rPr lang="en-US" dirty="0"/>
                  <a:t>authorized to </a:t>
                </a:r>
                <a:r>
                  <a:rPr lang="en-US" dirty="0" smtClean="0"/>
                  <a:t>perform </a:t>
                </a:r>
                <a:endParaRPr lang="en-US" dirty="0"/>
              </a:p>
              <a:p>
                <a:r>
                  <a:rPr lang="en-US" dirty="0" smtClean="0"/>
                  <a:t>Expressed as a relation </a:t>
                </a:r>
                <a14:m>
                  <m:oMath xmlns:m="http://schemas.openxmlformats.org/officeDocument/2006/math">
                    <m:r>
                      <a:rPr lang="en-US" i="1" dirty="0" smtClean="0">
                        <a:solidFill>
                          <a:schemeClr val="accent2"/>
                        </a:solidFill>
                        <a:latin typeface="Cambria Math" charset="0"/>
                      </a:rPr>
                      <m:t>𝐴𝑢𝑡h</m:t>
                    </m:r>
                  </m:oMath>
                </a14:m>
                <a:r>
                  <a:rPr lang="en-US" dirty="0" smtClean="0">
                    <a:solidFill>
                      <a:schemeClr val="accent2"/>
                    </a:solidFill>
                  </a:rPr>
                  <a:t>:</a:t>
                </a:r>
                <a:endParaRPr lang="en-US" dirty="0">
                  <a:solidFill>
                    <a:schemeClr val="accent2"/>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Content Placeholder 3"/>
              <p:cNvGraphicFramePr>
                <a:graphicFrameLocks/>
              </p:cNvGraphicFramePr>
              <p:nvPr>
                <p:extLst>
                  <p:ext uri="{D42A27DB-BD31-4B8C-83A1-F6EECF244321}">
                    <p14:modId xmlns:p14="http://schemas.microsoft.com/office/powerpoint/2010/main" val="1776017528"/>
                  </p:ext>
                </p:extLst>
              </p:nvPr>
            </p:nvGraphicFramePr>
            <p:xfrm>
              <a:off x="1600200" y="3429000"/>
              <a:ext cx="5943600" cy="1854200"/>
            </p:xfrm>
            <a:graphic>
              <a:graphicData uri="http://schemas.openxmlformats.org/drawingml/2006/table">
                <a:tbl>
                  <a:tblPr firstRow="1" bandRow="1">
                    <a:tableStyleId>{21E4AEA4-8DFA-4A89-87EB-49C32662AFE0}</a:tableStyleId>
                  </a:tblPr>
                  <a:tblGrid>
                    <a:gridCol w="1485900"/>
                    <a:gridCol w="1333500"/>
                    <a:gridCol w="1524000"/>
                    <a:gridCol w="1600200"/>
                  </a:tblGrid>
                  <a:tr h="370840">
                    <a:tc rowSpan="2" gridSpan="2">
                      <a:txBody>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charset="0"/>
                                  </a:rPr>
                                  <m:t>𝑨𝒖𝒕𝒉</m:t>
                                </m:r>
                              </m:oMath>
                            </m:oMathPara>
                          </a14:m>
                          <a:endParaRPr lang="en-US" b="1" dirty="0">
                            <a:solidFill>
                              <a:schemeClr val="bg1"/>
                            </a:solidFill>
                          </a:endParaRPr>
                        </a:p>
                      </a:txBody>
                      <a:tcPr anchor="ctr"/>
                    </a:tc>
                    <a:tc rowSpan="2" hMerge="1">
                      <a:txBody>
                        <a:bodyPr/>
                        <a:lstStyle/>
                        <a:p>
                          <a:endParaRPr lang="en-US" dirty="0"/>
                        </a:p>
                      </a:txBody>
                      <a:tcPr/>
                    </a:tc>
                    <a:tc gridSpan="2">
                      <a:txBody>
                        <a:bodyPr/>
                        <a:lstStyle/>
                        <a:p>
                          <a:pPr algn="ctr"/>
                          <a:r>
                            <a:rPr lang="en-US" dirty="0" smtClean="0"/>
                            <a:t>Objects</a:t>
                          </a:r>
                          <a:endParaRPr lang="en-US" dirty="0"/>
                        </a:p>
                      </a:txBody>
                      <a:tcPr/>
                    </a:tc>
                    <a:tc hMerge="1">
                      <a:txBody>
                        <a:bodyPr/>
                        <a:lstStyle/>
                        <a:p>
                          <a:endParaRPr lang="en-US" dirty="0"/>
                        </a:p>
                      </a:txBody>
                      <a:tcPr/>
                    </a:tc>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smtClean="0">
                              <a:solidFill>
                                <a:schemeClr val="bg1"/>
                              </a:solidFill>
                            </a:rPr>
                            <a:t>dac.tex</a:t>
                          </a:r>
                          <a:endParaRPr lang="en-US" dirty="0">
                            <a:solidFill>
                              <a:schemeClr val="bg1"/>
                            </a:solidFill>
                          </a:endParaRPr>
                        </a:p>
                      </a:txBody>
                      <a:tcPr>
                        <a:solidFill>
                          <a:schemeClr val="accent2"/>
                        </a:solidFill>
                      </a:tcPr>
                    </a:tc>
                    <a:tc>
                      <a:txBody>
                        <a:bodyPr/>
                        <a:lstStyle/>
                        <a:p>
                          <a:pPr algn="ctr"/>
                          <a:r>
                            <a:rPr lang="en-US" dirty="0" err="1" smtClean="0">
                              <a:solidFill>
                                <a:schemeClr val="bg1"/>
                              </a:solidFill>
                            </a:rPr>
                            <a:t>dac.pptx</a:t>
                          </a:r>
                          <a:endParaRPr lang="en-US" dirty="0">
                            <a:solidFill>
                              <a:schemeClr val="bg1"/>
                            </a:solidFill>
                          </a:endParaRPr>
                        </a:p>
                      </a:txBody>
                      <a:tcPr>
                        <a:solidFill>
                          <a:schemeClr val="accent2"/>
                        </a:solidFill>
                      </a:tcPr>
                    </a:tc>
                  </a:tr>
                  <a:tr h="370840">
                    <a:tc rowSpan="3">
                      <a:txBody>
                        <a:bodyPr/>
                        <a:lstStyle/>
                        <a:p>
                          <a:pPr algn="ctr"/>
                          <a:r>
                            <a:rPr lang="en-US" b="1" dirty="0" smtClean="0"/>
                            <a:t>subject</a:t>
                          </a:r>
                          <a:endParaRPr lang="en-US" b="1" dirty="0"/>
                        </a:p>
                      </a:txBody>
                      <a:tcPr anchor="ctr"/>
                    </a:tc>
                    <a:tc>
                      <a:txBody>
                        <a:bodyPr/>
                        <a:lstStyle/>
                        <a:p>
                          <a:r>
                            <a:rPr lang="en-US" dirty="0" err="1" smtClean="0"/>
                            <a:t>ebirrell</a:t>
                          </a:r>
                          <a:endParaRPr lang="en-US" dirty="0"/>
                        </a:p>
                      </a:txBody>
                      <a:tcPr/>
                    </a:tc>
                    <a:tc>
                      <a:txBody>
                        <a:bodyPr/>
                        <a:lstStyle/>
                        <a:p>
                          <a:r>
                            <a:rPr lang="en-US" dirty="0" err="1" smtClean="0"/>
                            <a:t>r,w</a:t>
                          </a:r>
                          <a:endParaRPr lang="en-US" dirty="0"/>
                        </a:p>
                      </a:txBody>
                      <a:tcPr/>
                    </a:tc>
                    <a:tc>
                      <a:txBody>
                        <a:bodyPr/>
                        <a:lstStyle/>
                        <a:p>
                          <a:r>
                            <a:rPr lang="en-US" dirty="0" err="1" smtClean="0"/>
                            <a:t>r,w</a:t>
                          </a:r>
                          <a:endParaRPr lang="en-US" dirty="0"/>
                        </a:p>
                      </a:txBody>
                      <a:tcPr/>
                    </a:tc>
                  </a:tr>
                  <a:tr h="370840">
                    <a:tc vMerge="1">
                      <a:txBody>
                        <a:bodyPr/>
                        <a:lstStyle/>
                        <a:p>
                          <a:endParaRPr lang="en-US" dirty="0"/>
                        </a:p>
                      </a:txBody>
                      <a:tcPr/>
                    </a:tc>
                    <a:tc>
                      <a:txBody>
                        <a:bodyPr/>
                        <a:lstStyle/>
                        <a:p>
                          <a:r>
                            <a:rPr lang="en-US" dirty="0" err="1" smtClean="0"/>
                            <a:t>clarkson</a:t>
                          </a:r>
                          <a:endParaRPr lang="en-US" dirty="0"/>
                        </a:p>
                      </a:txBody>
                      <a:tcPr/>
                    </a:tc>
                    <a:tc>
                      <a:txBody>
                        <a:bodyPr/>
                        <a:lstStyle/>
                        <a:p>
                          <a:r>
                            <a:rPr lang="en-US" dirty="0" smtClean="0"/>
                            <a:t>r</a:t>
                          </a:r>
                          <a:endParaRPr lang="en-US" dirty="0"/>
                        </a:p>
                      </a:txBody>
                      <a:tcPr/>
                    </a:tc>
                    <a:tc>
                      <a:txBody>
                        <a:bodyPr/>
                        <a:lstStyle/>
                        <a:p>
                          <a:r>
                            <a:rPr lang="en-US" dirty="0" smtClean="0"/>
                            <a:t>r</a:t>
                          </a:r>
                          <a:endParaRPr lang="en-US" dirty="0"/>
                        </a:p>
                      </a:txBody>
                      <a:tcPr/>
                    </a:tc>
                  </a:tr>
                  <a:tr h="370840">
                    <a:tc vMerge="1">
                      <a:txBody>
                        <a:bodyPr/>
                        <a:lstStyle/>
                        <a:p>
                          <a:endParaRPr lang="en-US" dirty="0"/>
                        </a:p>
                      </a:txBody>
                      <a:tcPr/>
                    </a:tc>
                    <a:tc>
                      <a:txBody>
                        <a:bodyPr/>
                        <a:lstStyle/>
                        <a:p>
                          <a:r>
                            <a:rPr lang="en-US" dirty="0" smtClean="0"/>
                            <a:t>student</a:t>
                          </a:r>
                          <a:endParaRPr lang="en-US" dirty="0"/>
                        </a:p>
                      </a:txBody>
                      <a:tcPr/>
                    </a:tc>
                    <a:tc>
                      <a:txBody>
                        <a:bodyPr/>
                        <a:lstStyle/>
                        <a:p>
                          <a:endParaRPr lang="en-US"/>
                        </a:p>
                      </a:txBody>
                      <a:tcPr/>
                    </a:tc>
                    <a:tc>
                      <a:txBody>
                        <a:bodyPr/>
                        <a:lstStyle/>
                        <a:p>
                          <a:r>
                            <a:rPr lang="en-US" dirty="0" smtClean="0"/>
                            <a:t>r</a:t>
                          </a:r>
                          <a:endParaRPr lang="en-US" dirty="0"/>
                        </a:p>
                      </a:txBody>
                      <a:tcPr/>
                    </a:tc>
                  </a:tr>
                </a:tbl>
              </a:graphicData>
            </a:graphic>
          </p:graphicFrame>
        </mc:Choice>
        <mc:Fallback>
          <p:graphicFrame>
            <p:nvGraphicFramePr>
              <p:cNvPr id="4" name="Content Placeholder 3"/>
              <p:cNvGraphicFramePr>
                <a:graphicFrameLocks/>
              </p:cNvGraphicFramePr>
              <p:nvPr>
                <p:extLst>
                  <p:ext uri="{D42A27DB-BD31-4B8C-83A1-F6EECF244321}">
                    <p14:modId xmlns:p14="http://schemas.microsoft.com/office/powerpoint/2010/main" val="1776017528"/>
                  </p:ext>
                </p:extLst>
              </p:nvPr>
            </p:nvGraphicFramePr>
            <p:xfrm>
              <a:off x="1600200" y="3429000"/>
              <a:ext cx="5943600" cy="1854200"/>
            </p:xfrm>
            <a:graphic>
              <a:graphicData uri="http://schemas.openxmlformats.org/drawingml/2006/table">
                <a:tbl>
                  <a:tblPr firstRow="1" bandRow="1">
                    <a:tableStyleId>{21E4AEA4-8DFA-4A89-87EB-49C32662AFE0}</a:tableStyleId>
                  </a:tblPr>
                  <a:tblGrid>
                    <a:gridCol w="1485900"/>
                    <a:gridCol w="1333500"/>
                    <a:gridCol w="1524000"/>
                    <a:gridCol w="1600200"/>
                  </a:tblGrid>
                  <a:tr h="370840">
                    <a:tc rowSpan="2" gridSpan="2">
                      <a:txBody>
                        <a:bodyPr/>
                        <a:lstStyle/>
                        <a:p>
                          <a:endParaRPr lang="en-US"/>
                        </a:p>
                      </a:txBody>
                      <a:tcPr anchor="ctr">
                        <a:blipFill rotWithShape="0">
                          <a:blip r:embed="rId3"/>
                          <a:stretch>
                            <a:fillRect l="-216" t="-4098" r="-111663" b="-162295"/>
                          </a:stretch>
                        </a:blipFill>
                      </a:tcPr>
                    </a:tc>
                    <a:tc rowSpan="2" hMerge="1">
                      <a:txBody>
                        <a:bodyPr/>
                        <a:lstStyle/>
                        <a:p>
                          <a:endParaRPr lang="en-US" dirty="0"/>
                        </a:p>
                      </a:txBody>
                      <a:tcPr/>
                    </a:tc>
                    <a:tc gridSpan="2">
                      <a:txBody>
                        <a:bodyPr/>
                        <a:lstStyle/>
                        <a:p>
                          <a:pPr algn="ctr"/>
                          <a:r>
                            <a:rPr lang="en-US" dirty="0" smtClean="0"/>
                            <a:t>Objects</a:t>
                          </a:r>
                          <a:endParaRPr lang="en-US" dirty="0"/>
                        </a:p>
                      </a:txBody>
                      <a:tcPr/>
                    </a:tc>
                    <a:tc hMerge="1">
                      <a:txBody>
                        <a:bodyPr/>
                        <a:lstStyle/>
                        <a:p>
                          <a:endParaRPr lang="en-US" dirty="0"/>
                        </a:p>
                      </a:txBody>
                      <a:tcPr/>
                    </a:tc>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smtClean="0">
                              <a:solidFill>
                                <a:schemeClr val="bg1"/>
                              </a:solidFill>
                            </a:rPr>
                            <a:t>dac.tex</a:t>
                          </a:r>
                          <a:endParaRPr lang="en-US" dirty="0">
                            <a:solidFill>
                              <a:schemeClr val="bg1"/>
                            </a:solidFill>
                          </a:endParaRPr>
                        </a:p>
                      </a:txBody>
                      <a:tcPr>
                        <a:solidFill>
                          <a:schemeClr val="accent2"/>
                        </a:solidFill>
                      </a:tcPr>
                    </a:tc>
                    <a:tc>
                      <a:txBody>
                        <a:bodyPr/>
                        <a:lstStyle/>
                        <a:p>
                          <a:pPr algn="ctr"/>
                          <a:r>
                            <a:rPr lang="en-US" dirty="0" err="1" smtClean="0">
                              <a:solidFill>
                                <a:schemeClr val="bg1"/>
                              </a:solidFill>
                            </a:rPr>
                            <a:t>dac.pptx</a:t>
                          </a:r>
                          <a:endParaRPr lang="en-US" dirty="0">
                            <a:solidFill>
                              <a:schemeClr val="bg1"/>
                            </a:solidFill>
                          </a:endParaRPr>
                        </a:p>
                      </a:txBody>
                      <a:tcPr>
                        <a:solidFill>
                          <a:schemeClr val="accent2"/>
                        </a:solidFill>
                      </a:tcPr>
                    </a:tc>
                  </a:tr>
                  <a:tr h="370840">
                    <a:tc rowSpan="3">
                      <a:txBody>
                        <a:bodyPr/>
                        <a:lstStyle/>
                        <a:p>
                          <a:pPr algn="ctr"/>
                          <a:r>
                            <a:rPr lang="en-US" b="1" dirty="0" smtClean="0"/>
                            <a:t>subject</a:t>
                          </a:r>
                          <a:endParaRPr lang="en-US" b="1" dirty="0"/>
                        </a:p>
                      </a:txBody>
                      <a:tcPr anchor="ctr"/>
                    </a:tc>
                    <a:tc>
                      <a:txBody>
                        <a:bodyPr/>
                        <a:lstStyle/>
                        <a:p>
                          <a:r>
                            <a:rPr lang="en-US" dirty="0" err="1" smtClean="0"/>
                            <a:t>ebirrell</a:t>
                          </a:r>
                          <a:endParaRPr lang="en-US" dirty="0"/>
                        </a:p>
                      </a:txBody>
                      <a:tcPr/>
                    </a:tc>
                    <a:tc>
                      <a:txBody>
                        <a:bodyPr/>
                        <a:lstStyle/>
                        <a:p>
                          <a:r>
                            <a:rPr lang="en-US" dirty="0" err="1" smtClean="0"/>
                            <a:t>r,w</a:t>
                          </a:r>
                          <a:endParaRPr lang="en-US" dirty="0"/>
                        </a:p>
                      </a:txBody>
                      <a:tcPr/>
                    </a:tc>
                    <a:tc>
                      <a:txBody>
                        <a:bodyPr/>
                        <a:lstStyle/>
                        <a:p>
                          <a:r>
                            <a:rPr lang="en-US" dirty="0" err="1" smtClean="0"/>
                            <a:t>r,w</a:t>
                          </a:r>
                          <a:endParaRPr lang="en-US" dirty="0"/>
                        </a:p>
                      </a:txBody>
                      <a:tcPr/>
                    </a:tc>
                  </a:tr>
                  <a:tr h="370840">
                    <a:tc vMerge="1">
                      <a:txBody>
                        <a:bodyPr/>
                        <a:lstStyle/>
                        <a:p>
                          <a:endParaRPr lang="en-US" dirty="0"/>
                        </a:p>
                      </a:txBody>
                      <a:tcPr/>
                    </a:tc>
                    <a:tc>
                      <a:txBody>
                        <a:bodyPr/>
                        <a:lstStyle/>
                        <a:p>
                          <a:r>
                            <a:rPr lang="en-US" dirty="0" err="1" smtClean="0"/>
                            <a:t>clarkson</a:t>
                          </a:r>
                          <a:endParaRPr lang="en-US" dirty="0"/>
                        </a:p>
                      </a:txBody>
                      <a:tcPr/>
                    </a:tc>
                    <a:tc>
                      <a:txBody>
                        <a:bodyPr/>
                        <a:lstStyle/>
                        <a:p>
                          <a:r>
                            <a:rPr lang="en-US" dirty="0" smtClean="0"/>
                            <a:t>r</a:t>
                          </a:r>
                          <a:endParaRPr lang="en-US" dirty="0"/>
                        </a:p>
                      </a:txBody>
                      <a:tcPr/>
                    </a:tc>
                    <a:tc>
                      <a:txBody>
                        <a:bodyPr/>
                        <a:lstStyle/>
                        <a:p>
                          <a:r>
                            <a:rPr lang="en-US" dirty="0" smtClean="0"/>
                            <a:t>r</a:t>
                          </a:r>
                          <a:endParaRPr lang="en-US" dirty="0"/>
                        </a:p>
                      </a:txBody>
                      <a:tcPr/>
                    </a:tc>
                  </a:tr>
                  <a:tr h="370840">
                    <a:tc vMerge="1">
                      <a:txBody>
                        <a:bodyPr/>
                        <a:lstStyle/>
                        <a:p>
                          <a:endParaRPr lang="en-US" dirty="0"/>
                        </a:p>
                      </a:txBody>
                      <a:tcPr/>
                    </a:tc>
                    <a:tc>
                      <a:txBody>
                        <a:bodyPr/>
                        <a:lstStyle/>
                        <a:p>
                          <a:r>
                            <a:rPr lang="en-US" dirty="0" smtClean="0"/>
                            <a:t>student</a:t>
                          </a:r>
                          <a:endParaRPr lang="en-US" dirty="0"/>
                        </a:p>
                      </a:txBody>
                      <a:tcPr/>
                    </a:tc>
                    <a:tc>
                      <a:txBody>
                        <a:bodyPr/>
                        <a:lstStyle/>
                        <a:p>
                          <a:endParaRPr lang="en-US"/>
                        </a:p>
                      </a:txBody>
                      <a:tcPr/>
                    </a:tc>
                    <a:tc>
                      <a:txBody>
                        <a:bodyPr/>
                        <a:lstStyle/>
                        <a:p>
                          <a:r>
                            <a:rPr lang="en-US" dirty="0" smtClean="0"/>
                            <a:t>r</a:t>
                          </a:r>
                          <a:endParaRPr lang="en-US" dirty="0"/>
                        </a:p>
                      </a:txBody>
                      <a:tcPr/>
                    </a:tc>
                  </a:tr>
                </a:tbl>
              </a:graphicData>
            </a:graphic>
          </p:graphicFrame>
        </mc:Fallback>
      </mc:AlternateContent>
      <p:grpSp>
        <p:nvGrpSpPr>
          <p:cNvPr id="10" name="Group 9"/>
          <p:cNvGrpSpPr/>
          <p:nvPr/>
        </p:nvGrpSpPr>
        <p:grpSpPr>
          <a:xfrm>
            <a:off x="4801510" y="3713461"/>
            <a:ext cx="4113890" cy="3098973"/>
            <a:chOff x="5080910" y="3713461"/>
            <a:chExt cx="4113890" cy="3098973"/>
          </a:xfrm>
        </p:grpSpPr>
        <p:pic>
          <p:nvPicPr>
            <p:cNvPr id="5" name="Picture 4"/>
            <p:cNvPicPr>
              <a:picLocks noChangeAspect="1"/>
            </p:cNvPicPr>
            <p:nvPr/>
          </p:nvPicPr>
          <p:blipFill>
            <a:blip r:embed="rId4"/>
            <a:stretch>
              <a:fillRect/>
            </a:stretch>
          </p:blipFill>
          <p:spPr>
            <a:xfrm>
              <a:off x="5443946" y="4337060"/>
              <a:ext cx="1578043" cy="1909254"/>
            </a:xfrm>
            <a:prstGeom prst="rect">
              <a:avLst/>
            </a:prstGeom>
          </p:spPr>
        </p:pic>
        <p:pic>
          <p:nvPicPr>
            <p:cNvPr id="6" name="Picture 5"/>
            <p:cNvPicPr>
              <a:picLocks noChangeAspect="1"/>
            </p:cNvPicPr>
            <p:nvPr/>
          </p:nvPicPr>
          <p:blipFill>
            <a:blip r:embed="rId5"/>
            <a:stretch>
              <a:fillRect/>
            </a:stretch>
          </p:blipFill>
          <p:spPr>
            <a:xfrm>
              <a:off x="6617845" y="4166109"/>
              <a:ext cx="1714130" cy="1260847"/>
            </a:xfrm>
            <a:prstGeom prst="rect">
              <a:avLst/>
            </a:prstGeom>
          </p:spPr>
        </p:pic>
        <p:pic>
          <p:nvPicPr>
            <p:cNvPr id="7" name="Picture 2" descr="Image result for android file permis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646" y="3713461"/>
              <a:ext cx="1271787" cy="19541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5080910" y="4947767"/>
              <a:ext cx="3109411" cy="1864667"/>
            </a:xfrm>
            <a:prstGeom prst="rect">
              <a:avLst/>
            </a:prstGeom>
          </p:spPr>
        </p:pic>
        <p:pic>
          <p:nvPicPr>
            <p:cNvPr id="9" name="Picture 8"/>
            <p:cNvPicPr>
              <a:picLocks noChangeAspect="1"/>
            </p:cNvPicPr>
            <p:nvPr/>
          </p:nvPicPr>
          <p:blipFill>
            <a:blip r:embed="rId8"/>
            <a:stretch>
              <a:fillRect/>
            </a:stretch>
          </p:blipFill>
          <p:spPr>
            <a:xfrm>
              <a:off x="6366150" y="4830770"/>
              <a:ext cx="2828650" cy="1646230"/>
            </a:xfrm>
            <a:prstGeom prst="rect">
              <a:avLst/>
            </a:prstGeom>
          </p:spPr>
        </p:pic>
      </p:grpSp>
    </p:spTree>
    <p:extLst>
      <p:ext uri="{BB962C8B-B14F-4D97-AF65-F5344CB8AC3E}">
        <p14:creationId xmlns:p14="http://schemas.microsoft.com/office/powerpoint/2010/main" val="20444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Mechanisms</a:t>
            </a:r>
            <a:endParaRPr lang="en-US" dirty="0"/>
          </a:p>
        </p:txBody>
      </p:sp>
      <p:sp>
        <p:nvSpPr>
          <p:cNvPr id="3" name="Content Placeholder 2"/>
          <p:cNvSpPr>
            <a:spLocks noGrp="1"/>
          </p:cNvSpPr>
          <p:nvPr>
            <p:ph idx="1"/>
          </p:nvPr>
        </p:nvSpPr>
        <p:spPr/>
        <p:txBody>
          <a:bodyPr/>
          <a:lstStyle/>
          <a:p>
            <a:r>
              <a:rPr lang="en-US" dirty="0" smtClean="0"/>
              <a:t>taint-tracking</a:t>
            </a:r>
          </a:p>
          <a:p>
            <a:r>
              <a:rPr lang="en-US" dirty="0" smtClean="0"/>
              <a:t>runtime monitoring</a:t>
            </a:r>
          </a:p>
          <a:p>
            <a:r>
              <a:rPr lang="en-US" dirty="0" smtClean="0"/>
              <a:t>type checking</a:t>
            </a:r>
            <a:endParaRPr lang="en-US" dirty="0"/>
          </a:p>
        </p:txBody>
      </p:sp>
    </p:spTree>
    <p:extLst>
      <p:ext uri="{BB962C8B-B14F-4D97-AF65-F5344CB8AC3E}">
        <p14:creationId xmlns:p14="http://schemas.microsoft.com/office/powerpoint/2010/main" val="7579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defines Policies?</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Discretionary access </a:t>
            </a:r>
            <a:r>
              <a:rPr lang="en-US" dirty="0">
                <a:solidFill>
                  <a:srgbClr val="4F81BD"/>
                </a:solidFill>
              </a:rPr>
              <a:t>control </a:t>
            </a:r>
            <a:r>
              <a:rPr lang="en-US" dirty="0" smtClean="0"/>
              <a:t>(DAC)</a:t>
            </a:r>
          </a:p>
          <a:p>
            <a:pPr lvl="1"/>
            <a:r>
              <a:rPr lang="en-US" b="1" dirty="0"/>
              <a:t>Philosophy:  </a:t>
            </a:r>
            <a:r>
              <a:rPr lang="en-US" dirty="0"/>
              <a:t>users have the </a:t>
            </a:r>
            <a:r>
              <a:rPr lang="en-US" i="1" dirty="0"/>
              <a:t>discretion</a:t>
            </a:r>
            <a:r>
              <a:rPr lang="en-US" dirty="0"/>
              <a:t> to specify policy themselves</a:t>
            </a:r>
          </a:p>
          <a:p>
            <a:pPr lvl="1"/>
            <a:r>
              <a:rPr lang="en-US" dirty="0"/>
              <a:t>Commonly, information belongs to the </a:t>
            </a:r>
            <a:r>
              <a:rPr lang="en-US" b="1" dirty="0"/>
              <a:t>owner</a:t>
            </a:r>
            <a:r>
              <a:rPr lang="en-US" dirty="0"/>
              <a:t> of </a:t>
            </a:r>
            <a:r>
              <a:rPr lang="en-US" dirty="0" smtClean="0"/>
              <a:t>object</a:t>
            </a:r>
          </a:p>
          <a:p>
            <a:pPr lvl="1"/>
            <a:r>
              <a:rPr lang="en-US" dirty="0" smtClean="0"/>
              <a:t>Access control lists, privilege lists, capabilities</a:t>
            </a:r>
            <a:endParaRPr lang="en-US" dirty="0"/>
          </a:p>
          <a:p>
            <a:r>
              <a:rPr lang="en-US" dirty="0" smtClean="0">
                <a:solidFill>
                  <a:srgbClr val="4F81BD"/>
                </a:solidFill>
              </a:rPr>
              <a:t>Mandatory access control </a:t>
            </a:r>
            <a:r>
              <a:rPr lang="en-US" dirty="0" smtClean="0"/>
              <a:t>(MAC)</a:t>
            </a:r>
          </a:p>
          <a:p>
            <a:pPr lvl="1"/>
            <a:r>
              <a:rPr lang="en-US" b="1" dirty="0"/>
              <a:t>P</a:t>
            </a:r>
            <a:r>
              <a:rPr lang="en-US" b="1" dirty="0" smtClean="0"/>
              <a:t>hilosophy: </a:t>
            </a:r>
            <a:r>
              <a:rPr lang="en-US" dirty="0" smtClean="0"/>
              <a:t>central authority </a:t>
            </a:r>
            <a:r>
              <a:rPr lang="en-US" i="1" dirty="0" smtClean="0"/>
              <a:t>mandates</a:t>
            </a:r>
            <a:r>
              <a:rPr lang="en-US" dirty="0" smtClean="0"/>
              <a:t> policy</a:t>
            </a:r>
          </a:p>
          <a:p>
            <a:pPr lvl="1"/>
            <a:r>
              <a:rPr lang="en-US" dirty="0" smtClean="0"/>
              <a:t>Information belongs to the authority, not to the individual users</a:t>
            </a:r>
          </a:p>
          <a:p>
            <a:pPr lvl="1"/>
            <a:r>
              <a:rPr lang="en-US" dirty="0" smtClean="0"/>
              <a:t>MLS and BLP, Chinese wall, Clark-Wilson, etc.</a:t>
            </a:r>
          </a:p>
        </p:txBody>
      </p:sp>
    </p:spTree>
    <p:extLst>
      <p:ext uri="{BB962C8B-B14F-4D97-AF65-F5344CB8AC3E}">
        <p14:creationId xmlns:p14="http://schemas.microsoft.com/office/powerpoint/2010/main" val="51861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for computed data</a:t>
            </a:r>
          </a:p>
        </p:txBody>
      </p:sp>
      <p:sp>
        <p:nvSpPr>
          <p:cNvPr id="17" name="Rectangle: Folded Corner 16"/>
          <p:cNvSpPr/>
          <p:nvPr/>
        </p:nvSpPr>
        <p:spPr>
          <a:xfrm>
            <a:off x="3273458" y="2207639"/>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4128938" y="1988465"/>
            <a:ext cx="110293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19" name="Rectangle: Folded Corner 18"/>
          <p:cNvSpPr/>
          <p:nvPr/>
        </p:nvSpPr>
        <p:spPr>
          <a:xfrm>
            <a:off x="2199979" y="4421757"/>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4349290" y="4414690"/>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2000913" y="3310574"/>
            <a:ext cx="2969370" cy="1088798"/>
            <a:chOff x="2667875" y="3271099"/>
            <a:chExt cx="3959168" cy="1451730"/>
          </a:xfrm>
        </p:grpSpPr>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667875" y="3488790"/>
              <a:ext cx="2036105" cy="49244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computation</a:t>
              </a:r>
              <a:endParaRPr kumimoji="0" lang="en-US" sz="1600" b="0" i="0" u="none" strike="noStrike" kern="0" cap="none" spc="0" normalizeH="0" baseline="0" noProof="0" dirty="0">
                <a:ln>
                  <a:noFill/>
                </a:ln>
                <a:solidFill>
                  <a:prstClr val="black"/>
                </a:solidFill>
                <a:effectLst/>
                <a:uLnTx/>
                <a:uFillTx/>
              </a:endParaRPr>
            </a:p>
          </p:txBody>
        </p:sp>
      </p:grpSp>
      <p:sp>
        <p:nvSpPr>
          <p:cNvPr id="27" name="Scroll: Vertical 26"/>
          <p:cNvSpPr/>
          <p:nvPr/>
        </p:nvSpPr>
        <p:spPr>
          <a:xfrm>
            <a:off x="1565452" y="4280357"/>
            <a:ext cx="115831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28" name="Scroll: Vertical 27"/>
          <p:cNvSpPr/>
          <p:nvPr/>
        </p:nvSpPr>
        <p:spPr>
          <a:xfrm>
            <a:off x="5156463" y="4246185"/>
            <a:ext cx="1093508"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30" name="Slide Number Placeholder 29"/>
          <p:cNvSpPr>
            <a:spLocks noGrp="1"/>
          </p:cNvSpPr>
          <p:nvPr>
            <p:ph type="sldNum" sz="quarter" idx="12"/>
          </p:nvPr>
        </p:nvSpPr>
        <p:spPr/>
        <p:txBody>
          <a:bodyPr/>
          <a:lstStyle/>
          <a:p>
            <a:fld id="{D0F20DF3-DAE6-B84F-B38F-DFB8F4406A2B}" type="slidenum">
              <a:rPr lang="en-US" smtClean="0"/>
              <a:t>5</a:t>
            </a:fld>
            <a:endParaRPr lang="en-US"/>
          </a:p>
        </p:txBody>
      </p:sp>
    </p:spTree>
    <p:extLst>
      <p:ext uri="{BB962C8B-B14F-4D97-AF65-F5344CB8AC3E}">
        <p14:creationId xmlns:p14="http://schemas.microsoft.com/office/powerpoint/2010/main" val="9010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pieces of data…</a:t>
            </a:r>
          </a:p>
        </p:txBody>
      </p:sp>
      <p:grpSp>
        <p:nvGrpSpPr>
          <p:cNvPr id="48" name="Group 47"/>
          <p:cNvGrpSpPr/>
          <p:nvPr/>
        </p:nvGrpSpPr>
        <p:grpSpPr>
          <a:xfrm>
            <a:off x="3417805" y="2399767"/>
            <a:ext cx="1498274" cy="1956014"/>
            <a:chOff x="4557073" y="2056690"/>
            <a:chExt cx="1997699" cy="2608018"/>
          </a:xfrm>
        </p:grpSpPr>
        <p:sp>
          <p:nvSpPr>
            <p:cNvPr id="49" name="Rectangle: Folded Corner 48"/>
            <p:cNvSpPr/>
            <p:nvPr/>
          </p:nvSpPr>
          <p:spPr>
            <a:xfrm>
              <a:off x="5007990" y="222472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Scroll: Vertical 49"/>
            <p:cNvSpPr/>
            <p:nvPr/>
          </p:nvSpPr>
          <p:spPr>
            <a:xfrm>
              <a:off x="5323787" y="205669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Folded Corner 50"/>
            <p:cNvSpPr/>
            <p:nvPr/>
          </p:nvSpPr>
          <p:spPr>
            <a:xfrm>
              <a:off x="4557073" y="309356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Folded Corner 51"/>
            <p:cNvSpPr/>
            <p:nvPr/>
          </p:nvSpPr>
          <p:spPr>
            <a:xfrm>
              <a:off x="5429054" y="310456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Folded Corner 52"/>
            <p:cNvSpPr/>
            <p:nvPr/>
          </p:nvSpPr>
          <p:spPr>
            <a:xfrm>
              <a:off x="5001704" y="404724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Folded Corner 53"/>
            <p:cNvSpPr/>
            <p:nvPr/>
          </p:nvSpPr>
          <p:spPr>
            <a:xfrm>
              <a:off x="5923177" y="406139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Arrow Connector 54"/>
            <p:cNvCxnSpPr>
              <a:stCxn id="49" idx="2"/>
              <a:endCxn id="51" idx="0"/>
            </p:cNvCxnSpPr>
            <p:nvPr/>
          </p:nvCxnSpPr>
          <p:spPr>
            <a:xfrm flipH="1">
              <a:off x="4872871" y="2828045"/>
              <a:ext cx="450917" cy="265520"/>
            </a:xfrm>
            <a:prstGeom prst="straightConnector1">
              <a:avLst/>
            </a:prstGeom>
            <a:noFill/>
            <a:ln w="6350" cap="flat" cmpd="sng" algn="ctr">
              <a:solidFill>
                <a:srgbClr val="5B9BD5"/>
              </a:solidFill>
              <a:prstDash val="solid"/>
              <a:miter lim="800000"/>
              <a:tailEnd type="triangle"/>
            </a:ln>
            <a:effectLst/>
          </p:spPr>
        </p:cxnSp>
        <p:cxnSp>
          <p:nvCxnSpPr>
            <p:cNvPr id="56" name="Straight Arrow Connector 55"/>
            <p:cNvCxnSpPr>
              <a:stCxn id="49" idx="2"/>
              <a:endCxn id="52" idx="0"/>
            </p:cNvCxnSpPr>
            <p:nvPr/>
          </p:nvCxnSpPr>
          <p:spPr>
            <a:xfrm>
              <a:off x="5323788" y="2828045"/>
              <a:ext cx="421064" cy="276518"/>
            </a:xfrm>
            <a:prstGeom prst="straightConnector1">
              <a:avLst/>
            </a:prstGeom>
            <a:noFill/>
            <a:ln w="6350" cap="flat" cmpd="sng" algn="ctr">
              <a:solidFill>
                <a:srgbClr val="5B9BD5"/>
              </a:solidFill>
              <a:prstDash val="solid"/>
              <a:miter lim="800000"/>
              <a:tailEnd type="triangle"/>
            </a:ln>
            <a:effectLst/>
          </p:spPr>
        </p:cxnSp>
        <p:cxnSp>
          <p:nvCxnSpPr>
            <p:cNvPr id="57" name="Straight Arrow Connector 56"/>
            <p:cNvCxnSpPr>
              <a:stCxn id="52" idx="2"/>
              <a:endCxn id="53" idx="0"/>
            </p:cNvCxnSpPr>
            <p:nvPr/>
          </p:nvCxnSpPr>
          <p:spPr>
            <a:xfrm flipH="1">
              <a:off x="5317502" y="3707880"/>
              <a:ext cx="427350" cy="339365"/>
            </a:xfrm>
            <a:prstGeom prst="straightConnector1">
              <a:avLst/>
            </a:prstGeom>
            <a:noFill/>
            <a:ln w="6350" cap="flat" cmpd="sng" algn="ctr">
              <a:solidFill>
                <a:srgbClr val="5B9BD5"/>
              </a:solidFill>
              <a:prstDash val="solid"/>
              <a:miter lim="800000"/>
              <a:tailEnd type="triangle"/>
            </a:ln>
            <a:effectLst/>
          </p:spPr>
        </p:cxnSp>
        <p:cxnSp>
          <p:nvCxnSpPr>
            <p:cNvPr id="58" name="Straight Arrow Connector 57"/>
            <p:cNvCxnSpPr>
              <a:stCxn id="52" idx="2"/>
              <a:endCxn id="54" idx="0"/>
            </p:cNvCxnSpPr>
            <p:nvPr/>
          </p:nvCxnSpPr>
          <p:spPr>
            <a:xfrm>
              <a:off x="5744852" y="3707880"/>
              <a:ext cx="494123" cy="353511"/>
            </a:xfrm>
            <a:prstGeom prst="straightConnector1">
              <a:avLst/>
            </a:prstGeom>
            <a:noFill/>
            <a:ln w="6350" cap="flat" cmpd="sng" algn="ctr">
              <a:solidFill>
                <a:srgbClr val="5B9BD5"/>
              </a:solidFill>
              <a:prstDash val="solid"/>
              <a:miter lim="800000"/>
              <a:tailEnd type="triangle"/>
            </a:ln>
            <a:effectLst/>
          </p:spPr>
        </p:cxnSp>
      </p:grpSp>
      <p:grpSp>
        <p:nvGrpSpPr>
          <p:cNvPr id="59" name="Group 58"/>
          <p:cNvGrpSpPr/>
          <p:nvPr/>
        </p:nvGrpSpPr>
        <p:grpSpPr>
          <a:xfrm>
            <a:off x="3532105" y="2514067"/>
            <a:ext cx="1498274" cy="1956014"/>
            <a:chOff x="4557073" y="2056690"/>
            <a:chExt cx="1997699" cy="2608018"/>
          </a:xfrm>
        </p:grpSpPr>
        <p:sp>
          <p:nvSpPr>
            <p:cNvPr id="60" name="Rectangle: Folded Corner 59"/>
            <p:cNvSpPr/>
            <p:nvPr/>
          </p:nvSpPr>
          <p:spPr>
            <a:xfrm>
              <a:off x="5007990" y="222472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1" name="Scroll: Vertical 60"/>
            <p:cNvSpPr/>
            <p:nvPr/>
          </p:nvSpPr>
          <p:spPr>
            <a:xfrm>
              <a:off x="5323787" y="205669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Folded Corner 61"/>
            <p:cNvSpPr/>
            <p:nvPr/>
          </p:nvSpPr>
          <p:spPr>
            <a:xfrm>
              <a:off x="4557073" y="309356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Folded Corner 62"/>
            <p:cNvSpPr/>
            <p:nvPr/>
          </p:nvSpPr>
          <p:spPr>
            <a:xfrm>
              <a:off x="5429054" y="310456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4" name="Rectangle: Folded Corner 63"/>
            <p:cNvSpPr/>
            <p:nvPr/>
          </p:nvSpPr>
          <p:spPr>
            <a:xfrm>
              <a:off x="5001704" y="404724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5" name="Rectangle: Folded Corner 64"/>
            <p:cNvSpPr/>
            <p:nvPr/>
          </p:nvSpPr>
          <p:spPr>
            <a:xfrm>
              <a:off x="5923177" y="406139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Straight Arrow Connector 65"/>
            <p:cNvCxnSpPr>
              <a:stCxn id="60" idx="2"/>
              <a:endCxn id="62" idx="0"/>
            </p:cNvCxnSpPr>
            <p:nvPr/>
          </p:nvCxnSpPr>
          <p:spPr>
            <a:xfrm flipH="1">
              <a:off x="4872871" y="2828045"/>
              <a:ext cx="450917" cy="265520"/>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a:stCxn id="60" idx="2"/>
              <a:endCxn id="63" idx="0"/>
            </p:cNvCxnSpPr>
            <p:nvPr/>
          </p:nvCxnSpPr>
          <p:spPr>
            <a:xfrm>
              <a:off x="5323788" y="2828045"/>
              <a:ext cx="421064" cy="276518"/>
            </a:xfrm>
            <a:prstGeom prst="straightConnector1">
              <a:avLst/>
            </a:prstGeom>
            <a:noFill/>
            <a:ln w="6350" cap="flat" cmpd="sng" algn="ctr">
              <a:solidFill>
                <a:srgbClr val="5B9BD5"/>
              </a:solidFill>
              <a:prstDash val="solid"/>
              <a:miter lim="800000"/>
              <a:tailEnd type="triangle"/>
            </a:ln>
            <a:effectLst/>
          </p:spPr>
        </p:cxnSp>
        <p:cxnSp>
          <p:nvCxnSpPr>
            <p:cNvPr id="68" name="Straight Arrow Connector 67"/>
            <p:cNvCxnSpPr>
              <a:stCxn id="63" idx="2"/>
              <a:endCxn id="64" idx="0"/>
            </p:cNvCxnSpPr>
            <p:nvPr/>
          </p:nvCxnSpPr>
          <p:spPr>
            <a:xfrm flipH="1">
              <a:off x="5317502" y="3707880"/>
              <a:ext cx="427350" cy="339365"/>
            </a:xfrm>
            <a:prstGeom prst="straightConnector1">
              <a:avLst/>
            </a:prstGeom>
            <a:noFill/>
            <a:ln w="6350" cap="flat" cmpd="sng" algn="ctr">
              <a:solidFill>
                <a:srgbClr val="5B9BD5"/>
              </a:solidFill>
              <a:prstDash val="solid"/>
              <a:miter lim="800000"/>
              <a:tailEnd type="triangle"/>
            </a:ln>
            <a:effectLst/>
          </p:spPr>
        </p:cxnSp>
        <p:cxnSp>
          <p:nvCxnSpPr>
            <p:cNvPr id="69" name="Straight Arrow Connector 68"/>
            <p:cNvCxnSpPr>
              <a:stCxn id="63" idx="2"/>
              <a:endCxn id="65" idx="0"/>
            </p:cNvCxnSpPr>
            <p:nvPr/>
          </p:nvCxnSpPr>
          <p:spPr>
            <a:xfrm>
              <a:off x="5744852" y="3707880"/>
              <a:ext cx="494123" cy="353511"/>
            </a:xfrm>
            <a:prstGeom prst="straightConnector1">
              <a:avLst/>
            </a:prstGeom>
            <a:noFill/>
            <a:ln w="6350" cap="flat" cmpd="sng" algn="ctr">
              <a:solidFill>
                <a:srgbClr val="5B9BD5"/>
              </a:solidFill>
              <a:prstDash val="solid"/>
              <a:miter lim="800000"/>
              <a:tailEnd type="triangle"/>
            </a:ln>
            <a:effectLst/>
          </p:spPr>
        </p:cxnSp>
      </p:grpSp>
      <p:grpSp>
        <p:nvGrpSpPr>
          <p:cNvPr id="70" name="Group 69"/>
          <p:cNvGrpSpPr/>
          <p:nvPr/>
        </p:nvGrpSpPr>
        <p:grpSpPr>
          <a:xfrm>
            <a:off x="3646405" y="2628367"/>
            <a:ext cx="1498274" cy="1956014"/>
            <a:chOff x="4557073" y="2056690"/>
            <a:chExt cx="1997699" cy="2608018"/>
          </a:xfrm>
        </p:grpSpPr>
        <p:sp>
          <p:nvSpPr>
            <p:cNvPr id="71" name="Rectangle: Folded Corner 70"/>
            <p:cNvSpPr/>
            <p:nvPr/>
          </p:nvSpPr>
          <p:spPr>
            <a:xfrm>
              <a:off x="5007990" y="222472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2" name="Scroll: Vertical 71"/>
            <p:cNvSpPr/>
            <p:nvPr/>
          </p:nvSpPr>
          <p:spPr>
            <a:xfrm>
              <a:off x="5323787" y="205669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Folded Corner 72"/>
            <p:cNvSpPr/>
            <p:nvPr/>
          </p:nvSpPr>
          <p:spPr>
            <a:xfrm>
              <a:off x="4557073" y="309356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Folded Corner 73"/>
            <p:cNvSpPr/>
            <p:nvPr/>
          </p:nvSpPr>
          <p:spPr>
            <a:xfrm>
              <a:off x="5429054" y="310456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Folded Corner 74"/>
            <p:cNvSpPr/>
            <p:nvPr/>
          </p:nvSpPr>
          <p:spPr>
            <a:xfrm>
              <a:off x="5001704" y="404724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Folded Corner 75"/>
            <p:cNvSpPr/>
            <p:nvPr/>
          </p:nvSpPr>
          <p:spPr>
            <a:xfrm>
              <a:off x="5923177" y="406139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77" name="Straight Arrow Connector 76"/>
            <p:cNvCxnSpPr>
              <a:stCxn id="71" idx="2"/>
              <a:endCxn id="73" idx="0"/>
            </p:cNvCxnSpPr>
            <p:nvPr/>
          </p:nvCxnSpPr>
          <p:spPr>
            <a:xfrm flipH="1">
              <a:off x="4872871" y="2828045"/>
              <a:ext cx="450917" cy="265520"/>
            </a:xfrm>
            <a:prstGeom prst="straightConnector1">
              <a:avLst/>
            </a:prstGeom>
            <a:noFill/>
            <a:ln w="6350" cap="flat" cmpd="sng" algn="ctr">
              <a:solidFill>
                <a:srgbClr val="5B9BD5"/>
              </a:solidFill>
              <a:prstDash val="solid"/>
              <a:miter lim="800000"/>
              <a:tailEnd type="triangle"/>
            </a:ln>
            <a:effectLst/>
          </p:spPr>
        </p:cxnSp>
        <p:cxnSp>
          <p:nvCxnSpPr>
            <p:cNvPr id="78" name="Straight Arrow Connector 77"/>
            <p:cNvCxnSpPr>
              <a:stCxn id="71" idx="2"/>
              <a:endCxn id="74" idx="0"/>
            </p:cNvCxnSpPr>
            <p:nvPr/>
          </p:nvCxnSpPr>
          <p:spPr>
            <a:xfrm>
              <a:off x="5323788" y="2828045"/>
              <a:ext cx="421064" cy="276518"/>
            </a:xfrm>
            <a:prstGeom prst="straightConnector1">
              <a:avLst/>
            </a:prstGeom>
            <a:noFill/>
            <a:ln w="6350" cap="flat" cmpd="sng" algn="ctr">
              <a:solidFill>
                <a:srgbClr val="5B9BD5"/>
              </a:solidFill>
              <a:prstDash val="solid"/>
              <a:miter lim="800000"/>
              <a:tailEnd type="triangle"/>
            </a:ln>
            <a:effectLst/>
          </p:spPr>
        </p:cxnSp>
        <p:cxnSp>
          <p:nvCxnSpPr>
            <p:cNvPr id="79" name="Straight Arrow Connector 78"/>
            <p:cNvCxnSpPr>
              <a:stCxn id="74" idx="2"/>
              <a:endCxn id="75" idx="0"/>
            </p:cNvCxnSpPr>
            <p:nvPr/>
          </p:nvCxnSpPr>
          <p:spPr>
            <a:xfrm flipH="1">
              <a:off x="5317502" y="3707880"/>
              <a:ext cx="427350" cy="339365"/>
            </a:xfrm>
            <a:prstGeom prst="straightConnector1">
              <a:avLst/>
            </a:prstGeom>
            <a:noFill/>
            <a:ln w="6350" cap="flat" cmpd="sng" algn="ctr">
              <a:solidFill>
                <a:srgbClr val="5B9BD5"/>
              </a:solidFill>
              <a:prstDash val="solid"/>
              <a:miter lim="800000"/>
              <a:tailEnd type="triangle"/>
            </a:ln>
            <a:effectLst/>
          </p:spPr>
        </p:cxnSp>
        <p:cxnSp>
          <p:nvCxnSpPr>
            <p:cNvPr id="80" name="Straight Arrow Connector 79"/>
            <p:cNvCxnSpPr>
              <a:stCxn id="74" idx="2"/>
              <a:endCxn id="76" idx="0"/>
            </p:cNvCxnSpPr>
            <p:nvPr/>
          </p:nvCxnSpPr>
          <p:spPr>
            <a:xfrm>
              <a:off x="5744852" y="3707880"/>
              <a:ext cx="494123" cy="353511"/>
            </a:xfrm>
            <a:prstGeom prst="straightConnector1">
              <a:avLst/>
            </a:prstGeom>
            <a:noFill/>
            <a:ln w="6350" cap="flat" cmpd="sng" algn="ctr">
              <a:solidFill>
                <a:srgbClr val="5B9BD5"/>
              </a:solidFill>
              <a:prstDash val="solid"/>
              <a:miter lim="800000"/>
              <a:tailEnd type="triangle"/>
            </a:ln>
            <a:effectLst/>
          </p:spPr>
        </p:cxnSp>
      </p:grpSp>
      <p:grpSp>
        <p:nvGrpSpPr>
          <p:cNvPr id="81" name="Group 80"/>
          <p:cNvGrpSpPr/>
          <p:nvPr/>
        </p:nvGrpSpPr>
        <p:grpSpPr>
          <a:xfrm>
            <a:off x="3760705" y="2742667"/>
            <a:ext cx="1498274" cy="1956014"/>
            <a:chOff x="4557073" y="2056690"/>
            <a:chExt cx="1997699" cy="2608018"/>
          </a:xfrm>
        </p:grpSpPr>
        <p:sp>
          <p:nvSpPr>
            <p:cNvPr id="82" name="Rectangle: Folded Corner 81"/>
            <p:cNvSpPr/>
            <p:nvPr/>
          </p:nvSpPr>
          <p:spPr>
            <a:xfrm>
              <a:off x="5007990" y="222472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3" name="Scroll: Vertical 82"/>
            <p:cNvSpPr/>
            <p:nvPr/>
          </p:nvSpPr>
          <p:spPr>
            <a:xfrm>
              <a:off x="5323787" y="205669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Folded Corner 83"/>
            <p:cNvSpPr/>
            <p:nvPr/>
          </p:nvSpPr>
          <p:spPr>
            <a:xfrm>
              <a:off x="4557073" y="309356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Folded Corner 84"/>
            <p:cNvSpPr/>
            <p:nvPr/>
          </p:nvSpPr>
          <p:spPr>
            <a:xfrm>
              <a:off x="5429054" y="310456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6" name="Rectangle: Folded Corner 85"/>
            <p:cNvSpPr/>
            <p:nvPr/>
          </p:nvSpPr>
          <p:spPr>
            <a:xfrm>
              <a:off x="5001704" y="404724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7" name="Rectangle: Folded Corner 86"/>
            <p:cNvSpPr/>
            <p:nvPr/>
          </p:nvSpPr>
          <p:spPr>
            <a:xfrm>
              <a:off x="5923177" y="406139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88" name="Straight Arrow Connector 87"/>
            <p:cNvCxnSpPr>
              <a:stCxn id="82" idx="2"/>
              <a:endCxn id="84" idx="0"/>
            </p:cNvCxnSpPr>
            <p:nvPr/>
          </p:nvCxnSpPr>
          <p:spPr>
            <a:xfrm flipH="1">
              <a:off x="4872871" y="2828045"/>
              <a:ext cx="450917" cy="265520"/>
            </a:xfrm>
            <a:prstGeom prst="straightConnector1">
              <a:avLst/>
            </a:prstGeom>
            <a:noFill/>
            <a:ln w="6350" cap="flat" cmpd="sng" algn="ctr">
              <a:solidFill>
                <a:srgbClr val="5B9BD5"/>
              </a:solidFill>
              <a:prstDash val="solid"/>
              <a:miter lim="800000"/>
              <a:tailEnd type="triangle"/>
            </a:ln>
            <a:effectLst/>
          </p:spPr>
        </p:cxnSp>
        <p:cxnSp>
          <p:nvCxnSpPr>
            <p:cNvPr id="89" name="Straight Arrow Connector 88"/>
            <p:cNvCxnSpPr>
              <a:stCxn id="82" idx="2"/>
              <a:endCxn id="85" idx="0"/>
            </p:cNvCxnSpPr>
            <p:nvPr/>
          </p:nvCxnSpPr>
          <p:spPr>
            <a:xfrm>
              <a:off x="5323788" y="2828045"/>
              <a:ext cx="421064" cy="276518"/>
            </a:xfrm>
            <a:prstGeom prst="straightConnector1">
              <a:avLst/>
            </a:prstGeom>
            <a:noFill/>
            <a:ln w="6350" cap="flat" cmpd="sng" algn="ctr">
              <a:solidFill>
                <a:srgbClr val="5B9BD5"/>
              </a:solidFill>
              <a:prstDash val="solid"/>
              <a:miter lim="800000"/>
              <a:tailEnd type="triangle"/>
            </a:ln>
            <a:effectLst/>
          </p:spPr>
        </p:cxnSp>
        <p:cxnSp>
          <p:nvCxnSpPr>
            <p:cNvPr id="90" name="Straight Arrow Connector 89"/>
            <p:cNvCxnSpPr>
              <a:stCxn id="85" idx="2"/>
              <a:endCxn id="86" idx="0"/>
            </p:cNvCxnSpPr>
            <p:nvPr/>
          </p:nvCxnSpPr>
          <p:spPr>
            <a:xfrm flipH="1">
              <a:off x="5317502" y="3707880"/>
              <a:ext cx="427350" cy="339365"/>
            </a:xfrm>
            <a:prstGeom prst="straightConnector1">
              <a:avLst/>
            </a:prstGeom>
            <a:noFill/>
            <a:ln w="6350" cap="flat" cmpd="sng" algn="ctr">
              <a:solidFill>
                <a:srgbClr val="5B9BD5"/>
              </a:solidFill>
              <a:prstDash val="solid"/>
              <a:miter lim="800000"/>
              <a:tailEnd type="triangle"/>
            </a:ln>
            <a:effectLst/>
          </p:spPr>
        </p:cxnSp>
        <p:cxnSp>
          <p:nvCxnSpPr>
            <p:cNvPr id="91" name="Straight Arrow Connector 90"/>
            <p:cNvCxnSpPr>
              <a:stCxn id="85" idx="2"/>
              <a:endCxn id="87" idx="0"/>
            </p:cNvCxnSpPr>
            <p:nvPr/>
          </p:nvCxnSpPr>
          <p:spPr>
            <a:xfrm>
              <a:off x="5744852" y="3707880"/>
              <a:ext cx="494123" cy="353511"/>
            </a:xfrm>
            <a:prstGeom prst="straightConnector1">
              <a:avLst/>
            </a:prstGeom>
            <a:noFill/>
            <a:ln w="6350" cap="flat" cmpd="sng" algn="ctr">
              <a:solidFill>
                <a:srgbClr val="5B9BD5"/>
              </a:solidFill>
              <a:prstDash val="solid"/>
              <a:miter lim="800000"/>
              <a:tailEnd type="triangle"/>
            </a:ln>
            <a:effectLst/>
          </p:spPr>
        </p:cxnSp>
      </p:grpSp>
      <p:sp>
        <p:nvSpPr>
          <p:cNvPr id="92" name="Slide Number Placeholder 91"/>
          <p:cNvSpPr>
            <a:spLocks noGrp="1"/>
          </p:cNvSpPr>
          <p:nvPr>
            <p:ph type="sldNum" sz="quarter" idx="12"/>
          </p:nvPr>
        </p:nvSpPr>
        <p:spPr/>
        <p:txBody>
          <a:bodyPr/>
          <a:lstStyle/>
          <a:p>
            <a:fld id="{D0F20DF3-DAE6-B84F-B38F-DFB8F4406A2B}" type="slidenum">
              <a:rPr lang="en-US" smtClean="0"/>
              <a:t>6</a:t>
            </a:fld>
            <a:endParaRPr lang="en-US"/>
          </a:p>
        </p:txBody>
      </p:sp>
    </p:spTree>
    <p:extLst>
      <p:ext uri="{BB962C8B-B14F-4D97-AF65-F5344CB8AC3E}">
        <p14:creationId xmlns:p14="http://schemas.microsoft.com/office/powerpoint/2010/main" val="4570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users…</a:t>
            </a:r>
          </a:p>
        </p:txBody>
      </p:sp>
      <p:grpSp>
        <p:nvGrpSpPr>
          <p:cNvPr id="127" name="Group 126"/>
          <p:cNvGrpSpPr/>
          <p:nvPr/>
        </p:nvGrpSpPr>
        <p:grpSpPr>
          <a:xfrm>
            <a:off x="3417805" y="2399768"/>
            <a:ext cx="2308391" cy="2216427"/>
            <a:chOff x="4865802" y="1896431"/>
            <a:chExt cx="3077855" cy="2955236"/>
          </a:xfrm>
        </p:grpSpPr>
        <p:sp>
          <p:nvSpPr>
            <p:cNvPr id="128" name="Rectangle: Folded Corner 127"/>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9" name="Scroll: Vertical 128"/>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Folded Corner 129"/>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Folded Corner 130"/>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Folded Corner 131"/>
            <p:cNvSpPr/>
            <p:nvPr/>
          </p:nvSpPr>
          <p:spPr>
            <a:xfrm>
              <a:off x="5310433" y="388698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3" name="Rectangle: Folded Corner 132"/>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34" name="Straight Arrow Connector 133"/>
            <p:cNvCxnSpPr>
              <a:stCxn id="128" idx="2"/>
              <a:endCxn id="130"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35" name="Straight Arrow Connector 134"/>
            <p:cNvCxnSpPr>
              <a:stCxn id="128" idx="2"/>
              <a:endCxn id="131"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36" name="Straight Arrow Connector 135"/>
            <p:cNvCxnSpPr>
              <a:stCxn id="131" idx="2"/>
              <a:endCxn id="132"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37" name="Straight Arrow Connector 136"/>
            <p:cNvCxnSpPr>
              <a:stCxn id="131" idx="2"/>
              <a:endCxn id="133"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38" name="Rectangle: Folded Corner 137"/>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9" name="Scroll: Vertical 138"/>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Rectangle: Folded Corner 139"/>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1" name="Rectangle: Folded Corner 140"/>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2" name="Rectangle: Folded Corner 141"/>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 name="Rectangle: Folded Corner 142"/>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4" name="Straight Arrow Connector 143"/>
            <p:cNvCxnSpPr>
              <a:stCxn id="138" idx="2"/>
              <a:endCxn id="140"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45" name="Straight Arrow Connector 144"/>
            <p:cNvCxnSpPr>
              <a:stCxn id="138" idx="2"/>
              <a:endCxn id="141"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46" name="Straight Arrow Connector 145"/>
            <p:cNvCxnSpPr>
              <a:stCxn id="141" idx="2"/>
              <a:endCxn id="142"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47" name="Straight Arrow Connector 146"/>
            <p:cNvCxnSpPr>
              <a:stCxn id="141" idx="2"/>
              <a:endCxn id="143"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48" name="Rectangle: Folded Corner 147"/>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9" name="Scroll: Vertical 148"/>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Rectangle: Folded Corner 149"/>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1" name="Rectangle: Folded Corner 150"/>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Folded Corner 151"/>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3" name="Rectangle: Folded Corner 152"/>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4" name="Straight Arrow Connector 153"/>
            <p:cNvCxnSpPr>
              <a:stCxn id="148" idx="2"/>
              <a:endCxn id="150"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55" name="Straight Arrow Connector 154"/>
            <p:cNvCxnSpPr>
              <a:stCxn id="148" idx="2"/>
              <a:endCxn id="151"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56" name="Straight Arrow Connector 155"/>
            <p:cNvCxnSpPr>
              <a:stCxn id="151" idx="2"/>
              <a:endCxn id="152"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57" name="Straight Arrow Connector 156"/>
            <p:cNvCxnSpPr>
              <a:stCxn id="151" idx="2"/>
              <a:endCxn id="153"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58" name="Rectangle: Folded Corner 157"/>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9" name="Scroll: Vertical 158"/>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0" name="Rectangle: Folded Corner 159"/>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1" name="Rectangle: Folded Corner 160"/>
            <p:cNvSpPr/>
            <p:nvPr/>
          </p:nvSpPr>
          <p:spPr>
            <a:xfrm>
              <a:off x="6867431" y="328524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2" name="Rectangle: Folded Corner 161"/>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 name="Rectangle: Folded Corner 162"/>
            <p:cNvSpPr/>
            <p:nvPr/>
          </p:nvSpPr>
          <p:spPr>
            <a:xfrm>
              <a:off x="7312062" y="423892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4" name="Straight Arrow Connector 163"/>
            <p:cNvCxnSpPr>
              <a:stCxn id="158" idx="2"/>
              <a:endCxn id="160"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65" name="Straight Arrow Connector 164"/>
            <p:cNvCxnSpPr>
              <a:stCxn id="158" idx="2"/>
              <a:endCxn id="161"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66" name="Straight Arrow Connector 165"/>
            <p:cNvCxnSpPr>
              <a:stCxn id="161" idx="2"/>
              <a:endCxn id="162"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67" name="Straight Arrow Connector 166"/>
            <p:cNvCxnSpPr>
              <a:stCxn id="161" idx="2"/>
              <a:endCxn id="163"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grpSp>
        <p:nvGrpSpPr>
          <p:cNvPr id="168" name="Group 167"/>
          <p:cNvGrpSpPr/>
          <p:nvPr/>
        </p:nvGrpSpPr>
        <p:grpSpPr>
          <a:xfrm>
            <a:off x="944449" y="2337314"/>
            <a:ext cx="2308391" cy="2216427"/>
            <a:chOff x="1259264" y="1973419"/>
            <a:chExt cx="3077855" cy="2955236"/>
          </a:xfrm>
        </p:grpSpPr>
        <p:sp>
          <p:nvSpPr>
            <p:cNvPr id="169" name="Rectangle: Folded Corner 168"/>
            <p:cNvSpPr/>
            <p:nvPr/>
          </p:nvSpPr>
          <p:spPr>
            <a:xfrm>
              <a:off x="1710181" y="2141457"/>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Scroll: Vertical 169"/>
            <p:cNvSpPr/>
            <p:nvPr/>
          </p:nvSpPr>
          <p:spPr>
            <a:xfrm>
              <a:off x="2025978" y="1973419"/>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Folded Corner 170"/>
            <p:cNvSpPr/>
            <p:nvPr/>
          </p:nvSpPr>
          <p:spPr>
            <a:xfrm>
              <a:off x="1259264" y="3010294"/>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Folded Corner 171"/>
            <p:cNvSpPr/>
            <p:nvPr/>
          </p:nvSpPr>
          <p:spPr>
            <a:xfrm>
              <a:off x="2173665" y="300086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Folded Corner 172"/>
            <p:cNvSpPr/>
            <p:nvPr/>
          </p:nvSpPr>
          <p:spPr>
            <a:xfrm>
              <a:off x="1703895" y="3963974"/>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2618296" y="395454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5" name="Straight Arrow Connector 174"/>
            <p:cNvCxnSpPr>
              <a:stCxn id="169" idx="2"/>
              <a:endCxn id="171" idx="0"/>
            </p:cNvCxnSpPr>
            <p:nvPr/>
          </p:nvCxnSpPr>
          <p:spPr>
            <a:xfrm flipH="1">
              <a:off x="1581739" y="2744774"/>
              <a:ext cx="450917"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6" name="Straight Arrow Connector 175"/>
            <p:cNvCxnSpPr>
              <a:stCxn id="169" idx="2"/>
              <a:endCxn id="172" idx="0"/>
            </p:cNvCxnSpPr>
            <p:nvPr/>
          </p:nvCxnSpPr>
          <p:spPr>
            <a:xfrm>
              <a:off x="2032656" y="2744774"/>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7" name="Straight Arrow Connector 176"/>
            <p:cNvCxnSpPr>
              <a:stCxn id="172" idx="2"/>
              <a:endCxn id="173" idx="0"/>
            </p:cNvCxnSpPr>
            <p:nvPr/>
          </p:nvCxnSpPr>
          <p:spPr>
            <a:xfrm flipH="1">
              <a:off x="2019693" y="3604185"/>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8" name="Straight Arrow Connector 177"/>
            <p:cNvCxnSpPr>
              <a:stCxn id="172" idx="2"/>
              <a:endCxn id="174" idx="0"/>
            </p:cNvCxnSpPr>
            <p:nvPr/>
          </p:nvCxnSpPr>
          <p:spPr>
            <a:xfrm>
              <a:off x="2489463" y="3604185"/>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79" name="Rectangle: Folded Corner 178"/>
            <p:cNvSpPr/>
            <p:nvPr/>
          </p:nvSpPr>
          <p:spPr>
            <a:xfrm>
              <a:off x="2069971" y="2256152"/>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Scroll: Vertical 179"/>
            <p:cNvSpPr/>
            <p:nvPr/>
          </p:nvSpPr>
          <p:spPr>
            <a:xfrm>
              <a:off x="2385768" y="2088114"/>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Folded Corner 180"/>
            <p:cNvSpPr/>
            <p:nvPr/>
          </p:nvSpPr>
          <p:spPr>
            <a:xfrm>
              <a:off x="1619054" y="312498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Folded Corner 181"/>
            <p:cNvSpPr/>
            <p:nvPr/>
          </p:nvSpPr>
          <p:spPr>
            <a:xfrm>
              <a:off x="2533455" y="31155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Folded Corner 182"/>
            <p:cNvSpPr/>
            <p:nvPr/>
          </p:nvSpPr>
          <p:spPr>
            <a:xfrm>
              <a:off x="2063685" y="407866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2978086" y="40692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Straight Arrow Connector 184"/>
            <p:cNvCxnSpPr>
              <a:stCxn id="179" idx="2"/>
              <a:endCxn id="181" idx="0"/>
            </p:cNvCxnSpPr>
            <p:nvPr/>
          </p:nvCxnSpPr>
          <p:spPr>
            <a:xfrm flipH="1">
              <a:off x="1934852" y="2859469"/>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6" name="Straight Arrow Connector 185"/>
            <p:cNvCxnSpPr>
              <a:stCxn id="179" idx="2"/>
              <a:endCxn id="182" idx="0"/>
            </p:cNvCxnSpPr>
            <p:nvPr/>
          </p:nvCxnSpPr>
          <p:spPr>
            <a:xfrm>
              <a:off x="2392446" y="2859469"/>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7" name="Straight Arrow Connector 186"/>
            <p:cNvCxnSpPr>
              <a:stCxn id="182" idx="2"/>
              <a:endCxn id="183" idx="0"/>
            </p:cNvCxnSpPr>
            <p:nvPr/>
          </p:nvCxnSpPr>
          <p:spPr>
            <a:xfrm flipH="1">
              <a:off x="2379483" y="3718880"/>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8" name="Straight Arrow Connector 187"/>
            <p:cNvCxnSpPr>
              <a:stCxn id="182" idx="2"/>
              <a:endCxn id="184" idx="0"/>
            </p:cNvCxnSpPr>
            <p:nvPr/>
          </p:nvCxnSpPr>
          <p:spPr>
            <a:xfrm>
              <a:off x="2849253" y="3718880"/>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9" name="Rectangle: Folded Corner 188"/>
            <p:cNvSpPr/>
            <p:nvPr/>
          </p:nvSpPr>
          <p:spPr>
            <a:xfrm>
              <a:off x="2437619" y="2388126"/>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Scroll: Vertical 189"/>
            <p:cNvSpPr/>
            <p:nvPr/>
          </p:nvSpPr>
          <p:spPr>
            <a:xfrm>
              <a:off x="2753416" y="2220088"/>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Folded Corner 190"/>
            <p:cNvSpPr/>
            <p:nvPr/>
          </p:nvSpPr>
          <p:spPr>
            <a:xfrm>
              <a:off x="1986702" y="32569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Folded Corner 191"/>
            <p:cNvSpPr/>
            <p:nvPr/>
          </p:nvSpPr>
          <p:spPr>
            <a:xfrm>
              <a:off x="2901103" y="324753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Folded Corner 192"/>
            <p:cNvSpPr/>
            <p:nvPr/>
          </p:nvSpPr>
          <p:spPr>
            <a:xfrm>
              <a:off x="2431333" y="42106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3345734" y="420121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5" name="Straight Arrow Connector 194"/>
            <p:cNvCxnSpPr/>
            <p:nvPr/>
          </p:nvCxnSpPr>
          <p:spPr>
            <a:xfrm flipH="1">
              <a:off x="2318994" y="3026004"/>
              <a:ext cx="381538" cy="221388"/>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6" name="Straight Arrow Connector 195"/>
            <p:cNvCxnSpPr>
              <a:stCxn id="189" idx="2"/>
              <a:endCxn id="192" idx="0"/>
            </p:cNvCxnSpPr>
            <p:nvPr/>
          </p:nvCxnSpPr>
          <p:spPr>
            <a:xfrm>
              <a:off x="2760094" y="2991443"/>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7" name="Straight Arrow Connector 196"/>
            <p:cNvCxnSpPr>
              <a:stCxn id="192" idx="2"/>
              <a:endCxn id="193" idx="0"/>
            </p:cNvCxnSpPr>
            <p:nvPr/>
          </p:nvCxnSpPr>
          <p:spPr>
            <a:xfrm flipH="1">
              <a:off x="2747131" y="3850854"/>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8" name="Straight Arrow Connector 197"/>
            <p:cNvCxnSpPr>
              <a:stCxn id="192" idx="2"/>
              <a:endCxn id="194" idx="0"/>
            </p:cNvCxnSpPr>
            <p:nvPr/>
          </p:nvCxnSpPr>
          <p:spPr>
            <a:xfrm>
              <a:off x="3216901" y="3850854"/>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9" name="Rectangle: Folded Corner 198"/>
            <p:cNvSpPr/>
            <p:nvPr/>
          </p:nvSpPr>
          <p:spPr>
            <a:xfrm>
              <a:off x="2797409" y="2502821"/>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Scroll: Vertical 199"/>
            <p:cNvSpPr/>
            <p:nvPr/>
          </p:nvSpPr>
          <p:spPr>
            <a:xfrm>
              <a:off x="3113206" y="2334783"/>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1" name="Rectangle: Folded Corner 200"/>
            <p:cNvSpPr/>
            <p:nvPr/>
          </p:nvSpPr>
          <p:spPr>
            <a:xfrm>
              <a:off x="2346492" y="337165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2" name="Rectangle: Folded Corner 201"/>
            <p:cNvSpPr/>
            <p:nvPr/>
          </p:nvSpPr>
          <p:spPr>
            <a:xfrm>
              <a:off x="3260893" y="336223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Rectangle: Folded Corner 202"/>
            <p:cNvSpPr/>
            <p:nvPr/>
          </p:nvSpPr>
          <p:spPr>
            <a:xfrm>
              <a:off x="2791123" y="432533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4" name="Rectangle: Folded Corner 203"/>
            <p:cNvSpPr/>
            <p:nvPr/>
          </p:nvSpPr>
          <p:spPr>
            <a:xfrm>
              <a:off x="3705524" y="431591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5" name="Straight Arrow Connector 204"/>
            <p:cNvCxnSpPr>
              <a:stCxn id="199" idx="2"/>
              <a:endCxn id="201" idx="0"/>
            </p:cNvCxnSpPr>
            <p:nvPr/>
          </p:nvCxnSpPr>
          <p:spPr>
            <a:xfrm flipH="1">
              <a:off x="2662290" y="3106138"/>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6" name="Straight Arrow Connector 205"/>
            <p:cNvCxnSpPr>
              <a:stCxn id="199" idx="2"/>
              <a:endCxn id="202" idx="0"/>
            </p:cNvCxnSpPr>
            <p:nvPr/>
          </p:nvCxnSpPr>
          <p:spPr>
            <a:xfrm>
              <a:off x="3119884" y="3106138"/>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7" name="Straight Arrow Connector 206"/>
            <p:cNvCxnSpPr/>
            <p:nvPr/>
          </p:nvCxnSpPr>
          <p:spPr>
            <a:xfrm flipH="1">
              <a:off x="3101419" y="4006392"/>
              <a:ext cx="421944" cy="32316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8" name="Straight Arrow Connector 207"/>
            <p:cNvCxnSpPr>
              <a:stCxn id="202" idx="2"/>
              <a:endCxn id="204" idx="0"/>
            </p:cNvCxnSpPr>
            <p:nvPr/>
          </p:nvCxnSpPr>
          <p:spPr>
            <a:xfrm>
              <a:off x="3576691" y="3965549"/>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grpSp>
      <p:grpSp>
        <p:nvGrpSpPr>
          <p:cNvPr id="209" name="Group 208"/>
          <p:cNvGrpSpPr/>
          <p:nvPr/>
        </p:nvGrpSpPr>
        <p:grpSpPr>
          <a:xfrm>
            <a:off x="5978360" y="2400944"/>
            <a:ext cx="2308391" cy="2216427"/>
            <a:chOff x="7971146" y="2058258"/>
            <a:chExt cx="3077855" cy="2955236"/>
          </a:xfrm>
        </p:grpSpPr>
        <p:sp>
          <p:nvSpPr>
            <p:cNvPr id="210" name="Rectangle: Folded Corner 209"/>
            <p:cNvSpPr/>
            <p:nvPr/>
          </p:nvSpPr>
          <p:spPr>
            <a:xfrm>
              <a:off x="8422063" y="222629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Scroll: Vertical 210"/>
            <p:cNvSpPr/>
            <p:nvPr/>
          </p:nvSpPr>
          <p:spPr>
            <a:xfrm>
              <a:off x="8737860" y="2058258"/>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Folded Corner 211"/>
            <p:cNvSpPr/>
            <p:nvPr/>
          </p:nvSpPr>
          <p:spPr>
            <a:xfrm>
              <a:off x="7971146" y="309513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Rectangle: Folded Corner 212"/>
            <p:cNvSpPr/>
            <p:nvPr/>
          </p:nvSpPr>
          <p:spPr>
            <a:xfrm>
              <a:off x="8885547" y="308570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8415777" y="404881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9330178" y="403938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6" name="Straight Arrow Connector 215"/>
            <p:cNvCxnSpPr>
              <a:stCxn id="210" idx="2"/>
              <a:endCxn id="212" idx="0"/>
            </p:cNvCxnSpPr>
            <p:nvPr/>
          </p:nvCxnSpPr>
          <p:spPr>
            <a:xfrm flipH="1">
              <a:off x="8286944" y="2829613"/>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7" name="Straight Arrow Connector 216"/>
            <p:cNvCxnSpPr>
              <a:stCxn id="210" idx="2"/>
              <a:endCxn id="213" idx="0"/>
            </p:cNvCxnSpPr>
            <p:nvPr/>
          </p:nvCxnSpPr>
          <p:spPr>
            <a:xfrm>
              <a:off x="8737861" y="2829613"/>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8" name="Straight Arrow Connector 217"/>
            <p:cNvCxnSpPr>
              <a:stCxn id="213" idx="2"/>
              <a:endCxn id="214" idx="0"/>
            </p:cNvCxnSpPr>
            <p:nvPr/>
          </p:nvCxnSpPr>
          <p:spPr>
            <a:xfrm flipH="1">
              <a:off x="8731575" y="3689024"/>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3" idx="2"/>
              <a:endCxn id="215" idx="0"/>
            </p:cNvCxnSpPr>
            <p:nvPr/>
          </p:nvCxnSpPr>
          <p:spPr>
            <a:xfrm>
              <a:off x="9201345" y="3689024"/>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0" name="Rectangle: Folded Corner 219"/>
            <p:cNvSpPr/>
            <p:nvPr/>
          </p:nvSpPr>
          <p:spPr>
            <a:xfrm>
              <a:off x="8781853" y="234099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1" name="Scroll: Vertical 220"/>
            <p:cNvSpPr/>
            <p:nvPr/>
          </p:nvSpPr>
          <p:spPr>
            <a:xfrm>
              <a:off x="9097650" y="2172953"/>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Folded Corner 221"/>
            <p:cNvSpPr/>
            <p:nvPr/>
          </p:nvSpPr>
          <p:spPr>
            <a:xfrm>
              <a:off x="8330936" y="320982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Rectangle: Folded Corner 222"/>
            <p:cNvSpPr/>
            <p:nvPr/>
          </p:nvSpPr>
          <p:spPr>
            <a:xfrm>
              <a:off x="9245337" y="32004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8775567" y="416350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9689968" y="41540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6" name="Straight Arrow Connector 225"/>
            <p:cNvCxnSpPr>
              <a:stCxn id="220" idx="2"/>
              <a:endCxn id="222" idx="0"/>
            </p:cNvCxnSpPr>
            <p:nvPr/>
          </p:nvCxnSpPr>
          <p:spPr>
            <a:xfrm flipH="1">
              <a:off x="8646734" y="2944308"/>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7" name="Straight Arrow Connector 226"/>
            <p:cNvCxnSpPr>
              <a:stCxn id="220" idx="2"/>
              <a:endCxn id="223" idx="0"/>
            </p:cNvCxnSpPr>
            <p:nvPr/>
          </p:nvCxnSpPr>
          <p:spPr>
            <a:xfrm>
              <a:off x="9097651" y="2944308"/>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8" name="Straight Arrow Connector 227"/>
            <p:cNvCxnSpPr>
              <a:stCxn id="223" idx="2"/>
              <a:endCxn id="224" idx="0"/>
            </p:cNvCxnSpPr>
            <p:nvPr/>
          </p:nvCxnSpPr>
          <p:spPr>
            <a:xfrm flipH="1">
              <a:off x="9091365" y="3803719"/>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3" idx="2"/>
              <a:endCxn id="225" idx="0"/>
            </p:cNvCxnSpPr>
            <p:nvPr/>
          </p:nvCxnSpPr>
          <p:spPr>
            <a:xfrm>
              <a:off x="9561135" y="3803719"/>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0" name="Rectangle: Folded Corner 229"/>
            <p:cNvSpPr/>
            <p:nvPr/>
          </p:nvSpPr>
          <p:spPr>
            <a:xfrm>
              <a:off x="9149501" y="2472965"/>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Scroll: Vertical 230"/>
            <p:cNvSpPr/>
            <p:nvPr/>
          </p:nvSpPr>
          <p:spPr>
            <a:xfrm>
              <a:off x="9465298" y="2304927"/>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Folded Corner 231"/>
            <p:cNvSpPr/>
            <p:nvPr/>
          </p:nvSpPr>
          <p:spPr>
            <a:xfrm>
              <a:off x="8698584" y="33418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Folded Corner 232"/>
            <p:cNvSpPr/>
            <p:nvPr/>
          </p:nvSpPr>
          <p:spPr>
            <a:xfrm>
              <a:off x="9612985" y="333237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9143215" y="42954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10057616" y="428605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6" name="Straight Arrow Connector 235"/>
            <p:cNvCxnSpPr>
              <a:stCxn id="230" idx="2"/>
              <a:endCxn id="232" idx="0"/>
            </p:cNvCxnSpPr>
            <p:nvPr/>
          </p:nvCxnSpPr>
          <p:spPr>
            <a:xfrm flipH="1">
              <a:off x="9014382" y="3076282"/>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7" name="Straight Arrow Connector 236"/>
            <p:cNvCxnSpPr>
              <a:stCxn id="230" idx="2"/>
              <a:endCxn id="233" idx="0"/>
            </p:cNvCxnSpPr>
            <p:nvPr/>
          </p:nvCxnSpPr>
          <p:spPr>
            <a:xfrm>
              <a:off x="9465299" y="3076282"/>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8" name="Straight Arrow Connector 237"/>
            <p:cNvCxnSpPr>
              <a:stCxn id="233" idx="2"/>
              <a:endCxn id="234" idx="0"/>
            </p:cNvCxnSpPr>
            <p:nvPr/>
          </p:nvCxnSpPr>
          <p:spPr>
            <a:xfrm flipH="1">
              <a:off x="9459013" y="3935693"/>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3" idx="2"/>
              <a:endCxn id="235" idx="0"/>
            </p:cNvCxnSpPr>
            <p:nvPr/>
          </p:nvCxnSpPr>
          <p:spPr>
            <a:xfrm>
              <a:off x="9928783" y="3935693"/>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0" name="Rectangle: Folded Corner 239"/>
            <p:cNvSpPr/>
            <p:nvPr/>
          </p:nvSpPr>
          <p:spPr>
            <a:xfrm>
              <a:off x="9509291" y="2587660"/>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Scroll: Vertical 240"/>
            <p:cNvSpPr/>
            <p:nvPr/>
          </p:nvSpPr>
          <p:spPr>
            <a:xfrm>
              <a:off x="9825088" y="2419622"/>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Folded Corner 241"/>
            <p:cNvSpPr/>
            <p:nvPr/>
          </p:nvSpPr>
          <p:spPr>
            <a:xfrm>
              <a:off x="9058374" y="345649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Rectangle: Folded Corner 242"/>
            <p:cNvSpPr/>
            <p:nvPr/>
          </p:nvSpPr>
          <p:spPr>
            <a:xfrm>
              <a:off x="9972775" y="344707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4" name="Rectangle: Folded Corner 243"/>
            <p:cNvSpPr/>
            <p:nvPr/>
          </p:nvSpPr>
          <p:spPr>
            <a:xfrm>
              <a:off x="9503005" y="441017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10417406" y="440075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6" name="Straight Arrow Connector 245"/>
            <p:cNvCxnSpPr>
              <a:stCxn id="240" idx="2"/>
              <a:endCxn id="242" idx="0"/>
            </p:cNvCxnSpPr>
            <p:nvPr/>
          </p:nvCxnSpPr>
          <p:spPr>
            <a:xfrm flipH="1">
              <a:off x="9374172" y="3190977"/>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7" name="Straight Arrow Connector 246"/>
            <p:cNvCxnSpPr>
              <a:stCxn id="240" idx="2"/>
              <a:endCxn id="243" idx="0"/>
            </p:cNvCxnSpPr>
            <p:nvPr/>
          </p:nvCxnSpPr>
          <p:spPr>
            <a:xfrm>
              <a:off x="9825089" y="3190977"/>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8" name="Straight Arrow Connector 247"/>
            <p:cNvCxnSpPr>
              <a:stCxn id="243" idx="2"/>
              <a:endCxn id="244" idx="0"/>
            </p:cNvCxnSpPr>
            <p:nvPr/>
          </p:nvCxnSpPr>
          <p:spPr>
            <a:xfrm flipH="1">
              <a:off x="9818803" y="4050388"/>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3" idx="2"/>
              <a:endCxn id="245" idx="0"/>
            </p:cNvCxnSpPr>
            <p:nvPr/>
          </p:nvCxnSpPr>
          <p:spPr>
            <a:xfrm>
              <a:off x="10288573" y="4050388"/>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grpSp>
      <p:sp>
        <p:nvSpPr>
          <p:cNvPr id="250" name="Slide Number Placeholder 249"/>
          <p:cNvSpPr>
            <a:spLocks noGrp="1"/>
          </p:cNvSpPr>
          <p:nvPr>
            <p:ph type="sldNum" sz="quarter" idx="12"/>
          </p:nvPr>
        </p:nvSpPr>
        <p:spPr/>
        <p:txBody>
          <a:bodyPr/>
          <a:lstStyle/>
          <a:p>
            <a:fld id="{D0F20DF3-DAE6-B84F-B38F-DFB8F4406A2B}" type="slidenum">
              <a:rPr lang="en-US" smtClean="0"/>
              <a:t>7</a:t>
            </a:fld>
            <a:endParaRPr lang="en-US"/>
          </a:p>
        </p:txBody>
      </p:sp>
    </p:spTree>
    <p:extLst>
      <p:ext uri="{BB962C8B-B14F-4D97-AF65-F5344CB8AC3E}">
        <p14:creationId xmlns:p14="http://schemas.microsoft.com/office/powerpoint/2010/main" val="18050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interactions…</a:t>
            </a:r>
          </a:p>
        </p:txBody>
      </p:sp>
      <p:grpSp>
        <p:nvGrpSpPr>
          <p:cNvPr id="131" name="Group 130"/>
          <p:cNvGrpSpPr/>
          <p:nvPr/>
        </p:nvGrpSpPr>
        <p:grpSpPr>
          <a:xfrm>
            <a:off x="3417805" y="2724992"/>
            <a:ext cx="2308391" cy="2216427"/>
            <a:chOff x="4865802" y="1896431"/>
            <a:chExt cx="3077855" cy="2955236"/>
          </a:xfrm>
        </p:grpSpPr>
        <p:sp>
          <p:nvSpPr>
            <p:cNvPr id="132" name="Rectangle: Folded Corner 131"/>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3" name="Scroll: Vertical 132"/>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4" name="Rectangle: Folded Corner 133"/>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5" name="Rectangle: Folded Corner 134"/>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6" name="Rectangle: Folded Corner 135"/>
            <p:cNvSpPr/>
            <p:nvPr/>
          </p:nvSpPr>
          <p:spPr>
            <a:xfrm>
              <a:off x="5310433" y="3886986"/>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37" name="Rectangle: Folded Corner 136"/>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38" name="Straight Arrow Connector 137"/>
            <p:cNvCxnSpPr>
              <a:stCxn id="132" idx="2"/>
              <a:endCxn id="134"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39" name="Straight Arrow Connector 138"/>
            <p:cNvCxnSpPr>
              <a:stCxn id="132" idx="2"/>
              <a:endCxn id="135"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40" name="Straight Arrow Connector 139"/>
            <p:cNvCxnSpPr>
              <a:stCxn id="135" idx="2"/>
              <a:endCxn id="136"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41" name="Straight Arrow Connector 140"/>
            <p:cNvCxnSpPr>
              <a:stCxn id="135" idx="2"/>
              <a:endCxn id="137"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42" name="Rectangle: Folded Corner 141"/>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3" name="Scroll: Vertical 142"/>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Folded Corner 143"/>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5" name="Rectangle: Folded Corner 144"/>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6" name="Rectangle: Folded Corner 145"/>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7" name="Rectangle: Folded Corner 146"/>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8" name="Straight Arrow Connector 147"/>
            <p:cNvCxnSpPr>
              <a:stCxn id="142" idx="2"/>
              <a:endCxn id="144"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a:stCxn id="142" idx="2"/>
              <a:endCxn id="145"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50" name="Straight Arrow Connector 149"/>
            <p:cNvCxnSpPr>
              <a:stCxn id="145" idx="2"/>
              <a:endCxn id="146"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51" name="Straight Arrow Connector 150"/>
            <p:cNvCxnSpPr>
              <a:stCxn id="145" idx="2"/>
              <a:endCxn id="147"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52" name="Rectangle: Folded Corner 151"/>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3" name="Scroll: Vertical 152"/>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Rectangle: Folded Corner 153"/>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5" name="Rectangle: Folded Corner 154"/>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6" name="Rectangle: Folded Corner 155"/>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7" name="Rectangle: Folded Corner 156"/>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8" name="Straight Arrow Connector 157"/>
            <p:cNvCxnSpPr>
              <a:stCxn id="152" idx="2"/>
              <a:endCxn id="154"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59" name="Straight Arrow Connector 158"/>
            <p:cNvCxnSpPr>
              <a:stCxn id="152" idx="2"/>
              <a:endCxn id="155"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60" name="Straight Arrow Connector 159"/>
            <p:cNvCxnSpPr>
              <a:stCxn id="155" idx="2"/>
              <a:endCxn id="156"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61" name="Straight Arrow Connector 160"/>
            <p:cNvCxnSpPr>
              <a:stCxn id="155" idx="2"/>
              <a:endCxn id="157"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62" name="Rectangle: Folded Corner 161"/>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 name="Scroll: Vertical 162"/>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4" name="Rectangle: Folded Corner 163"/>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5" name="Rectangle: Folded Corner 164"/>
            <p:cNvSpPr/>
            <p:nvPr/>
          </p:nvSpPr>
          <p:spPr>
            <a:xfrm>
              <a:off x="6867431" y="328524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66" name="Rectangle: Folded Corner 165"/>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7" name="Rectangle: Folded Corner 166"/>
            <p:cNvSpPr/>
            <p:nvPr/>
          </p:nvSpPr>
          <p:spPr>
            <a:xfrm>
              <a:off x="7312062" y="423892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cxnSp>
          <p:nvCxnSpPr>
            <p:cNvPr id="168" name="Straight Arrow Connector 167"/>
            <p:cNvCxnSpPr>
              <a:stCxn id="162" idx="2"/>
              <a:endCxn id="164"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69" name="Straight Arrow Connector 168"/>
            <p:cNvCxnSpPr>
              <a:stCxn id="162" idx="2"/>
              <a:endCxn id="165"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70" name="Straight Arrow Connector 169"/>
            <p:cNvCxnSpPr>
              <a:stCxn id="165" idx="2"/>
              <a:endCxn id="166"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71" name="Straight Arrow Connector 170"/>
            <p:cNvCxnSpPr>
              <a:stCxn id="165" idx="2"/>
              <a:endCxn id="167"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sp>
        <p:nvSpPr>
          <p:cNvPr id="172" name="Rectangle: Folded Corner 171"/>
          <p:cNvSpPr/>
          <p:nvPr/>
        </p:nvSpPr>
        <p:spPr>
          <a:xfrm>
            <a:off x="1282636" y="2463343"/>
            <a:ext cx="483713"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Scroll: Vertical 172"/>
          <p:cNvSpPr/>
          <p:nvPr/>
        </p:nvSpPr>
        <p:spPr>
          <a:xfrm>
            <a:off x="1519484" y="2337315"/>
            <a:ext cx="325226" cy="31108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944448" y="3114971"/>
            <a:ext cx="483713"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5" name="Rectangle: Folded Corner 174"/>
          <p:cNvSpPr/>
          <p:nvPr/>
        </p:nvSpPr>
        <p:spPr>
          <a:xfrm>
            <a:off x="1630249" y="3107901"/>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angle: Folded Corner 175"/>
          <p:cNvSpPr/>
          <p:nvPr/>
        </p:nvSpPr>
        <p:spPr>
          <a:xfrm>
            <a:off x="1277922" y="3830231"/>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Folded Corner 176"/>
          <p:cNvSpPr/>
          <p:nvPr/>
        </p:nvSpPr>
        <p:spPr>
          <a:xfrm>
            <a:off x="1963723" y="3823161"/>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8" name="Straight Arrow Connector 177"/>
          <p:cNvCxnSpPr>
            <a:stCxn id="172" idx="2"/>
            <a:endCxn id="174" idx="0"/>
          </p:cNvCxnSpPr>
          <p:nvPr/>
        </p:nvCxnSpPr>
        <p:spPr>
          <a:xfrm flipH="1">
            <a:off x="1186305" y="2915831"/>
            <a:ext cx="338188" cy="19914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9" name="Straight Arrow Connector 178"/>
          <p:cNvCxnSpPr>
            <a:stCxn id="172" idx="2"/>
            <a:endCxn id="175" idx="0"/>
          </p:cNvCxnSpPr>
          <p:nvPr/>
        </p:nvCxnSpPr>
        <p:spPr>
          <a:xfrm>
            <a:off x="1524493" y="2915830"/>
            <a:ext cx="342605" cy="19207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0" name="Straight Arrow Connector 179"/>
          <p:cNvCxnSpPr>
            <a:stCxn id="175" idx="2"/>
            <a:endCxn id="176" idx="0"/>
          </p:cNvCxnSpPr>
          <p:nvPr/>
        </p:nvCxnSpPr>
        <p:spPr>
          <a:xfrm flipH="1">
            <a:off x="1514770" y="3560389"/>
            <a:ext cx="352328" cy="26984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1" name="Straight Arrow Connector 180"/>
          <p:cNvCxnSpPr>
            <a:stCxn id="175" idx="2"/>
            <a:endCxn id="177" idx="0"/>
          </p:cNvCxnSpPr>
          <p:nvPr/>
        </p:nvCxnSpPr>
        <p:spPr>
          <a:xfrm>
            <a:off x="1867098" y="3560389"/>
            <a:ext cx="333473" cy="26277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2" name="Rectangle: Folded Corner 181"/>
          <p:cNvSpPr/>
          <p:nvPr/>
        </p:nvSpPr>
        <p:spPr>
          <a:xfrm>
            <a:off x="1552478" y="2549364"/>
            <a:ext cx="483713"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Scroll: Vertical 182"/>
          <p:cNvSpPr/>
          <p:nvPr/>
        </p:nvSpPr>
        <p:spPr>
          <a:xfrm>
            <a:off x="1789327" y="2423336"/>
            <a:ext cx="325226" cy="31108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1214291" y="3200992"/>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5" name="Rectangle: Folded Corner 184"/>
          <p:cNvSpPr/>
          <p:nvPr/>
        </p:nvSpPr>
        <p:spPr>
          <a:xfrm>
            <a:off x="1900092" y="319392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Rectangle: Folded Corner 185"/>
          <p:cNvSpPr/>
          <p:nvPr/>
        </p:nvSpPr>
        <p:spPr>
          <a:xfrm>
            <a:off x="1547764" y="3916252"/>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Folded Corner 186"/>
          <p:cNvSpPr/>
          <p:nvPr/>
        </p:nvSpPr>
        <p:spPr>
          <a:xfrm>
            <a:off x="2233565" y="390918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8" name="Straight Arrow Connector 187"/>
          <p:cNvCxnSpPr>
            <a:stCxn id="182" idx="2"/>
            <a:endCxn id="184" idx="0"/>
          </p:cNvCxnSpPr>
          <p:nvPr/>
        </p:nvCxnSpPr>
        <p:spPr>
          <a:xfrm flipH="1">
            <a:off x="1451139" y="3001852"/>
            <a:ext cx="343196" cy="19914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9" name="Straight Arrow Connector 188"/>
          <p:cNvCxnSpPr>
            <a:stCxn id="182" idx="2"/>
            <a:endCxn id="185" idx="0"/>
          </p:cNvCxnSpPr>
          <p:nvPr/>
        </p:nvCxnSpPr>
        <p:spPr>
          <a:xfrm>
            <a:off x="1794335" y="3001852"/>
            <a:ext cx="342605" cy="19207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0" name="Straight Arrow Connector 189"/>
          <p:cNvCxnSpPr>
            <a:stCxn id="185" idx="2"/>
            <a:endCxn id="186" idx="0"/>
          </p:cNvCxnSpPr>
          <p:nvPr/>
        </p:nvCxnSpPr>
        <p:spPr>
          <a:xfrm flipH="1">
            <a:off x="1784612" y="3646410"/>
            <a:ext cx="352328" cy="26984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1" name="Straight Arrow Connector 190"/>
          <p:cNvCxnSpPr>
            <a:stCxn id="185" idx="2"/>
            <a:endCxn id="187" idx="0"/>
          </p:cNvCxnSpPr>
          <p:nvPr/>
        </p:nvCxnSpPr>
        <p:spPr>
          <a:xfrm>
            <a:off x="2136940" y="3646411"/>
            <a:ext cx="333473" cy="26277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2" name="Rectangle: Folded Corner 191"/>
          <p:cNvSpPr/>
          <p:nvPr/>
        </p:nvSpPr>
        <p:spPr>
          <a:xfrm>
            <a:off x="1828214" y="2648345"/>
            <a:ext cx="483713"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Scroll: Vertical 192"/>
          <p:cNvSpPr/>
          <p:nvPr/>
        </p:nvSpPr>
        <p:spPr>
          <a:xfrm>
            <a:off x="2065063" y="2522316"/>
            <a:ext cx="325226" cy="31108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1490027" y="329997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5" name="Rectangle: Folded Corner 194"/>
          <p:cNvSpPr/>
          <p:nvPr/>
        </p:nvSpPr>
        <p:spPr>
          <a:xfrm>
            <a:off x="2175828" y="329290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Rectangle: Folded Corner 195"/>
          <p:cNvSpPr/>
          <p:nvPr/>
        </p:nvSpPr>
        <p:spPr>
          <a:xfrm>
            <a:off x="1823500" y="401523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Folded Corner 196"/>
          <p:cNvSpPr/>
          <p:nvPr/>
        </p:nvSpPr>
        <p:spPr>
          <a:xfrm>
            <a:off x="2509301" y="4008163"/>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8" name="Straight Arrow Connector 197"/>
          <p:cNvCxnSpPr/>
          <p:nvPr/>
        </p:nvCxnSpPr>
        <p:spPr>
          <a:xfrm flipH="1">
            <a:off x="1739245" y="3126753"/>
            <a:ext cx="286154" cy="16604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9" name="Straight Arrow Connector 198"/>
          <p:cNvCxnSpPr>
            <a:stCxn id="192" idx="2"/>
            <a:endCxn id="195" idx="0"/>
          </p:cNvCxnSpPr>
          <p:nvPr/>
        </p:nvCxnSpPr>
        <p:spPr>
          <a:xfrm>
            <a:off x="2070071" y="3100832"/>
            <a:ext cx="342605" cy="19207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0" name="Straight Arrow Connector 199"/>
          <p:cNvCxnSpPr>
            <a:stCxn id="195" idx="2"/>
            <a:endCxn id="196" idx="0"/>
          </p:cNvCxnSpPr>
          <p:nvPr/>
        </p:nvCxnSpPr>
        <p:spPr>
          <a:xfrm flipH="1">
            <a:off x="2060348" y="3745391"/>
            <a:ext cx="352328" cy="26984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1" name="Straight Arrow Connector 200"/>
          <p:cNvCxnSpPr>
            <a:stCxn id="195" idx="2"/>
            <a:endCxn id="197" idx="0"/>
          </p:cNvCxnSpPr>
          <p:nvPr/>
        </p:nvCxnSpPr>
        <p:spPr>
          <a:xfrm>
            <a:off x="2412676" y="3745391"/>
            <a:ext cx="333473" cy="26277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02" name="Rectangle: Folded Corner 201"/>
          <p:cNvSpPr/>
          <p:nvPr/>
        </p:nvSpPr>
        <p:spPr>
          <a:xfrm>
            <a:off x="2098057" y="2734366"/>
            <a:ext cx="483713"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Scroll: Vertical 202"/>
          <p:cNvSpPr/>
          <p:nvPr/>
        </p:nvSpPr>
        <p:spPr>
          <a:xfrm>
            <a:off x="2334905" y="2608338"/>
            <a:ext cx="325226" cy="31108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4" name="Rectangle: Folded Corner 203"/>
          <p:cNvSpPr/>
          <p:nvPr/>
        </p:nvSpPr>
        <p:spPr>
          <a:xfrm>
            <a:off x="1759870" y="3385994"/>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5" name="Rectangle: Folded Corner 204"/>
          <p:cNvSpPr/>
          <p:nvPr/>
        </p:nvSpPr>
        <p:spPr>
          <a:xfrm>
            <a:off x="2445670" y="3378924"/>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Rectangle: Folded Corner 205"/>
          <p:cNvSpPr/>
          <p:nvPr/>
        </p:nvSpPr>
        <p:spPr>
          <a:xfrm>
            <a:off x="2093343" y="4101254"/>
            <a:ext cx="473696" cy="452488"/>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Rectangle: Folded Corner 206"/>
          <p:cNvSpPr/>
          <p:nvPr/>
        </p:nvSpPr>
        <p:spPr>
          <a:xfrm>
            <a:off x="2779144" y="4094184"/>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cxnSp>
        <p:nvCxnSpPr>
          <p:cNvPr id="208" name="Straight Arrow Connector 207"/>
          <p:cNvCxnSpPr>
            <a:stCxn id="202" idx="2"/>
            <a:endCxn id="204" idx="0"/>
          </p:cNvCxnSpPr>
          <p:nvPr/>
        </p:nvCxnSpPr>
        <p:spPr>
          <a:xfrm flipH="1">
            <a:off x="1996717" y="3186854"/>
            <a:ext cx="343196" cy="19914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9" name="Straight Arrow Connector 208"/>
          <p:cNvCxnSpPr>
            <a:stCxn id="202" idx="2"/>
            <a:endCxn id="205" idx="0"/>
          </p:cNvCxnSpPr>
          <p:nvPr/>
        </p:nvCxnSpPr>
        <p:spPr>
          <a:xfrm>
            <a:off x="2339914" y="3186853"/>
            <a:ext cx="342605" cy="19207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0" name="Straight Arrow Connector 209"/>
          <p:cNvCxnSpPr/>
          <p:nvPr/>
        </p:nvCxnSpPr>
        <p:spPr>
          <a:xfrm flipH="1">
            <a:off x="2326064" y="3862044"/>
            <a:ext cx="316458" cy="24237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1" name="Straight Arrow Connector 210"/>
          <p:cNvCxnSpPr>
            <a:stCxn id="205" idx="2"/>
            <a:endCxn id="207" idx="0"/>
          </p:cNvCxnSpPr>
          <p:nvPr/>
        </p:nvCxnSpPr>
        <p:spPr>
          <a:xfrm>
            <a:off x="2682519" y="3831412"/>
            <a:ext cx="333473" cy="262772"/>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12" name="Rectangle: Folded Corner 211"/>
          <p:cNvSpPr/>
          <p:nvPr/>
        </p:nvSpPr>
        <p:spPr>
          <a:xfrm>
            <a:off x="6316548" y="3191562"/>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Scroll: Vertical 212"/>
          <p:cNvSpPr/>
          <p:nvPr/>
        </p:nvSpPr>
        <p:spPr>
          <a:xfrm>
            <a:off x="6553396" y="3065533"/>
            <a:ext cx="325226" cy="31108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5978360" y="3843189"/>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6664161" y="3836120"/>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Rectangle: Folded Corner 215"/>
          <p:cNvSpPr/>
          <p:nvPr/>
        </p:nvSpPr>
        <p:spPr>
          <a:xfrm>
            <a:off x="6311833" y="4558449"/>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217" name="Rectangle: Folded Corner 216"/>
          <p:cNvSpPr/>
          <p:nvPr/>
        </p:nvSpPr>
        <p:spPr>
          <a:xfrm>
            <a:off x="6997634" y="4551380"/>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8" name="Straight Arrow Connector 217"/>
          <p:cNvCxnSpPr>
            <a:stCxn id="212" idx="2"/>
            <a:endCxn id="214" idx="0"/>
          </p:cNvCxnSpPr>
          <p:nvPr/>
        </p:nvCxnSpPr>
        <p:spPr>
          <a:xfrm flipH="1">
            <a:off x="6215208" y="3644049"/>
            <a:ext cx="338188" cy="19914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2" idx="2"/>
            <a:endCxn id="215" idx="0"/>
          </p:cNvCxnSpPr>
          <p:nvPr/>
        </p:nvCxnSpPr>
        <p:spPr>
          <a:xfrm>
            <a:off x="6553396" y="3644049"/>
            <a:ext cx="347613" cy="19207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0" name="Straight Arrow Connector 219"/>
          <p:cNvCxnSpPr>
            <a:stCxn id="215" idx="2"/>
            <a:endCxn id="216" idx="0"/>
          </p:cNvCxnSpPr>
          <p:nvPr/>
        </p:nvCxnSpPr>
        <p:spPr>
          <a:xfrm flipH="1">
            <a:off x="6548681" y="4288608"/>
            <a:ext cx="352328" cy="26984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1" name="Straight Arrow Connector 220"/>
          <p:cNvCxnSpPr>
            <a:stCxn id="215" idx="2"/>
            <a:endCxn id="217" idx="0"/>
          </p:cNvCxnSpPr>
          <p:nvPr/>
        </p:nvCxnSpPr>
        <p:spPr>
          <a:xfrm>
            <a:off x="6901009" y="4288608"/>
            <a:ext cx="333473" cy="26277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2" name="Rectangle: Folded Corner 221"/>
          <p:cNvSpPr/>
          <p:nvPr/>
        </p:nvSpPr>
        <p:spPr>
          <a:xfrm>
            <a:off x="6586390" y="3277583"/>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Scroll: Vertical 222"/>
          <p:cNvSpPr/>
          <p:nvPr/>
        </p:nvSpPr>
        <p:spPr>
          <a:xfrm>
            <a:off x="6823238" y="3151554"/>
            <a:ext cx="325226" cy="31108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6248203" y="392921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6934003" y="392214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6" name="Rectangle: Folded Corner 225"/>
          <p:cNvSpPr/>
          <p:nvPr/>
        </p:nvSpPr>
        <p:spPr>
          <a:xfrm>
            <a:off x="6581676" y="464447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Folded Corner 226"/>
          <p:cNvSpPr/>
          <p:nvPr/>
        </p:nvSpPr>
        <p:spPr>
          <a:xfrm>
            <a:off x="7267477" y="463740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8" name="Straight Arrow Connector 227"/>
          <p:cNvCxnSpPr>
            <a:stCxn id="222" idx="2"/>
            <a:endCxn id="224" idx="0"/>
          </p:cNvCxnSpPr>
          <p:nvPr/>
        </p:nvCxnSpPr>
        <p:spPr>
          <a:xfrm flipH="1">
            <a:off x="6485051" y="3730070"/>
            <a:ext cx="338188" cy="19914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2" idx="2"/>
            <a:endCxn id="225" idx="0"/>
          </p:cNvCxnSpPr>
          <p:nvPr/>
        </p:nvCxnSpPr>
        <p:spPr>
          <a:xfrm>
            <a:off x="6823238" y="3730070"/>
            <a:ext cx="347613" cy="19207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0" name="Straight Arrow Connector 229"/>
          <p:cNvCxnSpPr>
            <a:stCxn id="225" idx="2"/>
            <a:endCxn id="226" idx="0"/>
          </p:cNvCxnSpPr>
          <p:nvPr/>
        </p:nvCxnSpPr>
        <p:spPr>
          <a:xfrm flipH="1">
            <a:off x="6818524" y="4374629"/>
            <a:ext cx="352328" cy="26984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1" name="Straight Arrow Connector 230"/>
          <p:cNvCxnSpPr>
            <a:stCxn id="225" idx="2"/>
            <a:endCxn id="227" idx="0"/>
          </p:cNvCxnSpPr>
          <p:nvPr/>
        </p:nvCxnSpPr>
        <p:spPr>
          <a:xfrm>
            <a:off x="7170852" y="4374629"/>
            <a:ext cx="333473" cy="26277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2" name="Rectangle: Folded Corner 231"/>
          <p:cNvSpPr/>
          <p:nvPr/>
        </p:nvSpPr>
        <p:spPr>
          <a:xfrm>
            <a:off x="6862126" y="3376563"/>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Scroll: Vertical 232"/>
          <p:cNvSpPr/>
          <p:nvPr/>
        </p:nvSpPr>
        <p:spPr>
          <a:xfrm>
            <a:off x="7098974" y="3250535"/>
            <a:ext cx="325226" cy="31108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6523939" y="402819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7209739" y="4021122"/>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6" name="Rectangle: Folded Corner 235"/>
          <p:cNvSpPr/>
          <p:nvPr/>
        </p:nvSpPr>
        <p:spPr>
          <a:xfrm>
            <a:off x="6857412" y="4743451"/>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Folded Corner 236"/>
          <p:cNvSpPr/>
          <p:nvPr/>
        </p:nvSpPr>
        <p:spPr>
          <a:xfrm>
            <a:off x="7543213" y="4736382"/>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8" name="Straight Arrow Connector 237"/>
          <p:cNvCxnSpPr>
            <a:stCxn id="232" idx="2"/>
            <a:endCxn id="234" idx="0"/>
          </p:cNvCxnSpPr>
          <p:nvPr/>
        </p:nvCxnSpPr>
        <p:spPr>
          <a:xfrm flipH="1">
            <a:off x="6760787" y="3829051"/>
            <a:ext cx="338188" cy="19914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2" idx="2"/>
            <a:endCxn id="235" idx="0"/>
          </p:cNvCxnSpPr>
          <p:nvPr/>
        </p:nvCxnSpPr>
        <p:spPr>
          <a:xfrm>
            <a:off x="7098974" y="3829051"/>
            <a:ext cx="347613" cy="19207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0" name="Straight Arrow Connector 239"/>
          <p:cNvCxnSpPr>
            <a:stCxn id="235" idx="2"/>
            <a:endCxn id="236" idx="0"/>
          </p:cNvCxnSpPr>
          <p:nvPr/>
        </p:nvCxnSpPr>
        <p:spPr>
          <a:xfrm flipH="1">
            <a:off x="7094260" y="4473609"/>
            <a:ext cx="352328" cy="26984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1" name="Straight Arrow Connector 240"/>
          <p:cNvCxnSpPr>
            <a:stCxn id="235" idx="2"/>
            <a:endCxn id="237" idx="0"/>
          </p:cNvCxnSpPr>
          <p:nvPr/>
        </p:nvCxnSpPr>
        <p:spPr>
          <a:xfrm>
            <a:off x="7446588" y="4473610"/>
            <a:ext cx="333473" cy="26277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2" name="Rectangle: Folded Corner 241"/>
          <p:cNvSpPr/>
          <p:nvPr/>
        </p:nvSpPr>
        <p:spPr>
          <a:xfrm>
            <a:off x="7131969" y="3462585"/>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Scroll: Vertical 242"/>
          <p:cNvSpPr/>
          <p:nvPr/>
        </p:nvSpPr>
        <p:spPr>
          <a:xfrm>
            <a:off x="7368817" y="3336556"/>
            <a:ext cx="325226" cy="31108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4" name="Rectangle: Folded Corner 243"/>
          <p:cNvSpPr/>
          <p:nvPr/>
        </p:nvSpPr>
        <p:spPr>
          <a:xfrm>
            <a:off x="6793781" y="4114212"/>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7479582" y="4107143"/>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Rectangle: Folded Corner 245"/>
          <p:cNvSpPr/>
          <p:nvPr/>
        </p:nvSpPr>
        <p:spPr>
          <a:xfrm>
            <a:off x="7127254" y="4829472"/>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Folded Corner 246"/>
          <p:cNvSpPr/>
          <p:nvPr/>
        </p:nvSpPr>
        <p:spPr>
          <a:xfrm>
            <a:off x="7813055" y="4822403"/>
            <a:ext cx="473696" cy="452488"/>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8" name="Straight Arrow Connector 247"/>
          <p:cNvCxnSpPr>
            <a:stCxn id="242" idx="2"/>
            <a:endCxn id="244" idx="0"/>
          </p:cNvCxnSpPr>
          <p:nvPr/>
        </p:nvCxnSpPr>
        <p:spPr>
          <a:xfrm flipH="1">
            <a:off x="7030629" y="3915072"/>
            <a:ext cx="338188" cy="19914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2" idx="2"/>
            <a:endCxn id="245" idx="0"/>
          </p:cNvCxnSpPr>
          <p:nvPr/>
        </p:nvCxnSpPr>
        <p:spPr>
          <a:xfrm>
            <a:off x="7368817" y="3915072"/>
            <a:ext cx="347613" cy="19207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0" name="Straight Arrow Connector 249"/>
          <p:cNvCxnSpPr>
            <a:stCxn id="245" idx="2"/>
            <a:endCxn id="246" idx="0"/>
          </p:cNvCxnSpPr>
          <p:nvPr/>
        </p:nvCxnSpPr>
        <p:spPr>
          <a:xfrm flipH="1">
            <a:off x="7364102" y="4559631"/>
            <a:ext cx="352328" cy="26984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1" name="Straight Arrow Connector 250"/>
          <p:cNvCxnSpPr>
            <a:stCxn id="245" idx="2"/>
            <a:endCxn id="247" idx="0"/>
          </p:cNvCxnSpPr>
          <p:nvPr/>
        </p:nvCxnSpPr>
        <p:spPr>
          <a:xfrm>
            <a:off x="7716430" y="4559631"/>
            <a:ext cx="333473" cy="262772"/>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2" name="Straight Arrow Connector 251"/>
          <p:cNvCxnSpPr>
            <a:stCxn id="134" idx="2"/>
            <a:endCxn id="207" idx="0"/>
          </p:cNvCxnSpPr>
          <p:nvPr/>
        </p:nvCxnSpPr>
        <p:spPr>
          <a:xfrm flipH="1">
            <a:off x="3015992" y="3955137"/>
            <a:ext cx="638662" cy="139048"/>
          </a:xfrm>
          <a:prstGeom prst="straightConnector1">
            <a:avLst/>
          </a:prstGeom>
          <a:noFill/>
          <a:ln w="6350" cap="flat" cmpd="sng" algn="ctr">
            <a:solidFill>
              <a:srgbClr val="5B9BD5"/>
            </a:solidFill>
            <a:prstDash val="solid"/>
            <a:miter lim="800000"/>
            <a:tailEnd type="triangle"/>
          </a:ln>
          <a:effectLst/>
        </p:spPr>
      </p:cxnSp>
      <p:cxnSp>
        <p:nvCxnSpPr>
          <p:cNvPr id="253" name="Straight Arrow Connector 252"/>
          <p:cNvCxnSpPr>
            <a:stCxn id="205" idx="2"/>
            <a:endCxn id="136" idx="0"/>
          </p:cNvCxnSpPr>
          <p:nvPr/>
        </p:nvCxnSpPr>
        <p:spPr>
          <a:xfrm>
            <a:off x="2682519" y="3831412"/>
            <a:ext cx="1305608" cy="386497"/>
          </a:xfrm>
          <a:prstGeom prst="straightConnector1">
            <a:avLst/>
          </a:prstGeom>
          <a:noFill/>
          <a:ln w="6350" cap="flat" cmpd="sng" algn="ctr">
            <a:solidFill>
              <a:srgbClr val="FFC000"/>
            </a:solidFill>
            <a:prstDash val="solid"/>
            <a:miter lim="800000"/>
            <a:tailEnd type="triangle"/>
          </a:ln>
          <a:effectLst/>
        </p:spPr>
      </p:cxnSp>
      <p:cxnSp>
        <p:nvCxnSpPr>
          <p:cNvPr id="254" name="Straight Arrow Connector 253"/>
          <p:cNvCxnSpPr>
            <a:stCxn id="165" idx="2"/>
            <a:endCxn id="216" idx="0"/>
          </p:cNvCxnSpPr>
          <p:nvPr/>
        </p:nvCxnSpPr>
        <p:spPr>
          <a:xfrm>
            <a:off x="5155876" y="4219090"/>
            <a:ext cx="1392806" cy="339359"/>
          </a:xfrm>
          <a:prstGeom prst="straightConnector1">
            <a:avLst/>
          </a:prstGeom>
          <a:noFill/>
          <a:ln w="6350" cap="flat" cmpd="sng" algn="ctr">
            <a:solidFill>
              <a:srgbClr val="5B9BD5"/>
            </a:solidFill>
            <a:prstDash val="solid"/>
            <a:miter lim="800000"/>
            <a:tailEnd type="triangle"/>
          </a:ln>
          <a:effectLst/>
        </p:spPr>
      </p:cxnSp>
      <p:cxnSp>
        <p:nvCxnSpPr>
          <p:cNvPr id="255" name="Straight Arrow Connector 254"/>
          <p:cNvCxnSpPr>
            <a:stCxn id="212" idx="2"/>
            <a:endCxn id="165" idx="0"/>
          </p:cNvCxnSpPr>
          <p:nvPr/>
        </p:nvCxnSpPr>
        <p:spPr>
          <a:xfrm flipH="1">
            <a:off x="5155875" y="3644049"/>
            <a:ext cx="1397521" cy="122553"/>
          </a:xfrm>
          <a:prstGeom prst="straightConnector1">
            <a:avLst/>
          </a:prstGeom>
          <a:noFill/>
          <a:ln w="6350" cap="flat" cmpd="sng" algn="ctr">
            <a:solidFill>
              <a:srgbClr val="70AD47"/>
            </a:solidFill>
            <a:prstDash val="solid"/>
            <a:miter lim="800000"/>
            <a:tailEnd type="triangle"/>
          </a:ln>
          <a:effectLst/>
        </p:spPr>
      </p:cxnSp>
      <p:cxnSp>
        <p:nvCxnSpPr>
          <p:cNvPr id="256" name="Straight Arrow Connector 255"/>
          <p:cNvCxnSpPr>
            <a:stCxn id="214" idx="2"/>
            <a:endCxn id="167" idx="0"/>
          </p:cNvCxnSpPr>
          <p:nvPr/>
        </p:nvCxnSpPr>
        <p:spPr>
          <a:xfrm flipH="1">
            <a:off x="5489349" y="4295677"/>
            <a:ext cx="725860" cy="186185"/>
          </a:xfrm>
          <a:prstGeom prst="straightConnector1">
            <a:avLst/>
          </a:prstGeom>
          <a:noFill/>
          <a:ln w="6350" cap="flat" cmpd="sng" algn="ctr">
            <a:solidFill>
              <a:srgbClr val="70AD47"/>
            </a:solidFill>
            <a:prstDash val="solid"/>
            <a:miter lim="800000"/>
            <a:tailEnd type="triangle"/>
          </a:ln>
          <a:effectLst/>
        </p:spPr>
      </p:cxnSp>
      <p:sp>
        <p:nvSpPr>
          <p:cNvPr id="258" name="Slide Number Placeholder 257"/>
          <p:cNvSpPr>
            <a:spLocks noGrp="1"/>
          </p:cNvSpPr>
          <p:nvPr>
            <p:ph type="sldNum" sz="quarter" idx="12"/>
          </p:nvPr>
        </p:nvSpPr>
        <p:spPr/>
        <p:txBody>
          <a:bodyPr/>
          <a:lstStyle/>
          <a:p>
            <a:fld id="{D0F20DF3-DAE6-B84F-B38F-DFB8F4406A2B}" type="slidenum">
              <a:rPr lang="en-US" smtClean="0"/>
              <a:t>8</a:t>
            </a:fld>
            <a:endParaRPr lang="en-US"/>
          </a:p>
        </p:txBody>
      </p:sp>
    </p:spTree>
    <p:extLst>
      <p:ext uri="{BB962C8B-B14F-4D97-AF65-F5344CB8AC3E}">
        <p14:creationId xmlns:p14="http://schemas.microsoft.com/office/powerpoint/2010/main" val="159302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Flows between Principals</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2"/>
                </a:solidFill>
              </a:rPr>
              <a:t>Channel:  </a:t>
            </a:r>
            <a:r>
              <a:rPr lang="en-US" dirty="0" smtClean="0"/>
              <a:t>means to communicate information</a:t>
            </a:r>
          </a:p>
          <a:p>
            <a:r>
              <a:rPr lang="en-US" dirty="0">
                <a:solidFill>
                  <a:srgbClr val="4F81BD"/>
                </a:solidFill>
              </a:rPr>
              <a:t>Storage channel:  </a:t>
            </a:r>
            <a:r>
              <a:rPr lang="en-US" dirty="0"/>
              <a:t>written by one program and read by another</a:t>
            </a:r>
          </a:p>
          <a:p>
            <a:r>
              <a:rPr lang="en-US" dirty="0" smtClean="0">
                <a:solidFill>
                  <a:srgbClr val="4F81BD"/>
                </a:solidFill>
              </a:rPr>
              <a:t>Legitimate </a:t>
            </a:r>
            <a:r>
              <a:rPr lang="en-US" dirty="0" smtClean="0">
                <a:solidFill>
                  <a:srgbClr val="4F81BD"/>
                </a:solidFill>
              </a:rPr>
              <a:t>channel:  </a:t>
            </a:r>
            <a:r>
              <a:rPr lang="en-US" dirty="0" smtClean="0"/>
              <a:t>intended for communication between programs</a:t>
            </a:r>
            <a:endParaRPr lang="en-US" dirty="0"/>
          </a:p>
          <a:p>
            <a:r>
              <a:rPr lang="en-US" dirty="0" smtClean="0">
                <a:solidFill>
                  <a:srgbClr val="4F81BD"/>
                </a:solidFill>
              </a:rPr>
              <a:t>Covert </a:t>
            </a:r>
            <a:r>
              <a:rPr lang="en-US" dirty="0" smtClean="0">
                <a:solidFill>
                  <a:srgbClr val="4F81BD"/>
                </a:solidFill>
              </a:rPr>
              <a:t>channel:  </a:t>
            </a:r>
            <a:r>
              <a:rPr lang="en-US" dirty="0" smtClean="0"/>
              <a:t>not intended for information  transfer yet exploitable for that purpose</a:t>
            </a:r>
          </a:p>
          <a:p>
            <a:endParaRPr lang="en-US" dirty="0"/>
          </a:p>
          <a:p>
            <a:pPr marL="0" indent="0">
              <a:buNone/>
            </a:pPr>
            <a:r>
              <a:rPr lang="en-US" dirty="0" smtClean="0"/>
              <a:t>Sometimes, we really want to restrict access to information</a:t>
            </a:r>
            <a:endParaRPr lang="en-US" dirty="0"/>
          </a:p>
        </p:txBody>
      </p:sp>
    </p:spTree>
    <p:extLst>
      <p:ext uri="{BB962C8B-B14F-4D97-AF65-F5344CB8AC3E}">
        <p14:creationId xmlns:p14="http://schemas.microsoft.com/office/powerpoint/2010/main" val="86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12271</TotalTime>
  <Words>1587</Words>
  <Application>Microsoft Macintosh PowerPoint</Application>
  <PresentationFormat>On-screen Show (4:3)</PresentationFormat>
  <Paragraphs>345</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Cambria Math</vt:lpstr>
      <vt:lpstr>CronosPro-Regular</vt:lpstr>
      <vt:lpstr>Mangal</vt:lpstr>
      <vt:lpstr>Arial</vt:lpstr>
      <vt:lpstr>Clarity</vt:lpstr>
      <vt:lpstr>Lecture 19: Information Flow</vt:lpstr>
      <vt:lpstr>Where we were…</vt:lpstr>
      <vt:lpstr>Access Control Policy</vt:lpstr>
      <vt:lpstr>Who defines Policies?</vt:lpstr>
      <vt:lpstr>Access control for computed data</vt:lpstr>
      <vt:lpstr>Scaling to many pieces of data…</vt:lpstr>
      <vt:lpstr>Scaling to many users…</vt:lpstr>
      <vt:lpstr>Scaling to many interactions…</vt:lpstr>
      <vt:lpstr>Information Flows between Principals</vt:lpstr>
      <vt:lpstr>Information Flow (IF) Policies</vt:lpstr>
      <vt:lpstr>Information flow policies</vt:lpstr>
      <vt:lpstr>Scaling to many interactions…</vt:lpstr>
      <vt:lpstr>Scaling to many interactions…</vt:lpstr>
      <vt:lpstr>Labels represent policies</vt:lpstr>
      <vt:lpstr>Labels represent policies</vt:lpstr>
      <vt:lpstr>Labels represent policies</vt:lpstr>
      <vt:lpstr>Policy Granularity</vt:lpstr>
      <vt:lpstr>Noninterference  [Goguen and Meseguer 1982]</vt:lpstr>
      <vt:lpstr>Noninterference: Example </vt:lpstr>
      <vt:lpstr>Noninterference: Example </vt:lpstr>
      <vt:lpstr>Noninterference: Example </vt:lpstr>
      <vt:lpstr>Noninterference</vt:lpstr>
      <vt:lpstr>Noninterference</vt:lpstr>
      <vt:lpstr>Less restrictive than necessary…</vt:lpstr>
      <vt:lpstr>Termination sensitive noninterference</vt:lpstr>
      <vt:lpstr>Less restrictive than necessary…</vt:lpstr>
      <vt:lpstr>More restrictive than necessary…</vt:lpstr>
      <vt:lpstr>More restrictive than necessary…</vt:lpstr>
      <vt:lpstr>Declassification</vt:lpstr>
      <vt:lpstr>Enforcement Mechanisms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340</cp:revision>
  <cp:lastPrinted>2018-04-09T16:08:17Z</cp:lastPrinted>
  <dcterms:created xsi:type="dcterms:W3CDTF">2018-01-05T20:19:03Z</dcterms:created>
  <dcterms:modified xsi:type="dcterms:W3CDTF">2018-04-09T16:08:54Z</dcterms:modified>
</cp:coreProperties>
</file>