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73" r:id="rId5"/>
    <p:sldId id="274" r:id="rId6"/>
    <p:sldId id="282" r:id="rId7"/>
    <p:sldId id="283" r:id="rId8"/>
    <p:sldId id="284" r:id="rId9"/>
    <p:sldId id="275" r:id="rId10"/>
    <p:sldId id="288" r:id="rId11"/>
    <p:sldId id="286" r:id="rId12"/>
    <p:sldId id="287" r:id="rId13"/>
    <p:sldId id="276" r:id="rId14"/>
    <p:sldId id="289" r:id="rId15"/>
    <p:sldId id="290" r:id="rId16"/>
    <p:sldId id="277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2" autoAdjust="0"/>
    <p:restoredTop sz="89496" autoAdjust="0"/>
  </p:normalViewPr>
  <p:slideViewPr>
    <p:cSldViewPr>
      <p:cViewPr>
        <p:scale>
          <a:sx n="88" d="100"/>
          <a:sy n="88" d="100"/>
        </p:scale>
        <p:origin x="3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Cambridge Analytics</a:t>
            </a:r>
            <a:r>
              <a:rPr lang="en-US" baseline="0" dirty="0" smtClean="0"/>
              <a:t> as example</a:t>
            </a:r>
          </a:p>
          <a:p>
            <a:r>
              <a:rPr lang="en-US" baseline="0" dirty="0" smtClean="0"/>
              <a:t>Focus on expiration, not revocation, tokens are transferable, but recommended uses are within application (e.g. client &amp;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restricted delegation:</a:t>
            </a:r>
            <a:r>
              <a:rPr lang="en-US" baseline="0" dirty="0" smtClean="0"/>
              <a:t> include keys in credential, create chain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capability ⟨O,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PrivsN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⟩ is represented using signed bit string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PrivsN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KN+1), kN+1) (7.5)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(PrivsN,KN+1) gives the pedigree for the capability by listing a sequence d0 d1 . . 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delegation certificates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=Ski(O,Privsi,Ki+1),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characterizing a restricted delegation in the chain that led to the creation of the capability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r>
              <a:rPr lang="en-US" baseline="0" dirty="0" smtClean="0"/>
              <a:t> delegation (key chains), multi-key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applications: biometrics</a:t>
            </a:r>
            <a:r>
              <a:rPr lang="en-US" baseline="0" dirty="0" smtClean="0"/>
              <a:t> (some schemes support fuzzy matches), audit logs (authorized to read log is an attribute or policy for who is authorized to read)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tracking use of credential across system?</a:t>
            </a:r>
            <a:r>
              <a:rPr lang="en-US" baseline="0" dirty="0" smtClean="0"/>
              <a:t> -&gt; anonymous credentials </a:t>
            </a:r>
          </a:p>
          <a:p>
            <a:r>
              <a:rPr lang="en-US" baseline="0" dirty="0" smtClean="0"/>
              <a:t>Typically requires advanced crypto: </a:t>
            </a:r>
            <a:r>
              <a:rPr lang="en-US" baseline="0" dirty="0" err="1" smtClean="0"/>
              <a:t>zkp</a:t>
            </a:r>
            <a:r>
              <a:rPr lang="en-US" baseline="0" dirty="0" smtClean="0"/>
              <a:t>, commitments, blind signatures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Two main approaches: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RSA type signatures [CL02]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strong version of RSA assumption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(IBM)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DSA type signatures [Brands 99]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Based on discrete logarithm problem (more or less)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UProve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(Microsoft)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Also third type based on elliptic curves with pairings [BCKL08]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Less efficient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Allows for extra features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</a:t>
            </a:r>
            <a:r>
              <a:rPr lang="en-US" dirty="0" smtClean="0"/>
              <a:t>3/23/2018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16: Capabilities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OAuth2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16" y="2819400"/>
            <a:ext cx="4173583" cy="2356054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3" y="1371600"/>
            <a:ext cx="1978567" cy="19705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Industry standard authorization protocol</a:t>
            </a:r>
          </a:p>
          <a:p>
            <a:r>
              <a:rPr lang="en-US" dirty="0" smtClean="0"/>
              <a:t>Used for single sign-on by major IDPs</a:t>
            </a:r>
          </a:p>
          <a:p>
            <a:pPr lvl="1"/>
            <a:r>
              <a:rPr lang="en-US" dirty="0" smtClean="0"/>
              <a:t>Facebook, Google</a:t>
            </a:r>
          </a:p>
          <a:p>
            <a:r>
              <a:rPr lang="en-US" dirty="0" smtClean="0"/>
              <a:t>The </a:t>
            </a:r>
            <a:r>
              <a:rPr lang="en-US" dirty="0"/>
              <a:t>token may denote an identifier </a:t>
            </a:r>
            <a:r>
              <a:rPr lang="en-US" dirty="0" smtClean="0"/>
              <a:t>or data + signature</a:t>
            </a:r>
          </a:p>
          <a:p>
            <a:r>
              <a:rPr lang="en-US" dirty="0" smtClean="0"/>
              <a:t>Facebook tokens confer permissions for various user date (e.g. </a:t>
            </a:r>
            <a:r>
              <a:rPr lang="en-US" dirty="0" err="1" smtClean="0"/>
              <a:t>public_profile</a:t>
            </a:r>
            <a:r>
              <a:rPr lang="en-US" dirty="0" smtClean="0"/>
              <a:t>, </a:t>
            </a:r>
            <a:r>
              <a:rPr lang="en-US" dirty="0" err="1" smtClean="0"/>
              <a:t>user_friends</a:t>
            </a:r>
            <a:r>
              <a:rPr lang="en-US" dirty="0" smtClean="0"/>
              <a:t>, </a:t>
            </a:r>
            <a:r>
              <a:rPr lang="en-US" dirty="0" err="1" smtClean="0"/>
              <a:t>user_posts</a:t>
            </a:r>
            <a:r>
              <a:rPr lang="en-US" dirty="0" smtClean="0"/>
              <a:t>, </a:t>
            </a:r>
            <a:r>
              <a:rPr lang="en-US" dirty="0" err="1" smtClean="0"/>
              <a:t>user_likes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Delegation?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Revocation Tags</a:t>
                </a:r>
              </a:p>
              <a:p>
                <a:pPr lvl="1"/>
                <a:r>
                  <a:rPr lang="en-US" dirty="0" smtClean="0"/>
                  <a:t>Capabilities are tuples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𝐶</m:t>
                    </m:r>
                    <m:r>
                      <a:rPr lang="en-US" i="1" dirty="0">
                        <a:latin typeface="Cambria Math" charset="0"/>
                      </a:rPr>
                      <m:t>=⟨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0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c</m:t>
                        </m:r>
                      </m:sub>
                    </m:sSub>
                    <m:r>
                      <a:rPr lang="en-US" b="0" i="0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Sig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;</m:t>
                    </m:r>
                    <m:r>
                      <a:rPr lang="en-US" i="1" dirty="0">
                        <a:latin typeface="Cambria Math" charset="0"/>
                      </a:rPr>
                      <m:t>𝑘</m:t>
                    </m:r>
                    <m:r>
                      <a:rPr lang="en-US" i="1" dirty="0">
                        <a:latin typeface="Cambria Math" charset="0"/>
                      </a:rPr>
                      <m:t>)⟩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Access to object O is guarded by a reference monitor; monitor maintains a list of revoked tags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Capability Chains</a:t>
                </a:r>
              </a:p>
              <a:p>
                <a:pPr lvl="1"/>
                <a:r>
                  <a:rPr lang="en-US" dirty="0" smtClean="0"/>
                  <a:t>Objects can be other capabilities!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smtClean="0"/>
                  <a:t>authorized </a:t>
                </a:r>
                <a:r>
                  <a:rPr lang="en-US" dirty="0"/>
                  <a:t>to </a:t>
                </a:r>
                <a:r>
                  <a:rPr lang="en-US" dirty="0" smtClean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holds </a:t>
                </a:r>
                <a:r>
                  <a:rPr lang="en-US" dirty="0" smtClean="0"/>
                  <a:t>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holds for every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the chain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4770"/>
            <a:ext cx="4724400" cy="23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eys as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object </a:t>
            </a:r>
          </a:p>
          <a:p>
            <a:r>
              <a:rPr lang="en-US" dirty="0" smtClean="0"/>
              <a:t>Decryption method functions as reference monitor:</a:t>
            </a:r>
          </a:p>
          <a:p>
            <a:pPr lvl="1"/>
            <a:r>
              <a:rPr lang="en-US" b="1" dirty="0" smtClean="0"/>
              <a:t>Authorization: </a:t>
            </a:r>
            <a:r>
              <a:rPr lang="en-US" dirty="0" smtClean="0"/>
              <a:t>correct key will decrypt object -&gt; allow access</a:t>
            </a:r>
          </a:p>
          <a:p>
            <a:pPr lvl="1"/>
            <a:r>
              <a:rPr lang="en-US" b="1" dirty="0" err="1" smtClean="0"/>
              <a:t>Unforgeability</a:t>
            </a:r>
            <a:r>
              <a:rPr lang="en-US" b="1" dirty="0" smtClean="0"/>
              <a:t>: </a:t>
            </a:r>
            <a:r>
              <a:rPr lang="en-US" dirty="0" smtClean="0"/>
              <a:t>incorrect key will not decrypt </a:t>
            </a:r>
          </a:p>
          <a:p>
            <a:r>
              <a:rPr lang="en-US" dirty="0" smtClean="0"/>
              <a:t>Note: no notion of separate privileges</a:t>
            </a:r>
          </a:p>
        </p:txBody>
      </p:sp>
    </p:spTree>
    <p:extLst>
      <p:ext uri="{BB962C8B-B14F-4D97-AF65-F5344CB8AC3E}">
        <p14:creationId xmlns:p14="http://schemas.microsoft.com/office/powerpoint/2010/main" val="16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Mac keychains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4956"/>
            <a:ext cx="4038600" cy="2594588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545771"/>
            <a:ext cx="1915886" cy="191588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58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OSX/iOS password manager</a:t>
            </a:r>
          </a:p>
          <a:p>
            <a:r>
              <a:rPr lang="en-US" sz="2400" dirty="0" smtClean="0"/>
              <a:t>uses password-based encryption (AES-256) to store username/password credentials</a:t>
            </a:r>
          </a:p>
          <a:p>
            <a:r>
              <a:rPr lang="en-US" sz="2400" dirty="0" smtClean="0"/>
              <a:t>supports multiple keychains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7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CryptDB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045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Encrypted database system. Inspiration for several application-grade encrypted database systems</a:t>
            </a:r>
          </a:p>
          <a:p>
            <a:r>
              <a:rPr lang="en-US" sz="2600" dirty="0" smtClean="0"/>
              <a:t>Processes database queries on encrypted data</a:t>
            </a:r>
          </a:p>
          <a:p>
            <a:r>
              <a:rPr lang="en-US" sz="2600" dirty="0" smtClean="0"/>
              <a:t>Uses chains of keys (starting with user password) to decrypt values/authorize users</a:t>
            </a:r>
          </a:p>
          <a:p>
            <a:pPr lvl="1"/>
            <a:r>
              <a:rPr lang="en-US" dirty="0" smtClean="0"/>
              <a:t>onion encryption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6035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1198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ttribute-based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 of public-key encryption in which secret keys depend on user attributes</a:t>
            </a:r>
          </a:p>
          <a:p>
            <a:r>
              <a:rPr lang="en-US" dirty="0" smtClean="0"/>
              <a:t>Users can only decrypt a </a:t>
            </a:r>
            <a:r>
              <a:rPr lang="en-US" dirty="0" err="1" smtClean="0"/>
              <a:t>ciphertext</a:t>
            </a:r>
            <a:r>
              <a:rPr lang="en-US" dirty="0" smtClean="0"/>
              <a:t> if they hold a key for appropriate attributes </a:t>
            </a:r>
          </a:p>
          <a:p>
            <a:r>
              <a:rPr lang="en-US" dirty="0" smtClean="0"/>
              <a:t>A KDC creates secret keys for users based on attributes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7650"/>
            <a:ext cx="4038600" cy="31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privacy?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2038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</a:t>
            </a:r>
            <a:r>
              <a:rPr lang="en-US" dirty="0" smtClean="0">
                <a:solidFill>
                  <a:srgbClr val="000000"/>
                </a:solidFill>
              </a:rPr>
              <a:t>permitted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Discretionary Access Control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Mandatory Access Control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access control policy </a:t>
                </a:r>
                <a:r>
                  <a:rPr lang="en-US" dirty="0"/>
                  <a:t>specifies which of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operations</a:t>
                </a:r>
                <a:r>
                  <a:rPr lang="en-US" dirty="0"/>
                  <a:t> associated with any given </a:t>
                </a:r>
                <a:r>
                  <a:rPr lang="en-US" b="1" dirty="0">
                    <a:solidFill>
                      <a:schemeClr val="accent2"/>
                    </a:solidFill>
                  </a:rPr>
                  <a:t>object</a:t>
                </a:r>
                <a:r>
                  <a:rPr lang="en-US" dirty="0"/>
                  <a:t> </a:t>
                </a:r>
                <a:r>
                  <a:rPr lang="en-US" dirty="0" smtClean="0"/>
                  <a:t>each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principal</a:t>
                </a:r>
                <a:r>
                  <a:rPr lang="en-US" dirty="0" smtClean="0"/>
                  <a:t> </a:t>
                </a:r>
                <a:r>
                  <a:rPr lang="en-US" dirty="0"/>
                  <a:t>is authorized to </a:t>
                </a:r>
                <a:r>
                  <a:rPr lang="en-US" dirty="0" smtClean="0"/>
                  <a:t>perform </a:t>
                </a:r>
                <a:endParaRPr lang="en-US" dirty="0"/>
              </a:p>
              <a:p>
                <a:r>
                  <a:rPr lang="en-US" dirty="0" smtClean="0"/>
                  <a:t>Expressed as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9175573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9175573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4196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191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591957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4953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4209" y="644370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Access Control Lists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5916" y="442119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Capability 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lists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Lists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capability list for a principal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a list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 </m:t>
                    </m:r>
                    <m:r>
                      <a:rPr lang="en-US" i="1" dirty="0">
                        <a:latin typeface="Cambria Math" charset="0"/>
                      </a:rPr>
                      <m:t>… </m:t>
                    </m:r>
                    <m:r>
                      <a:rPr lang="en-US" i="1" dirty="0" smtClean="0">
                        <a:latin typeface="Cambria Math" charset="0"/>
                      </a:rPr>
                      <m:t>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⟩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</a:t>
                </a:r>
                <a:r>
                  <a:rPr lang="en-US" dirty="0" smtClean="0"/>
                  <a:t>⟨</a:t>
                </a:r>
                <a:r>
                  <a:rPr lang="en-US" dirty="0" err="1" smtClean="0"/>
                  <a:t>dac.tex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err="1" smtClean="0"/>
                  <a:t>r,w</a:t>
                </a:r>
                <a:r>
                  <a:rPr lang="en-US" dirty="0" smtClean="0"/>
                  <a:t>}</a:t>
                </a:r>
                <a:r>
                  <a:rPr lang="en-US" dirty="0"/>
                  <a:t>⟩ </a:t>
                </a:r>
                <a:r>
                  <a:rPr lang="en-US" dirty="0" smtClean="0"/>
                  <a:t>⟨</a:t>
                </a:r>
                <a:r>
                  <a:rPr lang="en-US" dirty="0" err="1" smtClean="0"/>
                  <a:t>dac.pptx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err="1" smtClean="0"/>
                  <a:t>r,w</a:t>
                </a:r>
                <a:r>
                  <a:rPr lang="en-US" dirty="0" smtClean="0"/>
                  <a:t>}</a:t>
                </a:r>
                <a:r>
                  <a:rPr lang="en-US" dirty="0"/>
                  <a:t>⟩ 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Capabilities</a:t>
                </a:r>
                <a:r>
                  <a:rPr lang="en-US" dirty="0" smtClean="0"/>
                  <a:t> carry privileges. 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smtClean="0"/>
                  <a:t>Authorization: </a:t>
                </a:r>
                <a:r>
                  <a:rPr lang="en-US" dirty="0" smtClean="0"/>
                  <a:t>Performing operation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 on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requires a principal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/>
                  <a:t> to hold 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err="1" smtClean="0"/>
                  <a:t>Unforgeability</a:t>
                </a:r>
                <a:r>
                  <a:rPr lang="en-US" b="1" dirty="0" smtClean="0"/>
                  <a:t>: </a:t>
                </a:r>
                <a:r>
                  <a:rPr lang="en-US" dirty="0"/>
                  <a:t>Capabilities cannot be counterfeited or corrupted. </a:t>
                </a:r>
                <a:endParaRPr lang="en-US" dirty="0" smtClean="0"/>
              </a:p>
              <a:p>
                <a:r>
                  <a:rPr lang="en-US" dirty="0" smtClean="0"/>
                  <a:t>Note: Capabilities are (typically) transferable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667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Eliminates confused deputy problems</a:t>
            </a:r>
            <a:endParaRPr lang="en-US" dirty="0"/>
          </a:p>
          <a:p>
            <a:pPr lvl="1"/>
            <a:r>
              <a:rPr lang="en-US" dirty="0" smtClean="0"/>
              <a:t>Natural approach for use</a:t>
            </a:r>
            <a:r>
              <a:rPr lang="mr-IN" dirty="0" err="1" smtClean="0"/>
              <a:t>r</a:t>
            </a:r>
            <a:r>
              <a:rPr lang="mr-IN" dirty="0" smtClean="0"/>
              <a:t>-</a:t>
            </a:r>
            <a:r>
              <a:rPr lang="en-US" dirty="0" smtClean="0"/>
              <a:t>defined objects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Review of </a:t>
            </a:r>
            <a:r>
              <a:rPr lang="en-US" dirty="0"/>
              <a:t>permissions?</a:t>
            </a:r>
          </a:p>
          <a:p>
            <a:pPr lvl="1"/>
            <a:r>
              <a:rPr lang="en-US" dirty="0"/>
              <a:t>Delegation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Revocation?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Privacy?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C-Lists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91000" cy="4876800"/>
              </a:xfrm>
            </p:spPr>
            <p:txBody>
              <a:bodyPr/>
              <a:lstStyle/>
              <a:p>
                <a:r>
                  <a:rPr lang="en-US" dirty="0" smtClean="0"/>
                  <a:t>OS maintains and stores stores list of capabilities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=⟨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 smtClean="0"/>
                  <a:t> for each principal (process)  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smtClean="0"/>
                  <a:t>Authorization: </a:t>
                </a:r>
                <a:r>
                  <a:rPr lang="en-US" dirty="0" smtClean="0"/>
                  <a:t>OS mediates access to objects, checks process capabilities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err="1" smtClean="0"/>
                  <a:t>Unforgeability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capabilities are stored in protected memory region (kernel memory)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91000" cy="4876800"/>
              </a:xfrm>
              <a:blipFill rotWithShape="0">
                <a:blip r:embed="rId2"/>
                <a:stretch>
                  <a:fillRect l="-1308" t="-875" r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8043"/>
            <a:ext cx="4370972" cy="31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File Descriptor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Unix </a:t>
            </a:r>
            <a:r>
              <a:rPr lang="en-US" dirty="0" err="1" smtClean="0"/>
              <a:t>etc</a:t>
            </a:r>
            <a:r>
              <a:rPr lang="en-US" dirty="0" smtClean="0"/>
              <a:t>, a file descriptor is a handle used to reference files and I/O resources</a:t>
            </a:r>
          </a:p>
          <a:p>
            <a:endParaRPr lang="en-US" dirty="0" smtClean="0"/>
          </a:p>
          <a:p>
            <a:r>
              <a:rPr lang="en-US" dirty="0" smtClean="0"/>
              <a:t>File descriptors have modes (read, write) and are stored in per-process file descriptor table</a:t>
            </a:r>
          </a:p>
          <a:p>
            <a:endParaRPr lang="en-US" dirty="0" smtClean="0"/>
          </a:p>
          <a:p>
            <a:r>
              <a:rPr lang="en-US" dirty="0" smtClean="0"/>
              <a:t>File descriptors can be passed between processes using </a:t>
            </a:r>
            <a:r>
              <a:rPr lang="en-US" dirty="0" err="1" smtClean="0"/>
              <a:t>sendmsg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038600" cy="1984181"/>
          </a:xfrm>
        </p:spPr>
      </p:pic>
    </p:spTree>
    <p:extLst>
      <p:ext uri="{BB962C8B-B14F-4D97-AF65-F5344CB8AC3E}">
        <p14:creationId xmlns:p14="http://schemas.microsoft.com/office/powerpoint/2010/main" val="10987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Google Fuchsia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6285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new OS in development by Google</a:t>
            </a:r>
          </a:p>
          <a:p>
            <a:r>
              <a:rPr lang="en-US" sz="2600" dirty="0" smtClean="0"/>
              <a:t>possibly intended as a universal across-platform OS for the </a:t>
            </a:r>
            <a:r>
              <a:rPr lang="en-US" sz="2600" dirty="0" err="1" smtClean="0"/>
              <a:t>IoT</a:t>
            </a:r>
            <a:r>
              <a:rPr lang="en-US" sz="2600" dirty="0" smtClean="0"/>
              <a:t> era (lots of speculation)</a:t>
            </a:r>
          </a:p>
          <a:p>
            <a:r>
              <a:rPr lang="en-US" sz="2600" dirty="0" smtClean="0"/>
              <a:t>capability-based microkernel embraces capabilities (handles) for all kernel objects </a:t>
            </a:r>
          </a:p>
          <a:p>
            <a:pPr lvl="1"/>
            <a:r>
              <a:rPr lang="en-US" dirty="0" smtClean="0"/>
              <a:t>socket, port, virtual memory region, process, thread, etc.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66912"/>
            <a:ext cx="4038600" cy="32338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2" b="28712"/>
          <a:stretch/>
        </p:blipFill>
        <p:spPr>
          <a:xfrm>
            <a:off x="4343400" y="1566712"/>
            <a:ext cx="460622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Cryptographically-protected capabilities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Object owner creates capabilities using a digital signature scheme</a:t>
                </a:r>
                <a:endParaRPr lang="en-US" dirty="0"/>
              </a:p>
              <a:p>
                <a:r>
                  <a:rPr lang="en-US" dirty="0" smtClean="0"/>
                  <a:t>Capabilities are triples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𝐶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⟨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Sig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;</m:t>
                    </m:r>
                    <m:r>
                      <a:rPr lang="en-US" b="0" i="1" dirty="0" smtClean="0"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latin typeface="Cambria Math" charset="0"/>
                      </a:rPr>
                      <m:t>)⟩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Authorization: </a:t>
                </a:r>
                <a:r>
                  <a:rPr lang="en-US" dirty="0" smtClean="0"/>
                  <a:t>P is permitted to perform op on O if P produces a capability for 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𝑜𝑝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𝑃𝑟𝑖𝑣𝑠</m:t>
                    </m:r>
                  </m:oMath>
                </a14:m>
                <a:r>
                  <a:rPr lang="en-US" dirty="0" smtClean="0"/>
                  <a:t> and a valid signature</a:t>
                </a:r>
              </a:p>
              <a:p>
                <a:r>
                  <a:rPr lang="en-US" b="1" dirty="0" err="1" smtClean="0"/>
                  <a:t>Unforgeability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digital signatures are unforgeable to adversaries who don't know private key k</a:t>
                </a:r>
              </a:p>
              <a:p>
                <a:r>
                  <a:rPr lang="en-US" dirty="0" smtClean="0"/>
                  <a:t>Note: assumes PKI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12385</TotalTime>
  <Words>930</Words>
  <Application>Microsoft Macintosh PowerPoint</Application>
  <PresentationFormat>On-screen Show (4:3)</PresentationFormat>
  <Paragraphs>140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Mangal</vt:lpstr>
      <vt:lpstr>Arial</vt:lpstr>
      <vt:lpstr>Clarity</vt:lpstr>
      <vt:lpstr>Lecture 16: Capabilities</vt:lpstr>
      <vt:lpstr>Where we were…</vt:lpstr>
      <vt:lpstr>Access Control Policy</vt:lpstr>
      <vt:lpstr>Capability Lists</vt:lpstr>
      <vt:lpstr>Capabilities</vt:lpstr>
      <vt:lpstr>C-Lists</vt:lpstr>
      <vt:lpstr>Example: File Descriptor Table</vt:lpstr>
      <vt:lpstr>Example: Google Fuchsia</vt:lpstr>
      <vt:lpstr>Cryptographically-protected capabilities</vt:lpstr>
      <vt:lpstr>Example: OAuth2</vt:lpstr>
      <vt:lpstr>Restricted Delegation?</vt:lpstr>
      <vt:lpstr>Revocation</vt:lpstr>
      <vt:lpstr>Keys as capabilities</vt:lpstr>
      <vt:lpstr>Example: Mac keychains</vt:lpstr>
      <vt:lpstr>Example: CryptDB</vt:lpstr>
      <vt:lpstr>Attribute-based encryption</vt:lpstr>
      <vt:lpstr>What about privacy?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364</cp:revision>
  <dcterms:created xsi:type="dcterms:W3CDTF">2018-01-05T20:19:03Z</dcterms:created>
  <dcterms:modified xsi:type="dcterms:W3CDTF">2018-03-23T15:29:45Z</dcterms:modified>
</cp:coreProperties>
</file>