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0" r:id="rId4"/>
    <p:sldId id="259" r:id="rId5"/>
    <p:sldId id="271" r:id="rId6"/>
    <p:sldId id="261" r:id="rId7"/>
    <p:sldId id="266" r:id="rId8"/>
    <p:sldId id="268" r:id="rId9"/>
    <p:sldId id="267" r:id="rId10"/>
    <p:sldId id="272" r:id="rId11"/>
    <p:sldId id="263" r:id="rId12"/>
    <p:sldId id="273" r:id="rId13"/>
    <p:sldId id="274" r:id="rId14"/>
    <p:sldId id="275" r:id="rId15"/>
    <p:sldId id="276" r:id="rId16"/>
    <p:sldId id="277" r:id="rId17"/>
    <p:sldId id="278" r:id="rId18"/>
    <p:sldId id="264" r:id="rId19"/>
    <p:sldId id="279" r:id="rId20"/>
    <p:sldId id="280" r:id="rId21"/>
    <p:sldId id="282" r:id="rId22"/>
    <p:sldId id="283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4" autoAdjust="0"/>
    <p:restoredTop sz="89483" autoAdjust="0"/>
  </p:normalViewPr>
  <p:slideViewPr>
    <p:cSldViewPr>
      <p:cViewPr>
        <p:scale>
          <a:sx n="88" d="100"/>
          <a:sy n="88" d="100"/>
        </p:scale>
        <p:origin x="1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a server to handle requests that name a client’s file. The server computes a function F on that file, writes that value to the file, and records billing information in the server’s file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Further, suppose the server but no client holds a write privilege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naming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argument in its request, C would cause the server to execute with f =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Execution of S4 would then corrupt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charges.txt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since the server does hold a write privilege for that file.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Solution:</a:t>
            </a:r>
            <a:r>
              <a:rPr lang="en-US" baseline="0" dirty="0" smtClean="0"/>
              <a:t> check permissions. Impractical (usability)? IF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Solution: sub-program protection domains (usability)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Soultion</a:t>
            </a:r>
            <a:r>
              <a:rPr lang="en-US" baseline="0" dirty="0" smtClean="0"/>
              <a:t>: combine name with privileges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privilege escalation attack is a type of network intrusion that takes advantage of programming errors or design flaws to grant the attacker elevated access to the network and its associated data and applications.</a:t>
            </a:r>
          </a:p>
          <a:p>
            <a:endParaRPr lang="en-US" dirty="0" smtClean="0"/>
          </a:p>
          <a:p>
            <a:r>
              <a:rPr lang="en-US" dirty="0" smtClean="0"/>
              <a:t>March 19, 2018: privilege</a:t>
            </a:r>
            <a:r>
              <a:rPr lang="en-US" baseline="0" dirty="0" smtClean="0"/>
              <a:t> escalation attack on </a:t>
            </a:r>
            <a:r>
              <a:rPr lang="en-US" baseline="0" dirty="0" err="1" smtClean="0"/>
              <a:t>editos</a:t>
            </a:r>
            <a:r>
              <a:rPr lang="en-US" baseline="0" dirty="0" smtClean="0"/>
              <a:t> (e.g., vim, </a:t>
            </a:r>
            <a:r>
              <a:rPr lang="en-US" baseline="0" dirty="0" err="1" smtClean="0"/>
              <a:t>emacs</a:t>
            </a:r>
            <a:r>
              <a:rPr lang="en-US" baseline="0" dirty="0" smtClean="0"/>
              <a:t>) announced. https://</a:t>
            </a:r>
            <a:r>
              <a:rPr lang="en-US" baseline="0" dirty="0" err="1" smtClean="0"/>
              <a:t>go.safebreach.com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rs</a:t>
            </a:r>
            <a:r>
              <a:rPr lang="en-US" baseline="0" dirty="0" smtClean="0"/>
              <a:t>/535-IXZ-934/images/</a:t>
            </a:r>
            <a:r>
              <a:rPr lang="en-US" baseline="0" dirty="0" err="1" smtClean="0"/>
              <a:t>Abusing_Text_Editors.pdf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Solution:</a:t>
            </a:r>
            <a:r>
              <a:rPr lang="en-US" baseline="0" dirty="0" smtClean="0"/>
              <a:t> check client permissions inline. Impractical (usability)? Relation to IF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Solution: sub-program protection domains (usability)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Soultion</a:t>
            </a:r>
            <a:r>
              <a:rPr lang="en-US" baseline="0" dirty="0" smtClean="0"/>
              <a:t>: combine name with privileges</a:t>
            </a:r>
            <a:r>
              <a:rPr lang="mr-IN" baseline="0" dirty="0" smtClean="0"/>
              <a:t>…</a:t>
            </a:r>
            <a:r>
              <a:rPr lang="en-US" baseline="0" dirty="0" smtClean="0"/>
              <a:t> See capability lists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6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Android apps</a:t>
            </a:r>
          </a:p>
          <a:p>
            <a:r>
              <a:rPr lang="en-US" smtClean="0"/>
              <a:t>More on this next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1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Authentication:</a:t>
            </a:r>
            <a:r>
              <a:rPr lang="en-US" baseline="0" dirty="0" smtClean="0"/>
              <a:t>  passwords, digital signatures, EV certificates in browsers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Authorization:  file permissions, firewalls, visibility restrictions in FB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Audit:  log files, log browsers, intrusion detection systems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10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invoker:</a:t>
            </a:r>
            <a:r>
              <a:rPr lang="en-US" baseline="0" dirty="0" smtClean="0"/>
              <a:t> user, machine, process</a:t>
            </a:r>
          </a:p>
          <a:p>
            <a:r>
              <a:rPr lang="en-US" baseline="0" dirty="0" smtClean="0"/>
              <a:t>operation: read, write, execute, higher-level (e.g., processes, programs)</a:t>
            </a:r>
          </a:p>
          <a:p>
            <a:r>
              <a:rPr lang="en-US" baseline="0" dirty="0" smtClean="0"/>
              <a:t>objects: files, I/O devices, other passive OS abstractions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Discussion: what assumptions are we making?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</a:t>
            </a:r>
            <a:r>
              <a:rPr lang="en-US" baseline="0" dirty="0" smtClean="0"/>
              <a:t> </a:t>
            </a:r>
            <a:r>
              <a:rPr lang="en-US" dirty="0" smtClean="0"/>
              <a:t>Delegation</a:t>
            </a:r>
          </a:p>
          <a:p>
            <a:r>
              <a:rPr lang="en-US" dirty="0" smtClean="0"/>
              <a:t>Facebook</a:t>
            </a:r>
            <a:r>
              <a:rPr lang="en-US" baseline="0" dirty="0" smtClean="0"/>
              <a:t> visibility as example, repo as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considerations: usability (e.g., revocation)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Discussion: Are users an good granularity for principals? What granularity do we want?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6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r>
              <a:rPr lang="en-US" baseline="0" dirty="0" smtClean="0"/>
              <a:t> matrix = 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3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ACLs</a:t>
            </a:r>
            <a:r>
              <a:rPr lang="en-US" baseline="0" dirty="0" smtClean="0"/>
              <a:t> in OSX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POSIX  ls -la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ACLs (+) ls </a:t>
            </a:r>
            <a:r>
              <a:rPr lang="mr-IN" baseline="0" dirty="0" smtClean="0"/>
              <a:t>–</a:t>
            </a:r>
            <a:r>
              <a:rPr lang="en-US" baseline="0" dirty="0" err="1" smtClean="0"/>
              <a:t>lae</a:t>
            </a:r>
            <a:r>
              <a:rPr lang="en-US" baseline="0" dirty="0" smtClean="0"/>
              <a:t> (locate demo directory on Desktop so they can see ACL in action)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extended attributes (@) ls </a:t>
            </a:r>
            <a:r>
              <a:rPr lang="mr-IN" baseline="0" dirty="0" smtClean="0"/>
              <a:t>–</a:t>
            </a:r>
            <a:r>
              <a:rPr lang="en-US" baseline="0" dirty="0" smtClean="0"/>
              <a:t>la@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CS 5430		       			          </a:t>
            </a:r>
            <a:r>
              <a:rPr lang="en-US" dirty="0" smtClean="0"/>
              <a:t>3/21/2018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/>
          </a:bodyPr>
          <a:lstStyle/>
          <a:p>
            <a:r>
              <a:rPr lang="en-US" sz="3400" dirty="0" smtClean="0"/>
              <a:t>Lecture </a:t>
            </a:r>
            <a:r>
              <a:rPr lang="en-US" sz="3400" dirty="0" smtClean="0"/>
              <a:t>15: Discretionary Access Control</a:t>
            </a:r>
            <a:endParaRPr lang="en-US" sz="3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DAC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Need some way to </a:t>
                </a:r>
                <a:r>
                  <a:rPr lang="en-US" dirty="0"/>
                  <a:t>representing authorization relation </a:t>
                </a:r>
                <a:r>
                  <a:rPr lang="en-US" dirty="0" smtClean="0"/>
                  <a:t>(matrix)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That </a:t>
                </a:r>
                <a:r>
                  <a:rPr lang="en-US" dirty="0"/>
                  <a:t>scheme must support certain functionality: </a:t>
                </a:r>
                <a:endParaRPr lang="en-US" dirty="0"/>
              </a:p>
              <a:p>
                <a:pPr lvl="1"/>
                <a:r>
                  <a:rPr lang="en-US" dirty="0"/>
                  <a:t>computing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⟩ ∈ </m:t>
                    </m:r>
                    <m:r>
                      <a:rPr lang="en-US" i="1" dirty="0" err="1"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/>
                  <a:t> holds </a:t>
                </a:r>
                <a:r>
                  <a:rPr lang="en-US" dirty="0" smtClean="0"/>
                  <a:t>and (i.e., whether principal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authorized to perform </a:t>
                </a:r>
                <a:r>
                  <a:rPr lang="en-US" dirty="0" smtClean="0"/>
                  <a:t>operation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 smtClean="0"/>
                  <a:t>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pPr lvl="1"/>
                <a:r>
                  <a:rPr lang="en-US" dirty="0"/>
                  <a:t>changing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𝐴𝑢𝑡h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in accordance with </a:t>
                </a:r>
                <a:r>
                  <a:rPr lang="en-US" dirty="0" smtClean="0"/>
                  <a:t>defined commands </a:t>
                </a:r>
              </a:p>
              <a:p>
                <a:pPr lvl="1"/>
                <a:r>
                  <a:rPr lang="en-US" dirty="0" smtClean="0"/>
                  <a:t>associating </a:t>
                </a:r>
                <a:r>
                  <a:rPr lang="en-US" dirty="0"/>
                  <a:t>a protection domain with each thread of control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performing </a:t>
                </a:r>
                <a:r>
                  <a:rPr lang="en-US" dirty="0"/>
                  <a:t>transitions between protection domains as execution proceeds.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4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Matrices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chemeClr val="accent2"/>
                </a:solidFill>
              </a:rPr>
              <a:t>access control list </a:t>
            </a:r>
            <a:r>
              <a:rPr lang="en-US" dirty="0"/>
              <a:t>encodes the non-empty cells associated with a column (</a:t>
            </a:r>
            <a:r>
              <a:rPr lang="en-US" dirty="0" smtClean="0"/>
              <a:t>object).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capability list</a:t>
            </a:r>
            <a:r>
              <a:rPr lang="en-US" dirty="0" smtClean="0"/>
              <a:t> encode </a:t>
            </a:r>
            <a:r>
              <a:rPr lang="en-US" dirty="0"/>
              <a:t>the non-empty cells associated with a row (principal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/>
              </p:cNvGraphicFramePr>
              <p:nvPr/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clarkson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/>
              </p:cNvGraphicFramePr>
              <p:nvPr/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16" t="-4098" r="-111663" b="-1622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clarkson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44196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2971800"/>
            <a:ext cx="1295400" cy="34290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4191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19400" y="4591957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19400" y="4953000"/>
            <a:ext cx="5029200" cy="3048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4209" y="644370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Access Control Lists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5916" y="4421191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Capability </a:t>
            </a:r>
          </a:p>
          <a:p>
            <a:pPr algn="ctr"/>
            <a:r>
              <a:rPr lang="en-US" dirty="0" smtClean="0">
                <a:solidFill>
                  <a:schemeClr val="accent3"/>
                </a:solidFill>
              </a:rPr>
              <a:t>lists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Lists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access control list for an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a list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,</m:t>
                    </m:r>
                    <m:r>
                      <a:rPr lang="en-US" i="1" dirty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⟩, </m:t>
                    </m:r>
                    <m:r>
                      <a:rPr lang="en-US" i="1" dirty="0">
                        <a:latin typeface="Cambria Math" charset="0"/>
                      </a:rPr>
                      <m:t>… </m:t>
                    </m:r>
                    <m:r>
                      <a:rPr lang="en-US" i="1" dirty="0" smtClean="0">
                        <a:latin typeface="Cambria Math" charset="0"/>
                      </a:rPr>
                      <m:t>,⟨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⟩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⟨</a:t>
                </a:r>
                <a:r>
                  <a:rPr lang="en-US" dirty="0" err="1" smtClean="0"/>
                  <a:t>ebirrell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:r>
                  <a:rPr lang="en-US" dirty="0" err="1" smtClean="0"/>
                  <a:t>r,w</a:t>
                </a:r>
                <a:r>
                  <a:rPr lang="en-US" dirty="0" smtClean="0"/>
                  <a:t>}</a:t>
                </a:r>
                <a:r>
                  <a:rPr lang="en-US" dirty="0"/>
                  <a:t>⟩ </a:t>
                </a:r>
                <a:r>
                  <a:rPr lang="en-US" dirty="0" smtClean="0"/>
                  <a:t>⟨</a:t>
                </a:r>
                <a:r>
                  <a:rPr lang="en-US" dirty="0" err="1" smtClean="0"/>
                  <a:t>clarkson</a:t>
                </a:r>
                <a:r>
                  <a:rPr lang="en-US" dirty="0" smtClean="0"/>
                  <a:t>, </a:t>
                </a:r>
                <a:r>
                  <a:rPr lang="en-US" dirty="0"/>
                  <a:t>{</a:t>
                </a:r>
                <a:r>
                  <a:rPr lang="en-US" dirty="0" smtClean="0"/>
                  <a:t>r}</a:t>
                </a:r>
                <a:r>
                  <a:rPr lang="en-US" dirty="0"/>
                  <a:t>⟩ </a:t>
                </a:r>
                <a:r>
                  <a:rPr lang="en-US" dirty="0" smtClean="0"/>
                  <a:t>⟨student, </a:t>
                </a:r>
                <a:r>
                  <a:rPr lang="en-US" dirty="0"/>
                  <a:t>{r}⟩ </a:t>
                </a:r>
                <a:endParaRPr lang="en-US" dirty="0" smtClean="0"/>
              </a:p>
              <a:p>
                <a:r>
                  <a:rPr lang="en-US" dirty="0" smtClean="0"/>
                  <a:t>To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allowed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on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dirty="0" smtClean="0"/>
                  <a:t>Look 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in ACL. If not in list, reject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Check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𝑜𝑝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in the sent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𝑃𝑟𝑖𝑣</m:t>
                    </m:r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 If not , reject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9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60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Efficient review of permissions for an object</a:t>
            </a:r>
          </a:p>
          <a:p>
            <a:pPr lvl="1"/>
            <a:r>
              <a:rPr lang="en-US" dirty="0" smtClean="0"/>
              <a:t>Centralized enforcement is simple to deploy, verify</a:t>
            </a:r>
          </a:p>
          <a:p>
            <a:pPr lvl="1"/>
            <a:r>
              <a:rPr lang="en-US" dirty="0" smtClean="0"/>
              <a:t>Revocation is straightforward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Inefficient review of permissions for a principal</a:t>
            </a:r>
          </a:p>
          <a:p>
            <a:pPr lvl="1"/>
            <a:r>
              <a:rPr lang="en-US" dirty="0" smtClean="0"/>
              <a:t>Large lists impede performance</a:t>
            </a:r>
          </a:p>
          <a:p>
            <a:pPr lvl="1"/>
            <a:r>
              <a:rPr lang="en-US" dirty="0" smtClean="0"/>
              <a:t>Vulnerable to confused deputy attack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in ACLs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group declaration associates a group name with a set of principals. </a:t>
                </a:r>
                <a:endParaRPr lang="en-US" dirty="0"/>
              </a:p>
              <a:p>
                <a:r>
                  <a:rPr lang="en-US" dirty="0"/>
                  <a:t>The set is specified either by enumerating its elements or by giving a predicate that all principals in the set must satisfy. </a:t>
                </a:r>
                <a:endParaRPr lang="en-US" dirty="0"/>
              </a:p>
              <a:p>
                <a:r>
                  <a:rPr lang="en-US" dirty="0"/>
                  <a:t>An </a:t>
                </a:r>
                <a:r>
                  <a:rPr lang="en-US" dirty="0" smtClean="0"/>
                  <a:t>ACL entry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⟨</m:t>
                    </m:r>
                    <m:r>
                      <a:rPr lang="en-US" i="1" dirty="0" err="1">
                        <a:latin typeface="Cambria Math" charset="0"/>
                      </a:rPr>
                      <m:t>𝐺</m:t>
                    </m:r>
                    <m:r>
                      <a:rPr lang="en-US" i="1" dirty="0" err="1"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⟩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 is a group name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is a set of privileges, grants all privileges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𝑃𝑟𝑖𝑣𝑠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to all principals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that are members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dirty="0"/>
                  <a:t>.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Role-Based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Particularly in corporate and institutional settings, users might be granted privileges by virtue of membership in a group. </a:t>
            </a:r>
            <a:endParaRPr lang="en-US" dirty="0" smtClean="0"/>
          </a:p>
          <a:p>
            <a:pPr lvl="1"/>
            <a:r>
              <a:rPr lang="en-US" dirty="0" smtClean="0"/>
              <a:t>E.g., students </a:t>
            </a:r>
            <a:r>
              <a:rPr lang="en-US" dirty="0"/>
              <a:t>who enroll in a </a:t>
            </a:r>
            <a:r>
              <a:rPr lang="en-US" dirty="0" smtClean="0"/>
              <a:t>class should </a:t>
            </a:r>
            <a:r>
              <a:rPr lang="en-US" dirty="0"/>
              <a:t>be given access to that semester’s class notes and assignments </a:t>
            </a:r>
            <a:r>
              <a:rPr lang="en-US" dirty="0" smtClean="0"/>
              <a:t>simply due to their new </a:t>
            </a:r>
            <a:r>
              <a:rPr lang="en-US" dirty="0" smtClean="0">
                <a:solidFill>
                  <a:schemeClr val="accent2"/>
                </a:solidFill>
              </a:rPr>
              <a:t>role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Without groups, implementing role-based access control is error prone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dding </a:t>
            </a:r>
            <a:r>
              <a:rPr lang="en-US" dirty="0"/>
              <a:t>or deleting a member </a:t>
            </a:r>
            <a:r>
              <a:rPr lang="en-US" dirty="0" smtClean="0"/>
              <a:t>might require updating </a:t>
            </a:r>
            <a:r>
              <a:rPr lang="en-US" dirty="0"/>
              <a:t>many access control lists. That can be error-prone. </a:t>
            </a:r>
            <a:endParaRPr lang="en-US" dirty="0" smtClean="0"/>
          </a:p>
          <a:p>
            <a:pPr lvl="1"/>
            <a:r>
              <a:rPr lang="en-US" dirty="0" smtClean="0"/>
              <a:t>Revocation is subtle. Should permission be removed with principal is removed from a group?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advocate terse representations for </a:t>
            </a:r>
            <a:r>
              <a:rPr lang="en-US" dirty="0" smtClean="0"/>
              <a:t>ACL entries</a:t>
            </a:r>
            <a:r>
              <a:rPr lang="en-US" dirty="0"/>
              <a:t>, </a:t>
            </a:r>
            <a:r>
              <a:rPr lang="en-US" dirty="0" smtClean="0"/>
              <a:t>assuming that checking </a:t>
            </a:r>
            <a:r>
              <a:rPr lang="en-US" dirty="0"/>
              <a:t>shorter access control lists is faster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One </a:t>
            </a:r>
            <a:r>
              <a:rPr lang="en-US" dirty="0"/>
              <a:t>approach is to employ patterns and wildcard symbols for specifying names of principals or privileges, so that a single </a:t>
            </a:r>
            <a:r>
              <a:rPr lang="en-US" dirty="0" smtClean="0"/>
              <a:t>ACL entry </a:t>
            </a:r>
            <a:r>
              <a:rPr lang="en-US" dirty="0"/>
              <a:t>can </a:t>
            </a:r>
            <a:r>
              <a:rPr lang="en-US" dirty="0" smtClean="0"/>
              <a:t>replace </a:t>
            </a:r>
            <a:r>
              <a:rPr lang="en-US" dirty="0"/>
              <a:t>many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Prohibitions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order </a:t>
                </a:r>
                <a:r>
                  <a:rPr lang="en-US" dirty="0"/>
                  <a:t>to conclude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𝑃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does not </a:t>
                </a:r>
                <a:r>
                  <a:rPr lang="en-US" dirty="0" smtClean="0"/>
                  <a:t>hold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 smtClean="0"/>
                  <a:t> for </a:t>
                </a:r>
                <a:r>
                  <a:rPr lang="en-US" dirty="0"/>
                  <a:t>an object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𝑂</m:t>
                    </m:r>
                  </m:oMath>
                </a14:m>
                <a:r>
                  <a:rPr lang="en-US" dirty="0"/>
                  <a:t>, we would have to enumerate and check </a:t>
                </a:r>
                <a:r>
                  <a:rPr lang="en-US" dirty="0" smtClean="0"/>
                  <a:t>the entire ACL. </a:t>
                </a:r>
              </a:p>
              <a:p>
                <a:r>
                  <a:rPr lang="en-US" dirty="0" smtClean="0"/>
                  <a:t>Some systems </a:t>
                </a:r>
                <a:r>
                  <a:rPr lang="en-US" dirty="0"/>
                  <a:t>allow a prohibition </a:t>
                </a:r>
                <a:r>
                  <a:rPr lang="en-US" dirty="0" smtClean="0"/>
                  <a:t>to </a:t>
                </a:r>
                <a:r>
                  <a:rPr lang="en-US" dirty="0"/>
                  <a:t>appear in an ACL-entry.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The prohibition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𝑜𝑝</m:t>
                        </m:r>
                      </m:e>
                    </m:acc>
                  </m:oMath>
                </a14:m>
                <a:r>
                  <a:rPr lang="en-US" dirty="0" smtClean="0"/>
                  <a:t> specifies </a:t>
                </a:r>
                <a:r>
                  <a:rPr lang="en-US" dirty="0"/>
                  <a:t>that execution of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𝑜𝑝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prohibited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Conflict resolution is not always specified (often first)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9625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Access Control Lists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71800"/>
            <a:ext cx="7467600" cy="117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Confused Deputy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Server: operation( f : file </a:t>
            </a:r>
            <a:r>
              <a:rPr lang="en-US" dirty="0" smtClean="0"/>
              <a:t>)	</a:t>
            </a:r>
          </a:p>
          <a:p>
            <a:pPr marL="274320" lvl="1" indent="0">
              <a:buNone/>
            </a:pPr>
            <a:r>
              <a:rPr lang="en-US" dirty="0"/>
              <a:t>S1: buffer := </a:t>
            </a:r>
            <a:r>
              <a:rPr lang="en-US" dirty="0" err="1"/>
              <a:t>FileSys.Read</a:t>
            </a:r>
            <a:r>
              <a:rPr lang="en-US" dirty="0"/>
              <a:t>( f )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S2</a:t>
            </a:r>
            <a:r>
              <a:rPr lang="en-US" dirty="0"/>
              <a:t>: results := F( buffer )</a:t>
            </a:r>
            <a:br>
              <a:rPr lang="en-US" dirty="0"/>
            </a:br>
            <a:r>
              <a:rPr lang="en-US" dirty="0"/>
              <a:t>S3: </a:t>
            </a:r>
            <a:r>
              <a:rPr lang="en-US" dirty="0" smtClean="0"/>
              <a:t>diff:= </a:t>
            </a:r>
            <a:r>
              <a:rPr lang="en-US" dirty="0" err="1" smtClean="0"/>
              <a:t>calcDiff</a:t>
            </a:r>
            <a:r>
              <a:rPr lang="en-US" dirty="0" smtClean="0"/>
              <a:t>( </a:t>
            </a:r>
            <a:r>
              <a:rPr lang="en-US" dirty="0"/>
              <a:t>results )</a:t>
            </a:r>
            <a:br>
              <a:rPr lang="en-US" dirty="0"/>
            </a:br>
            <a:r>
              <a:rPr lang="en-US" dirty="0"/>
              <a:t>S4: </a:t>
            </a:r>
            <a:r>
              <a:rPr lang="en-US" dirty="0" err="1"/>
              <a:t>FileSys.Write</a:t>
            </a:r>
            <a:r>
              <a:rPr lang="en-US" dirty="0"/>
              <a:t>( f , results )</a:t>
            </a:r>
            <a:br>
              <a:rPr lang="en-US" dirty="0"/>
            </a:br>
            <a:r>
              <a:rPr lang="en-US" dirty="0"/>
              <a:t>S5: </a:t>
            </a:r>
            <a:r>
              <a:rPr lang="en-US" dirty="0" err="1"/>
              <a:t>FileSys.Write</a:t>
            </a:r>
            <a:r>
              <a:rPr lang="en-US" dirty="0"/>
              <a:t>( </a:t>
            </a:r>
            <a:r>
              <a:rPr lang="en-US" dirty="0" err="1" smtClean="0"/>
              <a:t>log.txt</a:t>
            </a:r>
            <a:r>
              <a:rPr lang="en-US" dirty="0" smtClean="0"/>
              <a:t>, diff) </a:t>
            </a:r>
            <a:r>
              <a:rPr lang="en-US" dirty="0"/>
              <a:t>end Server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378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Authentication:  </a:t>
            </a:r>
            <a:r>
              <a:rPr lang="en-US" dirty="0">
                <a:solidFill>
                  <a:srgbClr val="000000"/>
                </a:solidFill>
              </a:rPr>
              <a:t>mechanisms that bind principals to actions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Authorization:  </a:t>
            </a:r>
            <a:r>
              <a:rPr lang="en-US" dirty="0" smtClean="0">
                <a:solidFill>
                  <a:srgbClr val="000000"/>
                </a:solidFill>
              </a:rPr>
              <a:t>mechanisms that govern whether actions are permitted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Audit:  </a:t>
            </a:r>
            <a:r>
              <a:rPr lang="en-US" dirty="0" smtClean="0">
                <a:solidFill>
                  <a:srgbClr val="000000"/>
                </a:solidFill>
              </a:rPr>
              <a:t>mechanisms that record and review actions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8" name="Picture 7" descr="door loc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18" y="3143130"/>
            <a:ext cx="868544" cy="868544"/>
          </a:xfrm>
          <a:prstGeom prst="rect">
            <a:avLst/>
          </a:prstGeom>
        </p:spPr>
      </p:pic>
      <p:pic>
        <p:nvPicPr>
          <p:cNvPr id="9" name="Picture 8" descr="L-SC-Everest29-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32" y="2530951"/>
            <a:ext cx="897562" cy="448781"/>
          </a:xfrm>
          <a:prstGeom prst="rect">
            <a:avLst/>
          </a:prstGeom>
        </p:spPr>
      </p:pic>
      <p:pic>
        <p:nvPicPr>
          <p:cNvPr id="10" name="Picture 9" descr="Security-Camer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83" y="4220848"/>
            <a:ext cx="826979" cy="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 Escalation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8" y="1600200"/>
            <a:ext cx="7303963" cy="4876800"/>
          </a:xfrm>
        </p:spPr>
      </p:pic>
    </p:spTree>
    <p:extLst>
      <p:ext uri="{BB962C8B-B14F-4D97-AF65-F5344CB8AC3E}">
        <p14:creationId xmlns:p14="http://schemas.microsoft.com/office/powerpoint/2010/main" val="19739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Request Forgery (CSRF)</a:t>
            </a:r>
            <a:endParaRPr lang="en-US" dirty="0"/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31035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084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7" y="54022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50212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4850" y="16573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657475" y="24860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1187" y="44767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-709076">
            <a:off x="2994025" y="22987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10800000">
            <a:off x="2058987" y="48006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4"/>
          <p:cNvSpPr txBox="1">
            <a:spLocks noChangeArrowheads="1"/>
          </p:cNvSpPr>
          <p:nvPr/>
        </p:nvSpPr>
        <p:spPr bwMode="auto">
          <a:xfrm rot="-743562">
            <a:off x="2886075" y="30146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14" name="Straight Arrow Connector 25"/>
          <p:cNvCxnSpPr>
            <a:cxnSpLocks noChangeShapeType="1"/>
          </p:cNvCxnSpPr>
          <p:nvPr/>
        </p:nvCxnSpPr>
        <p:spPr bwMode="auto">
          <a:xfrm>
            <a:off x="2505075" y="41910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 rot="1122022">
            <a:off x="3241675" y="45275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 rot="1122022">
            <a:off x="2427287" y="49307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608262" y="2530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2989262" y="3962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 rot="1068865">
            <a:off x="2182812" y="4387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 flipV="1">
            <a:off x="2668587" y="31924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2439987" y="3352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 rot="-743562">
            <a:off x="4252912" y="33258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10526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the Confused Deputy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Server: operation( f : file )	</a:t>
            </a:r>
          </a:p>
          <a:p>
            <a:pPr marL="274320" lvl="1" indent="0">
              <a:buNone/>
            </a:pPr>
            <a:r>
              <a:rPr lang="en-US" dirty="0"/>
              <a:t>S1: buffer := </a:t>
            </a:r>
            <a:r>
              <a:rPr lang="en-US" dirty="0" err="1"/>
              <a:t>FileSys.Read</a:t>
            </a:r>
            <a:r>
              <a:rPr lang="en-US" dirty="0"/>
              <a:t>( f ) </a:t>
            </a:r>
          </a:p>
          <a:p>
            <a:pPr marL="274320" lvl="1" indent="0">
              <a:buNone/>
            </a:pPr>
            <a:r>
              <a:rPr lang="en-US" dirty="0"/>
              <a:t>S2: results := F( buffer )</a:t>
            </a:r>
            <a:br>
              <a:rPr lang="en-US" dirty="0"/>
            </a:br>
            <a:r>
              <a:rPr lang="en-US" dirty="0"/>
              <a:t>S3: diff:= </a:t>
            </a:r>
            <a:r>
              <a:rPr lang="en-US" dirty="0" err="1"/>
              <a:t>calcDiff</a:t>
            </a:r>
            <a:r>
              <a:rPr lang="en-US" dirty="0"/>
              <a:t>( results )</a:t>
            </a:r>
            <a:br>
              <a:rPr lang="en-US" dirty="0"/>
            </a:br>
            <a:r>
              <a:rPr lang="en-US" dirty="0"/>
              <a:t>S4: </a:t>
            </a:r>
            <a:r>
              <a:rPr lang="en-US" dirty="0" err="1"/>
              <a:t>FileSys.Write</a:t>
            </a:r>
            <a:r>
              <a:rPr lang="en-US" dirty="0"/>
              <a:t>( f , results )</a:t>
            </a:r>
            <a:br>
              <a:rPr lang="en-US" dirty="0"/>
            </a:br>
            <a:r>
              <a:rPr lang="en-US" dirty="0"/>
              <a:t>S5: </a:t>
            </a:r>
            <a:r>
              <a:rPr lang="en-US" dirty="0" err="1"/>
              <a:t>FileSys.Write</a:t>
            </a:r>
            <a:r>
              <a:rPr lang="en-US" dirty="0"/>
              <a:t>( </a:t>
            </a:r>
            <a:r>
              <a:rPr lang="en-US" dirty="0" err="1"/>
              <a:t>log.txt</a:t>
            </a:r>
            <a:r>
              <a:rPr lang="en-US" dirty="0"/>
              <a:t>, diff) end Server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Lists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2743200" cy="4876800"/>
          </a:xfrm>
        </p:spPr>
      </p:pic>
    </p:spTree>
    <p:extLst>
      <p:ext uri="{BB962C8B-B14F-4D97-AF65-F5344CB8AC3E}">
        <p14:creationId xmlns:p14="http://schemas.microsoft.com/office/powerpoint/2010/main" val="6893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Policy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</a:t>
                </a:r>
                <a:r>
                  <a:rPr lang="en-US" b="1" dirty="0">
                    <a:solidFill>
                      <a:schemeClr val="accent2"/>
                    </a:solidFill>
                  </a:rPr>
                  <a:t>access control policy </a:t>
                </a:r>
                <a:r>
                  <a:rPr lang="en-US" dirty="0"/>
                  <a:t>specifies which of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operations</a:t>
                </a:r>
                <a:r>
                  <a:rPr lang="en-US" dirty="0"/>
                  <a:t> associated with any given </a:t>
                </a:r>
                <a:r>
                  <a:rPr lang="en-US" b="1" dirty="0">
                    <a:solidFill>
                      <a:schemeClr val="accent2"/>
                    </a:solidFill>
                  </a:rPr>
                  <a:t>object</a:t>
                </a:r>
                <a:r>
                  <a:rPr lang="en-US" dirty="0"/>
                  <a:t> </a:t>
                </a:r>
                <a:r>
                  <a:rPr lang="en-US" dirty="0" smtClean="0"/>
                  <a:t>each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principal</a:t>
                </a:r>
                <a:r>
                  <a:rPr lang="en-US" dirty="0" smtClean="0"/>
                  <a:t> </a:t>
                </a:r>
                <a:r>
                  <a:rPr lang="en-US" dirty="0"/>
                  <a:t>is authorized to </a:t>
                </a:r>
                <a:r>
                  <a:rPr lang="en-US" dirty="0" smtClean="0"/>
                  <a:t>perform </a:t>
                </a:r>
                <a:endParaRPr lang="en-US" dirty="0"/>
              </a:p>
              <a:p>
                <a:r>
                  <a:rPr lang="en-US" dirty="0" smtClean="0"/>
                  <a:t>Expressed as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𝐴𝑢𝑡h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9175573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</a:rPr>
                                  <m:t>𝑨𝒖𝒕𝒉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clarkson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9175573"/>
                  </p:ext>
                </p:extLst>
              </p:nvPr>
            </p:nvGraphicFramePr>
            <p:xfrm>
              <a:off x="1600200" y="3429000"/>
              <a:ext cx="5943600" cy="18542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85900"/>
                    <a:gridCol w="1333500"/>
                    <a:gridCol w="1524000"/>
                    <a:gridCol w="1600200"/>
                  </a:tblGrid>
                  <a:tr h="370840"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16" t="-4098" r="-111663" b="-162295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Objects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gridSpan="2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 hMerge="1"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dac.tex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bg1"/>
                              </a:solidFill>
                            </a:rPr>
                            <a:t>dac.pptx</a:t>
                          </a:r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principals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ebirrell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r,w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clarkson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student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44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 Mechanisms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b="1" dirty="0">
                    <a:solidFill>
                      <a:schemeClr val="accent2"/>
                    </a:solidFill>
                  </a:rPr>
                  <a:t>reference monitor </a:t>
                </a:r>
                <a:r>
                  <a:rPr lang="en-US" dirty="0"/>
                  <a:t>is consulted whenever one of </a:t>
                </a:r>
                <a:r>
                  <a:rPr lang="en-US" dirty="0" smtClean="0"/>
                  <a:t>a predefined set operations </a:t>
                </a:r>
                <a:r>
                  <a:rPr lang="en-US" dirty="0"/>
                  <a:t>is </a:t>
                </a:r>
                <a:r>
                  <a:rPr lang="en-US" dirty="0" smtClean="0"/>
                  <a:t>invoked</a:t>
                </a:r>
              </a:p>
              <a:p>
                <a:pPr lvl="1"/>
                <a:r>
                  <a:rPr lang="en-US" dirty="0" smtClean="0"/>
                  <a:t>operation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⟨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𝑜𝑝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⟩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allowed to proceed only if the </a:t>
                </a:r>
                <a:r>
                  <a:rPr lang="en-US" dirty="0" smtClean="0"/>
                  <a:t>invoker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/>
                  <a:t>is authorized to perform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𝑜𝑝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on object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𝑂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enforce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confidentiality</a:t>
                </a:r>
                <a:r>
                  <a:rPr lang="en-US" dirty="0" smtClean="0"/>
                  <a:t> and/or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integrity</a:t>
                </a:r>
              </a:p>
              <a:p>
                <a:r>
                  <a:rPr lang="en-US" b="1" dirty="0" smtClean="0"/>
                  <a:t>Assumption: </a:t>
                </a:r>
                <a:r>
                  <a:rPr lang="en-US" dirty="0" smtClean="0"/>
                  <a:t>Predefined operations are the sole means by which principals can learn or update information. </a:t>
                </a:r>
              </a:p>
              <a:p>
                <a:r>
                  <a:rPr lang="en-US" b="1" dirty="0"/>
                  <a:t>Assumption: </a:t>
                </a:r>
                <a:r>
                  <a:rPr lang="en-US" dirty="0" smtClean="0"/>
                  <a:t>All predefined operations can be monitored (complete mediation).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875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defines authorizations?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Discretionary Access Control: </a:t>
            </a:r>
            <a:r>
              <a:rPr lang="en-US" dirty="0" smtClean="0"/>
              <a:t>owner defines authorizations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Mandatory Access Control: </a:t>
            </a:r>
            <a:r>
              <a:rPr lang="en-US" dirty="0" smtClean="0"/>
              <a:t>centralized authority defines authorizations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Principle </a:t>
            </a:r>
            <a:r>
              <a:rPr lang="en-US" b="1" dirty="0"/>
              <a:t>of Failsafe Defaults </a:t>
            </a:r>
            <a:r>
              <a:rPr lang="en-US" dirty="0"/>
              <a:t>favors defining an access control policy by enumerating privileges rather than prohibitions. </a:t>
            </a:r>
            <a:endParaRPr lang="en-US" dirty="0" smtClean="0"/>
          </a:p>
          <a:p>
            <a:r>
              <a:rPr lang="en-US" b="1" dirty="0" smtClean="0"/>
              <a:t>Principle of Least Privilege </a:t>
            </a:r>
            <a:r>
              <a:rPr lang="en-US" dirty="0" smtClean="0"/>
              <a:t>is best served by having fine-grained principals, objects, and operations.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 users are too coarse-grained to define privileges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Protection Domains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thread of control is associated with a protection </a:t>
            </a:r>
            <a:r>
              <a:rPr lang="en-US" dirty="0" smtClean="0"/>
              <a:t>domain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protection domain is associated with a different set of </a:t>
            </a:r>
            <a:r>
              <a:rPr lang="en-US" dirty="0" smtClean="0"/>
              <a:t>privileges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allow transitions from one protection domain to another as execution of the thread proceeds.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implementation: certain </a:t>
            </a:r>
            <a:r>
              <a:rPr lang="en-US" dirty="0"/>
              <a:t>system calls cause protection-domain transitions. 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calls for invoking a program or changing from user mode to supervisor mode are obvious candidates.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operating systems provide an explicit domain-change system call </a:t>
            </a:r>
            <a:r>
              <a:rPr lang="en-US" dirty="0" smtClean="0"/>
              <a:t>instead</a:t>
            </a:r>
          </a:p>
          <a:p>
            <a:pPr lvl="1"/>
            <a:r>
              <a:rPr lang="en-US" dirty="0" smtClean="0"/>
              <a:t>the application </a:t>
            </a:r>
            <a:r>
              <a:rPr lang="en-US" dirty="0"/>
              <a:t>programmer or a compiler’s code generator is then required to decide when to invoke this domain-change system </a:t>
            </a:r>
            <a:r>
              <a:rPr lang="en-US" dirty="0" smtClean="0"/>
              <a:t>call</a:t>
            </a:r>
          </a:p>
          <a:p>
            <a:r>
              <a:rPr lang="en-US" dirty="0"/>
              <a:t>We use the term </a:t>
            </a:r>
            <a:r>
              <a:rPr lang="en-US" dirty="0">
                <a:solidFill>
                  <a:schemeClr val="accent2"/>
                </a:solidFill>
              </a:rPr>
              <a:t>attenuation of privilege </a:t>
            </a:r>
            <a:r>
              <a:rPr lang="en-US" dirty="0"/>
              <a:t>for a transition into a protection domain that eliminates privileges.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the term </a:t>
            </a:r>
            <a:r>
              <a:rPr lang="en-US" dirty="0">
                <a:solidFill>
                  <a:schemeClr val="accent2"/>
                </a:solidFill>
              </a:rPr>
              <a:t>amplification of privilege </a:t>
            </a:r>
            <a:r>
              <a:rPr lang="en-US" dirty="0"/>
              <a:t>for a transition into a protection domain that adds privileges.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914106"/>
              </p:ext>
            </p:extLst>
          </p:nvPr>
        </p:nvGraphicFramePr>
        <p:xfrm>
          <a:off x="152400" y="1524000"/>
          <a:ext cx="55626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7650"/>
                <a:gridCol w="2427550"/>
                <a:gridCol w="990600"/>
                <a:gridCol w="1066800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dac.tex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dac.pptx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b="1" dirty="0" smtClean="0"/>
                        <a:t>principals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clarkson@sh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clarkson@edit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clarkson@powerpoint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Domains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505763"/>
              </p:ext>
            </p:extLst>
          </p:nvPr>
        </p:nvGraphicFramePr>
        <p:xfrm>
          <a:off x="76200" y="1524000"/>
          <a:ext cx="8991600" cy="434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5762"/>
                <a:gridCol w="2490877"/>
                <a:gridCol w="1016442"/>
                <a:gridCol w="1094629"/>
                <a:gridCol w="1016442"/>
                <a:gridCol w="938254"/>
                <a:gridCol w="1329194"/>
              </a:tblGrid>
              <a:tr h="370840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dac.tex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dac.pptx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ebirrell@sh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ebirrell@edit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ebirrell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@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powerpoint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b="1" dirty="0" smtClean="0"/>
                        <a:t>principals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ebirrell@powerpoint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r,w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clarkson@sh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clarkson@edit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clarkson@powerpoint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student@sh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student@edit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student@powerpoint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96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9574</TotalTime>
  <Words>1318</Words>
  <Application>Microsoft Macintosh PowerPoint</Application>
  <PresentationFormat>On-screen Show (4:3)</PresentationFormat>
  <Paragraphs>234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Cambria Math</vt:lpstr>
      <vt:lpstr>Mangal</vt:lpstr>
      <vt:lpstr>ＭＳ Ｐゴシック</vt:lpstr>
      <vt:lpstr>Arial</vt:lpstr>
      <vt:lpstr>Clarity</vt:lpstr>
      <vt:lpstr>Lecture 15: Discretionary Access Control</vt:lpstr>
      <vt:lpstr>Where we were…</vt:lpstr>
      <vt:lpstr>Access Control Policy</vt:lpstr>
      <vt:lpstr>Access Control Mechanisms </vt:lpstr>
      <vt:lpstr>Who defines authorizations?</vt:lpstr>
      <vt:lpstr>Design Principles</vt:lpstr>
      <vt:lpstr>Protection Domains</vt:lpstr>
      <vt:lpstr>Protection Domains</vt:lpstr>
      <vt:lpstr>Protection Domains</vt:lpstr>
      <vt:lpstr>Implementing DAC</vt:lpstr>
      <vt:lpstr>Instead of Matrices…</vt:lpstr>
      <vt:lpstr>Access Control Lists</vt:lpstr>
      <vt:lpstr>Access Control Lists</vt:lpstr>
      <vt:lpstr>Groups in ACLs</vt:lpstr>
      <vt:lpstr>Role-Based Access Control</vt:lpstr>
      <vt:lpstr>Wildcards</vt:lpstr>
      <vt:lpstr>Prohibitions</vt:lpstr>
      <vt:lpstr>Demo: Access Control Lists</vt:lpstr>
      <vt:lpstr>Confused Deputy</vt:lpstr>
      <vt:lpstr>Privilege Escalation</vt:lpstr>
      <vt:lpstr>Cross-Site Request Forgery (CSRF)</vt:lpstr>
      <vt:lpstr>Solving the Confused Deputy Problem</vt:lpstr>
      <vt:lpstr>Capability Lists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eleanor@cs.cornell.edu</cp:lastModifiedBy>
  <cp:revision>313</cp:revision>
  <dcterms:created xsi:type="dcterms:W3CDTF">2018-01-05T20:19:03Z</dcterms:created>
  <dcterms:modified xsi:type="dcterms:W3CDTF">2018-03-21T16:22:38Z</dcterms:modified>
</cp:coreProperties>
</file>