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95" r:id="rId4"/>
    <p:sldId id="259" r:id="rId5"/>
    <p:sldId id="297" r:id="rId6"/>
    <p:sldId id="369" r:id="rId7"/>
    <p:sldId id="370" r:id="rId8"/>
    <p:sldId id="371" r:id="rId9"/>
    <p:sldId id="372" r:id="rId10"/>
    <p:sldId id="375" r:id="rId11"/>
    <p:sldId id="374" r:id="rId12"/>
    <p:sldId id="376" r:id="rId13"/>
    <p:sldId id="379" r:id="rId14"/>
    <p:sldId id="380" r:id="rId15"/>
    <p:sldId id="381" r:id="rId16"/>
    <p:sldId id="378" r:id="rId17"/>
    <p:sldId id="423" r:id="rId18"/>
    <p:sldId id="382" r:id="rId19"/>
    <p:sldId id="391" r:id="rId20"/>
    <p:sldId id="413" r:id="rId21"/>
    <p:sldId id="392" r:id="rId22"/>
    <p:sldId id="393" r:id="rId23"/>
    <p:sldId id="396" r:id="rId24"/>
    <p:sldId id="397" r:id="rId25"/>
    <p:sldId id="398" r:id="rId26"/>
    <p:sldId id="403" r:id="rId27"/>
    <p:sldId id="414" r:id="rId28"/>
    <p:sldId id="415" r:id="rId29"/>
    <p:sldId id="416" r:id="rId30"/>
    <p:sldId id="422" r:id="rId31"/>
    <p:sldId id="417" r:id="rId32"/>
    <p:sldId id="419" r:id="rId33"/>
    <p:sldId id="420" r:id="rId34"/>
    <p:sldId id="385" r:id="rId35"/>
    <p:sldId id="387" r:id="rId36"/>
    <p:sldId id="298" r:id="rId37"/>
    <p:sldId id="299" r:id="rId38"/>
    <p:sldId id="302" r:id="rId39"/>
    <p:sldId id="303" r:id="rId40"/>
    <p:sldId id="304" r:id="rId41"/>
    <p:sldId id="354" r:id="rId42"/>
    <p:sldId id="355" r:id="rId43"/>
    <p:sldId id="359" r:id="rId44"/>
    <p:sldId id="36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3" autoAdjust="0"/>
    <p:restoredTop sz="90086" autoAdjust="0"/>
  </p:normalViewPr>
  <p:slideViewPr>
    <p:cSldViewPr>
      <p:cViewPr>
        <p:scale>
          <a:sx n="88" d="100"/>
          <a:sy n="88" d="100"/>
        </p:scale>
        <p:origin x="9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Discuss: Why not 3'.</a:t>
            </a:r>
            <a:r>
              <a:rPr lang="en-US" baseline="0" dirty="0" smtClean="0"/>
              <a:t> L-&gt;S: </a:t>
            </a:r>
            <a:r>
              <a:rPr lang="en-US" baseline="0" dirty="0" err="1" smtClean="0"/>
              <a:t>uid</a:t>
            </a:r>
            <a:r>
              <a:rPr lang="en-US" baseline="0" dirty="0" smtClean="0"/>
              <a:t>, h(p)</a:t>
            </a:r>
          </a:p>
          <a:p>
            <a:endParaRPr lang="en-US" baseline="0" dirty="0" smtClean="0"/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Counterintuitive:  From user’s perspective, sending plaintext password is better!</a:t>
            </a:r>
          </a:p>
          <a:p>
            <a:pPr lvl="1"/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When password database leaked, 3’ immediately enables attacker to authenticate, whereas 3 forces attacker to invert hash</a:t>
            </a:r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From the two machines’ perspectives, about the same:  one hash computation</a:t>
            </a:r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From DY adversary’s perspective, the same:  can replay either message if security of channel is broken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offline guessing </a:t>
            </a:r>
            <a:r>
              <a:rPr lang="en-US" dirty="0" smtClean="0"/>
              <a:t>attacks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haveibeenpwned.com</a:t>
            </a:r>
            <a:r>
              <a:rPr lang="en-US" dirty="0" smtClean="0"/>
              <a:t>/</a:t>
            </a:r>
            <a:r>
              <a:rPr lang="en-US" smtClean="0"/>
              <a:t>PwnedWebsites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 needs to be unique even across systems; easiest way to achieve is to choose randomly</a:t>
            </a:r>
          </a:p>
          <a:p>
            <a:r>
              <a:rPr lang="en-US" dirty="0" smtClean="0"/>
              <a:t>Length of salt should be related to strength of cryptography employed in rest of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 needs to be unique even across systems; easiest way to achieve is to choose randomly</a:t>
            </a:r>
          </a:p>
          <a:p>
            <a:r>
              <a:rPr lang="en-US" dirty="0" smtClean="0"/>
              <a:t>Length of salt should be related to strength of cryptography employed in rest of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5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scrypt</a:t>
            </a:r>
            <a:r>
              <a:rPr lang="en-US" dirty="0" smtClean="0"/>
              <a:t> recommended for</a:t>
            </a:r>
            <a:r>
              <a:rPr lang="en-US" baseline="0" dirty="0" smtClean="0"/>
              <a:t> memory 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2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7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Could use to </a:t>
            </a:r>
            <a:r>
              <a:rPr lang="en-US" dirty="0" smtClean="0">
                <a:solidFill>
                  <a:schemeClr val="accent2"/>
                </a:solidFill>
              </a:rPr>
              <a:t>store passwords </a:t>
            </a:r>
          </a:p>
          <a:p>
            <a:pPr marL="514350" indent="-457200"/>
            <a:r>
              <a:rPr lang="en-US" dirty="0" smtClean="0"/>
              <a:t>F(p,s,c,1) is essentially what we agreed to store for salted and iterated-hash protected passwords</a:t>
            </a:r>
          </a:p>
          <a:p>
            <a:r>
              <a:rPr lang="en-US" dirty="0" smtClean="0"/>
              <a:t>But easier to attack</a:t>
            </a:r>
            <a:r>
              <a:rPr lang="en-US" baseline="0" dirty="0" smtClean="0"/>
              <a:t> speed than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bcrypt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Note: Argon2 also key derivation, but less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https://</a:t>
            </a:r>
            <a:r>
              <a:rPr lang="en-US" noProof="0" dirty="0" err="1" smtClean="0"/>
              <a:t>www.ftc.gov</a:t>
            </a:r>
            <a:r>
              <a:rPr lang="en-US" noProof="0" dirty="0" smtClean="0"/>
              <a:t>/news-events/blogs/</a:t>
            </a:r>
            <a:r>
              <a:rPr lang="en-US" noProof="0" dirty="0" err="1" smtClean="0"/>
              <a:t>techftc</a:t>
            </a:r>
            <a:r>
              <a:rPr lang="en-US" noProof="0" dirty="0" smtClean="0"/>
              <a:t>/2016/03/time-rethink-mandatory-password-changes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8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www.cl.cam.ac.uk</a:t>
            </a:r>
            <a:r>
              <a:rPr lang="en-US" dirty="0" smtClean="0"/>
              <a:t>/~fms27/papers/2012-BonneauHerOorSta-password--</a:t>
            </a:r>
            <a:r>
              <a:rPr lang="en-US" dirty="0" err="1" smtClean="0"/>
              <a:t>oakland.pdf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</a:t>
            </a:r>
            <a:r>
              <a:rPr lang="en-US" dirty="0" smtClean="0"/>
              <a:t>different possible</a:t>
            </a:r>
            <a:r>
              <a:rPr lang="en-US" baseline="0" dirty="0" smtClean="0"/>
              <a:t> examples</a:t>
            </a:r>
          </a:p>
          <a:p>
            <a:r>
              <a:rPr lang="en-US" baseline="0" dirty="0" smtClean="0"/>
              <a:t>Note: bring in border cases (e.g., </a:t>
            </a:r>
            <a:r>
              <a:rPr lang="en-US" dirty="0" smtClean="0"/>
              <a:t>A sheet of passwords, each valid only once, could be "know" or "have." A finger could be "have" or "are.")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www.teamsid.com</a:t>
            </a:r>
            <a:r>
              <a:rPr lang="en-US" dirty="0" smtClean="0"/>
              <a:t>/worst-passwords-2017-full-list/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www.ece.cmu.edu</a:t>
            </a:r>
            <a:r>
              <a:rPr lang="en-US" dirty="0" smtClean="0"/>
              <a:t>/~</a:t>
            </a:r>
            <a:r>
              <a:rPr lang="en-US" dirty="0" err="1" smtClean="0"/>
              <a:t>lbauer</a:t>
            </a:r>
            <a:r>
              <a:rPr lang="en-US" dirty="0" smtClean="0"/>
              <a:t>/papers/2012/oakland2012-guessing.pdf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ieeexplore.ieee.org</a:t>
            </a:r>
            <a:r>
              <a:rPr lang="en-US" dirty="0" smtClean="0"/>
              <a:t>/stamp/</a:t>
            </a:r>
            <a:r>
              <a:rPr lang="en-US" dirty="0" err="1" smtClean="0"/>
              <a:t>stamp.jsp?arnumber</a:t>
            </a:r>
            <a:r>
              <a:rPr lang="en-US" dirty="0" smtClean="0"/>
              <a:t>=6234434</a:t>
            </a:r>
          </a:p>
          <a:p>
            <a:endParaRPr lang="en-US" dirty="0" smtClean="0"/>
          </a:p>
          <a:p>
            <a:r>
              <a:rPr lang="en-US" dirty="0" smtClean="0"/>
              <a:t>basic</a:t>
            </a:r>
            <a:r>
              <a:rPr lang="en-US" baseline="0" dirty="0" smtClean="0"/>
              <a:t>8survey: 8 char password, survey scenario</a:t>
            </a:r>
          </a:p>
          <a:p>
            <a:r>
              <a:rPr lang="en-US" baseline="0" dirty="0" smtClean="0"/>
              <a:t>basic8: 8 char password, email scenario</a:t>
            </a:r>
          </a:p>
          <a:p>
            <a:r>
              <a:rPr lang="en-US" baseline="0" dirty="0" err="1" smtClean="0"/>
              <a:t>blacklistEasy</a:t>
            </a:r>
            <a:r>
              <a:rPr lang="en-US" baseline="0" dirty="0" smtClean="0"/>
              <a:t>: 8 char, no dictionary word</a:t>
            </a:r>
          </a:p>
          <a:p>
            <a:r>
              <a:rPr lang="en-US" baseline="0" dirty="0" err="1" smtClean="0"/>
              <a:t>blacklistMedium</a:t>
            </a:r>
            <a:r>
              <a:rPr lang="en-US" baseline="0" dirty="0" smtClean="0"/>
              <a:t>: 8 char, no dictionary word, better dictionary</a:t>
            </a:r>
          </a:p>
          <a:p>
            <a:r>
              <a:rPr lang="en-US" baseline="0" dirty="0" smtClean="0"/>
              <a:t>dictionary 8: 8 char, may not contain dictionary word, removed non-alphabetic chars before checking</a:t>
            </a:r>
          </a:p>
          <a:p>
            <a:r>
              <a:rPr lang="en-US" baseline="0" dirty="0" err="1" smtClean="0"/>
              <a:t>blacklistHard</a:t>
            </a:r>
            <a:r>
              <a:rPr lang="en-US" baseline="0" dirty="0" smtClean="0"/>
              <a:t>: 8 char, blacklist created from cracked list instead of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dictionary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comprehensive8: 8 char,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an uppercase and lowercase letter, a symbol, and a digit. It may not contain a dictionary word.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 16 char password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www.guanotronic.com</a:t>
            </a:r>
            <a:r>
              <a:rPr lang="en-US" dirty="0" smtClean="0"/>
              <a:t>/~serge/papers/chi11b.pdf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pages.nist.gov</a:t>
            </a:r>
            <a:r>
              <a:rPr lang="en-US" dirty="0" smtClean="0"/>
              <a:t>/800-63-3/sp800-63b.html#memsecret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vlpubs.nist.gov/nistpubs/SpecialPublications/NIST.SP.800-63-2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wmf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chneier.com/essay-148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wmf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ools.ietf.org/html/rfc8018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tc.gov/news-events/blogs/techftc/2016/03/time-rethink-mandatory-password-change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3/14/2018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12: Passwords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Problem:  </a:t>
            </a:r>
            <a:r>
              <a:rPr lang="en-US" dirty="0" smtClean="0"/>
              <a:t>guide users into choosing strong passwords</a:t>
            </a:r>
          </a:p>
          <a:p>
            <a:r>
              <a:rPr lang="en-US" dirty="0" smtClean="0">
                <a:hlinkClick r:id="rId2"/>
              </a:rPr>
              <a:t>Entropy estimates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[NIST 2006 based on experiments by Shannon]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(assuming English and use of 94 characters from keyboard)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character:  4 bits</a:t>
            </a:r>
          </a:p>
          <a:p>
            <a:pPr lvl="1"/>
            <a:r>
              <a:rPr lang="en-US" dirty="0" smtClean="0"/>
              <a:t>next 7 characters:  2 bits per character</a:t>
            </a:r>
          </a:p>
          <a:p>
            <a:pPr lvl="1"/>
            <a:r>
              <a:rPr lang="en-US" dirty="0" smtClean="0"/>
              <a:t>characters 9..20:  1.5 bits per character</a:t>
            </a:r>
          </a:p>
          <a:p>
            <a:pPr lvl="1"/>
            <a:r>
              <a:rPr lang="en-US" dirty="0" smtClean="0"/>
              <a:t>characters 21+:  1 bit per character</a:t>
            </a:r>
          </a:p>
          <a:p>
            <a:pPr lvl="1"/>
            <a:r>
              <a:rPr lang="en-US" dirty="0" smtClean="0"/>
              <a:t>user forced to use lower &amp; upper case and non-</a:t>
            </a:r>
            <a:r>
              <a:rPr lang="en-US" dirty="0" err="1" smtClean="0"/>
              <a:t>alphabetics</a:t>
            </a:r>
            <a:r>
              <a:rPr lang="en-US" dirty="0" smtClean="0"/>
              <a:t>:  flat bonus of 6 bits</a:t>
            </a:r>
          </a:p>
          <a:p>
            <a:pPr lvl="1"/>
            <a:r>
              <a:rPr lang="en-US" dirty="0" smtClean="0"/>
              <a:t>prohibition of passwords found in a 50k word dictionary:  0 to 6 bits, depending on password length</a:t>
            </a:r>
          </a:p>
        </p:txBody>
      </p:sp>
    </p:spTree>
    <p:extLst>
      <p:ext uri="{BB962C8B-B14F-4D97-AF65-F5344CB8AC3E}">
        <p14:creationId xmlns:p14="http://schemas.microsoft.com/office/powerpoint/2010/main" val="4483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of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A: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character passwords chosen uniformly at random from 26 character alphabet</a:t>
            </a:r>
          </a:p>
          <a:p>
            <a:pPr lvl="1"/>
            <a:r>
              <a:rPr lang="en-US" dirty="0"/>
              <a:t>entropy of 8 log</a:t>
            </a:r>
            <a:r>
              <a:rPr lang="en-US" baseline="-25000" dirty="0"/>
              <a:t>2</a:t>
            </a:r>
            <a:r>
              <a:rPr lang="en-US" dirty="0"/>
              <a:t> 26 ≈ 37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but that means </a:t>
            </a:r>
            <a:r>
              <a:rPr lang="en-US" dirty="0" err="1" smtClean="0"/>
              <a:t>abcdefgh</a:t>
            </a:r>
            <a:r>
              <a:rPr lang="en-US" dirty="0" smtClean="0"/>
              <a:t> equally likely as </a:t>
            </a:r>
            <a:r>
              <a:rPr lang="en-US" dirty="0" err="1" smtClean="0"/>
              <a:t>ifhslgqz</a:t>
            </a:r>
            <a:endParaRPr lang="en-US" dirty="0"/>
          </a:p>
          <a:p>
            <a:r>
              <a:rPr lang="en-US" dirty="0" smtClean="0"/>
              <a:t>Option B:</a:t>
            </a:r>
          </a:p>
          <a:p>
            <a:pPr lvl="1"/>
            <a:r>
              <a:rPr lang="en-US" dirty="0" smtClean="0"/>
              <a:t>1 word chosen at random from entire vocabulary</a:t>
            </a:r>
          </a:p>
          <a:p>
            <a:pPr lvl="1"/>
            <a:r>
              <a:rPr lang="en-US" dirty="0" smtClean="0"/>
              <a:t>average high-school graduate:  50k word vocabulary</a:t>
            </a:r>
          </a:p>
          <a:p>
            <a:pPr lvl="1"/>
            <a:r>
              <a:rPr lang="en-US" dirty="0" smtClean="0"/>
              <a:t>entropy </a:t>
            </a:r>
            <a:r>
              <a:rPr lang="en-US" dirty="0"/>
              <a:t>of 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50k </a:t>
            </a:r>
            <a:r>
              <a:rPr lang="en-US" dirty="0"/>
              <a:t>≈ </a:t>
            </a:r>
            <a:r>
              <a:rPr lang="en-US" dirty="0" smtClean="0"/>
              <a:t>16 </a:t>
            </a:r>
            <a:r>
              <a:rPr lang="en-US" dirty="0"/>
              <a:t>bits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But: </a:t>
            </a:r>
          </a:p>
          <a:p>
            <a:r>
              <a:rPr lang="en-US" dirty="0" smtClean="0"/>
              <a:t>[Weir et al. 2010] based on cracking real-world passwords </a:t>
            </a:r>
            <a:r>
              <a:rPr lang="en-US" dirty="0"/>
              <a:t>conclude</a:t>
            </a:r>
            <a:r>
              <a:rPr lang="en-US" i="1" dirty="0"/>
              <a:t> </a:t>
            </a:r>
            <a:r>
              <a:rPr lang="en-US" i="1" dirty="0" smtClean="0"/>
              <a:t>"[NIST's] notion </a:t>
            </a:r>
            <a:r>
              <a:rPr lang="en-US" i="1" dirty="0"/>
              <a:t>of </a:t>
            </a:r>
            <a:r>
              <a:rPr lang="en-US" i="1" dirty="0" smtClean="0">
                <a:solidFill>
                  <a:srgbClr val="0070C0"/>
                </a:solidFill>
              </a:rPr>
              <a:t>password entropy...does not provide </a:t>
            </a:r>
            <a:r>
              <a:rPr lang="en-US" i="1" dirty="0">
                <a:solidFill>
                  <a:srgbClr val="0070C0"/>
                </a:solidFill>
              </a:rPr>
              <a:t>a valid metric for measuring the security </a:t>
            </a:r>
            <a:r>
              <a:rPr lang="en-US" i="1" dirty="0"/>
              <a:t>provided </a:t>
            </a:r>
            <a:r>
              <a:rPr lang="en-US" i="1" dirty="0" smtClean="0"/>
              <a:t>by password </a:t>
            </a:r>
            <a:r>
              <a:rPr lang="en-US" i="1" dirty="0"/>
              <a:t>creation policies</a:t>
            </a:r>
            <a:r>
              <a:rPr lang="en-US" i="1" dirty="0" smtClean="0"/>
              <a:t>."</a:t>
            </a:r>
          </a:p>
          <a:p>
            <a:r>
              <a:rPr lang="en-US" dirty="0" smtClean="0"/>
              <a:t>Underlying problem:  Shannon entropy not a good predictor of how quickly attackers can crack passwords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Recipes</a:t>
            </a:r>
            <a:r>
              <a:rPr lang="en-US" dirty="0">
                <a:solidFill>
                  <a:srgbClr val="4F81BD"/>
                </a:solidFill>
              </a:rPr>
              <a:t>: </a:t>
            </a:r>
            <a:r>
              <a:rPr lang="en-US" dirty="0"/>
              <a:t>rules for composing passwords</a:t>
            </a:r>
          </a:p>
          <a:p>
            <a:pPr lvl="1"/>
            <a:r>
              <a:rPr lang="en-US" dirty="0"/>
              <a:t>e.g., must have at least one number and one punctuation symbol and one upper case letter</a:t>
            </a:r>
          </a:p>
          <a:p>
            <a:r>
              <a:rPr lang="en-US" dirty="0">
                <a:solidFill>
                  <a:srgbClr val="7F7F7F"/>
                </a:solidFill>
              </a:rPr>
              <a:t>[Kelley et al. </a:t>
            </a:r>
            <a:r>
              <a:rPr lang="en-US" dirty="0" smtClean="0">
                <a:solidFill>
                  <a:srgbClr val="7F7F7F"/>
                </a:solidFill>
              </a:rPr>
              <a:t>2012] </a:t>
            </a:r>
            <a:r>
              <a:rPr lang="en-US" dirty="0" smtClean="0"/>
              <a:t>Evaluate recipes based on</a:t>
            </a:r>
          </a:p>
          <a:p>
            <a:pPr lvl="1"/>
            <a:r>
              <a:rPr lang="en-US" dirty="0" smtClean="0"/>
              <a:t>percentage of passwords cracked</a:t>
            </a:r>
          </a:p>
          <a:p>
            <a:pPr lvl="1"/>
            <a:r>
              <a:rPr lang="en-US" dirty="0" smtClean="0"/>
              <a:t>number of guesses required to crack</a:t>
            </a:r>
          </a:p>
          <a:p>
            <a:pPr lvl="1"/>
            <a:r>
              <a:rPr lang="en-US" dirty="0" smtClean="0"/>
              <a:t>for two state-of-the-art cracking algorithms, one of which is from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[Weir et al. 2010]  </a:t>
            </a:r>
            <a:r>
              <a:rPr lang="en-US" dirty="0" smtClean="0"/>
              <a:t>(same paper that invalidates Shannon entropy)</a:t>
            </a:r>
          </a:p>
          <a:p>
            <a:r>
              <a:rPr lang="en-US" dirty="0" smtClean="0"/>
              <a:t>Selected recipes: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characters, no blacklisted words  </a:t>
            </a:r>
            <a:r>
              <a:rPr lang="en-US" dirty="0"/>
              <a:t>...with various </a:t>
            </a:r>
            <a:r>
              <a:rPr lang="en-US" dirty="0" smtClean="0"/>
              <a:t>blacklists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characters, no blacklisted words from freely available 4M word common password + dictionary word list, one uppercase, lowercase, symbol, and digit ("comprehensive", c8</a:t>
            </a:r>
            <a:r>
              <a:rPr lang="en-US" dirty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16 characters ("passphrase", b16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Results...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599"/>
            <a:ext cx="8950712" cy="4368799"/>
          </a:xfrm>
        </p:spPr>
      </p:pic>
    </p:spTree>
    <p:extLst>
      <p:ext uri="{BB962C8B-B14F-4D97-AF65-F5344CB8AC3E}">
        <p14:creationId xmlns:p14="http://schemas.microsoft.com/office/powerpoint/2010/main" val="8064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omprehensive recipe (comprehensive8) makes it hard </a:t>
            </a:r>
            <a:r>
              <a:rPr lang="en-US" dirty="0" smtClean="0"/>
              <a:t>to crack passwords</a:t>
            </a:r>
          </a:p>
          <a:p>
            <a:pPr lvl="1"/>
            <a:r>
              <a:rPr lang="en-US" dirty="0" smtClean="0"/>
              <a:t>Doesn’t that contradict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[Weir 2010]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No:  even if NIST's Shannon entropy estimates are quantitatively invalid </a:t>
            </a:r>
            <a:r>
              <a:rPr lang="en-US" b="1" dirty="0" smtClean="0"/>
              <a:t>in general</a:t>
            </a:r>
            <a:r>
              <a:rPr lang="en-US" dirty="0" smtClean="0"/>
              <a:t>, c8 in particular is hard to crack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But blacklists make passwords almost as hard to crack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passphrases (basic16) are hard to crack and are more usable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Komanduri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2011]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Easier to create</a:t>
            </a:r>
          </a:p>
          <a:p>
            <a:pPr lvl="1"/>
            <a:r>
              <a:rPr lang="en-US" dirty="0" smtClean="0"/>
              <a:t>Easier to remember</a:t>
            </a:r>
          </a:p>
          <a:p>
            <a:pPr lvl="1"/>
            <a:r>
              <a:rPr lang="en-US" dirty="0"/>
              <a:t>Threat to validity:  maybe state-of-art crackers would improve to handle passphrases if people were required to use them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sword_str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2908"/>
            <a:ext cx="7696200" cy="62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NIST (2017) recommends:</a:t>
            </a:r>
          </a:p>
          <a:p>
            <a:r>
              <a:rPr lang="en-US" dirty="0" smtClean="0"/>
              <a:t>minimum of 8 characters </a:t>
            </a:r>
          </a:p>
          <a:p>
            <a:r>
              <a:rPr lang="en-US" dirty="0" smtClean="0"/>
              <a:t>up to 64 characters should be accepted </a:t>
            </a:r>
          </a:p>
          <a:p>
            <a:r>
              <a:rPr lang="en-US" dirty="0" smtClean="0"/>
              <a:t>blacklist compromised values</a:t>
            </a:r>
          </a:p>
          <a:p>
            <a:r>
              <a:rPr lang="en-US" dirty="0" smtClean="0"/>
              <a:t>no other security </a:t>
            </a:r>
            <a:r>
              <a:rPr lang="en-US" dirty="0" smtClean="0"/>
              <a:t>requirements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password Storage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Passwords typically stored in a file or database indexed by username</a:t>
            </a:r>
          </a:p>
          <a:p>
            <a:r>
              <a:rPr lang="en-US" b="1" dirty="0" err="1" smtClean="0"/>
              <a:t>Strawman</a:t>
            </a:r>
            <a:r>
              <a:rPr lang="en-US" b="1" dirty="0" smtClean="0"/>
              <a:t> idea:  </a:t>
            </a:r>
            <a:r>
              <a:rPr lang="en-US" dirty="0" smtClean="0"/>
              <a:t>store passwords in plaintext</a:t>
            </a:r>
            <a:endParaRPr lang="en-US" dirty="0"/>
          </a:p>
          <a:p>
            <a:pPr lvl="1"/>
            <a:r>
              <a:rPr lang="en-US" dirty="0" smtClean="0"/>
              <a:t>requires perfect authorization mechanisms</a:t>
            </a:r>
          </a:p>
          <a:p>
            <a:pPr lvl="1"/>
            <a:r>
              <a:rPr lang="en-US" dirty="0" smtClean="0"/>
              <a:t>requires trusted system administrators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In the real world, password files get stolen</a:t>
            </a:r>
          </a:p>
        </p:txBody>
      </p:sp>
    </p:spTree>
    <p:extLst>
      <p:ext uri="{BB962C8B-B14F-4D97-AF65-F5344CB8AC3E}">
        <p14:creationId xmlns:p14="http://schemas.microsoft.com/office/powerpoint/2010/main" val="326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3" y="4220848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Model: Offline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Adversary can read files from disk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Adversary can read process memory</a:t>
            </a:r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" y="61530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Note: users make this worse by reusing passwords across systems.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8511"/>
          <a:stretch/>
        </p:blipFill>
        <p:spPr>
          <a:xfrm>
            <a:off x="4753429" y="1982728"/>
            <a:ext cx="4419600" cy="33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Want: </a:t>
            </a:r>
            <a:r>
              <a:rPr lang="en-US" dirty="0" smtClean="0"/>
              <a:t>a function f such that...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easy to compute and store f(p) for a password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given disclosed f(p) for attacker to recover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ard to trick system by finding password q </a:t>
            </a:r>
            <a:r>
              <a:rPr lang="en-US" dirty="0" err="1" smtClean="0"/>
              <a:t>s.t.</a:t>
            </a:r>
            <a:r>
              <a:rPr lang="en-US" dirty="0" smtClean="0"/>
              <a:t> q != p yet f(p) = f(q)  </a:t>
            </a:r>
          </a:p>
          <a:p>
            <a:r>
              <a:rPr lang="en-US" dirty="0" smtClean="0"/>
              <a:t>Encryption would work, </a:t>
            </a:r>
            <a:r>
              <a:rPr lang="en-US" dirty="0"/>
              <a:t>but then the key has to live somewhere</a:t>
            </a:r>
          </a:p>
          <a:p>
            <a:r>
              <a:rPr lang="en-US" dirty="0" smtClean="0"/>
              <a:t>Cryptographic hash functions suffice!</a:t>
            </a:r>
          </a:p>
          <a:p>
            <a:pPr lvl="1"/>
            <a:r>
              <a:rPr lang="en-US" dirty="0" smtClean="0"/>
              <a:t>one-way property gives (1) and (2)</a:t>
            </a:r>
          </a:p>
          <a:p>
            <a:pPr lvl="1"/>
            <a:r>
              <a:rPr lang="en-US" dirty="0" smtClean="0"/>
              <a:t>collision resistance gives (3)</a:t>
            </a:r>
          </a:p>
        </p:txBody>
      </p:sp>
    </p:spTree>
    <p:extLst>
      <p:ext uri="{BB962C8B-B14F-4D97-AF65-F5344CB8AC3E}">
        <p14:creationId xmlns:p14="http://schemas.microsoft.com/office/powerpoint/2010/main" val="13883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6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H(p)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authenticate Hu to remote server S using local machine 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Hu-&gt;L: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L and S: establish secure channel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S: let h = stored hashed password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h = H(p)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then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is authenticated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1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Hashed passwords are 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Assume:</a:t>
            </a:r>
            <a:r>
              <a:rPr lang="en-US" dirty="0" smtClean="0"/>
              <a:t> attacker does learn password file </a:t>
            </a:r>
            <a:r>
              <a:rPr lang="en-US" i="1" dirty="0" smtClean="0"/>
              <a:t>(offline guessing attack)</a:t>
            </a:r>
          </a:p>
          <a:p>
            <a:r>
              <a:rPr lang="en-US" dirty="0" smtClean="0"/>
              <a:t>Hard to invert:  i.e., </a:t>
            </a:r>
            <a:r>
              <a:rPr lang="en-US" dirty="0"/>
              <a:t>given H(</a:t>
            </a:r>
            <a:r>
              <a:rPr lang="en-US" dirty="0" smtClean="0"/>
              <a:t>p) to compute p</a:t>
            </a:r>
          </a:p>
          <a:p>
            <a:r>
              <a:rPr lang="en-US" dirty="0" smtClean="0"/>
              <a:t>But what if attacker didn't care about inverting hash on arbitrary inputs?</a:t>
            </a:r>
          </a:p>
          <a:p>
            <a:pPr lvl="1"/>
            <a:r>
              <a:rPr lang="en-US" dirty="0" smtClean="0"/>
              <a:t>i.e., only have to succeed on a small set of p's:  p1, p2, ...,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n-US" dirty="0" smtClean="0"/>
              <a:t>Then attacker could build a </a:t>
            </a:r>
            <a:r>
              <a:rPr lang="en-US" dirty="0" smtClean="0">
                <a:solidFill>
                  <a:schemeClr val="accent2"/>
                </a:solidFill>
              </a:rPr>
              <a:t>dictionary</a:t>
            </a:r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62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 smtClean="0"/>
              <a:t>Dictionary:</a:t>
            </a:r>
          </a:p>
          <a:p>
            <a:pPr lvl="1"/>
            <a:r>
              <a:rPr lang="en-US" dirty="0" smtClean="0"/>
              <a:t>p1, H(p1)</a:t>
            </a:r>
          </a:p>
          <a:p>
            <a:pPr lvl="1"/>
            <a:r>
              <a:rPr lang="en-US" dirty="0" smtClean="0"/>
              <a:t>p2, H(p2)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r>
              <a:rPr lang="en-US" dirty="0" err="1" smtClean="0"/>
              <a:t>pn</a:t>
            </a:r>
            <a:r>
              <a:rPr lang="en-US" dirty="0" smtClean="0"/>
              <a:t>, H(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Dictionary attack:  lookup H(p) in dictionary to find p</a:t>
            </a:r>
          </a:p>
          <a:p>
            <a:r>
              <a:rPr lang="en-US" dirty="0" smtClean="0"/>
              <a:t>And it works because most passwords chosen by humans are from a relatively small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88" y="540657"/>
            <a:ext cx="3891112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Schneier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quoting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AccessData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2007]:</a:t>
            </a:r>
          </a:p>
          <a:p>
            <a:r>
              <a:rPr lang="en-US" dirty="0" smtClean="0"/>
              <a:t>7</a:t>
            </a:r>
            <a:r>
              <a:rPr lang="en-US" dirty="0"/>
              <a:t>-9 character </a:t>
            </a:r>
            <a:r>
              <a:rPr lang="en-US" dirty="0">
                <a:solidFill>
                  <a:schemeClr val="accent1"/>
                </a:solidFill>
              </a:rPr>
              <a:t>root</a:t>
            </a:r>
            <a:r>
              <a:rPr lang="en-US" dirty="0"/>
              <a:t> plus </a:t>
            </a:r>
            <a:r>
              <a:rPr lang="en-US" dirty="0" smtClean="0"/>
              <a:t>a 1-3 character </a:t>
            </a:r>
            <a:r>
              <a:rPr lang="en-US" dirty="0" smtClean="0">
                <a:solidFill>
                  <a:srgbClr val="4F81BD"/>
                </a:solidFill>
              </a:rPr>
              <a:t>appendage</a:t>
            </a:r>
            <a:endParaRPr lang="en-US" dirty="0">
              <a:solidFill>
                <a:srgbClr val="4F81BD"/>
              </a:solidFill>
            </a:endParaRPr>
          </a:p>
          <a:p>
            <a:pPr lvl="1"/>
            <a:r>
              <a:rPr lang="en-US" dirty="0" smtClean="0"/>
              <a:t>Root typically </a:t>
            </a:r>
            <a:r>
              <a:rPr lang="en-US" dirty="0"/>
              <a:t>pronounceable, though not </a:t>
            </a:r>
            <a:r>
              <a:rPr lang="en-US" dirty="0" smtClean="0"/>
              <a:t>necessarily a real word</a:t>
            </a:r>
          </a:p>
          <a:p>
            <a:pPr lvl="1"/>
            <a:r>
              <a:rPr lang="en-US" dirty="0" smtClean="0"/>
              <a:t>Appendage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suffix (90%) or prefix (10%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Dictionary </a:t>
            </a:r>
            <a:r>
              <a:rPr lang="en-US" dirty="0"/>
              <a:t>of </a:t>
            </a:r>
            <a:r>
              <a:rPr lang="en-US" dirty="0" smtClean="0"/>
              <a:t>1000 </a:t>
            </a:r>
            <a:r>
              <a:rPr lang="en-US" dirty="0"/>
              <a:t>roots plus 100 suffixes (= 100k passwords</a:t>
            </a:r>
            <a:r>
              <a:rPr lang="en-US" dirty="0" smtClean="0"/>
              <a:t>) cracks </a:t>
            </a:r>
            <a:r>
              <a:rPr lang="en-US" dirty="0"/>
              <a:t>about 24% of all </a:t>
            </a:r>
            <a:r>
              <a:rPr lang="en-US" dirty="0" smtClean="0"/>
              <a:t>passwords</a:t>
            </a:r>
          </a:p>
          <a:p>
            <a:r>
              <a:rPr lang="en-US" dirty="0"/>
              <a:t>More sophisticated dictionaries crack about 60% of passwords within 2-4 weeks</a:t>
            </a:r>
          </a:p>
          <a:p>
            <a:r>
              <a:rPr lang="en-US" dirty="0"/>
              <a:t>Given biographical data (zip code, names, etc.) and other passwords of a user...</a:t>
            </a:r>
          </a:p>
          <a:p>
            <a:pPr lvl="1"/>
            <a:r>
              <a:rPr lang="en-US" dirty="0"/>
              <a:t>success rate goes up a little</a:t>
            </a:r>
          </a:p>
          <a:p>
            <a:pPr lvl="1"/>
            <a:r>
              <a:rPr lang="en-US" dirty="0"/>
              <a:t>time goes down to days or hours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2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Vulnerability:  </a:t>
            </a:r>
            <a:r>
              <a:rPr lang="en-US" dirty="0" smtClean="0"/>
              <a:t>one dictionary suffices to attack every user</a:t>
            </a:r>
          </a:p>
          <a:p>
            <a:r>
              <a:rPr lang="en-US" b="1" dirty="0" smtClean="0"/>
              <a:t>Vulnerability:  </a:t>
            </a:r>
            <a:r>
              <a:rPr lang="en-US" dirty="0" smtClean="0"/>
              <a:t>passwords chosen from small space</a:t>
            </a:r>
          </a:p>
          <a:p>
            <a:r>
              <a:rPr lang="en-US" b="1" dirty="0" smtClean="0"/>
              <a:t>Countermeasure:  </a:t>
            </a:r>
            <a:r>
              <a:rPr lang="en-US" dirty="0" smtClean="0"/>
              <a:t>include a </a:t>
            </a:r>
            <a:r>
              <a:rPr lang="en-US" dirty="0" smtClean="0">
                <a:solidFill>
                  <a:schemeClr val="accent2"/>
                </a:solidFill>
              </a:rPr>
              <a:t>unique system-chosen nonce </a:t>
            </a:r>
            <a:r>
              <a:rPr lang="en-US" dirty="0" smtClean="0"/>
              <a:t>as part of each user's password </a:t>
            </a:r>
          </a:p>
          <a:p>
            <a:pPr lvl="1"/>
            <a:r>
              <a:rPr lang="en-US" dirty="0" smtClean="0"/>
              <a:t>make every user's stored hashed password different, even if they chose the same password</a:t>
            </a:r>
          </a:p>
          <a:p>
            <a:pPr lvl="1"/>
            <a:r>
              <a:rPr lang="en-US" dirty="0" smtClean="0"/>
              <a:t>make passwords effectively be from larger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unique salt s</a:t>
            </a:r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s, H(s, p)</a:t>
            </a:r>
          </a:p>
        </p:txBody>
      </p:sp>
    </p:spTree>
    <p:extLst>
      <p:ext uri="{BB962C8B-B14F-4D97-AF65-F5344CB8AC3E}">
        <p14:creationId xmlns:p14="http://schemas.microsoft.com/office/powerpoint/2010/main" val="8394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password Usage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Authenticating to a remote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unique salt s</a:t>
            </a:r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s, H(s, 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Hu-&gt;L: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L and S: establish secure channel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S: let h = stored hashed password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let s = stored salt for </a:t>
            </a:r>
            <a:r>
              <a:rPr lang="en-US" b="1" dirty="0" err="1" smtClean="0">
                <a:latin typeface="Courier New"/>
                <a:cs typeface="Courier New"/>
              </a:rPr>
              <a:t>uid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h = </a:t>
            </a:r>
            <a:r>
              <a:rPr lang="en-US" b="1" dirty="0" smtClean="0">
                <a:latin typeface="Courier New"/>
                <a:cs typeface="Courier New"/>
              </a:rPr>
              <a:t>H(s, p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then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>
                <a:latin typeface="Courier New"/>
                <a:cs typeface="Courier New"/>
              </a:rPr>
              <a:t>is </a:t>
            </a:r>
            <a:r>
              <a:rPr lang="en-US" b="1" smtClean="0">
                <a:latin typeface="Courier New"/>
                <a:cs typeface="Courier New"/>
              </a:rPr>
              <a:t>authenticated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307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lvl="1"/>
            <a:r>
              <a:rPr lang="en-US" dirty="0" smtClean="0"/>
              <a:t>Authenticating Humans</a:t>
            </a:r>
          </a:p>
          <a:p>
            <a:pPr lvl="1"/>
            <a:r>
              <a:rPr lang="en-US" dirty="0" smtClean="0"/>
              <a:t>Authenticating Machines</a:t>
            </a:r>
          </a:p>
          <a:p>
            <a:pPr lvl="1"/>
            <a:r>
              <a:rPr lang="en-US" dirty="0" smtClean="0"/>
              <a:t>Authenticating Programs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37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Authentication:  </a:t>
            </a:r>
            <a:r>
              <a:rPr lang="en-US" dirty="0" smtClean="0">
                <a:solidFill>
                  <a:srgbClr val="000000"/>
                </a:solidFill>
              </a:rPr>
              <a:t>mechanisms that bind principals to actions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L-SC-Everest29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Model: Online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81200"/>
            <a:ext cx="41910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Adversary can interact with the server as </a:t>
            </a:r>
            <a:r>
              <a:rPr lang="en-US" sz="2000" smtClean="0"/>
              <a:t>a user</a:t>
            </a:r>
            <a:endParaRPr lang="en-US" sz="2000" dirty="0"/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7" y="2743200"/>
            <a:ext cx="454855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authentication fails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Guiding principle:  </a:t>
            </a:r>
            <a:r>
              <a:rPr lang="en-US" dirty="0" smtClean="0"/>
              <a:t>the system might be under attack, so don't make the attacker's job any easier</a:t>
            </a:r>
          </a:p>
          <a:p>
            <a:r>
              <a:rPr lang="en-US" dirty="0" smtClean="0"/>
              <a:t>Don't leak valid usernames:</a:t>
            </a:r>
          </a:p>
          <a:p>
            <a:pPr lvl="1"/>
            <a:r>
              <a:rPr lang="en-US" dirty="0" smtClean="0"/>
              <a:t>Prompt for username and password in parallel</a:t>
            </a:r>
          </a:p>
          <a:p>
            <a:pPr lvl="1"/>
            <a:r>
              <a:rPr lang="en-US" dirty="0" smtClean="0"/>
              <a:t>Don't reveal which was bad</a:t>
            </a:r>
          </a:p>
          <a:p>
            <a:r>
              <a:rPr lang="en-US" dirty="0" smtClean="0"/>
              <a:t>Record failed attempts and review</a:t>
            </a:r>
          </a:p>
          <a:p>
            <a:pPr lvl="1"/>
            <a:r>
              <a:rPr lang="en-US" dirty="0" smtClean="0"/>
              <a:t>Perhaps in automated way by administrators</a:t>
            </a:r>
          </a:p>
          <a:p>
            <a:pPr lvl="1"/>
            <a:r>
              <a:rPr lang="en-US" dirty="0" smtClean="0"/>
              <a:t>Perhaps manually by user at next successful login</a:t>
            </a:r>
          </a:p>
          <a:p>
            <a:r>
              <a:rPr lang="en-US" dirty="0" smtClean="0"/>
              <a:t>Lock account after too many attempts</a:t>
            </a:r>
          </a:p>
          <a:p>
            <a:r>
              <a:rPr lang="en-US" dirty="0" smtClean="0"/>
              <a:t>Rate limit login</a:t>
            </a:r>
          </a:p>
        </p:txBody>
      </p:sp>
    </p:spTree>
    <p:extLst>
      <p:ext uri="{BB962C8B-B14F-4D97-AF65-F5344CB8AC3E}">
        <p14:creationId xmlns:p14="http://schemas.microsoft.com/office/powerpoint/2010/main" val="20784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Vulnerability:  </a:t>
            </a:r>
            <a:r>
              <a:rPr lang="en-US" dirty="0" smtClean="0"/>
              <a:t>hashes are easy to compute</a:t>
            </a:r>
          </a:p>
          <a:p>
            <a:r>
              <a:rPr lang="en-US" b="1" dirty="0" smtClean="0"/>
              <a:t>Countermeasure:  </a:t>
            </a:r>
            <a:r>
              <a:rPr lang="en-US" dirty="0" smtClean="0"/>
              <a:t>hash functions that are slow to compute</a:t>
            </a:r>
          </a:p>
          <a:p>
            <a:pPr lvl="1"/>
            <a:r>
              <a:rPr lang="en-US" dirty="0" smtClean="0"/>
              <a:t>Slow hash wouldn't bother user:  delay in logging hardly noticeable</a:t>
            </a:r>
          </a:p>
          <a:p>
            <a:pPr lvl="1"/>
            <a:r>
              <a:rPr lang="en-US" dirty="0" smtClean="0"/>
              <a:t>But would bother attacker constructing dictionary:  delay multiplied by number of entries</a:t>
            </a:r>
          </a:p>
          <a:p>
            <a:pPr lvl="1"/>
            <a:r>
              <a:rPr lang="en-US" dirty="0" smtClean="0"/>
              <a:t>Ideally, enough to make constructing a large dictionary prohibitively expensive</a:t>
            </a:r>
          </a:p>
          <a:p>
            <a:r>
              <a:rPr lang="en-US" dirty="0" smtClean="0"/>
              <a:t>Examples:  </a:t>
            </a:r>
            <a:r>
              <a:rPr lang="en-US" dirty="0" err="1" smtClean="0"/>
              <a:t>bcrypt</a:t>
            </a:r>
            <a:r>
              <a:rPr lang="en-US" dirty="0" smtClean="0"/>
              <a:t>, </a:t>
            </a:r>
            <a:r>
              <a:rPr lang="en-US" dirty="0" err="1" smtClean="0"/>
              <a:t>scrypt</a:t>
            </a:r>
            <a:r>
              <a:rPr lang="en-US" dirty="0" smtClean="0"/>
              <a:t>, Argon2,...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Slowing down fast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a fast hash function...</a:t>
            </a:r>
          </a:p>
          <a:p>
            <a:r>
              <a:rPr lang="en-US" dirty="0" smtClean="0"/>
              <a:t>Slow it down by iterating it many times: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 = H(</a:t>
            </a:r>
            <a:r>
              <a:rPr lang="de-DE" b="1" dirty="0" smtClean="0">
                <a:latin typeface="Courier New"/>
                <a:cs typeface="Courier New"/>
              </a:rPr>
              <a:t>p)</a:t>
            </a:r>
            <a:r>
              <a:rPr lang="de-DE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z2 = H(</a:t>
            </a:r>
            <a:r>
              <a:rPr lang="de-DE" b="1" dirty="0" smtClean="0">
                <a:latin typeface="Courier New"/>
                <a:cs typeface="Courier New"/>
              </a:rPr>
              <a:t>p, </a:t>
            </a:r>
            <a:r>
              <a:rPr lang="de-DE" b="1" dirty="0">
                <a:latin typeface="Courier New"/>
                <a:cs typeface="Courier New"/>
              </a:rPr>
              <a:t>z1);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...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z1000 = H</a:t>
            </a:r>
            <a:r>
              <a:rPr lang="de-DE" b="1" dirty="0" smtClean="0">
                <a:latin typeface="Courier New"/>
                <a:cs typeface="Courier New"/>
              </a:rPr>
              <a:t>(</a:t>
            </a:r>
            <a:r>
              <a:rPr lang="de-DE" b="1" dirty="0">
                <a:latin typeface="Courier New"/>
                <a:cs typeface="Courier New"/>
              </a:rPr>
              <a:t>p</a:t>
            </a:r>
            <a:r>
              <a:rPr lang="de-DE" b="1" dirty="0" smtClean="0">
                <a:latin typeface="Courier New"/>
                <a:cs typeface="Courier New"/>
              </a:rPr>
              <a:t>, </a:t>
            </a:r>
            <a:r>
              <a:rPr lang="de-DE" b="1" dirty="0">
                <a:latin typeface="Courier New"/>
                <a:cs typeface="Courier New"/>
              </a:rPr>
              <a:t>z999); </a:t>
            </a:r>
          </a:p>
          <a:p>
            <a:pPr marL="0" indent="0">
              <a:buNone/>
            </a:pPr>
            <a:r>
              <a:rPr lang="de-DE" b="1" dirty="0" err="1">
                <a:latin typeface="Courier New"/>
                <a:cs typeface="Courier New"/>
              </a:rPr>
              <a:t>output</a:t>
            </a:r>
            <a:r>
              <a:rPr lang="de-DE" b="1" dirty="0">
                <a:latin typeface="Courier New"/>
                <a:cs typeface="Courier New"/>
              </a:rPr>
              <a:t> z1 XOR z2 XOR ... XOR </a:t>
            </a:r>
            <a:r>
              <a:rPr lang="de-DE" b="1" dirty="0" smtClean="0">
                <a:latin typeface="Courier New"/>
                <a:cs typeface="Courier New"/>
              </a:rPr>
              <a:t>z1000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iterations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slowdown</a:t>
            </a:r>
            <a:endParaRPr lang="de-DE" dirty="0"/>
          </a:p>
          <a:p>
            <a:pPr lvl="1"/>
            <a:r>
              <a:rPr lang="de-DE" dirty="0" err="1" smtClean="0"/>
              <a:t>originally</a:t>
            </a:r>
            <a:r>
              <a:rPr lang="de-DE" dirty="0" smtClean="0"/>
              <a:t> </a:t>
            </a:r>
            <a:r>
              <a:rPr lang="de-DE" dirty="0" err="1" smtClean="0"/>
              <a:t>thousands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thinking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10s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thousands</a:t>
            </a:r>
            <a:endParaRPr lang="de-DE" dirty="0" smtClean="0"/>
          </a:p>
          <a:p>
            <a:r>
              <a:rPr lang="de-DE" dirty="0" smtClean="0"/>
              <a:t>Aka </a:t>
            </a:r>
            <a:r>
              <a:rPr lang="de-DE" dirty="0" err="1" smtClean="0">
                <a:solidFill>
                  <a:srgbClr val="4F81BD"/>
                </a:solidFill>
              </a:rPr>
              <a:t>key</a:t>
            </a:r>
            <a:r>
              <a:rPr lang="de-DE" dirty="0" smtClean="0">
                <a:solidFill>
                  <a:srgbClr val="4F81BD"/>
                </a:solidFill>
              </a:rPr>
              <a:t> </a:t>
            </a:r>
            <a:r>
              <a:rPr lang="de-DE" dirty="0" err="1" smtClean="0">
                <a:solidFill>
                  <a:srgbClr val="4F81BD"/>
                </a:solidFill>
              </a:rPr>
              <a:t>stretching</a:t>
            </a:r>
            <a:endParaRPr lang="de-DE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Password-Based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PBKDF2: Password-based key derivation function [</a:t>
            </a:r>
            <a:r>
              <a:rPr lang="en-US" dirty="0" smtClean="0">
                <a:hlinkClick r:id="rId3"/>
              </a:rPr>
              <a:t>RFC 8018</a:t>
            </a:r>
            <a:r>
              <a:rPr lang="en-US" dirty="0" smtClean="0"/>
              <a:t>]</a:t>
            </a:r>
          </a:p>
          <a:p>
            <a:r>
              <a:rPr lang="en-US" b="1" dirty="0"/>
              <a:t>Output:  </a:t>
            </a:r>
            <a:r>
              <a:rPr lang="en-US" dirty="0" smtClean="0"/>
              <a:t>derived key </a:t>
            </a:r>
            <a:r>
              <a:rPr lang="en-US" dirty="0"/>
              <a:t>k</a:t>
            </a:r>
          </a:p>
          <a:p>
            <a:r>
              <a:rPr lang="en-US" b="1" dirty="0" smtClean="0"/>
              <a:t>Input:</a:t>
            </a:r>
          </a:p>
          <a:p>
            <a:pPr lvl="1"/>
            <a:r>
              <a:rPr lang="en-US" dirty="0" smtClean="0"/>
              <a:t>Password p</a:t>
            </a:r>
          </a:p>
          <a:p>
            <a:pPr lvl="1"/>
            <a:r>
              <a:rPr lang="en-US" dirty="0" smtClean="0"/>
              <a:t>Salt s</a:t>
            </a:r>
          </a:p>
          <a:p>
            <a:pPr lvl="1"/>
            <a:r>
              <a:rPr lang="en-US" dirty="0" smtClean="0"/>
              <a:t>Iteration count c</a:t>
            </a:r>
          </a:p>
          <a:p>
            <a:pPr lvl="1"/>
            <a:r>
              <a:rPr lang="en-US" dirty="0" smtClean="0"/>
              <a:t>Key length </a:t>
            </a:r>
            <a:r>
              <a:rPr lang="en-US" dirty="0" err="1" smtClean="0"/>
              <a:t>len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Pseudorandom function (PRF):  </a:t>
            </a:r>
            <a:r>
              <a:rPr lang="en-US" dirty="0" smtClean="0"/>
              <a:t>"looks random" to an adversary that doesn't know an input called the </a:t>
            </a:r>
            <a:r>
              <a:rPr lang="en-US" i="1" dirty="0" smtClean="0"/>
              <a:t>seed </a:t>
            </a:r>
            <a:r>
              <a:rPr lang="en-US" dirty="0" smtClean="0"/>
              <a:t>(</a:t>
            </a:r>
            <a:r>
              <a:rPr lang="en-US" dirty="0" err="1" smtClean="0"/>
              <a:t>commony</a:t>
            </a:r>
            <a:r>
              <a:rPr lang="en-US" dirty="0" smtClean="0"/>
              <a:t> instantiated with an HMAC)</a:t>
            </a:r>
          </a:p>
        </p:txBody>
      </p:sp>
    </p:spTree>
    <p:extLst>
      <p:ext uri="{BB962C8B-B14F-4D97-AF65-F5344CB8AC3E}">
        <p14:creationId xmlns:p14="http://schemas.microsoft.com/office/powerpoint/2010/main" val="4207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PBKDF2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Algorithm:</a:t>
            </a:r>
          </a:p>
          <a:p>
            <a:r>
              <a:rPr lang="en-US" dirty="0" smtClean="0"/>
              <a:t>k = T(1) || T(2) || ... || T(n) </a:t>
            </a:r>
          </a:p>
          <a:p>
            <a:pPr lvl="1"/>
            <a:r>
              <a:rPr lang="en-US" dirty="0" smtClean="0"/>
              <a:t>enough T's to achieve desired </a:t>
            </a:r>
            <a:r>
              <a:rPr lang="en-US" dirty="0" err="1" smtClean="0"/>
              <a:t>len</a:t>
            </a:r>
            <a:endParaRPr lang="en-US" dirty="0" smtClean="0"/>
          </a:p>
          <a:p>
            <a:pPr lvl="1"/>
            <a:r>
              <a:rPr lang="en-US" dirty="0" smtClean="0"/>
              <a:t>|| denotes bit concatenation</a:t>
            </a:r>
          </a:p>
          <a:p>
            <a:r>
              <a:rPr lang="en-US" dirty="0" smtClean="0"/>
              <a:t>T(</a:t>
            </a:r>
            <a:r>
              <a:rPr lang="en-US" dirty="0" err="1" smtClean="0"/>
              <a:t>i</a:t>
            </a:r>
            <a:r>
              <a:rPr lang="en-US" dirty="0" smtClean="0"/>
              <a:t>) = F(p, s, c,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 is in essence a salted iterated hash...</a:t>
            </a:r>
          </a:p>
          <a:p>
            <a:r>
              <a:rPr lang="en-US" dirty="0" smtClean="0"/>
              <a:t>F(p, s, c, </a:t>
            </a:r>
            <a:r>
              <a:rPr lang="en-US" dirty="0" err="1" smtClean="0"/>
              <a:t>i</a:t>
            </a:r>
            <a:r>
              <a:rPr lang="en-US" dirty="0" smtClean="0"/>
              <a:t>) = U(1) XOR ... XOR U(c)</a:t>
            </a:r>
          </a:p>
          <a:p>
            <a:pPr lvl="1"/>
            <a:r>
              <a:rPr lang="en-US" dirty="0" smtClean="0"/>
              <a:t>U(1) = PRF(s, </a:t>
            </a:r>
            <a:r>
              <a:rPr lang="en-US" dirty="0" err="1" smtClean="0"/>
              <a:t>i</a:t>
            </a:r>
            <a:r>
              <a:rPr lang="en-US" dirty="0" smtClean="0"/>
              <a:t>; p)</a:t>
            </a:r>
          </a:p>
          <a:p>
            <a:pPr lvl="1"/>
            <a:r>
              <a:rPr lang="en-US" dirty="0" smtClean="0"/>
              <a:t>U(j) = PRF(U(j-1); p)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5" y="990600"/>
            <a:ext cx="43884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password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Motivated by...</a:t>
            </a:r>
          </a:p>
          <a:p>
            <a:r>
              <a:rPr lang="en-US" b="1" dirty="0"/>
              <a:t>User</a:t>
            </a:r>
            <a:r>
              <a:rPr lang="en-US" dirty="0"/>
              <a:t> forgets password (maybe just </a:t>
            </a:r>
            <a:r>
              <a:rPr lang="en-US" i="1" dirty="0"/>
              <a:t>recover</a:t>
            </a:r>
            <a:r>
              <a:rPr lang="en-US" dirty="0"/>
              <a:t> password</a:t>
            </a:r>
            <a:r>
              <a:rPr lang="en-US" dirty="0" smtClean="0"/>
              <a:t>)</a:t>
            </a:r>
          </a:p>
          <a:p>
            <a:r>
              <a:rPr lang="en-US" b="1" dirty="0"/>
              <a:t>System</a:t>
            </a:r>
            <a:r>
              <a:rPr lang="en-US" dirty="0"/>
              <a:t> forces password </a:t>
            </a:r>
            <a:r>
              <a:rPr lang="en-US" dirty="0" smtClean="0"/>
              <a:t>expiration</a:t>
            </a:r>
          </a:p>
          <a:p>
            <a:pPr lvl="1"/>
            <a:r>
              <a:rPr lang="en-US" dirty="0" smtClean="0"/>
              <a:t>Naively seems wise</a:t>
            </a:r>
          </a:p>
          <a:p>
            <a:pPr lvl="1"/>
            <a:r>
              <a:rPr lang="en-US" dirty="0" smtClean="0"/>
              <a:t>Research suggests otherwise [see </a:t>
            </a:r>
            <a:r>
              <a:rPr lang="en-US" dirty="0" err="1" smtClean="0">
                <a:hlinkClick r:id="rId3"/>
              </a:rPr>
              <a:t>Cranor</a:t>
            </a:r>
            <a:r>
              <a:rPr lang="en-US" dirty="0" smtClean="0">
                <a:hlinkClick r:id="rId3"/>
              </a:rPr>
              <a:t> 2016</a:t>
            </a:r>
            <a:r>
              <a:rPr lang="en-US" dirty="0" smtClean="0"/>
              <a:t>]:</a:t>
            </a:r>
          </a:p>
          <a:p>
            <a:pPr lvl="2"/>
            <a:r>
              <a:rPr lang="en-US" dirty="0" smtClean="0"/>
              <a:t>When users do change passwords, they change them predictably</a:t>
            </a:r>
          </a:p>
          <a:p>
            <a:pPr lvl="2"/>
            <a:r>
              <a:rPr lang="en-US" dirty="0" smtClean="0"/>
              <a:t>Foreknowledge of expiration causes users to choose weaker passwords</a:t>
            </a:r>
          </a:p>
          <a:p>
            <a:r>
              <a:rPr lang="en-US" b="1" dirty="0"/>
              <a:t>Attacker</a:t>
            </a:r>
            <a:r>
              <a:rPr lang="en-US" dirty="0"/>
              <a:t> learns password: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Social engineering: </a:t>
            </a:r>
            <a:r>
              <a:rPr lang="en-US" dirty="0"/>
              <a:t>deceitful techniques to manipulate a person into disclosing information 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Online guessing: </a:t>
            </a:r>
            <a:r>
              <a:rPr lang="en-US" dirty="0"/>
              <a:t>attacker uses authentication interface to guess passwords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Offline guessing: </a:t>
            </a:r>
            <a:r>
              <a:rPr lang="en-US" dirty="0"/>
              <a:t>attacker acquires password database for system and attempts to crack it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 to be </a:t>
            </a:r>
            <a:r>
              <a:rPr lang="en-US" b="1" dirty="0" smtClean="0">
                <a:solidFill>
                  <a:schemeClr val="accent2"/>
                </a:solidFill>
              </a:rPr>
              <a:t>more vulnerable </a:t>
            </a:r>
            <a:r>
              <a:rPr lang="en-US" dirty="0" smtClean="0"/>
              <a:t>than the rest of the authentication system</a:t>
            </a:r>
          </a:p>
          <a:p>
            <a:pPr lvl="1"/>
            <a:r>
              <a:rPr lang="en-US" dirty="0" smtClean="0"/>
              <a:t>Not designed</a:t>
            </a:r>
            <a:r>
              <a:rPr lang="en-US" dirty="0"/>
              <a:t> </a:t>
            </a:r>
            <a:r>
              <a:rPr lang="en-US" dirty="0" smtClean="0"/>
              <a:t>or tested as well</a:t>
            </a:r>
          </a:p>
          <a:p>
            <a:pPr lvl="1"/>
            <a:r>
              <a:rPr lang="en-US" dirty="0" smtClean="0"/>
              <a:t>Have to solve the authentication problem without the benefit of a password</a:t>
            </a:r>
          </a:p>
          <a:p>
            <a:r>
              <a:rPr lang="en-US" dirty="0" smtClean="0"/>
              <a:t>Two common mechanisms:</a:t>
            </a:r>
          </a:p>
          <a:p>
            <a:pPr lvl="1"/>
            <a:r>
              <a:rPr lang="en-US" dirty="0" smtClean="0"/>
              <a:t>Security questions</a:t>
            </a:r>
          </a:p>
          <a:p>
            <a:pPr lvl="1"/>
            <a:r>
              <a:rPr lang="en-US" dirty="0" smtClean="0"/>
              <a:t>Emailed passwords</a:t>
            </a:r>
          </a:p>
        </p:txBody>
      </p:sp>
    </p:spTree>
    <p:extLst>
      <p:ext uri="{BB962C8B-B14F-4D97-AF65-F5344CB8AC3E}">
        <p14:creationId xmlns:p14="http://schemas.microsoft.com/office/powerpoint/2010/main" val="4334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you know:  attributes of identity established at enrollment </a:t>
            </a:r>
          </a:p>
          <a:p>
            <a:r>
              <a:rPr lang="en-US" b="1" dirty="0" smtClean="0"/>
              <a:t>Pro:  </a:t>
            </a:r>
            <a:r>
              <a:rPr lang="en-US" dirty="0" smtClean="0"/>
              <a:t>you are unlikely to forget answers</a:t>
            </a:r>
          </a:p>
          <a:p>
            <a:r>
              <a:rPr lang="en-US" b="1" dirty="0" smtClean="0"/>
              <a:t>Assumes:  </a:t>
            </a:r>
            <a:r>
              <a:rPr lang="en-US" dirty="0" smtClean="0"/>
              <a:t>attacker is unlikely to be able to answer questions</a:t>
            </a:r>
          </a:p>
          <a:p>
            <a:r>
              <a:rPr lang="en-US" b="1" dirty="0" smtClean="0"/>
              <a:t>Con: </a:t>
            </a:r>
            <a:r>
              <a:rPr lang="en-US" dirty="0" smtClean="0"/>
              <a:t>might not resist targeted attacks</a:t>
            </a:r>
          </a:p>
          <a:p>
            <a:r>
              <a:rPr lang="en-US" b="1" dirty="0" smtClean="0"/>
              <a:t>Con: </a:t>
            </a:r>
            <a:r>
              <a:rPr lang="en-US" dirty="0" smtClean="0"/>
              <a:t>linking is a problem; same answers re-used in many systems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62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rgbClr val="4F81BD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fingerprint, retinal scan, hand silhouette, a pulse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you know</a:t>
            </a:r>
          </a:p>
          <a:p>
            <a:pPr marL="457200" lvl="1" indent="0">
              <a:buNone/>
            </a:pPr>
            <a:r>
              <a:rPr lang="en-US" dirty="0" smtClean="0"/>
              <a:t>password, passphrase, PIN, answers to security questions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 smtClean="0"/>
              <a:t>physical key, ticket, {ATM, </a:t>
            </a:r>
            <a:r>
              <a:rPr lang="en-US" dirty="0" err="1" smtClean="0"/>
              <a:t>prox</a:t>
            </a:r>
            <a:r>
              <a:rPr lang="en-US" dirty="0" smtClean="0"/>
              <a:t>, credit} card, token</a:t>
            </a:r>
          </a:p>
        </p:txBody>
      </p:sp>
    </p:spTree>
    <p:extLst>
      <p:ext uri="{BB962C8B-B14F-4D97-AF65-F5344CB8AC3E}">
        <p14:creationId xmlns:p14="http://schemas.microsoft.com/office/powerpoint/2010/main" val="11641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Emailed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your old password or a new temporary password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one-time password:  </a:t>
            </a:r>
            <a:r>
              <a:rPr lang="en-US" dirty="0" smtClean="0"/>
              <a:t>valid for single use only, maybe limited duration</a:t>
            </a:r>
          </a:p>
          <a:p>
            <a:endParaRPr lang="en-US" b="1" dirty="0" smtClean="0"/>
          </a:p>
          <a:p>
            <a:r>
              <a:rPr lang="en-US" b="1" dirty="0" smtClean="0"/>
              <a:t>Assumes:  </a:t>
            </a:r>
            <a:r>
              <a:rPr lang="en-US" dirty="0" smtClean="0"/>
              <a:t>attacker is unlikely to have compromised your email account</a:t>
            </a:r>
          </a:p>
          <a:p>
            <a:r>
              <a:rPr lang="en-US" b="1" dirty="0"/>
              <a:t>Assumes:  </a:t>
            </a:r>
            <a:r>
              <a:rPr lang="en-US" dirty="0"/>
              <a:t>email service correctly authenticates you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Create:  </a:t>
            </a:r>
            <a:r>
              <a:rPr lang="en-US" dirty="0" smtClean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Store:  </a:t>
            </a:r>
            <a:r>
              <a:rPr lang="en-US" dirty="0" smtClean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Use:  </a:t>
            </a:r>
            <a:r>
              <a:rPr lang="en-US" dirty="0" smtClean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Change/recover/reset:  </a:t>
            </a:r>
            <a:r>
              <a:rPr lang="en-US" dirty="0" smtClean="0"/>
              <a:t>user wants or needs to change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passwords?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Passwords are tolerated or hated by users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Passwords are plagued by security problems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Can we do better?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Criteria:  [</a:t>
            </a:r>
            <a:r>
              <a:rPr lang="en-US" dirty="0" err="1" smtClean="0">
                <a:solidFill>
                  <a:schemeClr val="tx2"/>
                </a:solidFill>
              </a:rPr>
              <a:t>Bonneau</a:t>
            </a:r>
            <a:r>
              <a:rPr lang="en-US" dirty="0" smtClean="0">
                <a:solidFill>
                  <a:schemeClr val="tx2"/>
                </a:solidFill>
              </a:rPr>
              <a:t> et al. 2012]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Security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Usability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Deployability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...criteria are worth studying for security in general</a:t>
            </a:r>
          </a:p>
        </p:txBody>
      </p:sp>
    </p:spTree>
    <p:extLst>
      <p:ext uri="{BB962C8B-B14F-4D97-AF65-F5344CB8AC3E}">
        <p14:creationId xmlns:p14="http://schemas.microsoft.com/office/powerpoint/2010/main" val="14800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Schemes to replace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managers</a:t>
            </a:r>
          </a:p>
          <a:p>
            <a:r>
              <a:rPr lang="en-US" dirty="0" smtClean="0"/>
              <a:t>Proxies</a:t>
            </a:r>
          </a:p>
          <a:p>
            <a:r>
              <a:rPr lang="en-US" dirty="0" smtClean="0"/>
              <a:t>Federated identity management</a:t>
            </a:r>
          </a:p>
          <a:p>
            <a:r>
              <a:rPr lang="en-US" dirty="0" smtClean="0"/>
              <a:t>Graphical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Paper tokens</a:t>
            </a:r>
          </a:p>
          <a:p>
            <a:r>
              <a:rPr lang="en-US" dirty="0" smtClean="0"/>
              <a:t>Visual cryptography</a:t>
            </a:r>
          </a:p>
          <a:p>
            <a:r>
              <a:rPr lang="en-US" dirty="0" smtClean="0"/>
              <a:t>Hardware tokens</a:t>
            </a:r>
          </a:p>
          <a:p>
            <a:r>
              <a:rPr lang="en-US" dirty="0" smtClean="0"/>
              <a:t>Phone-based</a:t>
            </a:r>
          </a:p>
          <a:p>
            <a:r>
              <a:rPr lang="en-US" dirty="0" smtClean="0"/>
              <a:t>Biometric</a:t>
            </a:r>
          </a:p>
        </p:txBody>
      </p:sp>
    </p:spTree>
    <p:extLst>
      <p:ext uri="{BB962C8B-B14F-4D97-AF65-F5344CB8AC3E}">
        <p14:creationId xmlns:p14="http://schemas.microsoft.com/office/powerpoint/2010/main" val="4532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Schemes to replace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[</a:t>
            </a:r>
            <a:r>
              <a:rPr lang="en-US" dirty="0" err="1" smtClean="0">
                <a:solidFill>
                  <a:srgbClr val="7F7F7F"/>
                </a:solidFill>
              </a:rPr>
              <a:t>Bonneau</a:t>
            </a:r>
            <a:r>
              <a:rPr lang="en-US" dirty="0" smtClean="0">
                <a:solidFill>
                  <a:srgbClr val="7F7F7F"/>
                </a:solidFill>
              </a:rPr>
              <a:t> et al. 2012]:</a:t>
            </a:r>
          </a:p>
          <a:p>
            <a:r>
              <a:rPr lang="en-US" dirty="0" smtClean="0"/>
              <a:t>Most schemes </a:t>
            </a:r>
            <a:r>
              <a:rPr lang="en-US" dirty="0"/>
              <a:t>do better than passwords on </a:t>
            </a:r>
            <a:r>
              <a:rPr lang="en-US" dirty="0" smtClean="0">
                <a:solidFill>
                  <a:schemeClr val="accent2"/>
                </a:solidFill>
              </a:rPr>
              <a:t>security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Some </a:t>
            </a:r>
            <a:r>
              <a:rPr lang="en-US" dirty="0"/>
              <a:t>schemes do better and some worse on </a:t>
            </a:r>
            <a:r>
              <a:rPr lang="en-US" dirty="0" smtClean="0">
                <a:solidFill>
                  <a:schemeClr val="accent2"/>
                </a:solidFill>
              </a:rPr>
              <a:t>usability</a:t>
            </a:r>
          </a:p>
          <a:p>
            <a:r>
              <a:rPr lang="en-US" dirty="0" smtClean="0"/>
              <a:t>Every </a:t>
            </a:r>
            <a:r>
              <a:rPr lang="en-US" dirty="0"/>
              <a:t>scheme does worse than passwords on </a:t>
            </a:r>
            <a:r>
              <a:rPr lang="en-US" dirty="0" err="1" smtClean="0">
                <a:solidFill>
                  <a:schemeClr val="accent2"/>
                </a:solidFill>
              </a:rPr>
              <a:t>deployability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 smtClean="0"/>
              <a:t>Passwords are here to stay, for now</a:t>
            </a:r>
          </a:p>
          <a:p>
            <a:r>
              <a:rPr lang="en-US" dirty="0"/>
              <a:t>S</a:t>
            </a:r>
            <a:r>
              <a:rPr lang="en-US" dirty="0" smtClean="0"/>
              <a:t>chemes offering some variation of </a:t>
            </a:r>
            <a:r>
              <a:rPr lang="en-US" b="1" dirty="0" smtClean="0">
                <a:solidFill>
                  <a:schemeClr val="accent2"/>
                </a:solidFill>
              </a:rPr>
              <a:t>single sign on </a:t>
            </a:r>
            <a:r>
              <a:rPr lang="en-US" dirty="0" smtClean="0"/>
              <a:t>seem to offer best improvements in security and usability...</a:t>
            </a:r>
          </a:p>
        </p:txBody>
      </p:sp>
    </p:spTree>
    <p:extLst>
      <p:ext uri="{BB962C8B-B14F-4D97-AF65-F5344CB8AC3E}">
        <p14:creationId xmlns:p14="http://schemas.microsoft.com/office/powerpoint/2010/main" val="20123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Create:  </a:t>
            </a:r>
            <a:r>
              <a:rPr lang="en-US" dirty="0" smtClean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Store:  </a:t>
            </a:r>
            <a:r>
              <a:rPr lang="en-US" dirty="0" smtClean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Use:  </a:t>
            </a:r>
            <a:r>
              <a:rPr lang="en-US" dirty="0" smtClean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Change/recover/reset:  </a:t>
            </a:r>
            <a:r>
              <a:rPr lang="en-US" dirty="0" smtClean="0"/>
              <a:t>user wants or needs to change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password Creation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creates?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User:  </a:t>
            </a:r>
            <a:r>
              <a:rPr lang="en-US" dirty="0" smtClean="0"/>
              <a:t>typically guessable passwords</a:t>
            </a:r>
          </a:p>
          <a:p>
            <a:r>
              <a:rPr lang="en-US" b="1" dirty="0" smtClean="0"/>
              <a:t>System:  </a:t>
            </a:r>
          </a:p>
          <a:p>
            <a:pPr lvl="1"/>
            <a:r>
              <a:rPr lang="en-US" dirty="0" smtClean="0"/>
              <a:t>can produce hard-to-guess passwords (e.g., random ASCII character strings)</a:t>
            </a:r>
          </a:p>
          <a:p>
            <a:pPr lvl="1"/>
            <a:r>
              <a:rPr lang="en-US" dirty="0" smtClean="0"/>
              <a:t>but users can't remember them</a:t>
            </a:r>
          </a:p>
          <a:p>
            <a:r>
              <a:rPr lang="en-US" b="1" dirty="0" smtClean="0"/>
              <a:t>Administrator:  </a:t>
            </a:r>
            <a:r>
              <a:rPr lang="en-US" dirty="0" smtClean="0"/>
              <a:t>reduces to 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574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Top 10 passwords in 2017: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SplashData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 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password</a:t>
            </a:r>
            <a:r>
              <a:rPr lang="de-DE" dirty="0" smtClean="0"/>
              <a:t>  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12345678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qwerty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123456789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letmein</a:t>
            </a:r>
            <a:endParaRPr lang="de-DE" dirty="0" smtClean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football</a:t>
            </a:r>
            <a:endParaRPr lang="de-DE" dirty="0" smtClean="0"/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iloveyou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16: </a:t>
            </a:r>
            <a:r>
              <a:rPr lang="de-DE" dirty="0" err="1" smtClean="0"/>
              <a:t>starwars</a:t>
            </a:r>
            <a:r>
              <a:rPr lang="de-DE" dirty="0" smtClean="0"/>
              <a:t>, 18: </a:t>
            </a:r>
            <a:r>
              <a:rPr lang="de-DE" dirty="0" err="1" smtClean="0"/>
              <a:t>dragon</a:t>
            </a:r>
            <a:r>
              <a:rPr lang="de-DE" dirty="0" smtClean="0"/>
              <a:t>, 27: jordan23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Top 20 </a:t>
            </a:r>
            <a:r>
              <a:rPr lang="de-DE" dirty="0" err="1" smtClean="0"/>
              <a:t>passwords</a:t>
            </a:r>
            <a:r>
              <a:rPr lang="de-DE" dirty="0" smtClean="0"/>
              <a:t> </a:t>
            </a:r>
            <a:r>
              <a:rPr lang="de-DE" dirty="0" err="1" smtClean="0"/>
              <a:t>suffice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r>
              <a:rPr lang="de-DE" dirty="0" smtClean="0"/>
              <a:t> 10%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accounts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Skyhigh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Networks]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Article Lead - narrow1003847344glltbjimage.related.articleLeadNarrow.353x0.glnxkg.png1450187316575.jpg-300x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53" y="2786399"/>
            <a:ext cx="2307349" cy="26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characterize strength?</a:t>
            </a:r>
          </a:p>
          <a:p>
            <a:r>
              <a:rPr lang="en-US" dirty="0" smtClean="0"/>
              <a:t>Difficulty to brute force—"strength" or "security level"</a:t>
            </a:r>
          </a:p>
          <a:p>
            <a:pPr lvl="1"/>
            <a:r>
              <a:rPr lang="en-US" dirty="0" smtClean="0"/>
              <a:t>Recall:  if 2^X guesses required, strength is X</a:t>
            </a:r>
          </a:p>
          <a:p>
            <a:r>
              <a:rPr lang="en-US" dirty="0" smtClean="0"/>
              <a:t>Suppose passwords are L characters long from an alphabet of N characters</a:t>
            </a:r>
          </a:p>
          <a:p>
            <a:pPr lvl="1"/>
            <a:r>
              <a:rPr lang="en-US" dirty="0" smtClean="0"/>
              <a:t>Then N^L possible passwords</a:t>
            </a:r>
          </a:p>
          <a:p>
            <a:pPr lvl="1"/>
            <a:r>
              <a:rPr lang="en-US" dirty="0" smtClean="0"/>
              <a:t>Solve for X in 2^X = N^L</a:t>
            </a:r>
          </a:p>
          <a:p>
            <a:pPr lvl="1"/>
            <a:r>
              <a:rPr lang="en-US" dirty="0" smtClean="0"/>
              <a:t>Get X = L log</a:t>
            </a:r>
            <a:r>
              <a:rPr lang="en-US" baseline="-25000" dirty="0" smtClean="0"/>
              <a:t>2</a:t>
            </a:r>
            <a:r>
              <a:rPr lang="en-US" dirty="0" smtClean="0"/>
              <a:t> N</a:t>
            </a:r>
          </a:p>
          <a:p>
            <a:pPr lvl="1"/>
            <a:r>
              <a:rPr lang="en-US" dirty="0" smtClean="0"/>
              <a:t>This X is aka </a:t>
            </a:r>
            <a:r>
              <a:rPr lang="en-US" dirty="0" smtClean="0">
                <a:solidFill>
                  <a:srgbClr val="0070C0"/>
                </a:solidFill>
              </a:rPr>
              <a:t>entropy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password</a:t>
            </a:r>
          </a:p>
          <a:p>
            <a:pPr lvl="2"/>
            <a:r>
              <a:rPr lang="en-US" dirty="0" smtClean="0"/>
              <a:t>Assuming every password is equally likely, X is the </a:t>
            </a:r>
            <a:r>
              <a:rPr lang="en-US" i="1" dirty="0" smtClean="0"/>
              <a:t>Shannon entropy of the probability distribution</a:t>
            </a:r>
            <a:r>
              <a:rPr lang="en-US" dirty="0" smtClean="0"/>
              <a:t> (cf. Information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6316</TotalTime>
  <Words>2510</Words>
  <Application>Microsoft Macintosh PowerPoint</Application>
  <PresentationFormat>On-screen Show (4:3)</PresentationFormat>
  <Paragraphs>385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Courier New</vt:lpstr>
      <vt:lpstr>Cronos Pro</vt:lpstr>
      <vt:lpstr>Mangal</vt:lpstr>
      <vt:lpstr>Arial</vt:lpstr>
      <vt:lpstr>Clarity</vt:lpstr>
      <vt:lpstr>Lecture 12: Passwords</vt:lpstr>
      <vt:lpstr>Where we were…</vt:lpstr>
      <vt:lpstr>Where we were…</vt:lpstr>
      <vt:lpstr>Where we were…</vt:lpstr>
      <vt:lpstr>Password lifecycle</vt:lpstr>
      <vt:lpstr>1. password Creation</vt:lpstr>
      <vt:lpstr>Who creates?</vt:lpstr>
      <vt:lpstr>Weak passwords</vt:lpstr>
      <vt:lpstr>Strong passwords</vt:lpstr>
      <vt:lpstr>Entropy estimation</vt:lpstr>
      <vt:lpstr>Entropy of passwords</vt:lpstr>
      <vt:lpstr>Entropy estimation</vt:lpstr>
      <vt:lpstr>Password Recipes</vt:lpstr>
      <vt:lpstr>Recipe comparison</vt:lpstr>
      <vt:lpstr>Recipe comparison</vt:lpstr>
      <vt:lpstr>PowerPoint Presentation</vt:lpstr>
      <vt:lpstr>Passwords</vt:lpstr>
      <vt:lpstr>2. password Storage</vt:lpstr>
      <vt:lpstr>Password Storage</vt:lpstr>
      <vt:lpstr>Threat Model: Offline Attack</vt:lpstr>
      <vt:lpstr>Password Storage</vt:lpstr>
      <vt:lpstr>Hashed passwords</vt:lpstr>
      <vt:lpstr>Hashed passwords are still vulnerable</vt:lpstr>
      <vt:lpstr>Dictionary attacks</vt:lpstr>
      <vt:lpstr>Typical passwords</vt:lpstr>
      <vt:lpstr>Salted hashed passwords</vt:lpstr>
      <vt:lpstr>Salted hashed passwords</vt:lpstr>
      <vt:lpstr>3. password Usage</vt:lpstr>
      <vt:lpstr>Authenticating to a remote server</vt:lpstr>
      <vt:lpstr>Threat Model: Online Attack</vt:lpstr>
      <vt:lpstr>When authentication fails</vt:lpstr>
      <vt:lpstr>Rate limiting</vt:lpstr>
      <vt:lpstr>Slowing down fast hashes</vt:lpstr>
      <vt:lpstr>Password-Based Encryption</vt:lpstr>
      <vt:lpstr>PBKDF2</vt:lpstr>
      <vt:lpstr>4. password Change</vt:lpstr>
      <vt:lpstr>Password change</vt:lpstr>
      <vt:lpstr>Change mechanisms</vt:lpstr>
      <vt:lpstr>Security questions</vt:lpstr>
      <vt:lpstr>Emailed password</vt:lpstr>
      <vt:lpstr>Password lifecycle</vt:lpstr>
      <vt:lpstr>Beyond passwords?</vt:lpstr>
      <vt:lpstr>Schemes to replace passwords</vt:lpstr>
      <vt:lpstr>Schemes to replace passwords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199</cp:revision>
  <dcterms:created xsi:type="dcterms:W3CDTF">2018-01-05T20:19:03Z</dcterms:created>
  <dcterms:modified xsi:type="dcterms:W3CDTF">2018-03-14T15:51:53Z</dcterms:modified>
</cp:coreProperties>
</file>