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handoutMasterIdLst>
    <p:handoutMasterId r:id="rId41"/>
  </p:handoutMasterIdLst>
  <p:sldIdLst>
    <p:sldId id="256" r:id="rId2"/>
    <p:sldId id="287" r:id="rId3"/>
    <p:sldId id="290" r:id="rId4"/>
    <p:sldId id="291" r:id="rId5"/>
    <p:sldId id="294" r:id="rId6"/>
    <p:sldId id="260" r:id="rId7"/>
    <p:sldId id="262" r:id="rId8"/>
    <p:sldId id="261" r:id="rId9"/>
    <p:sldId id="263" r:id="rId10"/>
    <p:sldId id="264" r:id="rId11"/>
    <p:sldId id="265" r:id="rId12"/>
    <p:sldId id="266" r:id="rId13"/>
    <p:sldId id="267" r:id="rId14"/>
    <p:sldId id="288" r:id="rId15"/>
    <p:sldId id="289" r:id="rId16"/>
    <p:sldId id="293" r:id="rId17"/>
    <p:sldId id="301" r:id="rId18"/>
    <p:sldId id="296" r:id="rId19"/>
    <p:sldId id="297" r:id="rId20"/>
    <p:sldId id="298" r:id="rId21"/>
    <p:sldId id="300" r:id="rId22"/>
    <p:sldId id="313" r:id="rId23"/>
    <p:sldId id="304" r:id="rId24"/>
    <p:sldId id="305" r:id="rId25"/>
    <p:sldId id="306" r:id="rId26"/>
    <p:sldId id="307" r:id="rId27"/>
    <p:sldId id="295" r:id="rId28"/>
    <p:sldId id="275" r:id="rId29"/>
    <p:sldId id="276" r:id="rId30"/>
    <p:sldId id="277" r:id="rId31"/>
    <p:sldId id="283" r:id="rId32"/>
    <p:sldId id="284" r:id="rId33"/>
    <p:sldId id="299" r:id="rId34"/>
    <p:sldId id="308" r:id="rId35"/>
    <p:sldId id="309" r:id="rId36"/>
    <p:sldId id="311" r:id="rId37"/>
    <p:sldId id="310" r:id="rId38"/>
    <p:sldId id="312"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0007"/>
    <a:srgbClr val="FFFFFF"/>
    <a:srgbClr val="696969"/>
    <a:srgbClr val="333333"/>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074" autoAdjust="0"/>
    <p:restoredTop sz="87937" autoAdjust="0"/>
  </p:normalViewPr>
  <p:slideViewPr>
    <p:cSldViewPr>
      <p:cViewPr>
        <p:scale>
          <a:sx n="88" d="100"/>
          <a:sy n="88" d="100"/>
        </p:scale>
        <p:origin x="208" y="96"/>
      </p:cViewPr>
      <p:guideLst>
        <p:guide orient="horz" pos="2160"/>
        <p:guide pos="2880"/>
      </p:guideLst>
    </p:cSldViewPr>
  </p:slideViewPr>
  <p:outlineViewPr>
    <p:cViewPr>
      <p:scale>
        <a:sx n="33" d="100"/>
        <a:sy n="33" d="100"/>
      </p:scale>
      <p:origin x="36" y="16902"/>
    </p:cViewPr>
  </p:outlineViewPr>
  <p:notesTextViewPr>
    <p:cViewPr>
      <p:scale>
        <a:sx n="1" d="1"/>
        <a:sy n="1" d="1"/>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57F19EE-4C14-416B-9A28-3D9B2AE65E04}" type="datetimeFigureOut">
              <a:rPr lang="en-US" smtClean="0"/>
              <a:t>3/4/18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E47E2B7-019C-47AA-8287-AB4BD1848ED5}" type="slidenum">
              <a:rPr lang="en-US" smtClean="0"/>
              <a:t>‹#›</a:t>
            </a:fld>
            <a:endParaRPr lang="en-US"/>
          </a:p>
        </p:txBody>
      </p:sp>
    </p:spTree>
    <p:extLst>
      <p:ext uri="{BB962C8B-B14F-4D97-AF65-F5344CB8AC3E}">
        <p14:creationId xmlns:p14="http://schemas.microsoft.com/office/powerpoint/2010/main" val="3895164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B7EBD1-2546-431F-B565-95BCA5604CC4}" type="datetimeFigureOut">
              <a:rPr lang="en-US" smtClean="0"/>
              <a:t>3/4/18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E031AF-CC19-4E5A-831F-2BAAD17F6D1A}" type="slidenum">
              <a:rPr lang="en-US" smtClean="0"/>
              <a:t>‹#›</a:t>
            </a:fld>
            <a:endParaRPr lang="en-US"/>
          </a:p>
        </p:txBody>
      </p:sp>
    </p:spTree>
    <p:extLst>
      <p:ext uri="{BB962C8B-B14F-4D97-AF65-F5344CB8AC3E}">
        <p14:creationId xmlns:p14="http://schemas.microsoft.com/office/powerpoint/2010/main" val="1035186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n.wikipedia.org/wiki/Transmission_Control_Protocol" TargetMode="External"/><Relationship Id="rId4" Type="http://schemas.openxmlformats.org/officeDocument/2006/relationships/hyperlink" Target="https://en.wikipedia.org/wiki/Transport_Layer_Security#cite_note-register20130801-306" TargetMode="External"/><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E031AF-CC19-4E5A-831F-2BAAD17F6D1A}" type="slidenum">
              <a:rPr lang="en-US" smtClean="0"/>
              <a:t>1</a:t>
            </a:fld>
            <a:endParaRPr lang="en-US"/>
          </a:p>
        </p:txBody>
      </p:sp>
    </p:spTree>
    <p:extLst>
      <p:ext uri="{BB962C8B-B14F-4D97-AF65-F5344CB8AC3E}">
        <p14:creationId xmlns:p14="http://schemas.microsoft.com/office/powerpoint/2010/main" val="967978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in SSL, sequence number is implicit (included in MAC)</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30</a:t>
            </a:fld>
            <a:endParaRPr lang="en-US"/>
          </a:p>
        </p:txBody>
      </p:sp>
    </p:spTree>
    <p:extLst>
      <p:ext uri="{BB962C8B-B14F-4D97-AF65-F5344CB8AC3E}">
        <p14:creationId xmlns:p14="http://schemas.microsoft.com/office/powerpoint/2010/main" val="458485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36</a:t>
            </a:fld>
            <a:endParaRPr lang="en-US"/>
          </a:p>
        </p:txBody>
      </p:sp>
    </p:spTree>
    <p:extLst>
      <p:ext uri="{BB962C8B-B14F-4D97-AF65-F5344CB8AC3E}">
        <p14:creationId xmlns:p14="http://schemas.microsoft.com/office/powerpoint/2010/main" val="1845038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Heartbleed was a vulnerability in the OpenSSL resulting from a missing bounds check (a buffer </a:t>
            </a:r>
            <a:r>
              <a:rPr lang="en-US" dirty="0" err="1" smtClean="0"/>
              <a:t>overread</a:t>
            </a:r>
            <a:r>
              <a:rPr lang="en-US" dirty="0" smtClean="0"/>
              <a:t> vulnerability) in its implementation of the TLS heartbeat extension; it was discovered in April 2014. Transport Layer Security (TLS) is the standard protocol for creating secure, encrypted communication channels. The TLS heartbeat extension is designed to keep the connection alive, avoiding the overhead of negotiating a new connection; it works by having one end of the connection send an arbitrary message which the other end echoes back, proving that the connection is OK. The heartbeat message, according to the RFC, has the following structure:\begin{verbatim}    </a:t>
            </a:r>
            <a:r>
              <a:rPr lang="en-US" dirty="0" err="1" smtClean="0"/>
              <a:t>struct</a:t>
            </a:r>
            <a:r>
              <a:rPr lang="en-US" dirty="0" smtClean="0"/>
              <a:t> {        </a:t>
            </a:r>
            <a:r>
              <a:rPr lang="en-US" dirty="0" err="1" smtClean="0"/>
              <a:t>HeartbeatMessageType</a:t>
            </a:r>
            <a:r>
              <a:rPr lang="en-US" dirty="0" smtClean="0"/>
              <a:t> type;        uint16 </a:t>
            </a:r>
            <a:r>
              <a:rPr lang="en-US" dirty="0" err="1" smtClean="0"/>
              <a:t>payload_length</a:t>
            </a:r>
            <a:r>
              <a:rPr lang="en-US" dirty="0" smtClean="0"/>
              <a:t>;        opaque payload[</a:t>
            </a:r>
            <a:r>
              <a:rPr lang="en-US" dirty="0" err="1" smtClean="0"/>
              <a:t>HeartbeatMessage.payload_length</a:t>
            </a:r>
            <a:r>
              <a:rPr lang="en-US" dirty="0" smtClean="0"/>
              <a:t>];        opaque padding[</a:t>
            </a:r>
            <a:r>
              <a:rPr lang="en-US" dirty="0" err="1" smtClean="0"/>
              <a:t>padding_length</a:t>
            </a:r>
            <a:r>
              <a:rPr lang="en-US" dirty="0" smtClean="0"/>
              <a:t>];    } </a:t>
            </a:r>
            <a:r>
              <a:rPr lang="en-US" dirty="0" err="1" smtClean="0"/>
              <a:t>HeartbeatMessage</a:t>
            </a:r>
            <a:r>
              <a:rPr lang="en-US" dirty="0" smtClean="0"/>
              <a:t>;\end{verbatim}Unfortunately, OpenSSL's implementation did not check the claimed {\verb </a:t>
            </a:r>
            <a:r>
              <a:rPr lang="en-US" dirty="0" err="1" smtClean="0"/>
              <a:t>payload_length</a:t>
            </a:r>
            <a:r>
              <a:rPr lang="en-US" dirty="0" smtClean="0"/>
              <a:t> } against the actual length of the TLS record sent. If the claimed length (which could be up to 64KB) exceeded the length of the actual payload (which could be just one byte), the ``echo'' message returned by the server would send back a copy of the one byte message as well as the next 64KB-1 bytes of memory. Because this memory often contains sensitive values, this approach allowed an attacker to access servers' private keys as well as users' session cookies and passwords. At the time it was disclosed, 17\% of secure web servers on the Internet were believed to be vulnerable. Experts estimate that as of January 2017, as many as 200,000 services remain vulnerable. </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37</a:t>
            </a:fld>
            <a:endParaRPr lang="en-US"/>
          </a:p>
        </p:txBody>
      </p:sp>
    </p:spTree>
    <p:extLst>
      <p:ext uri="{BB962C8B-B14F-4D97-AF65-F5344CB8AC3E}">
        <p14:creationId xmlns:p14="http://schemas.microsoft.com/office/powerpoint/2010/main" val="2049186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 TLS (logout) truncation attack blocks a victim's account logout requests so that the user unknowingly remains logged into a web service. When the request to sign out is sent, the attacker injects an unencrypted </a:t>
            </a:r>
            <a:r>
              <a:rPr lang="en-US" sz="1200" b="0" i="0" u="none" strike="noStrike" kern="1200" dirty="0" smtClean="0">
                <a:solidFill>
                  <a:schemeClr val="tx1"/>
                </a:solidFill>
                <a:effectLst/>
                <a:latin typeface="+mn-lt"/>
                <a:ea typeface="+mn-ea"/>
                <a:cs typeface="+mn-cs"/>
                <a:hlinkClick r:id="rId3" tooltip="Transmission Control Protocol"/>
              </a:rPr>
              <a:t>TCP</a:t>
            </a:r>
            <a:r>
              <a:rPr lang="en-US" sz="1200" b="0" i="0" kern="1200" dirty="0" smtClean="0">
                <a:solidFill>
                  <a:schemeClr val="tx1"/>
                </a:solidFill>
                <a:effectLst/>
                <a:latin typeface="+mn-lt"/>
                <a:ea typeface="+mn-ea"/>
                <a:cs typeface="+mn-cs"/>
              </a:rPr>
              <a:t> FIN message (no more data from sender) to close the connection. The server therefore doesn't receive the logout request and is unaware of the abnormal termination.</a:t>
            </a:r>
            <a:r>
              <a:rPr lang="en-US" sz="1200" b="0" i="0" u="none" strike="noStrike" kern="1200" baseline="30000" dirty="0" smtClean="0">
                <a:solidFill>
                  <a:schemeClr val="tx1"/>
                </a:solidFill>
                <a:effectLst/>
                <a:latin typeface="+mn-lt"/>
                <a:ea typeface="+mn-ea"/>
                <a:cs typeface="+mn-cs"/>
                <a:hlinkClick r:id="rId4"/>
              </a:rPr>
              <a:t>[251]</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Published in July 2013, the attack causes web services such as Gmail and Hotmail to display a page that informs the user that they have successfully signed-out, while ensuring that the user's browser maintains authorization with the service, allowing an attacker with subsequent access to the browser to access and take over control of the user's logged-in account. The attack does not rely on installing malware on the victim's computer; attackers need only place themselves between the victim and the web server (e.g., by setting up a rogue wireless hotspot).This vulnerability also requires access to the victim's computer. Another possibility is when using FTP the data connection can have a false FIN in the data stream, and if the protocol rules for exchanging </a:t>
            </a:r>
            <a:r>
              <a:rPr lang="en-US" sz="1200" b="0" i="0" kern="1200" dirty="0" err="1" smtClean="0">
                <a:solidFill>
                  <a:schemeClr val="tx1"/>
                </a:solidFill>
                <a:effectLst/>
                <a:latin typeface="+mn-lt"/>
                <a:ea typeface="+mn-ea"/>
                <a:cs typeface="+mn-cs"/>
              </a:rPr>
              <a:t>close_notify</a:t>
            </a:r>
            <a:r>
              <a:rPr lang="en-US" sz="1200" b="0" i="0" kern="1200" dirty="0" smtClean="0">
                <a:solidFill>
                  <a:schemeClr val="tx1"/>
                </a:solidFill>
                <a:effectLst/>
                <a:latin typeface="+mn-lt"/>
                <a:ea typeface="+mn-ea"/>
                <a:cs typeface="+mn-cs"/>
              </a:rPr>
              <a:t> alerts is not adhered to a file can be truncated.</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38</a:t>
            </a:fld>
            <a:endParaRPr lang="en-US"/>
          </a:p>
        </p:txBody>
      </p:sp>
    </p:spTree>
    <p:extLst>
      <p:ext uri="{BB962C8B-B14F-4D97-AF65-F5344CB8AC3E}">
        <p14:creationId xmlns:p14="http://schemas.microsoft.com/office/powerpoint/2010/main" val="1183425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GF(2</a:t>
            </a:r>
            <a:r>
              <a:rPr lang="en-US" sz="1200" b="0" i="0" kern="1200" baseline="30000" dirty="0" smtClean="0">
                <a:solidFill>
                  <a:schemeClr val="tx1"/>
                </a:solidFill>
                <a:effectLst/>
                <a:latin typeface="+mn-lt"/>
                <a:ea typeface="+mn-ea"/>
                <a:cs typeface="+mn-cs"/>
              </a:rPr>
              <a:t>128</a:t>
            </a:r>
            <a:r>
              <a:rPr lang="en-US" sz="1200" b="0" i="0" kern="1200" dirty="0" smtClean="0">
                <a:solidFill>
                  <a:schemeClr val="tx1"/>
                </a:solidFill>
                <a:effectLst/>
                <a:latin typeface="+mn-lt"/>
                <a:ea typeface="+mn-ea"/>
                <a:cs typeface="+mn-cs"/>
              </a:rPr>
              <a:t>) field used is defined by the polynomial</a:t>
            </a:r>
            <a:r>
              <a:rPr lang="en-US" sz="1200" b="0" i="0" kern="1200" baseline="0" dirty="0" smtClean="0">
                <a:solidFill>
                  <a:schemeClr val="tx1"/>
                </a:solidFill>
                <a:effectLst/>
                <a:latin typeface="+mn-lt"/>
                <a:ea typeface="+mn-ea"/>
                <a:cs typeface="+mn-cs"/>
              </a:rPr>
              <a:t> </a:t>
            </a:r>
            <a:r>
              <a:rPr lang="en-US" dirty="0" smtClean="0">
                <a:effectLst/>
              </a:rPr>
              <a:t>x^128+x^7+x^2+x+1</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15</a:t>
            </a:fld>
            <a:endParaRPr lang="en-US"/>
          </a:p>
        </p:txBody>
      </p:sp>
    </p:spTree>
    <p:extLst>
      <p:ext uri="{BB962C8B-B14F-4D97-AF65-F5344CB8AC3E}">
        <p14:creationId xmlns:p14="http://schemas.microsoft.com/office/powerpoint/2010/main" val="1983003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Liger</a:t>
            </a:r>
            <a:r>
              <a:rPr lang="en-US" baseline="0" dirty="0" smtClean="0"/>
              <a:t> cub:  cross between lion and </a:t>
            </a:r>
            <a:r>
              <a:rPr lang="en-US" baseline="0" dirty="0" smtClean="0"/>
              <a:t>tiger</a:t>
            </a:r>
          </a:p>
          <a:p>
            <a:r>
              <a:rPr lang="en-US" baseline="0" dirty="0" smtClean="0"/>
              <a:t>ECDH has smaller keys and faster performance for same security</a:t>
            </a:r>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17</a:t>
            </a:fld>
            <a:endParaRPr lang="en-US"/>
          </a:p>
        </p:txBody>
      </p:sp>
    </p:spTree>
    <p:extLst>
      <p:ext uri="{BB962C8B-B14F-4D97-AF65-F5344CB8AC3E}">
        <p14:creationId xmlns:p14="http://schemas.microsoft.com/office/powerpoint/2010/main" val="480918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mtClean="0"/>
              <a:t>How</a:t>
            </a:r>
            <a:r>
              <a:rPr lang="en-US" baseline="0" smtClean="0"/>
              <a:t> </a:t>
            </a:r>
            <a:r>
              <a:rPr lang="en-US" smtClean="0"/>
              <a:t>to </a:t>
            </a:r>
            <a:r>
              <a:rPr lang="en-US" dirty="0" smtClean="0"/>
              <a:t>solve that last </a:t>
            </a:r>
            <a:r>
              <a:rPr lang="en-US" smtClean="0"/>
              <a:t>problem?  </a:t>
            </a:r>
            <a:r>
              <a:rPr lang="en-US" dirty="0" smtClean="0"/>
              <a:t>Use</a:t>
            </a:r>
            <a:r>
              <a:rPr lang="en-US" baseline="0" dirty="0" smtClean="0"/>
              <a:t> it to seed PRNG and use that PRNG as input to Gen.</a:t>
            </a:r>
            <a:endParaRPr lang="en-US" dirty="0" smtClean="0"/>
          </a:p>
        </p:txBody>
      </p:sp>
      <p:sp>
        <p:nvSpPr>
          <p:cNvPr id="4" name="Slide Number Placeholder 3"/>
          <p:cNvSpPr>
            <a:spLocks noGrp="1"/>
          </p:cNvSpPr>
          <p:nvPr>
            <p:ph type="sldNum" sz="quarter" idx="10"/>
          </p:nvPr>
        </p:nvSpPr>
        <p:spPr/>
        <p:txBody>
          <a:bodyPr/>
          <a:lstStyle/>
          <a:p>
            <a:fld id="{B7975FD5-AB21-4C45-BFE8-1D3F02B463E2}" type="slidenum">
              <a:rPr lang="en-US" smtClean="0"/>
              <a:t>20</a:t>
            </a:fld>
            <a:endParaRPr lang="en-US"/>
          </a:p>
        </p:txBody>
      </p:sp>
    </p:spTree>
    <p:extLst>
      <p:ext uri="{BB962C8B-B14F-4D97-AF65-F5344CB8AC3E}">
        <p14:creationId xmlns:p14="http://schemas.microsoft.com/office/powerpoint/2010/main" val="873401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TLS = Transport Layer Security</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22</a:t>
            </a:fld>
            <a:endParaRPr lang="en-US"/>
          </a:p>
        </p:txBody>
      </p:sp>
    </p:spTree>
    <p:extLst>
      <p:ext uri="{BB962C8B-B14F-4D97-AF65-F5344CB8AC3E}">
        <p14:creationId xmlns:p14="http://schemas.microsoft.com/office/powerpoint/2010/main" val="1599015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most severe problem of CBC encryption in SSL 3.0 is that its block cipher padding is not deterministic, and not covered by the MAC (Message Authentication Code): thus, the integrity of padding cannot be fully verified when decrypting. Padding by 1 to </a:t>
            </a:r>
            <a:r>
              <a:rPr lang="en-US" sz="1200" i="1" kern="1200" dirty="0" smtClean="0">
                <a:solidFill>
                  <a:schemeClr val="tx1"/>
                </a:solidFill>
                <a:effectLst/>
                <a:latin typeface="+mn-lt"/>
                <a:ea typeface="+mn-ea"/>
                <a:cs typeface="+mn-cs"/>
              </a:rPr>
              <a:t>L </a:t>
            </a:r>
            <a:r>
              <a:rPr lang="en-US" sz="1200" kern="1200" dirty="0" smtClean="0">
                <a:solidFill>
                  <a:schemeClr val="tx1"/>
                </a:solidFill>
                <a:effectLst/>
                <a:latin typeface="+mn-lt"/>
                <a:ea typeface="+mn-ea"/>
                <a:cs typeface="+mn-cs"/>
              </a:rPr>
              <a:t>bytes (where </a:t>
            </a:r>
            <a:r>
              <a:rPr lang="en-US" sz="1200" i="1" kern="1200" dirty="0" smtClean="0">
                <a:solidFill>
                  <a:schemeClr val="tx1"/>
                </a:solidFill>
                <a:effectLst/>
                <a:latin typeface="+mn-lt"/>
                <a:ea typeface="+mn-ea"/>
                <a:cs typeface="+mn-cs"/>
              </a:rPr>
              <a:t>L </a:t>
            </a:r>
            <a:r>
              <a:rPr lang="en-US" sz="1200" kern="1200" dirty="0" smtClean="0">
                <a:solidFill>
                  <a:schemeClr val="tx1"/>
                </a:solidFill>
                <a:effectLst/>
                <a:latin typeface="+mn-lt"/>
                <a:ea typeface="+mn-ea"/>
                <a:cs typeface="+mn-cs"/>
              </a:rPr>
              <a:t>is the block size in bytes) is used to obtain an integral number of blocks before performing </a:t>
            </a:r>
            <a:r>
              <a:rPr lang="en-US" sz="1200" kern="1200" dirty="0" err="1" smtClean="0">
                <a:solidFill>
                  <a:schemeClr val="tx1"/>
                </a:solidFill>
                <a:effectLst/>
                <a:latin typeface="+mn-lt"/>
                <a:ea typeface="+mn-ea"/>
                <a:cs typeface="+mn-cs"/>
              </a:rPr>
              <a:t>blockwise</a:t>
            </a:r>
            <a:r>
              <a:rPr lang="en-US" sz="1200" kern="1200" dirty="0" smtClean="0">
                <a:solidFill>
                  <a:schemeClr val="tx1"/>
                </a:solidFill>
                <a:effectLst/>
                <a:latin typeface="+mn-lt"/>
                <a:ea typeface="+mn-ea"/>
                <a:cs typeface="+mn-cs"/>
              </a:rPr>
              <a:t> CBC (</a:t>
            </a:r>
            <a:r>
              <a:rPr lang="en-US" sz="1200" kern="1200" dirty="0" err="1" smtClean="0">
                <a:solidFill>
                  <a:schemeClr val="tx1"/>
                </a:solidFill>
                <a:effectLst/>
                <a:latin typeface="+mn-lt"/>
                <a:ea typeface="+mn-ea"/>
                <a:cs typeface="+mn-cs"/>
              </a:rPr>
              <a:t>cipher­block</a:t>
            </a:r>
            <a:r>
              <a:rPr lang="en-US" sz="1200" kern="1200" dirty="0" smtClean="0">
                <a:solidFill>
                  <a:schemeClr val="tx1"/>
                </a:solidFill>
                <a:effectLst/>
                <a:latin typeface="+mn-lt"/>
                <a:ea typeface="+mn-ea"/>
                <a:cs typeface="+mn-cs"/>
              </a:rPr>
              <a:t> chaining) encryption. The weakness is the easiest to exploit if there’s an entire block of padding, which (before encryption) consists of </a:t>
            </a:r>
            <a:r>
              <a:rPr lang="en-US" sz="1200" i="1" kern="1200" dirty="0" smtClean="0">
                <a:solidFill>
                  <a:schemeClr val="tx1"/>
                </a:solidFill>
                <a:effectLst/>
                <a:latin typeface="+mn-lt"/>
                <a:ea typeface="+mn-ea"/>
                <a:cs typeface="+mn-cs"/>
              </a:rPr>
              <a:t>L</a:t>
            </a:r>
            <a:r>
              <a:rPr lang="en-US" sz="1200" kern="1200" dirty="0" smtClean="0">
                <a:solidFill>
                  <a:schemeClr val="tx1"/>
                </a:solidFill>
                <a:effectLst/>
                <a:latin typeface="+mn-lt"/>
                <a:ea typeface="+mn-ea"/>
                <a:cs typeface="+mn-cs"/>
              </a:rPr>
              <a:t>­1 arbitrary bytes followed by a single byte of value </a:t>
            </a:r>
            <a:r>
              <a:rPr lang="en-US" sz="1200" i="1" kern="1200" dirty="0" smtClean="0">
                <a:solidFill>
                  <a:schemeClr val="tx1"/>
                </a:solidFill>
                <a:effectLst/>
                <a:latin typeface="+mn-lt"/>
                <a:ea typeface="+mn-ea"/>
                <a:cs typeface="+mn-cs"/>
              </a:rPr>
              <a:t>L</a:t>
            </a:r>
            <a:r>
              <a:rPr lang="en-US" sz="1200" kern="1200" dirty="0" smtClean="0">
                <a:solidFill>
                  <a:schemeClr val="tx1"/>
                </a:solidFill>
                <a:effectLst/>
                <a:latin typeface="+mn-lt"/>
                <a:ea typeface="+mn-ea"/>
                <a:cs typeface="+mn-cs"/>
              </a:rPr>
              <a:t>­1. To process an incoming </a:t>
            </a:r>
            <a:r>
              <a:rPr lang="en-US" sz="1200" kern="1200" dirty="0" err="1" smtClean="0">
                <a:solidFill>
                  <a:schemeClr val="tx1"/>
                </a:solidFill>
                <a:effectLst/>
                <a:latin typeface="+mn-lt"/>
                <a:ea typeface="+mn-ea"/>
                <a:cs typeface="+mn-cs"/>
              </a:rPr>
              <a:t>ciphertext</a:t>
            </a:r>
            <a:r>
              <a:rPr lang="en-US" sz="1200" kern="1200" dirty="0" smtClean="0">
                <a:solidFill>
                  <a:schemeClr val="tx1"/>
                </a:solidFill>
                <a:effectLst/>
                <a:latin typeface="+mn-lt"/>
                <a:ea typeface="+mn-ea"/>
                <a:cs typeface="+mn-cs"/>
              </a:rPr>
              <a:t> record </a:t>
            </a:r>
            <a:r>
              <a:rPr lang="en-US" sz="1200" i="1" kern="1200" dirty="0" smtClean="0">
                <a:solidFill>
                  <a:schemeClr val="tx1"/>
                </a:solidFill>
                <a:effectLst/>
                <a:latin typeface="+mn-lt"/>
                <a:ea typeface="+mn-ea"/>
                <a:cs typeface="+mn-cs"/>
              </a:rPr>
              <a:t>C</a:t>
            </a:r>
            <a:r>
              <a:rPr lang="en-US" sz="1200" kern="1200" dirty="0" smtClean="0">
                <a:solidFill>
                  <a:schemeClr val="tx1"/>
                </a:solidFill>
                <a:effectLst/>
                <a:latin typeface="+mn-lt"/>
                <a:ea typeface="+mn-ea"/>
                <a:cs typeface="+mn-cs"/>
              </a:rPr>
              <a:t>1 ... </a:t>
            </a:r>
            <a:r>
              <a:rPr lang="en-US" sz="1200" i="1" kern="1200" dirty="0" smtClean="0">
                <a:solidFill>
                  <a:schemeClr val="tx1"/>
                </a:solidFill>
                <a:effectLst/>
                <a:latin typeface="+mn-lt"/>
                <a:ea typeface="+mn-ea"/>
                <a:cs typeface="+mn-cs"/>
              </a:rPr>
              <a:t>Cn </a:t>
            </a:r>
            <a:r>
              <a:rPr lang="en-US" sz="1200" kern="1200" dirty="0" smtClean="0">
                <a:solidFill>
                  <a:schemeClr val="tx1"/>
                </a:solidFill>
                <a:effectLst/>
                <a:latin typeface="+mn-lt"/>
                <a:ea typeface="+mn-ea"/>
                <a:cs typeface="+mn-cs"/>
              </a:rPr>
              <a:t>also given an initialization vector </a:t>
            </a:r>
            <a:r>
              <a:rPr lang="en-US" sz="1200" i="1" kern="1200" dirty="0" smtClean="0">
                <a:solidFill>
                  <a:schemeClr val="tx1"/>
                </a:solidFill>
                <a:effectLst/>
                <a:latin typeface="+mn-lt"/>
                <a:ea typeface="+mn-ea"/>
                <a:cs typeface="+mn-cs"/>
              </a:rPr>
              <a:t>C</a:t>
            </a:r>
            <a:r>
              <a:rPr lang="en-US" sz="1200" kern="1200" dirty="0" smtClean="0">
                <a:solidFill>
                  <a:schemeClr val="tx1"/>
                </a:solidFill>
                <a:effectLst/>
                <a:latin typeface="+mn-lt"/>
                <a:ea typeface="+mn-ea"/>
                <a:cs typeface="+mn-cs"/>
              </a:rPr>
              <a:t>0 (where each </a:t>
            </a:r>
            <a:r>
              <a:rPr lang="en-US" sz="1200" i="1" kern="1200" dirty="0" smtClean="0">
                <a:solidFill>
                  <a:schemeClr val="tx1"/>
                </a:solidFill>
                <a:effectLst/>
                <a:latin typeface="+mn-lt"/>
                <a:ea typeface="+mn-ea"/>
                <a:cs typeface="+mn-cs"/>
              </a:rPr>
              <a:t>Ci </a:t>
            </a:r>
            <a:r>
              <a:rPr lang="en-US" sz="1200" kern="1200" dirty="0" smtClean="0">
                <a:solidFill>
                  <a:schemeClr val="tx1"/>
                </a:solidFill>
                <a:effectLst/>
                <a:latin typeface="+mn-lt"/>
                <a:ea typeface="+mn-ea"/>
                <a:cs typeface="+mn-cs"/>
              </a:rPr>
              <a:t>is one block), the recipient first determines </a:t>
            </a:r>
            <a:r>
              <a:rPr lang="en-US" sz="1200" i="1" kern="1200" dirty="0" smtClean="0">
                <a:solidFill>
                  <a:schemeClr val="tx1"/>
                </a:solidFill>
                <a:effectLst/>
                <a:latin typeface="+mn-lt"/>
                <a:ea typeface="+mn-ea"/>
                <a:cs typeface="+mn-cs"/>
              </a:rPr>
              <a:t>P</a:t>
            </a:r>
            <a:r>
              <a:rPr lang="en-US" sz="1200" kern="1200" dirty="0" smtClean="0">
                <a:solidFill>
                  <a:schemeClr val="tx1"/>
                </a:solidFill>
                <a:effectLst/>
                <a:latin typeface="+mn-lt"/>
                <a:ea typeface="+mn-ea"/>
                <a:cs typeface="+mn-cs"/>
              </a:rPr>
              <a:t>1 ... </a:t>
            </a:r>
            <a:r>
              <a:rPr lang="en-US" sz="1200" i="1" kern="1200" dirty="0" err="1" smtClean="0">
                <a:solidFill>
                  <a:schemeClr val="tx1"/>
                </a:solidFill>
                <a:effectLst/>
                <a:latin typeface="+mn-lt"/>
                <a:ea typeface="+mn-ea"/>
                <a:cs typeface="+mn-cs"/>
              </a:rPr>
              <a:t>Pn</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as </a:t>
            </a:r>
            <a:r>
              <a:rPr lang="en-US" sz="1200" i="1" kern="1200" dirty="0" smtClean="0">
                <a:solidFill>
                  <a:schemeClr val="tx1"/>
                </a:solidFill>
                <a:effectLst/>
                <a:latin typeface="+mn-lt"/>
                <a:ea typeface="+mn-ea"/>
                <a:cs typeface="+mn-cs"/>
              </a:rPr>
              <a:t>Pi </a:t>
            </a:r>
            <a:r>
              <a:rPr lang="en-US" sz="1200" kern="1200" dirty="0" smtClean="0">
                <a:solidFill>
                  <a:schemeClr val="tx1"/>
                </a:solidFill>
                <a:effectLst/>
                <a:latin typeface="+mn-lt"/>
                <a:ea typeface="+mn-ea"/>
                <a:cs typeface="+mn-cs"/>
              </a:rPr>
              <a:t>= D</a:t>
            </a:r>
            <a:r>
              <a:rPr lang="en-US" sz="1200" i="1" kern="1200" dirty="0" smtClean="0">
                <a:solidFill>
                  <a:schemeClr val="tx1"/>
                </a:solidFill>
                <a:effectLst/>
                <a:latin typeface="+mn-lt"/>
                <a:ea typeface="+mn-ea"/>
                <a:cs typeface="+mn-cs"/>
              </a:rPr>
              <a:t>K</a:t>
            </a:r>
            <a:r>
              <a:rPr lang="en-US" sz="1200" kern="1200" dirty="0" smtClean="0">
                <a:solidFill>
                  <a:schemeClr val="tx1"/>
                </a:solidFill>
                <a:effectLst/>
                <a:latin typeface="+mn-lt"/>
                <a:ea typeface="+mn-ea"/>
                <a:cs typeface="+mn-cs"/>
              </a:rPr>
              <a:t>(</a:t>
            </a:r>
            <a:r>
              <a:rPr lang="en-US" sz="1200" i="1" kern="1200" dirty="0" smtClean="0">
                <a:solidFill>
                  <a:schemeClr val="tx1"/>
                </a:solidFill>
                <a:effectLst/>
                <a:latin typeface="+mn-lt"/>
                <a:ea typeface="+mn-ea"/>
                <a:cs typeface="+mn-cs"/>
              </a:rPr>
              <a:t>Ci</a:t>
            </a:r>
            <a:r>
              <a:rPr lang="en-US" sz="1200" kern="1200" dirty="0" smtClean="0">
                <a:solidFill>
                  <a:schemeClr val="tx1"/>
                </a:solidFill>
                <a:effectLst/>
                <a:latin typeface="+mn-lt"/>
                <a:ea typeface="+mn-ea"/>
                <a:cs typeface="+mn-cs"/>
              </a:rPr>
              <a:t>) ⊕ </a:t>
            </a:r>
            <a:r>
              <a:rPr lang="en-US" sz="1200" i="1" kern="1200" dirty="0" smtClean="0">
                <a:solidFill>
                  <a:schemeClr val="tx1"/>
                </a:solidFill>
                <a:effectLst/>
                <a:latin typeface="+mn-lt"/>
                <a:ea typeface="+mn-ea"/>
                <a:cs typeface="+mn-cs"/>
              </a:rPr>
              <a:t>Ci</a:t>
            </a:r>
            <a:r>
              <a:rPr lang="en-US" sz="1200" kern="1200" dirty="0" smtClean="0">
                <a:solidFill>
                  <a:schemeClr val="tx1"/>
                </a:solidFill>
                <a:effectLst/>
                <a:latin typeface="+mn-lt"/>
                <a:ea typeface="+mn-ea"/>
                <a:cs typeface="+mn-cs"/>
              </a:rPr>
              <a:t>­1 (where D</a:t>
            </a:r>
            <a:r>
              <a:rPr lang="en-US" sz="1200" i="1" kern="1200" dirty="0" smtClean="0">
                <a:solidFill>
                  <a:schemeClr val="tx1"/>
                </a:solidFill>
                <a:effectLst/>
                <a:latin typeface="+mn-lt"/>
                <a:ea typeface="+mn-ea"/>
                <a:cs typeface="+mn-cs"/>
              </a:rPr>
              <a:t>K </a:t>
            </a:r>
            <a:r>
              <a:rPr lang="en-US" sz="1200" kern="1200" dirty="0" smtClean="0">
                <a:solidFill>
                  <a:schemeClr val="tx1"/>
                </a:solidFill>
                <a:effectLst/>
                <a:latin typeface="+mn-lt"/>
                <a:ea typeface="+mn-ea"/>
                <a:cs typeface="+mn-cs"/>
              </a:rPr>
              <a:t>denotes </a:t>
            </a:r>
            <a:r>
              <a:rPr lang="en-US" sz="1200" kern="1200" dirty="0" err="1" smtClean="0">
                <a:solidFill>
                  <a:schemeClr val="tx1"/>
                </a:solidFill>
                <a:effectLst/>
                <a:latin typeface="+mn-lt"/>
                <a:ea typeface="+mn-ea"/>
                <a:cs typeface="+mn-cs"/>
              </a:rPr>
              <a:t>block­cipher</a:t>
            </a:r>
            <a:r>
              <a:rPr lang="en-US" sz="1200" kern="1200" dirty="0" smtClean="0">
                <a:solidFill>
                  <a:schemeClr val="tx1"/>
                </a:solidFill>
                <a:effectLst/>
                <a:latin typeface="+mn-lt"/>
                <a:ea typeface="+mn-ea"/>
                <a:cs typeface="+mn-cs"/>
              </a:rPr>
              <a:t> decryption using </a:t>
            </a:r>
            <a:r>
              <a:rPr lang="en-US" sz="1200" kern="1200" dirty="0" err="1" smtClean="0">
                <a:solidFill>
                  <a:schemeClr val="tx1"/>
                </a:solidFill>
                <a:effectLst/>
                <a:latin typeface="+mn-lt"/>
                <a:ea typeface="+mn-ea"/>
                <a:cs typeface="+mn-cs"/>
              </a:rPr>
              <a:t>per­connection</a:t>
            </a:r>
            <a:r>
              <a:rPr lang="en-US" sz="1200" kern="1200" dirty="0" smtClean="0">
                <a:solidFill>
                  <a:schemeClr val="tx1"/>
                </a:solidFill>
                <a:effectLst/>
                <a:latin typeface="+mn-lt"/>
                <a:ea typeface="+mn-ea"/>
                <a:cs typeface="+mn-cs"/>
              </a:rPr>
              <a:t> key </a:t>
            </a:r>
            <a:r>
              <a:rPr lang="en-US" sz="1200" i="1" kern="1200" dirty="0" smtClean="0">
                <a:solidFill>
                  <a:schemeClr val="tx1"/>
                </a:solidFill>
                <a:effectLst/>
                <a:latin typeface="+mn-lt"/>
                <a:ea typeface="+mn-ea"/>
                <a:cs typeface="+mn-cs"/>
              </a:rPr>
              <a:t>K</a:t>
            </a:r>
            <a:r>
              <a:rPr lang="en-US" sz="1200" kern="1200" dirty="0" smtClean="0">
                <a:solidFill>
                  <a:schemeClr val="tx1"/>
                </a:solidFill>
                <a:effectLst/>
                <a:latin typeface="+mn-lt"/>
                <a:ea typeface="+mn-ea"/>
                <a:cs typeface="+mn-cs"/>
              </a:rPr>
              <a:t>), then checks and removes the padding at the end, and finally checks and removes a MAC. Now observe that if there’s a full block of padding and an attacker replaces </a:t>
            </a:r>
            <a:r>
              <a:rPr lang="en-US" sz="1200" i="1" kern="1200" dirty="0" smtClean="0">
                <a:solidFill>
                  <a:schemeClr val="tx1"/>
                </a:solidFill>
                <a:effectLst/>
                <a:latin typeface="+mn-lt"/>
                <a:ea typeface="+mn-ea"/>
                <a:cs typeface="+mn-cs"/>
              </a:rPr>
              <a:t>Cn </a:t>
            </a:r>
            <a:r>
              <a:rPr lang="en-US" sz="1200" kern="1200" dirty="0" smtClean="0">
                <a:solidFill>
                  <a:schemeClr val="tx1"/>
                </a:solidFill>
                <a:effectLst/>
                <a:latin typeface="+mn-lt"/>
                <a:ea typeface="+mn-ea"/>
                <a:cs typeface="+mn-cs"/>
              </a:rPr>
              <a:t>by any earlier </a:t>
            </a:r>
            <a:r>
              <a:rPr lang="en-US" sz="1200" kern="1200" dirty="0" err="1" smtClean="0">
                <a:solidFill>
                  <a:schemeClr val="tx1"/>
                </a:solidFill>
                <a:effectLst/>
                <a:latin typeface="+mn-lt"/>
                <a:ea typeface="+mn-ea"/>
                <a:cs typeface="+mn-cs"/>
              </a:rPr>
              <a:t>ciphertext</a:t>
            </a:r>
            <a:r>
              <a:rPr lang="en-US" sz="1200" kern="1200" dirty="0" smtClean="0">
                <a:solidFill>
                  <a:schemeClr val="tx1"/>
                </a:solidFill>
                <a:effectLst/>
                <a:latin typeface="+mn-lt"/>
                <a:ea typeface="+mn-ea"/>
                <a:cs typeface="+mn-cs"/>
              </a:rPr>
              <a:t> block </a:t>
            </a:r>
            <a:r>
              <a:rPr lang="en-US" sz="1200" i="1" kern="1200" dirty="0" smtClean="0">
                <a:solidFill>
                  <a:schemeClr val="tx1"/>
                </a:solidFill>
                <a:effectLst/>
                <a:latin typeface="+mn-lt"/>
                <a:ea typeface="+mn-ea"/>
                <a:cs typeface="+mn-cs"/>
              </a:rPr>
              <a:t>Ci </a:t>
            </a:r>
            <a:r>
              <a:rPr lang="en-US" sz="1200" kern="1200" dirty="0" smtClean="0">
                <a:solidFill>
                  <a:schemeClr val="tx1"/>
                </a:solidFill>
                <a:effectLst/>
                <a:latin typeface="+mn-lt"/>
                <a:ea typeface="+mn-ea"/>
                <a:cs typeface="+mn-cs"/>
              </a:rPr>
              <a:t>from the same encrypted stream, the </a:t>
            </a:r>
            <a:r>
              <a:rPr lang="en-US" sz="1200" kern="1200" dirty="0" err="1" smtClean="0">
                <a:solidFill>
                  <a:schemeClr val="tx1"/>
                </a:solidFill>
                <a:effectLst/>
                <a:latin typeface="+mn-lt"/>
                <a:ea typeface="+mn-ea"/>
                <a:cs typeface="+mn-cs"/>
              </a:rPr>
              <a:t>ciphertext</a:t>
            </a:r>
            <a:r>
              <a:rPr lang="en-US" sz="1200" kern="1200" dirty="0" smtClean="0">
                <a:solidFill>
                  <a:schemeClr val="tx1"/>
                </a:solidFill>
                <a:effectLst/>
                <a:latin typeface="+mn-lt"/>
                <a:ea typeface="+mn-ea"/>
                <a:cs typeface="+mn-cs"/>
              </a:rPr>
              <a:t> will still be accepted if D</a:t>
            </a:r>
            <a:r>
              <a:rPr lang="en-US" sz="1200" i="1" kern="1200" dirty="0" smtClean="0">
                <a:solidFill>
                  <a:schemeClr val="tx1"/>
                </a:solidFill>
                <a:effectLst/>
                <a:latin typeface="+mn-lt"/>
                <a:ea typeface="+mn-ea"/>
                <a:cs typeface="+mn-cs"/>
              </a:rPr>
              <a:t>K</a:t>
            </a:r>
            <a:r>
              <a:rPr lang="en-US" sz="1200" kern="1200" dirty="0" smtClean="0">
                <a:solidFill>
                  <a:schemeClr val="tx1"/>
                </a:solidFill>
                <a:effectLst/>
                <a:latin typeface="+mn-lt"/>
                <a:ea typeface="+mn-ea"/>
                <a:cs typeface="+mn-cs"/>
              </a:rPr>
              <a:t>(</a:t>
            </a:r>
            <a:r>
              <a:rPr lang="en-US" sz="1200" i="1" kern="1200" dirty="0" smtClean="0">
                <a:solidFill>
                  <a:schemeClr val="tx1"/>
                </a:solidFill>
                <a:effectLst/>
                <a:latin typeface="+mn-lt"/>
                <a:ea typeface="+mn-ea"/>
                <a:cs typeface="+mn-cs"/>
              </a:rPr>
              <a:t>Ci</a:t>
            </a:r>
            <a:r>
              <a:rPr lang="en-US" sz="1200" kern="1200" dirty="0" smtClean="0">
                <a:solidFill>
                  <a:schemeClr val="tx1"/>
                </a:solidFill>
                <a:effectLst/>
                <a:latin typeface="+mn-lt"/>
                <a:ea typeface="+mn-ea"/>
                <a:cs typeface="+mn-cs"/>
              </a:rPr>
              <a:t>) ⊕ </a:t>
            </a:r>
            <a:r>
              <a:rPr lang="en-US" sz="1200" i="1" kern="1200" dirty="0" smtClean="0">
                <a:solidFill>
                  <a:schemeClr val="tx1"/>
                </a:solidFill>
                <a:effectLst/>
                <a:latin typeface="+mn-lt"/>
                <a:ea typeface="+mn-ea"/>
                <a:cs typeface="+mn-cs"/>
              </a:rPr>
              <a:t>Cn</a:t>
            </a:r>
            <a:r>
              <a:rPr lang="en-US" sz="1200" kern="1200" dirty="0" smtClean="0">
                <a:solidFill>
                  <a:schemeClr val="tx1"/>
                </a:solidFill>
                <a:effectLst/>
                <a:latin typeface="+mn-lt"/>
                <a:ea typeface="+mn-ea"/>
                <a:cs typeface="+mn-cs"/>
              </a:rPr>
              <a:t>­1 happens to have </a:t>
            </a:r>
            <a:r>
              <a:rPr lang="en-US" sz="1200" i="1" kern="1200" dirty="0" smtClean="0">
                <a:solidFill>
                  <a:schemeClr val="tx1"/>
                </a:solidFill>
                <a:effectLst/>
                <a:latin typeface="+mn-lt"/>
                <a:ea typeface="+mn-ea"/>
                <a:cs typeface="+mn-cs"/>
              </a:rPr>
              <a:t>L</a:t>
            </a:r>
            <a:r>
              <a:rPr lang="en-US" sz="1200" kern="1200" dirty="0" smtClean="0">
                <a:solidFill>
                  <a:schemeClr val="tx1"/>
                </a:solidFill>
                <a:effectLst/>
                <a:latin typeface="+mn-lt"/>
                <a:ea typeface="+mn-ea"/>
                <a:cs typeface="+mn-cs"/>
              </a:rPr>
              <a:t>­1 as its final byte, but will in all likelihood be rejected otherwise, giving rise to a padding oracle attack [</a:t>
            </a:r>
            <a:r>
              <a:rPr lang="en-US" sz="1200" kern="1200" dirty="0" err="1" smtClean="0">
                <a:solidFill>
                  <a:schemeClr val="tx1"/>
                </a:solidFill>
                <a:effectLst/>
                <a:latin typeface="+mn-lt"/>
                <a:ea typeface="+mn-ea"/>
                <a:cs typeface="+mn-cs"/>
              </a:rPr>
              <a:t>tls­cbc</a:t>
            </a:r>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https://</a:t>
            </a:r>
            <a:r>
              <a:rPr lang="en-US" dirty="0" err="1" smtClean="0">
                <a:effectLst/>
              </a:rPr>
              <a:t>www.openssl.org</a:t>
            </a:r>
            <a:r>
              <a:rPr lang="en-US" dirty="0" smtClean="0">
                <a:effectLst/>
              </a:rPr>
              <a:t>/~</a:t>
            </a:r>
            <a:r>
              <a:rPr lang="en-US" dirty="0" err="1" smtClean="0">
                <a:effectLst/>
              </a:rPr>
              <a:t>bodo</a:t>
            </a:r>
            <a:r>
              <a:rPr lang="en-US" dirty="0" smtClean="0">
                <a:effectLst/>
              </a:rPr>
              <a:t>/</a:t>
            </a:r>
            <a:r>
              <a:rPr lang="en-US" dirty="0" err="1" smtClean="0">
                <a:effectLst/>
              </a:rPr>
              <a:t>ssl-poodle.pdf</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24</a:t>
            </a:fld>
            <a:endParaRPr lang="en-US"/>
          </a:p>
        </p:txBody>
      </p:sp>
    </p:spTree>
    <p:extLst>
      <p:ext uri="{BB962C8B-B14F-4D97-AF65-F5344CB8AC3E}">
        <p14:creationId xmlns:p14="http://schemas.microsoft.com/office/powerpoint/2010/main" val="829667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When a server selects DHE_EXPORT for a handshake, it proceeds by issuing a signed </a:t>
            </a:r>
            <a:r>
              <a:rPr lang="en-US" sz="1200" kern="1200" dirty="0" err="1" smtClean="0">
                <a:solidFill>
                  <a:schemeClr val="tx1"/>
                </a:solidFill>
                <a:effectLst/>
                <a:latin typeface="+mn-lt"/>
                <a:ea typeface="+mn-ea"/>
                <a:cs typeface="+mn-cs"/>
              </a:rPr>
              <a:t>ServerKeyExchange</a:t>
            </a:r>
            <a:r>
              <a:rPr lang="en-US" sz="1200" kern="1200" dirty="0" smtClean="0">
                <a:solidFill>
                  <a:schemeClr val="tx1"/>
                </a:solidFill>
                <a:effectLst/>
                <a:latin typeface="+mn-lt"/>
                <a:ea typeface="+mn-ea"/>
                <a:cs typeface="+mn-cs"/>
              </a:rPr>
              <a:t> message containing a 512-bit p512, but the structure of this message is identical to the message sent during standard DHE </a:t>
            </a:r>
            <a:r>
              <a:rPr lang="en-US" sz="1200" kern="1200" dirty="0" err="1" smtClean="0">
                <a:solidFill>
                  <a:schemeClr val="tx1"/>
                </a:solidFill>
                <a:effectLst/>
                <a:latin typeface="+mn-lt"/>
                <a:ea typeface="+mn-ea"/>
                <a:cs typeface="+mn-cs"/>
              </a:rPr>
              <a:t>ciphersuites</a:t>
            </a:r>
            <a:r>
              <a:rPr lang="en-US" sz="1200" kern="1200" dirty="0" smtClean="0">
                <a:solidFill>
                  <a:schemeClr val="tx1"/>
                </a:solidFill>
                <a:effectLst/>
                <a:latin typeface="+mn-lt"/>
                <a:ea typeface="+mn-ea"/>
                <a:cs typeface="+mn-cs"/>
              </a:rPr>
              <a:t>. Critically, the signed portion of the server’s message fails to include any indication of the specific cipher- suite that the server has chosen. Provided that a client offers DHE, an active attacker can rewrite the client’s </a:t>
            </a:r>
            <a:r>
              <a:rPr lang="en-US" sz="1200" kern="1200" dirty="0" err="1" smtClean="0">
                <a:solidFill>
                  <a:schemeClr val="tx1"/>
                </a:solidFill>
                <a:effectLst/>
                <a:latin typeface="+mn-lt"/>
                <a:ea typeface="+mn-ea"/>
                <a:cs typeface="+mn-cs"/>
              </a:rPr>
              <a:t>ClientHello</a:t>
            </a:r>
            <a:r>
              <a:rPr lang="en-US" sz="1200" kern="1200" dirty="0" smtClean="0">
                <a:solidFill>
                  <a:schemeClr val="tx1"/>
                </a:solidFill>
                <a:effectLst/>
                <a:latin typeface="+mn-lt"/>
                <a:ea typeface="+mn-ea"/>
                <a:cs typeface="+mn-cs"/>
              </a:rPr>
              <a:t> to offer a corresponding DHE_EXPORT </a:t>
            </a:r>
            <a:r>
              <a:rPr lang="en-US" sz="1200" kern="1200" dirty="0" err="1" smtClean="0">
                <a:solidFill>
                  <a:schemeClr val="tx1"/>
                </a:solidFill>
                <a:effectLst/>
                <a:latin typeface="+mn-lt"/>
                <a:ea typeface="+mn-ea"/>
                <a:cs typeface="+mn-cs"/>
              </a:rPr>
              <a:t>ciphersuite</a:t>
            </a:r>
            <a:r>
              <a:rPr lang="en-US" sz="1200" kern="1200" dirty="0" smtClean="0">
                <a:solidFill>
                  <a:schemeClr val="tx1"/>
                </a:solidFill>
                <a:effectLst/>
                <a:latin typeface="+mn-lt"/>
                <a:ea typeface="+mn-ea"/>
                <a:cs typeface="+mn-cs"/>
              </a:rPr>
              <a:t> accepted by the server and remove other </a:t>
            </a:r>
            <a:r>
              <a:rPr lang="en-US" sz="1200" kern="1200" dirty="0" err="1" smtClean="0">
                <a:solidFill>
                  <a:schemeClr val="tx1"/>
                </a:solidFill>
                <a:effectLst/>
                <a:latin typeface="+mn-lt"/>
                <a:ea typeface="+mn-ea"/>
                <a:cs typeface="+mn-cs"/>
              </a:rPr>
              <a:t>ciphersuites</a:t>
            </a:r>
            <a:r>
              <a:rPr lang="en-US" sz="1200" kern="1200" dirty="0" smtClean="0">
                <a:solidFill>
                  <a:schemeClr val="tx1"/>
                </a:solidFill>
                <a:effectLst/>
                <a:latin typeface="+mn-lt"/>
                <a:ea typeface="+mn-ea"/>
                <a:cs typeface="+mn-cs"/>
              </a:rPr>
              <a:t> that could be chosen instead. The attacker rewrites the </a:t>
            </a:r>
            <a:r>
              <a:rPr lang="en-US" sz="1200" kern="1200" dirty="0" err="1" smtClean="0">
                <a:solidFill>
                  <a:schemeClr val="tx1"/>
                </a:solidFill>
                <a:effectLst/>
                <a:latin typeface="+mn-lt"/>
                <a:ea typeface="+mn-ea"/>
                <a:cs typeface="+mn-cs"/>
              </a:rPr>
              <a:t>ServerHello</a:t>
            </a:r>
            <a:r>
              <a:rPr lang="en-US" sz="1200" kern="1200" dirty="0" smtClean="0">
                <a:solidFill>
                  <a:schemeClr val="tx1"/>
                </a:solidFill>
                <a:effectLst/>
                <a:latin typeface="+mn-lt"/>
                <a:ea typeface="+mn-ea"/>
                <a:cs typeface="+mn-cs"/>
              </a:rPr>
              <a:t> response to replace the chosen DHE_EXPORT </a:t>
            </a:r>
            <a:r>
              <a:rPr lang="en-US" sz="1200" kern="1200" dirty="0" err="1" smtClean="0">
                <a:solidFill>
                  <a:schemeClr val="tx1"/>
                </a:solidFill>
                <a:effectLst/>
                <a:latin typeface="+mn-lt"/>
                <a:ea typeface="+mn-ea"/>
                <a:cs typeface="+mn-cs"/>
              </a:rPr>
              <a:t>ciphersuite</a:t>
            </a:r>
            <a:r>
              <a:rPr lang="en-US" sz="1200" kern="1200" dirty="0" smtClean="0">
                <a:solidFill>
                  <a:schemeClr val="tx1"/>
                </a:solidFill>
                <a:effectLst/>
                <a:latin typeface="+mn-lt"/>
                <a:ea typeface="+mn-ea"/>
                <a:cs typeface="+mn-cs"/>
              </a:rPr>
              <a:t> with a matching non-export </a:t>
            </a:r>
            <a:r>
              <a:rPr lang="en-US" sz="1200" kern="1200" dirty="0" err="1" smtClean="0">
                <a:solidFill>
                  <a:schemeClr val="tx1"/>
                </a:solidFill>
                <a:effectLst/>
                <a:latin typeface="+mn-lt"/>
                <a:ea typeface="+mn-ea"/>
                <a:cs typeface="+mn-cs"/>
              </a:rPr>
              <a:t>ciphersuite</a:t>
            </a:r>
            <a:r>
              <a:rPr lang="en-US" sz="1200" kern="1200" dirty="0" smtClean="0">
                <a:solidFill>
                  <a:schemeClr val="tx1"/>
                </a:solidFill>
                <a:effectLst/>
                <a:latin typeface="+mn-lt"/>
                <a:ea typeface="+mn-ea"/>
                <a:cs typeface="+mn-cs"/>
              </a:rPr>
              <a:t> and forwards the </a:t>
            </a:r>
            <a:r>
              <a:rPr lang="en-US" sz="1200" kern="1200" dirty="0" err="1" smtClean="0">
                <a:solidFill>
                  <a:schemeClr val="tx1"/>
                </a:solidFill>
                <a:effectLst/>
                <a:latin typeface="+mn-lt"/>
                <a:ea typeface="+mn-ea"/>
                <a:cs typeface="+mn-cs"/>
              </a:rPr>
              <a:t>ServerKeyExchange</a:t>
            </a:r>
            <a:r>
              <a:rPr lang="en-US" sz="1200" kern="1200" dirty="0" smtClean="0">
                <a:solidFill>
                  <a:schemeClr val="tx1"/>
                </a:solidFill>
                <a:effectLst/>
                <a:latin typeface="+mn-lt"/>
                <a:ea typeface="+mn-ea"/>
                <a:cs typeface="+mn-cs"/>
              </a:rPr>
              <a:t> message to the client as is. The client will interpret the export-grade tuple (p512, g, </a:t>
            </a:r>
            <a:r>
              <a:rPr lang="en-US" sz="1200" kern="1200" dirty="0" err="1" smtClean="0">
                <a:solidFill>
                  <a:schemeClr val="tx1"/>
                </a:solidFill>
                <a:effectLst/>
                <a:latin typeface="+mn-lt"/>
                <a:ea typeface="+mn-ea"/>
                <a:cs typeface="+mn-cs"/>
              </a:rPr>
              <a:t>gb</a:t>
            </a:r>
            <a:r>
              <a:rPr lang="en-US" sz="1200" kern="1200" dirty="0" smtClean="0">
                <a:solidFill>
                  <a:schemeClr val="tx1"/>
                </a:solidFill>
                <a:effectLst/>
                <a:latin typeface="+mn-lt"/>
                <a:ea typeface="+mn-ea"/>
                <a:cs typeface="+mn-cs"/>
              </a:rPr>
              <a:t>) as valid DHE parameters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sen</a:t>
            </a:r>
            <a:r>
              <a:rPr lang="en-US" sz="1200" kern="1200" dirty="0" smtClean="0">
                <a:solidFill>
                  <a:schemeClr val="tx1"/>
                </a:solidFill>
                <a:effectLst/>
                <a:latin typeface="+mn-lt"/>
                <a:ea typeface="+mn-ea"/>
                <a:cs typeface="+mn-cs"/>
              </a:rPr>
              <a:t> by the server and proceed with the handshake. The client and server have different handshake transcripts at this stage, but an attacker who can compute b in close to real time can then derive the master secret and connection keys to complete the handshake with the client, and then freely read and write application data pretending to be the server. </a:t>
            </a:r>
            <a:endParaRPr lang="en-US" dirty="0" smtClean="0"/>
          </a:p>
          <a:p>
            <a:endParaRPr lang="en-US" dirty="0" smtClean="0"/>
          </a:p>
          <a:p>
            <a:r>
              <a:rPr lang="en-US" dirty="0" smtClean="0"/>
              <a:t>https://</a:t>
            </a:r>
            <a:r>
              <a:rPr lang="en-US" dirty="0" err="1" smtClean="0"/>
              <a:t>weakdh.org</a:t>
            </a:r>
            <a:r>
              <a:rPr lang="en-US" dirty="0" smtClean="0"/>
              <a:t>/imperfect-forward-secrecy-ccs15.pdf</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25</a:t>
            </a:fld>
            <a:endParaRPr lang="en-US"/>
          </a:p>
        </p:txBody>
      </p:sp>
    </p:spTree>
    <p:extLst>
      <p:ext uri="{BB962C8B-B14F-4D97-AF65-F5344CB8AC3E}">
        <p14:creationId xmlns:p14="http://schemas.microsoft.com/office/powerpoint/2010/main" val="1295366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ROBOT is the return of a 19-year-old vulnerability that allows performing RSA decryption and signing operations with the private key of a TLS server.</a:t>
            </a:r>
          </a:p>
          <a:p>
            <a:r>
              <a:rPr lang="en-US" sz="1200" b="0" i="0" kern="1200" dirty="0" smtClean="0">
                <a:solidFill>
                  <a:schemeClr val="tx1"/>
                </a:solidFill>
                <a:effectLst/>
                <a:latin typeface="+mn-lt"/>
                <a:ea typeface="+mn-ea"/>
                <a:cs typeface="+mn-cs"/>
              </a:rPr>
              <a:t>In 1998, Daniel </a:t>
            </a:r>
            <a:r>
              <a:rPr lang="en-US" sz="1200" b="0" i="0" kern="1200" dirty="0" err="1" smtClean="0">
                <a:solidFill>
                  <a:schemeClr val="tx1"/>
                </a:solidFill>
                <a:effectLst/>
                <a:latin typeface="+mn-lt"/>
                <a:ea typeface="+mn-ea"/>
                <a:cs typeface="+mn-cs"/>
              </a:rPr>
              <a:t>Bleichenbacher</a:t>
            </a:r>
            <a:r>
              <a:rPr lang="en-US" sz="1200" b="0" i="0" kern="1200" dirty="0" smtClean="0">
                <a:solidFill>
                  <a:schemeClr val="tx1"/>
                </a:solidFill>
                <a:effectLst/>
                <a:latin typeface="+mn-lt"/>
                <a:ea typeface="+mn-ea"/>
                <a:cs typeface="+mn-cs"/>
              </a:rPr>
              <a:t> discovered that the error messages given by SSL servers for errors in the PKCS #1 v1.5 padding allowed an adaptive-chosen </a:t>
            </a:r>
            <a:r>
              <a:rPr lang="en-US" sz="1200" b="0" i="0" kern="1200" dirty="0" err="1" smtClean="0">
                <a:solidFill>
                  <a:schemeClr val="tx1"/>
                </a:solidFill>
                <a:effectLst/>
                <a:latin typeface="+mn-lt"/>
                <a:ea typeface="+mn-ea"/>
                <a:cs typeface="+mn-cs"/>
              </a:rPr>
              <a:t>ciphertext</a:t>
            </a:r>
            <a:r>
              <a:rPr lang="en-US" sz="1200" b="0" i="0" kern="1200" dirty="0" smtClean="0">
                <a:solidFill>
                  <a:schemeClr val="tx1"/>
                </a:solidFill>
                <a:effectLst/>
                <a:latin typeface="+mn-lt"/>
                <a:ea typeface="+mn-ea"/>
                <a:cs typeface="+mn-cs"/>
              </a:rPr>
              <a:t> attack; this attack fully breaks the confidentiality of TLS when used with RSA encryption.</a:t>
            </a:r>
          </a:p>
          <a:p>
            <a:r>
              <a:rPr lang="en-US" sz="1200" b="0" i="0" kern="1200" dirty="0" smtClean="0">
                <a:solidFill>
                  <a:schemeClr val="tx1"/>
                </a:solidFill>
                <a:effectLst/>
                <a:latin typeface="+mn-lt"/>
                <a:ea typeface="+mn-ea"/>
                <a:cs typeface="+mn-cs"/>
              </a:rPr>
              <a:t>In December 2017, researchers discovered that by using some slight variations this vulnerability can still be used against many HTTPS hosts in today's Internet.</a:t>
            </a:r>
          </a:p>
          <a:p>
            <a:endParaRPr lang="en-US" dirty="0" smtClean="0"/>
          </a:p>
          <a:p>
            <a:r>
              <a:rPr lang="en-US" dirty="0" smtClean="0"/>
              <a:t>Recommendation: Don't use RSA</a:t>
            </a:r>
            <a:r>
              <a:rPr lang="en-US" baseline="0" dirty="0" smtClean="0"/>
              <a:t> for key exchange (use ECDH instead)</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26</a:t>
            </a:fld>
            <a:endParaRPr lang="en-US"/>
          </a:p>
        </p:txBody>
      </p:sp>
    </p:spTree>
    <p:extLst>
      <p:ext uri="{BB962C8B-B14F-4D97-AF65-F5344CB8AC3E}">
        <p14:creationId xmlns:p14="http://schemas.microsoft.com/office/powerpoint/2010/main" val="390905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29</a:t>
            </a:fld>
            <a:endParaRPr lang="en-US"/>
          </a:p>
        </p:txBody>
      </p:sp>
    </p:spTree>
    <p:extLst>
      <p:ext uri="{BB962C8B-B14F-4D97-AF65-F5344CB8AC3E}">
        <p14:creationId xmlns:p14="http://schemas.microsoft.com/office/powerpoint/2010/main" val="1963662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fld id="{63F7437D-9C28-4485-8136-DE3C7521A7D8}" type="datetimeFigureOut">
              <a:rPr lang="en-US" smtClean="0"/>
              <a:t>3/4/18</a:t>
            </a:fld>
            <a:endParaRPr lang="en-US" dirty="0"/>
          </a:p>
        </p:txBody>
      </p:sp>
      <p:sp>
        <p:nvSpPr>
          <p:cNvPr id="13" name="Footer Placeholder 12"/>
          <p:cNvSpPr>
            <a:spLocks noGrp="1"/>
          </p:cNvSpPr>
          <p:nvPr>
            <p:ph type="ftr" sz="quarter" idx="11"/>
          </p:nvPr>
        </p:nvSpPr>
        <p:spPr/>
        <p:txBody>
          <a:bodyPr/>
          <a:lstStyle/>
          <a:p>
            <a:endParaRPr lang="en-US" dirty="0"/>
          </a:p>
        </p:txBody>
      </p:sp>
      <p:sp>
        <p:nvSpPr>
          <p:cNvPr id="14" name="Slide Number Placeholder 13"/>
          <p:cNvSpPr>
            <a:spLocks noGrp="1"/>
          </p:cNvSpPr>
          <p:nvPr>
            <p:ph type="sldNum" sz="quarter" idx="12"/>
          </p:nvPr>
        </p:nvSpPr>
        <p:spPr/>
        <p:txBody>
          <a:bodyPr/>
          <a:lstStyle/>
          <a:p>
            <a:fld id="{7EA743B4-AD12-49DE-BA27-1A16B7F35F00}"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F7437D-9C28-4485-8136-DE3C7521A7D8}" type="datetimeFigureOut">
              <a:rPr lang="en-US" smtClean="0"/>
              <a:t>3/4/18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F7437D-9C28-4485-8136-DE3C7521A7D8}" type="datetimeFigureOut">
              <a:rPr lang="en-US" smtClean="0"/>
              <a:t>3/4/18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F7437D-9C28-4485-8136-DE3C7521A7D8}" type="datetimeFigureOut">
              <a:rPr lang="en-US" smtClean="0"/>
              <a:t>3/4/18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F7437D-9C28-4485-8136-DE3C7521A7D8}" type="datetimeFigureOut">
              <a:rPr lang="en-US" smtClean="0"/>
              <a:t>3/4/18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EA743B4-AD12-49DE-BA27-1A16B7F35F00}" type="slidenum">
              <a:rPr lang="en-US" smtClean="0"/>
              <a:t>‹#›</a:t>
            </a:fld>
            <a:endParaRPr lang="en-US" dirty="0"/>
          </a:p>
        </p:txBody>
      </p:sp>
    </p:spTree>
    <p:extLst>
      <p:ext uri="{BB962C8B-B14F-4D97-AF65-F5344CB8AC3E}">
        <p14:creationId xmlns:p14="http://schemas.microsoft.com/office/powerpoint/2010/main" val="71785832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F7437D-9C28-4485-8136-DE3C7521A7D8}" type="datetimeFigureOut">
              <a:rPr lang="en-US" smtClean="0"/>
              <a:t>3/4/18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620000" y="18288"/>
            <a:ext cx="1066800" cy="329184"/>
          </a:xfrm>
        </p:spPr>
        <p:txBody>
          <a:bodyPr/>
          <a:lstStyle/>
          <a:p>
            <a:fld id="{7EA743B4-AD12-49DE-BA27-1A16B7F35F0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1"/>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6"/>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F7437D-9C28-4485-8136-DE3C7521A7D8}" type="datetimeFigureOut">
              <a:rPr lang="en-US" smtClean="0"/>
              <a:t>3/4/18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0"/>
            <a:ext cx="9144000" cy="419100"/>
          </a:xfrm>
          <a:prstGeom prst="rect">
            <a:avLst/>
          </a:prstGeom>
          <a:gradFill flip="none" rotWithShape="1">
            <a:gsLst>
              <a:gs pos="0">
                <a:sysClr val="windowText" lastClr="000000"/>
              </a:gs>
              <a:gs pos="80000">
                <a:sysClr val="windowText" lastClr="000000">
                  <a:lumMod val="75000"/>
                  <a:lumOff val="25000"/>
                </a:sysClr>
              </a:gs>
              <a:gs pos="100000">
                <a:sysClr val="windowText" lastClr="000000">
                  <a:lumMod val="75000"/>
                  <a:lumOff val="25000"/>
                </a:sysClr>
              </a:gs>
            </a:gsLst>
            <a:lin ang="13500000" scaled="1"/>
            <a:tileRect/>
          </a:gradFill>
          <a:ln w="264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
              <a:cs typeface=""/>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3F7437D-9C28-4485-8136-DE3C7521A7D8}" type="datetimeFigureOut">
              <a:rPr lang="en-US" smtClean="0"/>
              <a:t>3/4/18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a:xfrm>
            <a:off x="457200" y="18288"/>
            <a:ext cx="7086600" cy="329184"/>
          </a:xfrm>
        </p:spPr>
        <p:txBody>
          <a:bodyPr/>
          <a:lstStyle>
            <a:lvl1pPr algn="l">
              <a:defRPr/>
            </a:lvl1pPr>
          </a:lstStyle>
          <a:p>
            <a:endParaRPr lang="en-US" dirty="0"/>
          </a:p>
        </p:txBody>
      </p:sp>
      <p:sp>
        <p:nvSpPr>
          <p:cNvPr id="9" name="Slide Number Placeholder 8"/>
          <p:cNvSpPr>
            <a:spLocks noGrp="1"/>
          </p:cNvSpPr>
          <p:nvPr>
            <p:ph type="sldNum" sz="quarter" idx="12"/>
          </p:nvPr>
        </p:nvSpPr>
        <p:spPr/>
        <p:txBody>
          <a:bodyPr/>
          <a:lstStyle/>
          <a:p>
            <a:fld id="{7EA743B4-AD12-49DE-BA27-1A16B7F35F00}" type="slidenum">
              <a:rPr lang="en-US" smtClean="0"/>
              <a:t>‹#›</a:t>
            </a:fld>
            <a:endParaRPr lang="en-US" dirty="0"/>
          </a:p>
        </p:txBody>
      </p:sp>
      <p:cxnSp>
        <p:nvCxnSpPr>
          <p:cNvPr id="11" name="Straight Connector 10"/>
          <p:cNvCxnSpPr/>
          <p:nvPr/>
        </p:nvCxnSpPr>
        <p:spPr>
          <a:xfrm rot="5400000">
            <a:off x="2217817" y="4045824"/>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F7437D-9C28-4485-8136-DE3C7521A7D8}" type="datetimeFigureOut">
              <a:rPr lang="en-US" smtClean="0"/>
              <a:t>3/4/18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F7437D-9C28-4485-8136-DE3C7521A7D8}" type="datetimeFigureOut">
              <a:rPr lang="en-US" smtClean="0"/>
              <a:t>3/4/18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4"/>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F7437D-9C28-4485-8136-DE3C7521A7D8}" type="datetimeFigureOut">
              <a:rPr lang="en-US" smtClean="0"/>
              <a:t>3/4/18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cxnSp>
        <p:nvCxnSpPr>
          <p:cNvPr id="9" name="Straight Connector 8"/>
          <p:cNvCxnSpPr/>
          <p:nvPr/>
        </p:nvCxnSpPr>
        <p:spPr>
          <a:xfrm rot="5400000">
            <a:off x="-13116" y="3580207"/>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2250"/>
            <a:ext cx="9144000" cy="311150"/>
          </a:xfrm>
          <a:prstGeom prst="rect">
            <a:avLst/>
          </a:prstGeom>
          <a:gradFill flip="none" rotWithShape="1">
            <a:gsLst>
              <a:gs pos="0">
                <a:srgbClr val="C00000"/>
              </a:gs>
              <a:gs pos="50000">
                <a:srgbClr val="7F0007">
                  <a:alpha val="67059"/>
                </a:srgbClr>
              </a:gs>
              <a:gs pos="100000">
                <a:schemeClr val="accent6">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419100"/>
          </a:xfrm>
          <a:prstGeom prst="rect">
            <a:avLst/>
          </a:prstGeom>
          <a:gradFill flip="none" rotWithShape="1">
            <a:gsLst>
              <a:gs pos="0">
                <a:schemeClr val="tx1"/>
              </a:gs>
              <a:gs pos="80000">
                <a:schemeClr val="tx1">
                  <a:lumMod val="75000"/>
                  <a:lumOff val="25000"/>
                </a:schemeClr>
              </a:gs>
              <a:gs pos="100000">
                <a:schemeClr val="tx1">
                  <a:lumMod val="75000"/>
                  <a:lumOff val="2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63F7437D-9C28-4485-8136-DE3C7521A7D8}" type="datetimeFigureOut">
              <a:rPr lang="en-US" smtClean="0"/>
              <a:t>3/4/18</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7EA743B4-AD12-49DE-BA27-1A16B7F35F00}"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3.jpg"/><Relationship Id="rId1" Type="http://schemas.openxmlformats.org/officeDocument/2006/relationships/slideLayout" Target="../slideLayouts/slideLayout3.xml"/><Relationship Id="rId2"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1" Type="http://schemas.openxmlformats.org/officeDocument/2006/relationships/image" Target="../media/image9.png"/><Relationship Id="rId12"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jpg"/><Relationship Id="rId8" Type="http://schemas.openxmlformats.org/officeDocument/2006/relationships/image" Target="../media/image7.png"/><Relationship Id="rId9" Type="http://schemas.microsoft.com/office/2007/relationships/hdphoto" Target="../media/hdphoto1.wdp"/><Relationship Id="rId10"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4" Type="http://schemas.openxmlformats.org/officeDocument/2006/relationships/image" Target="../media/image21.pn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3.png"/><Relationship Id="rId3" Type="http://schemas.openxmlformats.org/officeDocument/2006/relationships/image" Target="../media/image2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png"/><Relationship Id="rId1" Type="http://schemas.openxmlformats.org/officeDocument/2006/relationships/slideLayout" Target="../slideLayouts/slideLayout3.xml"/><Relationship Id="rId2"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4.png"/><Relationship Id="rId1" Type="http://schemas.openxmlformats.org/officeDocument/2006/relationships/slideLayout" Target="../slideLayouts/slideLayout3.xml"/><Relationship Id="rId2"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505200"/>
            <a:ext cx="7924800" cy="609600"/>
          </a:xfrm>
        </p:spPr>
        <p:txBody>
          <a:bodyPr>
            <a:normAutofit/>
          </a:bodyPr>
          <a:lstStyle/>
          <a:p>
            <a:r>
              <a:rPr lang="en-US" dirty="0" smtClean="0"/>
              <a:t>CS 5430		       			          </a:t>
            </a:r>
            <a:r>
              <a:rPr lang="en-US" dirty="0" smtClean="0"/>
              <a:t>3/07/2018</a:t>
            </a:r>
            <a:endParaRPr lang="en-US" dirty="0" smtClean="0"/>
          </a:p>
        </p:txBody>
      </p:sp>
      <p:sp>
        <p:nvSpPr>
          <p:cNvPr id="2" name="Title 1"/>
          <p:cNvSpPr>
            <a:spLocks noGrp="1"/>
          </p:cNvSpPr>
          <p:nvPr>
            <p:ph type="title"/>
          </p:nvPr>
        </p:nvSpPr>
        <p:spPr>
          <a:xfrm>
            <a:off x="685800" y="2667002"/>
            <a:ext cx="7848600" cy="631825"/>
          </a:xfrm>
        </p:spPr>
        <p:txBody>
          <a:bodyPr>
            <a:normAutofit fontScale="90000"/>
          </a:bodyPr>
          <a:lstStyle/>
          <a:p>
            <a:r>
              <a:rPr lang="en-US" dirty="0" smtClean="0"/>
              <a:t>Lecture </a:t>
            </a:r>
            <a:r>
              <a:rPr lang="en-US" dirty="0" smtClean="0"/>
              <a:t>10</a:t>
            </a:r>
            <a:r>
              <a:rPr lang="en-US" dirty="0" smtClean="0"/>
              <a:t>: Secure Channels</a:t>
            </a:r>
            <a:endParaRPr lang="en-US" dirty="0"/>
          </a:p>
        </p:txBody>
      </p:sp>
      <p:sp>
        <p:nvSpPr>
          <p:cNvPr id="4" name="Title 1"/>
          <p:cNvSpPr txBox="1">
            <a:spLocks/>
          </p:cNvSpPr>
          <p:nvPr/>
        </p:nvSpPr>
        <p:spPr>
          <a:xfrm>
            <a:off x="685800" y="4643183"/>
            <a:ext cx="7848600" cy="631825"/>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endParaRPr lang="en-US" sz="2400" dirty="0">
              <a:solidFill>
                <a:schemeClr val="bg2"/>
              </a:solidFill>
            </a:endParaRPr>
          </a:p>
        </p:txBody>
      </p:sp>
    </p:spTree>
    <p:extLst>
      <p:ext uri="{BB962C8B-B14F-4D97-AF65-F5344CB8AC3E}">
        <p14:creationId xmlns:p14="http://schemas.microsoft.com/office/powerpoint/2010/main" val="1797277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Encrypt then MAC</a:t>
            </a:r>
            <a:endParaRPr lang="en-US" dirty="0"/>
          </a:p>
        </p:txBody>
      </p:sp>
      <p:sp>
        <p:nvSpPr>
          <p:cNvPr id="3" name="Content Placeholder 2"/>
          <p:cNvSpPr>
            <a:spLocks noGrp="1"/>
          </p:cNvSpPr>
          <p:nvPr>
            <p:ph idx="1"/>
          </p:nvPr>
        </p:nvSpPr>
        <p:spPr/>
        <p:txBody>
          <a:bodyPr>
            <a:normAutofit/>
          </a:bodyPr>
          <a:lstStyle/>
          <a:p>
            <a:r>
              <a:rPr lang="en-US" b="1" dirty="0"/>
              <a:t>Pro:  </a:t>
            </a:r>
            <a:r>
              <a:rPr lang="en-US" dirty="0"/>
              <a:t>provably most secure of three options </a:t>
            </a:r>
            <a:r>
              <a:rPr lang="en-US" dirty="0" smtClean="0">
                <a:solidFill>
                  <a:schemeClr val="tx1">
                    <a:lumMod val="50000"/>
                    <a:lumOff val="50000"/>
                  </a:schemeClr>
                </a:solidFill>
              </a:rPr>
              <a:t>[</a:t>
            </a:r>
            <a:r>
              <a:rPr lang="en-US" dirty="0" err="1">
                <a:solidFill>
                  <a:schemeClr val="tx1">
                    <a:lumMod val="50000"/>
                    <a:lumOff val="50000"/>
                  </a:schemeClr>
                </a:solidFill>
              </a:rPr>
              <a:t>Bellare</a:t>
            </a:r>
            <a:r>
              <a:rPr lang="en-US" dirty="0">
                <a:solidFill>
                  <a:schemeClr val="tx1">
                    <a:lumMod val="50000"/>
                    <a:lumOff val="50000"/>
                  </a:schemeClr>
                </a:solidFill>
              </a:rPr>
              <a:t> </a:t>
            </a:r>
            <a:r>
              <a:rPr lang="en-US" dirty="0" smtClean="0">
                <a:solidFill>
                  <a:schemeClr val="tx1">
                    <a:lumMod val="50000"/>
                    <a:lumOff val="50000"/>
                  </a:schemeClr>
                </a:solidFill>
              </a:rPr>
              <a:t>&amp; </a:t>
            </a:r>
            <a:r>
              <a:rPr lang="en-US" dirty="0" err="1" smtClean="0">
                <a:solidFill>
                  <a:schemeClr val="tx1">
                    <a:lumMod val="50000"/>
                    <a:lumOff val="50000"/>
                  </a:schemeClr>
                </a:solidFill>
              </a:rPr>
              <a:t>Namprepre</a:t>
            </a:r>
            <a:r>
              <a:rPr lang="en-US" dirty="0" smtClean="0">
                <a:solidFill>
                  <a:schemeClr val="tx1">
                    <a:lumMod val="50000"/>
                    <a:lumOff val="50000"/>
                  </a:schemeClr>
                </a:solidFill>
              </a:rPr>
              <a:t> </a:t>
            </a:r>
            <a:r>
              <a:rPr lang="en-US" dirty="0">
                <a:solidFill>
                  <a:schemeClr val="tx1">
                    <a:lumMod val="50000"/>
                    <a:lumOff val="50000"/>
                  </a:schemeClr>
                </a:solidFill>
              </a:rPr>
              <a:t>2001</a:t>
            </a:r>
            <a:r>
              <a:rPr lang="en-US" dirty="0" smtClean="0">
                <a:solidFill>
                  <a:schemeClr val="tx1">
                    <a:lumMod val="50000"/>
                    <a:lumOff val="50000"/>
                  </a:schemeClr>
                </a:solidFill>
              </a:rPr>
              <a:t>]</a:t>
            </a:r>
          </a:p>
          <a:p>
            <a:r>
              <a:rPr lang="en-US" b="1" dirty="0" smtClean="0"/>
              <a:t>Pro</a:t>
            </a:r>
            <a:r>
              <a:rPr lang="en-US" b="1" dirty="0"/>
              <a:t>:  </a:t>
            </a:r>
            <a:r>
              <a:rPr lang="en-US" dirty="0"/>
              <a:t>don't have to decrypt if MAC fails </a:t>
            </a:r>
            <a:endParaRPr lang="en-US" dirty="0" smtClean="0"/>
          </a:p>
          <a:p>
            <a:pPr lvl="1"/>
            <a:r>
              <a:rPr lang="en-US" dirty="0" smtClean="0"/>
              <a:t>resist </a:t>
            </a:r>
            <a:r>
              <a:rPr lang="en-US" dirty="0" err="1" smtClean="0"/>
              <a:t>DoS</a:t>
            </a:r>
            <a:endParaRPr lang="en-US" dirty="0"/>
          </a:p>
          <a:p>
            <a:endParaRPr lang="en-US" dirty="0" smtClean="0"/>
          </a:p>
          <a:p>
            <a:r>
              <a:rPr lang="en-US" dirty="0" smtClean="0"/>
              <a:t>Example:  </a:t>
            </a:r>
            <a:r>
              <a:rPr lang="en-US" dirty="0" err="1" smtClean="0"/>
              <a:t>IPsec</a:t>
            </a:r>
            <a:r>
              <a:rPr lang="en-US" dirty="0" smtClean="0"/>
              <a:t> (Internet Protocol Security)</a:t>
            </a:r>
          </a:p>
          <a:p>
            <a:pPr lvl="1"/>
            <a:r>
              <a:rPr lang="en-US" dirty="0"/>
              <a:t>recommends  AES-CBC for encryption and </a:t>
            </a:r>
            <a:r>
              <a:rPr lang="en-US" dirty="0" smtClean="0"/>
              <a:t>HMAC-SHA2 </a:t>
            </a:r>
            <a:r>
              <a:rPr lang="en-US" dirty="0"/>
              <a:t>for MAC, among others</a:t>
            </a:r>
          </a:p>
          <a:p>
            <a:pPr lvl="1"/>
            <a:r>
              <a:rPr lang="en-US" dirty="0" smtClean="0"/>
              <a:t>or AES-GCM</a:t>
            </a:r>
          </a:p>
        </p:txBody>
      </p:sp>
    </p:spTree>
    <p:extLst>
      <p:ext uri="{BB962C8B-B14F-4D97-AF65-F5344CB8AC3E}">
        <p14:creationId xmlns:p14="http://schemas.microsoft.com/office/powerpoint/2010/main" val="102513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 then encrypt</a:t>
            </a:r>
            <a:endParaRPr lang="en-US" dirty="0"/>
          </a:p>
        </p:txBody>
      </p:sp>
      <p:sp>
        <p:nvSpPr>
          <p:cNvPr id="3" name="Content Placeholder 2"/>
          <p:cNvSpPr>
            <a:spLocks noGrp="1"/>
          </p:cNvSpPr>
          <p:nvPr>
            <p:ph idx="1"/>
          </p:nvPr>
        </p:nvSpPr>
        <p:spPr/>
        <p:txBody>
          <a:bodyPr>
            <a:normAutofit/>
          </a:bodyPr>
          <a:lstStyle/>
          <a:p>
            <a:pPr marL="0" indent="0">
              <a:buNone/>
            </a:pPr>
            <a:r>
              <a:rPr lang="en-US" sz="2700" b="1" dirty="0">
                <a:latin typeface="Courier New"/>
                <a:cs typeface="Courier New"/>
              </a:rPr>
              <a:t>1. A: t = MAC(m; </a:t>
            </a:r>
            <a:r>
              <a:rPr lang="en-US" sz="2700" b="1" dirty="0" err="1">
                <a:latin typeface="Courier New"/>
                <a:cs typeface="Courier New"/>
              </a:rPr>
              <a:t>k_M</a:t>
            </a:r>
            <a:r>
              <a:rPr lang="en-US" sz="2700" b="1" dirty="0">
                <a:latin typeface="Courier New"/>
                <a:cs typeface="Courier New"/>
              </a:rPr>
              <a:t>)</a:t>
            </a:r>
          </a:p>
          <a:p>
            <a:pPr marL="0" indent="0">
              <a:buNone/>
            </a:pPr>
            <a:r>
              <a:rPr lang="en-US" sz="2700" b="1" dirty="0">
                <a:latin typeface="Courier New"/>
                <a:cs typeface="Courier New"/>
              </a:rPr>
              <a:t>      c = </a:t>
            </a:r>
            <a:r>
              <a:rPr lang="en-US" sz="2700" b="1" dirty="0" err="1">
                <a:latin typeface="Courier New"/>
                <a:cs typeface="Courier New"/>
              </a:rPr>
              <a:t>Enc</a:t>
            </a:r>
            <a:r>
              <a:rPr lang="en-US" sz="2700" b="1" dirty="0">
                <a:latin typeface="Courier New"/>
                <a:cs typeface="Courier New"/>
              </a:rPr>
              <a:t>(</a:t>
            </a:r>
            <a:r>
              <a:rPr lang="en-US" sz="2700" b="1" dirty="0" err="1">
                <a:latin typeface="Courier New"/>
                <a:cs typeface="Courier New"/>
              </a:rPr>
              <a:t>m,t</a:t>
            </a:r>
            <a:r>
              <a:rPr lang="en-US" sz="2700" b="1" dirty="0">
                <a:latin typeface="Courier New"/>
                <a:cs typeface="Courier New"/>
              </a:rPr>
              <a:t>; </a:t>
            </a:r>
            <a:r>
              <a:rPr lang="en-US" sz="2700" b="1" dirty="0" err="1">
                <a:latin typeface="Courier New"/>
                <a:cs typeface="Courier New"/>
              </a:rPr>
              <a:t>k_E</a:t>
            </a:r>
            <a:r>
              <a:rPr lang="en-US" sz="2700" b="1" dirty="0">
                <a:latin typeface="Courier New"/>
                <a:cs typeface="Courier New"/>
              </a:rPr>
              <a:t>)      </a:t>
            </a:r>
          </a:p>
          <a:p>
            <a:pPr marL="0" indent="0">
              <a:buNone/>
            </a:pPr>
            <a:r>
              <a:rPr lang="en-US" sz="2700" b="1" dirty="0">
                <a:latin typeface="Courier New"/>
                <a:cs typeface="Courier New"/>
              </a:rPr>
              <a:t>2. </a:t>
            </a:r>
            <a:r>
              <a:rPr lang="en-US" sz="2700" b="1" dirty="0" smtClean="0">
                <a:latin typeface="Courier New"/>
                <a:cs typeface="Courier New"/>
              </a:rPr>
              <a:t>A -&gt; B</a:t>
            </a:r>
            <a:r>
              <a:rPr lang="en-US" sz="2700" b="1" dirty="0">
                <a:latin typeface="Courier New"/>
                <a:cs typeface="Courier New"/>
              </a:rPr>
              <a:t>: c</a:t>
            </a:r>
          </a:p>
          <a:p>
            <a:pPr marL="0" indent="0">
              <a:buNone/>
            </a:pPr>
            <a:r>
              <a:rPr lang="en-US" sz="2700" b="1" dirty="0">
                <a:latin typeface="Courier New"/>
                <a:cs typeface="Courier New"/>
              </a:rPr>
              <a:t>3. B: </a:t>
            </a:r>
            <a:r>
              <a:rPr lang="en-US" sz="2700" b="1" dirty="0" err="1">
                <a:latin typeface="Courier New"/>
                <a:cs typeface="Courier New"/>
              </a:rPr>
              <a:t>m'</a:t>
            </a:r>
            <a:r>
              <a:rPr lang="en-US" sz="2700" b="1" dirty="0" err="1" smtClean="0">
                <a:latin typeface="Courier New"/>
                <a:cs typeface="Courier New"/>
              </a:rPr>
              <a:t>,t</a:t>
            </a:r>
            <a:r>
              <a:rPr lang="en-US" sz="2700" b="1" dirty="0">
                <a:latin typeface="Courier New"/>
                <a:cs typeface="Courier New"/>
              </a:rPr>
              <a:t>' = Dec(c; </a:t>
            </a:r>
            <a:r>
              <a:rPr lang="en-US" sz="2700" b="1" dirty="0" err="1">
                <a:latin typeface="Courier New"/>
                <a:cs typeface="Courier New"/>
              </a:rPr>
              <a:t>k_E</a:t>
            </a:r>
            <a:r>
              <a:rPr lang="en-US" sz="2700" b="1" dirty="0">
                <a:latin typeface="Courier New"/>
                <a:cs typeface="Courier New"/>
              </a:rPr>
              <a:t>)</a:t>
            </a:r>
          </a:p>
          <a:p>
            <a:pPr marL="0" indent="0">
              <a:buNone/>
            </a:pPr>
            <a:r>
              <a:rPr lang="en-US" sz="2700" b="1" dirty="0">
                <a:latin typeface="Courier New"/>
                <a:cs typeface="Courier New"/>
              </a:rPr>
              <a:t>      if </a:t>
            </a:r>
            <a:r>
              <a:rPr lang="en-US" sz="2700" b="1" dirty="0" smtClean="0">
                <a:latin typeface="Courier New"/>
                <a:cs typeface="Courier New"/>
              </a:rPr>
              <a:t>t' </a:t>
            </a:r>
            <a:r>
              <a:rPr lang="en-US" sz="2700" b="1" dirty="0">
                <a:latin typeface="Courier New"/>
                <a:cs typeface="Courier New"/>
              </a:rPr>
              <a:t>= MAC(m'; </a:t>
            </a:r>
            <a:r>
              <a:rPr lang="en-US" sz="2700" b="1" dirty="0" err="1">
                <a:latin typeface="Courier New"/>
                <a:cs typeface="Courier New"/>
              </a:rPr>
              <a:t>k_M</a:t>
            </a:r>
            <a:r>
              <a:rPr lang="en-US" sz="2700" b="1" dirty="0" smtClean="0">
                <a:latin typeface="Courier New"/>
                <a:cs typeface="Courier New"/>
              </a:rPr>
              <a:t>) </a:t>
            </a:r>
          </a:p>
          <a:p>
            <a:pPr marL="0" indent="0">
              <a:buNone/>
            </a:pPr>
            <a:r>
              <a:rPr lang="en-US" sz="2700" b="1" dirty="0">
                <a:latin typeface="Courier New"/>
                <a:cs typeface="Courier New"/>
              </a:rPr>
              <a:t> </a:t>
            </a:r>
            <a:r>
              <a:rPr lang="en-US" sz="2700" b="1" dirty="0" smtClean="0">
                <a:latin typeface="Courier New"/>
                <a:cs typeface="Courier New"/>
              </a:rPr>
              <a:t>       then output </a:t>
            </a:r>
            <a:r>
              <a:rPr lang="en-US" sz="2700" b="1" dirty="0">
                <a:latin typeface="Courier New"/>
                <a:cs typeface="Courier New"/>
              </a:rPr>
              <a:t>m'</a:t>
            </a:r>
          </a:p>
          <a:p>
            <a:pPr marL="0" indent="0">
              <a:buNone/>
            </a:pPr>
            <a:r>
              <a:rPr lang="en-US" sz="2700" b="1" dirty="0" smtClean="0">
                <a:latin typeface="Courier New"/>
                <a:cs typeface="Courier New"/>
              </a:rPr>
              <a:t>        </a:t>
            </a:r>
            <a:r>
              <a:rPr lang="en-US" sz="2700" b="1" dirty="0">
                <a:latin typeface="Courier New"/>
                <a:cs typeface="Courier New"/>
              </a:rPr>
              <a:t>else abort</a:t>
            </a:r>
          </a:p>
        </p:txBody>
      </p:sp>
      <p:grpSp>
        <p:nvGrpSpPr>
          <p:cNvPr id="12" name="Group 11"/>
          <p:cNvGrpSpPr/>
          <p:nvPr/>
        </p:nvGrpSpPr>
        <p:grpSpPr>
          <a:xfrm>
            <a:off x="6428099" y="1027361"/>
            <a:ext cx="747557" cy="1387020"/>
            <a:chOff x="6428099" y="1027361"/>
            <a:chExt cx="747557" cy="1387020"/>
          </a:xfrm>
        </p:grpSpPr>
        <p:pic>
          <p:nvPicPr>
            <p:cNvPr id="4" name="Picture 3" descr="img_164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8099" y="1417638"/>
              <a:ext cx="747557" cy="996743"/>
            </a:xfrm>
            <a:prstGeom prst="rect">
              <a:avLst/>
            </a:prstGeom>
          </p:spPr>
        </p:pic>
        <p:sp>
          <p:nvSpPr>
            <p:cNvPr id="7" name="TextBox 6"/>
            <p:cNvSpPr txBox="1"/>
            <p:nvPr/>
          </p:nvSpPr>
          <p:spPr>
            <a:xfrm>
              <a:off x="6428100" y="1027361"/>
              <a:ext cx="366789" cy="369332"/>
            </a:xfrm>
            <a:prstGeom prst="rect">
              <a:avLst/>
            </a:prstGeom>
            <a:noFill/>
          </p:spPr>
          <p:txBody>
            <a:bodyPr wrap="none" rtlCol="0">
              <a:spAutoFit/>
            </a:bodyPr>
            <a:lstStyle/>
            <a:p>
              <a:r>
                <a:rPr lang="en-US" dirty="0" smtClean="0">
                  <a:latin typeface="CronosPro-Regular"/>
                  <a:cs typeface="CronosPro-Regular"/>
                </a:rPr>
                <a:t>m</a:t>
              </a:r>
            </a:p>
          </p:txBody>
        </p:sp>
      </p:grpSp>
      <p:grpSp>
        <p:nvGrpSpPr>
          <p:cNvPr id="13" name="Group 12"/>
          <p:cNvGrpSpPr/>
          <p:nvPr/>
        </p:nvGrpSpPr>
        <p:grpSpPr>
          <a:xfrm>
            <a:off x="6428099" y="2614954"/>
            <a:ext cx="1791867" cy="1737752"/>
            <a:chOff x="6428099" y="2614954"/>
            <a:chExt cx="1791867" cy="1737752"/>
          </a:xfrm>
        </p:grpSpPr>
        <p:pic>
          <p:nvPicPr>
            <p:cNvPr id="6" name="Picture 5" descr="oOSFW.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8099" y="2984286"/>
              <a:ext cx="1791867" cy="1368420"/>
            </a:xfrm>
            <a:prstGeom prst="rect">
              <a:avLst/>
            </a:prstGeom>
          </p:spPr>
        </p:pic>
        <p:pic>
          <p:nvPicPr>
            <p:cNvPr id="5" name="Picture 4" descr="tag.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2698" y="3237496"/>
              <a:ext cx="692536" cy="909196"/>
            </a:xfrm>
            <a:prstGeom prst="rect">
              <a:avLst/>
            </a:prstGeom>
          </p:spPr>
        </p:pic>
        <p:sp>
          <p:nvSpPr>
            <p:cNvPr id="8" name="TextBox 7"/>
            <p:cNvSpPr txBox="1"/>
            <p:nvPr/>
          </p:nvSpPr>
          <p:spPr>
            <a:xfrm>
              <a:off x="6428100" y="2614954"/>
              <a:ext cx="287258" cy="369332"/>
            </a:xfrm>
            <a:prstGeom prst="rect">
              <a:avLst/>
            </a:prstGeom>
            <a:noFill/>
          </p:spPr>
          <p:txBody>
            <a:bodyPr wrap="none" rtlCol="0">
              <a:spAutoFit/>
            </a:bodyPr>
            <a:lstStyle/>
            <a:p>
              <a:r>
                <a:rPr lang="en-US" dirty="0">
                  <a:latin typeface="CronosPro-Regular"/>
                  <a:cs typeface="CronosPro-Regular"/>
                </a:rPr>
                <a:t>c</a:t>
              </a:r>
              <a:endParaRPr lang="en-US" dirty="0" smtClean="0">
                <a:latin typeface="CronosPro-Regular"/>
                <a:cs typeface="CronosPro-Regular"/>
              </a:endParaRPr>
            </a:p>
          </p:txBody>
        </p:sp>
        <p:pic>
          <p:nvPicPr>
            <p:cNvPr id="10" name="Picture 9" descr="img_164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7020" y="3560117"/>
              <a:ext cx="286242" cy="381656"/>
            </a:xfrm>
            <a:prstGeom prst="rect">
              <a:avLst/>
            </a:prstGeom>
          </p:spPr>
        </p:pic>
        <p:pic>
          <p:nvPicPr>
            <p:cNvPr id="11" name="Picture 10" descr="img_164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4898" y="3237497"/>
              <a:ext cx="681897" cy="909196"/>
            </a:xfrm>
            <a:prstGeom prst="rect">
              <a:avLst/>
            </a:prstGeom>
          </p:spPr>
        </p:pic>
      </p:grpSp>
    </p:spTree>
    <p:extLst>
      <p:ext uri="{BB962C8B-B14F-4D97-AF65-F5344CB8AC3E}">
        <p14:creationId xmlns:p14="http://schemas.microsoft.com/office/powerpoint/2010/main" val="116442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 then encrypt</a:t>
            </a:r>
            <a:endParaRPr lang="en-US" dirty="0"/>
          </a:p>
        </p:txBody>
      </p:sp>
      <p:sp>
        <p:nvSpPr>
          <p:cNvPr id="3" name="Content Placeholder 2"/>
          <p:cNvSpPr>
            <a:spLocks noGrp="1"/>
          </p:cNvSpPr>
          <p:nvPr>
            <p:ph idx="1"/>
          </p:nvPr>
        </p:nvSpPr>
        <p:spPr/>
        <p:txBody>
          <a:bodyPr>
            <a:normAutofit/>
          </a:bodyPr>
          <a:lstStyle/>
          <a:p>
            <a:r>
              <a:rPr lang="en-US" b="1" dirty="0"/>
              <a:t>Pro:  </a:t>
            </a:r>
            <a:r>
              <a:rPr lang="en-US" dirty="0"/>
              <a:t>provably next most </a:t>
            </a:r>
            <a:r>
              <a:rPr lang="en-US" dirty="0" smtClean="0"/>
              <a:t>secure</a:t>
            </a:r>
          </a:p>
          <a:p>
            <a:pPr lvl="1"/>
            <a:r>
              <a:rPr lang="en-US" dirty="0" smtClean="0"/>
              <a:t>and just as secure as Encrypt-then-MAC for strong enough MAC schemes</a:t>
            </a:r>
          </a:p>
          <a:p>
            <a:pPr lvl="1"/>
            <a:r>
              <a:rPr lang="en-US" dirty="0" smtClean="0"/>
              <a:t>HMAC and CBC-MAC are strong enough</a:t>
            </a:r>
            <a:endParaRPr lang="en-US" dirty="0"/>
          </a:p>
          <a:p>
            <a:endParaRPr lang="en-US" dirty="0" smtClean="0"/>
          </a:p>
          <a:p>
            <a:r>
              <a:rPr lang="en-US" dirty="0" smtClean="0"/>
              <a:t>Example:  SSL (Secure Sockets Layer)</a:t>
            </a:r>
          </a:p>
          <a:p>
            <a:pPr lvl="1"/>
            <a:r>
              <a:rPr lang="en-US" dirty="0" smtClean="0"/>
              <a:t>Many options for encryption, e.g. AES-128-CBC</a:t>
            </a:r>
          </a:p>
          <a:p>
            <a:pPr lvl="1"/>
            <a:r>
              <a:rPr lang="en-US" dirty="0" smtClean="0"/>
              <a:t>For MAC, standard is HMAC with many options for hash, e.g. SHA-256</a:t>
            </a:r>
            <a:endParaRPr lang="en-US" dirty="0"/>
          </a:p>
        </p:txBody>
      </p:sp>
    </p:spTree>
    <p:extLst>
      <p:ext uri="{BB962C8B-B14F-4D97-AF65-F5344CB8AC3E}">
        <p14:creationId xmlns:p14="http://schemas.microsoft.com/office/powerpoint/2010/main" val="688906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Authenticated encryption</a:t>
            </a:r>
            <a:endParaRPr lang="en-US" dirty="0"/>
          </a:p>
        </p:txBody>
      </p:sp>
      <p:sp>
        <p:nvSpPr>
          <p:cNvPr id="3" name="Content Placeholder 2"/>
          <p:cNvSpPr>
            <a:spLocks noGrp="1"/>
          </p:cNvSpPr>
          <p:nvPr>
            <p:ph idx="1"/>
          </p:nvPr>
        </p:nvSpPr>
        <p:spPr/>
        <p:txBody>
          <a:bodyPr>
            <a:normAutofit/>
          </a:bodyPr>
          <a:lstStyle/>
          <a:p>
            <a:r>
              <a:rPr lang="en-US" dirty="0" smtClean="0"/>
              <a:t>Three combinations:</a:t>
            </a:r>
          </a:p>
          <a:p>
            <a:pPr lvl="1"/>
            <a:r>
              <a:rPr lang="en-US" dirty="0" err="1" smtClean="0"/>
              <a:t>Enc</a:t>
            </a:r>
            <a:r>
              <a:rPr lang="en-US" dirty="0" smtClean="0"/>
              <a:t> and MAC </a:t>
            </a:r>
          </a:p>
          <a:p>
            <a:pPr lvl="1"/>
            <a:r>
              <a:rPr lang="en-US" dirty="0" err="1" smtClean="0"/>
              <a:t>Enc</a:t>
            </a:r>
            <a:r>
              <a:rPr lang="en-US" dirty="0" smtClean="0"/>
              <a:t> then MAC</a:t>
            </a:r>
          </a:p>
          <a:p>
            <a:pPr lvl="1"/>
            <a:r>
              <a:rPr lang="en-US" dirty="0" smtClean="0"/>
              <a:t>MAC then </a:t>
            </a:r>
            <a:r>
              <a:rPr lang="en-US" dirty="0" err="1" smtClean="0"/>
              <a:t>Enc</a:t>
            </a:r>
            <a:endParaRPr lang="en-US" dirty="0" smtClean="0"/>
          </a:p>
          <a:p>
            <a:r>
              <a:rPr lang="en-US" dirty="0" smtClean="0"/>
              <a:t>Let's unify all with a pair of algorithms:</a:t>
            </a:r>
          </a:p>
          <a:p>
            <a:pPr lvl="1"/>
            <a:r>
              <a:rPr lang="en-US" dirty="0" err="1" smtClean="0"/>
              <a:t>AuthEnc</a:t>
            </a:r>
            <a:r>
              <a:rPr lang="en-US" dirty="0" smtClean="0"/>
              <a:t>(m; </a:t>
            </a:r>
            <a:r>
              <a:rPr lang="en-US" dirty="0" err="1" smtClean="0"/>
              <a:t>ke</a:t>
            </a:r>
            <a:r>
              <a:rPr lang="en-US" dirty="0" smtClean="0"/>
              <a:t>; km):  produce an authenticated ciphertext x of message m under encryption key </a:t>
            </a:r>
            <a:r>
              <a:rPr lang="en-US" dirty="0" err="1" smtClean="0"/>
              <a:t>ke</a:t>
            </a:r>
            <a:r>
              <a:rPr lang="en-US" dirty="0" smtClean="0"/>
              <a:t> and MAC key km</a:t>
            </a:r>
          </a:p>
          <a:p>
            <a:pPr lvl="1"/>
            <a:r>
              <a:rPr lang="en-US" dirty="0" err="1" smtClean="0"/>
              <a:t>AuthDec</a:t>
            </a:r>
            <a:r>
              <a:rPr lang="en-US" dirty="0" smtClean="0"/>
              <a:t>(x; </a:t>
            </a:r>
            <a:r>
              <a:rPr lang="en-US" dirty="0" err="1" smtClean="0"/>
              <a:t>ke</a:t>
            </a:r>
            <a:r>
              <a:rPr lang="en-US" dirty="0" smtClean="0"/>
              <a:t>; km):  recover the plaintext message m from authenticated ciphertext x, and verify that the MAC is valid, using </a:t>
            </a:r>
            <a:r>
              <a:rPr lang="en-US" dirty="0" err="1" smtClean="0"/>
              <a:t>ke</a:t>
            </a:r>
            <a:r>
              <a:rPr lang="en-US" dirty="0" smtClean="0"/>
              <a:t> and km</a:t>
            </a:r>
          </a:p>
          <a:p>
            <a:pPr lvl="2"/>
            <a:r>
              <a:rPr lang="en-US" dirty="0" smtClean="0"/>
              <a:t>Abort if MAC is invalid</a:t>
            </a:r>
          </a:p>
        </p:txBody>
      </p:sp>
    </p:spTree>
    <p:extLst>
      <p:ext uri="{BB962C8B-B14F-4D97-AF65-F5344CB8AC3E}">
        <p14:creationId xmlns:p14="http://schemas.microsoft.com/office/powerpoint/2010/main" val="1372330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Authenticated encryption</a:t>
            </a:r>
            <a:endParaRPr lang="en-US" dirty="0"/>
          </a:p>
        </p:txBody>
      </p:sp>
      <p:sp>
        <p:nvSpPr>
          <p:cNvPr id="3" name="Content Placeholder 2"/>
          <p:cNvSpPr>
            <a:spLocks noGrp="1"/>
          </p:cNvSpPr>
          <p:nvPr>
            <p:ph idx="1"/>
          </p:nvPr>
        </p:nvSpPr>
        <p:spPr/>
        <p:txBody>
          <a:bodyPr/>
          <a:lstStyle/>
          <a:p>
            <a:r>
              <a:rPr lang="en-US" dirty="0" smtClean="0"/>
              <a:t>Newer block cipher modes designed to provide confidentiality and integrity</a:t>
            </a:r>
          </a:p>
          <a:p>
            <a:pPr lvl="1"/>
            <a:r>
              <a:rPr lang="en-US" b="1" dirty="0" smtClean="0"/>
              <a:t>OCB:  </a:t>
            </a:r>
            <a:r>
              <a:rPr lang="en-US" dirty="0" smtClean="0"/>
              <a:t>Offset Codebook Mode</a:t>
            </a:r>
          </a:p>
          <a:p>
            <a:pPr lvl="1"/>
            <a:r>
              <a:rPr lang="en-US" b="1" dirty="0" smtClean="0"/>
              <a:t>CCM:  </a:t>
            </a:r>
            <a:r>
              <a:rPr lang="en-US" dirty="0" smtClean="0"/>
              <a:t>Counter with CBC-MAC Mode</a:t>
            </a:r>
            <a:endParaRPr lang="en-US" b="1" dirty="0" smtClean="0"/>
          </a:p>
          <a:p>
            <a:pPr lvl="1"/>
            <a:r>
              <a:rPr lang="en-US" b="1" dirty="0" smtClean="0"/>
              <a:t>GCM:  </a:t>
            </a:r>
            <a:r>
              <a:rPr lang="en-US" dirty="0" smtClean="0"/>
              <a:t>Galois Counter </a:t>
            </a:r>
            <a:r>
              <a:rPr lang="en-US" dirty="0" smtClean="0"/>
              <a:t>Mode</a:t>
            </a:r>
            <a:endParaRPr lang="en-US" dirty="0" smtClean="0"/>
          </a:p>
        </p:txBody>
      </p:sp>
    </p:spTree>
    <p:extLst>
      <p:ext uri="{BB962C8B-B14F-4D97-AF65-F5344CB8AC3E}">
        <p14:creationId xmlns:p14="http://schemas.microsoft.com/office/powerpoint/2010/main" val="3400241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0070" y="1181923"/>
            <a:ext cx="8781529" cy="5676077"/>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6272" y="1371600"/>
            <a:ext cx="3125327" cy="11028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5105400"/>
            <a:ext cx="2307303" cy="1625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p:txBody>
          <a:bodyPr/>
          <a:lstStyle/>
          <a:p>
            <a:r>
              <a:rPr lang="en-US" dirty="0" smtClean="0"/>
              <a:t>Galois Counter Mode (GCM)</a:t>
            </a:r>
            <a:endParaRPr lang="en-US" dirty="0"/>
          </a:p>
        </p:txBody>
      </p:sp>
      <p:sp>
        <p:nvSpPr>
          <p:cNvPr id="9" name="Right Arrow 8"/>
          <p:cNvSpPr/>
          <p:nvPr/>
        </p:nvSpPr>
        <p:spPr>
          <a:xfrm rot="9016530">
            <a:off x="2764503" y="4419600"/>
            <a:ext cx="1350297"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21038701">
            <a:off x="5330555" y="1941328"/>
            <a:ext cx="463506"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18431900">
            <a:off x="4846561" y="3383753"/>
            <a:ext cx="2611857"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233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 Secure Channels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627369"/>
            <a:ext cx="2311400" cy="260177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4682" y="1600200"/>
            <a:ext cx="2452118" cy="2601777"/>
          </a:xfrm>
          <a:prstGeom prst="rect">
            <a:avLst/>
          </a:prstGeom>
        </p:spPr>
      </p:pic>
      <p:sp>
        <p:nvSpPr>
          <p:cNvPr id="5" name="Left-Right Arrow 4"/>
          <p:cNvSpPr/>
          <p:nvPr/>
        </p:nvSpPr>
        <p:spPr>
          <a:xfrm>
            <a:off x="3276600" y="2465569"/>
            <a:ext cx="2667000" cy="990600"/>
          </a:xfrm>
          <a:prstGeom prst="lef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 name="TextBox 5"/>
          <p:cNvSpPr txBox="1"/>
          <p:nvPr/>
        </p:nvSpPr>
        <p:spPr>
          <a:xfrm>
            <a:off x="620486" y="4495800"/>
            <a:ext cx="8066314" cy="2246769"/>
          </a:xfrm>
          <a:prstGeom prst="rect">
            <a:avLst/>
          </a:prstGeom>
          <a:noFill/>
        </p:spPr>
        <p:txBody>
          <a:bodyPr wrap="square" rtlCol="0">
            <a:spAutoFit/>
          </a:bodyPr>
          <a:lstStyle/>
          <a:p>
            <a:r>
              <a:rPr lang="en-US" sz="2000" dirty="0" smtClean="0"/>
              <a:t>Requirements:</a:t>
            </a:r>
          </a:p>
          <a:p>
            <a:pPr marL="800100" lvl="1" indent="-342900">
              <a:buFont typeface="+mj-lt"/>
              <a:buAutoNum type="arabicParenR"/>
            </a:pPr>
            <a:r>
              <a:rPr lang="en-US" sz="2000" dirty="0" smtClean="0"/>
              <a:t>Channel must provide both confidentiality and integrity</a:t>
            </a:r>
          </a:p>
          <a:p>
            <a:pPr marL="800100" lvl="1" indent="-342900">
              <a:buFont typeface="+mj-lt"/>
              <a:buAutoNum type="arabicParenR"/>
            </a:pPr>
            <a:r>
              <a:rPr lang="en-US" sz="2000" dirty="0" smtClean="0"/>
              <a:t>A and B must agree on session key(s)</a:t>
            </a:r>
          </a:p>
          <a:p>
            <a:pPr marL="800100" lvl="1" indent="-342900">
              <a:buFont typeface="+mj-lt"/>
              <a:buAutoNum type="arabicParenR"/>
            </a:pPr>
            <a:r>
              <a:rPr lang="en-US" sz="2000" dirty="0" smtClean="0">
                <a:solidFill>
                  <a:schemeClr val="bg2"/>
                </a:solidFill>
              </a:rPr>
              <a:t>A and B must agree on cipher suite (crypto protocols, encryption mode, key lengths)</a:t>
            </a:r>
          </a:p>
          <a:p>
            <a:pPr marL="800100" lvl="1" indent="-342900">
              <a:buFont typeface="+mj-lt"/>
              <a:buAutoNum type="arabicParenR"/>
            </a:pPr>
            <a:r>
              <a:rPr lang="en-US" sz="2000" dirty="0" smtClean="0">
                <a:solidFill>
                  <a:schemeClr val="bg2"/>
                </a:solidFill>
              </a:rPr>
              <a:t>Must detecting missing messages &amp; replay attacks.</a:t>
            </a:r>
          </a:p>
          <a:p>
            <a:pPr marL="800100" lvl="1" indent="-342900">
              <a:buFont typeface="+mj-lt"/>
              <a:buAutoNum type="arabicParenR"/>
            </a:pPr>
            <a:r>
              <a:rPr lang="en-US" sz="2000" dirty="0" smtClean="0">
                <a:solidFill>
                  <a:schemeClr val="bg2"/>
                </a:solidFill>
              </a:rPr>
              <a:t>Must maintain connection (and be able to end it)</a:t>
            </a:r>
          </a:p>
        </p:txBody>
      </p:sp>
    </p:spTree>
    <p:extLst>
      <p:ext uri="{BB962C8B-B14F-4D97-AF65-F5344CB8AC3E}">
        <p14:creationId xmlns:p14="http://schemas.microsoft.com/office/powerpoint/2010/main" val="9631970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Agreeing on a session key</a:t>
            </a:r>
            <a:endParaRPr lang="en-US" dirty="0"/>
          </a:p>
        </p:txBody>
      </p:sp>
      <p:sp>
        <p:nvSpPr>
          <p:cNvPr id="8" name="Text Placeholder 7"/>
          <p:cNvSpPr>
            <a:spLocks noGrp="1"/>
          </p:cNvSpPr>
          <p:nvPr>
            <p:ph type="body" idx="1"/>
          </p:nvPr>
        </p:nvSpPr>
        <p:spPr/>
        <p:txBody>
          <a:bodyPr/>
          <a:lstStyle/>
          <a:p>
            <a:r>
              <a:rPr lang="en-US" dirty="0" smtClean="0"/>
              <a:t>Hybrid Encryption (RSA)</a:t>
            </a:r>
            <a:endParaRPr lang="en-US" dirty="0"/>
          </a:p>
        </p:txBody>
      </p:sp>
      <p:sp>
        <p:nvSpPr>
          <p:cNvPr id="10" name="Text Placeholder 9"/>
          <p:cNvSpPr>
            <a:spLocks noGrp="1"/>
          </p:cNvSpPr>
          <p:nvPr>
            <p:ph type="body" sz="quarter" idx="3"/>
          </p:nvPr>
        </p:nvSpPr>
        <p:spPr/>
        <p:txBody>
          <a:bodyPr/>
          <a:lstStyle/>
          <a:p>
            <a:r>
              <a:rPr lang="en-US" dirty="0" err="1" smtClean="0"/>
              <a:t>Diffie</a:t>
            </a:r>
            <a:r>
              <a:rPr lang="en-US" dirty="0" smtClean="0"/>
              <a:t>-Hellman</a:t>
            </a:r>
            <a:endParaRPr lang="en-US" dirty="0"/>
          </a:p>
        </p:txBody>
      </p:sp>
      <p:sp>
        <p:nvSpPr>
          <p:cNvPr id="11" name="Content Placeholder 10"/>
          <p:cNvSpPr>
            <a:spLocks noGrp="1"/>
          </p:cNvSpPr>
          <p:nvPr>
            <p:ph sz="quarter" idx="4"/>
          </p:nvPr>
        </p:nvSpPr>
        <p:spPr>
          <a:xfrm>
            <a:off x="4754880" y="2438400"/>
            <a:ext cx="4389120" cy="3951288"/>
          </a:xfrm>
        </p:spPr>
        <p:txBody>
          <a:bodyPr/>
          <a:lstStyle/>
          <a:p>
            <a:r>
              <a:rPr lang="en-US" dirty="0" smtClean="0">
                <a:latin typeface="Consolas" charset="0"/>
                <a:ea typeface="Consolas" charset="0"/>
                <a:cs typeface="Consolas" charset="0"/>
              </a:rPr>
              <a:t>A -&gt; B: g, p, </a:t>
            </a:r>
            <a:r>
              <a:rPr lang="en-US" dirty="0" err="1" smtClean="0">
                <a:latin typeface="Consolas" charset="0"/>
                <a:ea typeface="Consolas" charset="0"/>
                <a:cs typeface="Consolas" charset="0"/>
              </a:rPr>
              <a:t>g^a</a:t>
            </a:r>
            <a:r>
              <a:rPr lang="en-US" dirty="0" smtClean="0">
                <a:latin typeface="Consolas" charset="0"/>
                <a:ea typeface="Consolas" charset="0"/>
                <a:cs typeface="Consolas" charset="0"/>
              </a:rPr>
              <a:t> mod p</a:t>
            </a:r>
          </a:p>
          <a:p>
            <a:r>
              <a:rPr lang="en-US" dirty="0" smtClean="0">
                <a:latin typeface="Consolas" charset="0"/>
                <a:ea typeface="Consolas" charset="0"/>
                <a:cs typeface="Consolas" charset="0"/>
              </a:rPr>
              <a:t>B -&gt; A: </a:t>
            </a:r>
            <a:r>
              <a:rPr lang="en-US" dirty="0" err="1" smtClean="0">
                <a:latin typeface="Consolas" charset="0"/>
                <a:ea typeface="Consolas" charset="0"/>
                <a:cs typeface="Consolas" charset="0"/>
              </a:rPr>
              <a:t>g^b</a:t>
            </a:r>
            <a:r>
              <a:rPr lang="en-US" dirty="0" smtClean="0">
                <a:latin typeface="Consolas" charset="0"/>
                <a:ea typeface="Consolas" charset="0"/>
                <a:cs typeface="Consolas" charset="0"/>
              </a:rPr>
              <a:t> mod p</a:t>
            </a:r>
          </a:p>
          <a:p>
            <a:r>
              <a:rPr lang="en-US" dirty="0" smtClean="0">
                <a:latin typeface="Consolas" charset="0"/>
                <a:ea typeface="Consolas" charset="0"/>
                <a:cs typeface="Consolas" charset="0"/>
              </a:rPr>
              <a:t>A,B: </a:t>
            </a:r>
            <a:r>
              <a:rPr lang="en-US" dirty="0" err="1" smtClean="0">
                <a:latin typeface="Consolas" charset="0"/>
                <a:ea typeface="Consolas" charset="0"/>
                <a:cs typeface="Consolas" charset="0"/>
              </a:rPr>
              <a:t>k_s</a:t>
            </a:r>
            <a:r>
              <a:rPr lang="en-US" dirty="0" smtClean="0">
                <a:latin typeface="Consolas" charset="0"/>
                <a:ea typeface="Consolas" charset="0"/>
                <a:cs typeface="Consolas" charset="0"/>
              </a:rPr>
              <a:t> := </a:t>
            </a:r>
            <a:r>
              <a:rPr lang="en-US" dirty="0" err="1" smtClean="0">
                <a:latin typeface="Consolas" charset="0"/>
                <a:ea typeface="Consolas" charset="0"/>
                <a:cs typeface="Consolas" charset="0"/>
              </a:rPr>
              <a:t>g^ab</a:t>
            </a:r>
            <a:r>
              <a:rPr lang="en-US" dirty="0" smtClean="0">
                <a:latin typeface="Consolas" charset="0"/>
                <a:ea typeface="Consolas" charset="0"/>
                <a:cs typeface="Consolas" charset="0"/>
              </a:rPr>
              <a:t> mod p</a:t>
            </a:r>
          </a:p>
          <a:p>
            <a:endParaRPr lang="en-US" dirty="0"/>
          </a:p>
          <a:p>
            <a:r>
              <a:rPr lang="en-US" dirty="0" smtClean="0"/>
              <a:t>DH, ECDH</a:t>
            </a:r>
            <a:endParaRPr lang="en-US" dirty="0"/>
          </a:p>
        </p:txBody>
      </p:sp>
      <p:pic>
        <p:nvPicPr>
          <p:cNvPr id="6" name="Picture 5" descr="newborn-baby-liger-cub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190" y="2514600"/>
            <a:ext cx="3369940" cy="2286000"/>
          </a:xfrm>
          <a:prstGeom prst="rect">
            <a:avLst/>
          </a:prstGeom>
        </p:spPr>
      </p:pic>
    </p:spTree>
    <p:extLst>
      <p:ext uri="{BB962C8B-B14F-4D97-AF65-F5344CB8AC3E}">
        <p14:creationId xmlns:p14="http://schemas.microsoft.com/office/powerpoint/2010/main" val="1972463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keys</a:t>
            </a:r>
            <a:endParaRPr lang="en-US" dirty="0"/>
          </a:p>
        </p:txBody>
      </p:sp>
      <p:sp>
        <p:nvSpPr>
          <p:cNvPr id="3" name="Content Placeholder 2"/>
          <p:cNvSpPr>
            <a:spLocks noGrp="1"/>
          </p:cNvSpPr>
          <p:nvPr>
            <p:ph idx="1"/>
          </p:nvPr>
        </p:nvSpPr>
        <p:spPr/>
        <p:txBody>
          <a:bodyPr>
            <a:normAutofit lnSpcReduction="10000"/>
          </a:bodyPr>
          <a:lstStyle/>
          <a:p>
            <a:r>
              <a:rPr lang="en-US" dirty="0" smtClean="0"/>
              <a:t>So now</a:t>
            </a:r>
            <a:r>
              <a:rPr lang="en-US" dirty="0"/>
              <a:t>, let's assume Alice and Bob already have </a:t>
            </a:r>
            <a:r>
              <a:rPr lang="en-US" dirty="0" smtClean="0"/>
              <a:t>a single shared </a:t>
            </a:r>
            <a:r>
              <a:rPr lang="en-US" dirty="0">
                <a:solidFill>
                  <a:srgbClr val="4F81BD"/>
                </a:solidFill>
              </a:rPr>
              <a:t>session key </a:t>
            </a:r>
            <a:r>
              <a:rPr lang="en-US" dirty="0" smtClean="0"/>
              <a:t>k</a:t>
            </a:r>
          </a:p>
          <a:p>
            <a:pPr lvl="1"/>
            <a:r>
              <a:rPr lang="en-US" dirty="0" smtClean="0"/>
              <a:t>Recall:  </a:t>
            </a:r>
            <a:r>
              <a:rPr lang="en-US" i="1" dirty="0" smtClean="0"/>
              <a:t>session key </a:t>
            </a:r>
            <a:r>
              <a:rPr lang="en-US" dirty="0" smtClean="0"/>
              <a:t>is used for limited time then discarded</a:t>
            </a:r>
          </a:p>
          <a:p>
            <a:pPr lvl="1"/>
            <a:r>
              <a:rPr lang="en-US" dirty="0" smtClean="0"/>
              <a:t>Here, the session duration is a single conversation</a:t>
            </a:r>
            <a:endParaRPr lang="en-US" dirty="0"/>
          </a:p>
          <a:p>
            <a:r>
              <a:rPr lang="en-US" dirty="0"/>
              <a:t>But </a:t>
            </a:r>
            <a:r>
              <a:rPr lang="en-US" dirty="0" smtClean="0"/>
              <a:t>a single key isn't good enough...</a:t>
            </a:r>
          </a:p>
          <a:p>
            <a:pPr lvl="1"/>
            <a:r>
              <a:rPr lang="en-US" dirty="0" smtClean="0"/>
              <a:t>Need a key for the block cipher</a:t>
            </a:r>
          </a:p>
          <a:p>
            <a:pPr lvl="1"/>
            <a:r>
              <a:rPr lang="en-US" dirty="0" smtClean="0"/>
              <a:t>Need a key for the MAC</a:t>
            </a:r>
          </a:p>
          <a:p>
            <a:r>
              <a:rPr lang="en-US" dirty="0" smtClean="0"/>
              <a:t>And recall:</a:t>
            </a:r>
          </a:p>
          <a:p>
            <a:pPr lvl="1"/>
            <a:r>
              <a:rPr lang="en-US" b="1" dirty="0" smtClean="0"/>
              <a:t>Principle:  </a:t>
            </a:r>
            <a:r>
              <a:rPr lang="en-US" dirty="0" smtClean="0"/>
              <a:t>every key in system should have unique purpose</a:t>
            </a:r>
          </a:p>
          <a:p>
            <a:pPr lvl="1"/>
            <a:r>
              <a:rPr lang="en-US" dirty="0" smtClean="0"/>
              <a:t>Implies:  should not use same key for both </a:t>
            </a:r>
            <a:r>
              <a:rPr lang="en-US" dirty="0" err="1" smtClean="0"/>
              <a:t>Enc</a:t>
            </a:r>
            <a:r>
              <a:rPr lang="en-US" dirty="0" smtClean="0"/>
              <a:t> and MAC algorithms</a:t>
            </a:r>
          </a:p>
          <a:p>
            <a:pPr lvl="1"/>
            <a:r>
              <a:rPr lang="en-US" dirty="0" smtClean="0"/>
              <a:t>Also implies:  should not use same keys for </a:t>
            </a:r>
          </a:p>
          <a:p>
            <a:pPr lvl="2"/>
            <a:r>
              <a:rPr lang="en-US" dirty="0" smtClean="0"/>
              <a:t>Alice </a:t>
            </a:r>
            <a:r>
              <a:rPr lang="en-US" b="1" dirty="0" smtClean="0">
                <a:latin typeface="Courier New"/>
                <a:cs typeface="Courier New"/>
              </a:rPr>
              <a:t>-&gt;</a:t>
            </a:r>
            <a:r>
              <a:rPr lang="en-US" dirty="0" smtClean="0"/>
              <a:t> Bob, vs.</a:t>
            </a:r>
          </a:p>
          <a:p>
            <a:pPr lvl="2"/>
            <a:r>
              <a:rPr lang="en-US" dirty="0" smtClean="0"/>
              <a:t>Bob </a:t>
            </a:r>
            <a:r>
              <a:rPr lang="en-US" b="1" dirty="0">
                <a:latin typeface="Courier New"/>
                <a:cs typeface="Courier New"/>
              </a:rPr>
              <a:t>-&gt;</a:t>
            </a:r>
            <a:r>
              <a:rPr lang="en-US" dirty="0" smtClean="0"/>
              <a:t> Alice</a:t>
            </a:r>
          </a:p>
        </p:txBody>
      </p:sp>
    </p:spTree>
    <p:extLst>
      <p:ext uri="{BB962C8B-B14F-4D97-AF65-F5344CB8AC3E}">
        <p14:creationId xmlns:p14="http://schemas.microsoft.com/office/powerpoint/2010/main" val="1545476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derivation</a:t>
            </a:r>
            <a:endParaRPr lang="en-US" dirty="0"/>
          </a:p>
        </p:txBody>
      </p:sp>
      <p:sp>
        <p:nvSpPr>
          <p:cNvPr id="3" name="Content Placeholder 2"/>
          <p:cNvSpPr>
            <a:spLocks noGrp="1"/>
          </p:cNvSpPr>
          <p:nvPr>
            <p:ph idx="1"/>
          </p:nvPr>
        </p:nvSpPr>
        <p:spPr/>
        <p:txBody>
          <a:bodyPr>
            <a:normAutofit/>
          </a:bodyPr>
          <a:lstStyle/>
          <a:p>
            <a:r>
              <a:rPr lang="en-US" dirty="0"/>
              <a:t>Have one key:  </a:t>
            </a:r>
            <a:r>
              <a:rPr lang="en-US" dirty="0" err="1" smtClean="0"/>
              <a:t>k_s</a:t>
            </a:r>
            <a:endParaRPr lang="en-US" dirty="0"/>
          </a:p>
          <a:p>
            <a:r>
              <a:rPr lang="en-US" dirty="0" smtClean="0"/>
              <a:t>Need four keys:</a:t>
            </a:r>
          </a:p>
          <a:p>
            <a:pPr marL="971550" lvl="1" indent="-514350">
              <a:buFont typeface="+mj-lt"/>
              <a:buAutoNum type="arabicPeriod"/>
            </a:pPr>
            <a:r>
              <a:rPr lang="en-US" dirty="0" smtClean="0"/>
              <a:t>kea: Encrypt Alice to Bob</a:t>
            </a:r>
          </a:p>
          <a:p>
            <a:pPr marL="971550" lvl="1" indent="-514350">
              <a:buFont typeface="+mj-lt"/>
              <a:buAutoNum type="arabicPeriod"/>
            </a:pPr>
            <a:r>
              <a:rPr lang="en-US" dirty="0" err="1" smtClean="0"/>
              <a:t>keb</a:t>
            </a:r>
            <a:r>
              <a:rPr lang="en-US" dirty="0" smtClean="0"/>
              <a:t>: Encrypt Bob to Alice</a:t>
            </a:r>
          </a:p>
          <a:p>
            <a:pPr marL="971550" lvl="1" indent="-514350">
              <a:buFont typeface="+mj-lt"/>
              <a:buAutoNum type="arabicPeriod"/>
            </a:pPr>
            <a:r>
              <a:rPr lang="en-US" dirty="0" err="1" smtClean="0"/>
              <a:t>kma</a:t>
            </a:r>
            <a:r>
              <a:rPr lang="en-US" dirty="0" smtClean="0"/>
              <a:t>: MAC Alice to Bob</a:t>
            </a:r>
          </a:p>
          <a:p>
            <a:pPr marL="971550" lvl="1" indent="-514350">
              <a:buFont typeface="+mj-lt"/>
              <a:buAutoNum type="arabicPeriod"/>
            </a:pPr>
            <a:r>
              <a:rPr lang="en-US" dirty="0" err="1" smtClean="0"/>
              <a:t>kmb</a:t>
            </a:r>
            <a:r>
              <a:rPr lang="en-US" dirty="0" smtClean="0"/>
              <a:t>: MAC Bob to Alice</a:t>
            </a:r>
          </a:p>
          <a:p>
            <a:r>
              <a:rPr lang="en-US" dirty="0" smtClean="0"/>
              <a:t>How to get four out of one:  use a cryptographic hash function H to </a:t>
            </a:r>
            <a:r>
              <a:rPr lang="en-US" dirty="0" smtClean="0">
                <a:solidFill>
                  <a:schemeClr val="accent1"/>
                </a:solidFill>
              </a:rPr>
              <a:t>derive</a:t>
            </a:r>
            <a:r>
              <a:rPr lang="en-US" dirty="0" smtClean="0"/>
              <a:t> keys...</a:t>
            </a:r>
          </a:p>
          <a:p>
            <a:pPr marL="971550" lvl="1" indent="-514350">
              <a:buFont typeface="+mj-lt"/>
              <a:buAutoNum type="arabicPeriod"/>
            </a:pPr>
            <a:r>
              <a:rPr lang="en-US" dirty="0" smtClean="0"/>
              <a:t>kea = H(k, "</a:t>
            </a:r>
            <a:r>
              <a:rPr lang="en-US" dirty="0" err="1" smtClean="0"/>
              <a:t>Enc</a:t>
            </a:r>
            <a:r>
              <a:rPr lang="en-US" dirty="0" smtClean="0"/>
              <a:t> Alice to Bob")</a:t>
            </a:r>
          </a:p>
          <a:p>
            <a:pPr marL="971550" lvl="1" indent="-514350">
              <a:buFont typeface="+mj-lt"/>
              <a:buAutoNum type="arabicPeriod"/>
            </a:pPr>
            <a:r>
              <a:rPr lang="en-US" dirty="0" err="1" smtClean="0"/>
              <a:t>keb</a:t>
            </a:r>
            <a:r>
              <a:rPr lang="en-US" dirty="0" smtClean="0"/>
              <a:t> = H(k, "</a:t>
            </a:r>
            <a:r>
              <a:rPr lang="en-US" dirty="0" err="1" smtClean="0"/>
              <a:t>Enc</a:t>
            </a:r>
            <a:r>
              <a:rPr lang="en-US" dirty="0" smtClean="0"/>
              <a:t> Bob to Alice")</a:t>
            </a:r>
          </a:p>
          <a:p>
            <a:pPr marL="971550" lvl="1" indent="-514350">
              <a:buFont typeface="+mj-lt"/>
              <a:buAutoNum type="arabicPeriod"/>
            </a:pPr>
            <a:r>
              <a:rPr lang="en-US" dirty="0" err="1" smtClean="0"/>
              <a:t>kma</a:t>
            </a:r>
            <a:r>
              <a:rPr lang="en-US" dirty="0"/>
              <a:t> </a:t>
            </a:r>
            <a:r>
              <a:rPr lang="en-US" dirty="0" smtClean="0"/>
              <a:t>= H(k, "MAC Alice to Bob")</a:t>
            </a:r>
          </a:p>
          <a:p>
            <a:pPr marL="971550" lvl="1" indent="-514350">
              <a:buFont typeface="+mj-lt"/>
              <a:buAutoNum type="arabicPeriod"/>
            </a:pPr>
            <a:r>
              <a:rPr lang="en-US" dirty="0" err="1" smtClean="0"/>
              <a:t>kmb</a:t>
            </a:r>
            <a:r>
              <a:rPr lang="en-US" dirty="0" smtClean="0"/>
              <a:t> = H(k, "MAC Bob to Alice")</a:t>
            </a:r>
          </a:p>
        </p:txBody>
      </p:sp>
    </p:spTree>
    <p:extLst>
      <p:ext uri="{BB962C8B-B14F-4D97-AF65-F5344CB8AC3E}">
        <p14:creationId xmlns:p14="http://schemas.microsoft.com/office/powerpoint/2010/main" val="1013110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Crypto</a:t>
            </a:r>
            <a:endParaRPr lang="en-US" dirty="0"/>
          </a:p>
        </p:txBody>
      </p:sp>
      <p:grpSp>
        <p:nvGrpSpPr>
          <p:cNvPr id="10" name="Group 9"/>
          <p:cNvGrpSpPr/>
          <p:nvPr/>
        </p:nvGrpSpPr>
        <p:grpSpPr>
          <a:xfrm>
            <a:off x="381000" y="1417842"/>
            <a:ext cx="3962400" cy="2544558"/>
            <a:chOff x="159365" y="1219200"/>
            <a:chExt cx="4721721" cy="3182608"/>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43734"/>
            <a:stretch/>
          </p:blipFill>
          <p:spPr>
            <a:xfrm>
              <a:off x="159365" y="1219200"/>
              <a:ext cx="2812435" cy="314071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4278" y="3277254"/>
              <a:ext cx="2116808" cy="112455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8520" y="1439605"/>
              <a:ext cx="2128280" cy="110315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1002" y="2430205"/>
              <a:ext cx="2360084" cy="873231"/>
            </a:xfrm>
            <a:prstGeom prst="rect">
              <a:avLst/>
            </a:prstGeom>
          </p:spPr>
        </p:pic>
      </p:gr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33916" y="685800"/>
            <a:ext cx="3029084" cy="2381962"/>
          </a:xfrm>
          <a:prstGeom prst="rect">
            <a:avLst/>
          </a:prstGeom>
        </p:spPr>
      </p:pic>
      <p:grpSp>
        <p:nvGrpSpPr>
          <p:cNvPr id="15" name="Group 14"/>
          <p:cNvGrpSpPr/>
          <p:nvPr/>
        </p:nvGrpSpPr>
        <p:grpSpPr>
          <a:xfrm>
            <a:off x="5105400" y="3352800"/>
            <a:ext cx="3683309" cy="2011158"/>
            <a:chOff x="5181600" y="1752600"/>
            <a:chExt cx="3683309" cy="2011158"/>
          </a:xfrm>
        </p:grpSpPr>
        <p:pic>
          <p:nvPicPr>
            <p:cNvPr id="9" name="Picture 8" descr="do-sharp.jpg"/>
            <p:cNvPicPr>
              <a:picLocks noChangeAspect="1"/>
            </p:cNvPicPr>
            <p:nvPr/>
          </p:nvPicPr>
          <p:blipFill>
            <a:blip r:embed="rId7">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692317" y="1752600"/>
              <a:ext cx="3172592" cy="1411803"/>
            </a:xfrm>
            <a:prstGeom prst="rect">
              <a:avLst/>
            </a:prstGeom>
            <a:scene3d>
              <a:camera prst="orthographicFront">
                <a:rot lat="0" lon="10800000" rev="0"/>
              </a:camera>
              <a:lightRig rig="threePt" dir="t"/>
            </a:scene3d>
          </p:spPr>
        </p:pic>
        <p:pic>
          <p:nvPicPr>
            <p:cNvPr id="8" name="Picture 7" descr="800px-Standard-lock-key.jpg"/>
            <p:cNvPicPr>
              <a:picLocks noChangeAspect="1"/>
            </p:cNvPicPr>
            <p:nvPr/>
          </p:nvPicPr>
          <p:blipFill>
            <a:blip r:embed="rId8">
              <a:extLst>
                <a:ext uri="{BEBA8EAE-BF5A-486C-A8C5-ECC9F3942E4B}">
                  <a14:imgProps xmlns:a14="http://schemas.microsoft.com/office/drawing/2010/main">
                    <a14:imgLayer r:embed="rId9">
                      <a14:imgEffect>
                        <a14:backgroundRemoval t="1124" b="89888" l="2000" r="96500"/>
                      </a14:imgEffect>
                    </a14:imgLayer>
                  </a14:imgProps>
                </a:ext>
                <a:ext uri="{28A0092B-C50C-407E-A947-70E740481C1C}">
                  <a14:useLocalDpi xmlns:a14="http://schemas.microsoft.com/office/drawing/2010/main" val="0"/>
                </a:ext>
              </a:extLst>
            </a:blip>
            <a:stretch>
              <a:fillRect/>
            </a:stretch>
          </p:blipFill>
          <p:spPr>
            <a:xfrm>
              <a:off x="5181600" y="2177750"/>
              <a:ext cx="3564063" cy="1586008"/>
            </a:xfrm>
            <a:prstGeom prst="rect">
              <a:avLst/>
            </a:prstGeom>
          </p:spPr>
        </p:pic>
      </p:grpSp>
      <p:pic>
        <p:nvPicPr>
          <p:cNvPr id="11" name="Picture 10" descr="2000px-Hash_table_5_0_1_1_1_1_1_LL.svg.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7972" y="4114800"/>
            <a:ext cx="3475428" cy="2394570"/>
          </a:xfrm>
          <a:prstGeom prst="rect">
            <a:avLst/>
          </a:prstGeom>
        </p:spPr>
      </p:pic>
      <p:grpSp>
        <p:nvGrpSpPr>
          <p:cNvPr id="12" name="Group 11"/>
          <p:cNvGrpSpPr/>
          <p:nvPr/>
        </p:nvGrpSpPr>
        <p:grpSpPr>
          <a:xfrm>
            <a:off x="5181600" y="5447016"/>
            <a:ext cx="3521314" cy="1029984"/>
            <a:chOff x="5308729" y="4851037"/>
            <a:chExt cx="3521314" cy="1029984"/>
          </a:xfrm>
        </p:grpSpPr>
        <p:pic>
          <p:nvPicPr>
            <p:cNvPr id="13" name="Picture 12" descr="2000px-Ezra_Cornell_signature.svg.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08729" y="4851037"/>
              <a:ext cx="3521314" cy="1029984"/>
            </a:xfrm>
            <a:prstGeom prst="rect">
              <a:avLst/>
            </a:prstGeom>
          </p:spPr>
        </p:pic>
        <p:pic>
          <p:nvPicPr>
            <p:cNvPr id="14" name="Picture 13" descr="img_1648.jpg"/>
            <p:cNvPicPr>
              <a:picLocks noChangeAspect="1"/>
            </p:cNvPicPr>
            <p:nvPr/>
          </p:nvPicPr>
          <p:blipFill>
            <a:blip r:embed="rId12">
              <a:alphaModFix amt="50000"/>
              <a:extLst>
                <a:ext uri="{28A0092B-C50C-407E-A947-70E740481C1C}">
                  <a14:useLocalDpi xmlns:a14="http://schemas.microsoft.com/office/drawing/2010/main" val="0"/>
                </a:ext>
              </a:extLst>
            </a:blip>
            <a:stretch>
              <a:fillRect/>
            </a:stretch>
          </p:blipFill>
          <p:spPr>
            <a:xfrm>
              <a:off x="6433405" y="5040519"/>
              <a:ext cx="591056" cy="788075"/>
            </a:xfrm>
            <a:prstGeom prst="rect">
              <a:avLst/>
            </a:prstGeom>
          </p:spPr>
        </p:pic>
      </p:grpSp>
    </p:spTree>
    <p:extLst>
      <p:ext uri="{BB962C8B-B14F-4D97-AF65-F5344CB8AC3E}">
        <p14:creationId xmlns:p14="http://schemas.microsoft.com/office/powerpoint/2010/main" val="2021197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derivation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Why hash?</a:t>
            </a:r>
          </a:p>
          <a:p>
            <a:pPr lvl="1"/>
            <a:r>
              <a:rPr lang="en-US" dirty="0" smtClean="0"/>
              <a:t>Destroys any structure in input</a:t>
            </a:r>
          </a:p>
          <a:p>
            <a:pPr lvl="1"/>
            <a:r>
              <a:rPr lang="en-US" dirty="0" smtClean="0"/>
              <a:t>Produces a fixed-size output that can be truncated, as necessary, to produce key for underlying algorithm</a:t>
            </a:r>
          </a:p>
          <a:p>
            <a:pPr lvl="1"/>
            <a:r>
              <a:rPr lang="en-US" dirty="0" smtClean="0"/>
              <a:t>Unlikely to ever cause any of four keys to collide</a:t>
            </a:r>
          </a:p>
          <a:p>
            <a:pPr lvl="1"/>
            <a:r>
              <a:rPr lang="en-US" dirty="0" smtClean="0"/>
              <a:t>Even if one of four keys ever leaks, hard to invert hash to recover k and learn the other keys</a:t>
            </a:r>
          </a:p>
          <a:p>
            <a:r>
              <a:rPr lang="en-US" dirty="0" smtClean="0"/>
              <a:t>Small problem:  maybe the output of H isn't compatible with the output of Gen</a:t>
            </a:r>
          </a:p>
          <a:p>
            <a:pPr lvl="1"/>
            <a:r>
              <a:rPr lang="en-US" dirty="0" smtClean="0"/>
              <a:t>For most block ciphers and MACs, not a problem</a:t>
            </a:r>
          </a:p>
          <a:p>
            <a:pPr lvl="2"/>
            <a:r>
              <a:rPr lang="en-US" dirty="0" smtClean="0"/>
              <a:t>they happily take any uniformly random sequence of bits of the right length as keys</a:t>
            </a:r>
          </a:p>
          <a:p>
            <a:pPr lvl="1"/>
            <a:r>
              <a:rPr lang="en-US" dirty="0" smtClean="0"/>
              <a:t>For DES, it is a problem</a:t>
            </a:r>
          </a:p>
          <a:p>
            <a:pPr lvl="2"/>
            <a:r>
              <a:rPr lang="en-US" dirty="0" smtClean="0"/>
              <a:t>has </a:t>
            </a:r>
            <a:r>
              <a:rPr lang="en-US" dirty="0" smtClean="0">
                <a:solidFill>
                  <a:srgbClr val="4F81BD"/>
                </a:solidFill>
              </a:rPr>
              <a:t>weak keys</a:t>
            </a:r>
            <a:r>
              <a:rPr lang="en-US" dirty="0" smtClean="0"/>
              <a:t> that Gen should reject </a:t>
            </a:r>
          </a:p>
          <a:p>
            <a:pPr lvl="1"/>
            <a:r>
              <a:rPr lang="en-US" dirty="0" smtClean="0"/>
              <a:t>For many asymmetric algorithms, it would be a problem</a:t>
            </a:r>
          </a:p>
          <a:p>
            <a:pPr lvl="2"/>
            <a:r>
              <a:rPr lang="en-US" dirty="0" smtClean="0"/>
              <a:t>keys have to satisfy certain algebraic properties</a:t>
            </a:r>
          </a:p>
        </p:txBody>
      </p:sp>
    </p:spTree>
    <p:extLst>
      <p:ext uri="{BB962C8B-B14F-4D97-AF65-F5344CB8AC3E}">
        <p14:creationId xmlns:p14="http://schemas.microsoft.com/office/powerpoint/2010/main" val="21031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 Secure Channels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627369"/>
            <a:ext cx="2311400" cy="260177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4682" y="1600200"/>
            <a:ext cx="2452118" cy="2601777"/>
          </a:xfrm>
          <a:prstGeom prst="rect">
            <a:avLst/>
          </a:prstGeom>
        </p:spPr>
      </p:pic>
      <p:sp>
        <p:nvSpPr>
          <p:cNvPr id="5" name="Left-Right Arrow 4"/>
          <p:cNvSpPr/>
          <p:nvPr/>
        </p:nvSpPr>
        <p:spPr>
          <a:xfrm>
            <a:off x="3276600" y="2465569"/>
            <a:ext cx="2667000" cy="990600"/>
          </a:xfrm>
          <a:prstGeom prst="lef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 name="TextBox 5"/>
          <p:cNvSpPr txBox="1"/>
          <p:nvPr/>
        </p:nvSpPr>
        <p:spPr>
          <a:xfrm>
            <a:off x="620486" y="4495800"/>
            <a:ext cx="8066314" cy="2246769"/>
          </a:xfrm>
          <a:prstGeom prst="rect">
            <a:avLst/>
          </a:prstGeom>
          <a:noFill/>
        </p:spPr>
        <p:txBody>
          <a:bodyPr wrap="square" rtlCol="0">
            <a:spAutoFit/>
          </a:bodyPr>
          <a:lstStyle/>
          <a:p>
            <a:r>
              <a:rPr lang="en-US" sz="2000" dirty="0" smtClean="0"/>
              <a:t>Requirements:</a:t>
            </a:r>
          </a:p>
          <a:p>
            <a:pPr marL="800100" lvl="1" indent="-342900">
              <a:buFont typeface="+mj-lt"/>
              <a:buAutoNum type="arabicParenR"/>
            </a:pPr>
            <a:r>
              <a:rPr lang="en-US" sz="2000" dirty="0" smtClean="0"/>
              <a:t>Channel must provide both confidentiality and integrity</a:t>
            </a:r>
          </a:p>
          <a:p>
            <a:pPr marL="800100" lvl="1" indent="-342900">
              <a:buFont typeface="+mj-lt"/>
              <a:buAutoNum type="arabicParenR"/>
            </a:pPr>
            <a:r>
              <a:rPr lang="en-US" sz="2000" dirty="0" smtClean="0"/>
              <a:t>A and B must agree on session key(s)</a:t>
            </a:r>
          </a:p>
          <a:p>
            <a:pPr marL="800100" lvl="1" indent="-342900">
              <a:buFont typeface="+mj-lt"/>
              <a:buAutoNum type="arabicParenR"/>
            </a:pPr>
            <a:r>
              <a:rPr lang="en-US" sz="2000" dirty="0" smtClean="0"/>
              <a:t>A and B must agree on cipher suite (crypto protocols, encryption mode, key lengths)</a:t>
            </a:r>
          </a:p>
          <a:p>
            <a:pPr marL="800100" lvl="1" indent="-342900">
              <a:buFont typeface="+mj-lt"/>
              <a:buAutoNum type="arabicParenR"/>
            </a:pPr>
            <a:r>
              <a:rPr lang="en-US" sz="2000" dirty="0" smtClean="0">
                <a:solidFill>
                  <a:schemeClr val="bg2"/>
                </a:solidFill>
              </a:rPr>
              <a:t>Must detecting missing messages &amp; replay attacks</a:t>
            </a:r>
            <a:r>
              <a:rPr lang="en-US" sz="2000" dirty="0" smtClean="0"/>
              <a:t>.</a:t>
            </a:r>
          </a:p>
          <a:p>
            <a:pPr marL="800100" lvl="1" indent="-342900">
              <a:buFont typeface="+mj-lt"/>
              <a:buAutoNum type="arabicParenR"/>
            </a:pPr>
            <a:r>
              <a:rPr lang="en-US" sz="2000" dirty="0" smtClean="0">
                <a:solidFill>
                  <a:schemeClr val="bg2"/>
                </a:solidFill>
              </a:rPr>
              <a:t>Must maintain connection (and be able to end it)</a:t>
            </a:r>
          </a:p>
        </p:txBody>
      </p:sp>
    </p:spTree>
    <p:extLst>
      <p:ext uri="{BB962C8B-B14F-4D97-AF65-F5344CB8AC3E}">
        <p14:creationId xmlns:p14="http://schemas.microsoft.com/office/powerpoint/2010/main" val="4112054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 Socket Layer (SSL)</a:t>
            </a:r>
            <a:endParaRPr lang="en-US" dirty="0"/>
          </a:p>
        </p:txBody>
      </p:sp>
      <p:sp>
        <p:nvSpPr>
          <p:cNvPr id="3" name="Content Placeholder 2"/>
          <p:cNvSpPr>
            <a:spLocks noGrp="1"/>
          </p:cNvSpPr>
          <p:nvPr>
            <p:ph idx="1"/>
          </p:nvPr>
        </p:nvSpPr>
        <p:spPr>
          <a:xfrm>
            <a:off x="457200" y="1600200"/>
            <a:ext cx="8534400" cy="4876800"/>
          </a:xfrm>
        </p:spPr>
        <p:txBody>
          <a:bodyPr/>
          <a:lstStyle/>
          <a:p>
            <a:r>
              <a:rPr lang="en-US" dirty="0" smtClean="0"/>
              <a:t>SSL 2.0 (1995): designed by Netscape, contains a number of security flaws, prohibited since 2011</a:t>
            </a:r>
          </a:p>
          <a:p>
            <a:r>
              <a:rPr lang="en-US" dirty="0" smtClean="0"/>
              <a:t>SSL 3.0 (1996): complete re-design, all accepted cipher suites now have known vulnerabilities, prohibited since 2015</a:t>
            </a:r>
          </a:p>
          <a:p>
            <a:r>
              <a:rPr lang="en-US" dirty="0" smtClean="0"/>
              <a:t>TLS 1.0 (1999): contains known vulnerabilities, suggested migration by June 2018</a:t>
            </a:r>
          </a:p>
          <a:p>
            <a:r>
              <a:rPr lang="en-US" dirty="0" smtClean="0"/>
              <a:t>TLS 1.1 (2006): update with significant changes in how IVs/padding are handled to prevent known attacks</a:t>
            </a:r>
          </a:p>
          <a:p>
            <a:r>
              <a:rPr lang="en-US" dirty="0" smtClean="0"/>
              <a:t>TLS 1.2 (2008): update with modern cipher suites</a:t>
            </a:r>
          </a:p>
          <a:p>
            <a:r>
              <a:rPr lang="en-US" dirty="0" smtClean="0"/>
              <a:t>TLS 1.3 (proposed): plans to drop insecure features and introduce additional cipher suites</a:t>
            </a:r>
            <a:endParaRPr lang="en-US" dirty="0"/>
          </a:p>
        </p:txBody>
      </p:sp>
    </p:spTree>
    <p:extLst>
      <p:ext uri="{BB962C8B-B14F-4D97-AF65-F5344CB8AC3E}">
        <p14:creationId xmlns:p14="http://schemas.microsoft.com/office/powerpoint/2010/main" val="3376974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SSL/TLS Handshake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524000"/>
            <a:ext cx="947737" cy="10668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8082" y="1496831"/>
            <a:ext cx="1005436" cy="1066800"/>
          </a:xfrm>
          <a:prstGeom prst="rect">
            <a:avLst/>
          </a:prstGeom>
        </p:spPr>
      </p:pic>
      <p:cxnSp>
        <p:nvCxnSpPr>
          <p:cNvPr id="6" name="Straight Connector 5"/>
          <p:cNvCxnSpPr/>
          <p:nvPr/>
        </p:nvCxnSpPr>
        <p:spPr>
          <a:xfrm>
            <a:off x="2286000" y="2590800"/>
            <a:ext cx="0" cy="3886200"/>
          </a:xfrm>
          <a:prstGeom prst="line">
            <a:avLst/>
          </a:prstGeom>
        </p:spPr>
        <p:style>
          <a:lnRef idx="3">
            <a:schemeClr val="accent1"/>
          </a:lnRef>
          <a:fillRef idx="0">
            <a:schemeClr val="accent1"/>
          </a:fillRef>
          <a:effectRef idx="2">
            <a:schemeClr val="accent1"/>
          </a:effectRef>
          <a:fontRef idx="minor">
            <a:schemeClr val="tx1"/>
          </a:fontRef>
        </p:style>
      </p:cxnSp>
      <p:cxnSp>
        <p:nvCxnSpPr>
          <p:cNvPr id="7" name="Straight Connector 6"/>
          <p:cNvCxnSpPr/>
          <p:nvPr/>
        </p:nvCxnSpPr>
        <p:spPr>
          <a:xfrm>
            <a:off x="6477000" y="2563631"/>
            <a:ext cx="0" cy="3886200"/>
          </a:xfrm>
          <a:prstGeom prst="line">
            <a:avLst/>
          </a:prstGeom>
        </p:spPr>
        <p:style>
          <a:lnRef idx="3">
            <a:schemeClr val="accent1"/>
          </a:lnRef>
          <a:fillRef idx="0">
            <a:schemeClr val="accent1"/>
          </a:fillRef>
          <a:effectRef idx="2">
            <a:schemeClr val="accent1"/>
          </a:effectRef>
          <a:fontRef idx="minor">
            <a:schemeClr val="tx1"/>
          </a:fontRef>
        </p:style>
      </p:cxnSp>
      <p:grpSp>
        <p:nvGrpSpPr>
          <p:cNvPr id="23" name="Group 22"/>
          <p:cNvGrpSpPr/>
          <p:nvPr/>
        </p:nvGrpSpPr>
        <p:grpSpPr>
          <a:xfrm>
            <a:off x="2286000" y="2563631"/>
            <a:ext cx="4191000" cy="369332"/>
            <a:chOff x="2286000" y="2563631"/>
            <a:chExt cx="4191000" cy="369332"/>
          </a:xfrm>
        </p:grpSpPr>
        <p:cxnSp>
          <p:nvCxnSpPr>
            <p:cNvPr id="9" name="Straight Arrow Connector 8"/>
            <p:cNvCxnSpPr/>
            <p:nvPr/>
          </p:nvCxnSpPr>
          <p:spPr>
            <a:xfrm>
              <a:off x="2286000" y="2895600"/>
              <a:ext cx="419100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0" name="TextBox 9"/>
            <p:cNvSpPr txBox="1"/>
            <p:nvPr/>
          </p:nvSpPr>
          <p:spPr>
            <a:xfrm>
              <a:off x="3429000" y="2563631"/>
              <a:ext cx="1300356" cy="369332"/>
            </a:xfrm>
            <a:prstGeom prst="rect">
              <a:avLst/>
            </a:prstGeom>
            <a:noFill/>
          </p:spPr>
          <p:txBody>
            <a:bodyPr wrap="none" rtlCol="0">
              <a:spAutoFit/>
            </a:bodyPr>
            <a:lstStyle/>
            <a:p>
              <a:r>
                <a:rPr lang="en-US" smtClean="0">
                  <a:solidFill>
                    <a:schemeClr val="accent2"/>
                  </a:solidFill>
                </a:rPr>
                <a:t>ClientHello</a:t>
              </a:r>
              <a:endParaRPr lang="en-US" dirty="0">
                <a:solidFill>
                  <a:schemeClr val="accent2"/>
                </a:solidFill>
              </a:endParaRPr>
            </a:p>
          </p:txBody>
        </p:sp>
      </p:grpSp>
      <p:grpSp>
        <p:nvGrpSpPr>
          <p:cNvPr id="24" name="Group 23"/>
          <p:cNvGrpSpPr/>
          <p:nvPr/>
        </p:nvGrpSpPr>
        <p:grpSpPr>
          <a:xfrm>
            <a:off x="2286000" y="3087420"/>
            <a:ext cx="4191000" cy="369332"/>
            <a:chOff x="2286000" y="3087420"/>
            <a:chExt cx="4191000" cy="369332"/>
          </a:xfrm>
        </p:grpSpPr>
        <p:cxnSp>
          <p:nvCxnSpPr>
            <p:cNvPr id="11" name="Straight Arrow Connector 10"/>
            <p:cNvCxnSpPr/>
            <p:nvPr/>
          </p:nvCxnSpPr>
          <p:spPr>
            <a:xfrm>
              <a:off x="2286000" y="3419389"/>
              <a:ext cx="4191000" cy="0"/>
            </a:xfrm>
            <a:prstGeom prst="straightConnector1">
              <a:avLst/>
            </a:prstGeom>
            <a:ln>
              <a:headEnd type="triangle" w="med" len="med"/>
              <a:tailEnd type="none" w="med" len="med"/>
            </a:ln>
          </p:spPr>
          <p:style>
            <a:lnRef idx="3">
              <a:schemeClr val="accent2"/>
            </a:lnRef>
            <a:fillRef idx="0">
              <a:schemeClr val="accent2"/>
            </a:fillRef>
            <a:effectRef idx="2">
              <a:schemeClr val="accent2"/>
            </a:effectRef>
            <a:fontRef idx="minor">
              <a:schemeClr val="tx1"/>
            </a:fontRef>
          </p:style>
        </p:cxnSp>
        <p:sp>
          <p:nvSpPr>
            <p:cNvPr id="12" name="TextBox 11"/>
            <p:cNvSpPr txBox="1"/>
            <p:nvPr/>
          </p:nvSpPr>
          <p:spPr>
            <a:xfrm>
              <a:off x="3429000" y="3087420"/>
              <a:ext cx="1390124" cy="369332"/>
            </a:xfrm>
            <a:prstGeom prst="rect">
              <a:avLst/>
            </a:prstGeom>
            <a:noFill/>
          </p:spPr>
          <p:txBody>
            <a:bodyPr wrap="none" rtlCol="0">
              <a:spAutoFit/>
            </a:bodyPr>
            <a:lstStyle/>
            <a:p>
              <a:r>
                <a:rPr lang="en-US" dirty="0" err="1" smtClean="0">
                  <a:solidFill>
                    <a:schemeClr val="accent2"/>
                  </a:solidFill>
                </a:rPr>
                <a:t>ServerHello</a:t>
              </a:r>
              <a:endParaRPr lang="en-US" dirty="0">
                <a:solidFill>
                  <a:schemeClr val="accent2"/>
                </a:solidFill>
              </a:endParaRPr>
            </a:p>
          </p:txBody>
        </p:sp>
      </p:grpSp>
      <p:grpSp>
        <p:nvGrpSpPr>
          <p:cNvPr id="25" name="Group 24"/>
          <p:cNvGrpSpPr/>
          <p:nvPr/>
        </p:nvGrpSpPr>
        <p:grpSpPr>
          <a:xfrm>
            <a:off x="2286000" y="3617433"/>
            <a:ext cx="4191000" cy="369332"/>
            <a:chOff x="2286000" y="3617433"/>
            <a:chExt cx="4191000" cy="369332"/>
          </a:xfrm>
        </p:grpSpPr>
        <p:cxnSp>
          <p:nvCxnSpPr>
            <p:cNvPr id="13" name="Straight Arrow Connector 12"/>
            <p:cNvCxnSpPr/>
            <p:nvPr/>
          </p:nvCxnSpPr>
          <p:spPr>
            <a:xfrm>
              <a:off x="2286000" y="3949402"/>
              <a:ext cx="4191000" cy="0"/>
            </a:xfrm>
            <a:prstGeom prst="straightConnector1">
              <a:avLst/>
            </a:prstGeom>
            <a:ln>
              <a:headEnd type="triangle" w="med" len="med"/>
              <a:tailEnd type="none" w="med" len="med"/>
            </a:ln>
          </p:spPr>
          <p:style>
            <a:lnRef idx="3">
              <a:schemeClr val="accent2"/>
            </a:lnRef>
            <a:fillRef idx="0">
              <a:schemeClr val="accent2"/>
            </a:fillRef>
            <a:effectRef idx="2">
              <a:schemeClr val="accent2"/>
            </a:effectRef>
            <a:fontRef idx="minor">
              <a:schemeClr val="tx1"/>
            </a:fontRef>
          </p:style>
        </p:cxnSp>
        <p:sp>
          <p:nvSpPr>
            <p:cNvPr id="14" name="TextBox 13"/>
            <p:cNvSpPr txBox="1"/>
            <p:nvPr/>
          </p:nvSpPr>
          <p:spPr>
            <a:xfrm>
              <a:off x="3429000" y="3617433"/>
              <a:ext cx="2287806" cy="369332"/>
            </a:xfrm>
            <a:prstGeom prst="rect">
              <a:avLst/>
            </a:prstGeom>
            <a:noFill/>
          </p:spPr>
          <p:txBody>
            <a:bodyPr wrap="none" rtlCol="0">
              <a:spAutoFit/>
            </a:bodyPr>
            <a:lstStyle/>
            <a:p>
              <a:r>
                <a:rPr lang="en-US" dirty="0" err="1" smtClean="0">
                  <a:solidFill>
                    <a:schemeClr val="accent2"/>
                  </a:solidFill>
                </a:rPr>
                <a:t>ServerKeyExchange</a:t>
              </a:r>
              <a:endParaRPr lang="en-US" dirty="0">
                <a:solidFill>
                  <a:schemeClr val="accent2"/>
                </a:solidFill>
              </a:endParaRPr>
            </a:p>
          </p:txBody>
        </p:sp>
      </p:grpSp>
      <p:grpSp>
        <p:nvGrpSpPr>
          <p:cNvPr id="26" name="Group 25"/>
          <p:cNvGrpSpPr/>
          <p:nvPr/>
        </p:nvGrpSpPr>
        <p:grpSpPr>
          <a:xfrm>
            <a:off x="2286000" y="4131248"/>
            <a:ext cx="4191000" cy="369332"/>
            <a:chOff x="2286000" y="4131248"/>
            <a:chExt cx="4191000" cy="369332"/>
          </a:xfrm>
        </p:grpSpPr>
        <p:cxnSp>
          <p:nvCxnSpPr>
            <p:cNvPr id="15" name="Straight Arrow Connector 14"/>
            <p:cNvCxnSpPr/>
            <p:nvPr/>
          </p:nvCxnSpPr>
          <p:spPr>
            <a:xfrm>
              <a:off x="2286000" y="4463217"/>
              <a:ext cx="419100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6" name="TextBox 15"/>
            <p:cNvSpPr txBox="1"/>
            <p:nvPr/>
          </p:nvSpPr>
          <p:spPr>
            <a:xfrm>
              <a:off x="3429000" y="4131248"/>
              <a:ext cx="2198038" cy="369332"/>
            </a:xfrm>
            <a:prstGeom prst="rect">
              <a:avLst/>
            </a:prstGeom>
            <a:noFill/>
          </p:spPr>
          <p:txBody>
            <a:bodyPr wrap="none" rtlCol="0">
              <a:spAutoFit/>
            </a:bodyPr>
            <a:lstStyle/>
            <a:p>
              <a:r>
                <a:rPr lang="en-US" dirty="0" err="1" smtClean="0">
                  <a:solidFill>
                    <a:schemeClr val="accent2"/>
                  </a:solidFill>
                </a:rPr>
                <a:t>ClientKeyExchange</a:t>
              </a:r>
              <a:endParaRPr lang="en-US" dirty="0">
                <a:solidFill>
                  <a:schemeClr val="accent2"/>
                </a:solidFill>
              </a:endParaRPr>
            </a:p>
          </p:txBody>
        </p:sp>
      </p:grpSp>
      <p:sp>
        <p:nvSpPr>
          <p:cNvPr id="17" name="TextBox 16"/>
          <p:cNvSpPr txBox="1"/>
          <p:nvPr/>
        </p:nvSpPr>
        <p:spPr>
          <a:xfrm>
            <a:off x="388163" y="2630269"/>
            <a:ext cx="1732694"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t>Version, cipher suites, </a:t>
            </a:r>
            <a:r>
              <a:rPr lang="en-US" dirty="0" err="1" smtClean="0"/>
              <a:t>rClient</a:t>
            </a:r>
            <a:endParaRPr lang="en-US" dirty="0"/>
          </a:p>
        </p:txBody>
      </p:sp>
      <p:sp>
        <p:nvSpPr>
          <p:cNvPr id="18" name="TextBox 17"/>
          <p:cNvSpPr txBox="1"/>
          <p:nvPr/>
        </p:nvSpPr>
        <p:spPr>
          <a:xfrm>
            <a:off x="6725506" y="2743200"/>
            <a:ext cx="1732694"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t>Version, cipher suite, </a:t>
            </a:r>
            <a:r>
              <a:rPr lang="en-US" dirty="0" err="1" smtClean="0"/>
              <a:t>rServer</a:t>
            </a:r>
            <a:r>
              <a:rPr lang="en-US" dirty="0" smtClean="0"/>
              <a:t>,</a:t>
            </a:r>
          </a:p>
          <a:p>
            <a:r>
              <a:rPr lang="en-US" dirty="0" smtClean="0"/>
              <a:t>certificate</a:t>
            </a:r>
            <a:endParaRPr lang="en-US" dirty="0"/>
          </a:p>
        </p:txBody>
      </p:sp>
      <p:sp>
        <p:nvSpPr>
          <p:cNvPr id="19" name="TextBox 18"/>
          <p:cNvSpPr txBox="1"/>
          <p:nvPr/>
        </p:nvSpPr>
        <p:spPr>
          <a:xfrm>
            <a:off x="304800" y="4278551"/>
            <a:ext cx="1816057"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err="1" smtClean="0"/>
              <a:t>Enc_pks</a:t>
            </a:r>
            <a:r>
              <a:rPr lang="en-US" dirty="0" smtClean="0"/>
              <a:t>(</a:t>
            </a:r>
            <a:r>
              <a:rPr lang="en-US" dirty="0" err="1" smtClean="0"/>
              <a:t>ms_p</a:t>
            </a:r>
            <a:r>
              <a:rPr lang="en-US" dirty="0" smtClean="0"/>
              <a:t>)</a:t>
            </a:r>
            <a:endParaRPr lang="en-US" dirty="0"/>
          </a:p>
        </p:txBody>
      </p:sp>
      <p:sp>
        <p:nvSpPr>
          <p:cNvPr id="20" name="TextBox 19"/>
          <p:cNvSpPr txBox="1"/>
          <p:nvPr/>
        </p:nvSpPr>
        <p:spPr>
          <a:xfrm>
            <a:off x="388163" y="4876800"/>
            <a:ext cx="1732694"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Compute master secret</a:t>
            </a:r>
            <a:endParaRPr lang="en-US" dirty="0"/>
          </a:p>
        </p:txBody>
      </p:sp>
      <p:sp>
        <p:nvSpPr>
          <p:cNvPr id="21" name="TextBox 20"/>
          <p:cNvSpPr txBox="1"/>
          <p:nvPr/>
        </p:nvSpPr>
        <p:spPr>
          <a:xfrm>
            <a:off x="6768082" y="4869543"/>
            <a:ext cx="1732694"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Compute master secret</a:t>
            </a:r>
            <a:endParaRPr lang="en-US" dirty="0"/>
          </a:p>
        </p:txBody>
      </p:sp>
      <p:sp>
        <p:nvSpPr>
          <p:cNvPr id="22" name="TextBox 21"/>
          <p:cNvSpPr txBox="1"/>
          <p:nvPr/>
        </p:nvSpPr>
        <p:spPr>
          <a:xfrm>
            <a:off x="6725506" y="3766644"/>
            <a:ext cx="1732694"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t>(optional)</a:t>
            </a:r>
            <a:endParaRPr lang="en-US" dirty="0"/>
          </a:p>
        </p:txBody>
      </p:sp>
      <p:grpSp>
        <p:nvGrpSpPr>
          <p:cNvPr id="27" name="Group 26"/>
          <p:cNvGrpSpPr/>
          <p:nvPr/>
        </p:nvGrpSpPr>
        <p:grpSpPr>
          <a:xfrm>
            <a:off x="2286000" y="5318183"/>
            <a:ext cx="4191000" cy="369332"/>
            <a:chOff x="2286000" y="2563631"/>
            <a:chExt cx="4191000" cy="369332"/>
          </a:xfrm>
        </p:grpSpPr>
        <p:cxnSp>
          <p:nvCxnSpPr>
            <p:cNvPr id="28" name="Straight Arrow Connector 27"/>
            <p:cNvCxnSpPr/>
            <p:nvPr/>
          </p:nvCxnSpPr>
          <p:spPr>
            <a:xfrm>
              <a:off x="2286000" y="2895600"/>
              <a:ext cx="419100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9" name="TextBox 28"/>
            <p:cNvSpPr txBox="1"/>
            <p:nvPr/>
          </p:nvSpPr>
          <p:spPr>
            <a:xfrm>
              <a:off x="3429000" y="2563631"/>
              <a:ext cx="2198038" cy="369332"/>
            </a:xfrm>
            <a:prstGeom prst="rect">
              <a:avLst/>
            </a:prstGeom>
            <a:noFill/>
          </p:spPr>
          <p:txBody>
            <a:bodyPr wrap="none" rtlCol="0">
              <a:spAutoFit/>
            </a:bodyPr>
            <a:lstStyle/>
            <a:p>
              <a:r>
                <a:rPr lang="en-US" dirty="0" err="1" smtClean="0">
                  <a:solidFill>
                    <a:schemeClr val="accent2"/>
                  </a:solidFill>
                </a:rPr>
                <a:t>ChangeCipherSpec</a:t>
              </a:r>
              <a:endParaRPr lang="en-US" dirty="0">
                <a:solidFill>
                  <a:schemeClr val="accent2"/>
                </a:solidFill>
              </a:endParaRPr>
            </a:p>
          </p:txBody>
        </p:sp>
      </p:grpSp>
      <p:grpSp>
        <p:nvGrpSpPr>
          <p:cNvPr id="30" name="Group 29"/>
          <p:cNvGrpSpPr/>
          <p:nvPr/>
        </p:nvGrpSpPr>
        <p:grpSpPr>
          <a:xfrm>
            <a:off x="2286000" y="5841972"/>
            <a:ext cx="4191000" cy="369332"/>
            <a:chOff x="2286000" y="3087420"/>
            <a:chExt cx="4191000" cy="369332"/>
          </a:xfrm>
        </p:grpSpPr>
        <p:cxnSp>
          <p:nvCxnSpPr>
            <p:cNvPr id="31" name="Straight Arrow Connector 30"/>
            <p:cNvCxnSpPr/>
            <p:nvPr/>
          </p:nvCxnSpPr>
          <p:spPr>
            <a:xfrm>
              <a:off x="2286000" y="3419389"/>
              <a:ext cx="4191000" cy="0"/>
            </a:xfrm>
            <a:prstGeom prst="straightConnector1">
              <a:avLst/>
            </a:prstGeom>
            <a:ln>
              <a:headEnd type="triangle" w="med" len="med"/>
              <a:tailEnd type="none" w="med" len="med"/>
            </a:ln>
          </p:spPr>
          <p:style>
            <a:lnRef idx="3">
              <a:schemeClr val="accent2"/>
            </a:lnRef>
            <a:fillRef idx="0">
              <a:schemeClr val="accent2"/>
            </a:fillRef>
            <a:effectRef idx="2">
              <a:schemeClr val="accent2"/>
            </a:effectRef>
            <a:fontRef idx="minor">
              <a:schemeClr val="tx1"/>
            </a:fontRef>
          </p:style>
        </p:cxnSp>
        <p:sp>
          <p:nvSpPr>
            <p:cNvPr id="32" name="TextBox 31"/>
            <p:cNvSpPr txBox="1"/>
            <p:nvPr/>
          </p:nvSpPr>
          <p:spPr>
            <a:xfrm>
              <a:off x="3429000" y="3087420"/>
              <a:ext cx="2198038" cy="369332"/>
            </a:xfrm>
            <a:prstGeom prst="rect">
              <a:avLst/>
            </a:prstGeom>
            <a:noFill/>
          </p:spPr>
          <p:txBody>
            <a:bodyPr wrap="none" rtlCol="0">
              <a:spAutoFit/>
            </a:bodyPr>
            <a:lstStyle/>
            <a:p>
              <a:r>
                <a:rPr lang="en-US" dirty="0" err="1" smtClean="0">
                  <a:solidFill>
                    <a:schemeClr val="accent2"/>
                  </a:solidFill>
                </a:rPr>
                <a:t>ChangeCipherSpec</a:t>
              </a:r>
              <a:endParaRPr lang="en-US" dirty="0">
                <a:solidFill>
                  <a:schemeClr val="accent2"/>
                </a:solidFill>
              </a:endParaRPr>
            </a:p>
          </p:txBody>
        </p:sp>
      </p:grpSp>
    </p:spTree>
    <p:extLst>
      <p:ext uri="{BB962C8B-B14F-4D97-AF65-F5344CB8AC3E}">
        <p14:creationId xmlns:p14="http://schemas.microsoft.com/office/powerpoint/2010/main" val="65213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85800"/>
            <a:ext cx="8229600" cy="990600"/>
          </a:xfrm>
        </p:spPr>
        <p:txBody>
          <a:bodyPr>
            <a:normAutofit fontScale="90000"/>
          </a:bodyPr>
          <a:lstStyle/>
          <a:p>
            <a:r>
              <a:rPr lang="en-US"/>
              <a:t>Padding Oracle On Downgraded </a:t>
            </a:r>
            <a:r>
              <a:rPr lang="en-US"/>
              <a:t>Legacy </a:t>
            </a:r>
            <a:r>
              <a:rPr lang="en-US" smtClean="0"/>
              <a:t>Encryption (POODLE)</a:t>
            </a:r>
            <a:endParaRPr lang="en-US"/>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52750" y="2133600"/>
            <a:ext cx="3238500" cy="3810000"/>
          </a:xfrm>
        </p:spPr>
      </p:pic>
    </p:spTree>
    <p:extLst>
      <p:ext uri="{BB962C8B-B14F-4D97-AF65-F5344CB8AC3E}">
        <p14:creationId xmlns:p14="http://schemas.microsoft.com/office/powerpoint/2010/main" val="13533294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Logjam</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04910" y="1828800"/>
            <a:ext cx="7620000" cy="4286249"/>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1676400"/>
            <a:ext cx="7739110" cy="4665759"/>
          </a:xfrm>
          <a:prstGeom prst="rect">
            <a:avLst/>
          </a:prstGeom>
        </p:spPr>
      </p:pic>
    </p:spTree>
    <p:extLst>
      <p:ext uri="{BB962C8B-B14F-4D97-AF65-F5344CB8AC3E}">
        <p14:creationId xmlns:p14="http://schemas.microsoft.com/office/powerpoint/2010/main" val="1805753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90600"/>
          </a:xfrm>
        </p:spPr>
        <p:txBody>
          <a:bodyPr>
            <a:normAutofit fontScale="90000"/>
          </a:bodyPr>
          <a:lstStyle/>
          <a:p>
            <a:r>
              <a:rPr lang="en-US" dirty="0"/>
              <a:t>Return of </a:t>
            </a:r>
            <a:r>
              <a:rPr lang="en-US" dirty="0" err="1"/>
              <a:t>Beichenbacher's</a:t>
            </a:r>
            <a:r>
              <a:rPr lang="en-US" dirty="0"/>
              <a:t> Oracle </a:t>
            </a:r>
            <a:r>
              <a:rPr lang="en-US" dirty="0" smtClean="0"/>
              <a:t>Threat (ROBOT)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05125" y="2338387"/>
            <a:ext cx="3333750" cy="3400425"/>
          </a:xfrm>
        </p:spPr>
      </p:pic>
    </p:spTree>
    <p:extLst>
      <p:ext uri="{BB962C8B-B14F-4D97-AF65-F5344CB8AC3E}">
        <p14:creationId xmlns:p14="http://schemas.microsoft.com/office/powerpoint/2010/main" val="5562978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 Secure Channels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627369"/>
            <a:ext cx="2311400" cy="260177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4682" y="1600200"/>
            <a:ext cx="2452118" cy="2601777"/>
          </a:xfrm>
          <a:prstGeom prst="rect">
            <a:avLst/>
          </a:prstGeom>
        </p:spPr>
      </p:pic>
      <p:sp>
        <p:nvSpPr>
          <p:cNvPr id="5" name="Left-Right Arrow 4"/>
          <p:cNvSpPr/>
          <p:nvPr/>
        </p:nvSpPr>
        <p:spPr>
          <a:xfrm>
            <a:off x="3276600" y="2465569"/>
            <a:ext cx="2667000" cy="990600"/>
          </a:xfrm>
          <a:prstGeom prst="lef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 name="TextBox 5"/>
          <p:cNvSpPr txBox="1"/>
          <p:nvPr/>
        </p:nvSpPr>
        <p:spPr>
          <a:xfrm>
            <a:off x="620486" y="4495800"/>
            <a:ext cx="8066314" cy="2246769"/>
          </a:xfrm>
          <a:prstGeom prst="rect">
            <a:avLst/>
          </a:prstGeom>
          <a:noFill/>
        </p:spPr>
        <p:txBody>
          <a:bodyPr wrap="square" rtlCol="0">
            <a:spAutoFit/>
          </a:bodyPr>
          <a:lstStyle/>
          <a:p>
            <a:r>
              <a:rPr lang="en-US" sz="2000" dirty="0" smtClean="0"/>
              <a:t>Requirements:</a:t>
            </a:r>
          </a:p>
          <a:p>
            <a:pPr marL="800100" lvl="1" indent="-342900">
              <a:buFont typeface="+mj-lt"/>
              <a:buAutoNum type="arabicParenR"/>
            </a:pPr>
            <a:r>
              <a:rPr lang="en-US" sz="2000" dirty="0" smtClean="0"/>
              <a:t>Channel must provide both confidentiality and integrity</a:t>
            </a:r>
          </a:p>
          <a:p>
            <a:pPr marL="800100" lvl="1" indent="-342900">
              <a:buFont typeface="+mj-lt"/>
              <a:buAutoNum type="arabicParenR"/>
            </a:pPr>
            <a:r>
              <a:rPr lang="en-US" sz="2000" dirty="0" smtClean="0"/>
              <a:t>A and B must agree on session key(s)</a:t>
            </a:r>
          </a:p>
          <a:p>
            <a:pPr marL="800100" lvl="1" indent="-342900">
              <a:buFont typeface="+mj-lt"/>
              <a:buAutoNum type="arabicParenR"/>
            </a:pPr>
            <a:r>
              <a:rPr lang="en-US" sz="2000" dirty="0" smtClean="0"/>
              <a:t>A and B must agree on cipher suite (crypto protocols, encryption mode, key lengths)</a:t>
            </a:r>
          </a:p>
          <a:p>
            <a:pPr marL="800100" lvl="1" indent="-342900">
              <a:buFont typeface="+mj-lt"/>
              <a:buAutoNum type="arabicParenR"/>
            </a:pPr>
            <a:r>
              <a:rPr lang="en-US" sz="2000" dirty="0" smtClean="0"/>
              <a:t>Must detecting missing messages &amp; replay attacks.</a:t>
            </a:r>
          </a:p>
          <a:p>
            <a:pPr marL="800100" lvl="1" indent="-342900">
              <a:buFont typeface="+mj-lt"/>
              <a:buAutoNum type="arabicParenR"/>
            </a:pPr>
            <a:r>
              <a:rPr lang="en-US" sz="2000" dirty="0" smtClean="0">
                <a:solidFill>
                  <a:schemeClr val="bg2"/>
                </a:solidFill>
              </a:rPr>
              <a:t>Must maintain connection (and be able to end it)</a:t>
            </a:r>
          </a:p>
        </p:txBody>
      </p:sp>
    </p:spTree>
    <p:extLst>
      <p:ext uri="{BB962C8B-B14F-4D97-AF65-F5344CB8AC3E}">
        <p14:creationId xmlns:p14="http://schemas.microsoft.com/office/powerpoint/2010/main" val="4176109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Message numbers</a:t>
            </a:r>
            <a:endParaRPr lang="en-US" dirty="0"/>
          </a:p>
        </p:txBody>
      </p:sp>
      <p:sp>
        <p:nvSpPr>
          <p:cNvPr id="3" name="Content Placeholder 2"/>
          <p:cNvSpPr>
            <a:spLocks noGrp="1"/>
          </p:cNvSpPr>
          <p:nvPr>
            <p:ph idx="1"/>
          </p:nvPr>
        </p:nvSpPr>
        <p:spPr/>
        <p:txBody>
          <a:bodyPr>
            <a:normAutofit/>
          </a:bodyPr>
          <a:lstStyle/>
          <a:p>
            <a:r>
              <a:rPr lang="en-US" dirty="0" smtClean="0"/>
              <a:t>Aka </a:t>
            </a:r>
            <a:r>
              <a:rPr lang="en-US" dirty="0" smtClean="0">
                <a:solidFill>
                  <a:srgbClr val="4F81BD"/>
                </a:solidFill>
              </a:rPr>
              <a:t>sequence numbers</a:t>
            </a:r>
          </a:p>
          <a:p>
            <a:r>
              <a:rPr lang="en-US" dirty="0" smtClean="0"/>
              <a:t>Every message that Alice sends is numbered</a:t>
            </a:r>
          </a:p>
          <a:p>
            <a:pPr lvl="1"/>
            <a:r>
              <a:rPr lang="en-US" dirty="0" smtClean="0"/>
              <a:t>1, 2, 3, ...</a:t>
            </a:r>
            <a:endParaRPr lang="en-US" dirty="0"/>
          </a:p>
          <a:p>
            <a:pPr lvl="1"/>
            <a:r>
              <a:rPr lang="en-US" dirty="0" smtClean="0"/>
              <a:t>numbers increase monotonically</a:t>
            </a:r>
          </a:p>
          <a:p>
            <a:pPr lvl="1"/>
            <a:r>
              <a:rPr lang="en-US" dirty="0" smtClean="0"/>
              <a:t>never reuse a number</a:t>
            </a:r>
          </a:p>
          <a:p>
            <a:r>
              <a:rPr lang="en-US" dirty="0" smtClean="0"/>
              <a:t>Bob keeps state to remember last message number he received</a:t>
            </a:r>
          </a:p>
          <a:p>
            <a:r>
              <a:rPr lang="en-US" dirty="0" smtClean="0"/>
              <a:t>Bob accepts only increasing message numbers</a:t>
            </a:r>
          </a:p>
          <a:p>
            <a:r>
              <a:rPr lang="en-US" dirty="0" smtClean="0"/>
              <a:t>And ditto all the above, for Bob sending to Alice</a:t>
            </a:r>
          </a:p>
          <a:p>
            <a:pPr lvl="1"/>
            <a:r>
              <a:rPr lang="en-US" dirty="0" smtClean="0"/>
              <a:t>so each principal keeps two independent counters:  messages sent, messages received</a:t>
            </a:r>
          </a:p>
        </p:txBody>
      </p:sp>
    </p:spTree>
    <p:extLst>
      <p:ext uri="{BB962C8B-B14F-4D97-AF65-F5344CB8AC3E}">
        <p14:creationId xmlns:p14="http://schemas.microsoft.com/office/powerpoint/2010/main" val="127320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Message numbers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What if Bob detects a gap?  e.g. 1, 2, 5</a:t>
            </a:r>
          </a:p>
          <a:p>
            <a:r>
              <a:rPr lang="en-US" dirty="0" smtClean="0"/>
              <a:t>Maybe Mallory deleted messages 3 and 4 from network</a:t>
            </a:r>
          </a:p>
          <a:p>
            <a:r>
              <a:rPr lang="en-US" dirty="0" smtClean="0"/>
              <a:t>Maybe Mallory detectably changed 3 and 4, </a:t>
            </a:r>
            <a:r>
              <a:rPr lang="en-US" dirty="0"/>
              <a:t>causing Bob to discard </a:t>
            </a:r>
            <a:r>
              <a:rPr lang="en-US" dirty="0" smtClean="0"/>
              <a:t>them</a:t>
            </a:r>
          </a:p>
          <a:p>
            <a:r>
              <a:rPr lang="en-US" dirty="0" smtClean="0"/>
              <a:t>In either case, channel is under active attack</a:t>
            </a:r>
          </a:p>
          <a:p>
            <a:pPr lvl="1"/>
            <a:r>
              <a:rPr lang="en-US" dirty="0" smtClean="0"/>
              <a:t>Absent availability goals, time to </a:t>
            </a:r>
            <a:r>
              <a:rPr lang="en-US" dirty="0" smtClean="0">
                <a:solidFill>
                  <a:srgbClr val="FF0000"/>
                </a:solidFill>
              </a:rPr>
              <a:t>PANIC</a:t>
            </a:r>
            <a:r>
              <a:rPr lang="en-US" dirty="0" smtClean="0"/>
              <a:t>:  abort protocol, produce appropriate information for later auditing, shut down channel</a:t>
            </a:r>
          </a:p>
          <a:p>
            <a:pPr lvl="1"/>
            <a:endParaRPr lang="en-US" dirty="0"/>
          </a:p>
          <a:p>
            <a:pPr marL="0" indent="0">
              <a:buNone/>
            </a:pPr>
            <a:r>
              <a:rPr lang="en-US" dirty="0" smtClean="0"/>
              <a:t>What if network non-maliciously dropped messages or will deliver them later?</a:t>
            </a:r>
          </a:p>
          <a:p>
            <a:r>
              <a:rPr lang="en-US" dirty="0" smtClean="0"/>
              <a:t>Let's assume underlying transport protocol guarantees that won't happen (e.g. TCP)</a:t>
            </a:r>
          </a:p>
        </p:txBody>
      </p:sp>
    </p:spTree>
    <p:extLst>
      <p:ext uri="{BB962C8B-B14F-4D97-AF65-F5344CB8AC3E}">
        <p14:creationId xmlns:p14="http://schemas.microsoft.com/office/powerpoint/2010/main" val="1285898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 Secure Channels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894023"/>
            <a:ext cx="2311400" cy="260177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4682" y="1866854"/>
            <a:ext cx="2452118" cy="2601777"/>
          </a:xfrm>
          <a:prstGeom prst="rect">
            <a:avLst/>
          </a:prstGeom>
        </p:spPr>
      </p:pic>
      <p:sp>
        <p:nvSpPr>
          <p:cNvPr id="5" name="Left-Right Arrow 4"/>
          <p:cNvSpPr/>
          <p:nvPr/>
        </p:nvSpPr>
        <p:spPr>
          <a:xfrm>
            <a:off x="3276600" y="2732223"/>
            <a:ext cx="2667000" cy="990600"/>
          </a:xfrm>
          <a:prstGeom prst="lef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3385317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Message numbers</a:t>
            </a:r>
            <a:endParaRPr lang="en-US" dirty="0"/>
          </a:p>
        </p:txBody>
      </p:sp>
      <p:sp>
        <p:nvSpPr>
          <p:cNvPr id="3" name="Content Placeholder 2"/>
          <p:cNvSpPr>
            <a:spLocks noGrp="1"/>
          </p:cNvSpPr>
          <p:nvPr>
            <p:ph idx="1"/>
          </p:nvPr>
        </p:nvSpPr>
        <p:spPr/>
        <p:txBody>
          <a:bodyPr>
            <a:normAutofit/>
          </a:bodyPr>
          <a:lstStyle/>
          <a:p>
            <a:r>
              <a:rPr lang="en-US" dirty="0" smtClean="0"/>
              <a:t>Message number usually implemented as a fixed-size unsigned integer, e.g., 32 or 48 or 64 bits</a:t>
            </a:r>
          </a:p>
          <a:p>
            <a:r>
              <a:rPr lang="en-US" dirty="0" smtClean="0"/>
              <a:t>What if that </a:t>
            </a:r>
            <a:r>
              <a:rPr lang="en-US" b="1" dirty="0" err="1" smtClean="0">
                <a:latin typeface="Courier New"/>
                <a:cs typeface="Courier New"/>
              </a:rPr>
              <a:t>int</a:t>
            </a:r>
            <a:r>
              <a:rPr lang="en-US" dirty="0" smtClean="0"/>
              <a:t> overflows and wraps back around to 0?</a:t>
            </a:r>
          </a:p>
          <a:p>
            <a:pPr lvl="1"/>
            <a:r>
              <a:rPr lang="en-US" dirty="0" smtClean="0"/>
              <a:t>Message number </a:t>
            </a:r>
            <a:r>
              <a:rPr lang="en-US" b="1" dirty="0" smtClean="0"/>
              <a:t>must</a:t>
            </a:r>
            <a:r>
              <a:rPr lang="en-US" dirty="0" smtClean="0"/>
              <a:t> be unique within conversation to prevent Mallory from replaying old conversation</a:t>
            </a:r>
          </a:p>
          <a:p>
            <a:pPr lvl="1"/>
            <a:r>
              <a:rPr lang="en-US" dirty="0" smtClean="0"/>
              <a:t>So conversation </a:t>
            </a:r>
            <a:r>
              <a:rPr lang="en-US" b="1" dirty="0" smtClean="0"/>
              <a:t>must</a:t>
            </a:r>
            <a:r>
              <a:rPr lang="en-US" dirty="0" smtClean="0"/>
              <a:t> stop at that point</a:t>
            </a:r>
          </a:p>
          <a:p>
            <a:pPr lvl="1"/>
            <a:r>
              <a:rPr lang="en-US" dirty="0" smtClean="0"/>
              <a:t>Can start a new conversation with a new session key</a:t>
            </a:r>
          </a:p>
        </p:txBody>
      </p:sp>
    </p:spTree>
    <p:extLst>
      <p:ext uri="{BB962C8B-B14F-4D97-AF65-F5344CB8AC3E}">
        <p14:creationId xmlns:p14="http://schemas.microsoft.com/office/powerpoint/2010/main" val="74308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send a message from A to B</a:t>
            </a:r>
            <a:endParaRPr lang="en-US" dirty="0"/>
          </a:p>
        </p:txBody>
      </p:sp>
      <p:sp>
        <p:nvSpPr>
          <p:cNvPr id="3" name="Content Placeholder 2"/>
          <p:cNvSpPr>
            <a:spLocks noGrp="1"/>
          </p:cNvSpPr>
          <p:nvPr>
            <p:ph idx="1"/>
          </p:nvPr>
        </p:nvSpPr>
        <p:spPr/>
        <p:txBody>
          <a:bodyPr>
            <a:normAutofit/>
          </a:bodyPr>
          <a:lstStyle/>
          <a:p>
            <a:pPr marL="0" indent="0">
              <a:buNone/>
            </a:pPr>
            <a:r>
              <a:rPr lang="en-US" sz="2400" b="1" dirty="0" smtClean="0">
                <a:latin typeface="Courier New"/>
                <a:cs typeface="Courier New"/>
              </a:rPr>
              <a:t>1. A: </a:t>
            </a:r>
          </a:p>
          <a:p>
            <a:pPr marL="0" indent="0">
              <a:buNone/>
            </a:pPr>
            <a:r>
              <a:rPr lang="en-US" sz="2400" b="1" dirty="0" smtClean="0">
                <a:latin typeface="Courier New"/>
                <a:cs typeface="Courier New"/>
              </a:rPr>
              <a:t>     increment </a:t>
            </a:r>
            <a:r>
              <a:rPr lang="en-US" sz="2400" b="1" dirty="0" err="1" smtClean="0">
                <a:latin typeface="Courier New"/>
                <a:cs typeface="Courier New"/>
              </a:rPr>
              <a:t>sent_ctr</a:t>
            </a:r>
            <a:r>
              <a:rPr lang="en-US" sz="2400" b="1" dirty="0" smtClean="0">
                <a:latin typeface="Courier New"/>
                <a:cs typeface="Courier New"/>
              </a:rPr>
              <a:t>; </a:t>
            </a:r>
          </a:p>
          <a:p>
            <a:pPr marL="0" indent="0">
              <a:buNone/>
            </a:pPr>
            <a:r>
              <a:rPr lang="en-US" sz="2400" b="1" dirty="0">
                <a:latin typeface="Courier New"/>
                <a:cs typeface="Courier New"/>
              </a:rPr>
              <a:t> </a:t>
            </a:r>
            <a:r>
              <a:rPr lang="en-US" sz="2400" b="1" dirty="0" smtClean="0">
                <a:latin typeface="Courier New"/>
                <a:cs typeface="Courier New"/>
              </a:rPr>
              <a:t>    if </a:t>
            </a:r>
            <a:r>
              <a:rPr lang="en-US" sz="2400" b="1" dirty="0" err="1" smtClean="0">
                <a:latin typeface="Courier New"/>
                <a:cs typeface="Courier New"/>
              </a:rPr>
              <a:t>sent_ctr</a:t>
            </a:r>
            <a:r>
              <a:rPr lang="en-US" sz="2400" b="1" dirty="0" smtClean="0">
                <a:latin typeface="Courier New"/>
                <a:cs typeface="Courier New"/>
              </a:rPr>
              <a:t> overflows</a:t>
            </a:r>
            <a:r>
              <a:rPr lang="en-US" sz="2400" b="1" dirty="0">
                <a:latin typeface="Courier New"/>
                <a:cs typeface="Courier New"/>
              </a:rPr>
              <a:t> </a:t>
            </a:r>
            <a:r>
              <a:rPr lang="en-US" sz="2400" b="1" dirty="0" smtClean="0">
                <a:latin typeface="Courier New"/>
                <a:cs typeface="Courier New"/>
              </a:rPr>
              <a:t>then abort;</a:t>
            </a:r>
          </a:p>
          <a:p>
            <a:pPr marL="0" indent="0">
              <a:buNone/>
            </a:pPr>
            <a:r>
              <a:rPr lang="en-US" sz="2400" b="1" dirty="0">
                <a:latin typeface="Courier New"/>
                <a:cs typeface="Courier New"/>
              </a:rPr>
              <a:t> </a:t>
            </a:r>
            <a:r>
              <a:rPr lang="en-US" sz="2400" b="1" dirty="0" smtClean="0">
                <a:latin typeface="Courier New"/>
                <a:cs typeface="Courier New"/>
              </a:rPr>
              <a:t>    x = </a:t>
            </a:r>
            <a:r>
              <a:rPr lang="en-US" sz="2400" b="1" dirty="0" err="1" smtClean="0">
                <a:latin typeface="Courier New"/>
                <a:cs typeface="Courier New"/>
              </a:rPr>
              <a:t>AuthEnc</a:t>
            </a:r>
            <a:r>
              <a:rPr lang="en-US" sz="2400" b="1" dirty="0" smtClean="0">
                <a:latin typeface="Courier New"/>
                <a:cs typeface="Courier New"/>
              </a:rPr>
              <a:t>(</a:t>
            </a:r>
            <a:r>
              <a:rPr lang="en-US" sz="2400" b="1" dirty="0" err="1" smtClean="0">
                <a:latin typeface="Courier New"/>
                <a:cs typeface="Courier New"/>
              </a:rPr>
              <a:t>sent_ctr</a:t>
            </a:r>
            <a:r>
              <a:rPr lang="en-US" sz="2400" b="1" dirty="0" smtClean="0">
                <a:latin typeface="Courier New"/>
                <a:cs typeface="Courier New"/>
              </a:rPr>
              <a:t>, m; kea; </a:t>
            </a:r>
            <a:r>
              <a:rPr lang="en-US" sz="2400" b="1" dirty="0" err="1" smtClean="0">
                <a:latin typeface="Courier New"/>
                <a:cs typeface="Courier New"/>
              </a:rPr>
              <a:t>kma</a:t>
            </a:r>
            <a:r>
              <a:rPr lang="en-US" sz="2400" b="1" dirty="0" smtClean="0">
                <a:latin typeface="Courier New"/>
                <a:cs typeface="Courier New"/>
              </a:rPr>
              <a:t>)</a:t>
            </a:r>
          </a:p>
          <a:p>
            <a:pPr marL="0" indent="0">
              <a:buNone/>
            </a:pPr>
            <a:r>
              <a:rPr lang="en-US" sz="2400" b="1" dirty="0" smtClean="0">
                <a:latin typeface="Courier New"/>
                <a:cs typeface="Courier New"/>
              </a:rPr>
              <a:t>2. A -&gt; B: x</a:t>
            </a:r>
          </a:p>
          <a:p>
            <a:pPr marL="0" indent="0">
              <a:buNone/>
            </a:pPr>
            <a:r>
              <a:rPr lang="en-US" sz="2400" b="1" dirty="0" smtClean="0">
                <a:latin typeface="Courier New"/>
                <a:cs typeface="Courier New"/>
              </a:rPr>
              <a:t>3. B: </a:t>
            </a:r>
          </a:p>
          <a:p>
            <a:pPr marL="0" indent="0">
              <a:buNone/>
            </a:pPr>
            <a:r>
              <a:rPr lang="en-US" sz="2400" b="1" dirty="0">
                <a:latin typeface="Courier New"/>
                <a:cs typeface="Courier New"/>
              </a:rPr>
              <a:t> </a:t>
            </a:r>
            <a:r>
              <a:rPr lang="en-US" sz="2400" b="1" dirty="0" smtClean="0">
                <a:latin typeface="Courier New"/>
                <a:cs typeface="Courier New"/>
              </a:rPr>
              <a:t>    </a:t>
            </a:r>
            <a:r>
              <a:rPr lang="en-US" sz="2400" b="1" dirty="0" err="1" smtClean="0">
                <a:latin typeface="Courier New"/>
                <a:cs typeface="Courier New"/>
              </a:rPr>
              <a:t>i,m</a:t>
            </a:r>
            <a:r>
              <a:rPr lang="en-US" sz="2400" b="1" dirty="0" smtClean="0">
                <a:latin typeface="Courier New"/>
                <a:cs typeface="Courier New"/>
              </a:rPr>
              <a:t> = </a:t>
            </a:r>
            <a:r>
              <a:rPr lang="en-US" sz="2400" b="1" dirty="0" err="1" smtClean="0">
                <a:latin typeface="Courier New"/>
                <a:cs typeface="Courier New"/>
              </a:rPr>
              <a:t>AuthDec</a:t>
            </a:r>
            <a:r>
              <a:rPr lang="en-US" sz="2400" b="1" dirty="0" smtClean="0">
                <a:latin typeface="Courier New"/>
                <a:cs typeface="Courier New"/>
              </a:rPr>
              <a:t>(x; kea; </a:t>
            </a:r>
            <a:r>
              <a:rPr lang="en-US" sz="2400" b="1" dirty="0" err="1" smtClean="0">
                <a:latin typeface="Courier New"/>
                <a:cs typeface="Courier New"/>
              </a:rPr>
              <a:t>kma</a:t>
            </a:r>
            <a:r>
              <a:rPr lang="en-US" sz="2400" b="1" dirty="0" smtClean="0">
                <a:latin typeface="Courier New"/>
                <a:cs typeface="Courier New"/>
              </a:rPr>
              <a:t>);</a:t>
            </a:r>
          </a:p>
          <a:p>
            <a:pPr marL="0" indent="0">
              <a:buNone/>
            </a:pPr>
            <a:r>
              <a:rPr lang="en-US" sz="2400" b="1" dirty="0">
                <a:latin typeface="Courier New"/>
                <a:cs typeface="Courier New"/>
              </a:rPr>
              <a:t> </a:t>
            </a:r>
            <a:r>
              <a:rPr lang="en-US" sz="2400" b="1" dirty="0" smtClean="0">
                <a:latin typeface="Courier New"/>
                <a:cs typeface="Courier New"/>
              </a:rPr>
              <a:t>    increment </a:t>
            </a:r>
            <a:r>
              <a:rPr lang="en-US" sz="2400" b="1" dirty="0" err="1" smtClean="0">
                <a:latin typeface="Courier New"/>
                <a:cs typeface="Courier New"/>
              </a:rPr>
              <a:t>rcvd_ctr</a:t>
            </a:r>
            <a:r>
              <a:rPr lang="en-US" sz="2400" b="1" dirty="0" smtClean="0">
                <a:latin typeface="Courier New"/>
                <a:cs typeface="Courier New"/>
              </a:rPr>
              <a:t>;</a:t>
            </a:r>
          </a:p>
          <a:p>
            <a:pPr marL="0" indent="0">
              <a:buNone/>
            </a:pPr>
            <a:r>
              <a:rPr lang="en-US" sz="2400" b="1" dirty="0">
                <a:latin typeface="Courier New"/>
                <a:cs typeface="Courier New"/>
              </a:rPr>
              <a:t> </a:t>
            </a:r>
            <a:r>
              <a:rPr lang="en-US" sz="2400" b="1" dirty="0" smtClean="0">
                <a:latin typeface="Courier New"/>
                <a:cs typeface="Courier New"/>
              </a:rPr>
              <a:t>    if </a:t>
            </a:r>
            <a:r>
              <a:rPr lang="en-US" sz="2400" b="1" dirty="0" err="1" smtClean="0">
                <a:latin typeface="Courier New"/>
                <a:cs typeface="Courier New"/>
              </a:rPr>
              <a:t>i</a:t>
            </a:r>
            <a:r>
              <a:rPr lang="en-US" sz="2400" b="1" dirty="0" smtClean="0">
                <a:latin typeface="Courier New"/>
                <a:cs typeface="Courier New"/>
              </a:rPr>
              <a:t> != </a:t>
            </a:r>
            <a:r>
              <a:rPr lang="en-US" sz="2400" b="1" dirty="0" err="1" smtClean="0">
                <a:latin typeface="Courier New"/>
                <a:cs typeface="Courier New"/>
              </a:rPr>
              <a:t>rcvd_ctr</a:t>
            </a:r>
            <a:r>
              <a:rPr lang="en-US" sz="2400" b="1" dirty="0" smtClean="0">
                <a:latin typeface="Courier New"/>
                <a:cs typeface="Courier New"/>
              </a:rPr>
              <a:t> then abort;</a:t>
            </a:r>
          </a:p>
          <a:p>
            <a:pPr marL="0" indent="0">
              <a:buNone/>
            </a:pPr>
            <a:r>
              <a:rPr lang="en-US" sz="2400" b="1" dirty="0">
                <a:latin typeface="Courier New"/>
                <a:cs typeface="Courier New"/>
              </a:rPr>
              <a:t> </a:t>
            </a:r>
            <a:r>
              <a:rPr lang="en-US" sz="2400" b="1" dirty="0" smtClean="0">
                <a:latin typeface="Courier New"/>
                <a:cs typeface="Courier New"/>
              </a:rPr>
              <a:t>    output m</a:t>
            </a:r>
          </a:p>
        </p:txBody>
      </p:sp>
    </p:spTree>
    <p:extLst>
      <p:ext uri="{BB962C8B-B14F-4D97-AF65-F5344CB8AC3E}">
        <p14:creationId xmlns:p14="http://schemas.microsoft.com/office/powerpoint/2010/main" val="20369966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send a message from </a:t>
            </a:r>
            <a:r>
              <a:rPr lang="en-US" dirty="0" smtClean="0">
                <a:solidFill>
                  <a:srgbClr val="F79646"/>
                </a:solidFill>
              </a:rPr>
              <a:t>B</a:t>
            </a:r>
            <a:r>
              <a:rPr lang="en-US" dirty="0" smtClean="0"/>
              <a:t> to </a:t>
            </a:r>
            <a:r>
              <a:rPr lang="en-US" dirty="0" smtClean="0">
                <a:solidFill>
                  <a:srgbClr val="F79646"/>
                </a:solidFill>
              </a:rPr>
              <a:t>A</a:t>
            </a:r>
            <a:endParaRPr lang="en-US" dirty="0">
              <a:solidFill>
                <a:srgbClr val="F79646"/>
              </a:solidFill>
            </a:endParaRPr>
          </a:p>
        </p:txBody>
      </p:sp>
      <p:sp>
        <p:nvSpPr>
          <p:cNvPr id="3" name="Content Placeholder 2"/>
          <p:cNvSpPr>
            <a:spLocks noGrp="1"/>
          </p:cNvSpPr>
          <p:nvPr>
            <p:ph idx="1"/>
          </p:nvPr>
        </p:nvSpPr>
        <p:spPr/>
        <p:txBody>
          <a:bodyPr>
            <a:normAutofit/>
          </a:bodyPr>
          <a:lstStyle/>
          <a:p>
            <a:pPr marL="0" indent="0">
              <a:buNone/>
            </a:pPr>
            <a:r>
              <a:rPr lang="en-US" sz="2400" b="1" dirty="0" smtClean="0">
                <a:latin typeface="Courier New"/>
                <a:cs typeface="Courier New"/>
              </a:rPr>
              <a:t>1. </a:t>
            </a:r>
            <a:r>
              <a:rPr lang="en-US" sz="2400" b="1" dirty="0" smtClean="0">
                <a:solidFill>
                  <a:schemeClr val="accent6"/>
                </a:solidFill>
                <a:latin typeface="Courier New"/>
                <a:cs typeface="Courier New"/>
              </a:rPr>
              <a:t>B</a:t>
            </a:r>
            <a:r>
              <a:rPr lang="en-US" sz="2400" b="1" dirty="0" smtClean="0">
                <a:latin typeface="Courier New"/>
                <a:cs typeface="Courier New"/>
              </a:rPr>
              <a:t>: </a:t>
            </a:r>
          </a:p>
          <a:p>
            <a:pPr marL="0" indent="0">
              <a:buNone/>
            </a:pPr>
            <a:r>
              <a:rPr lang="en-US" sz="2400" b="1" dirty="0" smtClean="0">
                <a:latin typeface="Courier New"/>
                <a:cs typeface="Courier New"/>
              </a:rPr>
              <a:t>     increment </a:t>
            </a:r>
            <a:r>
              <a:rPr lang="en-US" sz="2400" b="1" dirty="0" err="1" smtClean="0">
                <a:latin typeface="Courier New"/>
                <a:cs typeface="Courier New"/>
              </a:rPr>
              <a:t>sent_ctr</a:t>
            </a:r>
            <a:r>
              <a:rPr lang="en-US" sz="2400" b="1" dirty="0" smtClean="0">
                <a:latin typeface="Courier New"/>
                <a:cs typeface="Courier New"/>
              </a:rPr>
              <a:t>; </a:t>
            </a:r>
          </a:p>
          <a:p>
            <a:pPr marL="0" indent="0">
              <a:buNone/>
            </a:pPr>
            <a:r>
              <a:rPr lang="en-US" sz="2400" b="1" dirty="0">
                <a:latin typeface="Courier New"/>
                <a:cs typeface="Courier New"/>
              </a:rPr>
              <a:t> </a:t>
            </a:r>
            <a:r>
              <a:rPr lang="en-US" sz="2400" b="1" dirty="0" smtClean="0">
                <a:latin typeface="Courier New"/>
                <a:cs typeface="Courier New"/>
              </a:rPr>
              <a:t>    if </a:t>
            </a:r>
            <a:r>
              <a:rPr lang="en-US" sz="2400" b="1" dirty="0" err="1" smtClean="0">
                <a:latin typeface="Courier New"/>
                <a:cs typeface="Courier New"/>
              </a:rPr>
              <a:t>sent_ctr</a:t>
            </a:r>
            <a:r>
              <a:rPr lang="en-US" sz="2400" b="1" dirty="0" smtClean="0">
                <a:latin typeface="Courier New"/>
                <a:cs typeface="Courier New"/>
              </a:rPr>
              <a:t> overflows</a:t>
            </a:r>
            <a:r>
              <a:rPr lang="en-US" sz="2400" b="1" dirty="0">
                <a:latin typeface="Courier New"/>
                <a:cs typeface="Courier New"/>
              </a:rPr>
              <a:t> </a:t>
            </a:r>
            <a:r>
              <a:rPr lang="en-US" sz="2400" b="1" dirty="0" smtClean="0">
                <a:latin typeface="Courier New"/>
                <a:cs typeface="Courier New"/>
              </a:rPr>
              <a:t>then abort;</a:t>
            </a:r>
          </a:p>
          <a:p>
            <a:pPr marL="0" indent="0">
              <a:buNone/>
            </a:pPr>
            <a:r>
              <a:rPr lang="en-US" sz="2400" b="1" dirty="0">
                <a:latin typeface="Courier New"/>
                <a:cs typeface="Courier New"/>
              </a:rPr>
              <a:t> </a:t>
            </a:r>
            <a:r>
              <a:rPr lang="en-US" sz="2400" b="1" dirty="0" smtClean="0">
                <a:latin typeface="Courier New"/>
                <a:cs typeface="Courier New"/>
              </a:rPr>
              <a:t>    x = </a:t>
            </a:r>
            <a:r>
              <a:rPr lang="en-US" sz="2400" b="1" dirty="0" err="1" smtClean="0">
                <a:latin typeface="Courier New"/>
                <a:cs typeface="Courier New"/>
              </a:rPr>
              <a:t>AuthEnc</a:t>
            </a:r>
            <a:r>
              <a:rPr lang="en-US" sz="2400" b="1" dirty="0" smtClean="0">
                <a:latin typeface="Courier New"/>
                <a:cs typeface="Courier New"/>
              </a:rPr>
              <a:t>(</a:t>
            </a:r>
            <a:r>
              <a:rPr lang="en-US" sz="2400" b="1" dirty="0" err="1" smtClean="0">
                <a:latin typeface="Courier New"/>
                <a:cs typeface="Courier New"/>
              </a:rPr>
              <a:t>sent_ctr</a:t>
            </a:r>
            <a:r>
              <a:rPr lang="en-US" sz="2400" b="1" dirty="0" smtClean="0">
                <a:latin typeface="Courier New"/>
                <a:cs typeface="Courier New"/>
              </a:rPr>
              <a:t>, m; </a:t>
            </a:r>
            <a:r>
              <a:rPr lang="en-US" sz="2400" b="1" dirty="0" err="1" smtClean="0">
                <a:solidFill>
                  <a:srgbClr val="F79646"/>
                </a:solidFill>
                <a:latin typeface="Courier New"/>
                <a:cs typeface="Courier New"/>
              </a:rPr>
              <a:t>keb</a:t>
            </a:r>
            <a:r>
              <a:rPr lang="en-US" sz="2400" b="1" dirty="0" smtClean="0">
                <a:latin typeface="Courier New"/>
                <a:cs typeface="Courier New"/>
              </a:rPr>
              <a:t>; </a:t>
            </a:r>
            <a:r>
              <a:rPr lang="en-US" sz="2400" b="1" dirty="0" err="1" smtClean="0">
                <a:solidFill>
                  <a:srgbClr val="F79646"/>
                </a:solidFill>
                <a:latin typeface="Courier New"/>
                <a:cs typeface="Courier New"/>
              </a:rPr>
              <a:t>kmb</a:t>
            </a:r>
            <a:r>
              <a:rPr lang="en-US" sz="2400" b="1" dirty="0" smtClean="0">
                <a:latin typeface="Courier New"/>
                <a:cs typeface="Courier New"/>
              </a:rPr>
              <a:t>)</a:t>
            </a:r>
          </a:p>
          <a:p>
            <a:pPr marL="0" indent="0">
              <a:buNone/>
            </a:pPr>
            <a:r>
              <a:rPr lang="en-US" sz="2400" b="1" dirty="0" smtClean="0">
                <a:latin typeface="Courier New"/>
                <a:cs typeface="Courier New"/>
              </a:rPr>
              <a:t>2. </a:t>
            </a:r>
            <a:r>
              <a:rPr lang="en-US" sz="2400" b="1" dirty="0">
                <a:solidFill>
                  <a:srgbClr val="F79646"/>
                </a:solidFill>
                <a:latin typeface="Courier New"/>
                <a:cs typeface="Courier New"/>
              </a:rPr>
              <a:t>B</a:t>
            </a:r>
            <a:r>
              <a:rPr lang="en-US" sz="2400" b="1" dirty="0" smtClean="0">
                <a:solidFill>
                  <a:srgbClr val="F79646"/>
                </a:solidFill>
                <a:latin typeface="Courier New"/>
                <a:cs typeface="Courier New"/>
              </a:rPr>
              <a:t> -&gt; A</a:t>
            </a:r>
            <a:r>
              <a:rPr lang="en-US" sz="2400" b="1" dirty="0" smtClean="0">
                <a:latin typeface="Courier New"/>
                <a:cs typeface="Courier New"/>
              </a:rPr>
              <a:t>: x</a:t>
            </a:r>
          </a:p>
          <a:p>
            <a:pPr marL="0" indent="0">
              <a:buNone/>
            </a:pPr>
            <a:r>
              <a:rPr lang="en-US" sz="2400" b="1" dirty="0" smtClean="0">
                <a:latin typeface="Courier New"/>
                <a:cs typeface="Courier New"/>
              </a:rPr>
              <a:t>3. </a:t>
            </a:r>
            <a:r>
              <a:rPr lang="en-US" sz="2400" b="1" dirty="0" smtClean="0">
                <a:solidFill>
                  <a:srgbClr val="F79646"/>
                </a:solidFill>
                <a:latin typeface="Courier New"/>
                <a:cs typeface="Courier New"/>
              </a:rPr>
              <a:t>A</a:t>
            </a:r>
            <a:r>
              <a:rPr lang="en-US" sz="2400" b="1" dirty="0" smtClean="0">
                <a:latin typeface="Courier New"/>
                <a:cs typeface="Courier New"/>
              </a:rPr>
              <a:t>: </a:t>
            </a:r>
          </a:p>
          <a:p>
            <a:pPr marL="0" indent="0">
              <a:buNone/>
            </a:pPr>
            <a:r>
              <a:rPr lang="en-US" sz="2400" b="1" dirty="0">
                <a:latin typeface="Courier New"/>
                <a:cs typeface="Courier New"/>
              </a:rPr>
              <a:t> </a:t>
            </a:r>
            <a:r>
              <a:rPr lang="en-US" sz="2400" b="1" dirty="0" smtClean="0">
                <a:latin typeface="Courier New"/>
                <a:cs typeface="Courier New"/>
              </a:rPr>
              <a:t>    </a:t>
            </a:r>
            <a:r>
              <a:rPr lang="en-US" sz="2400" b="1" dirty="0" err="1" smtClean="0">
                <a:latin typeface="Courier New"/>
                <a:cs typeface="Courier New"/>
              </a:rPr>
              <a:t>i,m</a:t>
            </a:r>
            <a:r>
              <a:rPr lang="en-US" sz="2400" b="1" dirty="0" smtClean="0">
                <a:latin typeface="Courier New"/>
                <a:cs typeface="Courier New"/>
              </a:rPr>
              <a:t> = </a:t>
            </a:r>
            <a:r>
              <a:rPr lang="en-US" sz="2400" b="1" dirty="0" err="1" smtClean="0">
                <a:latin typeface="Courier New"/>
                <a:cs typeface="Courier New"/>
              </a:rPr>
              <a:t>AuthDec</a:t>
            </a:r>
            <a:r>
              <a:rPr lang="en-US" sz="2400" b="1" dirty="0" smtClean="0">
                <a:latin typeface="Courier New"/>
                <a:cs typeface="Courier New"/>
              </a:rPr>
              <a:t>(x; </a:t>
            </a:r>
            <a:r>
              <a:rPr lang="en-US" sz="2400" b="1" dirty="0" err="1" smtClean="0">
                <a:solidFill>
                  <a:srgbClr val="F79646"/>
                </a:solidFill>
                <a:latin typeface="Courier New"/>
                <a:cs typeface="Courier New"/>
              </a:rPr>
              <a:t>keb</a:t>
            </a:r>
            <a:r>
              <a:rPr lang="en-US" sz="2400" b="1" dirty="0" smtClean="0">
                <a:latin typeface="Courier New"/>
                <a:cs typeface="Courier New"/>
              </a:rPr>
              <a:t>; </a:t>
            </a:r>
            <a:r>
              <a:rPr lang="en-US" sz="2400" b="1" dirty="0" err="1" smtClean="0">
                <a:solidFill>
                  <a:srgbClr val="F79646"/>
                </a:solidFill>
                <a:latin typeface="Courier New"/>
                <a:cs typeface="Courier New"/>
              </a:rPr>
              <a:t>kmb</a:t>
            </a:r>
            <a:r>
              <a:rPr lang="en-US" sz="2400" b="1" dirty="0" smtClean="0">
                <a:latin typeface="Courier New"/>
                <a:cs typeface="Courier New"/>
              </a:rPr>
              <a:t>);</a:t>
            </a:r>
          </a:p>
          <a:p>
            <a:pPr marL="0" indent="0">
              <a:buNone/>
            </a:pPr>
            <a:r>
              <a:rPr lang="en-US" sz="2400" b="1" dirty="0">
                <a:latin typeface="Courier New"/>
                <a:cs typeface="Courier New"/>
              </a:rPr>
              <a:t> </a:t>
            </a:r>
            <a:r>
              <a:rPr lang="en-US" sz="2400" b="1" dirty="0" smtClean="0">
                <a:latin typeface="Courier New"/>
                <a:cs typeface="Courier New"/>
              </a:rPr>
              <a:t>    increment </a:t>
            </a:r>
            <a:r>
              <a:rPr lang="en-US" sz="2400" b="1" dirty="0" err="1" smtClean="0">
                <a:latin typeface="Courier New"/>
                <a:cs typeface="Courier New"/>
              </a:rPr>
              <a:t>rcvd_ctr</a:t>
            </a:r>
            <a:r>
              <a:rPr lang="en-US" sz="2400" b="1" dirty="0" smtClean="0">
                <a:latin typeface="Courier New"/>
                <a:cs typeface="Courier New"/>
              </a:rPr>
              <a:t>;</a:t>
            </a:r>
          </a:p>
          <a:p>
            <a:pPr marL="0" indent="0">
              <a:buNone/>
            </a:pPr>
            <a:r>
              <a:rPr lang="en-US" sz="2400" b="1" dirty="0">
                <a:latin typeface="Courier New"/>
                <a:cs typeface="Courier New"/>
              </a:rPr>
              <a:t> </a:t>
            </a:r>
            <a:r>
              <a:rPr lang="en-US" sz="2400" b="1" dirty="0" smtClean="0">
                <a:latin typeface="Courier New"/>
                <a:cs typeface="Courier New"/>
              </a:rPr>
              <a:t>    if </a:t>
            </a:r>
            <a:r>
              <a:rPr lang="en-US" sz="2400" b="1" dirty="0" err="1" smtClean="0">
                <a:latin typeface="Courier New"/>
                <a:cs typeface="Courier New"/>
              </a:rPr>
              <a:t>i</a:t>
            </a:r>
            <a:r>
              <a:rPr lang="en-US" sz="2400" b="1" dirty="0" smtClean="0">
                <a:latin typeface="Courier New"/>
                <a:cs typeface="Courier New"/>
              </a:rPr>
              <a:t> != </a:t>
            </a:r>
            <a:r>
              <a:rPr lang="en-US" sz="2400" b="1" dirty="0" err="1" smtClean="0">
                <a:latin typeface="Courier New"/>
                <a:cs typeface="Courier New"/>
              </a:rPr>
              <a:t>rcvd_ctr</a:t>
            </a:r>
            <a:r>
              <a:rPr lang="en-US" sz="2400" b="1" dirty="0" smtClean="0">
                <a:latin typeface="Courier New"/>
                <a:cs typeface="Courier New"/>
              </a:rPr>
              <a:t> then abort;</a:t>
            </a:r>
          </a:p>
          <a:p>
            <a:pPr marL="0" indent="0">
              <a:buNone/>
            </a:pPr>
            <a:r>
              <a:rPr lang="en-US" sz="2400" b="1" dirty="0">
                <a:latin typeface="Courier New"/>
                <a:cs typeface="Courier New"/>
              </a:rPr>
              <a:t> </a:t>
            </a:r>
            <a:r>
              <a:rPr lang="en-US" sz="2400" b="1" dirty="0" smtClean="0">
                <a:latin typeface="Courier New"/>
                <a:cs typeface="Courier New"/>
              </a:rPr>
              <a:t>    output m</a:t>
            </a:r>
          </a:p>
        </p:txBody>
      </p:sp>
    </p:spTree>
    <p:extLst>
      <p:ext uri="{BB962C8B-B14F-4D97-AF65-F5344CB8AC3E}">
        <p14:creationId xmlns:p14="http://schemas.microsoft.com/office/powerpoint/2010/main" val="6183960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 Secure Channels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627369"/>
            <a:ext cx="2311400" cy="260177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4682" y="1600200"/>
            <a:ext cx="2452118" cy="2601777"/>
          </a:xfrm>
          <a:prstGeom prst="rect">
            <a:avLst/>
          </a:prstGeom>
        </p:spPr>
      </p:pic>
      <p:sp>
        <p:nvSpPr>
          <p:cNvPr id="5" name="Left-Right Arrow 4"/>
          <p:cNvSpPr/>
          <p:nvPr/>
        </p:nvSpPr>
        <p:spPr>
          <a:xfrm>
            <a:off x="3276600" y="2465569"/>
            <a:ext cx="2667000" cy="990600"/>
          </a:xfrm>
          <a:prstGeom prst="lef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 name="TextBox 5"/>
          <p:cNvSpPr txBox="1"/>
          <p:nvPr/>
        </p:nvSpPr>
        <p:spPr>
          <a:xfrm>
            <a:off x="620486" y="4495800"/>
            <a:ext cx="8066314" cy="2246769"/>
          </a:xfrm>
          <a:prstGeom prst="rect">
            <a:avLst/>
          </a:prstGeom>
          <a:noFill/>
        </p:spPr>
        <p:txBody>
          <a:bodyPr wrap="square" rtlCol="0">
            <a:spAutoFit/>
          </a:bodyPr>
          <a:lstStyle/>
          <a:p>
            <a:r>
              <a:rPr lang="en-US" sz="2000" dirty="0" smtClean="0"/>
              <a:t>Requirements:</a:t>
            </a:r>
          </a:p>
          <a:p>
            <a:pPr marL="800100" lvl="1" indent="-342900">
              <a:buFont typeface="+mj-lt"/>
              <a:buAutoNum type="arabicParenR"/>
            </a:pPr>
            <a:r>
              <a:rPr lang="en-US" sz="2000" dirty="0" smtClean="0"/>
              <a:t>Channel must provide both confidentiality and integrity</a:t>
            </a:r>
          </a:p>
          <a:p>
            <a:pPr marL="800100" lvl="1" indent="-342900">
              <a:buFont typeface="+mj-lt"/>
              <a:buAutoNum type="arabicParenR"/>
            </a:pPr>
            <a:r>
              <a:rPr lang="en-US" sz="2000" dirty="0" smtClean="0"/>
              <a:t>A and B must agree on session key(s)</a:t>
            </a:r>
          </a:p>
          <a:p>
            <a:pPr marL="800100" lvl="1" indent="-342900">
              <a:buFont typeface="+mj-lt"/>
              <a:buAutoNum type="arabicParenR"/>
            </a:pPr>
            <a:r>
              <a:rPr lang="en-US" sz="2000" dirty="0" smtClean="0"/>
              <a:t>A and B must agree on cipher suite (crypto protocols, encryption mode, key lengths)</a:t>
            </a:r>
          </a:p>
          <a:p>
            <a:pPr marL="800100" lvl="1" indent="-342900">
              <a:buFont typeface="+mj-lt"/>
              <a:buAutoNum type="arabicParenR"/>
            </a:pPr>
            <a:r>
              <a:rPr lang="en-US" sz="2000" dirty="0" smtClean="0"/>
              <a:t>Must detecting missing messages &amp; replay attacks.</a:t>
            </a:r>
          </a:p>
          <a:p>
            <a:pPr marL="800100" lvl="1" indent="-342900">
              <a:buFont typeface="+mj-lt"/>
              <a:buAutoNum type="arabicParenR"/>
            </a:pPr>
            <a:r>
              <a:rPr lang="en-US" sz="2000" dirty="0" smtClean="0"/>
              <a:t>Must maintain connection (and be able to end it)</a:t>
            </a:r>
          </a:p>
        </p:txBody>
      </p:sp>
    </p:spTree>
    <p:extLst>
      <p:ext uri="{BB962C8B-B14F-4D97-AF65-F5344CB8AC3E}">
        <p14:creationId xmlns:p14="http://schemas.microsoft.com/office/powerpoint/2010/main" val="5284396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TLS record</a:t>
            </a:r>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943" y="1986209"/>
            <a:ext cx="8229600" cy="224514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4419600"/>
            <a:ext cx="2794000" cy="2222500"/>
          </a:xfrm>
          <a:prstGeom prst="rect">
            <a:avLst/>
          </a:prstGeom>
        </p:spPr>
      </p:pic>
    </p:spTree>
    <p:extLst>
      <p:ext uri="{BB962C8B-B14F-4D97-AF65-F5344CB8AC3E}">
        <p14:creationId xmlns:p14="http://schemas.microsoft.com/office/powerpoint/2010/main" val="116848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916030"/>
            <a:ext cx="8229600" cy="224514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4700" y="2463800"/>
            <a:ext cx="2794000" cy="2222500"/>
          </a:xfrm>
          <a:prstGeom prst="rect">
            <a:avLst/>
          </a:prstGeom>
        </p:spPr>
      </p:pic>
    </p:spTree>
    <p:extLst>
      <p:ext uri="{BB962C8B-B14F-4D97-AF65-F5344CB8AC3E}">
        <p14:creationId xmlns:p14="http://schemas.microsoft.com/office/powerpoint/2010/main" val="11495315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Heartbeat</a:t>
            </a:r>
            <a:endParaRPr lang="en-US"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1" r="67" b="48438"/>
          <a:stretch/>
        </p:blipFill>
        <p:spPr>
          <a:xfrm>
            <a:off x="364801" y="1506414"/>
            <a:ext cx="4175155" cy="4589585"/>
          </a:xfrm>
        </p:spPr>
      </p:pic>
      <p:pic>
        <p:nvPicPr>
          <p:cNvPr id="5" name="Content Placeholder 3"/>
          <p:cNvPicPr>
            <a:picLocks noChangeAspect="1"/>
          </p:cNvPicPr>
          <p:nvPr/>
        </p:nvPicPr>
        <p:blipFill rotWithShape="1">
          <a:blip r:embed="rId3">
            <a:extLst>
              <a:ext uri="{28A0092B-C50C-407E-A947-70E740481C1C}">
                <a14:useLocalDpi xmlns:a14="http://schemas.microsoft.com/office/drawing/2010/main" val="0"/>
              </a:ext>
            </a:extLst>
          </a:blip>
          <a:srcRect t="51514"/>
          <a:stretch/>
        </p:blipFill>
        <p:spPr>
          <a:xfrm>
            <a:off x="4676549" y="1719904"/>
            <a:ext cx="4162651" cy="4299896"/>
          </a:xfrm>
          <a:prstGeom prst="rect">
            <a:avLst/>
          </a:prstGeom>
        </p:spPr>
      </p:pic>
    </p:spTree>
    <p:extLst>
      <p:ext uri="{BB962C8B-B14F-4D97-AF65-F5344CB8AC3E}">
        <p14:creationId xmlns:p14="http://schemas.microsoft.com/office/powerpoint/2010/main" val="180284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Heartbleed</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97000" y="1657350"/>
            <a:ext cx="6350000" cy="4762500"/>
          </a:xfrm>
        </p:spPr>
      </p:pic>
    </p:spTree>
    <p:extLst>
      <p:ext uri="{BB962C8B-B14F-4D97-AF65-F5344CB8AC3E}">
        <p14:creationId xmlns:p14="http://schemas.microsoft.com/office/powerpoint/2010/main" val="16908018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Truncation Attack</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0" y="1838325"/>
            <a:ext cx="6096000" cy="4400550"/>
          </a:xfrm>
        </p:spPr>
      </p:pic>
    </p:spTree>
    <p:extLst>
      <p:ext uri="{BB962C8B-B14F-4D97-AF65-F5344CB8AC3E}">
        <p14:creationId xmlns:p14="http://schemas.microsoft.com/office/powerpoint/2010/main" val="14792837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Protection of conversation</a:t>
            </a:r>
            <a:endParaRPr lang="en-US" dirty="0"/>
          </a:p>
        </p:txBody>
      </p:sp>
      <p:sp>
        <p:nvSpPr>
          <p:cNvPr id="3" name="Content Placeholder 2"/>
          <p:cNvSpPr>
            <a:spLocks noGrp="1"/>
          </p:cNvSpPr>
          <p:nvPr>
            <p:ph idx="1"/>
          </p:nvPr>
        </p:nvSpPr>
        <p:spPr/>
        <p:txBody>
          <a:bodyPr>
            <a:normAutofit/>
          </a:bodyPr>
          <a:lstStyle/>
          <a:p>
            <a:r>
              <a:rPr lang="en-US" b="1" dirty="0"/>
              <a:t>Threat:</a:t>
            </a:r>
            <a:r>
              <a:rPr lang="en-US" dirty="0"/>
              <a:t>  attacker who controls the network</a:t>
            </a:r>
          </a:p>
          <a:p>
            <a:pPr lvl="1"/>
            <a:r>
              <a:rPr lang="en-US" dirty="0" err="1"/>
              <a:t>Dolev</a:t>
            </a:r>
            <a:r>
              <a:rPr lang="en-US" dirty="0"/>
              <a:t>-Yao model:  attacker can read, modify, delete messages</a:t>
            </a:r>
          </a:p>
          <a:p>
            <a:r>
              <a:rPr lang="en-US" b="1" dirty="0"/>
              <a:t>Harm:</a:t>
            </a:r>
            <a:r>
              <a:rPr lang="en-US" dirty="0"/>
              <a:t>  </a:t>
            </a:r>
            <a:r>
              <a:rPr lang="en-US" dirty="0" smtClean="0"/>
              <a:t>conversation can </a:t>
            </a:r>
            <a:r>
              <a:rPr lang="en-US" dirty="0"/>
              <a:t>be </a:t>
            </a:r>
            <a:r>
              <a:rPr lang="en-US" dirty="0" smtClean="0"/>
              <a:t>learned (violating confidentiality) or changed </a:t>
            </a:r>
            <a:r>
              <a:rPr lang="en-US" dirty="0"/>
              <a:t>(violating integrity</a:t>
            </a:r>
            <a:r>
              <a:rPr lang="en-US" dirty="0" smtClean="0"/>
              <a:t>) by attacker</a:t>
            </a:r>
          </a:p>
          <a:p>
            <a:r>
              <a:rPr lang="en-US" b="1" dirty="0" smtClean="0"/>
              <a:t>Vulnerability</a:t>
            </a:r>
            <a:r>
              <a:rPr lang="en-US" b="1" dirty="0"/>
              <a:t>:</a:t>
            </a:r>
            <a:r>
              <a:rPr lang="en-US" dirty="0"/>
              <a:t>  communication channel between sender and receiver can be controlled by other principals</a:t>
            </a:r>
          </a:p>
          <a:p>
            <a:r>
              <a:rPr lang="en-US" b="1" dirty="0"/>
              <a:t>Countermeasure</a:t>
            </a:r>
            <a:r>
              <a:rPr lang="en-US" b="1" dirty="0" smtClean="0"/>
              <a:t>:  </a:t>
            </a:r>
            <a:r>
              <a:rPr lang="en-US" dirty="0" smtClean="0">
                <a:solidFill>
                  <a:srgbClr val="4F81BD"/>
                </a:solidFill>
              </a:rPr>
              <a:t>all the crypto we’ve seen so far</a:t>
            </a:r>
            <a:r>
              <a:rPr lang="mr-IN" dirty="0" smtClean="0">
                <a:solidFill>
                  <a:srgbClr val="4F81BD"/>
                </a:solidFill>
              </a:rPr>
              <a:t>…</a:t>
            </a:r>
            <a:endParaRPr lang="en-US" dirty="0">
              <a:solidFill>
                <a:srgbClr val="4F81BD"/>
              </a:solidFill>
            </a:endParaRPr>
          </a:p>
        </p:txBody>
      </p:sp>
    </p:spTree>
    <p:extLst>
      <p:ext uri="{BB962C8B-B14F-4D97-AF65-F5344CB8AC3E}">
        <p14:creationId xmlns:p14="http://schemas.microsoft.com/office/powerpoint/2010/main" val="119003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 Secure Channels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627369"/>
            <a:ext cx="2311400" cy="260177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4682" y="1600200"/>
            <a:ext cx="2452118" cy="2601777"/>
          </a:xfrm>
          <a:prstGeom prst="rect">
            <a:avLst/>
          </a:prstGeom>
        </p:spPr>
      </p:pic>
      <p:sp>
        <p:nvSpPr>
          <p:cNvPr id="5" name="Left-Right Arrow 4"/>
          <p:cNvSpPr/>
          <p:nvPr/>
        </p:nvSpPr>
        <p:spPr>
          <a:xfrm>
            <a:off x="3276600" y="2465569"/>
            <a:ext cx="2667000" cy="990600"/>
          </a:xfrm>
          <a:prstGeom prst="lef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 name="TextBox 5"/>
          <p:cNvSpPr txBox="1"/>
          <p:nvPr/>
        </p:nvSpPr>
        <p:spPr>
          <a:xfrm>
            <a:off x="620486" y="4495800"/>
            <a:ext cx="8066314" cy="2246769"/>
          </a:xfrm>
          <a:prstGeom prst="rect">
            <a:avLst/>
          </a:prstGeom>
          <a:noFill/>
        </p:spPr>
        <p:txBody>
          <a:bodyPr wrap="square" rtlCol="0">
            <a:spAutoFit/>
          </a:bodyPr>
          <a:lstStyle/>
          <a:p>
            <a:r>
              <a:rPr lang="en-US" sz="2000" dirty="0" smtClean="0"/>
              <a:t>Requirements:</a:t>
            </a:r>
          </a:p>
          <a:p>
            <a:pPr marL="800100" lvl="1" indent="-342900">
              <a:buFont typeface="+mj-lt"/>
              <a:buAutoNum type="arabicParenR"/>
            </a:pPr>
            <a:r>
              <a:rPr lang="en-US" sz="2000" dirty="0" smtClean="0"/>
              <a:t>Channel must provide both confidentiality and integrity</a:t>
            </a:r>
          </a:p>
          <a:p>
            <a:pPr marL="800100" lvl="1" indent="-342900">
              <a:buFont typeface="+mj-lt"/>
              <a:buAutoNum type="arabicParenR"/>
            </a:pPr>
            <a:r>
              <a:rPr lang="en-US" sz="2000" dirty="0" smtClean="0"/>
              <a:t>A and B must agree on session key(s)</a:t>
            </a:r>
            <a:endParaRPr lang="en-US" sz="2000" dirty="0"/>
          </a:p>
          <a:p>
            <a:pPr marL="800100" lvl="1" indent="-342900">
              <a:buFont typeface="+mj-lt"/>
              <a:buAutoNum type="arabicParenR"/>
            </a:pPr>
            <a:r>
              <a:rPr lang="en-US" sz="2000" dirty="0" smtClean="0"/>
              <a:t>A and B must agree on cipher suite (crypto protocols, encryption mode, key lengths)</a:t>
            </a:r>
          </a:p>
          <a:p>
            <a:pPr marL="800100" lvl="1" indent="-342900">
              <a:buFont typeface="+mj-lt"/>
              <a:buAutoNum type="arabicParenR"/>
            </a:pPr>
            <a:r>
              <a:rPr lang="en-US" sz="2000" dirty="0" smtClean="0"/>
              <a:t>Must detecting missing messages &amp; replay attacks.</a:t>
            </a:r>
          </a:p>
          <a:p>
            <a:pPr marL="800100" lvl="1" indent="-342900">
              <a:buFont typeface="+mj-lt"/>
              <a:buAutoNum type="arabicParenR"/>
            </a:pPr>
            <a:r>
              <a:rPr lang="en-US" sz="2000" dirty="0" smtClean="0"/>
              <a:t>Must maintain connection (and be able to end it)</a:t>
            </a:r>
          </a:p>
        </p:txBody>
      </p:sp>
    </p:spTree>
    <p:extLst>
      <p:ext uri="{BB962C8B-B14F-4D97-AF65-F5344CB8AC3E}">
        <p14:creationId xmlns:p14="http://schemas.microsoft.com/office/powerpoint/2010/main" val="89400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9" presetClass="emph" presetSubtype="0" nodeType="clickEffect">
                                  <p:stCondLst>
                                    <p:cond delay="0"/>
                                  </p:stCondLst>
                                  <p:childTnLst>
                                    <p:set>
                                      <p:cBhvr rctx="PPT">
                                        <p:cTn id="26" dur="indefinite"/>
                                        <p:tgtEl>
                                          <p:spTgt spid="6">
                                            <p:txEl>
                                              <p:pRg st="2" end="2"/>
                                            </p:txEl>
                                          </p:spTgt>
                                        </p:tgtEl>
                                        <p:attrNameLst>
                                          <p:attrName>style.opacity</p:attrName>
                                        </p:attrNameLst>
                                      </p:cBhvr>
                                      <p:to>
                                        <p:strVal val="0.5"/>
                                      </p:to>
                                    </p:set>
                                    <p:animEffect filter="image" prLst="opacity: 0.5">
                                      <p:cBhvr rctx="IE">
                                        <p:cTn id="27" dur="indefinite"/>
                                        <p:tgtEl>
                                          <p:spTgt spid="6">
                                            <p:txEl>
                                              <p:pRg st="2" end="2"/>
                                            </p:txEl>
                                          </p:spTgt>
                                        </p:tgtEl>
                                      </p:cBhvr>
                                    </p:animEffect>
                                  </p:childTnLst>
                                </p:cTn>
                              </p:par>
                              <p:par>
                                <p:cTn id="28" presetID="9" presetClass="emph" presetSubtype="0" nodeType="withEffect">
                                  <p:stCondLst>
                                    <p:cond delay="0"/>
                                  </p:stCondLst>
                                  <p:childTnLst>
                                    <p:set>
                                      <p:cBhvr rctx="PPT">
                                        <p:cTn id="29" dur="indefinite"/>
                                        <p:tgtEl>
                                          <p:spTgt spid="6">
                                            <p:txEl>
                                              <p:pRg st="3" end="3"/>
                                            </p:txEl>
                                          </p:spTgt>
                                        </p:tgtEl>
                                        <p:attrNameLst>
                                          <p:attrName>style.opacity</p:attrName>
                                        </p:attrNameLst>
                                      </p:cBhvr>
                                      <p:to>
                                        <p:strVal val="0.5"/>
                                      </p:to>
                                    </p:set>
                                    <p:animEffect filter="image" prLst="opacity: 0.5">
                                      <p:cBhvr rctx="IE">
                                        <p:cTn id="30" dur="indefinite"/>
                                        <p:tgtEl>
                                          <p:spTgt spid="6">
                                            <p:txEl>
                                              <p:pRg st="3" end="3"/>
                                            </p:txEl>
                                          </p:spTgt>
                                        </p:tgtEl>
                                      </p:cBhvr>
                                    </p:animEffect>
                                  </p:childTnLst>
                                </p:cTn>
                              </p:par>
                              <p:par>
                                <p:cTn id="31" presetID="9" presetClass="emph" presetSubtype="0" nodeType="withEffect">
                                  <p:stCondLst>
                                    <p:cond delay="0"/>
                                  </p:stCondLst>
                                  <p:childTnLst>
                                    <p:set>
                                      <p:cBhvr rctx="PPT">
                                        <p:cTn id="32" dur="indefinite"/>
                                        <p:tgtEl>
                                          <p:spTgt spid="6">
                                            <p:txEl>
                                              <p:pRg st="4" end="4"/>
                                            </p:txEl>
                                          </p:spTgt>
                                        </p:tgtEl>
                                        <p:attrNameLst>
                                          <p:attrName>style.opacity</p:attrName>
                                        </p:attrNameLst>
                                      </p:cBhvr>
                                      <p:to>
                                        <p:strVal val="0.5"/>
                                      </p:to>
                                    </p:set>
                                    <p:animEffect filter="image" prLst="opacity: 0.5">
                                      <p:cBhvr rctx="IE">
                                        <p:cTn id="33" dur="indefinite"/>
                                        <p:tgtEl>
                                          <p:spTgt spid="6">
                                            <p:txEl>
                                              <p:pRg st="4" end="4"/>
                                            </p:txEl>
                                          </p:spTgt>
                                        </p:tgtEl>
                                      </p:cBhvr>
                                    </p:animEffect>
                                  </p:childTnLst>
                                </p:cTn>
                              </p:par>
                              <p:par>
                                <p:cTn id="34" presetID="9" presetClass="emph" presetSubtype="0" nodeType="withEffect">
                                  <p:stCondLst>
                                    <p:cond delay="0"/>
                                  </p:stCondLst>
                                  <p:childTnLst>
                                    <p:set>
                                      <p:cBhvr rctx="PPT">
                                        <p:cTn id="35" dur="indefinite"/>
                                        <p:tgtEl>
                                          <p:spTgt spid="6">
                                            <p:txEl>
                                              <p:pRg st="5" end="5"/>
                                            </p:txEl>
                                          </p:spTgt>
                                        </p:tgtEl>
                                        <p:attrNameLst>
                                          <p:attrName>style.opacity</p:attrName>
                                        </p:attrNameLst>
                                      </p:cBhvr>
                                      <p:to>
                                        <p:strVal val="0.5"/>
                                      </p:to>
                                    </p:set>
                                    <p:animEffect filter="image" prLst="opacity: 0.5">
                                      <p:cBhvr rctx="IE">
                                        <p:cTn id="36" dur="indefinite"/>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Encrypt and MAC</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latin typeface="Courier New"/>
                <a:cs typeface="Courier New"/>
              </a:rPr>
              <a:t>0. </a:t>
            </a:r>
            <a:r>
              <a:rPr lang="en-US" b="1" dirty="0" err="1" smtClean="0">
                <a:latin typeface="Courier New"/>
                <a:cs typeface="Courier New"/>
              </a:rPr>
              <a:t>k_E</a:t>
            </a:r>
            <a:r>
              <a:rPr lang="en-US" b="1" dirty="0" smtClean="0">
                <a:latin typeface="Courier New"/>
                <a:cs typeface="Courier New"/>
              </a:rPr>
              <a:t> = </a:t>
            </a:r>
            <a:r>
              <a:rPr lang="en-US" b="1" dirty="0" err="1" smtClean="0">
                <a:latin typeface="Courier New"/>
                <a:cs typeface="Courier New"/>
              </a:rPr>
              <a:t>Gen_E</a:t>
            </a:r>
            <a:r>
              <a:rPr lang="en-US" b="1" dirty="0" smtClean="0">
                <a:latin typeface="Courier New"/>
                <a:cs typeface="Courier New"/>
              </a:rPr>
              <a:t>(</a:t>
            </a:r>
            <a:r>
              <a:rPr lang="en-US" b="1" dirty="0" err="1" smtClean="0">
                <a:latin typeface="Courier New"/>
                <a:cs typeface="Courier New"/>
              </a:rPr>
              <a:t>len</a:t>
            </a:r>
            <a:r>
              <a:rPr lang="en-US" b="1" dirty="0" smtClean="0">
                <a:latin typeface="Courier New"/>
                <a:cs typeface="Courier New"/>
              </a:rPr>
              <a:t>)</a:t>
            </a:r>
          </a:p>
          <a:p>
            <a:pPr marL="0" indent="0">
              <a:buNone/>
            </a:pPr>
            <a:r>
              <a:rPr lang="en-US" b="1" dirty="0">
                <a:latin typeface="Courier New"/>
                <a:cs typeface="Courier New"/>
              </a:rPr>
              <a:t> </a:t>
            </a:r>
            <a:r>
              <a:rPr lang="en-US" b="1" dirty="0" smtClean="0">
                <a:latin typeface="Courier New"/>
                <a:cs typeface="Courier New"/>
              </a:rPr>
              <a:t>  </a:t>
            </a:r>
            <a:r>
              <a:rPr lang="en-US" b="1" dirty="0" err="1" smtClean="0">
                <a:latin typeface="Courier New"/>
                <a:cs typeface="Courier New"/>
              </a:rPr>
              <a:t>k_M</a:t>
            </a:r>
            <a:r>
              <a:rPr lang="en-US" b="1" dirty="0" smtClean="0">
                <a:latin typeface="Courier New"/>
                <a:cs typeface="Courier New"/>
              </a:rPr>
              <a:t> = </a:t>
            </a:r>
            <a:r>
              <a:rPr lang="en-US" b="1" dirty="0" err="1" smtClean="0">
                <a:latin typeface="Courier New"/>
                <a:cs typeface="Courier New"/>
              </a:rPr>
              <a:t>Gen_M</a:t>
            </a:r>
            <a:r>
              <a:rPr lang="en-US" b="1" dirty="0" smtClean="0">
                <a:latin typeface="Courier New"/>
                <a:cs typeface="Courier New"/>
              </a:rPr>
              <a:t>(</a:t>
            </a:r>
            <a:r>
              <a:rPr lang="en-US" b="1" dirty="0" err="1" smtClean="0">
                <a:latin typeface="Courier New"/>
                <a:cs typeface="Courier New"/>
              </a:rPr>
              <a:t>len</a:t>
            </a:r>
            <a:r>
              <a:rPr lang="en-US" b="1" dirty="0" smtClean="0">
                <a:latin typeface="Courier New"/>
                <a:cs typeface="Courier New"/>
              </a:rPr>
              <a:t>)</a:t>
            </a:r>
          </a:p>
          <a:p>
            <a:pPr marL="0" indent="0">
              <a:buNone/>
            </a:pPr>
            <a:r>
              <a:rPr lang="en-US" b="1" dirty="0" smtClean="0">
                <a:latin typeface="Courier New"/>
                <a:cs typeface="Courier New"/>
              </a:rPr>
              <a:t>1</a:t>
            </a:r>
            <a:r>
              <a:rPr lang="en-US" b="1" dirty="0">
                <a:latin typeface="Courier New"/>
                <a:cs typeface="Courier New"/>
              </a:rPr>
              <a:t>. A: c = </a:t>
            </a:r>
            <a:r>
              <a:rPr lang="en-US" b="1" dirty="0" err="1">
                <a:latin typeface="Courier New"/>
                <a:cs typeface="Courier New"/>
              </a:rPr>
              <a:t>Enc</a:t>
            </a:r>
            <a:r>
              <a:rPr lang="en-US" b="1" dirty="0">
                <a:latin typeface="Courier New"/>
                <a:cs typeface="Courier New"/>
              </a:rPr>
              <a:t>(m; </a:t>
            </a:r>
            <a:r>
              <a:rPr lang="en-US" b="1" dirty="0" err="1">
                <a:latin typeface="Courier New"/>
                <a:cs typeface="Courier New"/>
              </a:rPr>
              <a:t>k_E</a:t>
            </a:r>
            <a:r>
              <a:rPr lang="en-US" b="1" dirty="0" smtClean="0">
                <a:latin typeface="Courier New"/>
                <a:cs typeface="Courier New"/>
              </a:rPr>
              <a:t>)</a:t>
            </a:r>
            <a:endParaRPr lang="en-US" b="1" dirty="0">
              <a:latin typeface="Courier New"/>
              <a:cs typeface="Courier New"/>
            </a:endParaRPr>
          </a:p>
          <a:p>
            <a:pPr marL="0" indent="0">
              <a:buNone/>
            </a:pPr>
            <a:r>
              <a:rPr lang="en-US" b="1" dirty="0">
                <a:latin typeface="Courier New"/>
                <a:cs typeface="Courier New"/>
              </a:rPr>
              <a:t>      t = MAC(m; </a:t>
            </a:r>
            <a:r>
              <a:rPr lang="en-US" b="1" dirty="0" err="1">
                <a:latin typeface="Courier New"/>
                <a:cs typeface="Courier New"/>
              </a:rPr>
              <a:t>k_M</a:t>
            </a:r>
            <a:r>
              <a:rPr lang="en-US" b="1" dirty="0">
                <a:latin typeface="Courier New"/>
                <a:cs typeface="Courier New"/>
              </a:rPr>
              <a:t>)</a:t>
            </a:r>
          </a:p>
          <a:p>
            <a:pPr marL="0" indent="0">
              <a:buNone/>
            </a:pPr>
            <a:r>
              <a:rPr lang="en-US" b="1" dirty="0">
                <a:latin typeface="Courier New"/>
                <a:cs typeface="Courier New"/>
              </a:rPr>
              <a:t>2. </a:t>
            </a:r>
            <a:r>
              <a:rPr lang="en-US" b="1" dirty="0" smtClean="0">
                <a:latin typeface="Courier New"/>
                <a:cs typeface="Courier New"/>
              </a:rPr>
              <a:t>A -&gt; B</a:t>
            </a:r>
            <a:r>
              <a:rPr lang="en-US" b="1" dirty="0">
                <a:latin typeface="Courier New"/>
                <a:cs typeface="Courier New"/>
              </a:rPr>
              <a:t>: c</a:t>
            </a:r>
            <a:r>
              <a:rPr lang="en-US" b="1" dirty="0" smtClean="0">
                <a:latin typeface="Courier New"/>
                <a:cs typeface="Courier New"/>
              </a:rPr>
              <a:t>, t</a:t>
            </a:r>
            <a:endParaRPr lang="en-US" b="1" dirty="0">
              <a:latin typeface="Courier New"/>
              <a:cs typeface="Courier New"/>
            </a:endParaRPr>
          </a:p>
          <a:p>
            <a:pPr marL="0" indent="0">
              <a:buNone/>
            </a:pPr>
            <a:r>
              <a:rPr lang="en-US" b="1" dirty="0">
                <a:latin typeface="Courier New"/>
                <a:cs typeface="Courier New"/>
              </a:rPr>
              <a:t>3. B: m' = Dec(c; </a:t>
            </a:r>
            <a:r>
              <a:rPr lang="en-US" b="1" dirty="0" err="1">
                <a:latin typeface="Courier New"/>
                <a:cs typeface="Courier New"/>
              </a:rPr>
              <a:t>k_E</a:t>
            </a:r>
            <a:r>
              <a:rPr lang="en-US" b="1" dirty="0">
                <a:latin typeface="Courier New"/>
                <a:cs typeface="Courier New"/>
              </a:rPr>
              <a:t>)</a:t>
            </a:r>
          </a:p>
          <a:p>
            <a:pPr marL="0" indent="0">
              <a:buNone/>
            </a:pPr>
            <a:r>
              <a:rPr lang="en-US" b="1" dirty="0">
                <a:latin typeface="Courier New"/>
                <a:cs typeface="Courier New"/>
              </a:rPr>
              <a:t>      t' = MAC(m'; </a:t>
            </a:r>
            <a:r>
              <a:rPr lang="en-US" b="1" dirty="0" err="1">
                <a:latin typeface="Courier New"/>
                <a:cs typeface="Courier New"/>
              </a:rPr>
              <a:t>k_M</a:t>
            </a:r>
            <a:r>
              <a:rPr lang="en-US" b="1" dirty="0">
                <a:latin typeface="Courier New"/>
                <a:cs typeface="Courier New"/>
              </a:rPr>
              <a:t>)</a:t>
            </a:r>
          </a:p>
          <a:p>
            <a:pPr marL="0" indent="0">
              <a:buNone/>
            </a:pPr>
            <a:r>
              <a:rPr lang="en-US" b="1" dirty="0">
                <a:latin typeface="Courier New"/>
                <a:cs typeface="Courier New"/>
              </a:rPr>
              <a:t>      if </a:t>
            </a:r>
            <a:r>
              <a:rPr lang="en-US" b="1" dirty="0" smtClean="0">
                <a:latin typeface="Courier New"/>
                <a:cs typeface="Courier New"/>
              </a:rPr>
              <a:t>t </a:t>
            </a:r>
            <a:r>
              <a:rPr lang="en-US" b="1" dirty="0">
                <a:latin typeface="Courier New"/>
                <a:cs typeface="Courier New"/>
              </a:rPr>
              <a:t>= t</a:t>
            </a:r>
            <a:r>
              <a:rPr lang="en-US" b="1" dirty="0" smtClean="0">
                <a:latin typeface="Courier New"/>
                <a:cs typeface="Courier New"/>
              </a:rPr>
              <a:t>'</a:t>
            </a:r>
          </a:p>
          <a:p>
            <a:pPr marL="0" indent="0">
              <a:buNone/>
            </a:pPr>
            <a:r>
              <a:rPr lang="en-US" b="1" dirty="0" smtClean="0">
                <a:latin typeface="Courier New"/>
                <a:cs typeface="Courier New"/>
              </a:rPr>
              <a:t>        then </a:t>
            </a:r>
            <a:r>
              <a:rPr lang="en-US" b="1" dirty="0">
                <a:latin typeface="Courier New"/>
                <a:cs typeface="Courier New"/>
              </a:rPr>
              <a:t>output m' </a:t>
            </a:r>
            <a:endParaRPr lang="en-US" b="1" dirty="0" smtClean="0">
              <a:latin typeface="Courier New"/>
              <a:cs typeface="Courier New"/>
            </a:endParaRPr>
          </a:p>
          <a:p>
            <a:pPr marL="0" indent="0">
              <a:buNone/>
            </a:pPr>
            <a:r>
              <a:rPr lang="en-US" b="1" dirty="0">
                <a:latin typeface="Courier New"/>
                <a:cs typeface="Courier New"/>
              </a:rPr>
              <a:t> </a:t>
            </a:r>
            <a:r>
              <a:rPr lang="en-US" b="1" dirty="0" smtClean="0">
                <a:latin typeface="Courier New"/>
                <a:cs typeface="Courier New"/>
              </a:rPr>
              <a:t>       else abort</a:t>
            </a:r>
            <a:endParaRPr lang="en-US" b="1" dirty="0">
              <a:latin typeface="Courier New"/>
              <a:cs typeface="Courier New"/>
            </a:endParaRPr>
          </a:p>
        </p:txBody>
      </p:sp>
      <p:grpSp>
        <p:nvGrpSpPr>
          <p:cNvPr id="12" name="Group 11"/>
          <p:cNvGrpSpPr/>
          <p:nvPr/>
        </p:nvGrpSpPr>
        <p:grpSpPr>
          <a:xfrm>
            <a:off x="5068463" y="2106110"/>
            <a:ext cx="747557" cy="1387020"/>
            <a:chOff x="6428099" y="1027361"/>
            <a:chExt cx="747557" cy="1387020"/>
          </a:xfrm>
        </p:grpSpPr>
        <p:pic>
          <p:nvPicPr>
            <p:cNvPr id="4" name="Picture 3" descr="img_164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8099" y="1417638"/>
              <a:ext cx="747557" cy="996743"/>
            </a:xfrm>
            <a:prstGeom prst="rect">
              <a:avLst/>
            </a:prstGeom>
          </p:spPr>
        </p:pic>
        <p:sp>
          <p:nvSpPr>
            <p:cNvPr id="7" name="TextBox 6"/>
            <p:cNvSpPr txBox="1"/>
            <p:nvPr/>
          </p:nvSpPr>
          <p:spPr>
            <a:xfrm>
              <a:off x="6428100" y="1027361"/>
              <a:ext cx="366789" cy="369332"/>
            </a:xfrm>
            <a:prstGeom prst="rect">
              <a:avLst/>
            </a:prstGeom>
            <a:noFill/>
          </p:spPr>
          <p:txBody>
            <a:bodyPr wrap="none" rtlCol="0">
              <a:spAutoFit/>
            </a:bodyPr>
            <a:lstStyle/>
            <a:p>
              <a:r>
                <a:rPr lang="en-US" dirty="0" smtClean="0">
                  <a:latin typeface="CronosPro-Regular"/>
                  <a:cs typeface="CronosPro-Regular"/>
                </a:rPr>
                <a:t>m</a:t>
              </a:r>
            </a:p>
          </p:txBody>
        </p:sp>
      </p:grpSp>
      <p:grpSp>
        <p:nvGrpSpPr>
          <p:cNvPr id="13" name="Group 12"/>
          <p:cNvGrpSpPr/>
          <p:nvPr/>
        </p:nvGrpSpPr>
        <p:grpSpPr>
          <a:xfrm>
            <a:off x="7328710" y="2127055"/>
            <a:ext cx="1804404" cy="1366075"/>
            <a:chOff x="6428100" y="2614954"/>
            <a:chExt cx="1804404" cy="1366075"/>
          </a:xfrm>
        </p:grpSpPr>
        <p:pic>
          <p:nvPicPr>
            <p:cNvPr id="5" name="Picture 4" descr="ta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1962" y="2614954"/>
              <a:ext cx="1040542" cy="1366075"/>
            </a:xfrm>
            <a:prstGeom prst="rect">
              <a:avLst/>
            </a:prstGeom>
          </p:spPr>
        </p:pic>
        <p:pic>
          <p:nvPicPr>
            <p:cNvPr id="6" name="Picture 5" descr="oOSFW.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8100" y="2984286"/>
              <a:ext cx="747558" cy="996743"/>
            </a:xfrm>
            <a:prstGeom prst="rect">
              <a:avLst/>
            </a:prstGeom>
          </p:spPr>
        </p:pic>
        <p:sp>
          <p:nvSpPr>
            <p:cNvPr id="8" name="TextBox 7"/>
            <p:cNvSpPr txBox="1"/>
            <p:nvPr/>
          </p:nvSpPr>
          <p:spPr>
            <a:xfrm>
              <a:off x="6428100" y="2614954"/>
              <a:ext cx="287258" cy="369332"/>
            </a:xfrm>
            <a:prstGeom prst="rect">
              <a:avLst/>
            </a:prstGeom>
            <a:noFill/>
          </p:spPr>
          <p:txBody>
            <a:bodyPr wrap="none" rtlCol="0">
              <a:spAutoFit/>
            </a:bodyPr>
            <a:lstStyle/>
            <a:p>
              <a:r>
                <a:rPr lang="en-US" dirty="0">
                  <a:latin typeface="CronosPro-Regular"/>
                  <a:cs typeface="CronosPro-Regular"/>
                </a:rPr>
                <a:t>c</a:t>
              </a:r>
              <a:endParaRPr lang="en-US" dirty="0" smtClean="0">
                <a:latin typeface="CronosPro-Regular"/>
                <a:cs typeface="CronosPro-Regular"/>
              </a:endParaRPr>
            </a:p>
          </p:txBody>
        </p:sp>
        <p:sp>
          <p:nvSpPr>
            <p:cNvPr id="9" name="TextBox 8"/>
            <p:cNvSpPr txBox="1"/>
            <p:nvPr/>
          </p:nvSpPr>
          <p:spPr>
            <a:xfrm>
              <a:off x="7191962" y="2614954"/>
              <a:ext cx="262454" cy="369332"/>
            </a:xfrm>
            <a:prstGeom prst="rect">
              <a:avLst/>
            </a:prstGeom>
            <a:noFill/>
          </p:spPr>
          <p:txBody>
            <a:bodyPr wrap="none" rtlCol="0">
              <a:spAutoFit/>
            </a:bodyPr>
            <a:lstStyle/>
            <a:p>
              <a:r>
                <a:rPr lang="en-US" dirty="0">
                  <a:latin typeface="CronosPro-Regular"/>
                  <a:cs typeface="CronosPro-Regular"/>
                </a:rPr>
                <a:t>t</a:t>
              </a:r>
              <a:endParaRPr lang="en-US" dirty="0" smtClean="0">
                <a:latin typeface="CronosPro-Regular"/>
                <a:cs typeface="CronosPro-Regular"/>
              </a:endParaRPr>
            </a:p>
          </p:txBody>
        </p:sp>
        <p:pic>
          <p:nvPicPr>
            <p:cNvPr id="10" name="Picture 9" descr="img_164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4416" y="3206199"/>
              <a:ext cx="430082" cy="573442"/>
            </a:xfrm>
            <a:prstGeom prst="rect">
              <a:avLst/>
            </a:prstGeom>
          </p:spPr>
        </p:pic>
        <p:pic>
          <p:nvPicPr>
            <p:cNvPr id="11" name="Picture 10" descr="img_164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9848" y="3206199"/>
              <a:ext cx="430082" cy="573442"/>
            </a:xfrm>
            <a:prstGeom prst="rect">
              <a:avLst/>
            </a:prstGeom>
          </p:spPr>
        </p:pic>
      </p:grpSp>
      <p:sp>
        <p:nvSpPr>
          <p:cNvPr id="14" name="Right Arrow 13"/>
          <p:cNvSpPr/>
          <p:nvPr/>
        </p:nvSpPr>
        <p:spPr>
          <a:xfrm>
            <a:off x="6082624" y="2819400"/>
            <a:ext cx="1003976" cy="38100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130401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Aside:  Key reuse</a:t>
            </a:r>
            <a:endParaRPr lang="en-US" dirty="0"/>
          </a:p>
        </p:txBody>
      </p:sp>
      <p:sp>
        <p:nvSpPr>
          <p:cNvPr id="3" name="Content Placeholder 2"/>
          <p:cNvSpPr>
            <a:spLocks noGrp="1"/>
          </p:cNvSpPr>
          <p:nvPr>
            <p:ph idx="1"/>
          </p:nvPr>
        </p:nvSpPr>
        <p:spPr/>
        <p:txBody>
          <a:bodyPr/>
          <a:lstStyle/>
          <a:p>
            <a:r>
              <a:rPr lang="en-US" dirty="0" smtClean="0"/>
              <a:t>Never use same key for both encryption and MAC schemes</a:t>
            </a:r>
          </a:p>
          <a:p>
            <a:r>
              <a:rPr lang="en-US" b="1" dirty="0" smtClean="0"/>
              <a:t>Principle:  </a:t>
            </a:r>
            <a:r>
              <a:rPr lang="en-US" dirty="0" smtClean="0"/>
              <a:t>every key in system should have unique purpose</a:t>
            </a:r>
            <a:endParaRPr lang="en-US" dirty="0"/>
          </a:p>
        </p:txBody>
      </p:sp>
    </p:spTree>
    <p:extLst>
      <p:ext uri="{BB962C8B-B14F-4D97-AF65-F5344CB8AC3E}">
        <p14:creationId xmlns:p14="http://schemas.microsoft.com/office/powerpoint/2010/main" val="13423746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Encrypt and MAC</a:t>
            </a:r>
            <a:endParaRPr lang="en-US" dirty="0"/>
          </a:p>
        </p:txBody>
      </p:sp>
      <p:sp>
        <p:nvSpPr>
          <p:cNvPr id="3" name="Content Placeholder 2"/>
          <p:cNvSpPr>
            <a:spLocks noGrp="1"/>
          </p:cNvSpPr>
          <p:nvPr>
            <p:ph idx="1"/>
          </p:nvPr>
        </p:nvSpPr>
        <p:spPr/>
        <p:txBody>
          <a:bodyPr/>
          <a:lstStyle/>
          <a:p>
            <a:r>
              <a:rPr lang="en-US" b="1" dirty="0" smtClean="0"/>
              <a:t>Pro:  </a:t>
            </a:r>
            <a:r>
              <a:rPr lang="en-US" dirty="0" smtClean="0"/>
              <a:t>can compute </a:t>
            </a:r>
            <a:r>
              <a:rPr lang="en-US" dirty="0" err="1" smtClean="0"/>
              <a:t>Enc</a:t>
            </a:r>
            <a:r>
              <a:rPr lang="en-US" dirty="0" smtClean="0"/>
              <a:t> and MAC in parallel</a:t>
            </a:r>
          </a:p>
          <a:p>
            <a:r>
              <a:rPr lang="en-US" b="1" dirty="0" smtClean="0"/>
              <a:t>Con:  </a:t>
            </a:r>
            <a:r>
              <a:rPr lang="en-US" dirty="0" smtClean="0"/>
              <a:t>MAC must protect confidentiality</a:t>
            </a:r>
          </a:p>
          <a:p>
            <a:pPr marL="457200" lvl="1" indent="0">
              <a:buNone/>
            </a:pPr>
            <a:r>
              <a:rPr lang="en-US" dirty="0" smtClean="0"/>
              <a:t>(not actually a requirement we ever stipulated)</a:t>
            </a:r>
          </a:p>
          <a:p>
            <a:endParaRPr lang="en-US" dirty="0"/>
          </a:p>
          <a:p>
            <a:r>
              <a:rPr lang="en-US" dirty="0" smtClean="0"/>
              <a:t>Example:  </a:t>
            </a:r>
            <a:r>
              <a:rPr lang="en-US" b="1" dirty="0" err="1" smtClean="0">
                <a:latin typeface="Courier New"/>
                <a:cs typeface="Courier New"/>
              </a:rPr>
              <a:t>ssh</a:t>
            </a:r>
            <a:r>
              <a:rPr lang="en-US" dirty="0" smtClean="0"/>
              <a:t> (Secure Shell) protocol</a:t>
            </a:r>
          </a:p>
          <a:p>
            <a:pPr lvl="1"/>
            <a:r>
              <a:rPr lang="en-US" dirty="0" smtClean="0"/>
              <a:t>recommends AES-128-CBC for encryption</a:t>
            </a:r>
          </a:p>
          <a:p>
            <a:pPr lvl="1"/>
            <a:r>
              <a:rPr lang="en-US" dirty="0" smtClean="0"/>
              <a:t>recommends HMAC with SHA-2 for MAC</a:t>
            </a:r>
            <a:endParaRPr lang="en-US" dirty="0"/>
          </a:p>
        </p:txBody>
      </p:sp>
    </p:spTree>
    <p:extLst>
      <p:ext uri="{BB962C8B-B14F-4D97-AF65-F5344CB8AC3E}">
        <p14:creationId xmlns:p14="http://schemas.microsoft.com/office/powerpoint/2010/main" val="66948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Encrypt then MAC</a:t>
            </a:r>
            <a:endParaRPr lang="en-US" dirty="0"/>
          </a:p>
        </p:txBody>
      </p:sp>
      <p:sp>
        <p:nvSpPr>
          <p:cNvPr id="3" name="Content Placeholder 2"/>
          <p:cNvSpPr>
            <a:spLocks noGrp="1"/>
          </p:cNvSpPr>
          <p:nvPr>
            <p:ph idx="1"/>
          </p:nvPr>
        </p:nvSpPr>
        <p:spPr/>
        <p:txBody>
          <a:bodyPr>
            <a:normAutofit/>
          </a:bodyPr>
          <a:lstStyle/>
          <a:p>
            <a:pPr marL="0" indent="0">
              <a:buNone/>
            </a:pPr>
            <a:r>
              <a:rPr lang="en-US" sz="2700" b="1" dirty="0">
                <a:latin typeface="Courier New"/>
                <a:cs typeface="Courier New"/>
              </a:rPr>
              <a:t>1. A: c = </a:t>
            </a:r>
            <a:r>
              <a:rPr lang="en-US" sz="2700" b="1" dirty="0" err="1">
                <a:latin typeface="Courier New"/>
                <a:cs typeface="Courier New"/>
              </a:rPr>
              <a:t>Enc</a:t>
            </a:r>
            <a:r>
              <a:rPr lang="en-US" sz="2700" b="1" dirty="0">
                <a:latin typeface="Courier New"/>
                <a:cs typeface="Courier New"/>
              </a:rPr>
              <a:t>(m; </a:t>
            </a:r>
            <a:r>
              <a:rPr lang="en-US" sz="2700" b="1" dirty="0" err="1">
                <a:latin typeface="Courier New"/>
                <a:cs typeface="Courier New"/>
              </a:rPr>
              <a:t>k_E</a:t>
            </a:r>
            <a:r>
              <a:rPr lang="en-US" sz="2700" b="1" dirty="0">
                <a:latin typeface="Courier New"/>
                <a:cs typeface="Courier New"/>
              </a:rPr>
              <a:t>)</a:t>
            </a:r>
          </a:p>
          <a:p>
            <a:pPr marL="0" indent="0">
              <a:buNone/>
            </a:pPr>
            <a:r>
              <a:rPr lang="en-US" sz="2700" b="1" dirty="0">
                <a:latin typeface="Courier New"/>
                <a:cs typeface="Courier New"/>
              </a:rPr>
              <a:t>      t = MAC(c; </a:t>
            </a:r>
            <a:r>
              <a:rPr lang="en-US" sz="2700" b="1" dirty="0" err="1">
                <a:latin typeface="Courier New"/>
                <a:cs typeface="Courier New"/>
              </a:rPr>
              <a:t>k_M</a:t>
            </a:r>
            <a:r>
              <a:rPr lang="en-US" sz="2700" b="1" dirty="0">
                <a:latin typeface="Courier New"/>
                <a:cs typeface="Courier New"/>
              </a:rPr>
              <a:t>)</a:t>
            </a:r>
          </a:p>
          <a:p>
            <a:pPr marL="0" indent="0">
              <a:buNone/>
            </a:pPr>
            <a:r>
              <a:rPr lang="en-US" sz="2700" b="1" dirty="0">
                <a:latin typeface="Courier New"/>
                <a:cs typeface="Courier New"/>
              </a:rPr>
              <a:t>2. </a:t>
            </a:r>
            <a:r>
              <a:rPr lang="en-US" sz="2700" b="1" dirty="0" smtClean="0">
                <a:latin typeface="Courier New"/>
                <a:cs typeface="Courier New"/>
              </a:rPr>
              <a:t>A -&gt; B</a:t>
            </a:r>
            <a:r>
              <a:rPr lang="en-US" sz="2700" b="1" dirty="0">
                <a:latin typeface="Courier New"/>
                <a:cs typeface="Courier New"/>
              </a:rPr>
              <a:t>: c</a:t>
            </a:r>
            <a:r>
              <a:rPr lang="en-US" sz="2700" b="1" dirty="0" smtClean="0">
                <a:latin typeface="Courier New"/>
                <a:cs typeface="Courier New"/>
              </a:rPr>
              <a:t>, t</a:t>
            </a:r>
            <a:endParaRPr lang="en-US" sz="2700" b="1" dirty="0">
              <a:latin typeface="Courier New"/>
              <a:cs typeface="Courier New"/>
            </a:endParaRPr>
          </a:p>
          <a:p>
            <a:pPr marL="0" indent="0">
              <a:buNone/>
            </a:pPr>
            <a:r>
              <a:rPr lang="en-US" sz="2700" b="1" dirty="0">
                <a:latin typeface="Courier New"/>
                <a:cs typeface="Courier New"/>
              </a:rPr>
              <a:t>3. B: t' = MAC(c; </a:t>
            </a:r>
            <a:r>
              <a:rPr lang="en-US" sz="2700" b="1" dirty="0" err="1">
                <a:latin typeface="Courier New"/>
                <a:cs typeface="Courier New"/>
              </a:rPr>
              <a:t>k_M</a:t>
            </a:r>
            <a:r>
              <a:rPr lang="en-US" sz="2700" b="1" dirty="0">
                <a:latin typeface="Courier New"/>
                <a:cs typeface="Courier New"/>
              </a:rPr>
              <a:t>)</a:t>
            </a:r>
          </a:p>
          <a:p>
            <a:pPr marL="0" indent="0">
              <a:buNone/>
            </a:pPr>
            <a:r>
              <a:rPr lang="en-US" sz="2700" b="1" dirty="0">
                <a:latin typeface="Courier New"/>
                <a:cs typeface="Courier New"/>
              </a:rPr>
              <a:t>      if </a:t>
            </a:r>
            <a:r>
              <a:rPr lang="en-US" sz="2700" b="1" dirty="0" smtClean="0">
                <a:latin typeface="Courier New"/>
                <a:cs typeface="Courier New"/>
              </a:rPr>
              <a:t>t </a:t>
            </a:r>
            <a:r>
              <a:rPr lang="en-US" sz="2700" b="1" dirty="0">
                <a:latin typeface="Courier New"/>
                <a:cs typeface="Courier New"/>
              </a:rPr>
              <a:t>= t</a:t>
            </a:r>
            <a:r>
              <a:rPr lang="en-US" sz="2700" b="1" dirty="0" smtClean="0">
                <a:latin typeface="Courier New"/>
                <a:cs typeface="Courier New"/>
              </a:rPr>
              <a:t>'</a:t>
            </a:r>
          </a:p>
          <a:p>
            <a:pPr marL="0" indent="0">
              <a:buNone/>
            </a:pPr>
            <a:r>
              <a:rPr lang="en-US" sz="2700" b="1" dirty="0">
                <a:latin typeface="Courier New"/>
                <a:cs typeface="Courier New"/>
              </a:rPr>
              <a:t> </a:t>
            </a:r>
            <a:r>
              <a:rPr lang="en-US" sz="2700" b="1" dirty="0" smtClean="0">
                <a:latin typeface="Courier New"/>
                <a:cs typeface="Courier New"/>
              </a:rPr>
              <a:t>       then output </a:t>
            </a:r>
            <a:r>
              <a:rPr lang="en-US" sz="2700" b="1" dirty="0">
                <a:latin typeface="Courier New"/>
                <a:cs typeface="Courier New"/>
              </a:rPr>
              <a:t>Dec(c; </a:t>
            </a:r>
            <a:r>
              <a:rPr lang="en-US" sz="2700" b="1" dirty="0" err="1">
                <a:latin typeface="Courier New"/>
                <a:cs typeface="Courier New"/>
              </a:rPr>
              <a:t>k_E</a:t>
            </a:r>
            <a:r>
              <a:rPr lang="en-US" sz="2700" b="1" dirty="0">
                <a:latin typeface="Courier New"/>
                <a:cs typeface="Courier New"/>
              </a:rPr>
              <a:t>)</a:t>
            </a:r>
          </a:p>
          <a:p>
            <a:pPr marL="0" indent="0">
              <a:buNone/>
            </a:pPr>
            <a:r>
              <a:rPr lang="en-US" sz="2700" b="1" dirty="0" smtClean="0">
                <a:latin typeface="Courier New"/>
                <a:cs typeface="Courier New"/>
              </a:rPr>
              <a:t>        </a:t>
            </a:r>
            <a:r>
              <a:rPr lang="en-US" sz="2700" b="1" dirty="0">
                <a:latin typeface="Courier New"/>
                <a:cs typeface="Courier New"/>
              </a:rPr>
              <a:t>else abort</a:t>
            </a:r>
          </a:p>
        </p:txBody>
      </p:sp>
      <p:pic>
        <p:nvPicPr>
          <p:cNvPr id="11" name="Picture 10" descr="ta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1962" y="2614954"/>
            <a:ext cx="1040542" cy="1366075"/>
          </a:xfrm>
          <a:prstGeom prst="rect">
            <a:avLst/>
          </a:prstGeom>
        </p:spPr>
      </p:pic>
      <p:grpSp>
        <p:nvGrpSpPr>
          <p:cNvPr id="20" name="Group 19"/>
          <p:cNvGrpSpPr/>
          <p:nvPr/>
        </p:nvGrpSpPr>
        <p:grpSpPr>
          <a:xfrm>
            <a:off x="6428099" y="1027361"/>
            <a:ext cx="747557" cy="1387020"/>
            <a:chOff x="6428099" y="1027361"/>
            <a:chExt cx="747557" cy="1387020"/>
          </a:xfrm>
        </p:grpSpPr>
        <p:pic>
          <p:nvPicPr>
            <p:cNvPr id="10" name="Picture 9" descr="img_164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8099" y="1417638"/>
              <a:ext cx="747557" cy="996743"/>
            </a:xfrm>
            <a:prstGeom prst="rect">
              <a:avLst/>
            </a:prstGeom>
          </p:spPr>
        </p:pic>
        <p:sp>
          <p:nvSpPr>
            <p:cNvPr id="13" name="TextBox 12"/>
            <p:cNvSpPr txBox="1"/>
            <p:nvPr/>
          </p:nvSpPr>
          <p:spPr>
            <a:xfrm>
              <a:off x="6428100" y="1027361"/>
              <a:ext cx="366789" cy="369332"/>
            </a:xfrm>
            <a:prstGeom prst="rect">
              <a:avLst/>
            </a:prstGeom>
            <a:noFill/>
          </p:spPr>
          <p:txBody>
            <a:bodyPr wrap="none" rtlCol="0">
              <a:spAutoFit/>
            </a:bodyPr>
            <a:lstStyle/>
            <a:p>
              <a:r>
                <a:rPr lang="en-US" dirty="0" smtClean="0">
                  <a:latin typeface="CronosPro-Regular"/>
                  <a:cs typeface="CronosPro-Regular"/>
                </a:rPr>
                <a:t>m</a:t>
              </a:r>
            </a:p>
          </p:txBody>
        </p:sp>
      </p:grpSp>
      <p:grpSp>
        <p:nvGrpSpPr>
          <p:cNvPr id="21" name="Group 20"/>
          <p:cNvGrpSpPr/>
          <p:nvPr/>
        </p:nvGrpSpPr>
        <p:grpSpPr>
          <a:xfrm>
            <a:off x="6428100" y="2614954"/>
            <a:ext cx="1456397" cy="1366075"/>
            <a:chOff x="6428100" y="2614954"/>
            <a:chExt cx="1456397" cy="1366075"/>
          </a:xfrm>
        </p:grpSpPr>
        <p:pic>
          <p:nvPicPr>
            <p:cNvPr id="12" name="Picture 11" descr="oOSFW.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8100" y="2984286"/>
              <a:ext cx="747558" cy="996743"/>
            </a:xfrm>
            <a:prstGeom prst="rect">
              <a:avLst/>
            </a:prstGeom>
          </p:spPr>
        </p:pic>
        <p:sp>
          <p:nvSpPr>
            <p:cNvPr id="14" name="TextBox 13"/>
            <p:cNvSpPr txBox="1"/>
            <p:nvPr/>
          </p:nvSpPr>
          <p:spPr>
            <a:xfrm>
              <a:off x="6428100" y="2614954"/>
              <a:ext cx="287258" cy="369332"/>
            </a:xfrm>
            <a:prstGeom prst="rect">
              <a:avLst/>
            </a:prstGeom>
            <a:noFill/>
          </p:spPr>
          <p:txBody>
            <a:bodyPr wrap="none" rtlCol="0">
              <a:spAutoFit/>
            </a:bodyPr>
            <a:lstStyle/>
            <a:p>
              <a:r>
                <a:rPr lang="en-US" dirty="0">
                  <a:latin typeface="CronosPro-Regular"/>
                  <a:cs typeface="CronosPro-Regular"/>
                </a:rPr>
                <a:t>c</a:t>
              </a:r>
              <a:endParaRPr lang="en-US" dirty="0" smtClean="0">
                <a:latin typeface="CronosPro-Regular"/>
                <a:cs typeface="CronosPro-Regular"/>
              </a:endParaRPr>
            </a:p>
          </p:txBody>
        </p:sp>
        <p:sp>
          <p:nvSpPr>
            <p:cNvPr id="15" name="TextBox 14"/>
            <p:cNvSpPr txBox="1"/>
            <p:nvPr/>
          </p:nvSpPr>
          <p:spPr>
            <a:xfrm>
              <a:off x="7191962" y="2614954"/>
              <a:ext cx="262454" cy="369332"/>
            </a:xfrm>
            <a:prstGeom prst="rect">
              <a:avLst/>
            </a:prstGeom>
            <a:noFill/>
          </p:spPr>
          <p:txBody>
            <a:bodyPr wrap="none" rtlCol="0">
              <a:spAutoFit/>
            </a:bodyPr>
            <a:lstStyle/>
            <a:p>
              <a:r>
                <a:rPr lang="en-US" dirty="0">
                  <a:latin typeface="CronosPro-Regular"/>
                  <a:cs typeface="CronosPro-Regular"/>
                </a:rPr>
                <a:t>t</a:t>
              </a:r>
              <a:endParaRPr lang="en-US" dirty="0" smtClean="0">
                <a:latin typeface="CronosPro-Regular"/>
                <a:cs typeface="CronosPro-Regular"/>
              </a:endParaRPr>
            </a:p>
          </p:txBody>
        </p:sp>
        <p:pic>
          <p:nvPicPr>
            <p:cNvPr id="17" name="Picture 16" descr="oOSFW.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4416" y="3206199"/>
              <a:ext cx="430081" cy="573441"/>
            </a:xfrm>
            <a:prstGeom prst="rect">
              <a:avLst/>
            </a:prstGeom>
          </p:spPr>
        </p:pic>
        <p:pic>
          <p:nvPicPr>
            <p:cNvPr id="18" name="Picture 17" descr="img_164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9848" y="3206199"/>
              <a:ext cx="430082" cy="573442"/>
            </a:xfrm>
            <a:prstGeom prst="rect">
              <a:avLst/>
            </a:prstGeom>
          </p:spPr>
        </p:pic>
        <p:pic>
          <p:nvPicPr>
            <p:cNvPr id="19" name="Picture 18" descr="img_164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800" y="3352800"/>
              <a:ext cx="244922" cy="326562"/>
            </a:xfrm>
            <a:prstGeom prst="rect">
              <a:avLst/>
            </a:prstGeom>
          </p:spPr>
        </p:pic>
      </p:grpSp>
    </p:spTree>
    <p:extLst>
      <p:ext uri="{BB962C8B-B14F-4D97-AF65-F5344CB8AC3E}">
        <p14:creationId xmlns:p14="http://schemas.microsoft.com/office/powerpoint/2010/main" val="1975434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Clarity">
  <a:themeElements>
    <a:clrScheme name="AExam">
      <a:dk1>
        <a:sysClr val="windowText" lastClr="000000"/>
      </a:dk1>
      <a:lt1>
        <a:sysClr val="window" lastClr="FFFFFF"/>
      </a:lt1>
      <a:dk2>
        <a:srgbClr val="000000"/>
      </a:dk2>
      <a:lt2>
        <a:srgbClr val="A5A5A5"/>
      </a:lt2>
      <a:accent1>
        <a:srgbClr val="A5A5A5"/>
      </a:accent1>
      <a:accent2>
        <a:srgbClr val="0070C0"/>
      </a:accent2>
      <a:accent3>
        <a:srgbClr val="00B050"/>
      </a:accent3>
      <a:accent4>
        <a:srgbClr val="FF0000"/>
      </a:accent4>
      <a:accent5>
        <a:srgbClr val="FFFFFF"/>
      </a:accent5>
      <a:accent6>
        <a:srgbClr val="FFFFFF"/>
      </a:accent6>
      <a:hlink>
        <a:srgbClr val="0070C0"/>
      </a:hlink>
      <a:folHlink>
        <a:srgbClr val="00206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Presentation3" id="{6495FFB3-5D92-074E-B89D-542AE82BF1BE}" vid="{19B8E867-9DEE-184C-A40C-B4D7506C62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AExam</Template>
  <TotalTime>5243</TotalTime>
  <Words>2703</Words>
  <Application>Microsoft Macintosh PowerPoint</Application>
  <PresentationFormat>On-screen Show (4:3)</PresentationFormat>
  <Paragraphs>276</Paragraphs>
  <Slides>38</Slides>
  <Notes>13</Notes>
  <HiddenSlides>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Calibri</vt:lpstr>
      <vt:lpstr>Consolas</vt:lpstr>
      <vt:lpstr>Courier New</vt:lpstr>
      <vt:lpstr>CronosPro-Regular</vt:lpstr>
      <vt:lpstr>Mangal</vt:lpstr>
      <vt:lpstr>Arial</vt:lpstr>
      <vt:lpstr>Clarity</vt:lpstr>
      <vt:lpstr>Lecture 10: Secure Channels</vt:lpstr>
      <vt:lpstr>Review: Crypto</vt:lpstr>
      <vt:lpstr>Today: Secure Channels</vt:lpstr>
      <vt:lpstr>Protection of conversation</vt:lpstr>
      <vt:lpstr>Today: Secure Channels</vt:lpstr>
      <vt:lpstr>Encrypt and MAC</vt:lpstr>
      <vt:lpstr>Aside:  Key reuse</vt:lpstr>
      <vt:lpstr>Encrypt and MAC</vt:lpstr>
      <vt:lpstr>Encrypt then MAC</vt:lpstr>
      <vt:lpstr>Encrypt then MAC</vt:lpstr>
      <vt:lpstr>MAC then encrypt</vt:lpstr>
      <vt:lpstr>MAC then encrypt</vt:lpstr>
      <vt:lpstr>Authenticated encryption</vt:lpstr>
      <vt:lpstr>Authenticated encryption</vt:lpstr>
      <vt:lpstr>Galois Counter Mode (GCM)</vt:lpstr>
      <vt:lpstr>Today: Secure Channels</vt:lpstr>
      <vt:lpstr>Agreeing on a session key</vt:lpstr>
      <vt:lpstr>Session keys</vt:lpstr>
      <vt:lpstr>Key derivation</vt:lpstr>
      <vt:lpstr>Key derivation</vt:lpstr>
      <vt:lpstr>Today: Secure Channels</vt:lpstr>
      <vt:lpstr>Secure Socket Layer (SSL)</vt:lpstr>
      <vt:lpstr>SSL/TLS Handshake</vt:lpstr>
      <vt:lpstr>Padding Oracle On Downgraded Legacy Encryption (POODLE)</vt:lpstr>
      <vt:lpstr>Logjam</vt:lpstr>
      <vt:lpstr>Return of Beichenbacher's Oracle Threat (ROBOT)</vt:lpstr>
      <vt:lpstr>Today: Secure Channels</vt:lpstr>
      <vt:lpstr>Message numbers</vt:lpstr>
      <vt:lpstr>Message numbers</vt:lpstr>
      <vt:lpstr>Message numbers</vt:lpstr>
      <vt:lpstr>To send a message from A to B</vt:lpstr>
      <vt:lpstr>To send a message from B to A</vt:lpstr>
      <vt:lpstr>Today: Secure Channels</vt:lpstr>
      <vt:lpstr>TLS record</vt:lpstr>
      <vt:lpstr>PowerPoint Presentation</vt:lpstr>
      <vt:lpstr>Heartbeat</vt:lpstr>
      <vt:lpstr>Heartbleed</vt:lpstr>
      <vt:lpstr>Truncation Attack</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eleanor@cs.cornell.edu</cp:lastModifiedBy>
  <cp:revision>97</cp:revision>
  <dcterms:created xsi:type="dcterms:W3CDTF">2018-01-05T20:19:03Z</dcterms:created>
  <dcterms:modified xsi:type="dcterms:W3CDTF">2018-03-07T16:27:44Z</dcterms:modified>
</cp:coreProperties>
</file>