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256" r:id="rId2"/>
    <p:sldId id="277" r:id="rId3"/>
    <p:sldId id="279" r:id="rId4"/>
    <p:sldId id="280" r:id="rId5"/>
    <p:sldId id="298" r:id="rId6"/>
    <p:sldId id="299" r:id="rId7"/>
    <p:sldId id="285" r:id="rId8"/>
    <p:sldId id="300" r:id="rId9"/>
    <p:sldId id="281" r:id="rId10"/>
    <p:sldId id="286" r:id="rId11"/>
    <p:sldId id="282" r:id="rId12"/>
    <p:sldId id="283" r:id="rId13"/>
    <p:sldId id="287" r:id="rId14"/>
    <p:sldId id="288" r:id="rId15"/>
    <p:sldId id="289" r:id="rId16"/>
    <p:sldId id="290" r:id="rId17"/>
    <p:sldId id="291" r:id="rId18"/>
    <p:sldId id="292" r:id="rId19"/>
    <p:sldId id="293" r:id="rId20"/>
    <p:sldId id="294" r:id="rId21"/>
    <p:sldId id="295" r:id="rId22"/>
    <p:sldId id="296" r:id="rId23"/>
    <p:sldId id="297" r:id="rId24"/>
    <p:sldId id="304" r:id="rId25"/>
    <p:sldId id="306" r:id="rId26"/>
    <p:sldId id="30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0007"/>
    <a:srgbClr val="FFFFFF"/>
    <a:srgbClr val="696969"/>
    <a:srgbClr val="333333"/>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663" autoAdjust="0"/>
    <p:restoredTop sz="88103" autoAdjust="0"/>
  </p:normalViewPr>
  <p:slideViewPr>
    <p:cSldViewPr>
      <p:cViewPr>
        <p:scale>
          <a:sx n="77" d="100"/>
          <a:sy n="77" d="100"/>
        </p:scale>
        <p:origin x="1392" y="296"/>
      </p:cViewPr>
      <p:guideLst>
        <p:guide orient="horz" pos="2160"/>
        <p:guide pos="2880"/>
      </p:guideLst>
    </p:cSldViewPr>
  </p:slideViewPr>
  <p:outlineViewPr>
    <p:cViewPr>
      <p:scale>
        <a:sx n="33" d="100"/>
        <a:sy n="33" d="100"/>
      </p:scale>
      <p:origin x="36" y="16902"/>
    </p:cViewPr>
  </p:outlineViewPr>
  <p:notesTextViewPr>
    <p:cViewPr>
      <p:scale>
        <a:sx n="1" d="1"/>
        <a:sy n="1" d="1"/>
      </p:scale>
      <p:origin x="0" y="0"/>
    </p:cViewPr>
  </p:notesTextViewPr>
  <p:notesViewPr>
    <p:cSldViewPr>
      <p:cViewPr varScale="1">
        <p:scale>
          <a:sx n="56" d="100"/>
          <a:sy n="56" d="100"/>
        </p:scale>
        <p:origin x="-2886"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57F19EE-4C14-416B-9A28-3D9B2AE65E04}" type="datetimeFigureOut">
              <a:rPr lang="en-US" smtClean="0"/>
              <a:t>2/7/18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E47E2B7-019C-47AA-8287-AB4BD1848ED5}" type="slidenum">
              <a:rPr lang="en-US" smtClean="0"/>
              <a:t>‹#›</a:t>
            </a:fld>
            <a:endParaRPr lang="en-US"/>
          </a:p>
        </p:txBody>
      </p:sp>
    </p:spTree>
    <p:extLst>
      <p:ext uri="{BB962C8B-B14F-4D97-AF65-F5344CB8AC3E}">
        <p14:creationId xmlns:p14="http://schemas.microsoft.com/office/powerpoint/2010/main" val="38951646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B7EBD1-2546-431F-B565-95BCA5604CC4}" type="datetimeFigureOut">
              <a:rPr lang="en-US" smtClean="0"/>
              <a:t>2/7/18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E031AF-CC19-4E5A-831F-2BAAD17F6D1A}" type="slidenum">
              <a:rPr lang="en-US" smtClean="0"/>
              <a:t>‹#›</a:t>
            </a:fld>
            <a:endParaRPr lang="en-US"/>
          </a:p>
        </p:txBody>
      </p:sp>
    </p:spTree>
    <p:extLst>
      <p:ext uri="{BB962C8B-B14F-4D97-AF65-F5344CB8AC3E}">
        <p14:creationId xmlns:p14="http://schemas.microsoft.com/office/powerpoint/2010/main" val="1035186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FE031AF-CC19-4E5A-831F-2BAAD17F6D1A}" type="slidenum">
              <a:rPr lang="en-US" smtClean="0"/>
              <a:t>1</a:t>
            </a:fld>
            <a:endParaRPr lang="en-US"/>
          </a:p>
        </p:txBody>
      </p:sp>
    </p:spTree>
    <p:extLst>
      <p:ext uri="{BB962C8B-B14F-4D97-AF65-F5344CB8AC3E}">
        <p14:creationId xmlns:p14="http://schemas.microsoft.com/office/powerpoint/2010/main" val="967978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HW and SW typically easily</a:t>
            </a:r>
            <a:r>
              <a:rPr lang="en-US" baseline="0" dirty="0" smtClean="0"/>
              <a:t> replaceable</a:t>
            </a:r>
            <a:endParaRPr lang="en-US" dirty="0" smtClean="0"/>
          </a:p>
          <a:p>
            <a:r>
              <a:rPr lang="en-US" dirty="0" smtClean="0"/>
              <a:t>Can't control or protect</a:t>
            </a:r>
            <a:r>
              <a:rPr lang="en-US" baseline="0" dirty="0" smtClean="0"/>
              <a:t> people with computers, usually</a:t>
            </a:r>
            <a:endParaRPr lang="en-US" dirty="0"/>
          </a:p>
        </p:txBody>
      </p:sp>
      <p:sp>
        <p:nvSpPr>
          <p:cNvPr id="4" name="Slide Number Placeholder 3"/>
          <p:cNvSpPr>
            <a:spLocks noGrp="1"/>
          </p:cNvSpPr>
          <p:nvPr>
            <p:ph type="sldNum" sz="quarter" idx="10"/>
          </p:nvPr>
        </p:nvSpPr>
        <p:spPr/>
        <p:txBody>
          <a:bodyPr/>
          <a:lstStyle/>
          <a:p>
            <a:fld id="{B7975FD5-AB21-4C45-BFE8-1D3F02B463E2}" type="slidenum">
              <a:rPr lang="en-US" smtClean="0"/>
              <a:t>5</a:t>
            </a:fld>
            <a:endParaRPr lang="en-US"/>
          </a:p>
        </p:txBody>
      </p:sp>
    </p:spTree>
    <p:extLst>
      <p:ext uri="{BB962C8B-B14F-4D97-AF65-F5344CB8AC3E}">
        <p14:creationId xmlns:p14="http://schemas.microsoft.com/office/powerpoint/2010/main" val="1095066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Cash</a:t>
            </a:r>
            <a:r>
              <a:rPr lang="en-US" baseline="0" dirty="0" smtClean="0"/>
              <a:t> has direct value to bank.  Also indirect:  affects reputation when it gets lost</a:t>
            </a:r>
          </a:p>
          <a:p>
            <a:endParaRPr lang="en-US" baseline="0" dirty="0" smtClean="0"/>
          </a:p>
          <a:p>
            <a:r>
              <a:rPr lang="en-US" baseline="0" dirty="0" smtClean="0"/>
              <a:t>Your mobile phone:  direct value in HW, in SW configuration, in photos and texts stored on it</a:t>
            </a:r>
          </a:p>
          <a:p>
            <a:endParaRPr lang="en-US" dirty="0" smtClean="0"/>
          </a:p>
          <a:p>
            <a:r>
              <a:rPr lang="en-US" dirty="0" smtClean="0"/>
              <a:t>Some</a:t>
            </a:r>
            <a:r>
              <a:rPr lang="en-US" baseline="0" dirty="0" smtClean="0"/>
              <a:t> values:  credit card numbers:  $0.85 to $30, depending on evidence of usability; bank account credentials $15-$850; email accounts $1-20; list of email addresses $1.70-$15 per thousand [Symantec 2010 global internet threat report]</a:t>
            </a:r>
          </a:p>
          <a:p>
            <a:endParaRPr lang="en-US" dirty="0"/>
          </a:p>
        </p:txBody>
      </p:sp>
      <p:sp>
        <p:nvSpPr>
          <p:cNvPr id="4" name="Slide Number Placeholder 3"/>
          <p:cNvSpPr>
            <a:spLocks noGrp="1"/>
          </p:cNvSpPr>
          <p:nvPr>
            <p:ph type="sldNum" sz="quarter" idx="10"/>
          </p:nvPr>
        </p:nvSpPr>
        <p:spPr/>
        <p:txBody>
          <a:bodyPr/>
          <a:lstStyle/>
          <a:p>
            <a:fld id="{B7975FD5-AB21-4C45-BFE8-1D3F02B463E2}" type="slidenum">
              <a:rPr lang="en-US" smtClean="0"/>
              <a:t>6</a:t>
            </a:fld>
            <a:endParaRPr lang="en-US"/>
          </a:p>
        </p:txBody>
      </p:sp>
    </p:spTree>
    <p:extLst>
      <p:ext uri="{BB962C8B-B14F-4D97-AF65-F5344CB8AC3E}">
        <p14:creationId xmlns:p14="http://schemas.microsoft.com/office/powerpoint/2010/main" val="3282061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Failure of confidentiality:  </a:t>
            </a:r>
          </a:p>
          <a:p>
            <a:r>
              <a:rPr lang="en-US" dirty="0" smtClean="0"/>
              <a:t>• An unauthorized person accesses a data item.</a:t>
            </a:r>
          </a:p>
          <a:p>
            <a:r>
              <a:rPr lang="en-US" dirty="0" smtClean="0"/>
              <a:t>• An unauthorized process or program accesses a data item.</a:t>
            </a:r>
          </a:p>
          <a:p>
            <a:r>
              <a:rPr lang="en-US" dirty="0" smtClean="0"/>
              <a:t>• A person authorized to access certain data accesses other data not authorized (which is a specialized version of an unauthorized person accesses a data item).</a:t>
            </a:r>
          </a:p>
          <a:p>
            <a:r>
              <a:rPr lang="en-US" dirty="0" smtClean="0"/>
              <a:t>• An unauthorized person accesses an approximate data value (for example, not knowing someone’s exact salary but knowing that the salary falls in a particular range or exceeds a particular amount).</a:t>
            </a:r>
          </a:p>
          <a:p>
            <a:r>
              <a:rPr lang="en-US" dirty="0" smtClean="0"/>
              <a:t>• An unauthorized person learns the existence of a piece of data (for example, knowing that a company is developing a certain new product or that talks are under way about the merger of two companies).</a:t>
            </a:r>
          </a:p>
          <a:p>
            <a:endParaRPr lang="en-US" dirty="0" smtClean="0"/>
          </a:p>
          <a:p>
            <a:r>
              <a:rPr lang="en-US" dirty="0" smtClean="0"/>
              <a:t>Failure of integrity:</a:t>
            </a:r>
          </a:p>
          <a:p>
            <a:r>
              <a:rPr lang="en-US" dirty="0" smtClean="0"/>
              <a:t>• imprecise</a:t>
            </a:r>
          </a:p>
          <a:p>
            <a:r>
              <a:rPr lang="en-US" dirty="0" smtClean="0"/>
              <a:t>• inaccurate</a:t>
            </a:r>
          </a:p>
          <a:p>
            <a:r>
              <a:rPr lang="en-US" dirty="0" smtClean="0"/>
              <a:t>• modified in unacceptable way</a:t>
            </a:r>
          </a:p>
          <a:p>
            <a:r>
              <a:rPr lang="en-US" dirty="0" smtClean="0"/>
              <a:t>• modified by unauthorized people</a:t>
            </a:r>
          </a:p>
          <a:p>
            <a:r>
              <a:rPr lang="en-US" dirty="0" smtClean="0"/>
              <a:t>• inconsistent</a:t>
            </a:r>
          </a:p>
          <a:p>
            <a:r>
              <a:rPr lang="en-US" dirty="0" smtClean="0"/>
              <a:t>• </a:t>
            </a:r>
            <a:r>
              <a:rPr lang="en-US" dirty="0" err="1" smtClean="0"/>
              <a:t>unmeaningful</a:t>
            </a:r>
            <a:endParaRPr lang="en-US" dirty="0" smtClean="0"/>
          </a:p>
          <a:p>
            <a:endParaRPr lang="en-US" dirty="0" smtClean="0"/>
          </a:p>
          <a:p>
            <a:r>
              <a:rPr lang="en-US" dirty="0" smtClean="0"/>
              <a:t>Failure of availability:</a:t>
            </a:r>
          </a:p>
          <a:p>
            <a:r>
              <a:rPr lang="en-US" dirty="0" smtClean="0"/>
              <a:t>• Unusable</a:t>
            </a:r>
          </a:p>
          <a:p>
            <a:r>
              <a:rPr lang="en-US" dirty="0" smtClean="0"/>
              <a:t>• Insufficient</a:t>
            </a:r>
            <a:r>
              <a:rPr lang="en-US" baseline="0" dirty="0" smtClean="0"/>
              <a:t> capacity</a:t>
            </a:r>
            <a:endParaRPr lang="en-US" dirty="0" smtClean="0"/>
          </a:p>
          <a:p>
            <a:r>
              <a:rPr lang="en-US" dirty="0" smtClean="0"/>
              <a:t>• Insufficiently</a:t>
            </a:r>
            <a:r>
              <a:rPr lang="en-US" baseline="0" dirty="0" smtClean="0"/>
              <a:t> quick response</a:t>
            </a:r>
          </a:p>
          <a:p>
            <a:r>
              <a:rPr lang="en-US" dirty="0" smtClean="0"/>
              <a:t>• Unfair allocation of resources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BFE031AF-CC19-4E5A-831F-2BAAD17F6D1A}" type="slidenum">
              <a:rPr lang="en-US" smtClean="0"/>
              <a:t>11</a:t>
            </a:fld>
            <a:endParaRPr lang="en-US"/>
          </a:p>
        </p:txBody>
      </p:sp>
    </p:spTree>
    <p:extLst>
      <p:ext uri="{BB962C8B-B14F-4D97-AF65-F5344CB8AC3E}">
        <p14:creationId xmlns:p14="http://schemas.microsoft.com/office/powerpoint/2010/main" val="20831508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this is not my</a:t>
            </a:r>
            <a:r>
              <a:rPr lang="en-US" baseline="0" dirty="0" smtClean="0"/>
              <a:t> real address.</a:t>
            </a:r>
            <a:endParaRPr lang="en-US" dirty="0"/>
          </a:p>
        </p:txBody>
      </p:sp>
      <p:sp>
        <p:nvSpPr>
          <p:cNvPr id="4" name="Slide Number Placeholder 3"/>
          <p:cNvSpPr>
            <a:spLocks noGrp="1"/>
          </p:cNvSpPr>
          <p:nvPr>
            <p:ph type="sldNum" sz="quarter" idx="10"/>
          </p:nvPr>
        </p:nvSpPr>
        <p:spPr/>
        <p:txBody>
          <a:bodyPr/>
          <a:lstStyle/>
          <a:p>
            <a:fld id="{BFE031AF-CC19-4E5A-831F-2BAAD17F6D1A}" type="slidenum">
              <a:rPr lang="en-US" smtClean="0"/>
              <a:t>24</a:t>
            </a:fld>
            <a:endParaRPr lang="en-US"/>
          </a:p>
        </p:txBody>
      </p:sp>
    </p:spTree>
    <p:extLst>
      <p:ext uri="{BB962C8B-B14F-4D97-AF65-F5344CB8AC3E}">
        <p14:creationId xmlns:p14="http://schemas.microsoft.com/office/powerpoint/2010/main" val="20082285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7975FD5-AB21-4C45-BFE8-1D3F02B463E2}" type="slidenum">
              <a:rPr lang="en-US" smtClean="0"/>
              <a:t>25</a:t>
            </a:fld>
            <a:endParaRPr lang="en-US"/>
          </a:p>
        </p:txBody>
      </p:sp>
    </p:spTree>
    <p:extLst>
      <p:ext uri="{BB962C8B-B14F-4D97-AF65-F5344CB8AC3E}">
        <p14:creationId xmlns:p14="http://schemas.microsoft.com/office/powerpoint/2010/main" val="10469173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7975FD5-AB21-4C45-BFE8-1D3F02B463E2}" type="slidenum">
              <a:rPr lang="en-US" smtClean="0"/>
              <a:t>26</a:t>
            </a:fld>
            <a:endParaRPr lang="en-US"/>
          </a:p>
        </p:txBody>
      </p:sp>
    </p:spTree>
    <p:extLst>
      <p:ext uri="{BB962C8B-B14F-4D97-AF65-F5344CB8AC3E}">
        <p14:creationId xmlns:p14="http://schemas.microsoft.com/office/powerpoint/2010/main" val="187081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a:p>
        </p:txBody>
      </p:sp>
      <p:sp>
        <p:nvSpPr>
          <p:cNvPr id="12" name="Date Placeholder 11"/>
          <p:cNvSpPr>
            <a:spLocks noGrp="1"/>
          </p:cNvSpPr>
          <p:nvPr>
            <p:ph type="dt" sz="half" idx="10"/>
          </p:nvPr>
        </p:nvSpPr>
        <p:spPr/>
        <p:txBody>
          <a:bodyPr/>
          <a:lstStyle/>
          <a:p>
            <a:fld id="{63F7437D-9C28-4485-8136-DE3C7521A7D8}" type="datetimeFigureOut">
              <a:rPr lang="en-US" smtClean="0"/>
              <a:t>2/7/18</a:t>
            </a:fld>
            <a:endParaRPr lang="en-US" dirty="0"/>
          </a:p>
        </p:txBody>
      </p:sp>
      <p:sp>
        <p:nvSpPr>
          <p:cNvPr id="13" name="Footer Placeholder 12"/>
          <p:cNvSpPr>
            <a:spLocks noGrp="1"/>
          </p:cNvSpPr>
          <p:nvPr>
            <p:ph type="ftr" sz="quarter" idx="11"/>
          </p:nvPr>
        </p:nvSpPr>
        <p:spPr/>
        <p:txBody>
          <a:bodyPr/>
          <a:lstStyle/>
          <a:p>
            <a:endParaRPr lang="en-US" dirty="0"/>
          </a:p>
        </p:txBody>
      </p:sp>
      <p:sp>
        <p:nvSpPr>
          <p:cNvPr id="14" name="Slide Number Placeholder 13"/>
          <p:cNvSpPr>
            <a:spLocks noGrp="1"/>
          </p:cNvSpPr>
          <p:nvPr>
            <p:ph type="sldNum" sz="quarter" idx="12"/>
          </p:nvPr>
        </p:nvSpPr>
        <p:spPr/>
        <p:txBody>
          <a:bodyPr/>
          <a:lstStyle/>
          <a:p>
            <a:fld id="{7EA743B4-AD12-49DE-BA27-1A16B7F35F00}"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F7437D-9C28-4485-8136-DE3C7521A7D8}" type="datetimeFigureOut">
              <a:rPr lang="en-US" smtClean="0"/>
              <a:t>2/7/18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F7437D-9C28-4485-8136-DE3C7521A7D8}" type="datetimeFigureOut">
              <a:rPr lang="en-US" smtClean="0"/>
              <a:t>2/7/18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F7437D-9C28-4485-8136-DE3C7521A7D8}" type="datetimeFigureOut">
              <a:rPr lang="en-US" smtClean="0"/>
              <a:t>2/7/18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F7437D-9C28-4485-8136-DE3C7521A7D8}" type="datetimeFigureOut">
              <a:rPr lang="en-US" smtClean="0"/>
              <a:t>2/7/18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EA743B4-AD12-49DE-BA27-1A16B7F35F00}" type="slidenum">
              <a:rPr lang="en-US" smtClean="0"/>
              <a:t>‹#›</a:t>
            </a:fld>
            <a:endParaRPr lang="en-US" dirty="0"/>
          </a:p>
        </p:txBody>
      </p:sp>
    </p:spTree>
    <p:extLst>
      <p:ext uri="{BB962C8B-B14F-4D97-AF65-F5344CB8AC3E}">
        <p14:creationId xmlns:p14="http://schemas.microsoft.com/office/powerpoint/2010/main" val="71785832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F7437D-9C28-4485-8136-DE3C7521A7D8}" type="datetimeFigureOut">
              <a:rPr lang="en-US" smtClean="0"/>
              <a:t>2/7/18</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620000" y="18288"/>
            <a:ext cx="1066800" cy="329184"/>
          </a:xfrm>
        </p:spPr>
        <p:txBody>
          <a:bodyPr/>
          <a:lstStyle/>
          <a:p>
            <a:fld id="{7EA743B4-AD12-49DE-BA27-1A16B7F35F0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6"/>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F7437D-9C28-4485-8136-DE3C7521A7D8}" type="datetimeFigureOut">
              <a:rPr lang="en-US" smtClean="0"/>
              <a:t>2/7/18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743B4-AD12-49DE-BA27-1A16B7F35F00}"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0" y="0"/>
            <a:ext cx="9144000" cy="419100"/>
          </a:xfrm>
          <a:prstGeom prst="rect">
            <a:avLst/>
          </a:prstGeom>
          <a:gradFill flip="none" rotWithShape="1">
            <a:gsLst>
              <a:gs pos="0">
                <a:sysClr val="windowText" lastClr="000000"/>
              </a:gs>
              <a:gs pos="80000">
                <a:sysClr val="windowText" lastClr="000000">
                  <a:lumMod val="75000"/>
                  <a:lumOff val="25000"/>
                </a:sysClr>
              </a:gs>
              <a:gs pos="100000">
                <a:sysClr val="windowText" lastClr="000000">
                  <a:lumMod val="75000"/>
                  <a:lumOff val="25000"/>
                </a:sysClr>
              </a:gs>
            </a:gsLst>
            <a:lin ang="13500000" scaled="1"/>
            <a:tileRect/>
          </a:gradFill>
          <a:ln w="2642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Arial"/>
              <a:ea typeface=""/>
              <a:cs typeface=""/>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3F7437D-9C28-4485-8136-DE3C7521A7D8}" type="datetimeFigureOut">
              <a:rPr lang="en-US" smtClean="0"/>
              <a:t>2/7/18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a:xfrm>
            <a:off x="457200" y="18288"/>
            <a:ext cx="7086600" cy="329184"/>
          </a:xfrm>
        </p:spPr>
        <p:txBody>
          <a:bodyPr/>
          <a:lstStyle>
            <a:lvl1pPr algn="l">
              <a:defRPr/>
            </a:lvl1pPr>
          </a:lstStyle>
          <a:p>
            <a:endParaRPr lang="en-US" dirty="0"/>
          </a:p>
        </p:txBody>
      </p:sp>
      <p:sp>
        <p:nvSpPr>
          <p:cNvPr id="9" name="Slide Number Placeholder 8"/>
          <p:cNvSpPr>
            <a:spLocks noGrp="1"/>
          </p:cNvSpPr>
          <p:nvPr>
            <p:ph type="sldNum" sz="quarter" idx="12"/>
          </p:nvPr>
        </p:nvSpPr>
        <p:spPr/>
        <p:txBody>
          <a:bodyPr/>
          <a:lstStyle/>
          <a:p>
            <a:fld id="{7EA743B4-AD12-49DE-BA27-1A16B7F35F00}" type="slidenum">
              <a:rPr lang="en-US" smtClean="0"/>
              <a:t>‹#›</a:t>
            </a:fld>
            <a:endParaRPr lang="en-US" dirty="0"/>
          </a:p>
        </p:txBody>
      </p:sp>
      <p:cxnSp>
        <p:nvCxnSpPr>
          <p:cNvPr id="11" name="Straight Connector 10"/>
          <p:cNvCxnSpPr/>
          <p:nvPr/>
        </p:nvCxnSpPr>
        <p:spPr>
          <a:xfrm rot="5400000">
            <a:off x="2217817" y="4045824"/>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F7437D-9C28-4485-8136-DE3C7521A7D8}" type="datetimeFigureOut">
              <a:rPr lang="en-US" smtClean="0"/>
              <a:t>2/7/18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F7437D-9C28-4485-8136-DE3C7521A7D8}" type="datetimeFigureOut">
              <a:rPr lang="en-US" smtClean="0"/>
              <a:t>2/7/18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4"/>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F7437D-9C28-4485-8136-DE3C7521A7D8}" type="datetimeFigureOut">
              <a:rPr lang="en-US" smtClean="0"/>
              <a:t>2/7/18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A743B4-AD12-49DE-BA27-1A16B7F35F00}" type="slidenum">
              <a:rPr lang="en-US" smtClean="0"/>
              <a:t>‹#›</a:t>
            </a:fld>
            <a:endParaRPr lang="en-US"/>
          </a:p>
        </p:txBody>
      </p:sp>
      <p:cxnSp>
        <p:nvCxnSpPr>
          <p:cNvPr id="9" name="Straight Connector 8"/>
          <p:cNvCxnSpPr/>
          <p:nvPr/>
        </p:nvCxnSpPr>
        <p:spPr>
          <a:xfrm rot="5400000">
            <a:off x="-13116" y="3580207"/>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2250"/>
            <a:ext cx="9144000" cy="311150"/>
          </a:xfrm>
          <a:prstGeom prst="rect">
            <a:avLst/>
          </a:prstGeom>
          <a:gradFill flip="none" rotWithShape="1">
            <a:gsLst>
              <a:gs pos="0">
                <a:srgbClr val="C00000"/>
              </a:gs>
              <a:gs pos="50000">
                <a:srgbClr val="7F0007">
                  <a:alpha val="67059"/>
                </a:srgbClr>
              </a:gs>
              <a:gs pos="100000">
                <a:schemeClr val="accent6">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419100"/>
          </a:xfrm>
          <a:prstGeom prst="rect">
            <a:avLst/>
          </a:prstGeom>
          <a:gradFill flip="none" rotWithShape="1">
            <a:gsLst>
              <a:gs pos="0">
                <a:schemeClr val="tx1"/>
              </a:gs>
              <a:gs pos="80000">
                <a:schemeClr val="tx1">
                  <a:lumMod val="75000"/>
                  <a:lumOff val="25000"/>
                </a:schemeClr>
              </a:gs>
              <a:gs pos="100000">
                <a:schemeClr val="tx1">
                  <a:lumMod val="75000"/>
                  <a:lumOff val="25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63F7437D-9C28-4485-8136-DE3C7521A7D8}" type="datetimeFigureOut">
              <a:rPr lang="en-US" smtClean="0"/>
              <a:t>2/7/18</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7EA743B4-AD12-49DE-BA27-1A16B7F35F0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72"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iming>
    <p:tnLst>
      <p:par>
        <p:cTn id="1" dur="indefinite" restart="never" nodeType="tmRoot"/>
      </p:par>
    </p:tnLst>
  </p:timing>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jpg"/><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3.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505200"/>
            <a:ext cx="7924800" cy="609600"/>
          </a:xfrm>
        </p:spPr>
        <p:txBody>
          <a:bodyPr>
            <a:normAutofit/>
          </a:bodyPr>
          <a:lstStyle/>
          <a:p>
            <a:r>
              <a:rPr lang="en-US" dirty="0" smtClean="0"/>
              <a:t>CS 5430		       			            2/7/2018</a:t>
            </a:r>
          </a:p>
        </p:txBody>
      </p:sp>
      <p:sp>
        <p:nvSpPr>
          <p:cNvPr id="2" name="Title 1"/>
          <p:cNvSpPr>
            <a:spLocks noGrp="1"/>
          </p:cNvSpPr>
          <p:nvPr>
            <p:ph type="title"/>
          </p:nvPr>
        </p:nvSpPr>
        <p:spPr>
          <a:xfrm>
            <a:off x="685800" y="2667002"/>
            <a:ext cx="7848600" cy="631825"/>
          </a:xfrm>
        </p:spPr>
        <p:txBody>
          <a:bodyPr>
            <a:normAutofit fontScale="90000"/>
          </a:bodyPr>
          <a:lstStyle/>
          <a:p>
            <a:r>
              <a:rPr lang="en-US" dirty="0" smtClean="0"/>
              <a:t>Lecture 5: Beyond Threats</a:t>
            </a:r>
            <a:endParaRPr lang="en-US" dirty="0"/>
          </a:p>
        </p:txBody>
      </p:sp>
      <p:sp>
        <p:nvSpPr>
          <p:cNvPr id="4" name="Title 1"/>
          <p:cNvSpPr txBox="1">
            <a:spLocks/>
          </p:cNvSpPr>
          <p:nvPr/>
        </p:nvSpPr>
        <p:spPr>
          <a:xfrm>
            <a:off x="685800" y="4643183"/>
            <a:ext cx="7848600" cy="631825"/>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ctr"/>
            <a:endParaRPr lang="en-US" sz="2400" dirty="0">
              <a:solidFill>
                <a:schemeClr val="bg2"/>
              </a:solidFill>
            </a:endParaRPr>
          </a:p>
        </p:txBody>
      </p:sp>
    </p:spTree>
    <p:extLst>
      <p:ext uri="{BB962C8B-B14F-4D97-AF65-F5344CB8AC3E}">
        <p14:creationId xmlns:p14="http://schemas.microsoft.com/office/powerpoint/2010/main" val="1797277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Example: GMS</a:t>
            </a:r>
            <a:endParaRPr lang="en-US" dirty="0"/>
          </a:p>
        </p:txBody>
      </p:sp>
      <p:sp>
        <p:nvSpPr>
          <p:cNvPr id="5" name="Content Placeholder 4"/>
          <p:cNvSpPr>
            <a:spLocks noGrp="1"/>
          </p:cNvSpPr>
          <p:nvPr>
            <p:ph idx="1"/>
          </p:nvPr>
        </p:nvSpPr>
        <p:spPr/>
        <p:txBody>
          <a:bodyPr>
            <a:normAutofit/>
          </a:bodyPr>
          <a:lstStyle/>
          <a:p>
            <a:pPr marL="0" indent="0">
              <a:buNone/>
            </a:pPr>
            <a:r>
              <a:rPr lang="en-US" b="1" dirty="0" smtClean="0"/>
              <a:t>Threat analysis:</a:t>
            </a:r>
          </a:p>
          <a:p>
            <a:r>
              <a:rPr lang="en-US" dirty="0" smtClean="0"/>
              <a:t>Students:  </a:t>
            </a:r>
          </a:p>
          <a:p>
            <a:pPr lvl="1"/>
            <a:r>
              <a:rPr lang="en-US" dirty="0" smtClean="0"/>
              <a:t>Motivations:  increase their own grade, lower others' grades, learn others' grades</a:t>
            </a:r>
          </a:p>
          <a:p>
            <a:pPr lvl="1"/>
            <a:r>
              <a:rPr lang="en-US" dirty="0" smtClean="0"/>
              <a:t>Capabilities:  network access to servers, some physical access to others' computers, social engineering; probably not extensive computational or financial resources</a:t>
            </a:r>
          </a:p>
          <a:p>
            <a:r>
              <a:rPr lang="en-US" dirty="0" smtClean="0"/>
              <a:t>Out of scope:  assume that threats cannot physically access any servers, profs are trusted, system admins</a:t>
            </a:r>
            <a:endParaRPr lang="en-US" dirty="0"/>
          </a:p>
        </p:txBody>
      </p:sp>
    </p:spTree>
    <p:extLst>
      <p:ext uri="{BB962C8B-B14F-4D97-AF65-F5344CB8AC3E}">
        <p14:creationId xmlns:p14="http://schemas.microsoft.com/office/powerpoint/2010/main" val="1672625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Harm analysis</a:t>
            </a:r>
            <a:endParaRPr lang="en-US" dirty="0"/>
          </a:p>
        </p:txBody>
      </p:sp>
      <p:sp>
        <p:nvSpPr>
          <p:cNvPr id="3" name="Content Placeholder 2"/>
          <p:cNvSpPr>
            <a:spLocks noGrp="1"/>
          </p:cNvSpPr>
          <p:nvPr>
            <p:ph idx="1"/>
          </p:nvPr>
        </p:nvSpPr>
        <p:spPr/>
        <p:txBody>
          <a:bodyPr>
            <a:normAutofit/>
          </a:bodyPr>
          <a:lstStyle/>
          <a:p>
            <a:r>
              <a:rPr lang="en-US" dirty="0" smtClean="0"/>
              <a:t>Harm:  a negative consequence to a system asset</a:t>
            </a:r>
          </a:p>
          <a:p>
            <a:r>
              <a:rPr lang="en-US" dirty="0" smtClean="0"/>
              <a:t>Harm to...</a:t>
            </a:r>
          </a:p>
          <a:p>
            <a:pPr lvl="1"/>
            <a:r>
              <a:rPr lang="en-US" b="1" dirty="0" smtClean="0">
                <a:solidFill>
                  <a:schemeClr val="accent2"/>
                </a:solidFill>
              </a:rPr>
              <a:t>confidentiality</a:t>
            </a:r>
            <a:r>
              <a:rPr lang="en-US" dirty="0" smtClean="0">
                <a:solidFill>
                  <a:schemeClr val="accent1"/>
                </a:solidFill>
              </a:rPr>
              <a:t>:  </a:t>
            </a:r>
            <a:r>
              <a:rPr lang="en-US" dirty="0" smtClean="0"/>
              <a:t>disclosure, interception</a:t>
            </a:r>
          </a:p>
          <a:p>
            <a:pPr lvl="1"/>
            <a:r>
              <a:rPr lang="en-US" b="1" dirty="0" smtClean="0">
                <a:solidFill>
                  <a:srgbClr val="4F81BD"/>
                </a:solidFill>
              </a:rPr>
              <a:t>integrity</a:t>
            </a:r>
            <a:r>
              <a:rPr lang="en-US" dirty="0" smtClean="0">
                <a:solidFill>
                  <a:srgbClr val="4F81BD"/>
                </a:solidFill>
              </a:rPr>
              <a:t>:  </a:t>
            </a:r>
            <a:r>
              <a:rPr lang="en-US" dirty="0" smtClean="0"/>
              <a:t>modification, fabrication</a:t>
            </a:r>
          </a:p>
          <a:p>
            <a:pPr lvl="1"/>
            <a:r>
              <a:rPr lang="en-US" b="1" dirty="0" smtClean="0">
                <a:solidFill>
                  <a:srgbClr val="4F81BD"/>
                </a:solidFill>
              </a:rPr>
              <a:t>availability</a:t>
            </a:r>
            <a:r>
              <a:rPr lang="en-US" dirty="0" smtClean="0">
                <a:solidFill>
                  <a:srgbClr val="4F81BD"/>
                </a:solidFill>
              </a:rPr>
              <a:t>:  </a:t>
            </a:r>
            <a:r>
              <a:rPr lang="en-US" dirty="0" smtClean="0"/>
              <a:t>deprivation, interruption</a:t>
            </a:r>
          </a:p>
          <a:p>
            <a:r>
              <a:rPr lang="en-US" dirty="0" smtClean="0"/>
              <a:t>"Performing </a:t>
            </a:r>
            <a:r>
              <a:rPr lang="en-US" i="1" dirty="0" smtClean="0"/>
              <a:t>action</a:t>
            </a:r>
            <a:r>
              <a:rPr lang="en-US" dirty="0" smtClean="0"/>
              <a:t> on/to/with </a:t>
            </a:r>
            <a:r>
              <a:rPr lang="en-US" i="1" dirty="0" smtClean="0"/>
              <a:t>asset</a:t>
            </a:r>
            <a:r>
              <a:rPr lang="en-US" dirty="0" smtClean="0"/>
              <a:t> could cause </a:t>
            </a:r>
            <a:r>
              <a:rPr lang="en-US" i="1" dirty="0" smtClean="0"/>
              <a:t>harm</a:t>
            </a:r>
            <a:r>
              <a:rPr lang="en-US" dirty="0" smtClean="0"/>
              <a:t>"</a:t>
            </a:r>
          </a:p>
          <a:p>
            <a:pPr lvl="1"/>
            <a:r>
              <a:rPr lang="en-US" dirty="0" smtClean="0"/>
              <a:t>e.g., "stealing money could cause loss of revenue"</a:t>
            </a:r>
          </a:p>
          <a:p>
            <a:pPr lvl="1"/>
            <a:r>
              <a:rPr lang="en-US" dirty="0" smtClean="0"/>
              <a:t>e.g., "erasing account balances could cause loss of customers"</a:t>
            </a:r>
          </a:p>
        </p:txBody>
      </p:sp>
    </p:spTree>
    <p:extLst>
      <p:ext uri="{BB962C8B-B14F-4D97-AF65-F5344CB8AC3E}">
        <p14:creationId xmlns:p14="http://schemas.microsoft.com/office/powerpoint/2010/main" val="1459828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Harm triples</a:t>
            </a:r>
            <a:endParaRPr lang="en-US" dirty="0"/>
          </a:p>
        </p:txBody>
      </p:sp>
      <p:sp>
        <p:nvSpPr>
          <p:cNvPr id="3" name="Content Placeholder 2"/>
          <p:cNvSpPr>
            <a:spLocks noGrp="1"/>
          </p:cNvSpPr>
          <p:nvPr>
            <p:ph idx="1"/>
          </p:nvPr>
        </p:nvSpPr>
        <p:spPr/>
        <p:txBody>
          <a:bodyPr/>
          <a:lstStyle/>
          <a:p>
            <a:r>
              <a:rPr lang="en-US" dirty="0">
                <a:solidFill>
                  <a:schemeClr val="accent6"/>
                </a:solidFill>
              </a:rPr>
              <a:t>&lt;</a:t>
            </a:r>
            <a:r>
              <a:rPr lang="en-US" dirty="0" smtClean="0">
                <a:solidFill>
                  <a:schemeClr val="accent6"/>
                </a:solidFill>
              </a:rPr>
              <a:t>action</a:t>
            </a:r>
            <a:r>
              <a:rPr lang="en-US" dirty="0">
                <a:solidFill>
                  <a:schemeClr val="accent6"/>
                </a:solidFill>
              </a:rPr>
              <a:t>, asset, </a:t>
            </a:r>
            <a:r>
              <a:rPr lang="en-US" dirty="0" smtClean="0">
                <a:solidFill>
                  <a:schemeClr val="accent6"/>
                </a:solidFill>
              </a:rPr>
              <a:t>harm</a:t>
            </a:r>
            <a:r>
              <a:rPr lang="en-US" dirty="0">
                <a:solidFill>
                  <a:schemeClr val="accent6"/>
                </a:solidFill>
              </a:rPr>
              <a:t>&gt;</a:t>
            </a:r>
            <a:endParaRPr lang="en-US" dirty="0" smtClean="0">
              <a:solidFill>
                <a:schemeClr val="accent6"/>
              </a:solidFill>
            </a:endParaRPr>
          </a:p>
          <a:p>
            <a:pPr lvl="1"/>
            <a:r>
              <a:rPr lang="en-US" dirty="0" smtClean="0"/>
              <a:t>e.g., &lt;theft, money, loss of revenue&gt;</a:t>
            </a:r>
          </a:p>
          <a:p>
            <a:pPr lvl="1"/>
            <a:r>
              <a:rPr lang="en-US" dirty="0" smtClean="0"/>
              <a:t>e.g., &lt;erasure, account balance, loss of customer&gt;</a:t>
            </a:r>
          </a:p>
          <a:p>
            <a:r>
              <a:rPr lang="en-US" dirty="0" smtClean="0"/>
              <a:t>Useful methodology:</a:t>
            </a:r>
          </a:p>
          <a:p>
            <a:pPr lvl="1"/>
            <a:r>
              <a:rPr lang="en-US" dirty="0" smtClean="0"/>
              <a:t>start with asset</a:t>
            </a:r>
          </a:p>
          <a:p>
            <a:pPr lvl="1"/>
            <a:r>
              <a:rPr lang="en-US" dirty="0" smtClean="0"/>
              <a:t>brainstorm actions that could harm asset</a:t>
            </a:r>
          </a:p>
          <a:p>
            <a:pPr lvl="1"/>
            <a:r>
              <a:rPr lang="en-US" dirty="0" smtClean="0"/>
              <a:t>let brainstorming be guided by CIA triad</a:t>
            </a:r>
          </a:p>
          <a:p>
            <a:pPr marL="0" indent="0">
              <a:buNone/>
            </a:pPr>
            <a:endParaRPr lang="en-US" dirty="0"/>
          </a:p>
          <a:p>
            <a:endParaRPr lang="en-US" dirty="0"/>
          </a:p>
        </p:txBody>
      </p:sp>
    </p:spTree>
    <p:extLst>
      <p:ext uri="{BB962C8B-B14F-4D97-AF65-F5344CB8AC3E}">
        <p14:creationId xmlns:p14="http://schemas.microsoft.com/office/powerpoint/2010/main" val="332596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Ex: GMS</a:t>
            </a:r>
            <a:endParaRPr lang="en-US" dirty="0"/>
          </a:p>
        </p:txBody>
      </p:sp>
      <p:sp>
        <p:nvSpPr>
          <p:cNvPr id="5" name="Content Placeholder 4"/>
          <p:cNvSpPr>
            <a:spLocks noGrp="1"/>
          </p:cNvSpPr>
          <p:nvPr>
            <p:ph idx="1"/>
          </p:nvPr>
        </p:nvSpPr>
        <p:spPr/>
        <p:txBody>
          <a:bodyPr>
            <a:normAutofit/>
          </a:bodyPr>
          <a:lstStyle/>
          <a:p>
            <a:r>
              <a:rPr lang="en-US" b="1" dirty="0" smtClean="0"/>
              <a:t>Asset:  </a:t>
            </a:r>
            <a:r>
              <a:rPr lang="en-US" dirty="0" smtClean="0"/>
              <a:t>a numeric score for each student</a:t>
            </a:r>
          </a:p>
          <a:p>
            <a:r>
              <a:rPr lang="en-US" b="1" dirty="0" smtClean="0"/>
              <a:t>Functional requirements:   </a:t>
            </a:r>
            <a:r>
              <a:rPr lang="en-US" dirty="0" smtClean="0"/>
              <a:t>students view grades, profs view and change grades, admins manage enrollment</a:t>
            </a:r>
            <a:endParaRPr lang="en-US" b="1" dirty="0" smtClean="0"/>
          </a:p>
          <a:p>
            <a:r>
              <a:rPr lang="en-US" b="1" dirty="0" smtClean="0"/>
              <a:t>Threat analysis:  </a:t>
            </a:r>
            <a:r>
              <a:rPr lang="en-US" dirty="0" smtClean="0"/>
              <a:t>students might be malicious or curious; profs are trusted; threats can't access servers physically</a:t>
            </a:r>
            <a:endParaRPr lang="en-US" b="1" dirty="0" smtClean="0"/>
          </a:p>
          <a:p>
            <a:r>
              <a:rPr lang="en-US" b="1" dirty="0" smtClean="0"/>
              <a:t>Harm analysis:  </a:t>
            </a:r>
            <a:r>
              <a:rPr lang="en-US" dirty="0" smtClean="0"/>
              <a:t>performing </a:t>
            </a:r>
            <a:r>
              <a:rPr lang="en-US" i="1" dirty="0" smtClean="0"/>
              <a:t>action </a:t>
            </a:r>
            <a:r>
              <a:rPr lang="en-US" dirty="0" smtClean="0"/>
              <a:t>on/to/with </a:t>
            </a:r>
            <a:r>
              <a:rPr lang="en-US" i="1" dirty="0" smtClean="0"/>
              <a:t>asset</a:t>
            </a:r>
            <a:r>
              <a:rPr lang="en-US" dirty="0" smtClean="0"/>
              <a:t> could cause </a:t>
            </a:r>
            <a:r>
              <a:rPr lang="en-US" i="1" dirty="0" smtClean="0"/>
              <a:t>harm</a:t>
            </a:r>
          </a:p>
          <a:p>
            <a:r>
              <a:rPr lang="en-US" b="1" dirty="0" smtClean="0"/>
              <a:t>Exercise:  </a:t>
            </a:r>
            <a:r>
              <a:rPr lang="en-US" dirty="0" smtClean="0"/>
              <a:t>invent some harm triples </a:t>
            </a:r>
            <a:br>
              <a:rPr lang="en-US" dirty="0" smtClean="0"/>
            </a:br>
            <a:r>
              <a:rPr lang="en-US" i="1" dirty="0" smtClean="0"/>
              <a:t>&lt;action, asset, harm&gt;</a:t>
            </a:r>
          </a:p>
        </p:txBody>
      </p:sp>
    </p:spTree>
    <p:extLst>
      <p:ext uri="{BB962C8B-B14F-4D97-AF65-F5344CB8AC3E}">
        <p14:creationId xmlns:p14="http://schemas.microsoft.com/office/powerpoint/2010/main" val="12597216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Security goals</a:t>
            </a:r>
            <a:endParaRPr lang="en-US" dirty="0"/>
          </a:p>
        </p:txBody>
      </p:sp>
      <p:sp>
        <p:nvSpPr>
          <p:cNvPr id="3" name="Content Placeholder 2"/>
          <p:cNvSpPr>
            <a:spLocks noGrp="1"/>
          </p:cNvSpPr>
          <p:nvPr>
            <p:ph idx="1"/>
          </p:nvPr>
        </p:nvSpPr>
        <p:spPr/>
        <p:txBody>
          <a:bodyPr>
            <a:normAutofit/>
          </a:bodyPr>
          <a:lstStyle/>
          <a:p>
            <a:r>
              <a:rPr lang="en-US" dirty="0" smtClean="0"/>
              <a:t>"The system shall prevent/detect </a:t>
            </a:r>
            <a:r>
              <a:rPr lang="en-US" i="1" dirty="0" smtClean="0"/>
              <a:t>action</a:t>
            </a:r>
            <a:r>
              <a:rPr lang="en-US" dirty="0" smtClean="0"/>
              <a:t> on/to/with </a:t>
            </a:r>
            <a:r>
              <a:rPr lang="en-US" i="1" dirty="0" smtClean="0"/>
              <a:t>asset</a:t>
            </a:r>
            <a:r>
              <a:rPr lang="en-US" dirty="0" smtClean="0"/>
              <a:t>."</a:t>
            </a:r>
          </a:p>
          <a:p>
            <a:pPr lvl="1"/>
            <a:r>
              <a:rPr lang="en-US" dirty="0" smtClean="0"/>
              <a:t>e.g., "The system shall prevent theft of money"</a:t>
            </a:r>
          </a:p>
          <a:p>
            <a:pPr lvl="1"/>
            <a:r>
              <a:rPr lang="en-US" dirty="0" smtClean="0"/>
              <a:t>e.g., "The system shall prevent erasure of account balances"</a:t>
            </a:r>
          </a:p>
          <a:p>
            <a:r>
              <a:rPr lang="en-US" dirty="0" smtClean="0">
                <a:solidFill>
                  <a:schemeClr val="accent2"/>
                </a:solidFill>
              </a:rPr>
              <a:t>Specify </a:t>
            </a:r>
            <a:r>
              <a:rPr lang="en-US" b="1" dirty="0" smtClean="0">
                <a:solidFill>
                  <a:schemeClr val="accent2"/>
                </a:solidFill>
              </a:rPr>
              <a:t>what</a:t>
            </a:r>
            <a:r>
              <a:rPr lang="en-US" dirty="0" smtClean="0">
                <a:solidFill>
                  <a:schemeClr val="accent2"/>
                </a:solidFill>
              </a:rPr>
              <a:t> not </a:t>
            </a:r>
            <a:r>
              <a:rPr lang="en-US" b="1" dirty="0" smtClean="0">
                <a:solidFill>
                  <a:schemeClr val="accent2"/>
                </a:solidFill>
              </a:rPr>
              <a:t>how</a:t>
            </a:r>
            <a:endParaRPr lang="en-US" dirty="0" smtClean="0">
              <a:solidFill>
                <a:schemeClr val="accent2"/>
              </a:solidFill>
            </a:endParaRPr>
          </a:p>
          <a:p>
            <a:r>
              <a:rPr lang="en-US" dirty="0" smtClean="0"/>
              <a:t>Poor goals:</a:t>
            </a:r>
          </a:p>
          <a:p>
            <a:pPr lvl="1"/>
            <a:r>
              <a:rPr lang="en-US" dirty="0" smtClean="0"/>
              <a:t>"the </a:t>
            </a:r>
            <a:r>
              <a:rPr lang="en-US" dirty="0"/>
              <a:t>system shall use encryption to prevent reading of messages</a:t>
            </a:r>
            <a:r>
              <a:rPr lang="en-US" dirty="0" smtClean="0"/>
              <a:t>"</a:t>
            </a:r>
          </a:p>
          <a:p>
            <a:pPr lvl="1"/>
            <a:r>
              <a:rPr lang="en-US" dirty="0"/>
              <a:t>"</a:t>
            </a:r>
            <a:r>
              <a:rPr lang="en-US" dirty="0" smtClean="0"/>
              <a:t>the </a:t>
            </a:r>
            <a:r>
              <a:rPr lang="en-US" dirty="0"/>
              <a:t>system shall use authentication to verify user identities" </a:t>
            </a:r>
            <a:endParaRPr lang="en-US" dirty="0" smtClean="0"/>
          </a:p>
          <a:p>
            <a:pPr lvl="1"/>
            <a:r>
              <a:rPr lang="en-US" dirty="0" smtClean="0"/>
              <a:t>"</a:t>
            </a:r>
            <a:r>
              <a:rPr lang="en-US" dirty="0"/>
              <a:t>the system shall resist </a:t>
            </a:r>
            <a:r>
              <a:rPr lang="en-US" dirty="0" smtClean="0"/>
              <a:t>attacks"</a:t>
            </a:r>
          </a:p>
          <a:p>
            <a:endParaRPr lang="en-US" dirty="0"/>
          </a:p>
        </p:txBody>
      </p:sp>
    </p:spTree>
    <p:extLst>
      <p:ext uri="{BB962C8B-B14F-4D97-AF65-F5344CB8AC3E}">
        <p14:creationId xmlns:p14="http://schemas.microsoft.com/office/powerpoint/2010/main" val="101117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Ex: GMS</a:t>
            </a:r>
            <a:endParaRPr lang="en-US" dirty="0"/>
          </a:p>
        </p:txBody>
      </p:sp>
      <p:sp>
        <p:nvSpPr>
          <p:cNvPr id="5" name="Content Placeholder 4"/>
          <p:cNvSpPr>
            <a:spLocks noGrp="1"/>
          </p:cNvSpPr>
          <p:nvPr>
            <p:ph idx="1"/>
          </p:nvPr>
        </p:nvSpPr>
        <p:spPr/>
        <p:txBody>
          <a:bodyPr>
            <a:normAutofit/>
          </a:bodyPr>
          <a:lstStyle/>
          <a:p>
            <a:pPr marL="0" indent="0">
              <a:buNone/>
            </a:pPr>
            <a:r>
              <a:rPr lang="en-US" b="1" dirty="0" smtClean="0"/>
              <a:t>Exercise:  </a:t>
            </a:r>
            <a:r>
              <a:rPr lang="en-US" dirty="0" smtClean="0"/>
              <a:t>transform harm triples </a:t>
            </a:r>
          </a:p>
          <a:p>
            <a:pPr marL="0" indent="0" algn="ctr">
              <a:buNone/>
            </a:pPr>
            <a:r>
              <a:rPr lang="en-US" i="1" dirty="0" smtClean="0"/>
              <a:t>&lt;action, asset, harm&gt;</a:t>
            </a:r>
          </a:p>
          <a:p>
            <a:pPr marL="0" indent="0">
              <a:buNone/>
            </a:pPr>
            <a:r>
              <a:rPr lang="en-US" dirty="0" smtClean="0"/>
              <a:t>into security goals</a:t>
            </a:r>
          </a:p>
          <a:p>
            <a:pPr marL="0" indent="0" algn="ctr">
              <a:buNone/>
            </a:pPr>
            <a:r>
              <a:rPr lang="en-US" i="1" dirty="0" smtClean="0"/>
              <a:t>the system shall prevent/detect</a:t>
            </a:r>
            <a:br>
              <a:rPr lang="en-US" i="1" dirty="0" smtClean="0"/>
            </a:br>
            <a:r>
              <a:rPr lang="en-US" i="1" dirty="0" smtClean="0"/>
              <a:t> </a:t>
            </a:r>
            <a:r>
              <a:rPr lang="en-US" dirty="0" smtClean="0"/>
              <a:t>action </a:t>
            </a:r>
            <a:r>
              <a:rPr lang="en-US" i="1" dirty="0" smtClean="0"/>
              <a:t>on/to/with</a:t>
            </a:r>
            <a:r>
              <a:rPr lang="en-US" dirty="0" smtClean="0"/>
              <a:t> asset</a:t>
            </a:r>
            <a:endParaRPr lang="en-US" i="1" dirty="0" smtClean="0"/>
          </a:p>
        </p:txBody>
      </p:sp>
    </p:spTree>
    <p:extLst>
      <p:ext uri="{BB962C8B-B14F-4D97-AF65-F5344CB8AC3E}">
        <p14:creationId xmlns:p14="http://schemas.microsoft.com/office/powerpoint/2010/main" val="8245434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Feasibility analysis</a:t>
            </a:r>
            <a:endParaRPr lang="en-US" dirty="0"/>
          </a:p>
        </p:txBody>
      </p:sp>
      <p:sp>
        <p:nvSpPr>
          <p:cNvPr id="3" name="Content Placeholder 2"/>
          <p:cNvSpPr>
            <a:spLocks noGrp="1"/>
          </p:cNvSpPr>
          <p:nvPr>
            <p:ph idx="1"/>
          </p:nvPr>
        </p:nvSpPr>
        <p:spPr/>
        <p:txBody>
          <a:bodyPr>
            <a:normAutofit/>
          </a:bodyPr>
          <a:lstStyle/>
          <a:p>
            <a:r>
              <a:rPr lang="en-US" dirty="0" smtClean="0"/>
              <a:t>Not </a:t>
            </a:r>
            <a:r>
              <a:rPr lang="en-US" dirty="0"/>
              <a:t>all </a:t>
            </a:r>
            <a:r>
              <a:rPr lang="en-US" dirty="0" smtClean="0"/>
              <a:t>goals </a:t>
            </a:r>
            <a:r>
              <a:rPr lang="en-US" dirty="0"/>
              <a:t>are </a:t>
            </a:r>
            <a:r>
              <a:rPr lang="en-US" b="1" dirty="0">
                <a:solidFill>
                  <a:schemeClr val="accent2"/>
                </a:solidFill>
              </a:rPr>
              <a:t>feasible</a:t>
            </a:r>
            <a:r>
              <a:rPr lang="en-US" dirty="0">
                <a:solidFill>
                  <a:schemeClr val="accent2"/>
                </a:solidFill>
              </a:rPr>
              <a:t> </a:t>
            </a:r>
            <a:r>
              <a:rPr lang="en-US" dirty="0"/>
              <a:t>to </a:t>
            </a:r>
            <a:r>
              <a:rPr lang="en-US" dirty="0" smtClean="0"/>
              <a:t>achieve</a:t>
            </a:r>
          </a:p>
          <a:p>
            <a:r>
              <a:rPr lang="en-US" dirty="0" smtClean="0"/>
              <a:t>Relax goals:</a:t>
            </a:r>
          </a:p>
          <a:p>
            <a:pPr lvl="1"/>
            <a:r>
              <a:rPr lang="en-US" dirty="0" smtClean="0"/>
              <a:t>"prevent theft </a:t>
            </a:r>
            <a:r>
              <a:rPr lang="en-US" dirty="0"/>
              <a:t>of items from a vault" </a:t>
            </a:r>
            <a:endParaRPr lang="en-US" dirty="0" smtClean="0"/>
          </a:p>
          <a:p>
            <a:pPr lvl="1"/>
            <a:r>
              <a:rPr lang="en-US" dirty="0" smtClean="0"/>
              <a:t>to </a:t>
            </a:r>
            <a:r>
              <a:rPr lang="en-US" dirty="0"/>
              <a:t>"</a:t>
            </a:r>
            <a:r>
              <a:rPr lang="en-US" dirty="0" smtClean="0"/>
              <a:t>resist </a:t>
            </a:r>
            <a:r>
              <a:rPr lang="en-US" dirty="0"/>
              <a:t>penetration for 30 </a:t>
            </a:r>
            <a:r>
              <a:rPr lang="en-US" dirty="0" smtClean="0"/>
              <a:t>minutes"</a:t>
            </a:r>
          </a:p>
          <a:p>
            <a:pPr lvl="1"/>
            <a:r>
              <a:rPr lang="en-US" dirty="0" smtClean="0"/>
              <a:t>or to "detect </a:t>
            </a:r>
            <a:r>
              <a:rPr lang="en-US" dirty="0"/>
              <a:t>theft of items from a </a:t>
            </a:r>
            <a:r>
              <a:rPr lang="en-US" dirty="0" smtClean="0"/>
              <a:t>vault</a:t>
            </a:r>
            <a:r>
              <a:rPr lang="en-US" dirty="0"/>
              <a:t>"</a:t>
            </a:r>
          </a:p>
        </p:txBody>
      </p:sp>
    </p:spTree>
    <p:extLst>
      <p:ext uri="{BB962C8B-B14F-4D97-AF65-F5344CB8AC3E}">
        <p14:creationId xmlns:p14="http://schemas.microsoft.com/office/powerpoint/2010/main" val="390210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goals to requirements</a:t>
            </a:r>
            <a:endParaRPr lang="en-US" dirty="0"/>
          </a:p>
        </p:txBody>
      </p:sp>
      <p:sp>
        <p:nvSpPr>
          <p:cNvPr id="3" name="Content Placeholder 2"/>
          <p:cNvSpPr>
            <a:spLocks noGrp="1"/>
          </p:cNvSpPr>
          <p:nvPr>
            <p:ph idx="1"/>
          </p:nvPr>
        </p:nvSpPr>
        <p:spPr/>
        <p:txBody>
          <a:bodyPr/>
          <a:lstStyle/>
          <a:p>
            <a:r>
              <a:rPr lang="en-US" b="1" dirty="0" smtClean="0">
                <a:solidFill>
                  <a:schemeClr val="accent2"/>
                </a:solidFill>
              </a:rPr>
              <a:t>Goals</a:t>
            </a:r>
            <a:r>
              <a:rPr lang="en-US" dirty="0" smtClean="0">
                <a:solidFill>
                  <a:schemeClr val="accent1"/>
                </a:solidFill>
              </a:rPr>
              <a:t>:  </a:t>
            </a:r>
            <a:r>
              <a:rPr lang="en-US" dirty="0" smtClean="0"/>
              <a:t>what should never happen in any situation</a:t>
            </a:r>
          </a:p>
          <a:p>
            <a:pPr lvl="1"/>
            <a:r>
              <a:rPr lang="en-US" dirty="0" smtClean="0"/>
              <a:t>not testable</a:t>
            </a:r>
          </a:p>
          <a:p>
            <a:r>
              <a:rPr lang="en-US" b="1" dirty="0" smtClean="0">
                <a:solidFill>
                  <a:srgbClr val="4F81BD"/>
                </a:solidFill>
              </a:rPr>
              <a:t>Requirements</a:t>
            </a:r>
            <a:r>
              <a:rPr lang="en-US" dirty="0" smtClean="0">
                <a:solidFill>
                  <a:srgbClr val="4F81BD"/>
                </a:solidFill>
              </a:rPr>
              <a:t>:  </a:t>
            </a:r>
            <a:r>
              <a:rPr lang="en-US" dirty="0" smtClean="0"/>
              <a:t>what should happen in specific situations</a:t>
            </a:r>
          </a:p>
          <a:p>
            <a:pPr lvl="1"/>
            <a:r>
              <a:rPr lang="en-US" dirty="0" smtClean="0"/>
              <a:t>testable</a:t>
            </a:r>
            <a:endParaRPr lang="en-US" dirty="0"/>
          </a:p>
        </p:txBody>
      </p:sp>
    </p:spTree>
    <p:extLst>
      <p:ext uri="{BB962C8B-B14F-4D97-AF65-F5344CB8AC3E}">
        <p14:creationId xmlns:p14="http://schemas.microsoft.com/office/powerpoint/2010/main" val="1995828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Security requirements</a:t>
            </a:r>
            <a:endParaRPr lang="en-US" dirty="0"/>
          </a:p>
        </p:txBody>
      </p:sp>
      <p:sp>
        <p:nvSpPr>
          <p:cNvPr id="3" name="Content Placeholder 2"/>
          <p:cNvSpPr>
            <a:spLocks noGrp="1"/>
          </p:cNvSpPr>
          <p:nvPr>
            <p:ph idx="1"/>
          </p:nvPr>
        </p:nvSpPr>
        <p:spPr/>
        <p:txBody>
          <a:bodyPr>
            <a:normAutofit/>
          </a:bodyPr>
          <a:lstStyle/>
          <a:p>
            <a:r>
              <a:rPr lang="en-US" dirty="0" smtClean="0">
                <a:solidFill>
                  <a:schemeClr val="accent2"/>
                </a:solidFill>
              </a:rPr>
              <a:t>Constraints on functional requirements, in service of security goals</a:t>
            </a:r>
          </a:p>
          <a:p>
            <a:r>
              <a:rPr lang="en-US" dirty="0" smtClean="0"/>
              <a:t>Example:</a:t>
            </a:r>
          </a:p>
          <a:p>
            <a:pPr lvl="1"/>
            <a:r>
              <a:rPr lang="en-US" b="1" dirty="0" smtClean="0">
                <a:latin typeface="Cronos Pro" charset="0"/>
                <a:ea typeface="Cronos Pro" charset="0"/>
                <a:cs typeface="Cronos Pro" charset="0"/>
              </a:rPr>
              <a:t>Functional requirement:  </a:t>
            </a:r>
            <a:r>
              <a:rPr lang="en-US" dirty="0" smtClean="0"/>
              <a:t>allow people to cash checks</a:t>
            </a:r>
          </a:p>
          <a:p>
            <a:pPr lvl="1"/>
            <a:r>
              <a:rPr lang="en-US" b="1" dirty="0" smtClean="0">
                <a:latin typeface="Cronos Pro" charset="0"/>
                <a:ea typeface="Cronos Pro" charset="0"/>
                <a:cs typeface="Cronos Pro" charset="0"/>
              </a:rPr>
              <a:t>Security goal:  </a:t>
            </a:r>
            <a:r>
              <a:rPr lang="en-US" dirty="0" smtClean="0"/>
              <a:t>prevent loss of revenue through bad checks</a:t>
            </a:r>
          </a:p>
          <a:p>
            <a:pPr lvl="1"/>
            <a:r>
              <a:rPr lang="en-US" b="1" dirty="0" smtClean="0">
                <a:latin typeface="Cronos Pro" charset="0"/>
                <a:ea typeface="Cronos Pro" charset="0"/>
                <a:cs typeface="Cronos Pro" charset="0"/>
              </a:rPr>
              <a:t>Security requirement:  </a:t>
            </a:r>
            <a:r>
              <a:rPr lang="en-US" dirty="0" smtClean="0"/>
              <a:t>check must be drawn on bank where it's being cashed (so funds can be verified), or customer must be account holder at bank and depositing funds in account (so funds could be reversed)</a:t>
            </a:r>
          </a:p>
        </p:txBody>
      </p:sp>
    </p:spTree>
    <p:extLst>
      <p:ext uri="{BB962C8B-B14F-4D97-AF65-F5344CB8AC3E}">
        <p14:creationId xmlns:p14="http://schemas.microsoft.com/office/powerpoint/2010/main" val="195823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requirements</a:t>
            </a:r>
            <a:endParaRPr lang="en-US" dirty="0"/>
          </a:p>
        </p:txBody>
      </p:sp>
      <p:sp>
        <p:nvSpPr>
          <p:cNvPr id="3" name="Content Placeholder 2"/>
          <p:cNvSpPr>
            <a:spLocks noGrp="1"/>
          </p:cNvSpPr>
          <p:nvPr>
            <p:ph idx="1"/>
          </p:nvPr>
        </p:nvSpPr>
        <p:spPr/>
        <p:txBody>
          <a:bodyPr>
            <a:normAutofit/>
          </a:bodyPr>
          <a:lstStyle/>
          <a:p>
            <a:r>
              <a:rPr lang="en-US" dirty="0" smtClean="0">
                <a:solidFill>
                  <a:schemeClr val="accent2"/>
                </a:solidFill>
              </a:rPr>
              <a:t>Constraints on functional requirements, in service of security goals</a:t>
            </a:r>
          </a:p>
          <a:p>
            <a:r>
              <a:rPr lang="en-US" dirty="0" smtClean="0"/>
              <a:t>Another example:</a:t>
            </a:r>
          </a:p>
          <a:p>
            <a:pPr lvl="1"/>
            <a:r>
              <a:rPr lang="en-US" b="1" dirty="0" smtClean="0">
                <a:latin typeface="Cronos Pro" charset="0"/>
                <a:ea typeface="Cronos Pro" charset="0"/>
                <a:cs typeface="Cronos Pro" charset="0"/>
              </a:rPr>
              <a:t>Functional requirement:  </a:t>
            </a:r>
            <a:r>
              <a:rPr lang="en-US" dirty="0" smtClean="0"/>
              <a:t>allow two users to chat using IM</a:t>
            </a:r>
          </a:p>
          <a:p>
            <a:pPr lvl="1"/>
            <a:r>
              <a:rPr lang="en-US" b="1" dirty="0" smtClean="0">
                <a:latin typeface="Cronos Pro" charset="0"/>
                <a:ea typeface="Cronos Pro" charset="0"/>
                <a:cs typeface="Cronos Pro" charset="0"/>
              </a:rPr>
              <a:t>Security goal:  </a:t>
            </a:r>
            <a:r>
              <a:rPr lang="en-US" dirty="0" smtClean="0"/>
              <a:t>prevent disclosure of message contents to other users</a:t>
            </a:r>
          </a:p>
          <a:p>
            <a:pPr lvl="1"/>
            <a:r>
              <a:rPr lang="en-US" b="1" dirty="0" smtClean="0">
                <a:latin typeface="Cronos Pro" charset="0"/>
                <a:ea typeface="Cronos Pro" charset="0"/>
                <a:cs typeface="Cronos Pro" charset="0"/>
              </a:rPr>
              <a:t>(Poor) security requirement:  </a:t>
            </a:r>
            <a:r>
              <a:rPr lang="en-US" dirty="0" smtClean="0"/>
              <a:t>contents of message cannot be read by anyone other than the two users</a:t>
            </a:r>
          </a:p>
          <a:p>
            <a:pPr lvl="1"/>
            <a:r>
              <a:rPr lang="en-US" b="1" dirty="0" smtClean="0">
                <a:latin typeface="Cronos Pro" charset="0"/>
                <a:ea typeface="Cronos Pro" charset="0"/>
                <a:cs typeface="Cronos Pro" charset="0"/>
              </a:rPr>
              <a:t>(Improved) security requirement:  </a:t>
            </a:r>
            <a:r>
              <a:rPr lang="en-US" dirty="0" smtClean="0"/>
              <a:t>message is encrypted by key shared with the two users</a:t>
            </a:r>
          </a:p>
          <a:p>
            <a:pPr lvl="2"/>
            <a:r>
              <a:rPr lang="en-US" dirty="0" smtClean="0"/>
              <a:t>doesn't over-commit to encryption algorithm, key size, etc.</a:t>
            </a:r>
            <a:endParaRPr lang="en-US" dirty="0"/>
          </a:p>
        </p:txBody>
      </p:sp>
    </p:spTree>
    <p:extLst>
      <p:ext uri="{BB962C8B-B14F-4D97-AF65-F5344CB8AC3E}">
        <p14:creationId xmlns:p14="http://schemas.microsoft.com/office/powerpoint/2010/main" val="1257071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Big Picture</a:t>
            </a:r>
            <a:endParaRPr lang="en-US" dirty="0"/>
          </a:p>
        </p:txBody>
      </p:sp>
      <p:sp>
        <p:nvSpPr>
          <p:cNvPr id="3" name="Content Placeholder 2"/>
          <p:cNvSpPr>
            <a:spLocks noGrp="1"/>
          </p:cNvSpPr>
          <p:nvPr>
            <p:ph idx="1"/>
          </p:nvPr>
        </p:nvSpPr>
        <p:spPr/>
        <p:txBody>
          <a:bodyPr>
            <a:normAutofit/>
          </a:bodyPr>
          <a:lstStyle/>
          <a:p>
            <a:pPr marL="0" indent="0" algn="ctr">
              <a:buNone/>
            </a:pPr>
            <a:r>
              <a:rPr lang="en-US" dirty="0">
                <a:solidFill>
                  <a:schemeClr val="accent2"/>
                </a:solidFill>
              </a:rPr>
              <a:t>Attacks </a:t>
            </a:r>
            <a:r>
              <a:rPr lang="en-US" dirty="0" smtClean="0"/>
              <a:t/>
            </a:r>
            <a:br>
              <a:rPr lang="en-US" dirty="0" smtClean="0"/>
            </a:br>
            <a:r>
              <a:rPr lang="en-US" dirty="0" smtClean="0"/>
              <a:t>are </a:t>
            </a:r>
            <a:r>
              <a:rPr lang="en-US" dirty="0"/>
              <a:t>perpetrated by </a:t>
            </a:r>
            <a:r>
              <a:rPr lang="en-US" dirty="0" smtClean="0"/>
              <a:t/>
            </a:r>
            <a:br>
              <a:rPr lang="en-US" dirty="0" smtClean="0"/>
            </a:br>
            <a:r>
              <a:rPr lang="en-US" dirty="0" smtClean="0">
                <a:solidFill>
                  <a:srgbClr val="4F81BD"/>
                </a:solidFill>
              </a:rPr>
              <a:t>threats</a:t>
            </a:r>
            <a:r>
              <a:rPr lang="en-US" dirty="0" smtClean="0"/>
              <a:t> </a:t>
            </a:r>
            <a:br>
              <a:rPr lang="en-US" dirty="0" smtClean="0"/>
            </a:br>
            <a:r>
              <a:rPr lang="en-US" dirty="0" smtClean="0"/>
              <a:t>that </a:t>
            </a:r>
            <a:r>
              <a:rPr lang="en-US" dirty="0"/>
              <a:t>inflict </a:t>
            </a:r>
            <a:r>
              <a:rPr lang="en-US" dirty="0" smtClean="0"/>
              <a:t/>
            </a:r>
            <a:br>
              <a:rPr lang="en-US" dirty="0" smtClean="0"/>
            </a:br>
            <a:r>
              <a:rPr lang="en-US" dirty="0" smtClean="0">
                <a:solidFill>
                  <a:srgbClr val="4F81BD"/>
                </a:solidFill>
              </a:rPr>
              <a:t>harm</a:t>
            </a:r>
            <a:r>
              <a:rPr lang="en-US" dirty="0" smtClean="0"/>
              <a:t> </a:t>
            </a:r>
            <a:br>
              <a:rPr lang="en-US" dirty="0" smtClean="0"/>
            </a:br>
            <a:r>
              <a:rPr lang="en-US" dirty="0" smtClean="0"/>
              <a:t>by exploiting</a:t>
            </a:r>
            <a:br>
              <a:rPr lang="en-US" dirty="0" smtClean="0"/>
            </a:br>
            <a:r>
              <a:rPr lang="en-US" dirty="0" smtClean="0">
                <a:solidFill>
                  <a:srgbClr val="4F81BD"/>
                </a:solidFill>
              </a:rPr>
              <a:t>vulnerabilities</a:t>
            </a:r>
            <a:r>
              <a:rPr lang="en-US" dirty="0" smtClean="0"/>
              <a:t/>
            </a:r>
            <a:br>
              <a:rPr lang="en-US" dirty="0" smtClean="0"/>
            </a:br>
            <a:r>
              <a:rPr lang="en-US" dirty="0" smtClean="0"/>
              <a:t>which </a:t>
            </a:r>
            <a:r>
              <a:rPr lang="en-US" dirty="0"/>
              <a:t>are controlled by </a:t>
            </a:r>
            <a:r>
              <a:rPr lang="en-US" dirty="0" smtClean="0"/>
              <a:t/>
            </a:r>
            <a:br>
              <a:rPr lang="en-US" dirty="0" smtClean="0"/>
            </a:br>
            <a:r>
              <a:rPr lang="en-US" dirty="0" smtClean="0">
                <a:solidFill>
                  <a:srgbClr val="4F81BD"/>
                </a:solidFill>
              </a:rPr>
              <a:t>countermeasures</a:t>
            </a:r>
            <a:r>
              <a:rPr lang="en-US" dirty="0"/>
              <a:t>.</a:t>
            </a:r>
          </a:p>
        </p:txBody>
      </p:sp>
    </p:spTree>
    <p:extLst>
      <p:ext uri="{BB962C8B-B14F-4D97-AF65-F5344CB8AC3E}">
        <p14:creationId xmlns:p14="http://schemas.microsoft.com/office/powerpoint/2010/main" val="2566532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vs. requirements</a:t>
            </a:r>
            <a:endParaRPr lang="en-US" dirty="0"/>
          </a:p>
        </p:txBody>
      </p:sp>
      <p:graphicFrame>
        <p:nvGraphicFramePr>
          <p:cNvPr id="4" name="Content Placeholder 3"/>
          <p:cNvGraphicFramePr>
            <a:graphicFrameLocks noGrp="1"/>
          </p:cNvGraphicFramePr>
          <p:nvPr>
            <p:ph idx="1"/>
            <p:extLst/>
          </p:nvPr>
        </p:nvGraphicFramePr>
        <p:xfrm>
          <a:off x="457200" y="1600200"/>
          <a:ext cx="8229600" cy="438912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sz="2800" dirty="0" smtClean="0">
                          <a:latin typeface="Cronos Pro" charset="0"/>
                          <a:ea typeface="Cronos Pro" charset="0"/>
                          <a:cs typeface="Cronos Pro" charset="0"/>
                        </a:rPr>
                        <a:t>Goals</a:t>
                      </a:r>
                      <a:endParaRPr lang="en-US" sz="2800" dirty="0">
                        <a:latin typeface="Cronos Pro" charset="0"/>
                        <a:ea typeface="Cronos Pro" charset="0"/>
                        <a:cs typeface="Cronos Pro" charset="0"/>
                      </a:endParaRPr>
                    </a:p>
                  </a:txBody>
                  <a:tcPr/>
                </a:tc>
                <a:tc>
                  <a:txBody>
                    <a:bodyPr/>
                    <a:lstStyle/>
                    <a:p>
                      <a:r>
                        <a:rPr lang="en-US" sz="2800" dirty="0" smtClean="0">
                          <a:latin typeface="Cronos Pro" charset="0"/>
                          <a:ea typeface="Cronos Pro" charset="0"/>
                          <a:cs typeface="Cronos Pro" charset="0"/>
                        </a:rPr>
                        <a:t>Requirements</a:t>
                      </a:r>
                      <a:endParaRPr lang="en-US" sz="2800" dirty="0">
                        <a:latin typeface="Cronos Pro" charset="0"/>
                        <a:ea typeface="Cronos Pro" charset="0"/>
                        <a:cs typeface="Cronos Pro" charset="0"/>
                      </a:endParaRPr>
                    </a:p>
                  </a:txBody>
                  <a:tcPr/>
                </a:tc>
              </a:tr>
              <a:tr h="370840">
                <a:tc>
                  <a:txBody>
                    <a:bodyPr/>
                    <a:lstStyle/>
                    <a:p>
                      <a:r>
                        <a:rPr lang="en-US" sz="2800" dirty="0" smtClean="0">
                          <a:latin typeface="Cronos Pro" charset="0"/>
                          <a:ea typeface="Cronos Pro" charset="0"/>
                          <a:cs typeface="Cronos Pro" charset="0"/>
                        </a:rPr>
                        <a:t>Broad scope</a:t>
                      </a:r>
                      <a:endParaRPr lang="en-US" sz="2800" dirty="0">
                        <a:latin typeface="Cronos Pro" charset="0"/>
                        <a:ea typeface="Cronos Pro" charset="0"/>
                        <a:cs typeface="Cronos Pro" charset="0"/>
                      </a:endParaRPr>
                    </a:p>
                  </a:txBody>
                  <a:tcPr/>
                </a:tc>
                <a:tc>
                  <a:txBody>
                    <a:bodyPr/>
                    <a:lstStyle/>
                    <a:p>
                      <a:r>
                        <a:rPr lang="en-US" sz="2800" dirty="0" smtClean="0">
                          <a:latin typeface="Cronos Pro" charset="0"/>
                          <a:ea typeface="Cronos Pro" charset="0"/>
                          <a:cs typeface="Cronos Pro" charset="0"/>
                        </a:rPr>
                        <a:t>Narrow scope</a:t>
                      </a:r>
                      <a:endParaRPr lang="en-US" sz="2800" dirty="0">
                        <a:latin typeface="Cronos Pro" charset="0"/>
                        <a:ea typeface="Cronos Pro" charset="0"/>
                        <a:cs typeface="Cronos Pro" charset="0"/>
                      </a:endParaRPr>
                    </a:p>
                  </a:txBody>
                  <a:tcPr/>
                </a:tc>
              </a:tr>
              <a:tr h="370840">
                <a:tc>
                  <a:txBody>
                    <a:bodyPr/>
                    <a:lstStyle/>
                    <a:p>
                      <a:r>
                        <a:rPr lang="en-US" sz="2800" dirty="0" smtClean="0">
                          <a:latin typeface="Cronos Pro" charset="0"/>
                          <a:ea typeface="Cronos Pro" charset="0"/>
                          <a:cs typeface="Cronos Pro" charset="0"/>
                        </a:rPr>
                        <a:t>Apply to system</a:t>
                      </a:r>
                      <a:endParaRPr lang="en-US" sz="2800" dirty="0">
                        <a:latin typeface="Cronos Pro" charset="0"/>
                        <a:ea typeface="Cronos Pro" charset="0"/>
                        <a:cs typeface="Cronos Pro" charset="0"/>
                      </a:endParaRPr>
                    </a:p>
                  </a:txBody>
                  <a:tcPr/>
                </a:tc>
                <a:tc>
                  <a:txBody>
                    <a:bodyPr/>
                    <a:lstStyle/>
                    <a:p>
                      <a:r>
                        <a:rPr lang="en-US" sz="2800" dirty="0" smtClean="0">
                          <a:latin typeface="Cronos Pro" charset="0"/>
                          <a:ea typeface="Cronos Pro" charset="0"/>
                          <a:cs typeface="Cronos Pro" charset="0"/>
                        </a:rPr>
                        <a:t>Apply to individual functional requirements</a:t>
                      </a:r>
                      <a:endParaRPr lang="en-US" sz="2800" dirty="0">
                        <a:latin typeface="Cronos Pro" charset="0"/>
                        <a:ea typeface="Cronos Pro" charset="0"/>
                        <a:cs typeface="Cronos Pro" charset="0"/>
                      </a:endParaRPr>
                    </a:p>
                  </a:txBody>
                  <a:tcPr/>
                </a:tc>
              </a:tr>
              <a:tr h="370840">
                <a:tc>
                  <a:txBody>
                    <a:bodyPr/>
                    <a:lstStyle/>
                    <a:p>
                      <a:r>
                        <a:rPr lang="en-US" sz="2800" dirty="0" smtClean="0">
                          <a:latin typeface="Cronos Pro" charset="0"/>
                          <a:ea typeface="Cronos Pro" charset="0"/>
                          <a:cs typeface="Cronos Pro" charset="0"/>
                        </a:rPr>
                        <a:t>State desires</a:t>
                      </a:r>
                      <a:endParaRPr lang="en-US" sz="2800" dirty="0">
                        <a:latin typeface="Cronos Pro" charset="0"/>
                        <a:ea typeface="Cronos Pro" charset="0"/>
                        <a:cs typeface="Cronos Pro" charset="0"/>
                      </a:endParaRPr>
                    </a:p>
                  </a:txBody>
                  <a:tcPr/>
                </a:tc>
                <a:tc>
                  <a:txBody>
                    <a:bodyPr/>
                    <a:lstStyle/>
                    <a:p>
                      <a:r>
                        <a:rPr lang="en-US" sz="2800" dirty="0" smtClean="0">
                          <a:latin typeface="Cronos Pro" charset="0"/>
                          <a:ea typeface="Cronos Pro" charset="0"/>
                          <a:cs typeface="Cronos Pro" charset="0"/>
                        </a:rPr>
                        <a:t>State constraints</a:t>
                      </a:r>
                      <a:endParaRPr lang="en-US" sz="2800" dirty="0">
                        <a:latin typeface="Cronos Pro" charset="0"/>
                        <a:ea typeface="Cronos Pro" charset="0"/>
                        <a:cs typeface="Cronos Pro" charset="0"/>
                      </a:endParaRPr>
                    </a:p>
                  </a:txBody>
                  <a:tcPr/>
                </a:tc>
              </a:tr>
              <a:tr h="370840">
                <a:tc>
                  <a:txBody>
                    <a:bodyPr/>
                    <a:lstStyle/>
                    <a:p>
                      <a:r>
                        <a:rPr lang="en-US" sz="2800" dirty="0" smtClean="0">
                          <a:latin typeface="Cronos Pro" charset="0"/>
                          <a:ea typeface="Cronos Pro" charset="0"/>
                          <a:cs typeface="Cronos Pro" charset="0"/>
                        </a:rPr>
                        <a:t>Not testable</a:t>
                      </a:r>
                      <a:endParaRPr lang="en-US" sz="2800" dirty="0">
                        <a:latin typeface="Cronos Pro" charset="0"/>
                        <a:ea typeface="Cronos Pro" charset="0"/>
                        <a:cs typeface="Cronos Pro" charset="0"/>
                      </a:endParaRPr>
                    </a:p>
                  </a:txBody>
                  <a:tcPr/>
                </a:tc>
                <a:tc>
                  <a:txBody>
                    <a:bodyPr/>
                    <a:lstStyle/>
                    <a:p>
                      <a:r>
                        <a:rPr lang="en-US" sz="2800" dirty="0" smtClean="0">
                          <a:latin typeface="Cronos Pro" charset="0"/>
                          <a:ea typeface="Cronos Pro" charset="0"/>
                          <a:cs typeface="Cronos Pro" charset="0"/>
                        </a:rPr>
                        <a:t>Testable</a:t>
                      </a:r>
                      <a:endParaRPr lang="en-US" sz="2800" dirty="0">
                        <a:latin typeface="Cronos Pro" charset="0"/>
                        <a:ea typeface="Cronos Pro" charset="0"/>
                        <a:cs typeface="Cronos Pro" charset="0"/>
                      </a:endParaRPr>
                    </a:p>
                  </a:txBody>
                  <a:tcPr/>
                </a:tc>
              </a:tr>
              <a:tr h="370840">
                <a:tc>
                  <a:txBody>
                    <a:bodyPr/>
                    <a:lstStyle/>
                    <a:p>
                      <a:r>
                        <a:rPr lang="en-US" sz="2800" dirty="0" smtClean="0">
                          <a:latin typeface="Cronos Pro" charset="0"/>
                          <a:ea typeface="Cronos Pro" charset="0"/>
                          <a:cs typeface="Cronos Pro" charset="0"/>
                        </a:rPr>
                        <a:t>Not about design/implementation details</a:t>
                      </a:r>
                      <a:endParaRPr lang="en-US" sz="2800" dirty="0">
                        <a:latin typeface="Cronos Pro" charset="0"/>
                        <a:ea typeface="Cronos Pro" charset="0"/>
                        <a:cs typeface="Cronos Pro" charset="0"/>
                      </a:endParaRPr>
                    </a:p>
                  </a:txBody>
                  <a:tcPr/>
                </a:tc>
                <a:tc>
                  <a:txBody>
                    <a:bodyPr/>
                    <a:lstStyle/>
                    <a:p>
                      <a:r>
                        <a:rPr lang="en-US" sz="2800" dirty="0" smtClean="0">
                          <a:latin typeface="Cronos Pro" charset="0"/>
                          <a:ea typeface="Cronos Pro" charset="0"/>
                          <a:cs typeface="Cronos Pro" charset="0"/>
                        </a:rPr>
                        <a:t>Provide some details</a:t>
                      </a:r>
                      <a:endParaRPr lang="en-US" sz="2800" dirty="0">
                        <a:latin typeface="Cronos Pro" charset="0"/>
                        <a:ea typeface="Cronos Pro" charset="0"/>
                        <a:cs typeface="Cronos Pro" charset="0"/>
                      </a:endParaRPr>
                    </a:p>
                  </a:txBody>
                  <a:tcPr/>
                </a:tc>
              </a:tr>
            </a:tbl>
          </a:graphicData>
        </a:graphic>
      </p:graphicFrame>
    </p:spTree>
    <p:extLst>
      <p:ext uri="{BB962C8B-B14F-4D97-AF65-F5344CB8AC3E}">
        <p14:creationId xmlns:p14="http://schemas.microsoft.com/office/powerpoint/2010/main" val="6484971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Example: GMS</a:t>
            </a:r>
            <a:endParaRPr lang="en-US" dirty="0"/>
          </a:p>
        </p:txBody>
      </p:sp>
      <p:sp>
        <p:nvSpPr>
          <p:cNvPr id="5" name="Content Placeholder 4"/>
          <p:cNvSpPr>
            <a:spLocks noGrp="1"/>
          </p:cNvSpPr>
          <p:nvPr>
            <p:ph idx="1"/>
          </p:nvPr>
        </p:nvSpPr>
        <p:spPr/>
        <p:txBody>
          <a:bodyPr>
            <a:normAutofit/>
          </a:bodyPr>
          <a:lstStyle/>
          <a:p>
            <a:r>
              <a:rPr lang="en-US" b="1" dirty="0" smtClean="0"/>
              <a:t>Functional requirements:   </a:t>
            </a:r>
            <a:r>
              <a:rPr lang="en-US" dirty="0" smtClean="0"/>
              <a:t>students view grades, profs view and change grades, admins manage enrollment</a:t>
            </a:r>
          </a:p>
          <a:p>
            <a:r>
              <a:rPr lang="en-US" b="1" dirty="0" smtClean="0"/>
              <a:t>Security goals: </a:t>
            </a:r>
            <a:r>
              <a:rPr lang="en-US" dirty="0" smtClean="0"/>
              <a:t>...</a:t>
            </a:r>
          </a:p>
          <a:p>
            <a:r>
              <a:rPr lang="en-US" b="1" dirty="0" smtClean="0"/>
              <a:t>Security requirements:  </a:t>
            </a:r>
            <a:r>
              <a:rPr lang="en-US" i="1" dirty="0" smtClean="0"/>
              <a:t>combine functional requirements with goals to invent constraints on system</a:t>
            </a:r>
            <a:endParaRPr lang="en-US" b="1" i="1" dirty="0" smtClean="0"/>
          </a:p>
        </p:txBody>
      </p:sp>
    </p:spTree>
    <p:extLst>
      <p:ext uri="{BB962C8B-B14F-4D97-AF65-F5344CB8AC3E}">
        <p14:creationId xmlns:p14="http://schemas.microsoft.com/office/powerpoint/2010/main" val="8120411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Engineering methodology</a:t>
            </a:r>
            <a:endParaRPr lang="en-US" dirty="0"/>
          </a:p>
        </p:txBody>
      </p:sp>
      <p:sp>
        <p:nvSpPr>
          <p:cNvPr id="5" name="Content Placeholder 4"/>
          <p:cNvSpPr>
            <a:spLocks noGrp="1"/>
          </p:cNvSpPr>
          <p:nvPr>
            <p:ph idx="1"/>
          </p:nvPr>
        </p:nvSpPr>
        <p:spPr/>
        <p:txBody>
          <a:bodyPr/>
          <a:lstStyle/>
          <a:p>
            <a:pPr marL="514350" indent="-514350">
              <a:buFont typeface="+mj-lt"/>
              <a:buAutoNum type="arabicPeriod"/>
            </a:pPr>
            <a:r>
              <a:rPr lang="en-US" dirty="0" smtClean="0"/>
              <a:t>Functional requirements</a:t>
            </a:r>
          </a:p>
          <a:p>
            <a:pPr marL="514350" indent="-514350">
              <a:buFont typeface="+mj-lt"/>
              <a:buAutoNum type="arabicPeriod"/>
            </a:pPr>
            <a:r>
              <a:rPr lang="en-US" dirty="0" smtClean="0"/>
              <a:t>Threat analysis</a:t>
            </a:r>
          </a:p>
          <a:p>
            <a:pPr marL="514350" indent="-514350">
              <a:buFont typeface="+mj-lt"/>
              <a:buAutoNum type="arabicPeriod"/>
            </a:pPr>
            <a:r>
              <a:rPr lang="en-US" dirty="0" smtClean="0"/>
              <a:t>Harm analysis</a:t>
            </a:r>
          </a:p>
          <a:p>
            <a:pPr marL="514350" indent="-514350">
              <a:buFont typeface="+mj-lt"/>
              <a:buAutoNum type="arabicPeriod"/>
            </a:pPr>
            <a:r>
              <a:rPr lang="en-US" dirty="0" smtClean="0"/>
              <a:t>Security goals</a:t>
            </a:r>
          </a:p>
          <a:p>
            <a:pPr marL="514350" indent="-514350">
              <a:buFont typeface="+mj-lt"/>
              <a:buAutoNum type="arabicPeriod"/>
            </a:pPr>
            <a:r>
              <a:rPr lang="en-US" dirty="0" smtClean="0"/>
              <a:t>Feasibility analysis</a:t>
            </a:r>
          </a:p>
          <a:p>
            <a:pPr marL="514350" indent="-514350">
              <a:buFont typeface="+mj-lt"/>
              <a:buAutoNum type="arabicPeriod"/>
            </a:pPr>
            <a:r>
              <a:rPr lang="en-US" dirty="0" smtClean="0"/>
              <a:t>Security requirements</a:t>
            </a:r>
            <a:endParaRPr lang="en-US" dirty="0"/>
          </a:p>
        </p:txBody>
      </p:sp>
    </p:spTree>
    <p:extLst>
      <p:ext uri="{BB962C8B-B14F-4D97-AF65-F5344CB8AC3E}">
        <p14:creationId xmlns:p14="http://schemas.microsoft.com/office/powerpoint/2010/main" val="7162582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Iteration</a:t>
            </a:r>
            <a:endParaRPr lang="en-US" dirty="0"/>
          </a:p>
        </p:txBody>
      </p:sp>
      <p:sp>
        <p:nvSpPr>
          <p:cNvPr id="4" name="Rectangle 3"/>
          <p:cNvSpPr/>
          <p:nvPr/>
        </p:nvSpPr>
        <p:spPr>
          <a:xfrm>
            <a:off x="457200" y="3190577"/>
            <a:ext cx="2315140" cy="110917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latin typeface="CronosPro-Regular"/>
                <a:cs typeface="CronosPro-Regular"/>
              </a:rPr>
              <a:t>Inventing new security requirements</a:t>
            </a:r>
            <a:endParaRPr lang="en-US" sz="2000" dirty="0">
              <a:latin typeface="CronosPro-Regular"/>
              <a:cs typeface="CronosPro-Regular"/>
            </a:endParaRPr>
          </a:p>
        </p:txBody>
      </p:sp>
      <p:grpSp>
        <p:nvGrpSpPr>
          <p:cNvPr id="16" name="Group 15"/>
          <p:cNvGrpSpPr/>
          <p:nvPr/>
        </p:nvGrpSpPr>
        <p:grpSpPr>
          <a:xfrm>
            <a:off x="1614770" y="1703951"/>
            <a:ext cx="4116474" cy="1486626"/>
            <a:chOff x="1614770" y="1703951"/>
            <a:chExt cx="4116474" cy="1486626"/>
          </a:xfrm>
        </p:grpSpPr>
        <p:sp>
          <p:nvSpPr>
            <p:cNvPr id="5" name="Rectangle 4"/>
            <p:cNvSpPr/>
            <p:nvPr/>
          </p:nvSpPr>
          <p:spPr>
            <a:xfrm>
              <a:off x="3416104" y="1703951"/>
              <a:ext cx="2315140" cy="110917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latin typeface="CronosPro-Regular"/>
                  <a:cs typeface="CronosPro-Regular"/>
                </a:rPr>
                <a:t>Inventing new functional requirements</a:t>
              </a:r>
              <a:endParaRPr lang="en-US" sz="2000" dirty="0">
                <a:latin typeface="CronosPro-Regular"/>
                <a:cs typeface="CronosPro-Regular"/>
              </a:endParaRPr>
            </a:p>
          </p:txBody>
        </p:sp>
        <p:cxnSp>
          <p:nvCxnSpPr>
            <p:cNvPr id="9" name="Straight Arrow Connector 8"/>
            <p:cNvCxnSpPr>
              <a:stCxn id="4" idx="0"/>
              <a:endCxn id="5" idx="1"/>
            </p:cNvCxnSpPr>
            <p:nvPr/>
          </p:nvCxnSpPr>
          <p:spPr>
            <a:xfrm flipV="1">
              <a:off x="1614770" y="2258539"/>
              <a:ext cx="1801334" cy="93203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grpSp>
        <p:nvGrpSpPr>
          <p:cNvPr id="17" name="Group 16"/>
          <p:cNvGrpSpPr/>
          <p:nvPr/>
        </p:nvGrpSpPr>
        <p:grpSpPr>
          <a:xfrm>
            <a:off x="5731244" y="2258539"/>
            <a:ext cx="2955556" cy="2041213"/>
            <a:chOff x="5731244" y="2258539"/>
            <a:chExt cx="2955556" cy="2041213"/>
          </a:xfrm>
        </p:grpSpPr>
        <p:sp>
          <p:nvSpPr>
            <p:cNvPr id="6" name="Rectangle 5"/>
            <p:cNvSpPr/>
            <p:nvPr/>
          </p:nvSpPr>
          <p:spPr>
            <a:xfrm>
              <a:off x="6371660" y="3190577"/>
              <a:ext cx="2315140" cy="110917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latin typeface="CronosPro-Regular"/>
                  <a:cs typeface="CronosPro-Regular"/>
                </a:rPr>
                <a:t>Introducing new assets</a:t>
              </a:r>
              <a:endParaRPr lang="en-US" sz="2000" dirty="0">
                <a:latin typeface="CronosPro-Regular"/>
                <a:cs typeface="CronosPro-Regular"/>
              </a:endParaRPr>
            </a:p>
          </p:txBody>
        </p:sp>
        <p:cxnSp>
          <p:nvCxnSpPr>
            <p:cNvPr id="11" name="Straight Arrow Connector 10"/>
            <p:cNvCxnSpPr>
              <a:stCxn id="5" idx="3"/>
              <a:endCxn id="6" idx="0"/>
            </p:cNvCxnSpPr>
            <p:nvPr/>
          </p:nvCxnSpPr>
          <p:spPr>
            <a:xfrm>
              <a:off x="5731244" y="2258539"/>
              <a:ext cx="1797986" cy="93203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a:off x="3416104" y="4299752"/>
            <a:ext cx="4113126" cy="1527126"/>
            <a:chOff x="3416104" y="4299752"/>
            <a:chExt cx="4113126" cy="1527126"/>
          </a:xfrm>
        </p:grpSpPr>
        <p:sp>
          <p:nvSpPr>
            <p:cNvPr id="7" name="Rectangle 6"/>
            <p:cNvSpPr/>
            <p:nvPr/>
          </p:nvSpPr>
          <p:spPr>
            <a:xfrm>
              <a:off x="3416104" y="4717703"/>
              <a:ext cx="2315140" cy="110917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latin typeface="CronosPro-Regular"/>
                  <a:cs typeface="CronosPro-Regular"/>
                </a:rPr>
                <a:t>Inventing new security goals</a:t>
              </a:r>
              <a:endParaRPr lang="en-US" sz="2000" dirty="0">
                <a:latin typeface="CronosPro-Regular"/>
                <a:cs typeface="CronosPro-Regular"/>
              </a:endParaRPr>
            </a:p>
          </p:txBody>
        </p:sp>
        <p:cxnSp>
          <p:nvCxnSpPr>
            <p:cNvPr id="13" name="Straight Arrow Connector 12"/>
            <p:cNvCxnSpPr>
              <a:stCxn id="6" idx="2"/>
              <a:endCxn id="7" idx="3"/>
            </p:cNvCxnSpPr>
            <p:nvPr/>
          </p:nvCxnSpPr>
          <p:spPr>
            <a:xfrm flipH="1">
              <a:off x="5731244" y="4299752"/>
              <a:ext cx="1797986" cy="97253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cxnSp>
        <p:nvCxnSpPr>
          <p:cNvPr id="15" name="Straight Arrow Connector 14"/>
          <p:cNvCxnSpPr>
            <a:stCxn id="7" idx="1"/>
            <a:endCxn id="4" idx="2"/>
          </p:cNvCxnSpPr>
          <p:nvPr/>
        </p:nvCxnSpPr>
        <p:spPr>
          <a:xfrm flipH="1" flipV="1">
            <a:off x="1614770" y="4299752"/>
            <a:ext cx="1801334" cy="97253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06448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rotWithShape="1">
          <a:blip r:embed="rId3">
            <a:extLst>
              <a:ext uri="{28A0092B-C50C-407E-A947-70E740481C1C}">
                <a14:useLocalDpi xmlns:a14="http://schemas.microsoft.com/office/drawing/2010/main" val="0"/>
              </a:ext>
            </a:extLst>
          </a:blip>
          <a:srcRect l="6072" t="11726" r="5572" b="14712"/>
          <a:stretch/>
        </p:blipFill>
        <p:spPr>
          <a:xfrm>
            <a:off x="6926" y="533400"/>
            <a:ext cx="9137073" cy="5679802"/>
          </a:xfrm>
        </p:spPr>
      </p:pic>
      <p:sp>
        <p:nvSpPr>
          <p:cNvPr id="7" name="Rectangle 6"/>
          <p:cNvSpPr/>
          <p:nvPr/>
        </p:nvSpPr>
        <p:spPr>
          <a:xfrm>
            <a:off x="80690" y="2895600"/>
            <a:ext cx="986110" cy="9906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6" name="Picture 5" descr="5631942_orig.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0656" y="2971800"/>
            <a:ext cx="832380" cy="381000"/>
          </a:xfrm>
          <a:prstGeom prst="rect">
            <a:avLst/>
          </a:prstGeom>
        </p:spPr>
      </p:pic>
    </p:spTree>
    <p:extLst>
      <p:ext uri="{BB962C8B-B14F-4D97-AF65-F5344CB8AC3E}">
        <p14:creationId xmlns:p14="http://schemas.microsoft.com/office/powerpoint/2010/main" val="19039242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Example: </a:t>
            </a:r>
            <a:r>
              <a:rPr lang="en-US" dirty="0" smtClean="0">
                <a:latin typeface="Phosphate Inline"/>
                <a:cs typeface="Phosphate Inline"/>
              </a:rPr>
              <a:t>Eleanor's Place</a:t>
            </a:r>
            <a:endParaRPr lang="en-US" dirty="0">
              <a:latin typeface="Phosphate Inline"/>
              <a:cs typeface="Phosphate Inline"/>
            </a:endParaRPr>
          </a:p>
        </p:txBody>
      </p:sp>
      <p:sp>
        <p:nvSpPr>
          <p:cNvPr id="5" name="Content Placeholder 4"/>
          <p:cNvSpPr>
            <a:spLocks noGrp="1"/>
          </p:cNvSpPr>
          <p:nvPr>
            <p:ph idx="1"/>
          </p:nvPr>
        </p:nvSpPr>
        <p:spPr>
          <a:xfrm>
            <a:off x="457200" y="1600200"/>
            <a:ext cx="8477614" cy="4876800"/>
          </a:xfrm>
        </p:spPr>
        <p:txBody>
          <a:bodyPr>
            <a:normAutofit lnSpcReduction="10000"/>
          </a:bodyPr>
          <a:lstStyle/>
          <a:p>
            <a:r>
              <a:rPr lang="en-US" dirty="0" smtClean="0"/>
              <a:t>New </a:t>
            </a:r>
            <a:r>
              <a:rPr lang="en-US" dirty="0"/>
              <a:t>restaurant in </a:t>
            </a:r>
            <a:r>
              <a:rPr lang="en-US" dirty="0" smtClean="0"/>
              <a:t>Ithaca</a:t>
            </a:r>
            <a:endParaRPr lang="en-US" dirty="0"/>
          </a:p>
          <a:p>
            <a:r>
              <a:rPr lang="en-US" dirty="0" smtClean="0"/>
              <a:t>Contracts </a:t>
            </a:r>
            <a:r>
              <a:rPr lang="en-US" dirty="0"/>
              <a:t>with </a:t>
            </a:r>
            <a:r>
              <a:rPr lang="en-US" dirty="0" err="1" smtClean="0"/>
              <a:t>opentable.com</a:t>
            </a:r>
            <a:r>
              <a:rPr lang="en-US" dirty="0" smtClean="0"/>
              <a:t> </a:t>
            </a:r>
            <a:r>
              <a:rPr lang="en-US" dirty="0"/>
              <a:t>to make online reservations </a:t>
            </a:r>
            <a:r>
              <a:rPr lang="en-US" dirty="0" smtClean="0"/>
              <a:t>possible</a:t>
            </a:r>
          </a:p>
          <a:p>
            <a:r>
              <a:rPr lang="en-US" dirty="0" smtClean="0"/>
              <a:t>What are the functionality requirements for this reservation system?</a:t>
            </a:r>
          </a:p>
          <a:p>
            <a:r>
              <a:rPr lang="en-US" dirty="0" smtClean="0"/>
              <a:t>What is the threat model?</a:t>
            </a:r>
            <a:endParaRPr lang="en-US" dirty="0"/>
          </a:p>
          <a:p>
            <a:r>
              <a:rPr lang="en-US" dirty="0" smtClean="0"/>
              <a:t>What </a:t>
            </a:r>
            <a:r>
              <a:rPr lang="en-US" dirty="0"/>
              <a:t>confidentiality, integrity, and availability harms does </a:t>
            </a:r>
            <a:r>
              <a:rPr lang="en-US" dirty="0" smtClean="0"/>
              <a:t>Eleanor's Place </a:t>
            </a:r>
            <a:r>
              <a:rPr lang="en-US" dirty="0" smtClean="0"/>
              <a:t>face?</a:t>
            </a:r>
            <a:endParaRPr lang="en-US" dirty="0" smtClean="0"/>
          </a:p>
          <a:p>
            <a:pPr lvl="0"/>
            <a:r>
              <a:rPr lang="en-US" dirty="0" smtClean="0"/>
              <a:t>What </a:t>
            </a:r>
            <a:r>
              <a:rPr lang="en-US" dirty="0" smtClean="0"/>
              <a:t>security goals should it have? Are they feasible? How could these be refined to security requirements? </a:t>
            </a:r>
            <a:endParaRPr lang="en-US" dirty="0"/>
          </a:p>
          <a:p>
            <a:pPr lvl="0"/>
            <a:r>
              <a:rPr lang="en-US" dirty="0" smtClean="0">
                <a:solidFill>
                  <a:schemeClr val="accent2"/>
                </a:solidFill>
              </a:rPr>
              <a:t>What vulnerabilities might there be? What </a:t>
            </a:r>
            <a:r>
              <a:rPr lang="en-US" dirty="0">
                <a:solidFill>
                  <a:schemeClr val="accent2"/>
                </a:solidFill>
              </a:rPr>
              <a:t>countermeasures could be employed to control those vulnerabilities?</a:t>
            </a:r>
          </a:p>
          <a:p>
            <a:endParaRPr lang="en-US" dirty="0"/>
          </a:p>
          <a:p>
            <a:endParaRPr lang="en-US" dirty="0"/>
          </a:p>
        </p:txBody>
      </p:sp>
      <p:pic>
        <p:nvPicPr>
          <p:cNvPr id="7" name="Picture 6" descr="5631942_orig.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02814" y="129580"/>
            <a:ext cx="2032000" cy="1026478"/>
          </a:xfrm>
          <a:prstGeom prst="rect">
            <a:avLst/>
          </a:prstGeom>
        </p:spPr>
      </p:pic>
    </p:spTree>
    <p:extLst>
      <p:ext uri="{BB962C8B-B14F-4D97-AF65-F5344CB8AC3E}">
        <p14:creationId xmlns:p14="http://schemas.microsoft.com/office/powerpoint/2010/main" val="1723083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Countermeasures</a:t>
            </a:r>
            <a:endParaRPr lang="en-US" dirty="0"/>
          </a:p>
        </p:txBody>
      </p:sp>
      <p:sp>
        <p:nvSpPr>
          <p:cNvPr id="3" name="Content Placeholder 2"/>
          <p:cNvSpPr>
            <a:spLocks noGrp="1"/>
          </p:cNvSpPr>
          <p:nvPr>
            <p:ph idx="1"/>
          </p:nvPr>
        </p:nvSpPr>
        <p:spPr/>
        <p:txBody>
          <a:bodyPr>
            <a:normAutofit/>
          </a:bodyPr>
          <a:lstStyle/>
          <a:p>
            <a:pPr marL="0" indent="0">
              <a:buNone/>
            </a:pPr>
            <a:r>
              <a:rPr lang="en-US" dirty="0">
                <a:solidFill>
                  <a:schemeClr val="accent2"/>
                </a:solidFill>
              </a:rPr>
              <a:t>A defense that protects against attacks by neutralizing either the threat or vulnerability </a:t>
            </a:r>
            <a:r>
              <a:rPr lang="en-US" dirty="0" smtClean="0">
                <a:solidFill>
                  <a:schemeClr val="accent2"/>
                </a:solidFill>
              </a:rPr>
              <a:t>involved</a:t>
            </a:r>
            <a:endParaRPr lang="en-US" dirty="0">
              <a:solidFill>
                <a:schemeClr val="accent2"/>
              </a:solidFill>
            </a:endParaRPr>
          </a:p>
          <a:p>
            <a:pPr marL="0" indent="0">
              <a:buNone/>
            </a:pPr>
            <a:endParaRPr lang="en-US" dirty="0" smtClean="0"/>
          </a:p>
          <a:p>
            <a:pPr marL="0" indent="0">
              <a:buNone/>
            </a:pPr>
            <a:r>
              <a:rPr lang="en-US" dirty="0"/>
              <a:t>Strategy:</a:t>
            </a:r>
          </a:p>
          <a:p>
            <a:r>
              <a:rPr lang="en-US" dirty="0">
                <a:solidFill>
                  <a:srgbClr val="4F81BD"/>
                </a:solidFill>
              </a:rPr>
              <a:t>Prevent:  </a:t>
            </a:r>
            <a:r>
              <a:rPr lang="en-US" dirty="0"/>
              <a:t>block attack or close vulnerability</a:t>
            </a:r>
          </a:p>
          <a:p>
            <a:r>
              <a:rPr lang="en-US" dirty="0">
                <a:solidFill>
                  <a:srgbClr val="4F81BD"/>
                </a:solidFill>
              </a:rPr>
              <a:t>Deter:  </a:t>
            </a:r>
            <a:r>
              <a:rPr lang="en-US" dirty="0"/>
              <a:t>make attack harder but not impossible</a:t>
            </a:r>
          </a:p>
          <a:p>
            <a:r>
              <a:rPr lang="en-US" dirty="0">
                <a:solidFill>
                  <a:srgbClr val="4F81BD"/>
                </a:solidFill>
              </a:rPr>
              <a:t>Deflect:  </a:t>
            </a:r>
            <a:r>
              <a:rPr lang="en-US" dirty="0"/>
              <a:t>make other targets more attractive </a:t>
            </a:r>
          </a:p>
          <a:p>
            <a:r>
              <a:rPr lang="en-US" dirty="0">
                <a:solidFill>
                  <a:srgbClr val="4F81BD"/>
                </a:solidFill>
              </a:rPr>
              <a:t>Mitigate:  </a:t>
            </a:r>
            <a:r>
              <a:rPr lang="en-US" dirty="0"/>
              <a:t>make harm less severe</a:t>
            </a:r>
          </a:p>
          <a:p>
            <a:r>
              <a:rPr lang="en-US" dirty="0">
                <a:solidFill>
                  <a:srgbClr val="4F81BD"/>
                </a:solidFill>
              </a:rPr>
              <a:t>Detect:  </a:t>
            </a:r>
            <a:r>
              <a:rPr lang="en-US" dirty="0"/>
              <a:t>as it happens or after the fact</a:t>
            </a:r>
          </a:p>
          <a:p>
            <a:r>
              <a:rPr lang="en-US" dirty="0">
                <a:solidFill>
                  <a:srgbClr val="4F81BD"/>
                </a:solidFill>
              </a:rPr>
              <a:t>Recover:  </a:t>
            </a:r>
            <a:r>
              <a:rPr lang="en-US" dirty="0" smtClean="0"/>
              <a:t>undo harm</a:t>
            </a:r>
          </a:p>
        </p:txBody>
      </p:sp>
    </p:spTree>
    <p:extLst>
      <p:ext uri="{BB962C8B-B14F-4D97-AF65-F5344CB8AC3E}">
        <p14:creationId xmlns:p14="http://schemas.microsoft.com/office/powerpoint/2010/main" val="812392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Engineering methodology</a:t>
            </a:r>
            <a:endParaRPr lang="en-US" dirty="0"/>
          </a:p>
        </p:txBody>
      </p:sp>
      <p:sp>
        <p:nvSpPr>
          <p:cNvPr id="5" name="Content Placeholder 4"/>
          <p:cNvSpPr>
            <a:spLocks noGrp="1"/>
          </p:cNvSpPr>
          <p:nvPr>
            <p:ph idx="1"/>
          </p:nvPr>
        </p:nvSpPr>
        <p:spPr/>
        <p:txBody>
          <a:bodyPr/>
          <a:lstStyle/>
          <a:p>
            <a:pPr marL="514350" indent="-514350">
              <a:buFont typeface="+mj-lt"/>
              <a:buAutoNum type="arabicPeriod"/>
            </a:pPr>
            <a:r>
              <a:rPr lang="en-US" dirty="0" smtClean="0"/>
              <a:t>Functional requirements</a:t>
            </a:r>
          </a:p>
          <a:p>
            <a:pPr marL="514350" indent="-514350">
              <a:buFont typeface="+mj-lt"/>
              <a:buAutoNum type="arabicPeriod"/>
            </a:pPr>
            <a:r>
              <a:rPr lang="en-US" dirty="0" smtClean="0"/>
              <a:t>Threat analysis</a:t>
            </a:r>
          </a:p>
          <a:p>
            <a:pPr marL="514350" indent="-514350">
              <a:buFont typeface="+mj-lt"/>
              <a:buAutoNum type="arabicPeriod"/>
            </a:pPr>
            <a:r>
              <a:rPr lang="en-US" dirty="0" smtClean="0"/>
              <a:t>Harm analysis</a:t>
            </a:r>
          </a:p>
          <a:p>
            <a:pPr marL="514350" indent="-514350">
              <a:buFont typeface="+mj-lt"/>
              <a:buAutoNum type="arabicPeriod"/>
            </a:pPr>
            <a:r>
              <a:rPr lang="en-US" dirty="0" smtClean="0"/>
              <a:t>Security goals</a:t>
            </a:r>
          </a:p>
          <a:p>
            <a:pPr marL="514350" indent="-514350">
              <a:buFont typeface="+mj-lt"/>
              <a:buAutoNum type="arabicPeriod"/>
            </a:pPr>
            <a:r>
              <a:rPr lang="en-US" dirty="0" smtClean="0"/>
              <a:t>Feasibility analysis</a:t>
            </a:r>
          </a:p>
          <a:p>
            <a:pPr marL="514350" indent="-514350">
              <a:buFont typeface="+mj-lt"/>
              <a:buAutoNum type="arabicPeriod"/>
            </a:pPr>
            <a:r>
              <a:rPr lang="en-US" dirty="0" smtClean="0"/>
              <a:t>Security requirements</a:t>
            </a:r>
            <a:endParaRPr lang="en-US" dirty="0"/>
          </a:p>
        </p:txBody>
      </p:sp>
    </p:spTree>
    <p:extLst>
      <p:ext uri="{BB962C8B-B14F-4D97-AF65-F5344CB8AC3E}">
        <p14:creationId xmlns:p14="http://schemas.microsoft.com/office/powerpoint/2010/main" val="524624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1. Functional requirements</a:t>
            </a:r>
            <a:endParaRPr lang="en-US" dirty="0"/>
          </a:p>
        </p:txBody>
      </p:sp>
      <p:sp>
        <p:nvSpPr>
          <p:cNvPr id="5" name="Content Placeholder 4"/>
          <p:cNvSpPr>
            <a:spLocks noGrp="1"/>
          </p:cNvSpPr>
          <p:nvPr>
            <p:ph idx="1"/>
          </p:nvPr>
        </p:nvSpPr>
        <p:spPr/>
        <p:txBody>
          <a:bodyPr>
            <a:normAutofit/>
          </a:bodyPr>
          <a:lstStyle/>
          <a:p>
            <a:r>
              <a:rPr lang="en-US" b="1" dirty="0" smtClean="0">
                <a:solidFill>
                  <a:schemeClr val="accent2"/>
                </a:solidFill>
              </a:rPr>
              <a:t>Security</a:t>
            </a:r>
            <a:r>
              <a:rPr lang="en-US" dirty="0" smtClean="0">
                <a:solidFill>
                  <a:schemeClr val="accent2"/>
                </a:solidFill>
              </a:rPr>
              <a:t> </a:t>
            </a:r>
            <a:r>
              <a:rPr lang="en-US" dirty="0" smtClean="0"/>
              <a:t>= </a:t>
            </a:r>
            <a:r>
              <a:rPr lang="en-US" b="1" dirty="0" smtClean="0"/>
              <a:t>does what it should </a:t>
            </a:r>
            <a:r>
              <a:rPr lang="en-US" dirty="0" smtClean="0"/>
              <a:t>+ nothing more</a:t>
            </a:r>
          </a:p>
          <a:p>
            <a:r>
              <a:rPr lang="en-US" dirty="0" smtClean="0"/>
              <a:t>Should be </a:t>
            </a:r>
            <a:r>
              <a:rPr lang="en-US" b="1" dirty="0" smtClean="0"/>
              <a:t>testable</a:t>
            </a:r>
            <a:r>
              <a:rPr lang="en-US" dirty="0" smtClean="0"/>
              <a:t>:  a 3</a:t>
            </a:r>
            <a:r>
              <a:rPr lang="en-US" baseline="30000" dirty="0" smtClean="0"/>
              <a:t>rd</a:t>
            </a:r>
            <a:r>
              <a:rPr lang="en-US" dirty="0" smtClean="0"/>
              <a:t> party could determine whether requirement is met</a:t>
            </a:r>
          </a:p>
          <a:p>
            <a:r>
              <a:rPr lang="en-US" dirty="0" smtClean="0"/>
              <a:t>User stories:</a:t>
            </a:r>
          </a:p>
          <a:p>
            <a:pPr lvl="1"/>
            <a:r>
              <a:rPr lang="en-US" dirty="0" smtClean="0"/>
              <a:t>brief description of single kind of interaction user can have with system</a:t>
            </a:r>
          </a:p>
          <a:p>
            <a:pPr lvl="1"/>
            <a:r>
              <a:rPr lang="en-US" dirty="0" smtClean="0"/>
              <a:t>"As a </a:t>
            </a:r>
            <a:r>
              <a:rPr lang="en-US" i="1" dirty="0" smtClean="0"/>
              <a:t>user</a:t>
            </a:r>
            <a:r>
              <a:rPr lang="en-US" dirty="0" smtClean="0"/>
              <a:t> I can </a:t>
            </a:r>
            <a:r>
              <a:rPr lang="en-US" i="1" dirty="0" smtClean="0"/>
              <a:t>action</a:t>
            </a:r>
            <a:r>
              <a:rPr lang="en-US" dirty="0" smtClean="0"/>
              <a:t> so that </a:t>
            </a:r>
            <a:r>
              <a:rPr lang="en-US" i="1" dirty="0" smtClean="0"/>
              <a:t>purpose</a:t>
            </a:r>
            <a:r>
              <a:rPr lang="en-US" dirty="0" smtClean="0"/>
              <a:t>"</a:t>
            </a:r>
          </a:p>
          <a:p>
            <a:pPr lvl="1"/>
            <a:r>
              <a:rPr lang="en-US" dirty="0" smtClean="0"/>
              <a:t>Examples from CMS:</a:t>
            </a:r>
          </a:p>
          <a:p>
            <a:pPr lvl="2"/>
            <a:r>
              <a:rPr lang="en-US" dirty="0"/>
              <a:t>As a professor, I can create a new assignment by specifying its name, number of possible points, and due date</a:t>
            </a:r>
            <a:r>
              <a:rPr lang="en-US" dirty="0" smtClean="0"/>
              <a:t>.</a:t>
            </a:r>
          </a:p>
          <a:p>
            <a:pPr lvl="2"/>
            <a:r>
              <a:rPr lang="en-US" dirty="0"/>
              <a:t>As a student, I can submit a file as a solution to an assignment</a:t>
            </a:r>
            <a:r>
              <a:rPr lang="en-US" dirty="0" smtClean="0"/>
              <a:t>.</a:t>
            </a:r>
          </a:p>
          <a:p>
            <a:r>
              <a:rPr lang="en-US" dirty="0" smtClean="0"/>
              <a:t>These stories reveal system </a:t>
            </a:r>
            <a:r>
              <a:rPr lang="en-US" dirty="0" smtClean="0">
                <a:solidFill>
                  <a:srgbClr val="4F81BD"/>
                </a:solidFill>
              </a:rPr>
              <a:t>assets</a:t>
            </a:r>
          </a:p>
          <a:p>
            <a:endParaRPr lang="en-US" dirty="0"/>
          </a:p>
        </p:txBody>
      </p:sp>
    </p:spTree>
    <p:extLst>
      <p:ext uri="{BB962C8B-B14F-4D97-AF65-F5344CB8AC3E}">
        <p14:creationId xmlns:p14="http://schemas.microsoft.com/office/powerpoint/2010/main" val="1268085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Assets</a:t>
            </a:r>
            <a:endParaRPr lang="en-US" dirty="0"/>
          </a:p>
        </p:txBody>
      </p:sp>
      <p:sp>
        <p:nvSpPr>
          <p:cNvPr id="3" name="Content Placeholder 2"/>
          <p:cNvSpPr>
            <a:spLocks noGrp="1"/>
          </p:cNvSpPr>
          <p:nvPr>
            <p:ph idx="1"/>
          </p:nvPr>
        </p:nvSpPr>
        <p:spPr/>
        <p:txBody>
          <a:bodyPr>
            <a:normAutofit/>
          </a:bodyPr>
          <a:lstStyle/>
          <a:p>
            <a:r>
              <a:rPr lang="en-US" dirty="0" smtClean="0"/>
              <a:t>Types of Assets:</a:t>
            </a:r>
          </a:p>
          <a:p>
            <a:pPr lvl="1"/>
            <a:r>
              <a:rPr lang="en-US" dirty="0" smtClean="0"/>
              <a:t>physical objects (e.g., money)</a:t>
            </a:r>
          </a:p>
          <a:p>
            <a:pPr lvl="1"/>
            <a:r>
              <a:rPr lang="en-US" dirty="0" smtClean="0"/>
              <a:t>intangible objects (e.g., bank account balance)</a:t>
            </a:r>
          </a:p>
          <a:p>
            <a:r>
              <a:rPr lang="en-US" dirty="0" smtClean="0"/>
              <a:t>In computer systems:</a:t>
            </a:r>
          </a:p>
          <a:p>
            <a:pPr lvl="1"/>
            <a:r>
              <a:rPr lang="en-US" dirty="0" smtClean="0"/>
              <a:t>information is typically the main asset</a:t>
            </a:r>
          </a:p>
          <a:p>
            <a:pPr lvl="1"/>
            <a:r>
              <a:rPr lang="en-US" dirty="0" smtClean="0"/>
              <a:t>hardware and software could be assets</a:t>
            </a:r>
          </a:p>
          <a:p>
            <a:pPr lvl="1"/>
            <a:r>
              <a:rPr lang="en-US" dirty="0" smtClean="0"/>
              <a:t>people are not typically considered to be assets</a:t>
            </a:r>
          </a:p>
        </p:txBody>
      </p:sp>
    </p:spTree>
    <p:extLst>
      <p:ext uri="{BB962C8B-B14F-4D97-AF65-F5344CB8AC3E}">
        <p14:creationId xmlns:p14="http://schemas.microsoft.com/office/powerpoint/2010/main" val="1405186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Stakeholders</a:t>
            </a:r>
            <a:endParaRPr lang="en-US" dirty="0"/>
          </a:p>
        </p:txBody>
      </p:sp>
      <p:sp>
        <p:nvSpPr>
          <p:cNvPr id="3" name="Content Placeholder 2"/>
          <p:cNvSpPr>
            <a:spLocks noGrp="1"/>
          </p:cNvSpPr>
          <p:nvPr>
            <p:ph idx="1"/>
          </p:nvPr>
        </p:nvSpPr>
        <p:spPr/>
        <p:txBody>
          <a:bodyPr>
            <a:normAutofit/>
          </a:bodyPr>
          <a:lstStyle/>
          <a:p>
            <a:r>
              <a:rPr lang="en-US" dirty="0"/>
              <a:t>Anything of value</a:t>
            </a:r>
            <a:r>
              <a:rPr lang="en-US" dirty="0">
                <a:solidFill>
                  <a:srgbClr val="4F81BD"/>
                </a:solidFill>
              </a:rPr>
              <a:t> </a:t>
            </a:r>
            <a:r>
              <a:rPr lang="en-US" dirty="0"/>
              <a:t>to a </a:t>
            </a:r>
            <a:r>
              <a:rPr lang="en-US" b="1" dirty="0">
                <a:solidFill>
                  <a:srgbClr val="4F81BD"/>
                </a:solidFill>
              </a:rPr>
              <a:t>stakeholder</a:t>
            </a:r>
            <a:r>
              <a:rPr lang="en-US" dirty="0"/>
              <a:t> in system could be an asset</a:t>
            </a:r>
          </a:p>
          <a:p>
            <a:pPr lvl="1"/>
            <a:r>
              <a:rPr lang="en-US" dirty="0">
                <a:solidFill>
                  <a:schemeClr val="accent2"/>
                </a:solidFill>
              </a:rPr>
              <a:t>direct </a:t>
            </a:r>
            <a:r>
              <a:rPr lang="en-US" dirty="0"/>
              <a:t>value:  damage affects asset itself</a:t>
            </a:r>
          </a:p>
          <a:p>
            <a:pPr lvl="1"/>
            <a:r>
              <a:rPr lang="en-US" dirty="0">
                <a:solidFill>
                  <a:srgbClr val="4F81BD"/>
                </a:solidFill>
              </a:rPr>
              <a:t>indirect</a:t>
            </a:r>
            <a:r>
              <a:rPr lang="en-US" dirty="0"/>
              <a:t> value: damage affects something else, e.g. reputation</a:t>
            </a:r>
          </a:p>
          <a:p>
            <a:r>
              <a:rPr lang="en-US" dirty="0"/>
              <a:t>An object is not an asset if it doesn't have value to some stakeholder</a:t>
            </a:r>
          </a:p>
          <a:p>
            <a:r>
              <a:rPr lang="en-US" dirty="0"/>
              <a:t>A principal isn't a stakeholder if it doesn't value some system object</a:t>
            </a:r>
          </a:p>
          <a:p>
            <a:pPr lvl="1"/>
            <a:r>
              <a:rPr lang="en-US" dirty="0"/>
              <a:t>We won't consider a generic "attacker" to be a stakeholder</a:t>
            </a:r>
          </a:p>
          <a:p>
            <a:endParaRPr lang="en-US" dirty="0"/>
          </a:p>
        </p:txBody>
      </p:sp>
    </p:spTree>
    <p:extLst>
      <p:ext uri="{BB962C8B-B14F-4D97-AF65-F5344CB8AC3E}">
        <p14:creationId xmlns:p14="http://schemas.microsoft.com/office/powerpoint/2010/main" val="845877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Example: GMS</a:t>
            </a:r>
            <a:endParaRPr lang="en-US" dirty="0"/>
          </a:p>
        </p:txBody>
      </p:sp>
      <p:sp>
        <p:nvSpPr>
          <p:cNvPr id="5" name="Content Placeholder 4"/>
          <p:cNvSpPr>
            <a:spLocks noGrp="1"/>
          </p:cNvSpPr>
          <p:nvPr>
            <p:ph idx="1"/>
          </p:nvPr>
        </p:nvSpPr>
        <p:spPr/>
        <p:txBody>
          <a:bodyPr>
            <a:normAutofit/>
          </a:bodyPr>
          <a:lstStyle/>
          <a:p>
            <a:pPr marL="0" indent="0">
              <a:buNone/>
            </a:pPr>
            <a:r>
              <a:rPr lang="en-US" b="1" dirty="0" smtClean="0"/>
              <a:t>Grade Management </a:t>
            </a:r>
            <a:r>
              <a:rPr lang="en-US" b="1" dirty="0"/>
              <a:t>System:  </a:t>
            </a:r>
            <a:r>
              <a:rPr lang="en-US" dirty="0"/>
              <a:t>manages just the final grade for a single course</a:t>
            </a:r>
          </a:p>
          <a:p>
            <a:pPr marL="0" indent="0">
              <a:buNone/>
            </a:pPr>
            <a:endParaRPr lang="en-US" b="1" dirty="0" smtClean="0"/>
          </a:p>
          <a:p>
            <a:pPr marL="0" indent="0">
              <a:buNone/>
            </a:pPr>
            <a:r>
              <a:rPr lang="en-US" b="1" dirty="0" smtClean="0"/>
              <a:t>Functional requirements:</a:t>
            </a:r>
          </a:p>
          <a:p>
            <a:r>
              <a:rPr lang="en-US" dirty="0" smtClean="0"/>
              <a:t>As a student, I can view my final grade.</a:t>
            </a:r>
          </a:p>
          <a:p>
            <a:r>
              <a:rPr lang="en-US" dirty="0" smtClean="0"/>
              <a:t>As a professor, I can view and change final grades for all students.</a:t>
            </a:r>
          </a:p>
          <a:p>
            <a:r>
              <a:rPr lang="en-US" dirty="0" smtClean="0"/>
              <a:t>As an administrator, I can add/remove students and professors to/from the course</a:t>
            </a:r>
          </a:p>
        </p:txBody>
      </p:sp>
    </p:spTree>
    <p:extLst>
      <p:ext uri="{BB962C8B-B14F-4D97-AF65-F5344CB8AC3E}">
        <p14:creationId xmlns:p14="http://schemas.microsoft.com/office/powerpoint/2010/main" val="31314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Ex: GMS</a:t>
            </a:r>
            <a:endParaRPr lang="en-US" dirty="0"/>
          </a:p>
        </p:txBody>
      </p:sp>
      <p:sp>
        <p:nvSpPr>
          <p:cNvPr id="5" name="Content Placeholder 4"/>
          <p:cNvSpPr>
            <a:spLocks noGrp="1"/>
          </p:cNvSpPr>
          <p:nvPr>
            <p:ph idx="1"/>
          </p:nvPr>
        </p:nvSpPr>
        <p:spPr/>
        <p:txBody>
          <a:bodyPr>
            <a:normAutofit/>
          </a:bodyPr>
          <a:lstStyle/>
          <a:p>
            <a:r>
              <a:rPr lang="en-US" b="1" dirty="0" smtClean="0"/>
              <a:t>Asset:  </a:t>
            </a:r>
            <a:r>
              <a:rPr lang="en-US" dirty="0" smtClean="0"/>
              <a:t>a numeric score for each student</a:t>
            </a:r>
          </a:p>
        </p:txBody>
      </p:sp>
    </p:spTree>
    <p:extLst>
      <p:ext uri="{BB962C8B-B14F-4D97-AF65-F5344CB8AC3E}">
        <p14:creationId xmlns:p14="http://schemas.microsoft.com/office/powerpoint/2010/main" val="17669938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Threat analysis</a:t>
            </a:r>
            <a:endParaRPr lang="en-US" dirty="0"/>
          </a:p>
        </p:txBody>
      </p:sp>
      <p:sp>
        <p:nvSpPr>
          <p:cNvPr id="3" name="Content Placeholder 2"/>
          <p:cNvSpPr>
            <a:spLocks noGrp="1"/>
          </p:cNvSpPr>
          <p:nvPr>
            <p:ph idx="1"/>
          </p:nvPr>
        </p:nvSpPr>
        <p:spPr/>
        <p:txBody>
          <a:bodyPr>
            <a:normAutofit/>
          </a:bodyPr>
          <a:lstStyle/>
          <a:p>
            <a:r>
              <a:rPr lang="en-US" dirty="0"/>
              <a:t>Identify threats of concern to </a:t>
            </a:r>
            <a:r>
              <a:rPr lang="en-US" dirty="0" smtClean="0"/>
              <a:t>system</a:t>
            </a:r>
          </a:p>
          <a:p>
            <a:pPr lvl="1"/>
            <a:r>
              <a:rPr lang="en-US" dirty="0" smtClean="0"/>
              <a:t>Especially </a:t>
            </a:r>
            <a:r>
              <a:rPr lang="en-US" b="1" dirty="0" smtClean="0">
                <a:solidFill>
                  <a:schemeClr val="accent2"/>
                </a:solidFill>
              </a:rPr>
              <a:t>malicious</a:t>
            </a:r>
            <a:r>
              <a:rPr lang="en-US" b="1" dirty="0">
                <a:solidFill>
                  <a:schemeClr val="accent2"/>
                </a:solidFill>
              </a:rPr>
              <a:t>, human </a:t>
            </a:r>
            <a:r>
              <a:rPr lang="en-US" b="1" dirty="0" smtClean="0">
                <a:solidFill>
                  <a:schemeClr val="accent2"/>
                </a:solidFill>
              </a:rPr>
              <a:t>threats</a:t>
            </a:r>
          </a:p>
          <a:p>
            <a:pPr lvl="1"/>
            <a:r>
              <a:rPr lang="en-US" dirty="0" smtClean="0"/>
              <a:t>What </a:t>
            </a:r>
            <a:r>
              <a:rPr lang="en-US" dirty="0"/>
              <a:t>kinds of attackers will </a:t>
            </a:r>
            <a:r>
              <a:rPr lang="en-US" dirty="0" smtClean="0"/>
              <a:t>system resist? </a:t>
            </a:r>
          </a:p>
          <a:p>
            <a:pPr lvl="1"/>
            <a:r>
              <a:rPr lang="en-US" dirty="0" smtClean="0"/>
              <a:t>What </a:t>
            </a:r>
            <a:r>
              <a:rPr lang="en-US" dirty="0"/>
              <a:t>are their </a:t>
            </a:r>
            <a:r>
              <a:rPr lang="en-US" b="1" dirty="0">
                <a:solidFill>
                  <a:schemeClr val="accent2"/>
                </a:solidFill>
              </a:rPr>
              <a:t>motivations, resources, and </a:t>
            </a:r>
            <a:r>
              <a:rPr lang="en-US" b="1" dirty="0" smtClean="0">
                <a:solidFill>
                  <a:schemeClr val="accent2"/>
                </a:solidFill>
              </a:rPr>
              <a:t>capabilities</a:t>
            </a:r>
            <a:r>
              <a:rPr lang="en-US" dirty="0" smtClean="0"/>
              <a:t>?</a:t>
            </a:r>
          </a:p>
          <a:p>
            <a:r>
              <a:rPr lang="en-US" dirty="0" smtClean="0"/>
              <a:t>Best if analysis is specific </a:t>
            </a:r>
            <a:r>
              <a:rPr lang="en-US" dirty="0"/>
              <a:t>to </a:t>
            </a:r>
            <a:r>
              <a:rPr lang="en-US" dirty="0" smtClean="0"/>
              <a:t>system </a:t>
            </a:r>
            <a:r>
              <a:rPr lang="en-US" dirty="0"/>
              <a:t>and its </a:t>
            </a:r>
            <a:r>
              <a:rPr lang="en-US" dirty="0" smtClean="0"/>
              <a:t>functionality</a:t>
            </a:r>
          </a:p>
          <a:p>
            <a:r>
              <a:rPr lang="en-US" dirty="0" smtClean="0">
                <a:solidFill>
                  <a:srgbClr val="4F81BD"/>
                </a:solidFill>
              </a:rPr>
              <a:t>Non threats?</a:t>
            </a:r>
          </a:p>
          <a:p>
            <a:pPr lvl="1"/>
            <a:r>
              <a:rPr lang="en-US" dirty="0" smtClean="0"/>
              <a:t>Trusted hardware</a:t>
            </a:r>
          </a:p>
          <a:p>
            <a:pPr lvl="1"/>
            <a:r>
              <a:rPr lang="en-US" dirty="0" smtClean="0"/>
              <a:t>Trusted environment</a:t>
            </a:r>
          </a:p>
          <a:p>
            <a:pPr lvl="1"/>
            <a:r>
              <a:rPr lang="en-US" dirty="0" smtClean="0"/>
              <a:t>e.g., physically </a:t>
            </a:r>
            <a:r>
              <a:rPr lang="en-US" dirty="0"/>
              <a:t>secured machine room reachable only by trustworthy system </a:t>
            </a:r>
            <a:r>
              <a:rPr lang="en-US" dirty="0" smtClean="0"/>
              <a:t>operators</a:t>
            </a:r>
            <a:endParaRPr lang="en-US" dirty="0"/>
          </a:p>
        </p:txBody>
      </p:sp>
    </p:spTree>
    <p:extLst>
      <p:ext uri="{BB962C8B-B14F-4D97-AF65-F5344CB8AC3E}">
        <p14:creationId xmlns:p14="http://schemas.microsoft.com/office/powerpoint/2010/main" val="10781090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AExam">
      <a:dk1>
        <a:sysClr val="windowText" lastClr="000000"/>
      </a:dk1>
      <a:lt1>
        <a:sysClr val="window" lastClr="FFFFFF"/>
      </a:lt1>
      <a:dk2>
        <a:srgbClr val="000000"/>
      </a:dk2>
      <a:lt2>
        <a:srgbClr val="A5A5A5"/>
      </a:lt2>
      <a:accent1>
        <a:srgbClr val="A5A5A5"/>
      </a:accent1>
      <a:accent2>
        <a:srgbClr val="0070C0"/>
      </a:accent2>
      <a:accent3>
        <a:srgbClr val="00B050"/>
      </a:accent3>
      <a:accent4>
        <a:srgbClr val="FF0000"/>
      </a:accent4>
      <a:accent5>
        <a:srgbClr val="FFFFFF"/>
      </a:accent5>
      <a:accent6>
        <a:srgbClr val="FFFFFF"/>
      </a:accent6>
      <a:hlink>
        <a:srgbClr val="0070C0"/>
      </a:hlink>
      <a:folHlink>
        <a:srgbClr val="00206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Presentation3" id="{6495FFB3-5D92-074E-B89D-542AE82BF1BE}" vid="{19B8E867-9DEE-184C-A40C-B4D7506C62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AExam</Template>
  <TotalTime>3118</TotalTime>
  <Words>1451</Words>
  <Application>Microsoft Macintosh PowerPoint</Application>
  <PresentationFormat>On-screen Show (4:3)</PresentationFormat>
  <Paragraphs>205</Paragraphs>
  <Slides>26</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Calibri</vt:lpstr>
      <vt:lpstr>Cronos Pro</vt:lpstr>
      <vt:lpstr>CronosPro-Regular</vt:lpstr>
      <vt:lpstr>Phosphate Inline</vt:lpstr>
      <vt:lpstr>Arial</vt:lpstr>
      <vt:lpstr>Clarity</vt:lpstr>
      <vt:lpstr>Lecture 5: Beyond Threats</vt:lpstr>
      <vt:lpstr>The Big Picture</vt:lpstr>
      <vt:lpstr>Engineering methodology</vt:lpstr>
      <vt:lpstr>1. Functional requirements</vt:lpstr>
      <vt:lpstr>Assets</vt:lpstr>
      <vt:lpstr>Stakeholders</vt:lpstr>
      <vt:lpstr>Example: GMS</vt:lpstr>
      <vt:lpstr>Ex: GMS</vt:lpstr>
      <vt:lpstr>2. Threat analysis</vt:lpstr>
      <vt:lpstr>Example: GMS</vt:lpstr>
      <vt:lpstr>3. Harm analysis</vt:lpstr>
      <vt:lpstr>Harm triples</vt:lpstr>
      <vt:lpstr>Ex: GMS</vt:lpstr>
      <vt:lpstr>4. Security goals</vt:lpstr>
      <vt:lpstr>Ex: GMS</vt:lpstr>
      <vt:lpstr>5. Feasibility analysis</vt:lpstr>
      <vt:lpstr>From goals to requirements</vt:lpstr>
      <vt:lpstr>6. Security requirements</vt:lpstr>
      <vt:lpstr>Security requirements</vt:lpstr>
      <vt:lpstr>Goals vs. requirements</vt:lpstr>
      <vt:lpstr>Example: GMS</vt:lpstr>
      <vt:lpstr>Engineering methodology</vt:lpstr>
      <vt:lpstr>Iteration</vt:lpstr>
      <vt:lpstr>PowerPoint Presentation</vt:lpstr>
      <vt:lpstr>Example: Eleanor's Place</vt:lpstr>
      <vt:lpstr>Countermeasures</vt:lpstr>
    </vt:vector>
  </TitlesOfParts>
  <Company/>
  <LinksUpToDate>false</LinksUpToDate>
  <SharedDoc>false</SharedDoc>
  <HyperlinksChanged>false</HyperlinksChanged>
  <AppVersion>15.0040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eleanor@cs.cornell.edu</cp:lastModifiedBy>
  <cp:revision>32</cp:revision>
  <dcterms:created xsi:type="dcterms:W3CDTF">2018-01-05T20:19:03Z</dcterms:created>
  <dcterms:modified xsi:type="dcterms:W3CDTF">2018-02-07T16:47:25Z</dcterms:modified>
</cp:coreProperties>
</file>