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9" r:id="rId3"/>
    <p:sldId id="423" r:id="rId4"/>
    <p:sldId id="303" r:id="rId5"/>
    <p:sldId id="441" r:id="rId6"/>
    <p:sldId id="424" r:id="rId7"/>
    <p:sldId id="425" r:id="rId8"/>
    <p:sldId id="426" r:id="rId9"/>
    <p:sldId id="427" r:id="rId10"/>
    <p:sldId id="422" r:id="rId11"/>
    <p:sldId id="429" r:id="rId12"/>
    <p:sldId id="430" r:id="rId13"/>
    <p:sldId id="431" r:id="rId14"/>
    <p:sldId id="432" r:id="rId15"/>
    <p:sldId id="433" r:id="rId16"/>
    <p:sldId id="434" r:id="rId17"/>
    <p:sldId id="436" r:id="rId18"/>
    <p:sldId id="437" r:id="rId19"/>
    <p:sldId id="438" r:id="rId20"/>
    <p:sldId id="439" r:id="rId21"/>
    <p:sldId id="440" r:id="rId22"/>
    <p:sldId id="435" r:id="rId23"/>
    <p:sldId id="442" r:id="rId24"/>
    <p:sldId id="348" r:id="rId25"/>
    <p:sldId id="344" r:id="rId26"/>
    <p:sldId id="327" r:id="rId27"/>
    <p:sldId id="350" r:id="rId28"/>
    <p:sldId id="351" r:id="rId29"/>
    <p:sldId id="345" r:id="rId30"/>
    <p:sldId id="352" r:id="rId31"/>
    <p:sldId id="353" r:id="rId32"/>
    <p:sldId id="354" r:id="rId33"/>
    <p:sldId id="355" r:id="rId34"/>
    <p:sldId id="356" r:id="rId35"/>
    <p:sldId id="414" r:id="rId36"/>
    <p:sldId id="419" r:id="rId37"/>
    <p:sldId id="415" r:id="rId38"/>
    <p:sldId id="416" r:id="rId39"/>
    <p:sldId id="357" r:id="rId40"/>
    <p:sldId id="358" r:id="rId41"/>
    <p:sldId id="359" r:id="rId42"/>
    <p:sldId id="360" r:id="rId43"/>
    <p:sldId id="361" r:id="rId44"/>
    <p:sldId id="364" r:id="rId45"/>
    <p:sldId id="365" r:id="rId46"/>
    <p:sldId id="367" r:id="rId47"/>
    <p:sldId id="44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7A8F422-0613-8141-9C30-802F99565BE2}">
          <p14:sldIdLst>
            <p14:sldId id="256"/>
            <p14:sldId id="299"/>
          </p14:sldIdLst>
        </p14:section>
        <p14:section name="Vulnerabilities" id="{5DFA987A-FF2A-6C4A-B7DF-59BED16A6F65}">
          <p14:sldIdLst>
            <p14:sldId id="423"/>
            <p14:sldId id="303"/>
            <p14:sldId id="441"/>
            <p14:sldId id="424"/>
            <p14:sldId id="425"/>
            <p14:sldId id="426"/>
            <p14:sldId id="427"/>
            <p14:sldId id="422"/>
            <p14:sldId id="429"/>
            <p14:sldId id="430"/>
            <p14:sldId id="431"/>
            <p14:sldId id="432"/>
            <p14:sldId id="433"/>
            <p14:sldId id="434"/>
          </p14:sldIdLst>
        </p14:section>
        <p14:section name="Finding Vulnerabilities" id="{9BC62483-E708-3740-847F-0859C8490541}">
          <p14:sldIdLst>
            <p14:sldId id="436"/>
            <p14:sldId id="437"/>
            <p14:sldId id="438"/>
            <p14:sldId id="439"/>
            <p14:sldId id="440"/>
            <p14:sldId id="435"/>
            <p14:sldId id="442"/>
          </p14:sldIdLst>
        </p14:section>
        <p14:section name="Threat Models" id="{FE9DFB4B-8470-2647-979E-9C0B1F9113DA}">
          <p14:sldIdLst>
            <p14:sldId id="348"/>
            <p14:sldId id="344"/>
            <p14:sldId id="327"/>
            <p14:sldId id="350"/>
            <p14:sldId id="351"/>
            <p14:sldId id="345"/>
            <p14:sldId id="352"/>
            <p14:sldId id="353"/>
            <p14:sldId id="354"/>
            <p14:sldId id="355"/>
            <p14:sldId id="356"/>
            <p14:sldId id="414"/>
            <p14:sldId id="419"/>
            <p14:sldId id="415"/>
            <p14:sldId id="416"/>
            <p14:sldId id="357"/>
            <p14:sldId id="358"/>
            <p14:sldId id="359"/>
            <p14:sldId id="360"/>
            <p14:sldId id="361"/>
            <p14:sldId id="364"/>
            <p14:sldId id="365"/>
            <p14:sldId id="367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3" autoAdjust="0"/>
    <p:restoredTop sz="87931" autoAdjust="0"/>
  </p:normalViewPr>
  <p:slideViewPr>
    <p:cSldViewPr>
      <p:cViewPr>
        <p:scale>
          <a:sx n="87" d="100"/>
          <a:sy n="87" d="100"/>
        </p:scale>
        <p:origin x="2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DoS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  <c:pt idx="18">
                  <c:v>2017.0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177.0</c:v>
                </c:pt>
                <c:pt idx="1">
                  <c:v>257.0</c:v>
                </c:pt>
                <c:pt idx="2">
                  <c:v>402.0</c:v>
                </c:pt>
                <c:pt idx="3">
                  <c:v>497.0</c:v>
                </c:pt>
                <c:pt idx="4">
                  <c:v>381.0</c:v>
                </c:pt>
                <c:pt idx="5">
                  <c:v>580.0</c:v>
                </c:pt>
                <c:pt idx="6">
                  <c:v>838.0</c:v>
                </c:pt>
                <c:pt idx="7">
                  <c:v>893.0</c:v>
                </c:pt>
                <c:pt idx="8">
                  <c:v>1100.0</c:v>
                </c:pt>
                <c:pt idx="9">
                  <c:v>894.0</c:v>
                </c:pt>
                <c:pt idx="10">
                  <c:v>1035.0</c:v>
                </c:pt>
                <c:pt idx="11">
                  <c:v>1102.0</c:v>
                </c:pt>
                <c:pt idx="12">
                  <c:v>1221.0</c:v>
                </c:pt>
                <c:pt idx="13">
                  <c:v>1425.0</c:v>
                </c:pt>
                <c:pt idx="14">
                  <c:v>1454.0</c:v>
                </c:pt>
                <c:pt idx="15">
                  <c:v>1597.0</c:v>
                </c:pt>
                <c:pt idx="16">
                  <c:v>1792.0</c:v>
                </c:pt>
                <c:pt idx="17">
                  <c:v>2029.0</c:v>
                </c:pt>
                <c:pt idx="18">
                  <c:v>631.0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Sql Injection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  <c:pt idx="18">
                  <c:v>2017.0</c:v>
                </c:pt>
              </c:numCache>
            </c:numRef>
          </c:xVal>
          <c:yVal>
            <c:numRef>
              <c:f>Sheet1!$G$2:$G$20</c:f>
              <c:numCache>
                <c:formatCode>General</c:formatCode>
                <c:ptCount val="19"/>
                <c:pt idx="1">
                  <c:v>2.0</c:v>
                </c:pt>
                <c:pt idx="2">
                  <c:v>7.0</c:v>
                </c:pt>
                <c:pt idx="3">
                  <c:v>41.0</c:v>
                </c:pt>
                <c:pt idx="4">
                  <c:v>49.0</c:v>
                </c:pt>
                <c:pt idx="5">
                  <c:v>148.0</c:v>
                </c:pt>
                <c:pt idx="6">
                  <c:v>604.0</c:v>
                </c:pt>
                <c:pt idx="7">
                  <c:v>967.0</c:v>
                </c:pt>
                <c:pt idx="8">
                  <c:v>706.0</c:v>
                </c:pt>
                <c:pt idx="9">
                  <c:v>1101.0</c:v>
                </c:pt>
                <c:pt idx="10">
                  <c:v>963.0</c:v>
                </c:pt>
                <c:pt idx="11">
                  <c:v>520.0</c:v>
                </c:pt>
                <c:pt idx="12">
                  <c:v>294.0</c:v>
                </c:pt>
                <c:pt idx="13">
                  <c:v>242.0</c:v>
                </c:pt>
                <c:pt idx="14">
                  <c:v>156.0</c:v>
                </c:pt>
                <c:pt idx="15">
                  <c:v>304.0</c:v>
                </c:pt>
                <c:pt idx="16">
                  <c:v>213.0</c:v>
                </c:pt>
                <c:pt idx="17">
                  <c:v>94.0</c:v>
                </c:pt>
                <c:pt idx="18">
                  <c:v>74.0</c:v>
                </c:pt>
              </c:numCache>
            </c:numRef>
          </c:yVal>
          <c:smooth val="1"/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XSS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  <c:pt idx="18">
                  <c:v>2017.0</c:v>
                </c:pt>
              </c:numCache>
            </c:numRef>
          </c:xVal>
          <c:yVal>
            <c:numRef>
              <c:f>Sheet1!$H$2:$H$20</c:f>
              <c:numCache>
                <c:formatCode>General</c:formatCode>
                <c:ptCount val="19"/>
                <c:pt idx="0">
                  <c:v>2.0</c:v>
                </c:pt>
                <c:pt idx="1">
                  <c:v>4.0</c:v>
                </c:pt>
                <c:pt idx="2">
                  <c:v>34.0</c:v>
                </c:pt>
                <c:pt idx="3">
                  <c:v>200.0</c:v>
                </c:pt>
                <c:pt idx="4">
                  <c:v>129.0</c:v>
                </c:pt>
                <c:pt idx="5">
                  <c:v>291.0</c:v>
                </c:pt>
                <c:pt idx="6">
                  <c:v>786.0</c:v>
                </c:pt>
                <c:pt idx="7">
                  <c:v>1302.0</c:v>
                </c:pt>
                <c:pt idx="8">
                  <c:v>883.0</c:v>
                </c:pt>
                <c:pt idx="9">
                  <c:v>807.0</c:v>
                </c:pt>
                <c:pt idx="10">
                  <c:v>851.0</c:v>
                </c:pt>
                <c:pt idx="11">
                  <c:v>605.0</c:v>
                </c:pt>
                <c:pt idx="12">
                  <c:v>467.0</c:v>
                </c:pt>
                <c:pt idx="13">
                  <c:v>758.0</c:v>
                </c:pt>
                <c:pt idx="14">
                  <c:v>650.0</c:v>
                </c:pt>
                <c:pt idx="15">
                  <c:v>1105.0</c:v>
                </c:pt>
                <c:pt idx="16">
                  <c:v>758.0</c:v>
                </c:pt>
                <c:pt idx="17">
                  <c:v>495.0</c:v>
                </c:pt>
                <c:pt idx="18">
                  <c:v>286.0</c:v>
                </c:pt>
              </c:numCache>
            </c:numRef>
          </c:yVal>
          <c:smooth val="1"/>
        </c:ser>
        <c:ser>
          <c:idx val="12"/>
          <c:order val="3"/>
          <c:tx>
            <c:strRef>
              <c:f>Sheet1!$N$1</c:f>
              <c:strCache>
                <c:ptCount val="1"/>
                <c:pt idx="0">
                  <c:v>CSRF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  <c:pt idx="18">
                  <c:v>2017.0</c:v>
                </c:pt>
              </c:numCache>
            </c:numRef>
          </c:xVal>
          <c:yVal>
            <c:numRef>
              <c:f>Sheet1!$N$2:$N$20</c:f>
              <c:numCache>
                <c:formatCode>General</c:formatCode>
                <c:ptCount val="19"/>
                <c:pt idx="3">
                  <c:v>2.0</c:v>
                </c:pt>
                <c:pt idx="5">
                  <c:v>5.0</c:v>
                </c:pt>
                <c:pt idx="6">
                  <c:v>11.0</c:v>
                </c:pt>
                <c:pt idx="7">
                  <c:v>18.0</c:v>
                </c:pt>
                <c:pt idx="8">
                  <c:v>69.0</c:v>
                </c:pt>
                <c:pt idx="9">
                  <c:v>83.0</c:v>
                </c:pt>
                <c:pt idx="10">
                  <c:v>115.0</c:v>
                </c:pt>
                <c:pt idx="11">
                  <c:v>86.0</c:v>
                </c:pt>
                <c:pt idx="12">
                  <c:v>58.0</c:v>
                </c:pt>
                <c:pt idx="13">
                  <c:v>166.0</c:v>
                </c:pt>
                <c:pt idx="14">
                  <c:v>123.0</c:v>
                </c:pt>
                <c:pt idx="15">
                  <c:v>264.0</c:v>
                </c:pt>
                <c:pt idx="16">
                  <c:v>245.0</c:v>
                </c:pt>
                <c:pt idx="17">
                  <c:v>86.0</c:v>
                </c:pt>
                <c:pt idx="18">
                  <c:v>52.0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3069296"/>
        <c:axId val="-311834608"/>
      </c:scatterChart>
      <c:valAx>
        <c:axId val="-283069296"/>
        <c:scaling>
          <c:orientation val="minMax"/>
          <c:max val="2017.0"/>
          <c:min val="1999.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1834608"/>
        <c:crosses val="autoZero"/>
        <c:crossBetween val="midCat"/>
        <c:majorUnit val="1.0"/>
      </c:valAx>
      <c:valAx>
        <c:axId val="-3118346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3069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bug found by Grace Hopper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successfully are we?</a:t>
            </a:r>
          </a:p>
          <a:p>
            <a:r>
              <a:rPr lang="en-US" dirty="0" smtClean="0"/>
              <a:t>threat models?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 was a</a:t>
            </a:r>
            <a:r>
              <a:rPr lang="en-US" baseline="0" dirty="0" smtClean="0"/>
              <a:t> dark and stormy night:  noise on telephone line was inserting random character into shell session, causing Unix utilities to 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 was a</a:t>
            </a:r>
            <a:r>
              <a:rPr lang="en-US" baseline="0" dirty="0" smtClean="0"/>
              <a:t> dark and stormy night:  noise on telephone line was inserting random character into shell session, causing Unix utilities to crash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research:  </a:t>
            </a:r>
            <a:r>
              <a:rPr lang="en-US" dirty="0" smtClean="0"/>
              <a:t>Microsoft SAGE for finding bugs in media and Office applications; not released AFAIK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Ordered from least to most harmful.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Translation: if(Access(Page)): Frame(Page)</a:t>
            </a:r>
            <a:r>
              <a:rPr lang="en-US" baseline="0" dirty="0" smtClean="0"/>
              <a:t>||Offset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Lots of implementation details: size, caching, indexing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internal fragmentation, slower (size of page tables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-&gt; multiple lookups)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 arr1-&gt;length is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uncached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processor can speculatively load data from arr1-&gt;data[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untrusted_offset_from_caller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This is an out-of-bounds read. That should not matter because the processor will effectively roll back the execution state when the branch has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NUL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8eZ8YWVl-2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ve.mitr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</a:t>
            </a:r>
            <a:r>
              <a:rPr lang="en-US" dirty="0" smtClean="0"/>
              <a:t>      </a:t>
            </a:r>
            <a:r>
              <a:rPr lang="en-US" dirty="0" smtClean="0"/>
              <a:t>2</a:t>
            </a:r>
            <a:r>
              <a:rPr lang="en-US" dirty="0" smtClean="0"/>
              <a:t>/5/2018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4: Threats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600200"/>
            <a:ext cx="5254580" cy="4876800"/>
          </a:xfrm>
        </p:spPr>
      </p:pic>
    </p:spTree>
    <p:extLst>
      <p:ext uri="{BB962C8B-B14F-4D97-AF65-F5344CB8AC3E}">
        <p14:creationId xmlns:p14="http://schemas.microsoft.com/office/powerpoint/2010/main" val="1185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Countermeasures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Defenses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1" y="2225603"/>
            <a:ext cx="3677729" cy="1203397"/>
          </a:xfrm>
          <a:prstGeom prst="rect">
            <a:avLst/>
          </a:prstGeom>
        </p:spPr>
      </p:pic>
      <p:pic>
        <p:nvPicPr>
          <p:cNvPr id="6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8585"/>
            <a:ext cx="4060190" cy="6766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72750" y="4038600"/>
            <a:ext cx="3876050" cy="2777836"/>
            <a:chOff x="4098368" y="3657600"/>
            <a:chExt cx="3876050" cy="2777836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68" y="3657600"/>
              <a:ext cx="3876050" cy="27778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20986558">
                  <a:off x="4897017" y="4642909"/>
                  <a:ext cx="2079221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800" b="0" dirty="0" smtClean="0">
                      <a:latin typeface="HanziPen SC" charset="-122"/>
                      <a:ea typeface="HanziPen SC" charset="-122"/>
                      <a:cs typeface="HanziPen SC" charset="-122"/>
                    </a:rPr>
                    <a:t>W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charset="0"/>
                          <a:ea typeface="HanziPen SC" charset="-122"/>
                          <a:cs typeface="HanziPen SC" charset="-122"/>
                        </a:rPr>
                        <m:t>⊕</m:t>
                      </m:r>
                    </m:oMath>
                  </a14:m>
                  <a:r>
                    <a:rPr lang="en-US" sz="4800" dirty="0" smtClean="0">
                      <a:latin typeface="HanziPen SC" charset="-122"/>
                      <a:ea typeface="HanziPen SC" charset="-122"/>
                      <a:cs typeface="HanziPen SC" charset="-122"/>
                    </a:rPr>
                    <a:t> </a:t>
                  </a:r>
                  <a:r>
                    <a:rPr lang="en-US" sz="4800" dirty="0">
                      <a:latin typeface="HanziPen SC" charset="-122"/>
                      <a:ea typeface="HanziPen SC" charset="-122"/>
                      <a:cs typeface="HanziPen SC" charset="-122"/>
                    </a:rPr>
                    <a:t>X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86558">
                  <a:off x="4897017" y="4642909"/>
                  <a:ext cx="2079221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156" t="-18785" r="-11173" b="-386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"/>
          <a:stretch/>
        </p:blipFill>
        <p:spPr>
          <a:xfrm>
            <a:off x="768350" y="4795152"/>
            <a:ext cx="3403450" cy="153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4717915" y="2973500"/>
            <a:ext cx="1530485" cy="15985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556" r="3758" b="5556"/>
          <a:stretch/>
        </p:blipFill>
        <p:spPr>
          <a:xfrm>
            <a:off x="6385574" y="2398150"/>
            <a:ext cx="2574495" cy="156425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2159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Instruction Set Architecture (ISA)</a:t>
            </a:r>
          </a:p>
          <a:p>
            <a:r>
              <a:rPr lang="en-US" dirty="0" smtClean="0"/>
              <a:t>Introduced 1978, still supported</a:t>
            </a:r>
          </a:p>
          <a:p>
            <a:r>
              <a:rPr lang="en-US" dirty="0" smtClean="0"/>
              <a:t>As of </a:t>
            </a:r>
            <a:r>
              <a:rPr lang="en-US" dirty="0" smtClean="0"/>
              <a:t>2018, </a:t>
            </a:r>
            <a:r>
              <a:rPr lang="en-US" dirty="0" smtClean="0"/>
              <a:t>most common architecture on servers, PCs, and laptops</a:t>
            </a:r>
          </a:p>
          <a:p>
            <a:r>
              <a:rPr lang="en-US" dirty="0" smtClean="0"/>
              <a:t>dense instruction set</a:t>
            </a:r>
          </a:p>
          <a:p>
            <a:r>
              <a:rPr lang="en-US" dirty="0" smtClean="0"/>
              <a:t>variable length instructions</a:t>
            </a:r>
          </a:p>
          <a:p>
            <a:r>
              <a:rPr lang="en-US" dirty="0" smtClean="0"/>
              <a:t>not word aligned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2004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f7 </a:t>
            </a:r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c7 07 00 00 </a:t>
            </a: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00</a:t>
            </a:r>
          </a:p>
          <a:p>
            <a:pPr marL="0" indent="0">
              <a:buNone/>
            </a:pP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0f </a:t>
            </a:r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95 45 </a:t>
            </a: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c3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8382" y="2209800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test $0x00000007, %</a:t>
            </a:r>
            <a:r>
              <a:rPr lang="nb-NO" sz="2400" dirty="0" err="1" smtClean="0"/>
              <a:t>edi</a:t>
            </a:r>
            <a:r>
              <a:rPr lang="nb-NO" sz="2400" dirty="0" smtClean="0"/>
              <a:t> </a:t>
            </a:r>
          </a:p>
          <a:p>
            <a:r>
              <a:rPr lang="nb-NO" sz="2400" dirty="0" err="1" smtClean="0"/>
              <a:t>setnzb</a:t>
            </a:r>
            <a:r>
              <a:rPr lang="nb-NO" sz="2400" dirty="0" smtClean="0"/>
              <a:t> -61 (%</a:t>
            </a:r>
            <a:r>
              <a:rPr lang="nb-NO" sz="2400" dirty="0" err="1" smtClean="0"/>
              <a:t>ebp</a:t>
            </a:r>
            <a:r>
              <a:rPr lang="nb-NO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3073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c7 </a:t>
            </a:r>
            <a:r>
              <a:rPr lang="de-DE" sz="2200" dirty="0">
                <a:latin typeface="Andale Mono" charset="0"/>
                <a:ea typeface="Andale Mono" charset="0"/>
                <a:cs typeface="Andale Mono" charset="0"/>
              </a:rPr>
              <a:t>07 00 00 00 </a:t>
            </a:r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0f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95 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45 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c3</a:t>
            </a: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924" y="4053245"/>
            <a:ext cx="3935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movl</a:t>
            </a:r>
            <a:r>
              <a:rPr lang="de-DE" sz="2400" dirty="0" smtClean="0"/>
              <a:t> $</a:t>
            </a:r>
            <a:r>
              <a:rPr lang="de-DE" sz="2400" dirty="0"/>
              <a:t>0x0f0000000, </a:t>
            </a:r>
            <a:r>
              <a:rPr lang="de-DE" sz="2400" dirty="0" smtClean="0"/>
              <a:t>(%</a:t>
            </a:r>
            <a:r>
              <a:rPr lang="de-DE" sz="2400" dirty="0" err="1" smtClean="0"/>
              <a:t>edi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xchg</a:t>
            </a:r>
            <a:r>
              <a:rPr lang="de-DE" sz="2400" dirty="0" smtClean="0"/>
              <a:t> %</a:t>
            </a:r>
            <a:r>
              <a:rPr lang="de-DE" sz="2400" dirty="0" err="1"/>
              <a:t>ebp</a:t>
            </a:r>
            <a:r>
              <a:rPr lang="de-DE" sz="2400" dirty="0"/>
              <a:t>, </a:t>
            </a:r>
            <a:r>
              <a:rPr lang="de-DE" sz="2400" dirty="0" smtClean="0"/>
              <a:t>%</a:t>
            </a:r>
            <a:r>
              <a:rPr lang="de-DE" sz="2400" dirty="0" err="1" smtClean="0"/>
              <a:t>eax</a:t>
            </a:r>
            <a:endParaRPr lang="de-DE" sz="2400" dirty="0" smtClean="0"/>
          </a:p>
          <a:p>
            <a:r>
              <a:rPr lang="de-DE" sz="2400" dirty="0" err="1" smtClean="0"/>
              <a:t>inc</a:t>
            </a:r>
            <a:r>
              <a:rPr lang="de-DE" sz="2400" dirty="0" smtClean="0"/>
              <a:t> %</a:t>
            </a:r>
            <a:r>
              <a:rPr lang="de-DE" sz="2400" dirty="0" err="1" smtClean="0"/>
              <a:t>ebp</a:t>
            </a:r>
            <a:endParaRPr lang="de-DE" sz="2400" dirty="0" smtClean="0"/>
          </a:p>
          <a:p>
            <a:r>
              <a:rPr lang="de-DE" sz="2400" dirty="0" err="1" smtClean="0"/>
              <a:t>ret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3" y="2438400"/>
            <a:ext cx="8470287" cy="2074648"/>
          </a:xfrm>
        </p:spPr>
      </p:pic>
    </p:spTree>
    <p:extLst>
      <p:ext uri="{BB962C8B-B14F-4D97-AF65-F5344CB8AC3E}">
        <p14:creationId xmlns:p14="http://schemas.microsoft.com/office/powerpoint/2010/main" val="370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Oriented Programming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371600"/>
            <a:ext cx="6537325" cy="51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6822" y="652272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Image By:</a:t>
            </a:r>
            <a:r>
              <a:rPr lang="en-US" altLang="en-US" dirty="0">
                <a:solidFill>
                  <a:schemeClr val="accent2"/>
                </a:solidFill>
              </a:rPr>
              <a:t> Dino Dai </a:t>
            </a:r>
            <a:r>
              <a:rPr lang="en-US" altLang="en-US" dirty="0" err="1">
                <a:solidFill>
                  <a:schemeClr val="accent2"/>
                </a:solidFill>
              </a:rPr>
              <a:t>Zovi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Shellcode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" y="1524000"/>
            <a:ext cx="8195909" cy="5105400"/>
          </a:xfrm>
        </p:spPr>
      </p:pic>
    </p:spTree>
    <p:extLst>
      <p:ext uri="{BB962C8B-B14F-4D97-AF65-F5344CB8AC3E}">
        <p14:creationId xmlns:p14="http://schemas.microsoft.com/office/powerpoint/2010/main" val="1209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 to expose existence of faults, so that they can be fixed</a:t>
            </a:r>
          </a:p>
          <a:p>
            <a:r>
              <a:rPr lang="en-US" b="1" dirty="0" smtClean="0"/>
              <a:t>Unit testing:  </a:t>
            </a:r>
            <a:r>
              <a:rPr lang="en-US" dirty="0" smtClean="0"/>
              <a:t>isolated components</a:t>
            </a:r>
          </a:p>
          <a:p>
            <a:r>
              <a:rPr lang="en-US" b="1" dirty="0" smtClean="0"/>
              <a:t>Integration testing:  </a:t>
            </a:r>
            <a:r>
              <a:rPr lang="en-US" dirty="0" smtClean="0"/>
              <a:t>combined components</a:t>
            </a:r>
          </a:p>
          <a:p>
            <a:r>
              <a:rPr lang="en-US" b="1" dirty="0" smtClean="0"/>
              <a:t>System testing:  </a:t>
            </a:r>
            <a:r>
              <a:rPr lang="en-US" dirty="0" smtClean="0"/>
              <a:t>functionality, performance, acceptance</a:t>
            </a:r>
          </a:p>
        </p:txBody>
      </p:sp>
    </p:spTree>
    <p:extLst>
      <p:ext uri="{BB962C8B-B14F-4D97-AF65-F5344CB8AC3E}">
        <p14:creationId xmlns:p14="http://schemas.microsoft.com/office/powerpoint/2010/main" val="2031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do you stop testing?</a:t>
            </a:r>
          </a:p>
          <a:p>
            <a:r>
              <a:rPr lang="en-US" b="1" dirty="0" smtClean="0"/>
              <a:t>Bad answer:  </a:t>
            </a:r>
            <a:r>
              <a:rPr lang="en-US" dirty="0" smtClean="0"/>
              <a:t>when time is up</a:t>
            </a:r>
          </a:p>
          <a:p>
            <a:r>
              <a:rPr lang="en-US" b="1" dirty="0" smtClean="0"/>
              <a:t>Bad answer:  </a:t>
            </a:r>
            <a:r>
              <a:rPr lang="en-US" dirty="0" smtClean="0"/>
              <a:t>what all tests pass</a:t>
            </a:r>
          </a:p>
          <a:p>
            <a:r>
              <a:rPr lang="en-US" b="1" dirty="0" smtClean="0"/>
              <a:t>Fun fact:  </a:t>
            </a:r>
            <a:r>
              <a:rPr lang="en-US" dirty="0" err="1" smtClean="0"/>
              <a:t>Pr</a:t>
            </a:r>
            <a:r>
              <a:rPr lang="en-US" dirty="0" smtClean="0"/>
              <a:t>[undetected faults] increases with # detected faults [Myers 1979, 2004]</a:t>
            </a:r>
          </a:p>
          <a:p>
            <a:r>
              <a:rPr lang="en-US" b="1" dirty="0" smtClean="0"/>
              <a:t>Better answer:  </a:t>
            </a:r>
            <a:r>
              <a:rPr lang="en-US" dirty="0" smtClean="0"/>
              <a:t>when methodology is complete (code coverage, paths, boundary cases, etc.)</a:t>
            </a:r>
          </a:p>
          <a:p>
            <a:r>
              <a:rPr lang="en-US" b="1" dirty="0" smtClean="0"/>
              <a:t>Future answer:  </a:t>
            </a:r>
            <a:r>
              <a:rPr lang="en-US" dirty="0" smtClean="0"/>
              <a:t>statistical estimation says </a:t>
            </a:r>
            <a:r>
              <a:rPr lang="en-US" dirty="0" err="1" smtClean="0"/>
              <a:t>Pr</a:t>
            </a:r>
            <a:r>
              <a:rPr lang="en-US" dirty="0" smtClean="0"/>
              <a:t>[undetected faults] is low enough  (active research)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Testing for security?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Experts attempt to attack</a:t>
            </a:r>
          </a:p>
          <a:p>
            <a:pPr lvl="1"/>
            <a:r>
              <a:rPr lang="en-US" dirty="0" smtClean="0"/>
              <a:t>Internal vs. external</a:t>
            </a:r>
          </a:p>
          <a:p>
            <a:pPr lvl="1"/>
            <a:r>
              <a:rPr lang="en-US" dirty="0" smtClean="0"/>
              <a:t>Overt vs. covert</a:t>
            </a:r>
          </a:p>
          <a:p>
            <a:r>
              <a:rPr lang="en-US" dirty="0" smtClean="0"/>
              <a:t>Typical vulnerabilities exploited:</a:t>
            </a:r>
          </a:p>
          <a:p>
            <a:pPr lvl="1"/>
            <a:r>
              <a:rPr lang="en-US" dirty="0" smtClean="0"/>
              <a:t>Passwords (cracking)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Bad input validation</a:t>
            </a:r>
          </a:p>
          <a:p>
            <a:pPr lvl="1"/>
            <a:r>
              <a:rPr lang="en-US" dirty="0" smtClean="0"/>
              <a:t>Race conditions / TOCTOU</a:t>
            </a:r>
          </a:p>
          <a:p>
            <a:pPr lvl="1"/>
            <a:r>
              <a:rPr lang="en-US" dirty="0" err="1" smtClean="0"/>
              <a:t>Filesystem</a:t>
            </a:r>
            <a:r>
              <a:rPr lang="en-US" dirty="0"/>
              <a:t> </a:t>
            </a:r>
            <a:r>
              <a:rPr lang="en-US" dirty="0" smtClean="0"/>
              <a:t>misconfiguration</a:t>
            </a:r>
          </a:p>
          <a:p>
            <a:pPr lvl="1"/>
            <a:r>
              <a:rPr lang="en-US" dirty="0" smtClean="0"/>
              <a:t>Kernel flaws</a:t>
            </a:r>
            <a:endParaRPr lang="en-US" dirty="0"/>
          </a:p>
        </p:txBody>
      </p:sp>
      <p:pic>
        <p:nvPicPr>
          <p:cNvPr id="4" name="Picture 3" descr="51FK84K61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30" y="1600200"/>
            <a:ext cx="2713250" cy="41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threats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inflict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harm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[Barton Miller, 1989, 2000, 2006]</a:t>
            </a:r>
          </a:p>
          <a:p>
            <a:r>
              <a:rPr lang="en-US" dirty="0" smtClean="0"/>
              <a:t>Generate </a:t>
            </a:r>
            <a:r>
              <a:rPr lang="en-US" dirty="0" smtClean="0">
                <a:solidFill>
                  <a:srgbClr val="4F81BD"/>
                </a:solidFill>
              </a:rPr>
              <a:t>random inputs </a:t>
            </a:r>
            <a:r>
              <a:rPr lang="en-US" dirty="0" smtClean="0"/>
              <a:t>and feed them to programs:</a:t>
            </a:r>
          </a:p>
          <a:p>
            <a:pPr lvl="1"/>
            <a:r>
              <a:rPr lang="en-US" dirty="0" smtClean="0"/>
              <a:t>Crash? hang? terminate normally?</a:t>
            </a:r>
          </a:p>
          <a:p>
            <a:pPr lvl="1"/>
            <a:r>
              <a:rPr lang="en-US" dirty="0" smtClean="0"/>
              <a:t>Of ~90 utilities in '89, crashed about 25-33% in various </a:t>
            </a:r>
            <a:r>
              <a:rPr lang="en-US" dirty="0" err="1" smtClean="0"/>
              <a:t>Unixes</a:t>
            </a:r>
            <a:endParaRPr lang="en-US" dirty="0" smtClean="0"/>
          </a:p>
          <a:p>
            <a:pPr lvl="1"/>
            <a:r>
              <a:rPr lang="en-US" dirty="0" smtClean="0"/>
              <a:t>Crash implies buffer overflow potential</a:t>
            </a:r>
          </a:p>
          <a:p>
            <a:r>
              <a:rPr lang="en-US" dirty="0" smtClean="0"/>
              <a:t>Since then, "fuzzing" has become a standard practice for security testing</a:t>
            </a:r>
          </a:p>
          <a:p>
            <a:r>
              <a:rPr lang="en-US" dirty="0" smtClean="0"/>
              <a:t>Results have been repeated for X-windows system, Windows NT, Mac OS X</a:t>
            </a:r>
          </a:p>
          <a:p>
            <a:pPr lvl="1"/>
            <a:r>
              <a:rPr lang="en-US" dirty="0" smtClean="0"/>
              <a:t>Results keep getting </a:t>
            </a:r>
            <a:r>
              <a:rPr lang="en-US" b="1" dirty="0" smtClean="0"/>
              <a:t>worse</a:t>
            </a:r>
            <a:r>
              <a:rPr lang="en-US" dirty="0" smtClean="0"/>
              <a:t> in GUIs but better on command line</a:t>
            </a:r>
          </a:p>
        </p:txBody>
      </p:sp>
    </p:spTree>
    <p:extLst>
      <p:ext uri="{BB962C8B-B14F-4D97-AF65-F5344CB8AC3E}">
        <p14:creationId xmlns:p14="http://schemas.microsoft.com/office/powerpoint/2010/main" val="8221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Testing strategy:</a:t>
            </a:r>
          </a:p>
          <a:p>
            <a:r>
              <a:rPr lang="en-US" dirty="0" smtClean="0"/>
              <a:t>Purely random no longer so good, just gets low-hanging fruit</a:t>
            </a:r>
          </a:p>
          <a:p>
            <a:r>
              <a:rPr lang="en-US" dirty="0" smtClean="0"/>
              <a:t>Better:</a:t>
            </a:r>
          </a:p>
          <a:p>
            <a:pPr lvl="1"/>
            <a:r>
              <a:rPr lang="en-US" dirty="0" smtClean="0"/>
              <a:t>Use grammar to generate inputs</a:t>
            </a:r>
          </a:p>
          <a:p>
            <a:pPr lvl="1"/>
            <a:r>
              <a:rPr lang="en-US" dirty="0" smtClean="0"/>
              <a:t>Or randomly mutate good inputs in small ways</a:t>
            </a:r>
          </a:p>
          <a:p>
            <a:pPr lvl="2"/>
            <a:r>
              <a:rPr lang="en-US" dirty="0" smtClean="0"/>
              <a:t>especially for testing of network protocols</a:t>
            </a:r>
          </a:p>
          <a:p>
            <a:pPr lvl="1"/>
            <a:r>
              <a:rPr lang="en-US" dirty="0" smtClean="0"/>
              <a:t>Research:  use analysis of source code to guide mutation of inputs</a:t>
            </a:r>
          </a:p>
        </p:txBody>
      </p:sp>
    </p:spTree>
    <p:extLst>
      <p:ext uri="{BB962C8B-B14F-4D97-AF65-F5344CB8AC3E}">
        <p14:creationId xmlns:p14="http://schemas.microsoft.com/office/powerpoint/2010/main" val="16216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for </a:t>
            </a:r>
            <a:r>
              <a:rPr lang="en-US" i="1" dirty="0" smtClean="0"/>
              <a:t>patterns</a:t>
            </a:r>
            <a:r>
              <a:rPr lang="en-US" dirty="0" smtClean="0"/>
              <a:t> in code that are likely </a:t>
            </a:r>
            <a:r>
              <a:rPr lang="en-US" dirty="0" smtClean="0">
                <a:solidFill>
                  <a:srgbClr val="4F81BD"/>
                </a:solidFill>
              </a:rPr>
              <a:t>faults</a:t>
            </a:r>
            <a:r>
              <a:rPr lang="en-US" dirty="0" smtClean="0"/>
              <a:t> and that are likely to cause </a:t>
            </a:r>
            <a:r>
              <a:rPr lang="en-US" dirty="0" smtClean="0">
                <a:solidFill>
                  <a:srgbClr val="4F81BD"/>
                </a:solidFill>
              </a:rPr>
              <a:t>failures</a:t>
            </a:r>
          </a:p>
          <a:p>
            <a:r>
              <a:rPr lang="en-US" dirty="0" smtClean="0"/>
              <a:t>Categorizes and prioritizes bugs for presentation to developer</a:t>
            </a:r>
          </a:p>
          <a:p>
            <a:r>
              <a:rPr lang="en-US" dirty="0" smtClean="0"/>
              <a:t>Watch </a:t>
            </a:r>
            <a:r>
              <a:rPr lang="en-US" dirty="0" smtClean="0"/>
              <a:t>video of Prof. Bill Pugh, developer of </a:t>
            </a:r>
            <a:r>
              <a:rPr lang="en-US" dirty="0" err="1" smtClean="0"/>
              <a:t>FindBugs</a:t>
            </a:r>
            <a:r>
              <a:rPr lang="en-US" dirty="0" smtClean="0"/>
              <a:t>, present it to a Google audience: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://www.youtube.com/watch?v=8eZ8YWVl-</a:t>
            </a:r>
            <a:r>
              <a:rPr lang="en-US" dirty="0" smtClean="0">
                <a:hlinkClick r:id="rId2"/>
              </a:rPr>
              <a:t>2s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2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Vulnerabilities by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3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2078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 principal that has potential to cause harm to assets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Adversary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4F81BD"/>
                </a:solidFill>
              </a:rPr>
              <a:t>attacker</a:t>
            </a:r>
            <a:r>
              <a:rPr lang="en-US" dirty="0" smtClean="0"/>
              <a:t>:  a human threat, motivated and capable</a:t>
            </a:r>
          </a:p>
          <a:p>
            <a:r>
              <a:rPr lang="en-US" dirty="0" smtClean="0"/>
              <a:t>Sometimes humans aren't malicious:  accidents happen</a:t>
            </a:r>
          </a:p>
          <a:p>
            <a:r>
              <a:rPr lang="en-US" dirty="0" smtClean="0"/>
              <a:t>Sometimes non-humans cause harm:  floods, earthquakes, power outage, hardware failure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hew-power-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4749959"/>
            <a:ext cx="2769865" cy="2108040"/>
          </a:xfrm>
          <a:prstGeom prst="rect">
            <a:avLst/>
          </a:prstGeom>
        </p:spPr>
      </p:pic>
      <p:pic>
        <p:nvPicPr>
          <p:cNvPr id="5" name="Picture 4" descr="computer_spill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4749959"/>
            <a:ext cx="3488788" cy="21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threats of concern to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 smtClean="0">
                <a:solidFill>
                  <a:schemeClr val="tx2"/>
                </a:solidFill>
              </a:rPr>
              <a:t>malicious</a:t>
            </a:r>
            <a:r>
              <a:rPr lang="en-US" dirty="0">
                <a:solidFill>
                  <a:schemeClr val="tx2"/>
                </a:solidFill>
              </a:rPr>
              <a:t>, human </a:t>
            </a:r>
            <a:r>
              <a:rPr lang="en-US" dirty="0" smtClean="0">
                <a:solidFill>
                  <a:schemeClr val="tx2"/>
                </a:solidFill>
              </a:rPr>
              <a:t>threats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kinds of attackers will </a:t>
            </a:r>
            <a:r>
              <a:rPr lang="en-US" dirty="0" smtClean="0"/>
              <a:t>system resist?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their </a:t>
            </a:r>
            <a:r>
              <a:rPr lang="en-US" b="1" dirty="0">
                <a:solidFill>
                  <a:schemeClr val="accent2"/>
                </a:solidFill>
              </a:rPr>
              <a:t>motivations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/>
                </a:solidFill>
              </a:rPr>
              <a:t>resources</a:t>
            </a:r>
            <a:r>
              <a:rPr lang="en-US" dirty="0"/>
              <a:t>, and </a:t>
            </a:r>
            <a:r>
              <a:rPr lang="en-US" b="1" dirty="0" smtClean="0">
                <a:solidFill>
                  <a:schemeClr val="accent2"/>
                </a:solidFill>
              </a:rPr>
              <a:t>capabilities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Best if analysis is specific </a:t>
            </a:r>
            <a:r>
              <a:rPr lang="en-US" dirty="0"/>
              <a:t>to </a:t>
            </a:r>
            <a:r>
              <a:rPr lang="en-US" dirty="0" smtClean="0"/>
              <a:t>system </a:t>
            </a:r>
            <a:r>
              <a:rPr lang="en-US" dirty="0"/>
              <a:t>and its </a:t>
            </a:r>
            <a:r>
              <a:rPr lang="en-US" dirty="0" smtClean="0"/>
              <a:t>functionality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Non threats?</a:t>
            </a:r>
          </a:p>
          <a:p>
            <a:pPr lvl="1"/>
            <a:r>
              <a:rPr lang="en-US" dirty="0" smtClean="0"/>
              <a:t>Trusted hardware</a:t>
            </a:r>
          </a:p>
          <a:p>
            <a:pPr lvl="1"/>
            <a:r>
              <a:rPr lang="en-US" dirty="0" smtClean="0"/>
              <a:t>Trusted environment</a:t>
            </a:r>
          </a:p>
          <a:p>
            <a:pPr lvl="1"/>
            <a:r>
              <a:rPr lang="en-US" dirty="0" smtClean="0"/>
              <a:t>e.g., physically </a:t>
            </a:r>
            <a:r>
              <a:rPr lang="en-US" dirty="0"/>
              <a:t>secured machine room reachable only by trustworthy system </a:t>
            </a:r>
            <a:r>
              <a:rPr lang="en-US" dirty="0" smtClean="0"/>
              <a:t>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(DoD)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259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1"/>
          <a:stretch/>
        </p:blipFill>
        <p:spPr>
          <a:xfrm>
            <a:off x="498266" y="4852106"/>
            <a:ext cx="8171848" cy="7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(DoD)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6793"/>
            <a:ext cx="8229600" cy="4823613"/>
          </a:xfrm>
        </p:spPr>
      </p:pic>
    </p:spTree>
    <p:extLst>
      <p:ext uri="{BB962C8B-B14F-4D97-AF65-F5344CB8AC3E}">
        <p14:creationId xmlns:p14="http://schemas.microsoft.com/office/powerpoint/2010/main" val="986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8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[S1, based on U.S. Defense Science Board]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4F81BD"/>
                </a:solidFill>
              </a:rPr>
              <a:t>Inquisitive people</a:t>
            </a:r>
            <a:r>
              <a:rPr lang="en-US" dirty="0" smtClean="0"/>
              <a:t>, unintentional blunders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Hackers</a:t>
            </a:r>
            <a:r>
              <a:rPr lang="en-US" dirty="0" smtClean="0"/>
              <a:t> driven by technical challenges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Disgruntled employees </a:t>
            </a:r>
            <a:r>
              <a:rPr lang="en-US" dirty="0" smtClean="0"/>
              <a:t>or customers seeking revenge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Criminals interested </a:t>
            </a:r>
            <a:r>
              <a:rPr lang="en-US" dirty="0" smtClean="0"/>
              <a:t>in personal financial gain, stealing services, or industrial espionage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Organized crime </a:t>
            </a:r>
            <a:r>
              <a:rPr lang="en-US" dirty="0" smtClean="0"/>
              <a:t>with the intent of hiding something or financial gain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Organized terrorist groups </a:t>
            </a:r>
            <a:r>
              <a:rPr lang="en-US" dirty="0" smtClean="0"/>
              <a:t>attempting to influence policy by isolated attacks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Foreign espionage agents </a:t>
            </a:r>
            <a:r>
              <a:rPr lang="en-US" dirty="0" smtClean="0"/>
              <a:t>seeking to exploit information for economic, political, or military purposes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Tactical countermeasures </a:t>
            </a:r>
            <a:r>
              <a:rPr lang="en-US" dirty="0" smtClean="0"/>
              <a:t>intended to disrupt specific weapons or command structures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Multifaceted tactical information warfare </a:t>
            </a:r>
            <a:r>
              <a:rPr lang="en-US" dirty="0" smtClean="0"/>
              <a:t>applied in a broad orchestrated manner to disrupt a major military missions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Large organized groups or nation-states </a:t>
            </a:r>
            <a:r>
              <a:rPr lang="en-US" dirty="0" smtClean="0"/>
              <a:t>intent on overthrowing a government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5083" y="2363026"/>
            <a:ext cx="0" cy="3793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506891"/>
          </a:xfrm>
        </p:spPr>
      </p:pic>
    </p:spTree>
    <p:extLst>
      <p:ext uri="{BB962C8B-B14F-4D97-AF65-F5344CB8AC3E}">
        <p14:creationId xmlns:p14="http://schemas.microsoft.com/office/powerpoint/2010/main" val="2320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857875" cy="5207000"/>
          </a:xfrm>
        </p:spPr>
      </p:pic>
    </p:spTree>
    <p:extLst>
      <p:ext uri="{BB962C8B-B14F-4D97-AF65-F5344CB8AC3E}">
        <p14:creationId xmlns:p14="http://schemas.microsoft.com/office/powerpoint/2010/main" val="1682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memory access</a:t>
            </a:r>
          </a:p>
        </p:txBody>
      </p:sp>
    </p:spTree>
    <p:extLst>
      <p:ext uri="{BB962C8B-B14F-4D97-AF65-F5344CB8AC3E}">
        <p14:creationId xmlns:p14="http://schemas.microsoft.com/office/powerpoint/2010/main" val="19809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</p:spPr>
      </p:pic>
    </p:spTree>
    <p:extLst>
      <p:ext uri="{BB962C8B-B14F-4D97-AF65-F5344CB8AC3E}">
        <p14:creationId xmlns:p14="http://schemas.microsoft.com/office/powerpoint/2010/main" val="861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" b="48438"/>
          <a:stretch/>
        </p:blipFill>
        <p:spPr>
          <a:xfrm>
            <a:off x="364801" y="1506414"/>
            <a:ext cx="4175155" cy="45895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757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ch8-05_paged.pdf"/>
          <p:cNvPicPr>
            <a:picLocks noChangeAspect="1"/>
          </p:cNvPicPr>
          <p:nvPr/>
        </p:nvPicPr>
        <p:blipFill>
          <a:blip r:embed="rId3"/>
          <a:srcRect l="-27466" r="-27466"/>
          <a:stretch>
            <a:fillRect/>
          </a:stretch>
        </p:blipFill>
        <p:spPr>
          <a:xfrm>
            <a:off x="-1219200" y="533400"/>
            <a:ext cx="11676120" cy="642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066800" y="144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i1, i2;</a:t>
            </a:r>
          </a:p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b1,b2;</a:t>
            </a:r>
          </a:p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[] a1,a2;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(i1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 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a1.length())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a1[i1];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if(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){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i2=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;} 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else{i2=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0;}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if(i2 &lt; a2.length()){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b2 = a2[i2];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1798320"/>
            <a:ext cx="3977640" cy="4480560"/>
          </a:xfrm>
        </p:spPr>
      </p:pic>
    </p:spTree>
    <p:extLst>
      <p:ext uri="{BB962C8B-B14F-4D97-AF65-F5344CB8AC3E}">
        <p14:creationId xmlns:p14="http://schemas.microsoft.com/office/powerpoint/2010/main" val="735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</p:txBody>
      </p:sp>
    </p:spTree>
    <p:extLst>
      <p:ext uri="{BB962C8B-B14F-4D97-AF65-F5344CB8AC3E}">
        <p14:creationId xmlns:p14="http://schemas.microsoft.com/office/powerpoint/2010/main" val="100068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"bug":  </a:t>
            </a:r>
            <a:r>
              <a:rPr lang="en-US" sz="2400" dirty="0" smtClean="0"/>
              <a:t>suggests something just wandered 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[IEEE 729]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Fault:  </a:t>
            </a:r>
            <a:r>
              <a:rPr lang="en-US" sz="2400" dirty="0" smtClean="0"/>
              <a:t>result of human error in software system</a:t>
            </a:r>
          </a:p>
          <a:p>
            <a:pPr lvl="1"/>
            <a:r>
              <a:rPr lang="en-US" sz="2000" dirty="0" smtClean="0"/>
              <a:t>E.g., implementation doesn't match design, or design doesn't match requirements</a:t>
            </a:r>
          </a:p>
          <a:p>
            <a:pPr lvl="1"/>
            <a:r>
              <a:rPr lang="en-US" sz="2000" dirty="0" smtClean="0"/>
              <a:t>Might never appear to end user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Failure:  </a:t>
            </a:r>
            <a:r>
              <a:rPr lang="en-US" sz="2400" dirty="0" smtClean="0"/>
              <a:t>violation of requirement</a:t>
            </a:r>
          </a:p>
          <a:p>
            <a:pPr lvl="1"/>
            <a:r>
              <a:rPr lang="en-US" sz="2000" dirty="0" smtClean="0"/>
              <a:t>Something goes wrong for end user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83453"/>
            <a:ext cx="2179487" cy="72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ronosPro-Regular"/>
                <a:cs typeface="CronosPro-Regular"/>
              </a:rPr>
              <a:t>Human error</a:t>
            </a:r>
            <a:endParaRPr lang="en-US" dirty="0">
              <a:latin typeface="CronosPro-Regular"/>
              <a:cs typeface="CronosPro-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6687" y="5883453"/>
            <a:ext cx="2885552" cy="723375"/>
            <a:chOff x="2636687" y="5883453"/>
            <a:chExt cx="2885552" cy="723375"/>
          </a:xfrm>
        </p:grpSpPr>
        <p:sp>
          <p:nvSpPr>
            <p:cNvPr id="5" name="Rectangle 4"/>
            <p:cNvSpPr/>
            <p:nvPr/>
          </p:nvSpPr>
          <p:spPr>
            <a:xfrm>
              <a:off x="3342752" y="5883453"/>
              <a:ext cx="2179487" cy="723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ronosPro-Regular"/>
                  <a:cs typeface="CronosPro-Regular"/>
                </a:rPr>
                <a:t>Fault</a:t>
              </a:r>
              <a:endParaRPr lang="en-US" dirty="0">
                <a:latin typeface="CronosPro-Regular"/>
                <a:cs typeface="CronosPro-Regular"/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2636687" y="6245141"/>
              <a:ext cx="706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522239" y="5883453"/>
            <a:ext cx="2861770" cy="723375"/>
            <a:chOff x="5522239" y="5883453"/>
            <a:chExt cx="2861770" cy="723375"/>
          </a:xfrm>
        </p:grpSpPr>
        <p:sp>
          <p:nvSpPr>
            <p:cNvPr id="6" name="Rectangle 5"/>
            <p:cNvSpPr/>
            <p:nvPr/>
          </p:nvSpPr>
          <p:spPr>
            <a:xfrm>
              <a:off x="6204522" y="5883453"/>
              <a:ext cx="2179487" cy="723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ronosPro-Regular"/>
                  <a:cs typeface="CronosPro-Regular"/>
                </a:rPr>
                <a:t>Failure</a:t>
              </a:r>
              <a:endParaRPr lang="en-US" dirty="0">
                <a:latin typeface="CronosPro-Regular"/>
                <a:cs typeface="CronosPro-Regular"/>
              </a:endParaRPr>
            </a:p>
          </p:txBody>
        </p: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5522239" y="6245141"/>
              <a:ext cx="6822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mark2b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23" y="56999"/>
            <a:ext cx="4286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8" y="2232660"/>
            <a:ext cx="4885944" cy="3611880"/>
          </a:xfrm>
        </p:spPr>
      </p:pic>
    </p:spTree>
    <p:extLst>
      <p:ext uri="{BB962C8B-B14F-4D97-AF65-F5344CB8AC3E}">
        <p14:creationId xmlns:p14="http://schemas.microsoft.com/office/powerpoint/2010/main" val="1602507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  <a:p>
            <a:r>
              <a:rPr lang="en-US" dirty="0" smtClean="0"/>
              <a:t>key access</a:t>
            </a:r>
          </a:p>
        </p:txBody>
      </p:sp>
    </p:spTree>
    <p:extLst>
      <p:ext uri="{BB962C8B-B14F-4D97-AF65-F5344CB8AC3E}">
        <p14:creationId xmlns:p14="http://schemas.microsoft.com/office/powerpoint/2010/main" val="174553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FileVault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20900"/>
            <a:ext cx="3810000" cy="3835400"/>
          </a:xfrm>
        </p:spPr>
      </p:pic>
    </p:spTree>
    <p:extLst>
      <p:ext uri="{BB962C8B-B14F-4D97-AF65-F5344CB8AC3E}">
        <p14:creationId xmlns:p14="http://schemas.microsoft.com/office/powerpoint/2010/main" val="495535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iPhone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008632"/>
            <a:ext cx="5413248" cy="4059936"/>
          </a:xfrm>
        </p:spPr>
      </p:pic>
    </p:spTree>
    <p:extLst>
      <p:ext uri="{BB962C8B-B14F-4D97-AF65-F5344CB8AC3E}">
        <p14:creationId xmlns:p14="http://schemas.microsoft.com/office/powerpoint/2010/main" val="517296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  <a:p>
            <a:r>
              <a:rPr lang="en-US" dirty="0" smtClean="0"/>
              <a:t>key access</a:t>
            </a:r>
          </a:p>
          <a:p>
            <a:r>
              <a:rPr lang="en-US" dirty="0" smtClean="0"/>
              <a:t>network access</a:t>
            </a:r>
          </a:p>
        </p:txBody>
      </p:sp>
    </p:spTree>
    <p:extLst>
      <p:ext uri="{BB962C8B-B14F-4D97-AF65-F5344CB8AC3E}">
        <p14:creationId xmlns:p14="http://schemas.microsoft.com/office/powerpoint/2010/main" val="797260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76120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Attacker Properties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Membership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insider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outsider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Method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Adaptability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cooperative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Scope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Motivation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malicious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opportunistic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86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</a:t>
            </a:r>
            <a:r>
              <a:rPr lang="en-US" dirty="0" smtClean="0"/>
              <a:t> DDoS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1869409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1"/>
            <a:ext cx="4190999" cy="5587999"/>
          </a:xfrm>
        </p:spPr>
      </p:pic>
    </p:spTree>
    <p:extLst>
      <p:ext uri="{BB962C8B-B14F-4D97-AF65-F5344CB8AC3E}">
        <p14:creationId xmlns:p14="http://schemas.microsoft.com/office/powerpoint/2010/main" val="134240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An unintended aspect of a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(design</a:t>
            </a:r>
            <a:r>
              <a:rPr lang="en-US" dirty="0">
                <a:solidFill>
                  <a:schemeClr val="tx2"/>
                </a:solidFill>
              </a:rPr>
              <a:t>, implementation, or </a:t>
            </a:r>
            <a:r>
              <a:rPr lang="en-US" dirty="0" smtClean="0">
                <a:solidFill>
                  <a:schemeClr val="tx2"/>
                </a:solidFill>
              </a:rPr>
              <a:t>configuration) </a:t>
            </a:r>
            <a:r>
              <a:rPr lang="en-US" dirty="0">
                <a:solidFill>
                  <a:schemeClr val="tx2"/>
                </a:solidFill>
              </a:rPr>
              <a:t>that can cause the system to do something it shouldn't, or fail to do something it </a:t>
            </a:r>
            <a:r>
              <a:rPr lang="en-US" dirty="0" smtClean="0">
                <a:solidFill>
                  <a:schemeClr val="tx2"/>
                </a:solidFill>
              </a:rPr>
              <a:t>should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E.g., buffer overflows, code injection, cross-site scripting, missing authentication or access control, misconfiguration</a:t>
            </a:r>
          </a:p>
          <a:p>
            <a:r>
              <a:rPr lang="en-US" dirty="0" smtClean="0"/>
              <a:t>National databases:  </a:t>
            </a:r>
            <a:r>
              <a:rPr lang="en-US" dirty="0" smtClean="0">
                <a:hlinkClick r:id="rId2"/>
              </a:rPr>
              <a:t>CVE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NVD</a:t>
            </a:r>
            <a:endParaRPr lang="en-US" dirty="0" smtClean="0"/>
          </a:p>
          <a:p>
            <a:r>
              <a:rPr lang="en-US" dirty="0" smtClean="0"/>
              <a:t>Ignoring vulnerabilities is risky</a:t>
            </a:r>
          </a:p>
          <a:p>
            <a:pPr lvl="1"/>
            <a:r>
              <a:rPr lang="en-US" dirty="0" smtClean="0"/>
              <a:t>Too often:  "no one would/could ever exploit that"</a:t>
            </a:r>
          </a:p>
          <a:p>
            <a:pPr lvl="1"/>
            <a:r>
              <a:rPr lang="en-US" i="1" dirty="0" smtClean="0"/>
              <a:t>Weakest link </a:t>
            </a:r>
            <a:r>
              <a:rPr lang="en-US" dirty="0" smtClean="0"/>
              <a:t>phenomenon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umptions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are vulnerabilities</a:t>
            </a:r>
          </a:p>
          <a:p>
            <a:pPr lvl="1"/>
            <a:r>
              <a:rPr lang="en-US" dirty="0" smtClean="0"/>
              <a:t>Timing, failure modes, message delivery, </a:t>
            </a:r>
            <a:br>
              <a:rPr lang="en-US" dirty="0" smtClean="0"/>
            </a:br>
            <a:r>
              <a:rPr lang="en-US" dirty="0" smtClean="0"/>
              <a:t>input format, etc.</a:t>
            </a:r>
          </a:p>
        </p:txBody>
      </p:sp>
      <p:pic>
        <p:nvPicPr>
          <p:cNvPr id="4" name="Picture 3" descr="Broken-Li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3" y="4606165"/>
            <a:ext cx="3002447" cy="22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Memory: A Quick Review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67000" y="1524000"/>
            <a:ext cx="2286000" cy="1371600"/>
            <a:chOff x="2667000" y="2057400"/>
            <a:chExt cx="2286000" cy="1371600"/>
          </a:xfrm>
        </p:grpSpPr>
        <p:sp>
          <p:nvSpPr>
            <p:cNvPr id="4" name="Rectangle 3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9718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4114800"/>
            <a:ext cx="2286000" cy="914400"/>
            <a:chOff x="2667000" y="2057400"/>
            <a:chExt cx="2286000" cy="914400"/>
          </a:xfrm>
        </p:grpSpPr>
        <p:sp>
          <p:nvSpPr>
            <p:cNvPr id="9" name="Rectangle 8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67000" y="5029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Globals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5791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57150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5715000" y="36576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933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3386" y="41148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Heap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8194" y="630677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0x00000000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2036618"/>
            <a:ext cx="7675754" cy="3194050"/>
          </a:xfrm>
        </p:spPr>
      </p:pic>
      <p:sp>
        <p:nvSpPr>
          <p:cNvPr id="5" name="Down Arrow 4"/>
          <p:cNvSpPr/>
          <p:nvPr/>
        </p:nvSpPr>
        <p:spPr>
          <a:xfrm>
            <a:off x="2362200" y="1411106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9493" y="2251407"/>
            <a:ext cx="1954028" cy="12233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264" y="3956858"/>
            <a:ext cx="1954028" cy="10002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1549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Smashing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794000"/>
            <a:ext cx="7607300" cy="2489200"/>
          </a:xfrm>
        </p:spPr>
      </p:pic>
      <p:sp>
        <p:nvSpPr>
          <p:cNvPr id="5" name="Rectangle 4"/>
          <p:cNvSpPr/>
          <p:nvPr/>
        </p:nvSpPr>
        <p:spPr>
          <a:xfrm>
            <a:off x="3465870" y="3880702"/>
            <a:ext cx="2249129" cy="8603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4020</TotalTime>
  <Words>1099</Words>
  <Application>Microsoft Macintosh PowerPoint</Application>
  <PresentationFormat>On-screen Show (4:3)</PresentationFormat>
  <Paragraphs>234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Andale Mono</vt:lpstr>
      <vt:lpstr>Calibri</vt:lpstr>
      <vt:lpstr>Cambria Math</vt:lpstr>
      <vt:lpstr>Consolas</vt:lpstr>
      <vt:lpstr>CronosPro-Regular</vt:lpstr>
      <vt:lpstr>HanziPen SC</vt:lpstr>
      <vt:lpstr>Arial</vt:lpstr>
      <vt:lpstr>Clarity</vt:lpstr>
      <vt:lpstr>Lecture 4: Threats</vt:lpstr>
      <vt:lpstr>The Big Picture</vt:lpstr>
      <vt:lpstr>Once Upon a Time…</vt:lpstr>
      <vt:lpstr>Bugs</vt:lpstr>
      <vt:lpstr>Vulnerability</vt:lpstr>
      <vt:lpstr>Memory: A Quick Review</vt:lpstr>
      <vt:lpstr>The Stack</vt:lpstr>
      <vt:lpstr>Buffer Overflows</vt:lpstr>
      <vt:lpstr>Stack Smashing</vt:lpstr>
      <vt:lpstr>Conficker</vt:lpstr>
      <vt:lpstr>Standard Countermeasures</vt:lpstr>
      <vt:lpstr>x86</vt:lpstr>
      <vt:lpstr>Gadgets</vt:lpstr>
      <vt:lpstr>Gadgets</vt:lpstr>
      <vt:lpstr>Return Oriented Programming</vt:lpstr>
      <vt:lpstr>Return-Oriented Shellcode</vt:lpstr>
      <vt:lpstr>Testing</vt:lpstr>
      <vt:lpstr>Testing</vt:lpstr>
      <vt:lpstr>Penetration testing</vt:lpstr>
      <vt:lpstr>Fuzz testing</vt:lpstr>
      <vt:lpstr>Fuzz testing</vt:lpstr>
      <vt:lpstr>FindBugs</vt:lpstr>
      <vt:lpstr>Web Vulnerabilities by Year</vt:lpstr>
      <vt:lpstr>Threat Models</vt:lpstr>
      <vt:lpstr>Threats</vt:lpstr>
      <vt:lpstr>Threat Models</vt:lpstr>
      <vt:lpstr>Threats (DoD)</vt:lpstr>
      <vt:lpstr>Threats (DoD)</vt:lpstr>
      <vt:lpstr>Classifying Threats</vt:lpstr>
      <vt:lpstr>Threat Model = Capabilities</vt:lpstr>
      <vt:lpstr>PowerPoint Presentation</vt:lpstr>
      <vt:lpstr>Threat Model = Capabilities</vt:lpstr>
      <vt:lpstr>Heartbleed</vt:lpstr>
      <vt:lpstr>Heartbleed</vt:lpstr>
      <vt:lpstr>PowerPoint Presentation</vt:lpstr>
      <vt:lpstr>Memory Management</vt:lpstr>
      <vt:lpstr>Speculative Execution</vt:lpstr>
      <vt:lpstr>Timing</vt:lpstr>
      <vt:lpstr>Threat Model = Capabilities</vt:lpstr>
      <vt:lpstr>Stuxnet</vt:lpstr>
      <vt:lpstr>Threat Model = Capabilities</vt:lpstr>
      <vt:lpstr>FileVault </vt:lpstr>
      <vt:lpstr>The iPhone Case</vt:lpstr>
      <vt:lpstr>Threat Model = Capabilities</vt:lpstr>
      <vt:lpstr>Network Adversaries</vt:lpstr>
      <vt:lpstr>Dyn DDoS</vt:lpstr>
      <vt:lpstr>Threat Models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64</cp:revision>
  <dcterms:created xsi:type="dcterms:W3CDTF">2018-01-05T20:19:03Z</dcterms:created>
  <dcterms:modified xsi:type="dcterms:W3CDTF">2018-02-05T14:51:06Z</dcterms:modified>
</cp:coreProperties>
</file>