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84" r:id="rId2"/>
    <p:sldId id="285" r:id="rId3"/>
    <p:sldId id="286" r:id="rId4"/>
    <p:sldId id="28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9"/>
    <a:srgbClr val="FFFF66"/>
    <a:srgbClr val="B41B1D"/>
    <a:srgbClr val="57575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94" autoAdjust="0"/>
    <p:restoredTop sz="81576" autoAdjust="0"/>
  </p:normalViewPr>
  <p:slideViewPr>
    <p:cSldViewPr snapToGrid="0" snapToObjects="1">
      <p:cViewPr varScale="1">
        <p:scale>
          <a:sx n="84" d="100"/>
          <a:sy n="84" d="100"/>
        </p:scale>
        <p:origin x="750" y="57"/>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E8772-0606-C348-9152-88923EF61D77}" type="datetimeFigureOut">
              <a:rPr lang="en-US" smtClean="0"/>
              <a:t>2/17/2017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19041-1A58-5848-983A-F7DEF26E5118}" type="slidenum">
              <a:rPr lang="en-US" smtClean="0"/>
              <a:t>‹#›</a:t>
            </a:fld>
            <a:endParaRPr lang="en-US"/>
          </a:p>
        </p:txBody>
      </p:sp>
    </p:spTree>
    <p:extLst>
      <p:ext uri="{BB962C8B-B14F-4D97-AF65-F5344CB8AC3E}">
        <p14:creationId xmlns:p14="http://schemas.microsoft.com/office/powerpoint/2010/main" val="101127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DB6A07-BADA-4063-9EF1-0CD1D2A1223C}" type="slidenum">
              <a:rPr lang="en-US" smtClean="0"/>
              <a:pPr/>
              <a:t>4</a:t>
            </a:fld>
            <a:endParaRPr lang="en-US"/>
          </a:p>
        </p:txBody>
      </p:sp>
    </p:spTree>
    <p:extLst>
      <p:ext uri="{BB962C8B-B14F-4D97-AF65-F5344CB8AC3E}">
        <p14:creationId xmlns:p14="http://schemas.microsoft.com/office/powerpoint/2010/main" val="3426660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B6A07-BADA-4063-9EF1-0CD1D2A1223C}" type="slidenum">
              <a:rPr lang="en-US" smtClean="0"/>
              <a:pPr/>
              <a:t>5</a:t>
            </a:fld>
            <a:endParaRPr lang="en-US"/>
          </a:p>
        </p:txBody>
      </p:sp>
    </p:spTree>
    <p:extLst>
      <p:ext uri="{BB962C8B-B14F-4D97-AF65-F5344CB8AC3E}">
        <p14:creationId xmlns:p14="http://schemas.microsoft.com/office/powerpoint/2010/main" val="208892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B6A07-BADA-4063-9EF1-0CD1D2A1223C}" type="slidenum">
              <a:rPr lang="en-US" smtClean="0"/>
              <a:pPr/>
              <a:t>6</a:t>
            </a:fld>
            <a:endParaRPr lang="en-US"/>
          </a:p>
        </p:txBody>
      </p:sp>
    </p:spTree>
    <p:extLst>
      <p:ext uri="{BB962C8B-B14F-4D97-AF65-F5344CB8AC3E}">
        <p14:creationId xmlns:p14="http://schemas.microsoft.com/office/powerpoint/2010/main" val="349235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B6A07-BADA-4063-9EF1-0CD1D2A1223C}" type="slidenum">
              <a:rPr lang="en-US" smtClean="0"/>
              <a:pPr/>
              <a:t>9</a:t>
            </a:fld>
            <a:endParaRPr lang="en-US"/>
          </a:p>
        </p:txBody>
      </p:sp>
    </p:spTree>
    <p:extLst>
      <p:ext uri="{BB962C8B-B14F-4D97-AF65-F5344CB8AC3E}">
        <p14:creationId xmlns:p14="http://schemas.microsoft.com/office/powerpoint/2010/main" val="86861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05796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4877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059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3048E3-98D3-CB42-88DE-AD8AC5BC5D7D}" type="slidenum">
              <a:rPr lang="en-US" smtClean="0"/>
              <a:t>16</a:t>
            </a:fld>
            <a:endParaRPr lang="en-US"/>
          </a:p>
        </p:txBody>
      </p:sp>
    </p:spTree>
    <p:extLst>
      <p:ext uri="{BB962C8B-B14F-4D97-AF65-F5344CB8AC3E}">
        <p14:creationId xmlns:p14="http://schemas.microsoft.com/office/powerpoint/2010/main" val="2134018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F426B9A-0B58-3440-8916-C6A5286BE8E6}"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
        <p:nvSpPr>
          <p:cNvPr id="7" name="Rectangle 6"/>
          <p:cNvSpPr/>
          <p:nvPr userDrawn="1"/>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userDrawn="1"/>
        </p:nvPicPr>
        <p:blipFill>
          <a:blip r:embed="rId2" cstate="print"/>
          <a:stretch>
            <a:fillRect/>
          </a:stretch>
        </p:blipFill>
        <p:spPr>
          <a:xfrm>
            <a:off x="8001000" y="1"/>
            <a:ext cx="1142999" cy="1142999"/>
          </a:xfrm>
          <a:prstGeom prst="rect">
            <a:avLst/>
          </a:prstGeom>
        </p:spPr>
      </p:pic>
    </p:spTree>
    <p:extLst>
      <p:ext uri="{BB962C8B-B14F-4D97-AF65-F5344CB8AC3E}">
        <p14:creationId xmlns:p14="http://schemas.microsoft.com/office/powerpoint/2010/main" val="17037742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26B9A-0B58-3440-8916-C6A5286BE8E6}"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8651896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26B9A-0B58-3440-8916-C6A5286BE8E6}"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25138687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95707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5" y="852714"/>
            <a:ext cx="8799285" cy="52734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F426B9A-0B58-3440-8916-C6A5286BE8E6}"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
        <p:nvSpPr>
          <p:cNvPr id="7" name="Rectangle 6"/>
          <p:cNvSpPr/>
          <p:nvPr userDrawn="1"/>
        </p:nvSpPr>
        <p:spPr>
          <a:xfrm>
            <a:off x="6516911" y="0"/>
            <a:ext cx="2667000"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userDrawn="1"/>
        </p:nvPicPr>
        <p:blipFill>
          <a:blip r:embed="rId2" cstate="print"/>
          <a:stretch>
            <a:fillRect/>
          </a:stretch>
        </p:blipFill>
        <p:spPr>
          <a:xfrm>
            <a:off x="8001000" y="1"/>
            <a:ext cx="1142999" cy="1142999"/>
          </a:xfrm>
          <a:prstGeom prst="rect">
            <a:avLst/>
          </a:prstGeom>
        </p:spPr>
      </p:pic>
      <p:sp>
        <p:nvSpPr>
          <p:cNvPr id="2" name="Title 1"/>
          <p:cNvSpPr>
            <a:spLocks noGrp="1"/>
          </p:cNvSpPr>
          <p:nvPr>
            <p:ph type="title"/>
          </p:nvPr>
        </p:nvSpPr>
        <p:spPr>
          <a:xfrm>
            <a:off x="0" y="-15648"/>
            <a:ext cx="7874000" cy="683305"/>
          </a:xfrm>
          <a:solidFill>
            <a:srgbClr val="B41B1D"/>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564441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426B9A-0B58-3440-8916-C6A5286BE8E6}"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14725044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426B9A-0B58-3440-8916-C6A5286BE8E6}"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9374047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426B9A-0B58-3440-8916-C6A5286BE8E6}" type="datetimeFigureOut">
              <a:rPr lang="en-US" smtClean="0"/>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22157223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426B9A-0B58-3440-8916-C6A5286BE8E6}" type="datetimeFigureOut">
              <a:rPr lang="en-US" smtClean="0"/>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409719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26B9A-0B58-3440-8916-C6A5286BE8E6}" type="datetimeFigureOut">
              <a:rPr lang="en-US" smtClean="0"/>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16578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26B9A-0B58-3440-8916-C6A5286BE8E6}"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9191518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26B9A-0B58-3440-8916-C6A5286BE8E6}"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3127982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1429" y="816430"/>
            <a:ext cx="8817428" cy="53097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26B9A-0B58-3440-8916-C6A5286BE8E6}" type="datetimeFigureOut">
              <a:rPr lang="en-US" smtClean="0"/>
              <a:t>2/17/2017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8E661-B494-314E-8590-24C6A1446C49}" type="slidenum">
              <a:rPr lang="en-US" smtClean="0"/>
              <a:t>‹#›</a:t>
            </a:fld>
            <a:endParaRPr lang="en-US"/>
          </a:p>
        </p:txBody>
      </p:sp>
      <p:sp>
        <p:nvSpPr>
          <p:cNvPr id="7" name="Rectangle 6"/>
          <p:cNvSpPr/>
          <p:nvPr/>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p:nvPicPr>
        <p:blipFill>
          <a:blip r:embed="rId14" cstate="print"/>
          <a:stretch>
            <a:fillRect/>
          </a:stretch>
        </p:blipFill>
        <p:spPr>
          <a:xfrm>
            <a:off x="8001000" y="1"/>
            <a:ext cx="1142999" cy="1142999"/>
          </a:xfrm>
          <a:prstGeom prst="rect">
            <a:avLst/>
          </a:prstGeom>
        </p:spPr>
      </p:pic>
      <p:sp>
        <p:nvSpPr>
          <p:cNvPr id="2" name="Title Placeholder 1"/>
          <p:cNvSpPr>
            <a:spLocks noGrp="1"/>
          </p:cNvSpPr>
          <p:nvPr>
            <p:ph type="title"/>
          </p:nvPr>
        </p:nvSpPr>
        <p:spPr>
          <a:xfrm>
            <a:off x="0" y="0"/>
            <a:ext cx="8001000" cy="685800"/>
          </a:xfrm>
          <a:prstGeom prst="rect">
            <a:avLst/>
          </a:prstGeom>
          <a:solidFill>
            <a:srgbClr val="B41B1D"/>
          </a:solidFill>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38110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oftware.intel.com/en-us/articles/using-open-vswitch-with-dpdk-for-inter-vm-nfv-applications" TargetMode="External"/><Relationship Id="rId2" Type="http://schemas.openxmlformats.org/officeDocument/2006/relationships/hyperlink" Target="http://dpdk.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iki.xen.org/wiki/Xen_Project_Software_Overview#PVH"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pages.cs.wisc.edu/~remzi/OSTEP/file-implementation.pdf" TargetMode="External"/><Relationship Id="rId2" Type="http://schemas.openxmlformats.org/officeDocument/2006/relationships/hyperlink" Target="https://wiki.xen.org/wiki/Grant_Tabl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8.tiff"/><Relationship Id="rId13" Type="http://schemas.openxmlformats.org/officeDocument/2006/relationships/image" Target="../media/image12.tiff"/><Relationship Id="rId3" Type="http://schemas.openxmlformats.org/officeDocument/2006/relationships/image" Target="../media/image4.png"/><Relationship Id="rId7" Type="http://schemas.openxmlformats.org/officeDocument/2006/relationships/image" Target="../media/image7.tiff"/><Relationship Id="rId12" Type="http://schemas.openxmlformats.org/officeDocument/2006/relationships/image" Target="../media/image11.tiff"/><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6.tiff"/><Relationship Id="rId11" Type="http://schemas.openxmlformats.org/officeDocument/2006/relationships/image" Target="../media/image10.tiff"/><Relationship Id="rId5" Type="http://schemas.openxmlformats.org/officeDocument/2006/relationships/image" Target="../media/image5.tiff"/><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github.com/songweijia/cloudmodeli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 5413 Group Projects</a:t>
            </a:r>
            <a:endParaRPr lang="en-US" dirty="0"/>
          </a:p>
        </p:txBody>
      </p:sp>
      <p:sp>
        <p:nvSpPr>
          <p:cNvPr id="3" name="Subtitle 2"/>
          <p:cNvSpPr>
            <a:spLocks noGrp="1"/>
          </p:cNvSpPr>
          <p:nvPr>
            <p:ph type="subTitle" idx="1"/>
          </p:nvPr>
        </p:nvSpPr>
        <p:spPr/>
        <p:txBody>
          <a:bodyPr/>
          <a:lstStyle/>
          <a:p>
            <a:r>
              <a:rPr lang="en-US" dirty="0" smtClean="0"/>
              <a:t>Friday, February 17, 2017</a:t>
            </a:r>
            <a:endParaRPr lang="en-US" dirty="0"/>
          </a:p>
        </p:txBody>
      </p:sp>
    </p:spTree>
    <p:extLst>
      <p:ext uri="{BB962C8B-B14F-4D97-AF65-F5344CB8AC3E}">
        <p14:creationId xmlns:p14="http://schemas.microsoft.com/office/powerpoint/2010/main" val="1213907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613392"/>
            <a:ext cx="9144000" cy="923330"/>
          </a:xfrm>
          <a:prstGeom prst="rect">
            <a:avLst/>
          </a:prstGeom>
          <a:noFill/>
        </p:spPr>
        <p:txBody>
          <a:bodyPr wrap="square" rtlCol="0" anchor="ctr">
            <a:spAutoFit/>
          </a:bodyPr>
          <a:lstStyle/>
          <a:p>
            <a:pPr algn="ctr"/>
            <a:r>
              <a:rPr lang="en-US" sz="5400" dirty="0" smtClean="0"/>
              <a:t>Thank you !</a:t>
            </a:r>
          </a:p>
        </p:txBody>
      </p:sp>
      <p:sp>
        <p:nvSpPr>
          <p:cNvPr id="4" name="Slide Number Placeholder 3"/>
          <p:cNvSpPr>
            <a:spLocks noGrp="1"/>
          </p:cNvSpPr>
          <p:nvPr>
            <p:ph type="sldNum" sz="quarter" idx="12"/>
          </p:nvPr>
        </p:nvSpPr>
        <p:spPr/>
        <p:txBody>
          <a:bodyPr/>
          <a:lstStyle/>
          <a:p>
            <a:fld id="{A39C9447-7781-422B-80AA-8BF5919C3CC5}" type="slidenum">
              <a:rPr lang="en-US" smtClean="0"/>
              <a:pPr/>
              <a:t>10</a:t>
            </a:fld>
            <a:endParaRPr lang="en-US"/>
          </a:p>
        </p:txBody>
      </p:sp>
    </p:spTree>
    <p:extLst>
      <p:ext uri="{BB962C8B-B14F-4D97-AF65-F5344CB8AC3E}">
        <p14:creationId xmlns:p14="http://schemas.microsoft.com/office/powerpoint/2010/main" val="433514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1601825"/>
            <a:ext cx="8520600" cy="993708"/>
          </a:xfrm>
          <a:prstGeom prst="rect">
            <a:avLst/>
          </a:prstGeom>
        </p:spPr>
        <p:txBody>
          <a:bodyPr vert="horz" lIns="91425" tIns="91425" rIns="91425" bIns="91425" rtlCol="0" anchor="b" anchorCtr="0">
            <a:noAutofit/>
          </a:bodyPr>
          <a:lstStyle/>
          <a:p>
            <a:pPr>
              <a:spcBef>
                <a:spcPts val="0"/>
              </a:spcBef>
            </a:pPr>
            <a:r>
              <a:rPr lang="en" dirty="0"/>
              <a:t>P4 and P4FPGA</a:t>
            </a:r>
          </a:p>
        </p:txBody>
      </p:sp>
      <p:sp>
        <p:nvSpPr>
          <p:cNvPr id="55" name="Shape 55"/>
          <p:cNvSpPr txBox="1">
            <a:spLocks noGrp="1"/>
          </p:cNvSpPr>
          <p:nvPr>
            <p:ph type="subTitle" idx="1"/>
          </p:nvPr>
        </p:nvSpPr>
        <p:spPr>
          <a:xfrm>
            <a:off x="311700" y="3691375"/>
            <a:ext cx="8520600" cy="792600"/>
          </a:xfrm>
          <a:prstGeom prst="rect">
            <a:avLst/>
          </a:prstGeom>
        </p:spPr>
        <p:txBody>
          <a:bodyPr vert="horz" lIns="91425" tIns="91425" rIns="91425" bIns="91425" rtlCol="0" anchor="t" anchorCtr="0">
            <a:noAutofit/>
          </a:bodyPr>
          <a:lstStyle/>
          <a:p>
            <a:pPr>
              <a:spcBef>
                <a:spcPts val="0"/>
              </a:spcBef>
            </a:pPr>
            <a:r>
              <a:rPr lang="en" dirty="0" smtClean="0"/>
              <a:t>Dhruv Singal</a:t>
            </a:r>
            <a:endParaRPr lang="en" dirty="0"/>
          </a:p>
        </p:txBody>
      </p:sp>
    </p:spTree>
    <p:extLst>
      <p:ext uri="{BB962C8B-B14F-4D97-AF65-F5344CB8AC3E}">
        <p14:creationId xmlns:p14="http://schemas.microsoft.com/office/powerpoint/2010/main" val="436185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0" y="0"/>
            <a:ext cx="8520600" cy="653882"/>
          </a:xfrm>
          <a:prstGeom prst="rect">
            <a:avLst/>
          </a:prstGeom>
        </p:spPr>
        <p:txBody>
          <a:bodyPr vert="horz" lIns="91425" tIns="91425" rIns="91425" bIns="91425" rtlCol="0" anchor="t" anchorCtr="0">
            <a:noAutofit/>
          </a:bodyPr>
          <a:lstStyle/>
          <a:p>
            <a:r>
              <a:rPr lang="en" sz="3600" dirty="0"/>
              <a:t>Implement Network Hardware-based Paxos</a:t>
            </a:r>
          </a:p>
        </p:txBody>
      </p:sp>
      <p:sp>
        <p:nvSpPr>
          <p:cNvPr id="61" name="Shape 61"/>
          <p:cNvSpPr txBox="1">
            <a:spLocks noGrp="1"/>
          </p:cNvSpPr>
          <p:nvPr>
            <p:ph type="body" idx="1"/>
          </p:nvPr>
        </p:nvSpPr>
        <p:spPr>
          <a:xfrm>
            <a:off x="169713" y="731836"/>
            <a:ext cx="8520600" cy="3416400"/>
          </a:xfrm>
          <a:prstGeom prst="rect">
            <a:avLst/>
          </a:prstGeom>
        </p:spPr>
        <p:txBody>
          <a:bodyPr vert="horz" lIns="91425" tIns="91425" rIns="91425" bIns="91425" rtlCol="0" anchor="t" anchorCtr="0">
            <a:noAutofit/>
          </a:bodyPr>
          <a:lstStyle/>
          <a:p>
            <a:pPr algn="just">
              <a:buNone/>
            </a:pPr>
            <a:r>
              <a:rPr lang="en" b="1" dirty="0"/>
              <a:t>Problem: </a:t>
            </a:r>
            <a:r>
              <a:rPr lang="en" dirty="0"/>
              <a:t>Traditional Paxos is usually implemented in software and thus is both slow and unpredictable in terms of time consumed. Implementing it, at least partially, in hardware can lead to improved performance and predictability.</a:t>
            </a:r>
          </a:p>
          <a:p>
            <a:pPr algn="just">
              <a:buNone/>
            </a:pPr>
            <a:r>
              <a:rPr lang="en" b="1" dirty="0"/>
              <a:t>Task:</a:t>
            </a:r>
            <a:r>
              <a:rPr lang="en" dirty="0"/>
              <a:t> Implement Paxos using the P4FPGA framework in the network stack</a:t>
            </a:r>
          </a:p>
          <a:p>
            <a:pPr algn="just">
              <a:buNone/>
            </a:pPr>
            <a:r>
              <a:rPr lang="en" b="1" dirty="0"/>
              <a:t>Outcomes:</a:t>
            </a:r>
            <a:r>
              <a:rPr lang="en" dirty="0"/>
              <a:t> Produce an implementation of Paxos that runs on NetFPGAs</a:t>
            </a:r>
          </a:p>
          <a:p>
            <a:pPr algn="just">
              <a:buNone/>
            </a:pPr>
            <a:r>
              <a:rPr lang="en" b="1" dirty="0"/>
              <a:t>References:</a:t>
            </a:r>
          </a:p>
          <a:p>
            <a:pPr marL="457200" indent="-304800" algn="just">
              <a:buSzPct val="100000"/>
            </a:pPr>
            <a:r>
              <a:rPr lang="en" sz="1200" dirty="0"/>
              <a:t>Wang, H., Soule, R., Dang, et al (2017).</a:t>
            </a:r>
            <a:r>
              <a:rPr lang="en" sz="1200" i="1" dirty="0"/>
              <a:t> P4FPGA : A Rapid Prototyping Framework for P4.</a:t>
            </a:r>
          </a:p>
          <a:p>
            <a:pPr marL="457200" indent="-304800" algn="just">
              <a:buSzPct val="100000"/>
            </a:pPr>
            <a:r>
              <a:rPr lang="en" sz="1200" dirty="0"/>
              <a:t>Dang, H. T., Canini, M., Pedone, F., &amp; Soulé, R. (2016).</a:t>
            </a:r>
            <a:r>
              <a:rPr lang="en" sz="1200" i="1" dirty="0"/>
              <a:t> Paxos Made Switch-y.</a:t>
            </a:r>
          </a:p>
          <a:p>
            <a:pPr marL="457200" indent="-304800" algn="just">
              <a:buSzPct val="100000"/>
            </a:pPr>
            <a:r>
              <a:rPr lang="en" sz="1200" dirty="0"/>
              <a:t>Dang, H. T., Sciascia, D., Canini, M., Pedone, F., &amp; Soulé, R. (2015).</a:t>
            </a:r>
            <a:r>
              <a:rPr lang="en" sz="1200" i="1" dirty="0"/>
              <a:t> NetPaxos: Consensus at Network Speed. </a:t>
            </a:r>
          </a:p>
        </p:txBody>
      </p:sp>
    </p:spTree>
    <p:extLst>
      <p:ext uri="{BB962C8B-B14F-4D97-AF65-F5344CB8AC3E}">
        <p14:creationId xmlns:p14="http://schemas.microsoft.com/office/powerpoint/2010/main" val="1515760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0" y="0"/>
            <a:ext cx="8520600" cy="572700"/>
          </a:xfrm>
          <a:prstGeom prst="rect">
            <a:avLst/>
          </a:prstGeom>
        </p:spPr>
        <p:txBody>
          <a:bodyPr vert="horz" lIns="91425" tIns="91425" rIns="91425" bIns="91425" rtlCol="0" anchor="t" anchorCtr="0">
            <a:noAutofit/>
          </a:bodyPr>
          <a:lstStyle/>
          <a:p>
            <a:r>
              <a:rPr lang="en" sz="3600" dirty="0"/>
              <a:t>Implement Time Synchronization in P4PFGA</a:t>
            </a:r>
          </a:p>
        </p:txBody>
      </p:sp>
      <p:sp>
        <p:nvSpPr>
          <p:cNvPr id="67" name="Shape 67"/>
          <p:cNvSpPr txBox="1">
            <a:spLocks noGrp="1"/>
          </p:cNvSpPr>
          <p:nvPr>
            <p:ph type="body" idx="1"/>
          </p:nvPr>
        </p:nvSpPr>
        <p:spPr>
          <a:xfrm>
            <a:off x="61801" y="504656"/>
            <a:ext cx="8520600" cy="3416400"/>
          </a:xfrm>
          <a:prstGeom prst="rect">
            <a:avLst/>
          </a:prstGeom>
        </p:spPr>
        <p:txBody>
          <a:bodyPr vert="horz" lIns="91425" tIns="91425" rIns="91425" bIns="91425" rtlCol="0" anchor="t" anchorCtr="0">
            <a:noAutofit/>
          </a:bodyPr>
          <a:lstStyle/>
          <a:p>
            <a:pPr algn="just">
              <a:buClr>
                <a:schemeClr val="dk1"/>
              </a:buClr>
              <a:buSzPct val="61111"/>
              <a:buNone/>
            </a:pPr>
            <a:r>
              <a:rPr lang="en" b="1" dirty="0"/>
              <a:t>Problem: </a:t>
            </a:r>
            <a:r>
              <a:rPr lang="en" dirty="0"/>
              <a:t>Current clock synchronization protocols in datacenter networks such as NTP and PTP are affected by the characteristics of packet switching networks such as network jitter, packet buffering and scheduling in switches, etc, which must be accurately measured to synchronize clocks precisely. DTP solves this.</a:t>
            </a:r>
          </a:p>
          <a:p>
            <a:pPr algn="just">
              <a:buClr>
                <a:schemeClr val="dk1"/>
              </a:buClr>
              <a:buSzPct val="61111"/>
              <a:buNone/>
            </a:pPr>
            <a:r>
              <a:rPr lang="en" b="1" dirty="0"/>
              <a:t>Task:</a:t>
            </a:r>
            <a:r>
              <a:rPr lang="en" dirty="0"/>
              <a:t> Implement the Datacenter Time Protocol using the P4FPGA framework</a:t>
            </a:r>
          </a:p>
          <a:p>
            <a:pPr algn="just">
              <a:buClr>
                <a:schemeClr val="dk1"/>
              </a:buClr>
              <a:buSzPct val="61111"/>
              <a:buNone/>
            </a:pPr>
            <a:r>
              <a:rPr lang="en" b="1" dirty="0"/>
              <a:t>Outcomes:</a:t>
            </a:r>
            <a:r>
              <a:rPr lang="en" dirty="0"/>
              <a:t> Produce an implementation of DTP that runs on NetFPGAs</a:t>
            </a:r>
          </a:p>
          <a:p>
            <a:pPr algn="just">
              <a:buClr>
                <a:schemeClr val="dk1"/>
              </a:buClr>
              <a:buSzPct val="61111"/>
              <a:buNone/>
            </a:pPr>
            <a:r>
              <a:rPr lang="en" b="1" dirty="0"/>
              <a:t>References:</a:t>
            </a:r>
          </a:p>
          <a:p>
            <a:pPr marL="457200" indent="-304800" algn="just">
              <a:buSzPct val="100000"/>
            </a:pPr>
            <a:r>
              <a:rPr lang="en" sz="1200" dirty="0"/>
              <a:t>Wang, H., Soule, R., Dang, et al (2017)</a:t>
            </a:r>
            <a:r>
              <a:rPr lang="en" sz="1200" i="1" dirty="0"/>
              <a:t>. P4FPGA : A Rapid Prototyping Framework for P4.</a:t>
            </a:r>
          </a:p>
          <a:p>
            <a:pPr marL="457200" indent="-304800">
              <a:buSzPct val="100000"/>
            </a:pPr>
            <a:r>
              <a:rPr lang="en" sz="1200" dirty="0"/>
              <a:t>Lee, K. S., Wang, H., Shrivastav, V., &amp; Weatherspoon, H. </a:t>
            </a:r>
            <a:r>
              <a:rPr lang="en" sz="1200" i="1" dirty="0"/>
              <a:t>Globally Synchronized Time via Datacenter Networks.</a:t>
            </a:r>
          </a:p>
          <a:p>
            <a:pPr algn="just">
              <a:buNone/>
            </a:pPr>
            <a:endParaRPr sz="1000" dirty="0"/>
          </a:p>
          <a:p>
            <a:pPr>
              <a:buNone/>
            </a:pPr>
            <a:endParaRPr dirty="0"/>
          </a:p>
        </p:txBody>
      </p:sp>
    </p:spTree>
    <p:extLst>
      <p:ext uri="{BB962C8B-B14F-4D97-AF65-F5344CB8AC3E}">
        <p14:creationId xmlns:p14="http://schemas.microsoft.com/office/powerpoint/2010/main" val="3272030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613392"/>
            <a:ext cx="9144000" cy="923330"/>
          </a:xfrm>
          <a:prstGeom prst="rect">
            <a:avLst/>
          </a:prstGeom>
          <a:noFill/>
        </p:spPr>
        <p:txBody>
          <a:bodyPr wrap="square" rtlCol="0" anchor="ctr">
            <a:spAutoFit/>
          </a:bodyPr>
          <a:lstStyle/>
          <a:p>
            <a:pPr algn="ctr"/>
            <a:r>
              <a:rPr lang="en-US" sz="5400" dirty="0" smtClean="0"/>
              <a:t>Thank you !</a:t>
            </a:r>
          </a:p>
        </p:txBody>
      </p:sp>
      <p:sp>
        <p:nvSpPr>
          <p:cNvPr id="4" name="Slide Number Placeholder 3"/>
          <p:cNvSpPr>
            <a:spLocks noGrp="1"/>
          </p:cNvSpPr>
          <p:nvPr>
            <p:ph type="sldNum" sz="quarter" idx="12"/>
          </p:nvPr>
        </p:nvSpPr>
        <p:spPr/>
        <p:txBody>
          <a:bodyPr/>
          <a:lstStyle/>
          <a:p>
            <a:fld id="{A39C9447-7781-422B-80AA-8BF5919C3CC5}" type="slidenum">
              <a:rPr lang="en-US" smtClean="0"/>
              <a:pPr/>
              <a:t>14</a:t>
            </a:fld>
            <a:endParaRPr lang="en-US"/>
          </a:p>
        </p:txBody>
      </p:sp>
    </p:spTree>
    <p:extLst>
      <p:ext uri="{BB962C8B-B14F-4D97-AF65-F5344CB8AC3E}">
        <p14:creationId xmlns:p14="http://schemas.microsoft.com/office/powerpoint/2010/main" val="790798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X-Containers</a:t>
            </a:r>
            <a:endParaRPr lang="en-US" dirty="0"/>
          </a:p>
        </p:txBody>
      </p:sp>
      <p:sp>
        <p:nvSpPr>
          <p:cNvPr id="3" name="Subtitle 2"/>
          <p:cNvSpPr>
            <a:spLocks noGrp="1"/>
          </p:cNvSpPr>
          <p:nvPr>
            <p:ph type="subTitle" idx="1"/>
          </p:nvPr>
        </p:nvSpPr>
        <p:spPr/>
        <p:txBody>
          <a:bodyPr/>
          <a:lstStyle/>
          <a:p>
            <a:r>
              <a:rPr lang="en-US" dirty="0" smtClean="0"/>
              <a:t>Zhiming Shen</a:t>
            </a:r>
            <a:endParaRPr lang="en-US" dirty="0"/>
          </a:p>
        </p:txBody>
      </p:sp>
      <p:sp>
        <p:nvSpPr>
          <p:cNvPr id="4" name="Slide Number Placeholder 3"/>
          <p:cNvSpPr>
            <a:spLocks noGrp="1"/>
          </p:cNvSpPr>
          <p:nvPr>
            <p:ph type="sldNum" sz="quarter" idx="12"/>
          </p:nvPr>
        </p:nvSpPr>
        <p:spPr/>
        <p:txBody>
          <a:bodyPr/>
          <a:lstStyle/>
          <a:p>
            <a:fld id="{3F4F48C1-A093-F641-925B-93B9902071D2}" type="slidenum">
              <a:rPr lang="en-US" smtClean="0"/>
              <a:t>15</a:t>
            </a:fld>
            <a:endParaRPr lang="en-US"/>
          </a:p>
        </p:txBody>
      </p:sp>
    </p:spTree>
    <p:extLst>
      <p:ext uri="{BB962C8B-B14F-4D97-AF65-F5344CB8AC3E}">
        <p14:creationId xmlns:p14="http://schemas.microsoft.com/office/powerpoint/2010/main" val="1054610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Docker</a:t>
            </a:r>
            <a:endParaRPr lang="en-US" dirty="0"/>
          </a:p>
        </p:txBody>
      </p:sp>
      <p:sp>
        <p:nvSpPr>
          <p:cNvPr id="3" name="Content Placeholder 2"/>
          <p:cNvSpPr>
            <a:spLocks noGrp="1"/>
          </p:cNvSpPr>
          <p:nvPr>
            <p:ph idx="1"/>
          </p:nvPr>
        </p:nvSpPr>
        <p:spPr/>
        <p:txBody>
          <a:bodyPr/>
          <a:lstStyle/>
          <a:p>
            <a:r>
              <a:rPr lang="en-US" dirty="0" smtClean="0"/>
              <a:t>Portability</a:t>
            </a:r>
          </a:p>
          <a:p>
            <a:pPr lvl="1"/>
            <a:r>
              <a:rPr lang="en-US" dirty="0" smtClean="0"/>
              <a:t>Packaged once, run everywhere</a:t>
            </a:r>
          </a:p>
          <a:p>
            <a:r>
              <a:rPr lang="en-US" dirty="0" smtClean="0"/>
              <a:t>Efficiency</a:t>
            </a:r>
          </a:p>
          <a:p>
            <a:pPr lvl="1"/>
            <a:r>
              <a:rPr lang="en-US" dirty="0" smtClean="0"/>
              <a:t>Light-weight OS-level virtualization</a:t>
            </a:r>
          </a:p>
          <a:p>
            <a:endParaRPr lang="en-US" dirty="0"/>
          </a:p>
        </p:txBody>
      </p:sp>
      <p:pic>
        <p:nvPicPr>
          <p:cNvPr id="4" name="Picture 3"/>
          <p:cNvPicPr>
            <a:picLocks noChangeAspect="1"/>
          </p:cNvPicPr>
          <p:nvPr/>
        </p:nvPicPr>
        <p:blipFill>
          <a:blip r:embed="rId3"/>
          <a:stretch>
            <a:fillRect/>
          </a:stretch>
        </p:blipFill>
        <p:spPr>
          <a:xfrm>
            <a:off x="1666875" y="3858221"/>
            <a:ext cx="5810250" cy="1381125"/>
          </a:xfrm>
          <a:prstGeom prst="rect">
            <a:avLst/>
          </a:prstGeom>
        </p:spPr>
      </p:pic>
      <p:sp>
        <p:nvSpPr>
          <p:cNvPr id="5" name="Slide Number Placeholder 4"/>
          <p:cNvSpPr>
            <a:spLocks noGrp="1"/>
          </p:cNvSpPr>
          <p:nvPr>
            <p:ph type="sldNum" sz="quarter" idx="12"/>
          </p:nvPr>
        </p:nvSpPr>
        <p:spPr/>
        <p:txBody>
          <a:bodyPr/>
          <a:lstStyle/>
          <a:p>
            <a:fld id="{3F4F48C1-A093-F641-925B-93B9902071D2}" type="slidenum">
              <a:rPr lang="en-US" smtClean="0"/>
              <a:t>16</a:t>
            </a:fld>
            <a:endParaRPr lang="en-US"/>
          </a:p>
        </p:txBody>
      </p:sp>
    </p:spTree>
    <p:extLst>
      <p:ext uri="{BB962C8B-B14F-4D97-AF65-F5344CB8AC3E}">
        <p14:creationId xmlns:p14="http://schemas.microsoft.com/office/powerpoint/2010/main" val="211075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Problems</a:t>
            </a:r>
            <a:endParaRPr lang="en-US" dirty="0"/>
          </a:p>
        </p:txBody>
      </p:sp>
      <p:sp>
        <p:nvSpPr>
          <p:cNvPr id="3" name="Content Placeholder 2"/>
          <p:cNvSpPr>
            <a:spLocks noGrp="1"/>
          </p:cNvSpPr>
          <p:nvPr>
            <p:ph idx="1"/>
          </p:nvPr>
        </p:nvSpPr>
        <p:spPr/>
        <p:txBody>
          <a:bodyPr/>
          <a:lstStyle/>
          <a:p>
            <a:r>
              <a:rPr lang="en-US" dirty="0" smtClean="0"/>
              <a:t>Weak isolation</a:t>
            </a:r>
          </a:p>
          <a:p>
            <a:r>
              <a:rPr lang="en-US" dirty="0" smtClean="0"/>
              <a:t>Kernel compatibility</a:t>
            </a:r>
          </a:p>
          <a:p>
            <a:r>
              <a:rPr lang="en-US" dirty="0" smtClean="0"/>
              <a:t>Kernel customization</a:t>
            </a:r>
            <a:endParaRPr lang="en-US" dirty="0"/>
          </a:p>
        </p:txBody>
      </p:sp>
      <p:sp>
        <p:nvSpPr>
          <p:cNvPr id="4" name="Slide Number Placeholder 3"/>
          <p:cNvSpPr>
            <a:spLocks noGrp="1"/>
          </p:cNvSpPr>
          <p:nvPr>
            <p:ph type="sldNum" sz="quarter" idx="12"/>
          </p:nvPr>
        </p:nvSpPr>
        <p:spPr/>
        <p:txBody>
          <a:bodyPr/>
          <a:lstStyle/>
          <a:p>
            <a:fld id="{3F4F48C1-A093-F641-925B-93B9902071D2}" type="slidenum">
              <a:rPr lang="en-US" smtClean="0"/>
              <a:t>17</a:t>
            </a:fld>
            <a:endParaRPr lang="en-US"/>
          </a:p>
        </p:txBody>
      </p:sp>
    </p:spTree>
    <p:extLst>
      <p:ext uri="{BB962C8B-B14F-4D97-AF65-F5344CB8AC3E}">
        <p14:creationId xmlns:p14="http://schemas.microsoft.com/office/powerpoint/2010/main" val="65614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X-Container</a:t>
            </a:r>
            <a:endParaRPr lang="en-US" dirty="0"/>
          </a:p>
        </p:txBody>
      </p:sp>
      <p:sp>
        <p:nvSpPr>
          <p:cNvPr id="3" name="Content Placeholder 2"/>
          <p:cNvSpPr>
            <a:spLocks noGrp="1"/>
          </p:cNvSpPr>
          <p:nvPr>
            <p:ph idx="1"/>
          </p:nvPr>
        </p:nvSpPr>
        <p:spPr/>
        <p:txBody>
          <a:bodyPr/>
          <a:lstStyle/>
          <a:p>
            <a:r>
              <a:rPr lang="en-US" dirty="0" smtClean="0"/>
              <a:t>Run each container with a dedicated kernel</a:t>
            </a:r>
          </a:p>
          <a:p>
            <a:r>
              <a:rPr lang="en-US" dirty="0" smtClean="0"/>
              <a:t>Break isolation between the kernel and applications</a:t>
            </a:r>
            <a:endParaRPr lang="en-US" dirty="0"/>
          </a:p>
        </p:txBody>
      </p:sp>
      <p:grpSp>
        <p:nvGrpSpPr>
          <p:cNvPr id="32" name="Group 31"/>
          <p:cNvGrpSpPr/>
          <p:nvPr/>
        </p:nvGrpSpPr>
        <p:grpSpPr>
          <a:xfrm>
            <a:off x="2206658" y="3774352"/>
            <a:ext cx="1218926" cy="1638987"/>
            <a:chOff x="2942211" y="3889468"/>
            <a:chExt cx="1625234" cy="2185315"/>
          </a:xfrm>
        </p:grpSpPr>
        <p:sp>
          <p:nvSpPr>
            <p:cNvPr id="4" name="Rounded Rectangle 3"/>
            <p:cNvSpPr/>
            <p:nvPr/>
          </p:nvSpPr>
          <p:spPr>
            <a:xfrm>
              <a:off x="3118655" y="3889468"/>
              <a:ext cx="1448790" cy="1162064"/>
            </a:xfrm>
            <a:prstGeom prst="roundRect">
              <a:avLst/>
            </a:prstGeom>
            <a:solidFill>
              <a:schemeClr val="accent2">
                <a:lumMod val="40000"/>
                <a:lumOff val="6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endParaRPr lang="en-US" sz="1350" dirty="0"/>
            </a:p>
          </p:txBody>
        </p:sp>
        <p:sp>
          <p:nvSpPr>
            <p:cNvPr id="5" name="Rounded Rectangle 4"/>
            <p:cNvSpPr/>
            <p:nvPr/>
          </p:nvSpPr>
          <p:spPr>
            <a:xfrm>
              <a:off x="3002145" y="5263211"/>
              <a:ext cx="1565300" cy="323859"/>
            </a:xfrm>
            <a:prstGeom prst="roundRect">
              <a:avLst/>
            </a:prstGeom>
            <a:solidFill>
              <a:schemeClr val="accent1">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350" dirty="0"/>
                <a:t>Kernel</a:t>
              </a:r>
            </a:p>
          </p:txBody>
        </p:sp>
        <p:grpSp>
          <p:nvGrpSpPr>
            <p:cNvPr id="6" name="Group 5"/>
            <p:cNvGrpSpPr/>
            <p:nvPr/>
          </p:nvGrpSpPr>
          <p:grpSpPr>
            <a:xfrm>
              <a:off x="3002144" y="4008131"/>
              <a:ext cx="1448790" cy="1162064"/>
              <a:chOff x="1017690" y="2825450"/>
              <a:chExt cx="1448790" cy="1162064"/>
            </a:xfrm>
          </p:grpSpPr>
          <p:sp>
            <p:nvSpPr>
              <p:cNvPr id="7" name="Rounded Rectangle 6"/>
              <p:cNvSpPr/>
              <p:nvPr/>
            </p:nvSpPr>
            <p:spPr>
              <a:xfrm>
                <a:off x="1017690" y="2825450"/>
                <a:ext cx="1448790" cy="1162064"/>
              </a:xfrm>
              <a:prstGeom prst="roundRect">
                <a:avLst/>
              </a:prstGeom>
              <a:solidFill>
                <a:schemeClr val="accent2">
                  <a:lumMod val="40000"/>
                  <a:lumOff val="6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en-US" sz="1350" dirty="0"/>
                  <a:t>Container</a:t>
                </a:r>
              </a:p>
            </p:txBody>
          </p:sp>
          <p:grpSp>
            <p:nvGrpSpPr>
              <p:cNvPr id="8" name="Group 7"/>
              <p:cNvGrpSpPr/>
              <p:nvPr/>
            </p:nvGrpSpPr>
            <p:grpSpPr>
              <a:xfrm>
                <a:off x="1268358" y="3294572"/>
                <a:ext cx="984224" cy="603550"/>
                <a:chOff x="1201683" y="3542222"/>
                <a:chExt cx="984224" cy="603550"/>
              </a:xfrm>
            </p:grpSpPr>
            <p:sp>
              <p:nvSpPr>
                <p:cNvPr id="9" name="Rounded Rectangle 8"/>
                <p:cNvSpPr/>
                <p:nvPr/>
              </p:nvSpPr>
              <p:spPr>
                <a:xfrm>
                  <a:off x="1201683" y="3542222"/>
                  <a:ext cx="403637" cy="603550"/>
                </a:xfrm>
                <a:prstGeom prst="roundRect">
                  <a:avLst/>
                </a:prstGeom>
                <a:solidFill>
                  <a:schemeClr val="accent6">
                    <a:lumMod val="40000"/>
                    <a:lumOff val="60000"/>
                  </a:schemeClr>
                </a:solidFill>
                <a:ln>
                  <a:solidFill>
                    <a:schemeClr val="tx1"/>
                  </a:solidFill>
                  <a:prstDash val="solid"/>
                </a:ln>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en-US" sz="825" dirty="0"/>
                    <a:t>Process</a:t>
                  </a:r>
                </a:p>
              </p:txBody>
            </p:sp>
            <p:sp>
              <p:nvSpPr>
                <p:cNvPr id="10" name="Rounded Rectangle 9"/>
                <p:cNvSpPr/>
                <p:nvPr/>
              </p:nvSpPr>
              <p:spPr>
                <a:xfrm>
                  <a:off x="1782270" y="3542222"/>
                  <a:ext cx="403637" cy="603550"/>
                </a:xfrm>
                <a:prstGeom prst="roundRect">
                  <a:avLst/>
                </a:prstGeom>
                <a:solidFill>
                  <a:schemeClr val="accent6">
                    <a:lumMod val="40000"/>
                    <a:lumOff val="60000"/>
                  </a:schemeClr>
                </a:solidFill>
                <a:ln>
                  <a:solidFill>
                    <a:schemeClr val="tx1"/>
                  </a:solidFill>
                  <a:prstDash val="solid"/>
                </a:ln>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en-US" sz="825" dirty="0"/>
                    <a:t>Process</a:t>
                  </a:r>
                </a:p>
              </p:txBody>
            </p:sp>
          </p:grpSp>
        </p:grpSp>
        <p:sp>
          <p:nvSpPr>
            <p:cNvPr id="11" name="TextBox 10"/>
            <p:cNvSpPr txBox="1"/>
            <p:nvPr/>
          </p:nvSpPr>
          <p:spPr>
            <a:xfrm>
              <a:off x="2942211" y="5674674"/>
              <a:ext cx="1568655" cy="400109"/>
            </a:xfrm>
            <a:prstGeom prst="rect">
              <a:avLst/>
            </a:prstGeom>
            <a:noFill/>
          </p:spPr>
          <p:txBody>
            <a:bodyPr wrap="square" rtlCol="0">
              <a:spAutoFit/>
            </a:bodyPr>
            <a:lstStyle/>
            <a:p>
              <a:pPr algn="ctr"/>
              <a:r>
                <a:rPr lang="en-US" sz="1350" dirty="0"/>
                <a:t>OS Container</a:t>
              </a:r>
            </a:p>
          </p:txBody>
        </p:sp>
      </p:grpSp>
      <p:grpSp>
        <p:nvGrpSpPr>
          <p:cNvPr id="33" name="Group 32"/>
          <p:cNvGrpSpPr/>
          <p:nvPr/>
        </p:nvGrpSpPr>
        <p:grpSpPr>
          <a:xfrm>
            <a:off x="3946774" y="3443539"/>
            <a:ext cx="1276640" cy="2162019"/>
            <a:chOff x="5262364" y="3448385"/>
            <a:chExt cx="1702187" cy="2882691"/>
          </a:xfrm>
        </p:grpSpPr>
        <p:sp>
          <p:nvSpPr>
            <p:cNvPr id="12" name="Rounded Rectangle 11"/>
            <p:cNvSpPr/>
            <p:nvPr/>
          </p:nvSpPr>
          <p:spPr>
            <a:xfrm>
              <a:off x="5463220" y="3448385"/>
              <a:ext cx="1448790" cy="1632418"/>
            </a:xfrm>
            <a:prstGeom prst="roundRect">
              <a:avLst/>
            </a:prstGeom>
            <a:solidFill>
              <a:schemeClr val="accent2">
                <a:lumMod val="40000"/>
                <a:lumOff val="6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endParaRPr lang="en-US" sz="1350" dirty="0"/>
            </a:p>
          </p:txBody>
        </p:sp>
        <p:sp>
          <p:nvSpPr>
            <p:cNvPr id="13" name="Rounded Rectangle 12"/>
            <p:cNvSpPr/>
            <p:nvPr/>
          </p:nvSpPr>
          <p:spPr>
            <a:xfrm>
              <a:off x="5314906" y="5243341"/>
              <a:ext cx="1597104" cy="323859"/>
            </a:xfrm>
            <a:prstGeom prst="roundRect">
              <a:avLst/>
            </a:prstGeom>
            <a:solidFill>
              <a:schemeClr val="accent1">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350" dirty="0"/>
                <a:t>Hypervisor</a:t>
              </a:r>
            </a:p>
          </p:txBody>
        </p:sp>
        <p:grpSp>
          <p:nvGrpSpPr>
            <p:cNvPr id="14" name="Group 13"/>
            <p:cNvGrpSpPr/>
            <p:nvPr/>
          </p:nvGrpSpPr>
          <p:grpSpPr>
            <a:xfrm>
              <a:off x="5314905" y="3517907"/>
              <a:ext cx="1448790" cy="1632418"/>
              <a:chOff x="1017690" y="2355096"/>
              <a:chExt cx="1448790" cy="1632418"/>
            </a:xfrm>
          </p:grpSpPr>
          <p:grpSp>
            <p:nvGrpSpPr>
              <p:cNvPr id="15" name="Group 14"/>
              <p:cNvGrpSpPr/>
              <p:nvPr/>
            </p:nvGrpSpPr>
            <p:grpSpPr>
              <a:xfrm>
                <a:off x="1017690" y="2355096"/>
                <a:ext cx="1448790" cy="1632418"/>
                <a:chOff x="8237518" y="2632441"/>
                <a:chExt cx="1448790" cy="1440797"/>
              </a:xfrm>
            </p:grpSpPr>
            <p:sp>
              <p:nvSpPr>
                <p:cNvPr id="19" name="Rounded Rectangle 18"/>
                <p:cNvSpPr/>
                <p:nvPr/>
              </p:nvSpPr>
              <p:spPr>
                <a:xfrm>
                  <a:off x="8237518" y="2632441"/>
                  <a:ext cx="1448790" cy="1440797"/>
                </a:xfrm>
                <a:prstGeom prst="roundRect">
                  <a:avLst/>
                </a:prstGeom>
                <a:solidFill>
                  <a:schemeClr val="accent2">
                    <a:lumMod val="40000"/>
                    <a:lumOff val="6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en-US" sz="1350" dirty="0"/>
                    <a:t>VM</a:t>
                  </a:r>
                </a:p>
              </p:txBody>
            </p:sp>
            <p:sp>
              <p:nvSpPr>
                <p:cNvPr id="20" name="Rounded Rectangle 19"/>
                <p:cNvSpPr/>
                <p:nvPr/>
              </p:nvSpPr>
              <p:spPr>
                <a:xfrm>
                  <a:off x="8385833" y="3678381"/>
                  <a:ext cx="1214746" cy="294899"/>
                </a:xfrm>
                <a:prstGeom prst="roundRect">
                  <a:avLst/>
                </a:prstGeom>
                <a:solidFill>
                  <a:schemeClr val="accent4">
                    <a:lumMod val="40000"/>
                    <a:lumOff val="60000"/>
                  </a:schemeClr>
                </a:solidFill>
                <a:ln>
                  <a:solidFill>
                    <a:schemeClr val="tx1"/>
                  </a:solidFill>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25" dirty="0">
                      <a:solidFill>
                        <a:schemeClr val="tx1"/>
                      </a:solidFill>
                    </a:rPr>
                    <a:t>Kernel</a:t>
                  </a:r>
                </a:p>
              </p:txBody>
            </p:sp>
          </p:grpSp>
          <p:grpSp>
            <p:nvGrpSpPr>
              <p:cNvPr id="16" name="Group 15"/>
              <p:cNvGrpSpPr/>
              <p:nvPr/>
            </p:nvGrpSpPr>
            <p:grpSpPr>
              <a:xfrm>
                <a:off x="1268358" y="2825450"/>
                <a:ext cx="984224" cy="603550"/>
                <a:chOff x="1201683" y="3073100"/>
                <a:chExt cx="984224" cy="603550"/>
              </a:xfrm>
            </p:grpSpPr>
            <p:sp>
              <p:nvSpPr>
                <p:cNvPr id="17" name="Rounded Rectangle 16"/>
                <p:cNvSpPr/>
                <p:nvPr/>
              </p:nvSpPr>
              <p:spPr>
                <a:xfrm>
                  <a:off x="1201683" y="3073100"/>
                  <a:ext cx="403637" cy="603550"/>
                </a:xfrm>
                <a:prstGeom prst="roundRect">
                  <a:avLst/>
                </a:prstGeom>
                <a:solidFill>
                  <a:schemeClr val="accent6">
                    <a:lumMod val="40000"/>
                    <a:lumOff val="60000"/>
                  </a:schemeClr>
                </a:solidFill>
                <a:ln>
                  <a:solidFill>
                    <a:schemeClr val="tx1"/>
                  </a:solidFill>
                  <a:prstDash val="solid"/>
                </a:ln>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en-US" sz="825" dirty="0"/>
                    <a:t>Process</a:t>
                  </a:r>
                </a:p>
              </p:txBody>
            </p:sp>
            <p:sp>
              <p:nvSpPr>
                <p:cNvPr id="18" name="Rounded Rectangle 17"/>
                <p:cNvSpPr/>
                <p:nvPr/>
              </p:nvSpPr>
              <p:spPr>
                <a:xfrm>
                  <a:off x="1782270" y="3073100"/>
                  <a:ext cx="403637" cy="603550"/>
                </a:xfrm>
                <a:prstGeom prst="roundRect">
                  <a:avLst/>
                </a:prstGeom>
                <a:solidFill>
                  <a:schemeClr val="accent6">
                    <a:lumMod val="40000"/>
                    <a:lumOff val="60000"/>
                  </a:schemeClr>
                </a:solidFill>
                <a:ln>
                  <a:solidFill>
                    <a:schemeClr val="tx1"/>
                  </a:solidFill>
                  <a:prstDash val="solid"/>
                </a:ln>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en-US" sz="825" dirty="0"/>
                    <a:t>Process</a:t>
                  </a:r>
                </a:p>
              </p:txBody>
            </p:sp>
          </p:grpSp>
        </p:grpSp>
        <p:sp>
          <p:nvSpPr>
            <p:cNvPr id="21" name="TextBox 20"/>
            <p:cNvSpPr txBox="1"/>
            <p:nvPr/>
          </p:nvSpPr>
          <p:spPr>
            <a:xfrm>
              <a:off x="5262364" y="5653968"/>
              <a:ext cx="1702187" cy="677108"/>
            </a:xfrm>
            <a:prstGeom prst="rect">
              <a:avLst/>
            </a:prstGeom>
            <a:noFill/>
          </p:spPr>
          <p:txBody>
            <a:bodyPr wrap="square" rtlCol="0">
              <a:spAutoFit/>
            </a:bodyPr>
            <a:lstStyle/>
            <a:p>
              <a:pPr algn="ctr"/>
              <a:r>
                <a:rPr lang="en-US" sz="1350"/>
                <a:t>Virtual Machine</a:t>
              </a:r>
              <a:endParaRPr lang="en-US" sz="1350" dirty="0"/>
            </a:p>
          </p:txBody>
        </p:sp>
      </p:grpSp>
      <p:grpSp>
        <p:nvGrpSpPr>
          <p:cNvPr id="34" name="Group 33"/>
          <p:cNvGrpSpPr/>
          <p:nvPr/>
        </p:nvGrpSpPr>
        <p:grpSpPr>
          <a:xfrm>
            <a:off x="5825679" y="3443540"/>
            <a:ext cx="1219309" cy="1958955"/>
            <a:chOff x="7767572" y="3448385"/>
            <a:chExt cx="1625745" cy="2611939"/>
          </a:xfrm>
        </p:grpSpPr>
        <p:sp>
          <p:nvSpPr>
            <p:cNvPr id="22" name="Rounded Rectangle 21"/>
            <p:cNvSpPr/>
            <p:nvPr/>
          </p:nvSpPr>
          <p:spPr>
            <a:xfrm>
              <a:off x="7944527" y="3448385"/>
              <a:ext cx="1448790" cy="1632418"/>
            </a:xfrm>
            <a:prstGeom prst="roundRect">
              <a:avLst/>
            </a:prstGeom>
            <a:solidFill>
              <a:schemeClr val="accent2">
                <a:lumMod val="40000"/>
                <a:lumOff val="6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endParaRPr lang="en-US" sz="1350" dirty="0"/>
            </a:p>
          </p:txBody>
        </p:sp>
        <p:sp>
          <p:nvSpPr>
            <p:cNvPr id="23" name="Rounded Rectangle 22"/>
            <p:cNvSpPr/>
            <p:nvPr/>
          </p:nvSpPr>
          <p:spPr>
            <a:xfrm>
              <a:off x="7796213" y="5243341"/>
              <a:ext cx="1597104" cy="323859"/>
            </a:xfrm>
            <a:prstGeom prst="roundRect">
              <a:avLst/>
            </a:prstGeom>
            <a:solidFill>
              <a:schemeClr val="accent1">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350" dirty="0"/>
                <a:t>X-Kernel</a:t>
              </a:r>
            </a:p>
          </p:txBody>
        </p:sp>
        <p:grpSp>
          <p:nvGrpSpPr>
            <p:cNvPr id="24" name="Group 23"/>
            <p:cNvGrpSpPr/>
            <p:nvPr/>
          </p:nvGrpSpPr>
          <p:grpSpPr>
            <a:xfrm>
              <a:off x="7796212" y="3517907"/>
              <a:ext cx="1448790" cy="1632418"/>
              <a:chOff x="1017690" y="2355096"/>
              <a:chExt cx="1448790" cy="1632418"/>
            </a:xfrm>
          </p:grpSpPr>
          <p:grpSp>
            <p:nvGrpSpPr>
              <p:cNvPr id="25" name="Group 24"/>
              <p:cNvGrpSpPr/>
              <p:nvPr/>
            </p:nvGrpSpPr>
            <p:grpSpPr>
              <a:xfrm>
                <a:off x="1017690" y="2355096"/>
                <a:ext cx="1448790" cy="1632418"/>
                <a:chOff x="8237518" y="2632441"/>
                <a:chExt cx="1448790" cy="1440797"/>
              </a:xfrm>
            </p:grpSpPr>
            <p:sp>
              <p:nvSpPr>
                <p:cNvPr id="29" name="Rounded Rectangle 28"/>
                <p:cNvSpPr/>
                <p:nvPr/>
              </p:nvSpPr>
              <p:spPr>
                <a:xfrm>
                  <a:off x="8237518" y="2632441"/>
                  <a:ext cx="1448790" cy="1440797"/>
                </a:xfrm>
                <a:prstGeom prst="roundRect">
                  <a:avLst/>
                </a:prstGeom>
                <a:solidFill>
                  <a:schemeClr val="accent2">
                    <a:lumMod val="40000"/>
                    <a:lumOff val="6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en-US" sz="1350" dirty="0"/>
                    <a:t>X-Container</a:t>
                  </a:r>
                </a:p>
              </p:txBody>
            </p:sp>
            <p:sp>
              <p:nvSpPr>
                <p:cNvPr id="30" name="Rounded Rectangle 29"/>
                <p:cNvSpPr/>
                <p:nvPr/>
              </p:nvSpPr>
              <p:spPr>
                <a:xfrm>
                  <a:off x="8361980" y="3678381"/>
                  <a:ext cx="1214746" cy="294899"/>
                </a:xfrm>
                <a:prstGeom prst="roundRect">
                  <a:avLst/>
                </a:prstGeom>
                <a:solidFill>
                  <a:schemeClr val="accent2">
                    <a:lumMod val="40000"/>
                    <a:lumOff val="60000"/>
                  </a:schemeClr>
                </a:solidFill>
                <a:ln>
                  <a:solidFill>
                    <a:schemeClr val="tx1"/>
                  </a:solidFill>
                  <a:prstDash val="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25" dirty="0">
                      <a:solidFill>
                        <a:schemeClr val="tx1"/>
                      </a:solidFill>
                    </a:rPr>
                    <a:t>X-</a:t>
                  </a:r>
                  <a:r>
                    <a:rPr lang="en-US" sz="1125" dirty="0" err="1">
                      <a:solidFill>
                        <a:schemeClr val="tx1"/>
                      </a:solidFill>
                    </a:rPr>
                    <a:t>LibOS</a:t>
                  </a:r>
                  <a:endParaRPr lang="en-US" sz="1125" dirty="0">
                    <a:solidFill>
                      <a:schemeClr val="tx1"/>
                    </a:solidFill>
                  </a:endParaRPr>
                </a:p>
              </p:txBody>
            </p:sp>
          </p:grpSp>
          <p:grpSp>
            <p:nvGrpSpPr>
              <p:cNvPr id="26" name="Group 25"/>
              <p:cNvGrpSpPr/>
              <p:nvPr/>
            </p:nvGrpSpPr>
            <p:grpSpPr>
              <a:xfrm>
                <a:off x="1268358" y="2825450"/>
                <a:ext cx="984224" cy="603550"/>
                <a:chOff x="1201683" y="3073100"/>
                <a:chExt cx="984224" cy="603550"/>
              </a:xfrm>
            </p:grpSpPr>
            <p:sp>
              <p:nvSpPr>
                <p:cNvPr id="27" name="Rounded Rectangle 26"/>
                <p:cNvSpPr/>
                <p:nvPr/>
              </p:nvSpPr>
              <p:spPr>
                <a:xfrm>
                  <a:off x="1201683" y="3073100"/>
                  <a:ext cx="403637" cy="603550"/>
                </a:xfrm>
                <a:prstGeom prst="roundRect">
                  <a:avLst/>
                </a:prstGeom>
                <a:solidFill>
                  <a:schemeClr val="accent2">
                    <a:lumMod val="40000"/>
                    <a:lumOff val="60000"/>
                  </a:schemeClr>
                </a:solidFill>
                <a:ln>
                  <a:solidFill>
                    <a:schemeClr val="tx1"/>
                  </a:solidFill>
                  <a:prstDash val="dash"/>
                </a:ln>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en-US" sz="825" dirty="0"/>
                    <a:t>Process</a:t>
                  </a:r>
                </a:p>
              </p:txBody>
            </p:sp>
            <p:sp>
              <p:nvSpPr>
                <p:cNvPr id="28" name="Rounded Rectangle 27"/>
                <p:cNvSpPr/>
                <p:nvPr/>
              </p:nvSpPr>
              <p:spPr>
                <a:xfrm>
                  <a:off x="1782270" y="3073100"/>
                  <a:ext cx="403637" cy="603550"/>
                </a:xfrm>
                <a:prstGeom prst="roundRect">
                  <a:avLst/>
                </a:prstGeom>
                <a:solidFill>
                  <a:schemeClr val="accent2">
                    <a:lumMod val="40000"/>
                    <a:lumOff val="60000"/>
                  </a:schemeClr>
                </a:solidFill>
                <a:ln>
                  <a:solidFill>
                    <a:schemeClr val="tx1"/>
                  </a:solidFill>
                  <a:prstDash val="dash"/>
                </a:ln>
              </p:spPr>
              <p:style>
                <a:lnRef idx="2">
                  <a:schemeClr val="accent2"/>
                </a:lnRef>
                <a:fillRef idx="1">
                  <a:schemeClr val="lt1"/>
                </a:fillRef>
                <a:effectRef idx="0">
                  <a:schemeClr val="accent2"/>
                </a:effectRef>
                <a:fontRef idx="minor">
                  <a:schemeClr val="dk1"/>
                </a:fontRef>
              </p:style>
              <p:txBody>
                <a:bodyPr vert="eaVert" rtlCol="0" anchor="ctr"/>
                <a:lstStyle/>
                <a:p>
                  <a:pPr algn="ctr"/>
                  <a:r>
                    <a:rPr lang="en-US" sz="825" dirty="0"/>
                    <a:t>Process</a:t>
                  </a:r>
                </a:p>
              </p:txBody>
            </p:sp>
          </p:grpSp>
        </p:grpSp>
        <p:sp>
          <p:nvSpPr>
            <p:cNvPr id="31" name="TextBox 30"/>
            <p:cNvSpPr txBox="1"/>
            <p:nvPr/>
          </p:nvSpPr>
          <p:spPr>
            <a:xfrm>
              <a:off x="7767572" y="5660215"/>
              <a:ext cx="1568656" cy="400109"/>
            </a:xfrm>
            <a:prstGeom prst="rect">
              <a:avLst/>
            </a:prstGeom>
            <a:noFill/>
          </p:spPr>
          <p:txBody>
            <a:bodyPr wrap="square" rtlCol="0">
              <a:spAutoFit/>
            </a:bodyPr>
            <a:lstStyle/>
            <a:p>
              <a:pPr algn="ctr"/>
              <a:r>
                <a:rPr lang="en-US" sz="1350"/>
                <a:t>X-Container</a:t>
              </a:r>
            </a:p>
          </p:txBody>
        </p:sp>
      </p:grpSp>
      <p:sp>
        <p:nvSpPr>
          <p:cNvPr id="35" name="Slide Number Placeholder 34"/>
          <p:cNvSpPr>
            <a:spLocks noGrp="1"/>
          </p:cNvSpPr>
          <p:nvPr>
            <p:ph type="sldNum" sz="quarter" idx="12"/>
          </p:nvPr>
        </p:nvSpPr>
        <p:spPr/>
        <p:txBody>
          <a:bodyPr/>
          <a:lstStyle/>
          <a:p>
            <a:fld id="{3F4F48C1-A093-F641-925B-93B9902071D2}" type="slidenum">
              <a:rPr lang="en-US" smtClean="0"/>
              <a:t>18</a:t>
            </a:fld>
            <a:endParaRPr lang="en-US"/>
          </a:p>
        </p:txBody>
      </p:sp>
    </p:spTree>
    <p:extLst>
      <p:ext uri="{BB962C8B-B14F-4D97-AF65-F5344CB8AC3E}">
        <p14:creationId xmlns:p14="http://schemas.microsoft.com/office/powerpoint/2010/main" val="347472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X-Kernel:</a:t>
            </a:r>
          </a:p>
          <a:p>
            <a:pPr lvl="1"/>
            <a:r>
              <a:rPr lang="en-US" dirty="0" smtClean="0"/>
              <a:t>Based on Xen, a type-1 virtual machine monitor</a:t>
            </a:r>
          </a:p>
          <a:p>
            <a:r>
              <a:rPr lang="en-US" dirty="0" smtClean="0"/>
              <a:t>X-</a:t>
            </a:r>
            <a:r>
              <a:rPr lang="en-US" dirty="0" err="1" smtClean="0"/>
              <a:t>LibOS</a:t>
            </a:r>
            <a:r>
              <a:rPr lang="en-US" dirty="0" smtClean="0"/>
              <a:t>:</a:t>
            </a:r>
          </a:p>
          <a:p>
            <a:pPr lvl="1"/>
            <a:r>
              <a:rPr lang="en-US" dirty="0" smtClean="0"/>
              <a:t>Based on para-virtualized Linux kernel</a:t>
            </a:r>
          </a:p>
          <a:p>
            <a:r>
              <a:rPr lang="en-US" dirty="0" smtClean="0"/>
              <a:t>Connected to Docker images automatically</a:t>
            </a:r>
          </a:p>
          <a:p>
            <a:r>
              <a:rPr lang="en-US" dirty="0" smtClean="0"/>
              <a:t>Requirements:</a:t>
            </a:r>
          </a:p>
          <a:p>
            <a:pPr lvl="1"/>
            <a:r>
              <a:rPr lang="en-US" dirty="0" smtClean="0"/>
              <a:t>C programming</a:t>
            </a:r>
          </a:p>
          <a:p>
            <a:pPr lvl="1"/>
            <a:r>
              <a:rPr lang="en-US" dirty="0" smtClean="0"/>
              <a:t>Linux Kernel, virtualization, Xen hypervisor</a:t>
            </a:r>
          </a:p>
          <a:p>
            <a:pPr lvl="1"/>
            <a:r>
              <a:rPr lang="en-US" dirty="0" smtClean="0"/>
              <a:t>Docker, Linux file systems etc.</a:t>
            </a:r>
            <a:endParaRPr lang="en-US" dirty="0"/>
          </a:p>
        </p:txBody>
      </p:sp>
      <p:sp>
        <p:nvSpPr>
          <p:cNvPr id="4" name="Slide Number Placeholder 3"/>
          <p:cNvSpPr>
            <a:spLocks noGrp="1"/>
          </p:cNvSpPr>
          <p:nvPr>
            <p:ph type="sldNum" sz="quarter" idx="12"/>
          </p:nvPr>
        </p:nvSpPr>
        <p:spPr/>
        <p:txBody>
          <a:bodyPr/>
          <a:lstStyle/>
          <a:p>
            <a:fld id="{3F4F48C1-A093-F641-925B-93B9902071D2}" type="slidenum">
              <a:rPr lang="en-US" smtClean="0"/>
              <a:t>19</a:t>
            </a:fld>
            <a:endParaRPr lang="en-US"/>
          </a:p>
        </p:txBody>
      </p:sp>
    </p:spTree>
    <p:extLst>
      <p:ext uri="{BB962C8B-B14F-4D97-AF65-F5344CB8AC3E}">
        <p14:creationId xmlns:p14="http://schemas.microsoft.com/office/powerpoint/2010/main" val="64866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3285" y="852714"/>
            <a:ext cx="8799285" cy="5866138"/>
          </a:xfrm>
        </p:spPr>
        <p:txBody>
          <a:bodyPr/>
          <a:lstStyle/>
          <a:p>
            <a:r>
              <a:rPr lang="en-US" dirty="0" smtClean="0"/>
              <a:t>Identify a fun and challenging semester project</a:t>
            </a:r>
          </a:p>
          <a:p>
            <a:r>
              <a:rPr lang="en-US" dirty="0" smtClean="0"/>
              <a:t>Suggested </a:t>
            </a:r>
            <a:r>
              <a:rPr lang="en-US" dirty="0" smtClean="0"/>
              <a:t>project ideas relate </a:t>
            </a:r>
            <a:r>
              <a:rPr lang="en-US" dirty="0" smtClean="0"/>
              <a:t>to:</a:t>
            </a:r>
          </a:p>
          <a:p>
            <a:pPr lvl="1"/>
            <a:r>
              <a:rPr lang="en-US" dirty="0" smtClean="0"/>
              <a:t>Disaggregated Datacenters</a:t>
            </a:r>
          </a:p>
          <a:p>
            <a:pPr lvl="1"/>
            <a:r>
              <a:rPr lang="en-US" dirty="0" smtClean="0"/>
              <a:t>Designing new </a:t>
            </a:r>
            <a:r>
              <a:rPr lang="en-US" dirty="0" err="1" smtClean="0"/>
              <a:t>Dataplane</a:t>
            </a:r>
            <a:r>
              <a:rPr lang="en-US" dirty="0" smtClean="0"/>
              <a:t> Programming applications</a:t>
            </a:r>
          </a:p>
          <a:p>
            <a:pPr lvl="1"/>
            <a:r>
              <a:rPr lang="en-US" dirty="0" smtClean="0"/>
              <a:t>Containers in the Cloud</a:t>
            </a:r>
          </a:p>
          <a:p>
            <a:pPr lvl="1"/>
            <a:r>
              <a:rPr lang="en-US" dirty="0" smtClean="0"/>
              <a:t>Model Cloud Performance</a:t>
            </a:r>
          </a:p>
          <a:p>
            <a:r>
              <a:rPr lang="en-US" dirty="0" smtClean="0"/>
              <a:t>Or, can suggest your own project</a:t>
            </a:r>
          </a:p>
          <a:p>
            <a:endParaRPr lang="en-US" dirty="0"/>
          </a:p>
          <a:p>
            <a:r>
              <a:rPr lang="en-US" dirty="0" smtClean="0"/>
              <a:t>Submit and Present at BOOM, Mar 29 and Apr 19</a:t>
            </a:r>
          </a:p>
          <a:p>
            <a:r>
              <a:rPr lang="en-US" dirty="0" smtClean="0"/>
              <a:t>End of semester presentation</a:t>
            </a:r>
          </a:p>
          <a:p>
            <a:endParaRPr lang="en-US" dirty="0"/>
          </a:p>
          <a:p>
            <a:endParaRPr lang="en-US" dirty="0" smtClean="0"/>
          </a:p>
        </p:txBody>
      </p:sp>
      <p:sp>
        <p:nvSpPr>
          <p:cNvPr id="3" name="Title 2"/>
          <p:cNvSpPr>
            <a:spLocks noGrp="1"/>
          </p:cNvSpPr>
          <p:nvPr>
            <p:ph type="title"/>
          </p:nvPr>
        </p:nvSpPr>
        <p:spPr/>
        <p:txBody>
          <a:bodyPr>
            <a:normAutofit fontScale="90000"/>
          </a:bodyPr>
          <a:lstStyle/>
          <a:p>
            <a:r>
              <a:rPr lang="en-US" dirty="0" smtClean="0"/>
              <a:t>Goals</a:t>
            </a:r>
            <a:endParaRPr lang="en-US" dirty="0"/>
          </a:p>
        </p:txBody>
      </p:sp>
    </p:spTree>
    <p:extLst>
      <p:ext uri="{BB962C8B-B14F-4D97-AF65-F5344CB8AC3E}">
        <p14:creationId xmlns:p14="http://schemas.microsoft.com/office/powerpoint/2010/main" val="3315367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648"/>
            <a:ext cx="8292075" cy="683305"/>
          </a:xfrm>
        </p:spPr>
        <p:txBody>
          <a:bodyPr>
            <a:noAutofit/>
          </a:bodyPr>
          <a:lstStyle/>
          <a:p>
            <a:r>
              <a:rPr lang="en-US" sz="3200" dirty="0" smtClean="0"/>
              <a:t>Integrating X-Containers with Docker Engine</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Goal:</a:t>
            </a:r>
          </a:p>
          <a:p>
            <a:pPr lvl="1"/>
            <a:r>
              <a:rPr lang="en-US" dirty="0" smtClean="0"/>
              <a:t>Create a new Docker engine that uses X-Containers as backend</a:t>
            </a:r>
          </a:p>
          <a:p>
            <a:r>
              <a:rPr lang="en-US" dirty="0" smtClean="0"/>
              <a:t>Tasks:</a:t>
            </a:r>
          </a:p>
          <a:p>
            <a:pPr lvl="1"/>
            <a:r>
              <a:rPr lang="en-US" dirty="0" smtClean="0"/>
              <a:t>Understand the design of Docker engine</a:t>
            </a:r>
          </a:p>
          <a:p>
            <a:pPr lvl="1"/>
            <a:r>
              <a:rPr lang="en-US" dirty="0" smtClean="0"/>
              <a:t>Implement a new backend for Docker engine that uses X-Containers</a:t>
            </a:r>
          </a:p>
          <a:p>
            <a:pPr lvl="1"/>
            <a:r>
              <a:rPr lang="en-US" dirty="0" smtClean="0"/>
              <a:t>Support common features such as shared file system and pipe redirection</a:t>
            </a:r>
          </a:p>
          <a:p>
            <a:r>
              <a:rPr lang="en-US" dirty="0" smtClean="0"/>
              <a:t>Reference:</a:t>
            </a:r>
          </a:p>
          <a:p>
            <a:pPr lvl="1"/>
            <a:r>
              <a:rPr lang="en-US" dirty="0" smtClean="0"/>
              <a:t>Docker engine source code: https://</a:t>
            </a:r>
            <a:r>
              <a:rPr lang="en-US" dirty="0" err="1" smtClean="0"/>
              <a:t>github.com</a:t>
            </a:r>
            <a:r>
              <a:rPr lang="en-US" dirty="0" smtClean="0"/>
              <a:t>/</a:t>
            </a:r>
            <a:r>
              <a:rPr lang="en-US" dirty="0" err="1" smtClean="0"/>
              <a:t>docker</a:t>
            </a:r>
            <a:r>
              <a:rPr lang="en-US" dirty="0" smtClean="0"/>
              <a:t>/</a:t>
            </a:r>
            <a:r>
              <a:rPr lang="en-US" dirty="0" err="1" smtClean="0"/>
              <a:t>docker</a:t>
            </a:r>
            <a:endParaRPr lang="en-US" dirty="0"/>
          </a:p>
        </p:txBody>
      </p:sp>
      <p:sp>
        <p:nvSpPr>
          <p:cNvPr id="4" name="Slide Number Placeholder 3"/>
          <p:cNvSpPr>
            <a:spLocks noGrp="1"/>
          </p:cNvSpPr>
          <p:nvPr>
            <p:ph type="sldNum" sz="quarter" idx="12"/>
          </p:nvPr>
        </p:nvSpPr>
        <p:spPr/>
        <p:txBody>
          <a:bodyPr/>
          <a:lstStyle/>
          <a:p>
            <a:fld id="{3F4F48C1-A093-F641-925B-93B9902071D2}" type="slidenum">
              <a:rPr lang="en-US" smtClean="0"/>
              <a:t>20</a:t>
            </a:fld>
            <a:endParaRPr lang="en-US"/>
          </a:p>
        </p:txBody>
      </p:sp>
    </p:spTree>
    <p:extLst>
      <p:ext uri="{BB962C8B-B14F-4D97-AF65-F5344CB8AC3E}">
        <p14:creationId xmlns:p14="http://schemas.microsoft.com/office/powerpoint/2010/main" val="2097950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DPDK-Optimized X-Containers</a:t>
            </a:r>
            <a:endParaRPr lang="en-US" dirty="0"/>
          </a:p>
        </p:txBody>
      </p:sp>
      <p:sp>
        <p:nvSpPr>
          <p:cNvPr id="3" name="Content Placeholder 2"/>
          <p:cNvSpPr>
            <a:spLocks noGrp="1"/>
          </p:cNvSpPr>
          <p:nvPr>
            <p:ph idx="1"/>
          </p:nvPr>
        </p:nvSpPr>
        <p:spPr/>
        <p:txBody>
          <a:bodyPr>
            <a:normAutofit lnSpcReduction="10000"/>
          </a:bodyPr>
          <a:lstStyle/>
          <a:p>
            <a:r>
              <a:rPr lang="en-US" dirty="0" smtClean="0"/>
              <a:t>Goal:</a:t>
            </a:r>
          </a:p>
          <a:p>
            <a:pPr lvl="1"/>
            <a:r>
              <a:rPr lang="en-US" dirty="0" smtClean="0"/>
              <a:t>Optimize X-Container architecture with DPDK</a:t>
            </a:r>
          </a:p>
          <a:p>
            <a:r>
              <a:rPr lang="en-US" dirty="0" smtClean="0"/>
              <a:t>Tasks:</a:t>
            </a:r>
          </a:p>
          <a:p>
            <a:pPr lvl="1"/>
            <a:r>
              <a:rPr lang="en-US" dirty="0" smtClean="0"/>
              <a:t>Integrate DPDK-based open-</a:t>
            </a:r>
            <a:r>
              <a:rPr lang="en-US" dirty="0" err="1" smtClean="0"/>
              <a:t>vswitch</a:t>
            </a:r>
            <a:r>
              <a:rPr lang="en-US" dirty="0" smtClean="0"/>
              <a:t> with X-Containers</a:t>
            </a:r>
          </a:p>
          <a:p>
            <a:pPr lvl="1"/>
            <a:r>
              <a:rPr lang="en-US" dirty="0" smtClean="0"/>
              <a:t>Run DPDK applications inside X-Containers</a:t>
            </a:r>
          </a:p>
          <a:p>
            <a:pPr lvl="1"/>
            <a:r>
              <a:rPr lang="en-US" dirty="0" smtClean="0"/>
              <a:t>Optimize DPDK performance</a:t>
            </a:r>
          </a:p>
          <a:p>
            <a:r>
              <a:rPr lang="en-US" dirty="0" smtClean="0"/>
              <a:t>Reference:</a:t>
            </a:r>
          </a:p>
          <a:p>
            <a:pPr lvl="1"/>
            <a:r>
              <a:rPr lang="en-US" dirty="0" smtClean="0"/>
              <a:t>DPDK: </a:t>
            </a:r>
            <a:r>
              <a:rPr lang="en-US" dirty="0" smtClean="0">
                <a:hlinkClick r:id="rId2"/>
              </a:rPr>
              <a:t>http://dpdk.org/</a:t>
            </a:r>
            <a:endParaRPr lang="en-US" dirty="0" smtClean="0"/>
          </a:p>
          <a:p>
            <a:pPr lvl="1"/>
            <a:r>
              <a:rPr lang="en-US" dirty="0" smtClean="0"/>
              <a:t>Use Open </a:t>
            </a:r>
            <a:r>
              <a:rPr lang="en-US" dirty="0" err="1" smtClean="0"/>
              <a:t>vSwitch</a:t>
            </a:r>
            <a:r>
              <a:rPr lang="en-US" dirty="0" smtClean="0"/>
              <a:t> with DPDK: </a:t>
            </a:r>
            <a:r>
              <a:rPr lang="en-US" dirty="0" smtClean="0">
                <a:hlinkClick r:id="rId3"/>
              </a:rPr>
              <a:t>https://software.intel.com/en-us/articles/using-open-vswitch-with-dpdk-for-inter-vm-nfv-applications</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3F4F48C1-A093-F641-925B-93B9902071D2}" type="slidenum">
              <a:rPr lang="en-US" smtClean="0"/>
              <a:t>21</a:t>
            </a:fld>
            <a:endParaRPr lang="en-US"/>
          </a:p>
        </p:txBody>
      </p:sp>
    </p:spTree>
    <p:extLst>
      <p:ext uri="{BB962C8B-B14F-4D97-AF65-F5344CB8AC3E}">
        <p14:creationId xmlns:p14="http://schemas.microsoft.com/office/powerpoint/2010/main" val="373313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X-Container with PVH mode</a:t>
            </a:r>
            <a:endParaRPr lang="en-US" dirty="0"/>
          </a:p>
        </p:txBody>
      </p:sp>
      <p:sp>
        <p:nvSpPr>
          <p:cNvPr id="3" name="Content Placeholder 2"/>
          <p:cNvSpPr>
            <a:spLocks noGrp="1"/>
          </p:cNvSpPr>
          <p:nvPr>
            <p:ph idx="1"/>
          </p:nvPr>
        </p:nvSpPr>
        <p:spPr/>
        <p:txBody>
          <a:bodyPr>
            <a:normAutofit fontScale="92500"/>
          </a:bodyPr>
          <a:lstStyle/>
          <a:p>
            <a:r>
              <a:rPr lang="en-US" dirty="0" smtClean="0"/>
              <a:t>Goal:</a:t>
            </a:r>
          </a:p>
          <a:p>
            <a:pPr lvl="1"/>
            <a:r>
              <a:rPr lang="en-US" dirty="0" smtClean="0"/>
              <a:t>Optimize memory virtualization with hardware assisted paging</a:t>
            </a:r>
          </a:p>
          <a:p>
            <a:r>
              <a:rPr lang="en-US" dirty="0" smtClean="0"/>
              <a:t>Tasks:</a:t>
            </a:r>
          </a:p>
          <a:p>
            <a:pPr lvl="1"/>
            <a:r>
              <a:rPr lang="en-US" dirty="0" smtClean="0"/>
              <a:t>Port X-Container architecture to the latest version of Xen</a:t>
            </a:r>
          </a:p>
          <a:p>
            <a:pPr lvl="1"/>
            <a:r>
              <a:rPr lang="en-US" dirty="0" smtClean="0"/>
              <a:t>Enable X-</a:t>
            </a:r>
            <a:r>
              <a:rPr lang="en-US" dirty="0" err="1" smtClean="0"/>
              <a:t>LibOS</a:t>
            </a:r>
            <a:r>
              <a:rPr lang="en-US" dirty="0" smtClean="0"/>
              <a:t> in PVH mode</a:t>
            </a:r>
          </a:p>
          <a:p>
            <a:pPr lvl="1"/>
            <a:r>
              <a:rPr lang="en-US" dirty="0" smtClean="0"/>
              <a:t>Measure the performance of PVH-based X-Containers</a:t>
            </a:r>
          </a:p>
          <a:p>
            <a:r>
              <a:rPr lang="en-US" dirty="0" smtClean="0"/>
              <a:t>Reference:</a:t>
            </a:r>
          </a:p>
          <a:p>
            <a:pPr lvl="1"/>
            <a:r>
              <a:rPr lang="en-US" dirty="0" smtClean="0"/>
              <a:t>Xen PVH mode: </a:t>
            </a:r>
            <a:r>
              <a:rPr lang="en-US" dirty="0" smtClean="0">
                <a:hlinkClick r:id="rId2"/>
              </a:rPr>
              <a:t>https://wiki.xen.org/wiki/Xen_Project_Software_Overview#PVH</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3F4F48C1-A093-F641-925B-93B9902071D2}" type="slidenum">
              <a:rPr lang="en-US" smtClean="0"/>
              <a:t>22</a:t>
            </a:fld>
            <a:endParaRPr lang="en-US"/>
          </a:p>
        </p:txBody>
      </p:sp>
    </p:spTree>
    <p:extLst>
      <p:ext uri="{BB962C8B-B14F-4D97-AF65-F5344CB8AC3E}">
        <p14:creationId xmlns:p14="http://schemas.microsoft.com/office/powerpoint/2010/main" val="1427251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648"/>
            <a:ext cx="8263677" cy="683305"/>
          </a:xfrm>
        </p:spPr>
        <p:txBody>
          <a:bodyPr>
            <a:noAutofit/>
          </a:bodyPr>
          <a:lstStyle/>
          <a:p>
            <a:r>
              <a:rPr lang="en-US" sz="2800" dirty="0" smtClean="0"/>
              <a:t>Shared File System between the Host and X-Containers</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Goal:</a:t>
            </a:r>
          </a:p>
          <a:p>
            <a:pPr lvl="1"/>
            <a:r>
              <a:rPr lang="en-US" dirty="0" smtClean="0"/>
              <a:t>Efficient file sharing between X-Containers and the host</a:t>
            </a:r>
          </a:p>
          <a:p>
            <a:r>
              <a:rPr lang="en-US" dirty="0" smtClean="0"/>
              <a:t>Tasks:</a:t>
            </a:r>
          </a:p>
          <a:p>
            <a:pPr lvl="1"/>
            <a:r>
              <a:rPr lang="en-US" dirty="0" smtClean="0"/>
              <a:t>Understand Xen grant table and memory sharing</a:t>
            </a:r>
          </a:p>
          <a:p>
            <a:pPr lvl="1"/>
            <a:r>
              <a:rPr lang="en-US" dirty="0" smtClean="0"/>
              <a:t>Implement a new file system based on Xen grant table</a:t>
            </a:r>
          </a:p>
          <a:p>
            <a:pPr lvl="1"/>
            <a:r>
              <a:rPr lang="en-US" dirty="0" smtClean="0"/>
              <a:t>Performance test</a:t>
            </a:r>
          </a:p>
          <a:p>
            <a:r>
              <a:rPr lang="en-US" dirty="0" smtClean="0"/>
              <a:t>Reference:</a:t>
            </a:r>
          </a:p>
          <a:p>
            <a:pPr lvl="1"/>
            <a:r>
              <a:rPr lang="en-US" dirty="0" smtClean="0"/>
              <a:t>Xen grant table: </a:t>
            </a:r>
            <a:r>
              <a:rPr lang="en-US" dirty="0" smtClean="0">
                <a:hlinkClick r:id="rId2"/>
              </a:rPr>
              <a:t>https://wiki.xen.org/wiki/Grant_Table</a:t>
            </a:r>
            <a:endParaRPr lang="en-US" dirty="0" smtClean="0"/>
          </a:p>
          <a:p>
            <a:pPr lvl="1"/>
            <a:r>
              <a:rPr lang="en-US" dirty="0" smtClean="0"/>
              <a:t>Linux file system implementation: </a:t>
            </a:r>
            <a:r>
              <a:rPr lang="en-US" dirty="0" smtClean="0">
                <a:hlinkClick r:id="rId3"/>
              </a:rPr>
              <a:t>http://pages.cs.wisc.edu/~remzi/OSTEP/file-implementation.pdf</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3F4F48C1-A093-F641-925B-93B9902071D2}" type="slidenum">
              <a:rPr lang="en-US" smtClean="0"/>
              <a:t>23</a:t>
            </a:fld>
            <a:endParaRPr lang="en-US"/>
          </a:p>
        </p:txBody>
      </p:sp>
    </p:spTree>
    <p:extLst>
      <p:ext uri="{BB962C8B-B14F-4D97-AF65-F5344CB8AC3E}">
        <p14:creationId xmlns:p14="http://schemas.microsoft.com/office/powerpoint/2010/main" val="4085696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613392"/>
            <a:ext cx="9144000" cy="923330"/>
          </a:xfrm>
          <a:prstGeom prst="rect">
            <a:avLst/>
          </a:prstGeom>
          <a:noFill/>
        </p:spPr>
        <p:txBody>
          <a:bodyPr wrap="square" rtlCol="0" anchor="ctr">
            <a:spAutoFit/>
          </a:bodyPr>
          <a:lstStyle/>
          <a:p>
            <a:pPr algn="ctr"/>
            <a:r>
              <a:rPr lang="en-US" sz="5400" dirty="0" smtClean="0"/>
              <a:t>Thank you !</a:t>
            </a:r>
          </a:p>
        </p:txBody>
      </p:sp>
      <p:sp>
        <p:nvSpPr>
          <p:cNvPr id="4" name="Slide Number Placeholder 3"/>
          <p:cNvSpPr>
            <a:spLocks noGrp="1"/>
          </p:cNvSpPr>
          <p:nvPr>
            <p:ph type="sldNum" sz="quarter" idx="12"/>
          </p:nvPr>
        </p:nvSpPr>
        <p:spPr/>
        <p:txBody>
          <a:bodyPr/>
          <a:lstStyle/>
          <a:p>
            <a:fld id="{A39C9447-7781-422B-80AA-8BF5919C3CC5}" type="slidenum">
              <a:rPr lang="en-US" smtClean="0"/>
              <a:pPr/>
              <a:t>24</a:t>
            </a:fld>
            <a:endParaRPr lang="en-US"/>
          </a:p>
        </p:txBody>
      </p:sp>
    </p:spTree>
    <p:extLst>
      <p:ext uri="{BB962C8B-B14F-4D97-AF65-F5344CB8AC3E}">
        <p14:creationId xmlns:p14="http://schemas.microsoft.com/office/powerpoint/2010/main" val="4274152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r>
              <a:rPr lang="en-US" dirty="0" err="1" smtClean="0"/>
              <a:t>Cloudmodel</a:t>
            </a:r>
            <a:r>
              <a:rPr lang="en-US" dirty="0" smtClean="0"/>
              <a:t> Project</a:t>
            </a:r>
            <a:endParaRPr lang="en-US" dirty="0"/>
          </a:p>
        </p:txBody>
      </p:sp>
      <p:sp>
        <p:nvSpPr>
          <p:cNvPr id="3" name="Subtitle 2"/>
          <p:cNvSpPr>
            <a:spLocks noGrp="1"/>
          </p:cNvSpPr>
          <p:nvPr>
            <p:ph type="subTitle" idx="1"/>
          </p:nvPr>
        </p:nvSpPr>
        <p:spPr/>
        <p:txBody>
          <a:bodyPr/>
          <a:lstStyle/>
          <a:p>
            <a:r>
              <a:rPr lang="en-US" dirty="0" smtClean="0"/>
              <a:t>Weijia Song</a:t>
            </a:r>
            <a:endParaRPr lang="en-US" dirty="0"/>
          </a:p>
        </p:txBody>
      </p:sp>
    </p:spTree>
    <p:extLst>
      <p:ext uri="{BB962C8B-B14F-4D97-AF65-F5344CB8AC3E}">
        <p14:creationId xmlns:p14="http://schemas.microsoft.com/office/powerpoint/2010/main" val="1695080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70412" y="4982440"/>
            <a:ext cx="1496890" cy="608735"/>
          </a:xfrm>
          <a:prstGeom prst="rect">
            <a:avLst/>
          </a:prstGeom>
        </p:spPr>
      </p:pic>
      <p:sp>
        <p:nvSpPr>
          <p:cNvPr id="2" name="Title 1"/>
          <p:cNvSpPr>
            <a:spLocks noGrp="1"/>
          </p:cNvSpPr>
          <p:nvPr>
            <p:ph type="title"/>
          </p:nvPr>
        </p:nvSpPr>
        <p:spPr/>
        <p:txBody>
          <a:bodyPr>
            <a:normAutofit fontScale="90000"/>
          </a:bodyPr>
          <a:lstStyle/>
          <a:p>
            <a:r>
              <a:rPr lang="en-US" dirty="0" smtClean="0"/>
              <a:t>The Problem</a:t>
            </a:r>
            <a:endParaRPr lang="en-US" dirty="0"/>
          </a:p>
        </p:txBody>
      </p:sp>
      <p:sp>
        <p:nvSpPr>
          <p:cNvPr id="4" name="Cloud 3"/>
          <p:cNvSpPr/>
          <p:nvPr/>
        </p:nvSpPr>
        <p:spPr>
          <a:xfrm>
            <a:off x="382465" y="2967406"/>
            <a:ext cx="2611316" cy="2031023"/>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287717" y="3903171"/>
            <a:ext cx="800812" cy="1132181"/>
          </a:xfrm>
          <a:prstGeom prst="rect">
            <a:avLst/>
          </a:prstGeom>
        </p:spPr>
      </p:pic>
      <p:grpSp>
        <p:nvGrpSpPr>
          <p:cNvPr id="16" name="Group 15"/>
          <p:cNvGrpSpPr/>
          <p:nvPr/>
        </p:nvGrpSpPr>
        <p:grpSpPr>
          <a:xfrm>
            <a:off x="1948386" y="3591437"/>
            <a:ext cx="2235703" cy="1755648"/>
            <a:chOff x="2784705" y="3645582"/>
            <a:chExt cx="2980937" cy="2340864"/>
          </a:xfrm>
        </p:grpSpPr>
        <p:grpSp>
          <p:nvGrpSpPr>
            <p:cNvPr id="12" name="Group 11"/>
            <p:cNvGrpSpPr/>
            <p:nvPr/>
          </p:nvGrpSpPr>
          <p:grpSpPr>
            <a:xfrm>
              <a:off x="3424778" y="3645582"/>
              <a:ext cx="2340864" cy="2340864"/>
              <a:chOff x="4769661" y="3607055"/>
              <a:chExt cx="2340864" cy="2340864"/>
            </a:xfrm>
          </p:grpSpPr>
          <p:sp>
            <p:nvSpPr>
              <p:cNvPr id="11" name="Rounded Rectangle 10"/>
              <p:cNvSpPr/>
              <p:nvPr/>
            </p:nvSpPr>
            <p:spPr>
              <a:xfrm>
                <a:off x="4769661" y="3607055"/>
                <a:ext cx="2340864" cy="2340864"/>
              </a:xfrm>
              <a:prstGeom prst="roundRect">
                <a:avLst>
                  <a:gd name="adj" fmla="val 6077"/>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pic>
            <p:nvPicPr>
              <p:cNvPr id="5" name="Picture 4"/>
              <p:cNvPicPr>
                <a:picLocks noChangeAspect="1"/>
              </p:cNvPicPr>
              <p:nvPr/>
            </p:nvPicPr>
            <p:blipFill>
              <a:blip r:embed="rId5"/>
              <a:stretch>
                <a:fillRect/>
              </a:stretch>
            </p:blipFill>
            <p:spPr>
              <a:xfrm>
                <a:off x="4870464" y="3678495"/>
                <a:ext cx="685800" cy="685800"/>
              </a:xfrm>
              <a:prstGeom prst="rect">
                <a:avLst/>
              </a:prstGeom>
            </p:spPr>
          </p:pic>
          <p:pic>
            <p:nvPicPr>
              <p:cNvPr id="8" name="Picture 7"/>
              <p:cNvPicPr>
                <a:picLocks noChangeAspect="1"/>
              </p:cNvPicPr>
              <p:nvPr/>
            </p:nvPicPr>
            <p:blipFill>
              <a:blip r:embed="rId6"/>
              <a:stretch>
                <a:fillRect/>
              </a:stretch>
            </p:blipFill>
            <p:spPr>
              <a:xfrm flipV="1">
                <a:off x="4971940" y="4570066"/>
                <a:ext cx="1936306" cy="446299"/>
              </a:xfrm>
              <a:prstGeom prst="rect">
                <a:avLst/>
              </a:prstGeom>
            </p:spPr>
          </p:pic>
          <p:pic>
            <p:nvPicPr>
              <p:cNvPr id="9" name="Picture 8"/>
              <p:cNvPicPr>
                <a:picLocks noChangeAspect="1"/>
              </p:cNvPicPr>
              <p:nvPr/>
            </p:nvPicPr>
            <p:blipFill>
              <a:blip r:embed="rId7"/>
              <a:stretch>
                <a:fillRect/>
              </a:stretch>
            </p:blipFill>
            <p:spPr>
              <a:xfrm>
                <a:off x="5940093" y="5151302"/>
                <a:ext cx="593747" cy="685800"/>
              </a:xfrm>
              <a:prstGeom prst="rect">
                <a:avLst/>
              </a:prstGeom>
            </p:spPr>
          </p:pic>
          <p:pic>
            <p:nvPicPr>
              <p:cNvPr id="10" name="Picture 9"/>
              <p:cNvPicPr>
                <a:picLocks noChangeAspect="1"/>
              </p:cNvPicPr>
              <p:nvPr/>
            </p:nvPicPr>
            <p:blipFill>
              <a:blip r:embed="rId8"/>
              <a:stretch>
                <a:fillRect/>
              </a:stretch>
            </p:blipFill>
            <p:spPr>
              <a:xfrm>
                <a:off x="4870464" y="5151302"/>
                <a:ext cx="993976" cy="685800"/>
              </a:xfrm>
              <a:prstGeom prst="rect">
                <a:avLst/>
              </a:prstGeom>
            </p:spPr>
          </p:pic>
        </p:grpSp>
        <p:cxnSp>
          <p:nvCxnSpPr>
            <p:cNvPr id="14" name="Straight Connector 13"/>
            <p:cNvCxnSpPr>
              <a:stCxn id="6" idx="3"/>
              <a:endCxn id="11" idx="1"/>
            </p:cNvCxnSpPr>
            <p:nvPr/>
          </p:nvCxnSpPr>
          <p:spPr>
            <a:xfrm flipV="1">
              <a:off x="2784705" y="4816014"/>
              <a:ext cx="640073" cy="1"/>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7" name="Cloud 16"/>
          <p:cNvSpPr/>
          <p:nvPr/>
        </p:nvSpPr>
        <p:spPr>
          <a:xfrm>
            <a:off x="6150219" y="2967406"/>
            <a:ext cx="2611316" cy="2031023"/>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18" name="Picture 17"/>
          <p:cNvPicPr>
            <a:picLocks noChangeAspect="1"/>
          </p:cNvPicPr>
          <p:nvPr/>
        </p:nvPicPr>
        <p:blipFill>
          <a:blip r:embed="rId9">
            <a:extLst>
              <a:ext uri="{BEBA8EAE-BF5A-486C-A8C5-ECC9F3942E4B}">
                <a14:imgProps xmlns:a14="http://schemas.microsoft.com/office/drawing/2010/main">
                  <a14:imgLayer r:embed="rId10">
                    <a14:imgEffect>
                      <a14:colorTemperature colorTemp="5300"/>
                    </a14:imgEffect>
                    <a14:imgEffect>
                      <a14:saturation sat="66000"/>
                    </a14:imgEffect>
                  </a14:imgLayer>
                </a14:imgProps>
              </a:ext>
            </a:extLst>
          </a:blip>
          <a:stretch>
            <a:fillRect/>
          </a:stretch>
        </p:blipFill>
        <p:spPr>
          <a:xfrm>
            <a:off x="7055471" y="3903171"/>
            <a:ext cx="800812" cy="1132181"/>
          </a:xfrm>
          <a:prstGeom prst="rect">
            <a:avLst/>
          </a:prstGeom>
        </p:spPr>
      </p:pic>
      <p:grpSp>
        <p:nvGrpSpPr>
          <p:cNvPr id="31" name="Group 30"/>
          <p:cNvGrpSpPr/>
          <p:nvPr/>
        </p:nvGrpSpPr>
        <p:grpSpPr>
          <a:xfrm>
            <a:off x="4923945" y="3591437"/>
            <a:ext cx="2264872" cy="1755648"/>
            <a:chOff x="6565260" y="3645582"/>
            <a:chExt cx="3019829" cy="2340864"/>
          </a:xfrm>
        </p:grpSpPr>
        <p:grpSp>
          <p:nvGrpSpPr>
            <p:cNvPr id="20" name="Group 19"/>
            <p:cNvGrpSpPr/>
            <p:nvPr/>
          </p:nvGrpSpPr>
          <p:grpSpPr>
            <a:xfrm>
              <a:off x="6565260" y="3645582"/>
              <a:ext cx="2340864" cy="2340864"/>
              <a:chOff x="4769661" y="3607055"/>
              <a:chExt cx="2340864" cy="2340864"/>
            </a:xfrm>
          </p:grpSpPr>
          <p:sp>
            <p:nvSpPr>
              <p:cNvPr id="22" name="Rounded Rectangle 21"/>
              <p:cNvSpPr/>
              <p:nvPr/>
            </p:nvSpPr>
            <p:spPr>
              <a:xfrm>
                <a:off x="4769661" y="3607055"/>
                <a:ext cx="2340864" cy="2340864"/>
              </a:xfrm>
              <a:prstGeom prst="roundRect">
                <a:avLst>
                  <a:gd name="adj" fmla="val 6077"/>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pic>
            <p:nvPicPr>
              <p:cNvPr id="23" name="Picture 22"/>
              <p:cNvPicPr>
                <a:picLocks noChangeAspect="1"/>
              </p:cNvPicPr>
              <p:nvPr/>
            </p:nvPicPr>
            <p:blipFill>
              <a:blip r:embed="rId5"/>
              <a:stretch>
                <a:fillRect/>
              </a:stretch>
            </p:blipFill>
            <p:spPr>
              <a:xfrm>
                <a:off x="4870464" y="3678495"/>
                <a:ext cx="685800" cy="685800"/>
              </a:xfrm>
              <a:prstGeom prst="rect">
                <a:avLst/>
              </a:prstGeom>
            </p:spPr>
          </p:pic>
          <p:pic>
            <p:nvPicPr>
              <p:cNvPr id="24" name="Picture 23"/>
              <p:cNvPicPr>
                <a:picLocks noChangeAspect="1"/>
              </p:cNvPicPr>
              <p:nvPr/>
            </p:nvPicPr>
            <p:blipFill>
              <a:blip r:embed="rId6"/>
              <a:stretch>
                <a:fillRect/>
              </a:stretch>
            </p:blipFill>
            <p:spPr>
              <a:xfrm flipV="1">
                <a:off x="4971940" y="4570066"/>
                <a:ext cx="1936306" cy="446299"/>
              </a:xfrm>
              <a:prstGeom prst="rect">
                <a:avLst/>
              </a:prstGeom>
            </p:spPr>
          </p:pic>
          <p:pic>
            <p:nvPicPr>
              <p:cNvPr id="25" name="Picture 24"/>
              <p:cNvPicPr>
                <a:picLocks noChangeAspect="1"/>
              </p:cNvPicPr>
              <p:nvPr/>
            </p:nvPicPr>
            <p:blipFill>
              <a:blip r:embed="rId7"/>
              <a:stretch>
                <a:fillRect/>
              </a:stretch>
            </p:blipFill>
            <p:spPr>
              <a:xfrm>
                <a:off x="5940093" y="5151302"/>
                <a:ext cx="593747" cy="685800"/>
              </a:xfrm>
              <a:prstGeom prst="rect">
                <a:avLst/>
              </a:prstGeom>
            </p:spPr>
          </p:pic>
          <p:pic>
            <p:nvPicPr>
              <p:cNvPr id="26" name="Picture 25"/>
              <p:cNvPicPr>
                <a:picLocks noChangeAspect="1"/>
              </p:cNvPicPr>
              <p:nvPr/>
            </p:nvPicPr>
            <p:blipFill>
              <a:blip r:embed="rId8"/>
              <a:stretch>
                <a:fillRect/>
              </a:stretch>
            </p:blipFill>
            <p:spPr>
              <a:xfrm>
                <a:off x="4870464" y="5151302"/>
                <a:ext cx="993976" cy="685800"/>
              </a:xfrm>
              <a:prstGeom prst="rect">
                <a:avLst/>
              </a:prstGeom>
            </p:spPr>
          </p:pic>
        </p:grpSp>
        <p:cxnSp>
          <p:nvCxnSpPr>
            <p:cNvPr id="27" name="Straight Connector 26"/>
            <p:cNvCxnSpPr/>
            <p:nvPr/>
          </p:nvCxnSpPr>
          <p:spPr>
            <a:xfrm>
              <a:off x="8906124" y="4831742"/>
              <a:ext cx="678965" cy="0"/>
            </a:xfrm>
            <a:prstGeom prst="line">
              <a:avLst/>
            </a:prstGeom>
            <a:ln>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pic>
        <p:nvPicPr>
          <p:cNvPr id="32" name="Picture 31"/>
          <p:cNvPicPr>
            <a:picLocks noChangeAspect="1"/>
          </p:cNvPicPr>
          <p:nvPr/>
        </p:nvPicPr>
        <p:blipFill>
          <a:blip r:embed="rId11"/>
          <a:stretch>
            <a:fillRect/>
          </a:stretch>
        </p:blipFill>
        <p:spPr>
          <a:xfrm>
            <a:off x="6987292" y="4561839"/>
            <a:ext cx="1933248" cy="1449936"/>
          </a:xfrm>
          <a:prstGeom prst="rect">
            <a:avLst/>
          </a:prstGeom>
        </p:spPr>
      </p:pic>
      <p:pic>
        <p:nvPicPr>
          <p:cNvPr id="33" name="Picture 32"/>
          <p:cNvPicPr>
            <a:picLocks noChangeAspect="1"/>
          </p:cNvPicPr>
          <p:nvPr/>
        </p:nvPicPr>
        <p:blipFill>
          <a:blip r:embed="rId12"/>
          <a:stretch>
            <a:fillRect/>
          </a:stretch>
        </p:blipFill>
        <p:spPr>
          <a:xfrm>
            <a:off x="4218558" y="4226380"/>
            <a:ext cx="670918" cy="670918"/>
          </a:xfrm>
          <a:prstGeom prst="rect">
            <a:avLst/>
          </a:prstGeom>
        </p:spPr>
      </p:pic>
      <p:pic>
        <p:nvPicPr>
          <p:cNvPr id="34" name="Picture 33"/>
          <p:cNvPicPr>
            <a:picLocks noChangeAspect="1"/>
          </p:cNvPicPr>
          <p:nvPr/>
        </p:nvPicPr>
        <p:blipFill>
          <a:blip r:embed="rId13"/>
          <a:stretch>
            <a:fillRect/>
          </a:stretch>
        </p:blipFill>
        <p:spPr>
          <a:xfrm>
            <a:off x="4275047" y="4067839"/>
            <a:ext cx="526650" cy="526650"/>
          </a:xfrm>
          <a:prstGeom prst="rect">
            <a:avLst/>
          </a:prstGeom>
        </p:spPr>
      </p:pic>
    </p:spTree>
    <p:extLst>
      <p:ext uri="{BB962C8B-B14F-4D97-AF65-F5344CB8AC3E}">
        <p14:creationId xmlns:p14="http://schemas.microsoft.com/office/powerpoint/2010/main" val="66428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they are not equal</a:t>
            </a:r>
            <a:endParaRPr lang="en-US" dirty="0"/>
          </a:p>
        </p:txBody>
      </p:sp>
      <p:sp>
        <p:nvSpPr>
          <p:cNvPr id="3" name="Content Placeholder 2"/>
          <p:cNvSpPr>
            <a:spLocks noGrp="1"/>
          </p:cNvSpPr>
          <p:nvPr>
            <p:ph idx="1"/>
          </p:nvPr>
        </p:nvSpPr>
        <p:spPr/>
        <p:txBody>
          <a:bodyPr/>
          <a:lstStyle/>
          <a:p>
            <a:r>
              <a:rPr lang="en-US" dirty="0" smtClean="0"/>
              <a:t>Different Hardware</a:t>
            </a:r>
          </a:p>
          <a:p>
            <a:r>
              <a:rPr lang="en-US" dirty="0" smtClean="0"/>
              <a:t>Different resource sharing level</a:t>
            </a:r>
          </a:p>
          <a:p>
            <a:r>
              <a:rPr lang="en-US" dirty="0" smtClean="0"/>
              <a:t>Different Hypervisors</a:t>
            </a:r>
            <a:endParaRPr lang="en-US" dirty="0"/>
          </a:p>
          <a:p>
            <a:r>
              <a:rPr lang="en-US" dirty="0"/>
              <a:t>a</a:t>
            </a:r>
            <a:r>
              <a:rPr lang="en-US" dirty="0" smtClean="0"/>
              <a:t>nd More</a:t>
            </a:r>
            <a:r>
              <a:rPr lang="mr-IN" dirty="0" smtClean="0"/>
              <a:t>…</a:t>
            </a:r>
            <a:endParaRPr lang="en-US" dirty="0" smtClean="0"/>
          </a:p>
          <a:p>
            <a:r>
              <a:rPr lang="en-US" dirty="0" smtClean="0"/>
              <a:t>How should a Cloud user choose the Cloud service for its application?</a:t>
            </a:r>
          </a:p>
        </p:txBody>
      </p:sp>
    </p:spTree>
    <p:extLst>
      <p:ext uri="{BB962C8B-B14F-4D97-AF65-F5344CB8AC3E}">
        <p14:creationId xmlns:p14="http://schemas.microsoft.com/office/powerpoint/2010/main" val="410328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48"/>
            <a:ext cx="8201202" cy="827817"/>
          </a:xfrm>
        </p:spPr>
        <p:txBody>
          <a:bodyPr>
            <a:noAutofit/>
          </a:bodyPr>
          <a:lstStyle/>
          <a:p>
            <a:r>
              <a:rPr lang="en-US" sz="3200" dirty="0" err="1" smtClean="0"/>
              <a:t>Cloudmodel</a:t>
            </a:r>
            <a:r>
              <a:rPr lang="en-US" sz="3200" dirty="0" smtClean="0"/>
              <a:t> is a tool measuring the resources in the Cloud</a:t>
            </a:r>
          </a:p>
        </p:txBody>
      </p:sp>
      <p:sp>
        <p:nvSpPr>
          <p:cNvPr id="3" name="Content Placeholder 2"/>
          <p:cNvSpPr>
            <a:spLocks noGrp="1"/>
          </p:cNvSpPr>
          <p:nvPr>
            <p:ph idx="1"/>
          </p:nvPr>
        </p:nvSpPr>
        <p:spPr/>
        <p:txBody>
          <a:bodyPr/>
          <a:lstStyle/>
          <a:p>
            <a:r>
              <a:rPr lang="en-US" dirty="0" smtClean="0"/>
              <a:t>A set of micro benchmarks to quantify the resources. (</a:t>
            </a:r>
            <a:r>
              <a:rPr lang="en-US" b="1" dirty="0" smtClean="0">
                <a:solidFill>
                  <a:srgbClr val="FF0000"/>
                </a:solidFill>
              </a:rPr>
              <a:t>C/C++</a:t>
            </a:r>
            <a:r>
              <a:rPr lang="en-US" dirty="0" smtClean="0"/>
              <a:t>,  </a:t>
            </a:r>
            <a:r>
              <a:rPr lang="en-US" b="1" dirty="0" smtClean="0">
                <a:solidFill>
                  <a:srgbClr val="FF0000"/>
                </a:solidFill>
              </a:rPr>
              <a:t>ASM</a:t>
            </a:r>
            <a:r>
              <a:rPr lang="en-US" dirty="0" smtClean="0"/>
              <a:t>)</a:t>
            </a:r>
          </a:p>
          <a:p>
            <a:r>
              <a:rPr lang="en-US" b="1" dirty="0" smtClean="0">
                <a:solidFill>
                  <a:srgbClr val="FF0000"/>
                </a:solidFill>
              </a:rPr>
              <a:t>Python</a:t>
            </a:r>
            <a:r>
              <a:rPr lang="en-US" dirty="0" smtClean="0"/>
              <a:t> scripts automatizing the measurement/visualization.</a:t>
            </a:r>
          </a:p>
          <a:p>
            <a:r>
              <a:rPr lang="en-US" dirty="0" err="1" smtClean="0"/>
              <a:t>Github</a:t>
            </a:r>
            <a:r>
              <a:rPr lang="en-US" dirty="0" smtClean="0"/>
              <a:t> Repo: </a:t>
            </a:r>
            <a:r>
              <a:rPr lang="en-US" dirty="0" smtClean="0">
                <a:hlinkClick r:id="rId2"/>
              </a:rPr>
              <a:t>https://github.com/songweijia/cloudmodeling</a:t>
            </a:r>
            <a:endParaRPr lang="en-US" dirty="0" smtClean="0"/>
          </a:p>
          <a:p>
            <a:r>
              <a:rPr lang="en-US" dirty="0" smtClean="0"/>
              <a:t>Current Progress: CPU cache size/throughput/latency, memory throughput/latency.</a:t>
            </a:r>
          </a:p>
        </p:txBody>
      </p:sp>
    </p:spTree>
    <p:extLst>
      <p:ext uri="{BB962C8B-B14F-4D97-AF65-F5344CB8AC3E}">
        <p14:creationId xmlns:p14="http://schemas.microsoft.com/office/powerpoint/2010/main" val="3002330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Tasks</a:t>
            </a:r>
            <a:endParaRPr lang="en-US" dirty="0"/>
          </a:p>
        </p:txBody>
      </p:sp>
      <p:sp>
        <p:nvSpPr>
          <p:cNvPr id="3" name="Content Placeholder 2"/>
          <p:cNvSpPr>
            <a:spLocks noGrp="1"/>
          </p:cNvSpPr>
          <p:nvPr>
            <p:ph idx="1"/>
          </p:nvPr>
        </p:nvSpPr>
        <p:spPr/>
        <p:txBody>
          <a:bodyPr/>
          <a:lstStyle/>
          <a:p>
            <a:r>
              <a:rPr lang="en-US" dirty="0"/>
              <a:t>Task 1: Design and implement the disk I/O and file system performance modeling/evaluation module.</a:t>
            </a:r>
          </a:p>
          <a:p>
            <a:r>
              <a:rPr lang="en-US" dirty="0"/>
              <a:t>Task 2: Design and implement the network modeling/evaluation </a:t>
            </a:r>
            <a:r>
              <a:rPr lang="en-US" dirty="0" smtClean="0"/>
              <a:t>module.</a:t>
            </a:r>
          </a:p>
          <a:p>
            <a:r>
              <a:rPr lang="en-US" dirty="0" smtClean="0"/>
              <a:t>Task </a:t>
            </a:r>
            <a:r>
              <a:rPr lang="en-US" dirty="0"/>
              <a:t>3: Build a </a:t>
            </a:r>
            <a:r>
              <a:rPr lang="en-US" b="1" i="1" dirty="0" err="1"/>
              <a:t>cloudmodel</a:t>
            </a:r>
            <a:r>
              <a:rPr lang="en-US" dirty="0"/>
              <a:t> service to </a:t>
            </a:r>
            <a:r>
              <a:rPr lang="en-US" dirty="0" smtClean="0"/>
              <a:t>automatize </a:t>
            </a:r>
            <a:r>
              <a:rPr lang="en-US" dirty="0"/>
              <a:t>the modeling/evaluation/visualization</a:t>
            </a:r>
            <a:r>
              <a:rPr lang="en-US" dirty="0" smtClean="0"/>
              <a:t>.</a:t>
            </a:r>
          </a:p>
        </p:txBody>
      </p:sp>
    </p:spTree>
    <p:extLst>
      <p:ext uri="{BB962C8B-B14F-4D97-AF65-F5344CB8AC3E}">
        <p14:creationId xmlns:p14="http://schemas.microsoft.com/office/powerpoint/2010/main" val="1818870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3285" y="667657"/>
            <a:ext cx="8799285" cy="6073913"/>
          </a:xfrm>
        </p:spPr>
        <p:txBody>
          <a:bodyPr>
            <a:normAutofit lnSpcReduction="10000"/>
          </a:bodyPr>
          <a:lstStyle/>
          <a:p>
            <a:r>
              <a:rPr lang="en-US" dirty="0" smtClean="0"/>
              <a:t>Feb 17: Identify a Project</a:t>
            </a:r>
          </a:p>
          <a:p>
            <a:r>
              <a:rPr lang="en-US" dirty="0" smtClean="0"/>
              <a:t>Feb 27: Propose a Project</a:t>
            </a:r>
          </a:p>
          <a:p>
            <a:pPr lvl="1"/>
            <a:r>
              <a:rPr lang="en-US" dirty="0" smtClean="0"/>
              <a:t>Identify what you will do, who will do what, and dates</a:t>
            </a:r>
          </a:p>
          <a:p>
            <a:endParaRPr lang="en-US" dirty="0" smtClean="0"/>
          </a:p>
          <a:p>
            <a:r>
              <a:rPr lang="en-US" dirty="0" smtClean="0"/>
              <a:t>Mar 22: Intermediate Project Report</a:t>
            </a:r>
          </a:p>
          <a:p>
            <a:r>
              <a:rPr lang="en-US" dirty="0" smtClean="0"/>
              <a:t>Mar 29: BOOM Submission Deadline</a:t>
            </a:r>
          </a:p>
          <a:p>
            <a:endParaRPr lang="en-US" dirty="0" smtClean="0"/>
          </a:p>
          <a:p>
            <a:r>
              <a:rPr lang="en-US" dirty="0" smtClean="0"/>
              <a:t>Apr 12: Intermediate Project Report II</a:t>
            </a:r>
          </a:p>
          <a:p>
            <a:r>
              <a:rPr lang="en-US" dirty="0" smtClean="0"/>
              <a:t>Apr 19: BOOM Presentation</a:t>
            </a:r>
          </a:p>
          <a:p>
            <a:endParaRPr lang="en-US" dirty="0" smtClean="0"/>
          </a:p>
          <a:p>
            <a:r>
              <a:rPr lang="en-US" dirty="0" smtClean="0"/>
              <a:t>May 10: Final Presentation/Demo Day</a:t>
            </a:r>
          </a:p>
          <a:p>
            <a:endParaRPr lang="en-US" dirty="0"/>
          </a:p>
        </p:txBody>
      </p:sp>
      <p:sp>
        <p:nvSpPr>
          <p:cNvPr id="3" name="Title 2"/>
          <p:cNvSpPr>
            <a:spLocks noGrp="1"/>
          </p:cNvSpPr>
          <p:nvPr>
            <p:ph type="title"/>
          </p:nvPr>
        </p:nvSpPr>
        <p:spPr/>
        <p:txBody>
          <a:bodyPr>
            <a:normAutofit fontScale="90000"/>
          </a:bodyPr>
          <a:lstStyle/>
          <a:p>
            <a:r>
              <a:rPr lang="en-US" dirty="0" smtClean="0"/>
              <a:t>Timeline</a:t>
            </a:r>
            <a:endParaRPr lang="en-US" dirty="0"/>
          </a:p>
        </p:txBody>
      </p:sp>
    </p:spTree>
    <p:extLst>
      <p:ext uri="{BB962C8B-B14F-4D97-AF65-F5344CB8AC3E}">
        <p14:creationId xmlns:p14="http://schemas.microsoft.com/office/powerpoint/2010/main" val="892694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613392"/>
            <a:ext cx="9144000" cy="923330"/>
          </a:xfrm>
          <a:prstGeom prst="rect">
            <a:avLst/>
          </a:prstGeom>
          <a:noFill/>
        </p:spPr>
        <p:txBody>
          <a:bodyPr wrap="square" rtlCol="0" anchor="ctr">
            <a:spAutoFit/>
          </a:bodyPr>
          <a:lstStyle/>
          <a:p>
            <a:pPr algn="ctr"/>
            <a:r>
              <a:rPr lang="en-US" sz="5400" dirty="0" smtClean="0"/>
              <a:t>Thank you !</a:t>
            </a:r>
          </a:p>
        </p:txBody>
      </p:sp>
      <p:sp>
        <p:nvSpPr>
          <p:cNvPr id="4" name="Slide Number Placeholder 3"/>
          <p:cNvSpPr>
            <a:spLocks noGrp="1"/>
          </p:cNvSpPr>
          <p:nvPr>
            <p:ph type="sldNum" sz="quarter" idx="12"/>
          </p:nvPr>
        </p:nvSpPr>
        <p:spPr/>
        <p:txBody>
          <a:bodyPr/>
          <a:lstStyle/>
          <a:p>
            <a:fld id="{A39C9447-7781-422B-80AA-8BF5919C3CC5}" type="slidenum">
              <a:rPr lang="en-US" smtClean="0"/>
              <a:pPr/>
              <a:t>30</a:t>
            </a:fld>
            <a:endParaRPr lang="en-US"/>
          </a:p>
        </p:txBody>
      </p:sp>
    </p:spTree>
    <p:extLst>
      <p:ext uri="{BB962C8B-B14F-4D97-AF65-F5344CB8AC3E}">
        <p14:creationId xmlns:p14="http://schemas.microsoft.com/office/powerpoint/2010/main" val="3701991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505068"/>
            <a:ext cx="8617699" cy="1869957"/>
          </a:xfrm>
        </p:spPr>
        <p:txBody>
          <a:bodyPr>
            <a:normAutofit fontScale="90000"/>
          </a:bodyPr>
          <a:lstStyle/>
          <a:p>
            <a:r>
              <a:rPr lang="en-US" sz="4400" dirty="0" smtClean="0"/>
              <a:t>Implementing RDMA-like Protocol on</a:t>
            </a:r>
            <a:br>
              <a:rPr lang="en-US" sz="4400" dirty="0" smtClean="0"/>
            </a:br>
            <a:r>
              <a:rPr lang="en-US" sz="4400" dirty="0" smtClean="0"/>
              <a:t>FPGAs to support Memory Disaggregation</a:t>
            </a:r>
            <a:endParaRPr lang="en-US" sz="4400" dirty="0"/>
          </a:p>
        </p:txBody>
      </p:sp>
      <p:sp>
        <p:nvSpPr>
          <p:cNvPr id="3" name="Subtitle 2"/>
          <p:cNvSpPr>
            <a:spLocks noGrp="1"/>
          </p:cNvSpPr>
          <p:nvPr>
            <p:ph type="subTitle" idx="1"/>
          </p:nvPr>
        </p:nvSpPr>
        <p:spPr>
          <a:xfrm>
            <a:off x="152400" y="4572000"/>
            <a:ext cx="8915400" cy="2057400"/>
          </a:xfrm>
        </p:spPr>
        <p:txBody>
          <a:bodyPr>
            <a:normAutofit/>
          </a:bodyPr>
          <a:lstStyle/>
          <a:p>
            <a:r>
              <a:rPr lang="en-US" sz="3000" dirty="0" smtClean="0">
                <a:solidFill>
                  <a:schemeClr val="tx1">
                    <a:lumMod val="65000"/>
                    <a:lumOff val="35000"/>
                  </a:schemeClr>
                </a:solidFill>
              </a:rPr>
              <a:t>Vishal Shrivastav</a:t>
            </a:r>
            <a:r>
              <a:rPr lang="en-US" sz="2800" dirty="0" smtClean="0">
                <a:solidFill>
                  <a:schemeClr val="tx1">
                    <a:lumMod val="65000"/>
                    <a:lumOff val="35000"/>
                  </a:schemeClr>
                </a:solidFill>
              </a:rPr>
              <a:t>, </a:t>
            </a:r>
            <a:r>
              <a:rPr lang="en-US" sz="2800" dirty="0">
                <a:solidFill>
                  <a:schemeClr val="tx1">
                    <a:lumMod val="65000"/>
                    <a:lumOff val="35000"/>
                  </a:schemeClr>
                </a:solidFill>
              </a:rPr>
              <a:t>Cornell </a:t>
            </a:r>
            <a:r>
              <a:rPr lang="en-US" sz="2800" dirty="0" smtClean="0">
                <a:solidFill>
                  <a:schemeClr val="tx1">
                    <a:lumMod val="65000"/>
                    <a:lumOff val="35000"/>
                  </a:schemeClr>
                </a:solidFill>
              </a:rPr>
              <a:t>University</a:t>
            </a:r>
          </a:p>
          <a:p>
            <a:endParaRPr lang="en-US" sz="2200" dirty="0"/>
          </a:p>
        </p:txBody>
      </p:sp>
    </p:spTree>
    <p:extLst>
      <p:ext uri="{BB962C8B-B14F-4D97-AF65-F5344CB8AC3E}">
        <p14:creationId xmlns:p14="http://schemas.microsoft.com/office/powerpoint/2010/main" val="3999384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Memory Disaggregation?</a:t>
            </a:r>
            <a:endParaRPr lang="en-US" dirty="0"/>
          </a:p>
        </p:txBody>
      </p:sp>
      <p:sp>
        <p:nvSpPr>
          <p:cNvPr id="3" name="Content Placeholder 2"/>
          <p:cNvSpPr>
            <a:spLocks noGrp="1"/>
          </p:cNvSpPr>
          <p:nvPr>
            <p:ph idx="1"/>
          </p:nvPr>
        </p:nvSpPr>
        <p:spPr/>
        <p:txBody>
          <a:bodyPr>
            <a:normAutofit/>
          </a:bodyPr>
          <a:lstStyle/>
          <a:p>
            <a:pPr>
              <a:buFont typeface="Arial"/>
              <a:buChar char="•"/>
            </a:pPr>
            <a:r>
              <a:rPr lang="en-US" sz="2400" dirty="0" smtClean="0"/>
              <a:t>More efficient and fine-grained resource provisioning</a:t>
            </a:r>
          </a:p>
          <a:p>
            <a:pPr marL="0" indent="0">
              <a:buNone/>
            </a:pPr>
            <a:endParaRPr lang="en-US" sz="2400" dirty="0" smtClean="0"/>
          </a:p>
          <a:p>
            <a:r>
              <a:rPr lang="en-US" sz="2400" dirty="0" smtClean="0"/>
              <a:t>Circumventing “Memory Wall”/”Power Wall”</a:t>
            </a:r>
          </a:p>
          <a:p>
            <a:endParaRPr lang="en-US" sz="2400" dirty="0" smtClean="0"/>
          </a:p>
          <a:p>
            <a:r>
              <a:rPr lang="en-US" sz="2400" dirty="0" smtClean="0"/>
              <a:t>Allow each resource technology to evolve independently</a:t>
            </a:r>
            <a:r>
              <a:rPr lang="en-US" sz="2600" dirty="0" smtClean="0"/>
              <a:t> </a:t>
            </a:r>
          </a:p>
        </p:txBody>
      </p:sp>
      <p:sp>
        <p:nvSpPr>
          <p:cNvPr id="4" name="Slide Number Placeholder 3"/>
          <p:cNvSpPr>
            <a:spLocks noGrp="1"/>
          </p:cNvSpPr>
          <p:nvPr>
            <p:ph type="sldNum" sz="quarter" idx="12"/>
          </p:nvPr>
        </p:nvSpPr>
        <p:spPr/>
        <p:txBody>
          <a:bodyPr/>
          <a:lstStyle/>
          <a:p>
            <a:fld id="{A39C9447-7781-422B-80AA-8BF5919C3CC5}" type="slidenum">
              <a:rPr lang="en-US" smtClean="0"/>
              <a:pPr/>
              <a:t>5</a:t>
            </a:fld>
            <a:endParaRPr lang="en-US"/>
          </a:p>
        </p:txBody>
      </p:sp>
    </p:spTree>
    <p:extLst>
      <p:ext uri="{BB962C8B-B14F-4D97-AF65-F5344CB8AC3E}">
        <p14:creationId xmlns:p14="http://schemas.microsoft.com/office/powerpoint/2010/main" val="4139231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FPGAs?</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a:t>
            </a:r>
          </a:p>
        </p:txBody>
      </p:sp>
      <p:sp>
        <p:nvSpPr>
          <p:cNvPr id="4" name="Slide Number Placeholder 3"/>
          <p:cNvSpPr>
            <a:spLocks noGrp="1"/>
          </p:cNvSpPr>
          <p:nvPr>
            <p:ph type="sldNum" sz="quarter" idx="12"/>
          </p:nvPr>
        </p:nvSpPr>
        <p:spPr/>
        <p:txBody>
          <a:bodyPr/>
          <a:lstStyle/>
          <a:p>
            <a:fld id="{A39C9447-7781-422B-80AA-8BF5919C3CC5}" type="slidenum">
              <a:rPr lang="en-US" smtClean="0"/>
              <a:pPr/>
              <a:t>6</a:t>
            </a:fld>
            <a:endParaRPr lang="en-US"/>
          </a:p>
        </p:txBody>
      </p:sp>
      <p:cxnSp>
        <p:nvCxnSpPr>
          <p:cNvPr id="7" name="Straight Connector 6"/>
          <p:cNvCxnSpPr/>
          <p:nvPr/>
        </p:nvCxnSpPr>
        <p:spPr>
          <a:xfrm>
            <a:off x="1747280" y="1600200"/>
            <a:ext cx="0" cy="3810000"/>
          </a:xfrm>
          <a:prstGeom prst="line">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766724" y="5402740"/>
            <a:ext cx="6096000" cy="0"/>
          </a:xfrm>
          <a:prstGeom prst="line">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7527" y="3048000"/>
            <a:ext cx="1749197" cy="369332"/>
          </a:xfrm>
          <a:prstGeom prst="rect">
            <a:avLst/>
          </a:prstGeom>
          <a:noFill/>
        </p:spPr>
        <p:txBody>
          <a:bodyPr wrap="none" rtlCol="0">
            <a:spAutoFit/>
          </a:bodyPr>
          <a:lstStyle/>
          <a:p>
            <a:r>
              <a:rPr lang="en-US" dirty="0" smtClean="0"/>
              <a:t>Programmability</a:t>
            </a:r>
            <a:endParaRPr lang="en-US" dirty="0"/>
          </a:p>
        </p:txBody>
      </p:sp>
      <p:sp>
        <p:nvSpPr>
          <p:cNvPr id="13" name="TextBox 12"/>
          <p:cNvSpPr txBox="1"/>
          <p:nvPr/>
        </p:nvSpPr>
        <p:spPr>
          <a:xfrm>
            <a:off x="3962400" y="5434214"/>
            <a:ext cx="1400594" cy="369332"/>
          </a:xfrm>
          <a:prstGeom prst="rect">
            <a:avLst/>
          </a:prstGeom>
          <a:noFill/>
        </p:spPr>
        <p:txBody>
          <a:bodyPr wrap="none" rtlCol="0">
            <a:spAutoFit/>
          </a:bodyPr>
          <a:lstStyle/>
          <a:p>
            <a:r>
              <a:rPr lang="en-US" dirty="0" smtClean="0"/>
              <a:t>Performance</a:t>
            </a:r>
            <a:endParaRPr lang="en-US" dirty="0"/>
          </a:p>
        </p:txBody>
      </p:sp>
      <p:sp>
        <p:nvSpPr>
          <p:cNvPr id="14" name="TextBox 13"/>
          <p:cNvSpPr txBox="1"/>
          <p:nvPr/>
        </p:nvSpPr>
        <p:spPr>
          <a:xfrm>
            <a:off x="2362200" y="1905000"/>
            <a:ext cx="668334" cy="430887"/>
          </a:xfrm>
          <a:prstGeom prst="rect">
            <a:avLst/>
          </a:prstGeom>
          <a:noFill/>
        </p:spPr>
        <p:txBody>
          <a:bodyPr wrap="none" rtlCol="0">
            <a:spAutoFit/>
          </a:bodyPr>
          <a:lstStyle/>
          <a:p>
            <a:r>
              <a:rPr lang="en-US" sz="2200" b="1" dirty="0" smtClean="0"/>
              <a:t>CPU</a:t>
            </a:r>
            <a:endParaRPr lang="en-US" sz="2200" b="1" dirty="0"/>
          </a:p>
        </p:txBody>
      </p:sp>
      <p:sp>
        <p:nvSpPr>
          <p:cNvPr id="15" name="TextBox 14"/>
          <p:cNvSpPr txBox="1"/>
          <p:nvPr/>
        </p:nvSpPr>
        <p:spPr>
          <a:xfrm>
            <a:off x="4597986" y="3327783"/>
            <a:ext cx="815047" cy="430887"/>
          </a:xfrm>
          <a:prstGeom prst="rect">
            <a:avLst/>
          </a:prstGeom>
          <a:noFill/>
        </p:spPr>
        <p:txBody>
          <a:bodyPr wrap="none" rtlCol="0">
            <a:spAutoFit/>
          </a:bodyPr>
          <a:lstStyle/>
          <a:p>
            <a:r>
              <a:rPr lang="en-US" sz="2200" b="1" dirty="0" smtClean="0">
                <a:solidFill>
                  <a:srgbClr val="FF0000"/>
                </a:solidFill>
              </a:rPr>
              <a:t>FPGA</a:t>
            </a:r>
            <a:endParaRPr lang="en-US" sz="2200" b="1" dirty="0">
              <a:solidFill>
                <a:srgbClr val="FF0000"/>
              </a:solidFill>
            </a:endParaRPr>
          </a:p>
        </p:txBody>
      </p:sp>
      <p:sp>
        <p:nvSpPr>
          <p:cNvPr id="16" name="TextBox 15"/>
          <p:cNvSpPr txBox="1"/>
          <p:nvPr/>
        </p:nvSpPr>
        <p:spPr>
          <a:xfrm>
            <a:off x="6705600" y="4724400"/>
            <a:ext cx="713519" cy="430887"/>
          </a:xfrm>
          <a:prstGeom prst="rect">
            <a:avLst/>
          </a:prstGeom>
          <a:noFill/>
        </p:spPr>
        <p:txBody>
          <a:bodyPr wrap="none" rtlCol="0">
            <a:spAutoFit/>
          </a:bodyPr>
          <a:lstStyle/>
          <a:p>
            <a:r>
              <a:rPr lang="en-US" sz="2200" b="1" dirty="0" smtClean="0"/>
              <a:t>ASIC</a:t>
            </a:r>
            <a:endParaRPr lang="en-US" sz="2200" b="1" dirty="0"/>
          </a:p>
        </p:txBody>
      </p:sp>
    </p:spTree>
    <p:extLst>
      <p:ext uri="{BB962C8B-B14F-4D97-AF65-F5344CB8AC3E}">
        <p14:creationId xmlns:p14="http://schemas.microsoft.com/office/powerpoint/2010/main" val="1575291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will you do?</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pPr>
              <a:buFont typeface="Arial"/>
              <a:buChar char="•"/>
            </a:pPr>
            <a:r>
              <a:rPr lang="en-US" sz="2400" dirty="0" smtClean="0"/>
              <a:t>Implement a DMA engine on FPGA</a:t>
            </a:r>
          </a:p>
          <a:p>
            <a:pPr marL="0" indent="0">
              <a:buNone/>
            </a:pPr>
            <a:endParaRPr lang="en-US" sz="2400" dirty="0" smtClean="0"/>
          </a:p>
          <a:p>
            <a:pPr>
              <a:buFont typeface="Arial"/>
              <a:buChar char="•"/>
            </a:pPr>
            <a:r>
              <a:rPr lang="en-US" sz="2400" dirty="0" smtClean="0"/>
              <a:t>Design a simple protocol for remote memory communication</a:t>
            </a:r>
          </a:p>
          <a:p>
            <a:pPr lvl="1">
              <a:buFont typeface="Arial"/>
              <a:buChar char="•"/>
            </a:pPr>
            <a:r>
              <a:rPr lang="en-US" sz="2000" dirty="0" err="1"/>
              <a:t>r</a:t>
            </a:r>
            <a:r>
              <a:rPr lang="en-US" sz="2000" dirty="0" err="1" smtClean="0"/>
              <a:t>ead_mem</a:t>
            </a:r>
            <a:r>
              <a:rPr lang="en-US" sz="2000" dirty="0" smtClean="0"/>
              <a:t>(</a:t>
            </a:r>
            <a:r>
              <a:rPr lang="en-US" sz="2000" dirty="0" err="1" smtClean="0"/>
              <a:t>addr</a:t>
            </a:r>
            <a:r>
              <a:rPr lang="en-US" sz="2000" dirty="0" smtClean="0"/>
              <a:t>)</a:t>
            </a:r>
          </a:p>
          <a:p>
            <a:pPr lvl="1">
              <a:buFont typeface="Arial"/>
              <a:buChar char="•"/>
            </a:pPr>
            <a:r>
              <a:rPr lang="en-US" sz="2000" dirty="0"/>
              <a:t>d</a:t>
            </a:r>
            <a:r>
              <a:rPr lang="en-US" sz="2000" dirty="0" smtClean="0"/>
              <a:t>ata = </a:t>
            </a:r>
            <a:r>
              <a:rPr lang="en-US" sz="2000" dirty="0" err="1" smtClean="0"/>
              <a:t>read_response</a:t>
            </a:r>
            <a:r>
              <a:rPr lang="en-US" sz="2000" dirty="0" smtClean="0"/>
              <a:t>()</a:t>
            </a:r>
          </a:p>
          <a:p>
            <a:pPr lvl="1">
              <a:buFont typeface="Arial"/>
              <a:buChar char="•"/>
            </a:pPr>
            <a:r>
              <a:rPr lang="en-US" sz="2000" dirty="0" err="1"/>
              <a:t>w</a:t>
            </a:r>
            <a:r>
              <a:rPr lang="en-US" sz="2000" dirty="0" err="1" smtClean="0"/>
              <a:t>rite_mem</a:t>
            </a:r>
            <a:r>
              <a:rPr lang="en-US" sz="2000" dirty="0" smtClean="0"/>
              <a:t>(</a:t>
            </a:r>
            <a:r>
              <a:rPr lang="en-US" sz="2000" dirty="0" err="1" smtClean="0"/>
              <a:t>addr</a:t>
            </a:r>
            <a:r>
              <a:rPr lang="en-US" sz="2000" dirty="0" smtClean="0"/>
              <a:t>, data)</a:t>
            </a:r>
          </a:p>
        </p:txBody>
      </p:sp>
      <p:sp>
        <p:nvSpPr>
          <p:cNvPr id="4" name="Slide Number Placeholder 3"/>
          <p:cNvSpPr>
            <a:spLocks noGrp="1"/>
          </p:cNvSpPr>
          <p:nvPr>
            <p:ph type="sldNum" sz="quarter" idx="12"/>
          </p:nvPr>
        </p:nvSpPr>
        <p:spPr/>
        <p:txBody>
          <a:bodyPr/>
          <a:lstStyle/>
          <a:p>
            <a:fld id="{A39C9447-7781-422B-80AA-8BF5919C3CC5}" type="slidenum">
              <a:rPr lang="en-US" smtClean="0"/>
              <a:pPr/>
              <a:t>7</a:t>
            </a:fld>
            <a:endParaRPr lang="en-US"/>
          </a:p>
        </p:txBody>
      </p:sp>
    </p:spTree>
    <p:extLst>
      <p:ext uri="{BB962C8B-B14F-4D97-AF65-F5344CB8AC3E}">
        <p14:creationId xmlns:p14="http://schemas.microsoft.com/office/powerpoint/2010/main" val="3814543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Skills Required</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pPr>
              <a:buFont typeface="Arial"/>
              <a:buChar char="•"/>
            </a:pPr>
            <a:r>
              <a:rPr lang="en-US" sz="2400" dirty="0" smtClean="0"/>
              <a:t>Systems and Networking knowledge</a:t>
            </a:r>
          </a:p>
          <a:p>
            <a:pPr lvl="1">
              <a:buFont typeface="Arial"/>
              <a:buChar char="•"/>
            </a:pPr>
            <a:r>
              <a:rPr lang="en-US" sz="2000" dirty="0" smtClean="0"/>
              <a:t>DMA, Network stack etc.</a:t>
            </a:r>
          </a:p>
          <a:p>
            <a:pPr marL="457200" lvl="1" indent="0">
              <a:buNone/>
            </a:pPr>
            <a:endParaRPr lang="en-US" sz="2000" dirty="0" smtClean="0"/>
          </a:p>
          <a:p>
            <a:pPr>
              <a:buFont typeface="Arial"/>
              <a:buChar char="•"/>
            </a:pPr>
            <a:r>
              <a:rPr lang="en-US" sz="2400" dirty="0" smtClean="0"/>
              <a:t>Familiarity with FPGA development tool chains</a:t>
            </a:r>
          </a:p>
          <a:p>
            <a:pPr lvl="1">
              <a:buFont typeface="Arial"/>
              <a:buChar char="•"/>
            </a:pPr>
            <a:r>
              <a:rPr lang="en-US" sz="2000" dirty="0" smtClean="0"/>
              <a:t>Preferably </a:t>
            </a:r>
            <a:r>
              <a:rPr lang="en-US" sz="2000" b="1" dirty="0" smtClean="0"/>
              <a:t>Altera</a:t>
            </a:r>
            <a:r>
              <a:rPr lang="en-US" sz="2000" dirty="0" smtClean="0"/>
              <a:t> tool chain</a:t>
            </a:r>
          </a:p>
          <a:p>
            <a:pPr marL="457200" lvl="1" indent="0">
              <a:buNone/>
            </a:pPr>
            <a:endParaRPr lang="en-US" sz="2000" dirty="0"/>
          </a:p>
          <a:p>
            <a:pPr>
              <a:buFont typeface="Arial"/>
              <a:buChar char="•"/>
            </a:pPr>
            <a:r>
              <a:rPr lang="en-US" sz="2400" dirty="0" smtClean="0"/>
              <a:t>Knowledge of hardware programming language</a:t>
            </a:r>
          </a:p>
          <a:p>
            <a:pPr lvl="1">
              <a:buFont typeface="Arial"/>
              <a:buChar char="•"/>
            </a:pPr>
            <a:r>
              <a:rPr lang="en-US" sz="2000" dirty="0" smtClean="0"/>
              <a:t>Preferably </a:t>
            </a:r>
            <a:r>
              <a:rPr lang="en-US" sz="2000" b="1" dirty="0" err="1" smtClean="0"/>
              <a:t>Bluespec</a:t>
            </a:r>
            <a:r>
              <a:rPr lang="en-US" sz="2000" b="1" dirty="0" smtClean="0"/>
              <a:t> System Verilog (BSV)</a:t>
            </a:r>
          </a:p>
        </p:txBody>
      </p:sp>
      <p:sp>
        <p:nvSpPr>
          <p:cNvPr id="4" name="Slide Number Placeholder 3"/>
          <p:cNvSpPr>
            <a:spLocks noGrp="1"/>
          </p:cNvSpPr>
          <p:nvPr>
            <p:ph type="sldNum" sz="quarter" idx="12"/>
          </p:nvPr>
        </p:nvSpPr>
        <p:spPr/>
        <p:txBody>
          <a:bodyPr/>
          <a:lstStyle/>
          <a:p>
            <a:fld id="{A39C9447-7781-422B-80AA-8BF5919C3CC5}" type="slidenum">
              <a:rPr lang="en-US" smtClean="0"/>
              <a:pPr/>
              <a:t>8</a:t>
            </a:fld>
            <a:endParaRPr lang="en-US"/>
          </a:p>
        </p:txBody>
      </p:sp>
    </p:spTree>
    <p:extLst>
      <p:ext uri="{BB962C8B-B14F-4D97-AF65-F5344CB8AC3E}">
        <p14:creationId xmlns:p14="http://schemas.microsoft.com/office/powerpoint/2010/main" val="4069220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Outcomes*</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pPr>
              <a:buFont typeface="Arial"/>
              <a:buChar char="•"/>
            </a:pPr>
            <a:r>
              <a:rPr lang="en-US" sz="2400" dirty="0" smtClean="0"/>
              <a:t>Get experience building a real system on FPGAs</a:t>
            </a:r>
          </a:p>
          <a:p>
            <a:pPr lvl="1">
              <a:buFont typeface="Arial"/>
              <a:buChar char="•"/>
            </a:pPr>
            <a:r>
              <a:rPr lang="en-US" sz="2000" dirty="0"/>
              <a:t>a</a:t>
            </a:r>
            <a:r>
              <a:rPr lang="en-US" sz="2000" dirty="0" smtClean="0"/>
              <a:t> very sought-after skill in networking industry at the moment</a:t>
            </a:r>
          </a:p>
          <a:p>
            <a:pPr lvl="1">
              <a:buFont typeface="Arial"/>
              <a:buChar char="•"/>
            </a:pPr>
            <a:endParaRPr lang="en-US" sz="2000" dirty="0"/>
          </a:p>
          <a:p>
            <a:pPr>
              <a:buFont typeface="Arial"/>
              <a:buChar char="•"/>
            </a:pPr>
            <a:r>
              <a:rPr lang="en-US" sz="2400" dirty="0" smtClean="0"/>
              <a:t>Submit your work to BOOM and maybe even win</a:t>
            </a:r>
            <a:endParaRPr lang="en-US" sz="2000" dirty="0" smtClean="0"/>
          </a:p>
          <a:p>
            <a:pPr>
              <a:buFont typeface="Arial"/>
              <a:buChar char="•"/>
            </a:pPr>
            <a:endParaRPr lang="en-US" sz="2000" dirty="0" smtClean="0"/>
          </a:p>
          <a:p>
            <a:pPr>
              <a:buFont typeface="Arial"/>
              <a:buChar char="•"/>
            </a:pPr>
            <a:r>
              <a:rPr lang="en-US" sz="2400" dirty="0" smtClean="0"/>
              <a:t>Get an A+ in the course</a:t>
            </a:r>
          </a:p>
          <a:p>
            <a:pPr>
              <a:buFont typeface="Arial"/>
              <a:buChar char="•"/>
            </a:pPr>
            <a:endParaRPr lang="en-US" sz="2400" dirty="0"/>
          </a:p>
          <a:p>
            <a:pPr>
              <a:buFont typeface="Arial"/>
              <a:buChar char="•"/>
            </a:pPr>
            <a:r>
              <a:rPr lang="en-US" sz="2400" dirty="0" smtClean="0"/>
              <a:t>Get a research publication in the near future</a:t>
            </a:r>
          </a:p>
          <a:p>
            <a:pPr>
              <a:buFont typeface="Arial"/>
              <a:buChar char="•"/>
            </a:pPr>
            <a:endParaRPr lang="en-US" sz="2400" dirty="0"/>
          </a:p>
          <a:p>
            <a:pPr>
              <a:buFont typeface="Arial"/>
              <a:buChar char="•"/>
            </a:pPr>
            <a:endParaRPr lang="en-US" sz="2400" dirty="0" smtClean="0"/>
          </a:p>
          <a:p>
            <a:pPr marL="0" indent="0">
              <a:buNone/>
            </a:pPr>
            <a:r>
              <a:rPr lang="en-US" sz="1500" i="1" dirty="0" smtClean="0">
                <a:solidFill>
                  <a:schemeClr val="accent2">
                    <a:lumMod val="75000"/>
                  </a:schemeClr>
                </a:solidFill>
              </a:rPr>
              <a:t>*subject to good performance</a:t>
            </a:r>
          </a:p>
        </p:txBody>
      </p:sp>
      <p:sp>
        <p:nvSpPr>
          <p:cNvPr id="4" name="Slide Number Placeholder 3"/>
          <p:cNvSpPr>
            <a:spLocks noGrp="1"/>
          </p:cNvSpPr>
          <p:nvPr>
            <p:ph type="sldNum" sz="quarter" idx="12"/>
          </p:nvPr>
        </p:nvSpPr>
        <p:spPr/>
        <p:txBody>
          <a:bodyPr/>
          <a:lstStyle/>
          <a:p>
            <a:fld id="{A39C9447-7781-422B-80AA-8BF5919C3CC5}" type="slidenum">
              <a:rPr lang="en-US" smtClean="0"/>
              <a:pPr/>
              <a:t>9</a:t>
            </a:fld>
            <a:endParaRPr lang="en-US" dirty="0"/>
          </a:p>
        </p:txBody>
      </p:sp>
    </p:spTree>
    <p:extLst>
      <p:ext uri="{BB962C8B-B14F-4D97-AF65-F5344CB8AC3E}">
        <p14:creationId xmlns:p14="http://schemas.microsoft.com/office/powerpoint/2010/main" val="13973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7698</TotalTime>
  <Words>1015</Words>
  <Application>Microsoft Office PowerPoint</Application>
  <PresentationFormat>On-screen Show (4:3)</PresentationFormat>
  <Paragraphs>209</Paragraphs>
  <Slides>30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Mangal</vt:lpstr>
      <vt:lpstr>Office Theme</vt:lpstr>
      <vt:lpstr>CS 5413 Group Projects</vt:lpstr>
      <vt:lpstr>Goals</vt:lpstr>
      <vt:lpstr>Timeline</vt:lpstr>
      <vt:lpstr>Implementing RDMA-like Protocol on FPGAs to support Memory Disaggregation</vt:lpstr>
      <vt:lpstr>Why Memory Disaggregation?</vt:lpstr>
      <vt:lpstr>Why FPGAs?</vt:lpstr>
      <vt:lpstr>What will you do?</vt:lpstr>
      <vt:lpstr>Skills Required</vt:lpstr>
      <vt:lpstr>Outcomes*</vt:lpstr>
      <vt:lpstr>PowerPoint Presentation</vt:lpstr>
      <vt:lpstr>P4 and P4FPGA</vt:lpstr>
      <vt:lpstr>Implement Network Hardware-based Paxos</vt:lpstr>
      <vt:lpstr>Implement Time Synchronization in P4PFGA</vt:lpstr>
      <vt:lpstr>PowerPoint Presentation</vt:lpstr>
      <vt:lpstr>Introduction to X-Containers</vt:lpstr>
      <vt:lpstr>Docker</vt:lpstr>
      <vt:lpstr>The Problems</vt:lpstr>
      <vt:lpstr>X-Container</vt:lpstr>
      <vt:lpstr>Implementation</vt:lpstr>
      <vt:lpstr>Integrating X-Containers with Docker Engine</vt:lpstr>
      <vt:lpstr>DPDK-Optimized X-Containers</vt:lpstr>
      <vt:lpstr>X-Container with PVH mode</vt:lpstr>
      <vt:lpstr>Shared File System between the Host and X-Containers</vt:lpstr>
      <vt:lpstr>PowerPoint Presentation</vt:lpstr>
      <vt:lpstr>The Cloudmodel Project</vt:lpstr>
      <vt:lpstr>The Problem</vt:lpstr>
      <vt:lpstr>No, they are not equal</vt:lpstr>
      <vt:lpstr>Cloudmodel is a tool measuring the resources in the Cloud</vt:lpstr>
      <vt:lpstr>Tasks</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173</cp:revision>
  <dcterms:created xsi:type="dcterms:W3CDTF">2011-03-13T12:50:14Z</dcterms:created>
  <dcterms:modified xsi:type="dcterms:W3CDTF">2017-02-17T18:10:18Z</dcterms:modified>
</cp:coreProperties>
</file>