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tags/tag5.xml" ContentType="application/vnd.openxmlformats-officedocument.presentationml.tags+xml"/>
  <Override PartName="/ppt/notesSlides/notesSlide8.xml" ContentType="application/vnd.openxmlformats-officedocument.presentationml.notesSlide+xml"/>
  <Override PartName="/ppt/tags/tag6.xml" ContentType="application/vnd.openxmlformats-officedocument.presentationml.tags+xml"/>
  <Override PartName="/ppt/notesSlides/notesSlide9.xml" ContentType="application/vnd.openxmlformats-officedocument.presentationml.notesSlide+xml"/>
  <Override PartName="/ppt/tags/tag7.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8.xml" ContentType="application/vnd.openxmlformats-officedocument.presentationml.tags+xml"/>
  <Override PartName="/ppt/notesSlides/notesSlide21.xml" ContentType="application/vnd.openxmlformats-officedocument.presentationml.notesSlide+xml"/>
  <Override PartName="/ppt/tags/tag9.xml" ContentType="application/vnd.openxmlformats-officedocument.presentationml.tags+xml"/>
  <Override PartName="/ppt/notesSlides/notesSlide22.xml" ContentType="application/vnd.openxmlformats-officedocument.presentationml.notesSlide+xml"/>
  <Override PartName="/ppt/tags/tag10.xml" ContentType="application/vnd.openxmlformats-officedocument.presentationml.tags+xml"/>
  <Override PartName="/ppt/notesSlides/notesSlide23.xml" ContentType="application/vnd.openxmlformats-officedocument.presentationml.notesSlide+xml"/>
  <Override PartName="/ppt/tags/tag11.xml" ContentType="application/vnd.openxmlformats-officedocument.presentationml.tags+xml"/>
  <Override PartName="/ppt/notesSlides/notesSlide24.xml" ContentType="application/vnd.openxmlformats-officedocument.presentationml.notesSlide+xml"/>
  <Override PartName="/ppt/tags/tag12.xml" ContentType="application/vnd.openxmlformats-officedocument.presentationml.tags+xml"/>
  <Override PartName="/ppt/notesSlides/notesSlide25.xml" ContentType="application/vnd.openxmlformats-officedocument.presentationml.notesSlide+xml"/>
  <Override PartName="/ppt/tags/tag13.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0"/>
  </p:notesMasterIdLst>
  <p:sldIdLst>
    <p:sldId id="256" r:id="rId2"/>
    <p:sldId id="1175" r:id="rId3"/>
    <p:sldId id="1176" r:id="rId4"/>
    <p:sldId id="1246" r:id="rId5"/>
    <p:sldId id="1257" r:id="rId6"/>
    <p:sldId id="1127" r:id="rId7"/>
    <p:sldId id="1177" r:id="rId8"/>
    <p:sldId id="1178" r:id="rId9"/>
    <p:sldId id="1179" r:id="rId10"/>
    <p:sldId id="1180" r:id="rId11"/>
    <p:sldId id="1181" r:id="rId12"/>
    <p:sldId id="1182" r:id="rId13"/>
    <p:sldId id="1183" r:id="rId14"/>
    <p:sldId id="1184" r:id="rId15"/>
    <p:sldId id="1185" r:id="rId16"/>
    <p:sldId id="1186" r:id="rId17"/>
    <p:sldId id="1247" r:id="rId18"/>
    <p:sldId id="1248" r:id="rId19"/>
    <p:sldId id="1249" r:id="rId20"/>
    <p:sldId id="1250" r:id="rId21"/>
    <p:sldId id="1251" r:id="rId22"/>
    <p:sldId id="1252" r:id="rId23"/>
    <p:sldId id="1253" r:id="rId24"/>
    <p:sldId id="1254" r:id="rId25"/>
    <p:sldId id="1255" r:id="rId26"/>
    <p:sldId id="1256" r:id="rId27"/>
    <p:sldId id="1187" r:id="rId28"/>
    <p:sldId id="1188" r:id="rId29"/>
    <p:sldId id="1189" r:id="rId30"/>
    <p:sldId id="1190" r:id="rId31"/>
    <p:sldId id="1191" r:id="rId32"/>
    <p:sldId id="1192" r:id="rId33"/>
    <p:sldId id="1193" r:id="rId34"/>
    <p:sldId id="1194" r:id="rId35"/>
    <p:sldId id="1195" r:id="rId36"/>
    <p:sldId id="1196" r:id="rId37"/>
    <p:sldId id="1197" r:id="rId38"/>
    <p:sldId id="1198" r:id="rId39"/>
    <p:sldId id="1199" r:id="rId40"/>
    <p:sldId id="1200" r:id="rId41"/>
    <p:sldId id="1201" r:id="rId42"/>
    <p:sldId id="1202" r:id="rId43"/>
    <p:sldId id="1203" r:id="rId44"/>
    <p:sldId id="1204" r:id="rId45"/>
    <p:sldId id="1205" r:id="rId46"/>
    <p:sldId id="1206" r:id="rId47"/>
    <p:sldId id="1207" r:id="rId48"/>
    <p:sldId id="1208" r:id="rId4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89"/>
    <a:srgbClr val="FFFF66"/>
    <a:srgbClr val="B41B1D"/>
    <a:srgbClr val="575757"/>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9" autoAdjust="0"/>
    <p:restoredTop sz="90395" autoAdjust="0"/>
  </p:normalViewPr>
  <p:slideViewPr>
    <p:cSldViewPr snapToGrid="0" snapToObjects="1">
      <p:cViewPr>
        <p:scale>
          <a:sx n="48" d="100"/>
          <a:sy n="48" d="100"/>
        </p:scale>
        <p:origin x="1395" y="165"/>
      </p:cViewPr>
      <p:guideLst>
        <p:guide orient="horz" pos="2160"/>
        <p:guide pos="2880"/>
      </p:guideLst>
    </p:cSldViewPr>
  </p:slideViewPr>
  <p:outlineViewPr>
    <p:cViewPr>
      <p:scale>
        <a:sx n="33" d="100"/>
        <a:sy n="33" d="100"/>
      </p:scale>
      <p:origin x="0" y="-19843"/>
    </p:cViewPr>
  </p:outlineViewPr>
  <p:notesTextViewPr>
    <p:cViewPr>
      <p:scale>
        <a:sx n="150" d="100"/>
        <a:sy n="15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6E8772-0606-C348-9152-88923EF61D77}" type="datetimeFigureOut">
              <a:rPr lang="en-US" smtClean="0"/>
              <a:t>5/8/2017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B819041-1A58-5848-983A-F7DEF26E5118}" type="slidenum">
              <a:rPr lang="en-US" smtClean="0"/>
              <a:t>‹#›</a:t>
            </a:fld>
            <a:endParaRPr lang="en-US"/>
          </a:p>
        </p:txBody>
      </p:sp>
    </p:spTree>
    <p:extLst>
      <p:ext uri="{BB962C8B-B14F-4D97-AF65-F5344CB8AC3E}">
        <p14:creationId xmlns:p14="http://schemas.microsoft.com/office/powerpoint/2010/main" val="10112797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pPr marL="228600" indent="-228600">
              <a:buNone/>
            </a:pPr>
            <a:endParaRPr lang="en-US" dirty="0"/>
          </a:p>
        </p:txBody>
      </p:sp>
      <p:sp>
        <p:nvSpPr>
          <p:cNvPr id="4" name="슬라이드 번호 개체 틀 3"/>
          <p:cNvSpPr>
            <a:spLocks noGrp="1"/>
          </p:cNvSpPr>
          <p:nvPr>
            <p:ph type="sldNum" sz="quarter" idx="10"/>
          </p:nvPr>
        </p:nvSpPr>
        <p:spPr/>
        <p:txBody>
          <a:bodyPr/>
          <a:lstStyle/>
          <a:p>
            <a:fld id="{0876817F-1EE1-435F-A135-07451B3CAE6D}" type="slidenum">
              <a:rPr lang="en-US" smtClean="0"/>
              <a:pPr/>
              <a:t>4</a:t>
            </a:fld>
            <a:endParaRPr lang="en-US"/>
          </a:p>
        </p:txBody>
      </p:sp>
    </p:spTree>
    <p:extLst>
      <p:ext uri="{BB962C8B-B14F-4D97-AF65-F5344CB8AC3E}">
        <p14:creationId xmlns:p14="http://schemas.microsoft.com/office/powerpoint/2010/main" val="38954981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STOP</a:t>
            </a:r>
          </a:p>
          <a:p>
            <a:endParaRPr lang="en-US" dirty="0" smtClean="0"/>
          </a:p>
          <a:p>
            <a:endParaRPr lang="en-US" dirty="0" smtClean="0"/>
          </a:p>
          <a:p>
            <a:r>
              <a:rPr lang="en-US" dirty="0" err="1" smtClean="0"/>
              <a:t>Supercloud</a:t>
            </a:r>
            <a:r>
              <a:rPr lang="en-US" dirty="0" smtClean="0"/>
              <a:t> supports</a:t>
            </a:r>
            <a:r>
              <a:rPr lang="en-US" baseline="0" dirty="0" smtClean="0"/>
              <a:t> all major platforms</a:t>
            </a:r>
          </a:p>
          <a:p>
            <a:endParaRPr lang="en-US" baseline="0" dirty="0" smtClean="0"/>
          </a:p>
          <a:p>
            <a:r>
              <a:rPr lang="en-US" baseline="0" dirty="0" smtClean="0"/>
              <a:t>In the paper, we show two examples of how to use the scheduling framework . In this talk, we will focus on the networking and storage.</a:t>
            </a:r>
          </a:p>
        </p:txBody>
      </p:sp>
      <p:sp>
        <p:nvSpPr>
          <p:cNvPr id="4" name="Slide Number Placeholder 3"/>
          <p:cNvSpPr>
            <a:spLocks noGrp="1"/>
          </p:cNvSpPr>
          <p:nvPr>
            <p:ph type="sldNum" sz="quarter" idx="10"/>
          </p:nvPr>
        </p:nvSpPr>
        <p:spPr/>
        <p:txBody>
          <a:bodyPr/>
          <a:lstStyle/>
          <a:p>
            <a:fld id="{42DFBD63-0ABC-4564-B2A0-47198C7CE093}" type="slidenum">
              <a:rPr lang="en-US" smtClean="0"/>
              <a:t>14</a:t>
            </a:fld>
            <a:endParaRPr lang="en-US"/>
          </a:p>
        </p:txBody>
      </p:sp>
    </p:spTree>
    <p:extLst>
      <p:ext uri="{BB962C8B-B14F-4D97-AF65-F5344CB8AC3E}">
        <p14:creationId xmlns:p14="http://schemas.microsoft.com/office/powerpoint/2010/main" val="40301983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More</a:t>
            </a:r>
            <a:r>
              <a:rPr lang="en-US" baseline="0" dirty="0" smtClean="0"/>
              <a:t> about the introduction -&gt; case studies -&gt; implementation -&gt; current status</a:t>
            </a:r>
            <a:endParaRPr lang="en-US" dirty="0" smtClean="0"/>
          </a:p>
          <a:p>
            <a:r>
              <a:rPr lang="en-US" dirty="0" smtClean="0"/>
              <a:t>Case studies:</a:t>
            </a:r>
          </a:p>
          <a:p>
            <a:r>
              <a:rPr lang="en-US" dirty="0" smtClean="0"/>
              <a:t>Spot market</a:t>
            </a:r>
            <a:r>
              <a:rPr lang="en-US" baseline="0" dirty="0" smtClean="0"/>
              <a:t> things</a:t>
            </a:r>
          </a:p>
          <a:p>
            <a:endParaRPr lang="en-US" dirty="0" smtClean="0"/>
          </a:p>
          <a:p>
            <a:r>
              <a:rPr lang="en-US" dirty="0" smtClean="0"/>
              <a:t>List cases</a:t>
            </a:r>
            <a:r>
              <a:rPr lang="en-US" baseline="0" dirty="0" smtClean="0"/>
              <a:t> study </a:t>
            </a:r>
            <a:endParaRPr lang="en-US" dirty="0" smtClean="0"/>
          </a:p>
          <a:p>
            <a:r>
              <a:rPr lang="en-US" dirty="0" smtClean="0"/>
              <a:t>Latency test</a:t>
            </a:r>
          </a:p>
          <a:p>
            <a:r>
              <a:rPr lang="en-US" dirty="0" smtClean="0"/>
              <a:t>Private -&gt; public </a:t>
            </a:r>
          </a:p>
          <a:p>
            <a:r>
              <a:rPr lang="en-US" dirty="0" smtClean="0"/>
              <a:t>----- Meeting Notes (10/17/14 13:45) -----</a:t>
            </a:r>
          </a:p>
          <a:p>
            <a:r>
              <a:rPr lang="en-US" dirty="0" smtClean="0"/>
              <a:t>X</a:t>
            </a:r>
            <a:endParaRPr lang="en-US" dirty="0"/>
          </a:p>
        </p:txBody>
      </p:sp>
      <p:sp>
        <p:nvSpPr>
          <p:cNvPr id="4" name="Slide Number Placeholder 3"/>
          <p:cNvSpPr>
            <a:spLocks noGrp="1"/>
          </p:cNvSpPr>
          <p:nvPr>
            <p:ph type="sldNum" sz="quarter" idx="10"/>
          </p:nvPr>
        </p:nvSpPr>
        <p:spPr/>
        <p:txBody>
          <a:bodyPr/>
          <a:lstStyle/>
          <a:p>
            <a:fld id="{433923F7-E229-074F-A4E7-64015F20E249}" type="slidenum">
              <a:rPr lang="en-US" smtClean="0"/>
              <a:t>15</a:t>
            </a:fld>
            <a:endParaRPr lang="en-US"/>
          </a:p>
        </p:txBody>
      </p:sp>
    </p:spTree>
    <p:extLst>
      <p:ext uri="{BB962C8B-B14F-4D97-AF65-F5344CB8AC3E}">
        <p14:creationId xmlns:p14="http://schemas.microsoft.com/office/powerpoint/2010/main" val="9023783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Full Virtualization</a:t>
            </a:r>
          </a:p>
          <a:p>
            <a:r>
              <a:rPr lang="en-US" dirty="0" smtClean="0"/>
              <a:t>Virtualizing the entire instruction set </a:t>
            </a:r>
          </a:p>
          <a:p>
            <a:r>
              <a:rPr lang="en-US" dirty="0" smtClean="0"/>
              <a:t>Virtual hardware is functionally identical to underlying machine</a:t>
            </a:r>
          </a:p>
          <a:p>
            <a:r>
              <a:rPr lang="en-US" dirty="0" smtClean="0"/>
              <a:t>Previously Problematic for certain privileged instructions</a:t>
            </a:r>
          </a:p>
          <a:p>
            <a:r>
              <a:rPr lang="en-US" dirty="0" smtClean="0"/>
              <a:t>Problematic for certain privileged instructions </a:t>
            </a:r>
          </a:p>
          <a:p>
            <a:r>
              <a:rPr lang="en-US" dirty="0" smtClean="0"/>
              <a:t>Failed silently rather than trapping</a:t>
            </a:r>
          </a:p>
          <a:p>
            <a:r>
              <a:rPr lang="en-US" dirty="0" smtClean="0"/>
              <a:t>Shadow structures</a:t>
            </a:r>
          </a:p>
          <a:p>
            <a:r>
              <a:rPr lang="en-US" dirty="0" err="1" smtClean="0"/>
              <a:t>Vmware</a:t>
            </a:r>
            <a:r>
              <a:rPr lang="en-US" dirty="0" smtClean="0"/>
              <a:t> traps every update page table event</a:t>
            </a:r>
          </a:p>
          <a:p>
            <a:r>
              <a:rPr lang="en-US" dirty="0" smtClean="0"/>
              <a:t>No real time available</a:t>
            </a:r>
          </a:p>
          <a:p>
            <a:endParaRPr lang="en-US" dirty="0" smtClean="0"/>
          </a:p>
          <a:p>
            <a:r>
              <a:rPr lang="en-US" dirty="0" err="1" smtClean="0"/>
              <a:t>Paravirtalization</a:t>
            </a:r>
            <a:endParaRPr lang="en-US" dirty="0" smtClean="0"/>
          </a:p>
          <a:p>
            <a:r>
              <a:rPr lang="en-US" dirty="0" err="1" smtClean="0"/>
              <a:t>rtualization</a:t>
            </a:r>
            <a:endParaRPr lang="en-US" dirty="0" smtClean="0"/>
          </a:p>
          <a:p>
            <a:r>
              <a:rPr lang="en-US" dirty="0" smtClean="0"/>
              <a:t>Virtual hardware is similar, not identical to the underlying hardware</a:t>
            </a:r>
          </a:p>
          <a:p>
            <a:endParaRPr lang="en-US" dirty="0" smtClean="0"/>
          </a:p>
          <a:p>
            <a:r>
              <a:rPr lang="en-US" dirty="0" smtClean="0"/>
              <a:t>Partial view of the underlying hardware</a:t>
            </a:r>
          </a:p>
          <a:p>
            <a:r>
              <a:rPr lang="en-US" dirty="0" smtClean="0"/>
              <a:t>No modification of applications</a:t>
            </a:r>
          </a:p>
          <a:p>
            <a:r>
              <a:rPr lang="en-US" dirty="0" smtClean="0"/>
              <a:t>VMs handle paging</a:t>
            </a:r>
          </a:p>
          <a:p>
            <a:r>
              <a:rPr lang="en-US" dirty="0" smtClean="0"/>
              <a:t>No shadow tables required</a:t>
            </a:r>
          </a:p>
          <a:p>
            <a:r>
              <a:rPr lang="en-US" dirty="0" smtClean="0"/>
              <a:t>Real, virtual and clock time provided</a:t>
            </a:r>
          </a:p>
          <a:p>
            <a:r>
              <a:rPr lang="en-US" dirty="0" smtClean="0"/>
              <a:t>Need modifications to the OS </a:t>
            </a:r>
          </a:p>
          <a:p>
            <a:r>
              <a:rPr lang="en-US" dirty="0" smtClean="0"/>
              <a:t>porting to </a:t>
            </a:r>
            <a:r>
              <a:rPr lang="en-US" dirty="0" err="1" smtClean="0"/>
              <a:t>Xen</a:t>
            </a:r>
            <a:r>
              <a:rPr lang="en-US" dirty="0" smtClean="0"/>
              <a:t> for every version of every OS</a:t>
            </a:r>
          </a:p>
          <a:p>
            <a:endParaRPr lang="en-US" dirty="0"/>
          </a:p>
        </p:txBody>
      </p:sp>
      <p:sp>
        <p:nvSpPr>
          <p:cNvPr id="4" name="Slide Number Placeholder 3"/>
          <p:cNvSpPr>
            <a:spLocks noGrp="1"/>
          </p:cNvSpPr>
          <p:nvPr>
            <p:ph type="sldNum" sz="quarter" idx="10"/>
          </p:nvPr>
        </p:nvSpPr>
        <p:spPr/>
        <p:txBody>
          <a:bodyPr/>
          <a:lstStyle/>
          <a:p>
            <a:fld id="{4B819041-1A58-5848-983A-F7DEF26E5118}" type="slidenum">
              <a:rPr lang="en-US" smtClean="0"/>
              <a:t>17</a:t>
            </a:fld>
            <a:endParaRPr lang="en-US"/>
          </a:p>
        </p:txBody>
      </p:sp>
    </p:spTree>
    <p:extLst>
      <p:ext uri="{BB962C8B-B14F-4D97-AF65-F5344CB8AC3E}">
        <p14:creationId xmlns:p14="http://schemas.microsoft.com/office/powerpoint/2010/main" val="41183747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r>
              <a:rPr lang="en-US" dirty="0" smtClean="0"/>
              <a:t>Who/what is the user</a:t>
            </a:r>
          </a:p>
          <a:p>
            <a:r>
              <a:rPr lang="en-US" dirty="0" smtClean="0"/>
              <a:t>Who/what is the provider</a:t>
            </a:r>
          </a:p>
          <a:p>
            <a:r>
              <a:rPr lang="en-US" dirty="0" smtClean="0"/>
              <a:t>Why do we need the provider to migrate?</a:t>
            </a:r>
          </a:p>
          <a:p>
            <a:endParaRPr lang="en-US" dirty="0" smtClean="0"/>
          </a:p>
          <a:p>
            <a:r>
              <a:rPr lang="en-US" dirty="0" smtClean="0"/>
              <a:t>A famous aphorism of David Wheeler goes: All problems in computer science can be solved by another level of indirection</a:t>
            </a:r>
          </a:p>
          <a:p>
            <a:r>
              <a:rPr lang="en-US" dirty="0" err="1" smtClean="0"/>
              <a:t>Diomidis</a:t>
            </a:r>
            <a:r>
              <a:rPr lang="en-US" dirty="0" smtClean="0"/>
              <a:t> </a:t>
            </a:r>
            <a:r>
              <a:rPr lang="en-US" dirty="0" err="1" smtClean="0"/>
              <a:t>Spinellis</a:t>
            </a:r>
            <a:r>
              <a:rPr lang="en-US" dirty="0" smtClean="0"/>
              <a:t>. Another level of indirection. In Andy </a:t>
            </a:r>
            <a:r>
              <a:rPr lang="en-US" dirty="0" err="1" smtClean="0"/>
              <a:t>Oram</a:t>
            </a:r>
            <a:r>
              <a:rPr lang="en-US" dirty="0" smtClean="0"/>
              <a:t> and Greg Wilson, editors, Beautiful Code: Leading Programmers Explain How They Think, chapter 17, pages 279–291. O'Reilly and Associates, Sebastopol, CA, 2007.</a:t>
            </a:r>
            <a:endParaRPr lang="en-US" dirty="0"/>
          </a:p>
        </p:txBody>
      </p:sp>
      <p:sp>
        <p:nvSpPr>
          <p:cNvPr id="4" name="슬라이드 번호 개체 틀 3"/>
          <p:cNvSpPr>
            <a:spLocks noGrp="1"/>
          </p:cNvSpPr>
          <p:nvPr>
            <p:ph type="sldNum" sz="quarter" idx="10"/>
          </p:nvPr>
        </p:nvSpPr>
        <p:spPr/>
        <p:txBody>
          <a:bodyPr/>
          <a:lstStyle/>
          <a:p>
            <a:fld id="{4B819041-1A58-5848-983A-F7DEF26E5118}" type="slidenum">
              <a:rPr lang="en-US" smtClean="0"/>
              <a:pPr/>
              <a:t>18</a:t>
            </a:fld>
            <a:endParaRPr lang="en-US"/>
          </a:p>
        </p:txBody>
      </p:sp>
    </p:spTree>
    <p:extLst>
      <p:ext uri="{BB962C8B-B14F-4D97-AF65-F5344CB8AC3E}">
        <p14:creationId xmlns:p14="http://schemas.microsoft.com/office/powerpoint/2010/main" val="24865731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298CB12-C0FC-4543-B8DD-59E680801B93}" type="slidenum">
              <a:rPr lang="en-US" smtClean="0"/>
              <a:pPr/>
              <a:t>19</a:t>
            </a:fld>
            <a:endParaRPr lang="en-US"/>
          </a:p>
        </p:txBody>
      </p:sp>
    </p:spTree>
    <p:extLst>
      <p:ext uri="{BB962C8B-B14F-4D97-AF65-F5344CB8AC3E}">
        <p14:creationId xmlns:p14="http://schemas.microsoft.com/office/powerpoint/2010/main" val="18956324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en-US" dirty="0"/>
          </a:p>
        </p:txBody>
      </p:sp>
      <p:sp>
        <p:nvSpPr>
          <p:cNvPr id="4" name="슬라이드 번호 개체 틀 3"/>
          <p:cNvSpPr>
            <a:spLocks noGrp="1"/>
          </p:cNvSpPr>
          <p:nvPr>
            <p:ph type="sldNum" sz="quarter" idx="10"/>
          </p:nvPr>
        </p:nvSpPr>
        <p:spPr/>
        <p:txBody>
          <a:bodyPr/>
          <a:lstStyle/>
          <a:p>
            <a:fld id="{4B819041-1A58-5848-983A-F7DEF26E5118}" type="slidenum">
              <a:rPr lang="en-US" smtClean="0"/>
              <a:pPr/>
              <a:t>20</a:t>
            </a:fld>
            <a:endParaRPr lang="en-US"/>
          </a:p>
        </p:txBody>
      </p:sp>
    </p:spTree>
    <p:extLst>
      <p:ext uri="{BB962C8B-B14F-4D97-AF65-F5344CB8AC3E}">
        <p14:creationId xmlns:p14="http://schemas.microsoft.com/office/powerpoint/2010/main" val="17612914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298CB12-C0FC-4543-B8DD-59E680801B93}" type="slidenum">
              <a:rPr lang="en-US" smtClean="0"/>
              <a:pPr/>
              <a:t>21</a:t>
            </a:fld>
            <a:endParaRPr lang="en-US"/>
          </a:p>
        </p:txBody>
      </p:sp>
    </p:spTree>
    <p:extLst>
      <p:ext uri="{BB962C8B-B14F-4D97-AF65-F5344CB8AC3E}">
        <p14:creationId xmlns:p14="http://schemas.microsoft.com/office/powerpoint/2010/main" val="36250200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298CB12-C0FC-4543-B8DD-59E680801B93}" type="slidenum">
              <a:rPr lang="en-US" smtClean="0"/>
              <a:pPr/>
              <a:t>22</a:t>
            </a:fld>
            <a:endParaRPr lang="en-US"/>
          </a:p>
        </p:txBody>
      </p:sp>
    </p:spTree>
    <p:extLst>
      <p:ext uri="{BB962C8B-B14F-4D97-AF65-F5344CB8AC3E}">
        <p14:creationId xmlns:p14="http://schemas.microsoft.com/office/powerpoint/2010/main" val="11644694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en-US" dirty="0"/>
          </a:p>
        </p:txBody>
      </p:sp>
      <p:sp>
        <p:nvSpPr>
          <p:cNvPr id="4" name="슬라이드 번호 개체 틀 3"/>
          <p:cNvSpPr>
            <a:spLocks noGrp="1"/>
          </p:cNvSpPr>
          <p:nvPr>
            <p:ph type="sldNum" sz="quarter" idx="10"/>
          </p:nvPr>
        </p:nvSpPr>
        <p:spPr/>
        <p:txBody>
          <a:bodyPr/>
          <a:lstStyle/>
          <a:p>
            <a:fld id="{4B819041-1A58-5848-983A-F7DEF26E5118}" type="slidenum">
              <a:rPr lang="en-US" smtClean="0"/>
              <a:pPr/>
              <a:t>24</a:t>
            </a:fld>
            <a:endParaRPr lang="en-US"/>
          </a:p>
        </p:txBody>
      </p:sp>
    </p:spTree>
    <p:extLst>
      <p:ext uri="{BB962C8B-B14F-4D97-AF65-F5344CB8AC3E}">
        <p14:creationId xmlns:p14="http://schemas.microsoft.com/office/powerpoint/2010/main" val="21249023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298CB12-C0FC-4543-B8DD-59E680801B93}" type="slidenum">
              <a:rPr lang="en-US" smtClean="0"/>
              <a:pPr/>
              <a:t>25</a:t>
            </a:fld>
            <a:endParaRPr lang="en-US"/>
          </a:p>
        </p:txBody>
      </p:sp>
    </p:spTree>
    <p:extLst>
      <p:ext uri="{BB962C8B-B14F-4D97-AF65-F5344CB8AC3E}">
        <p14:creationId xmlns:p14="http://schemas.microsoft.com/office/powerpoint/2010/main" val="1231598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53A5CDB9-2B4D-5F4D-88AF-F665B07A3A98}" type="slidenum">
              <a:rPr lang="en-US"/>
              <a:pPr/>
              <a:t>5</a:t>
            </a:fld>
            <a:endParaRPr 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a:latin typeface="Times New Roman" charset="0"/>
            </a:endParaRPr>
          </a:p>
        </p:txBody>
      </p:sp>
    </p:spTree>
    <p:extLst>
      <p:ext uri="{BB962C8B-B14F-4D97-AF65-F5344CB8AC3E}">
        <p14:creationId xmlns:p14="http://schemas.microsoft.com/office/powerpoint/2010/main" val="12507432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298CB12-C0FC-4543-B8DD-59E680801B93}" type="slidenum">
              <a:rPr lang="en-US" smtClean="0"/>
              <a:pPr/>
              <a:t>26</a:t>
            </a:fld>
            <a:endParaRPr lang="en-US"/>
          </a:p>
        </p:txBody>
      </p:sp>
    </p:spTree>
    <p:extLst>
      <p:ext uri="{BB962C8B-B14F-4D97-AF65-F5344CB8AC3E}">
        <p14:creationId xmlns:p14="http://schemas.microsoft.com/office/powerpoint/2010/main" val="4908289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DFBD63-0ABC-4564-B2A0-47198C7CE093}" type="slidenum">
              <a:rPr lang="en-US" smtClean="0"/>
              <a:t>27</a:t>
            </a:fld>
            <a:endParaRPr lang="en-US"/>
          </a:p>
        </p:txBody>
      </p:sp>
    </p:spTree>
    <p:extLst>
      <p:ext uri="{BB962C8B-B14F-4D97-AF65-F5344CB8AC3E}">
        <p14:creationId xmlns:p14="http://schemas.microsoft.com/office/powerpoint/2010/main" val="15949706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a:t>
            </a:r>
            <a:r>
              <a:rPr lang="en-US" baseline="0" dirty="0" smtClean="0"/>
              <a:t> the same map as the demo</a:t>
            </a:r>
          </a:p>
          <a:p>
            <a:endParaRPr lang="en-US" dirty="0"/>
          </a:p>
        </p:txBody>
      </p:sp>
      <p:sp>
        <p:nvSpPr>
          <p:cNvPr id="4" name="Slide Number Placeholder 3"/>
          <p:cNvSpPr>
            <a:spLocks noGrp="1"/>
          </p:cNvSpPr>
          <p:nvPr>
            <p:ph type="sldNum" sz="quarter" idx="10"/>
          </p:nvPr>
        </p:nvSpPr>
        <p:spPr/>
        <p:txBody>
          <a:bodyPr/>
          <a:lstStyle/>
          <a:p>
            <a:fld id="{42DFBD63-0ABC-4564-B2A0-47198C7CE093}" type="slidenum">
              <a:rPr lang="en-US" smtClean="0"/>
              <a:t>28</a:t>
            </a:fld>
            <a:endParaRPr lang="en-US"/>
          </a:p>
        </p:txBody>
      </p:sp>
    </p:spTree>
    <p:extLst>
      <p:ext uri="{BB962C8B-B14F-4D97-AF65-F5344CB8AC3E}">
        <p14:creationId xmlns:p14="http://schemas.microsoft.com/office/powerpoint/2010/main" val="21637250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 taking the</a:t>
            </a:r>
            <a:r>
              <a:rPr lang="en-US" baseline="0" dirty="0" smtClean="0"/>
              <a:t> extra hop, the internet traffic is routed much more efficiently.</a:t>
            </a:r>
            <a:endParaRPr lang="en-US" dirty="0"/>
          </a:p>
        </p:txBody>
      </p:sp>
      <p:sp>
        <p:nvSpPr>
          <p:cNvPr id="4" name="Slide Number Placeholder 3"/>
          <p:cNvSpPr>
            <a:spLocks noGrp="1"/>
          </p:cNvSpPr>
          <p:nvPr>
            <p:ph type="sldNum" sz="quarter" idx="10"/>
          </p:nvPr>
        </p:nvSpPr>
        <p:spPr/>
        <p:txBody>
          <a:bodyPr/>
          <a:lstStyle/>
          <a:p>
            <a:fld id="{42DFBD63-0ABC-4564-B2A0-47198C7CE093}" type="slidenum">
              <a:rPr lang="en-US" smtClean="0"/>
              <a:t>29</a:t>
            </a:fld>
            <a:endParaRPr lang="en-US"/>
          </a:p>
        </p:txBody>
      </p:sp>
    </p:spTree>
    <p:extLst>
      <p:ext uri="{BB962C8B-B14F-4D97-AF65-F5344CB8AC3E}">
        <p14:creationId xmlns:p14="http://schemas.microsoft.com/office/powerpoint/2010/main" val="375707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Traditionally, </a:t>
            </a:r>
          </a:p>
          <a:p>
            <a:endParaRPr lang="en-US" dirty="0" smtClean="0"/>
          </a:p>
          <a:p>
            <a:r>
              <a:rPr lang="en-US" dirty="0" smtClean="0"/>
              <a:t>However, if you migration the VM across the wide area network</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42DFBD63-0ABC-4564-B2A0-47198C7CE093}" type="slidenum">
              <a:rPr lang="en-US" smtClean="0"/>
              <a:t>30</a:t>
            </a:fld>
            <a:endParaRPr lang="en-US"/>
          </a:p>
        </p:txBody>
      </p:sp>
    </p:spTree>
    <p:extLst>
      <p:ext uri="{BB962C8B-B14F-4D97-AF65-F5344CB8AC3E}">
        <p14:creationId xmlns:p14="http://schemas.microsoft.com/office/powerpoint/2010/main" val="41521914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STOP</a:t>
            </a:r>
          </a:p>
          <a:p>
            <a:endParaRPr lang="en-US" dirty="0" smtClean="0"/>
          </a:p>
          <a:p>
            <a:r>
              <a:rPr lang="en-US" dirty="0" smtClean="0"/>
              <a:t>Instead</a:t>
            </a:r>
            <a:r>
              <a:rPr lang="en-US" baseline="0" dirty="0" smtClean="0"/>
              <a:t> of using a centralized image storage, </a:t>
            </a:r>
            <a:r>
              <a:rPr lang="en-US" baseline="0" dirty="0" err="1" smtClean="0"/>
              <a:t>supercloud</a:t>
            </a:r>
            <a:r>
              <a:rPr lang="en-US" baseline="0" dirty="0" smtClean="0"/>
              <a:t> provides a geo-replicated image storage. We maintain multiple replicas of the same image file in different locations. </a:t>
            </a:r>
          </a:p>
          <a:p>
            <a:endParaRPr lang="en-US" baseline="0" dirty="0" smtClean="0"/>
          </a:p>
          <a:p>
            <a:r>
              <a:rPr lang="en-US" baseline="0" dirty="0" smtClean="0"/>
              <a:t>When a VM is migrated from on datacenter to another, it is going to be disconnected from the original replica, and connected to another replica in the destination.</a:t>
            </a:r>
          </a:p>
          <a:p>
            <a:endParaRPr lang="en-US" baseline="0" dirty="0" smtClean="0"/>
          </a:p>
          <a:p>
            <a:r>
              <a:rPr lang="en-US" baseline="0" dirty="0" smtClean="0"/>
              <a:t>The challenge here is that the VM is expecting a strong consistency in the image file, but maintaining strong consistency across the wide area network needs to deal with the latency and throughput.</a:t>
            </a:r>
          </a:p>
          <a:p>
            <a:endParaRPr lang="en-US" baseline="0" dirty="0" smtClean="0"/>
          </a:p>
          <a:p>
            <a:r>
              <a:rPr lang="en-US" baseline="0" dirty="0" err="1" smtClean="0"/>
              <a:t>Supercloud</a:t>
            </a:r>
            <a:r>
              <a:rPr lang="en-US" baseline="0" dirty="0" smtClean="0"/>
              <a:t> provides a geo-replicated image storage which de-couples the consistency model from data propagation.</a:t>
            </a:r>
          </a:p>
          <a:p>
            <a:endParaRPr lang="en-US" baseline="0" dirty="0" smtClean="0"/>
          </a:p>
          <a:p>
            <a:r>
              <a:rPr lang="en-US" baseline="0" dirty="0" smtClean="0"/>
              <a:t>In the meta-data layer, it is strong consistent. So no matter where the </a:t>
            </a:r>
            <a:r>
              <a:rPr lang="en-US" baseline="0" dirty="0" err="1" smtClean="0"/>
              <a:t>vm</a:t>
            </a:r>
            <a:r>
              <a:rPr lang="en-US" baseline="0" dirty="0" smtClean="0"/>
              <a:t> is located, it is going to always see a consistent image file.</a:t>
            </a:r>
          </a:p>
          <a:p>
            <a:endParaRPr lang="en-US" baseline="0" dirty="0" smtClean="0"/>
          </a:p>
          <a:p>
            <a:r>
              <a:rPr lang="en-US" baseline="0" dirty="0" smtClean="0"/>
              <a:t>In the real data layer, it is eventual consistent. And because it is de-coupled from the meta-data layer, it can be optimized separately without sacrificing the consistency requirement. </a:t>
            </a:r>
          </a:p>
          <a:p>
            <a:endParaRPr lang="en-US" baseline="0" dirty="0" smtClean="0"/>
          </a:p>
          <a:p>
            <a:r>
              <a:rPr lang="en-US" baseline="0" dirty="0" smtClean="0"/>
              <a:t>For example, the </a:t>
            </a:r>
            <a:r>
              <a:rPr lang="en-US" baseline="0" dirty="0" err="1" smtClean="0"/>
              <a:t>supercloud</a:t>
            </a:r>
            <a:r>
              <a:rPr lang="en-US" baseline="0" dirty="0" smtClean="0"/>
              <a:t> image storage propagates the image data according to the VM’s disk access patterns.</a:t>
            </a:r>
          </a:p>
          <a:p>
            <a:endParaRPr lang="en-US" baseline="0" smtClean="0"/>
          </a:p>
          <a:p>
            <a:endParaRPr lang="en-US" dirty="0"/>
          </a:p>
        </p:txBody>
      </p:sp>
      <p:sp>
        <p:nvSpPr>
          <p:cNvPr id="4" name="Slide Number Placeholder 3"/>
          <p:cNvSpPr>
            <a:spLocks noGrp="1"/>
          </p:cNvSpPr>
          <p:nvPr>
            <p:ph type="sldNum" sz="quarter" idx="10"/>
          </p:nvPr>
        </p:nvSpPr>
        <p:spPr/>
        <p:txBody>
          <a:bodyPr/>
          <a:lstStyle/>
          <a:p>
            <a:fld id="{42DFBD63-0ABC-4564-B2A0-47198C7CE093}" type="slidenum">
              <a:rPr lang="en-US" smtClean="0"/>
              <a:t>31</a:t>
            </a:fld>
            <a:endParaRPr lang="en-US"/>
          </a:p>
        </p:txBody>
      </p:sp>
    </p:spTree>
    <p:extLst>
      <p:ext uri="{BB962C8B-B14F-4D97-AF65-F5344CB8AC3E}">
        <p14:creationId xmlns:p14="http://schemas.microsoft.com/office/powerpoint/2010/main" val="17763073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DFBD63-0ABC-4564-B2A0-47198C7CE093}" type="slidenum">
              <a:rPr lang="en-US" smtClean="0"/>
              <a:t>33</a:t>
            </a:fld>
            <a:endParaRPr lang="en-US"/>
          </a:p>
        </p:txBody>
      </p:sp>
    </p:spTree>
    <p:extLst>
      <p:ext uri="{BB962C8B-B14F-4D97-AF65-F5344CB8AC3E}">
        <p14:creationId xmlns:p14="http://schemas.microsoft.com/office/powerpoint/2010/main" val="33755762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Reduce cost: best matching between price and performance guarantee</a:t>
            </a:r>
          </a:p>
          <a:p>
            <a:endParaRPr lang="en-US" dirty="0" smtClean="0"/>
          </a:p>
          <a:p>
            <a:r>
              <a:rPr lang="en-US" dirty="0" smtClean="0"/>
              <a:t>Improve</a:t>
            </a:r>
            <a:r>
              <a:rPr lang="en-US" baseline="0" dirty="0" smtClean="0"/>
              <a:t> performance: leverage different services</a:t>
            </a:r>
          </a:p>
          <a:p>
            <a:endParaRPr lang="en-US" baseline="0" dirty="0" smtClean="0"/>
          </a:p>
          <a:p>
            <a:r>
              <a:rPr lang="en-US" baseline="0" dirty="0" smtClean="0"/>
              <a:t>Improve security: putting computation and communications to different data centers or clouds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2DFBD63-0ABC-4564-B2A0-47198C7CE093}" type="slidenum">
              <a:rPr lang="en-US" smtClean="0"/>
              <a:t>35</a:t>
            </a:fld>
            <a:endParaRPr lang="en-US"/>
          </a:p>
        </p:txBody>
      </p:sp>
    </p:spTree>
    <p:extLst>
      <p:ext uri="{BB962C8B-B14F-4D97-AF65-F5344CB8AC3E}">
        <p14:creationId xmlns:p14="http://schemas.microsoft.com/office/powerpoint/2010/main" val="18245687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DFBD63-0ABC-4564-B2A0-47198C7CE093}" type="slidenum">
              <a:rPr lang="en-US" smtClean="0"/>
              <a:t>36</a:t>
            </a:fld>
            <a:endParaRPr lang="en-US"/>
          </a:p>
        </p:txBody>
      </p:sp>
    </p:spTree>
    <p:extLst>
      <p:ext uri="{BB962C8B-B14F-4D97-AF65-F5344CB8AC3E}">
        <p14:creationId xmlns:p14="http://schemas.microsoft.com/office/powerpoint/2010/main" val="17540649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Reduce cost: best matching between price and performance guarantee</a:t>
            </a:r>
          </a:p>
          <a:p>
            <a:endParaRPr lang="en-US" dirty="0" smtClean="0"/>
          </a:p>
          <a:p>
            <a:r>
              <a:rPr lang="en-US" dirty="0" smtClean="0"/>
              <a:t>Improve</a:t>
            </a:r>
            <a:r>
              <a:rPr lang="en-US" baseline="0" dirty="0" smtClean="0"/>
              <a:t> performance: leverage different services</a:t>
            </a:r>
          </a:p>
          <a:p>
            <a:endParaRPr lang="en-US" baseline="0" dirty="0" smtClean="0"/>
          </a:p>
          <a:p>
            <a:r>
              <a:rPr lang="en-US" baseline="0" dirty="0" smtClean="0"/>
              <a:t>Improve security: putting computation and communications to different data centers or clouds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2DFBD63-0ABC-4564-B2A0-47198C7CE093}" type="slidenum">
              <a:rPr lang="en-US" smtClean="0"/>
              <a:t>38</a:t>
            </a:fld>
            <a:endParaRPr lang="en-US"/>
          </a:p>
        </p:txBody>
      </p:sp>
    </p:spTree>
    <p:extLst>
      <p:ext uri="{BB962C8B-B14F-4D97-AF65-F5344CB8AC3E}">
        <p14:creationId xmlns:p14="http://schemas.microsoft.com/office/powerpoint/2010/main" val="17528575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the beginning of this talk, let me</a:t>
            </a:r>
            <a:r>
              <a:rPr lang="en-US" baseline="0" dirty="0" smtClean="0"/>
              <a:t> show you something that you have never seen before.</a:t>
            </a:r>
          </a:p>
          <a:p>
            <a:endParaRPr lang="en-US" baseline="0" dirty="0" smtClean="0"/>
          </a:p>
          <a:p>
            <a:r>
              <a:rPr lang="en-US" baseline="0" dirty="0" smtClean="0"/>
              <a:t>I am going to show you a video of a demo. In this demo, we are going to deploy an application to two different cloud providers in two different locations, including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2DFBD63-0ABC-4564-B2A0-47198C7CE093}" type="slidenum">
              <a:rPr lang="en-US" smtClean="0"/>
              <a:t>7</a:t>
            </a:fld>
            <a:endParaRPr lang="en-US"/>
          </a:p>
        </p:txBody>
      </p:sp>
    </p:spTree>
    <p:extLst>
      <p:ext uri="{BB962C8B-B14F-4D97-AF65-F5344CB8AC3E}">
        <p14:creationId xmlns:p14="http://schemas.microsoft.com/office/powerpoint/2010/main" val="40962238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Amazon</a:t>
            </a:r>
            <a:r>
              <a:rPr lang="en-US" baseline="0" dirty="0" smtClean="0"/>
              <a:t> provide spot instances for the cloud users. The spot instance has very dramatic price changes. But they are usually very cheap. It is charged at the beginning of each billing hour although price may change every five minutes. The user set up a max bid for the instance, and amazon will terminate the instance when the price goes above it. So it should be ready to be terminated. There are two drawbacks of the spot instance – it can’t save money when the price goes high. And we can only run stateless jobs because it is unpredictable when it will be terminated.</a:t>
            </a:r>
          </a:p>
          <a:p>
            <a:r>
              <a:rPr lang="en-US" baseline="0" dirty="0" smtClean="0"/>
              <a:t>----- Meeting Notes (10/21/14 10:33) -----</a:t>
            </a:r>
          </a:p>
          <a:p>
            <a:r>
              <a:rPr lang="en-US" baseline="0" dirty="0" smtClean="0"/>
              <a:t>amazon will notify the user (grace period)</a:t>
            </a:r>
            <a:endParaRPr lang="en-US" dirty="0"/>
          </a:p>
        </p:txBody>
      </p:sp>
      <p:sp>
        <p:nvSpPr>
          <p:cNvPr id="4" name="Slide Number Placeholder 3"/>
          <p:cNvSpPr>
            <a:spLocks noGrp="1"/>
          </p:cNvSpPr>
          <p:nvPr>
            <p:ph type="sldNum" sz="quarter" idx="10"/>
          </p:nvPr>
        </p:nvSpPr>
        <p:spPr/>
        <p:txBody>
          <a:bodyPr/>
          <a:lstStyle/>
          <a:p>
            <a:fld id="{433923F7-E229-074F-A4E7-64015F20E249}" type="slidenum">
              <a:rPr lang="en-US" smtClean="0"/>
              <a:t>39</a:t>
            </a:fld>
            <a:endParaRPr lang="en-US"/>
          </a:p>
        </p:txBody>
      </p:sp>
    </p:spTree>
    <p:extLst>
      <p:ext uri="{BB962C8B-B14F-4D97-AF65-F5344CB8AC3E}">
        <p14:creationId xmlns:p14="http://schemas.microsoft.com/office/powerpoint/2010/main" val="24736242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a:t>
            </a:r>
            <a:r>
              <a:rPr lang="en-US" baseline="0" dirty="0" smtClean="0"/>
              <a:t> cloud providers don’t offer migration, so when you chose one availability zone and want to move to another, you need to stop the instance and start it again. </a:t>
            </a:r>
            <a:r>
              <a:rPr lang="en-US" dirty="0" err="1" smtClean="0"/>
              <a:t>Supercloud</a:t>
            </a:r>
            <a:r>
              <a:rPr lang="en-US" baseline="0" dirty="0" smtClean="0"/>
              <a:t> can migrate out to other places when the instances is being terminated, so the service will not be stopped. It can also migrate to the cheapest place when a new billing cycle starts. This could lower the budget.</a:t>
            </a:r>
            <a:endParaRPr lang="en-US" dirty="0"/>
          </a:p>
        </p:txBody>
      </p:sp>
      <p:sp>
        <p:nvSpPr>
          <p:cNvPr id="4" name="Slide Number Placeholder 3"/>
          <p:cNvSpPr>
            <a:spLocks noGrp="1"/>
          </p:cNvSpPr>
          <p:nvPr>
            <p:ph type="sldNum" sz="quarter" idx="10"/>
          </p:nvPr>
        </p:nvSpPr>
        <p:spPr/>
        <p:txBody>
          <a:bodyPr/>
          <a:lstStyle/>
          <a:p>
            <a:fld id="{433923F7-E229-074F-A4E7-64015F20E249}" type="slidenum">
              <a:rPr lang="en-US" smtClean="0"/>
              <a:t>40</a:t>
            </a:fld>
            <a:endParaRPr lang="en-US"/>
          </a:p>
        </p:txBody>
      </p:sp>
    </p:spTree>
    <p:extLst>
      <p:ext uri="{BB962C8B-B14F-4D97-AF65-F5344CB8AC3E}">
        <p14:creationId xmlns:p14="http://schemas.microsoft.com/office/powerpoint/2010/main" val="10366051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figure shows the price history of spot instances from all five availability zones in us east, regular instance and </a:t>
            </a:r>
            <a:r>
              <a:rPr lang="en-US" baseline="0" dirty="0" err="1" smtClean="0"/>
              <a:t>supercloud</a:t>
            </a:r>
            <a:r>
              <a:rPr lang="en-US" baseline="0" dirty="0" smtClean="0"/>
              <a:t> instance from </a:t>
            </a:r>
            <a:r>
              <a:rPr lang="en-US" baseline="0" dirty="0" err="1" smtClean="0"/>
              <a:t>september</a:t>
            </a:r>
            <a:r>
              <a:rPr lang="en-US" baseline="0" dirty="0" smtClean="0"/>
              <a:t> 25 to Oct</a:t>
            </a:r>
            <a:r>
              <a:rPr lang="zh-CN" altLang="en-US" baseline="0" dirty="0" smtClean="0"/>
              <a:t> </a:t>
            </a:r>
            <a:r>
              <a:rPr lang="en-US" altLang="zh-CN" baseline="0" dirty="0" smtClean="0"/>
              <a:t>1.</a:t>
            </a:r>
            <a:r>
              <a:rPr lang="zh-CN" altLang="en-US" baseline="0" dirty="0" smtClean="0"/>
              <a:t> </a:t>
            </a:r>
            <a:r>
              <a:rPr lang="en-US" altLang="zh-CN" baseline="0" dirty="0" smtClean="0"/>
              <a:t>As</a:t>
            </a:r>
            <a:r>
              <a:rPr lang="zh-CN" altLang="en-US" baseline="0" dirty="0" smtClean="0"/>
              <a:t> </a:t>
            </a:r>
            <a:r>
              <a:rPr lang="en-US" altLang="zh-CN" baseline="0" dirty="0" smtClean="0"/>
              <a:t>shown</a:t>
            </a:r>
            <a:r>
              <a:rPr lang="zh-CN" altLang="en-US" baseline="0" dirty="0" smtClean="0"/>
              <a:t> </a:t>
            </a:r>
            <a:r>
              <a:rPr lang="en-US" altLang="zh-CN" baseline="0" dirty="0" smtClean="0"/>
              <a:t>in</a:t>
            </a:r>
            <a:r>
              <a:rPr lang="zh-CN" altLang="en-US" baseline="0" dirty="0" smtClean="0"/>
              <a:t> </a:t>
            </a:r>
            <a:r>
              <a:rPr lang="en-US" altLang="zh-CN" baseline="0" dirty="0" smtClean="0"/>
              <a:t>the</a:t>
            </a:r>
            <a:r>
              <a:rPr lang="zh-CN" altLang="en-US" baseline="0" dirty="0" smtClean="0"/>
              <a:t> </a:t>
            </a:r>
            <a:r>
              <a:rPr lang="en-US" altLang="zh-CN" baseline="0" dirty="0" smtClean="0"/>
              <a:t>figure,</a:t>
            </a:r>
            <a:r>
              <a:rPr lang="zh-CN" altLang="en-US" baseline="0" dirty="0" smtClean="0"/>
              <a:t> </a:t>
            </a:r>
            <a:r>
              <a:rPr lang="en-US" altLang="zh-CN" baseline="0" dirty="0" smtClean="0"/>
              <a:t>the</a:t>
            </a:r>
            <a:r>
              <a:rPr lang="zh-CN" altLang="en-US" baseline="0" dirty="0" smtClean="0"/>
              <a:t> </a:t>
            </a:r>
            <a:r>
              <a:rPr lang="en-US" altLang="zh-CN" baseline="0" dirty="0" smtClean="0"/>
              <a:t>price</a:t>
            </a:r>
            <a:r>
              <a:rPr lang="zh-CN" altLang="en-US" baseline="0" dirty="0" smtClean="0"/>
              <a:t> </a:t>
            </a:r>
            <a:r>
              <a:rPr lang="en-US" altLang="zh-CN" baseline="0" dirty="0" smtClean="0"/>
              <a:t>for</a:t>
            </a:r>
            <a:r>
              <a:rPr lang="zh-CN" altLang="en-US" baseline="0" dirty="0" smtClean="0"/>
              <a:t> </a:t>
            </a:r>
            <a:r>
              <a:rPr lang="en-US" altLang="zh-CN" baseline="0" dirty="0" smtClean="0"/>
              <a:t>the</a:t>
            </a:r>
            <a:r>
              <a:rPr lang="zh-CN" altLang="en-US" baseline="0" dirty="0" smtClean="0"/>
              <a:t> </a:t>
            </a:r>
            <a:r>
              <a:rPr lang="en-US" altLang="zh-CN" baseline="0" dirty="0" smtClean="0"/>
              <a:t>regular</a:t>
            </a:r>
            <a:r>
              <a:rPr lang="zh-CN" altLang="en-US" baseline="0" dirty="0" smtClean="0"/>
              <a:t> </a:t>
            </a:r>
            <a:r>
              <a:rPr lang="en-US" altLang="zh-CN" baseline="0" dirty="0" smtClean="0"/>
              <a:t>instance</a:t>
            </a:r>
            <a:r>
              <a:rPr lang="zh-CN" altLang="en-US" baseline="0" dirty="0" smtClean="0"/>
              <a:t> </a:t>
            </a:r>
            <a:r>
              <a:rPr lang="en-US" altLang="zh-CN" baseline="0" dirty="0" smtClean="0"/>
              <a:t>remains</a:t>
            </a:r>
            <a:r>
              <a:rPr lang="zh-CN" altLang="en-US" baseline="0" dirty="0" smtClean="0"/>
              <a:t> </a:t>
            </a:r>
            <a:r>
              <a:rPr lang="en-US" altLang="zh-CN" baseline="0" dirty="0" smtClean="0"/>
              <a:t>unchanged.</a:t>
            </a:r>
            <a:r>
              <a:rPr lang="zh-CN" altLang="en-US" baseline="0" dirty="0" smtClean="0"/>
              <a:t> </a:t>
            </a:r>
            <a:r>
              <a:rPr lang="en-US" altLang="zh-CN" baseline="0" dirty="0" smtClean="0"/>
              <a:t>Most</a:t>
            </a:r>
            <a:r>
              <a:rPr lang="zh-CN" altLang="en-US" baseline="0" dirty="0" smtClean="0"/>
              <a:t> </a:t>
            </a:r>
            <a:r>
              <a:rPr lang="en-US" altLang="zh-CN" baseline="0" dirty="0" smtClean="0"/>
              <a:t>of</a:t>
            </a:r>
            <a:r>
              <a:rPr lang="zh-CN" altLang="en-US" baseline="0" dirty="0" smtClean="0"/>
              <a:t> </a:t>
            </a:r>
            <a:r>
              <a:rPr lang="en-US" altLang="zh-CN" baseline="0" dirty="0" smtClean="0"/>
              <a:t>the</a:t>
            </a:r>
            <a:r>
              <a:rPr lang="zh-CN" altLang="en-US" baseline="0" dirty="0" smtClean="0"/>
              <a:t> </a:t>
            </a:r>
            <a:r>
              <a:rPr lang="en-US" altLang="zh-CN" baseline="0" dirty="0" smtClean="0"/>
              <a:t>time</a:t>
            </a:r>
            <a:r>
              <a:rPr lang="zh-CN" altLang="en-US" baseline="0" dirty="0" smtClean="0"/>
              <a:t>, </a:t>
            </a:r>
            <a:r>
              <a:rPr lang="en-US" altLang="zh-CN" baseline="0" dirty="0" smtClean="0"/>
              <a:t>the</a:t>
            </a:r>
            <a:r>
              <a:rPr lang="zh-CN" altLang="en-US" baseline="0" dirty="0" smtClean="0"/>
              <a:t> </a:t>
            </a:r>
            <a:r>
              <a:rPr lang="en-US" altLang="zh-CN" baseline="0" dirty="0" smtClean="0"/>
              <a:t>price</a:t>
            </a:r>
            <a:r>
              <a:rPr lang="zh-CN" altLang="en-US" baseline="0" dirty="0" smtClean="0"/>
              <a:t> </a:t>
            </a:r>
            <a:r>
              <a:rPr lang="en-US" altLang="zh-CN" baseline="0" dirty="0" smtClean="0"/>
              <a:t>of</a:t>
            </a:r>
            <a:r>
              <a:rPr lang="zh-CN" altLang="en-US" baseline="0" dirty="0" smtClean="0"/>
              <a:t> </a:t>
            </a:r>
            <a:r>
              <a:rPr lang="en-US" altLang="zh-CN" baseline="0" dirty="0" smtClean="0"/>
              <a:t>the</a:t>
            </a:r>
            <a:r>
              <a:rPr lang="zh-CN" altLang="en-US" baseline="0" dirty="0" smtClean="0"/>
              <a:t> </a:t>
            </a:r>
            <a:r>
              <a:rPr lang="en-US" altLang="zh-CN" baseline="0" dirty="0" smtClean="0"/>
              <a:t>spot</a:t>
            </a:r>
            <a:r>
              <a:rPr lang="zh-CN" altLang="en-US" baseline="0" dirty="0" smtClean="0"/>
              <a:t> </a:t>
            </a:r>
            <a:r>
              <a:rPr lang="en-US" altLang="zh-CN" baseline="0" dirty="0" smtClean="0"/>
              <a:t>instances</a:t>
            </a:r>
            <a:r>
              <a:rPr lang="zh-CN" altLang="en-US" baseline="0" dirty="0" smtClean="0"/>
              <a:t> </a:t>
            </a:r>
            <a:r>
              <a:rPr lang="en-US" altLang="zh-CN" baseline="0" dirty="0" smtClean="0"/>
              <a:t>remains</a:t>
            </a:r>
            <a:r>
              <a:rPr lang="zh-CN" altLang="en-US" baseline="0" dirty="0" smtClean="0"/>
              <a:t> </a:t>
            </a:r>
            <a:r>
              <a:rPr lang="en-US" altLang="zh-CN" baseline="0" dirty="0" smtClean="0"/>
              <a:t>very</a:t>
            </a:r>
            <a:r>
              <a:rPr lang="zh-CN" altLang="en-US" baseline="0" dirty="0" smtClean="0"/>
              <a:t> </a:t>
            </a:r>
            <a:r>
              <a:rPr lang="en-US" altLang="zh-CN" baseline="0" dirty="0" smtClean="0"/>
              <a:t>low.</a:t>
            </a:r>
            <a:r>
              <a:rPr lang="zh-CN" altLang="en-US" baseline="0" dirty="0" smtClean="0"/>
              <a:t> </a:t>
            </a:r>
            <a:r>
              <a:rPr lang="en-US" altLang="zh-CN" baseline="0" dirty="0" smtClean="0"/>
              <a:t>But</a:t>
            </a:r>
            <a:r>
              <a:rPr lang="zh-CN" altLang="en-US" baseline="0" dirty="0" smtClean="0"/>
              <a:t> </a:t>
            </a:r>
            <a:r>
              <a:rPr lang="en-US" altLang="zh-CN" baseline="0" dirty="0" smtClean="0"/>
              <a:t>sometimes,</a:t>
            </a:r>
            <a:r>
              <a:rPr lang="zh-CN" altLang="en-US" baseline="0" dirty="0" smtClean="0"/>
              <a:t> </a:t>
            </a:r>
            <a:r>
              <a:rPr lang="en-US" altLang="zh-CN" baseline="0" dirty="0" smtClean="0"/>
              <a:t>the</a:t>
            </a:r>
            <a:r>
              <a:rPr lang="zh-CN" altLang="en-US" baseline="0" dirty="0" smtClean="0"/>
              <a:t> </a:t>
            </a:r>
            <a:r>
              <a:rPr lang="en-US" altLang="zh-CN" baseline="0" dirty="0" smtClean="0"/>
              <a:t>price</a:t>
            </a:r>
            <a:r>
              <a:rPr lang="zh-CN" altLang="en-US" baseline="0" dirty="0" smtClean="0"/>
              <a:t> </a:t>
            </a:r>
            <a:r>
              <a:rPr lang="en-US" altLang="zh-CN" baseline="0" dirty="0" smtClean="0"/>
              <a:t>goes</a:t>
            </a:r>
            <a:r>
              <a:rPr lang="zh-CN" altLang="en-US" baseline="0" dirty="0" smtClean="0"/>
              <a:t> </a:t>
            </a:r>
            <a:r>
              <a:rPr lang="en-US" altLang="zh-CN" baseline="0" dirty="0" smtClean="0"/>
              <a:t>very</a:t>
            </a:r>
            <a:r>
              <a:rPr lang="zh-CN" altLang="en-US" baseline="0" dirty="0" smtClean="0"/>
              <a:t> </a:t>
            </a:r>
            <a:r>
              <a:rPr lang="en-US" altLang="zh-CN" baseline="0" dirty="0" smtClean="0"/>
              <a:t>high,</a:t>
            </a:r>
            <a:r>
              <a:rPr lang="zh-CN" altLang="en-US" baseline="0" dirty="0" smtClean="0"/>
              <a:t> </a:t>
            </a:r>
            <a:r>
              <a:rPr lang="en-US" altLang="zh-CN" baseline="0" dirty="0" smtClean="0"/>
              <a:t>much</a:t>
            </a:r>
            <a:r>
              <a:rPr lang="zh-CN" altLang="en-US" baseline="0" dirty="0" smtClean="0"/>
              <a:t> </a:t>
            </a:r>
            <a:r>
              <a:rPr lang="en-US" altLang="zh-CN" baseline="0" dirty="0" smtClean="0"/>
              <a:t>higher</a:t>
            </a:r>
            <a:r>
              <a:rPr lang="zh-CN" altLang="en-US" baseline="0" dirty="0" smtClean="0"/>
              <a:t> </a:t>
            </a:r>
            <a:r>
              <a:rPr lang="en-US" altLang="zh-CN" baseline="0" dirty="0" smtClean="0"/>
              <a:t>than</a:t>
            </a:r>
            <a:r>
              <a:rPr lang="zh-CN" altLang="en-US" baseline="0" dirty="0" smtClean="0"/>
              <a:t> </a:t>
            </a:r>
            <a:r>
              <a:rPr lang="en-US" altLang="zh-CN" baseline="0" dirty="0" smtClean="0"/>
              <a:t>the</a:t>
            </a:r>
            <a:r>
              <a:rPr lang="zh-CN" altLang="en-US" baseline="0" dirty="0" smtClean="0"/>
              <a:t> </a:t>
            </a:r>
            <a:r>
              <a:rPr lang="en-US" altLang="zh-CN" baseline="0" dirty="0" smtClean="0"/>
              <a:t>regular</a:t>
            </a:r>
            <a:r>
              <a:rPr lang="zh-CN" altLang="en-US" baseline="0" dirty="0" smtClean="0"/>
              <a:t> </a:t>
            </a:r>
            <a:r>
              <a:rPr lang="en-US" altLang="zh-CN" baseline="0" dirty="0" smtClean="0"/>
              <a:t>price.</a:t>
            </a:r>
            <a:r>
              <a:rPr lang="zh-CN" altLang="en-US" baseline="0" dirty="0" smtClean="0"/>
              <a:t> </a:t>
            </a:r>
            <a:r>
              <a:rPr lang="en-US" altLang="zh-CN" baseline="0" dirty="0" smtClean="0"/>
              <a:t>As for the </a:t>
            </a:r>
            <a:r>
              <a:rPr lang="en-US" altLang="zh-CN" baseline="0" dirty="0" err="1" smtClean="0"/>
              <a:t>supercloud</a:t>
            </a:r>
            <a:r>
              <a:rPr lang="en-US" altLang="zh-CN" baseline="0" dirty="0" smtClean="0"/>
              <a:t>, it is migrated to the cheapest place every hour so its cost is always low. When the spot instances in all availability zones becomes high, it is possible to migrate </a:t>
            </a:r>
            <a:r>
              <a:rPr lang="en-US" altLang="zh-CN" baseline="0" dirty="0" err="1" smtClean="0"/>
              <a:t>supercloud</a:t>
            </a:r>
            <a:r>
              <a:rPr lang="en-US" altLang="zh-CN" baseline="0" dirty="0" smtClean="0"/>
              <a:t> to the regular instances. In</a:t>
            </a:r>
            <a:r>
              <a:rPr lang="zh-CN" altLang="en-US" baseline="0" dirty="0" smtClean="0"/>
              <a:t> </a:t>
            </a:r>
            <a:r>
              <a:rPr lang="en-US" altLang="zh-CN" baseline="0" dirty="0" smtClean="0"/>
              <a:t>addition</a:t>
            </a:r>
            <a:r>
              <a:rPr lang="zh-CN" altLang="en-US" baseline="0" dirty="0" smtClean="0"/>
              <a:t> </a:t>
            </a:r>
            <a:r>
              <a:rPr lang="en-US" altLang="zh-CN" baseline="0" dirty="0" smtClean="0"/>
              <a:t>to</a:t>
            </a:r>
            <a:r>
              <a:rPr lang="zh-CN" altLang="en-US" baseline="0" dirty="0" smtClean="0"/>
              <a:t> </a:t>
            </a:r>
            <a:r>
              <a:rPr lang="en-US" altLang="zh-CN" baseline="0" dirty="0" smtClean="0"/>
              <a:t>that,</a:t>
            </a:r>
            <a:r>
              <a:rPr lang="zh-CN" altLang="en-US" baseline="0" dirty="0" smtClean="0"/>
              <a:t> </a:t>
            </a:r>
            <a:r>
              <a:rPr lang="en-US" altLang="zh-CN" baseline="0" dirty="0" smtClean="0"/>
              <a:t>we</a:t>
            </a:r>
            <a:r>
              <a:rPr lang="zh-CN" altLang="en-US" baseline="0" dirty="0" smtClean="0"/>
              <a:t> </a:t>
            </a:r>
            <a:r>
              <a:rPr lang="en-US" altLang="zh-CN" baseline="0" dirty="0" smtClean="0"/>
              <a:t>can</a:t>
            </a:r>
            <a:r>
              <a:rPr lang="zh-CN" altLang="en-US" baseline="0" dirty="0" smtClean="0"/>
              <a:t> </a:t>
            </a:r>
            <a:r>
              <a:rPr lang="en-US" altLang="zh-CN" baseline="0" dirty="0" smtClean="0"/>
              <a:t>also</a:t>
            </a:r>
            <a:r>
              <a:rPr lang="zh-CN" altLang="en-US" baseline="0" dirty="0" smtClean="0"/>
              <a:t> </a:t>
            </a:r>
            <a:r>
              <a:rPr lang="en-US" altLang="zh-CN" baseline="0" dirty="0" smtClean="0"/>
              <a:t>migrate</a:t>
            </a:r>
            <a:r>
              <a:rPr lang="zh-CN" altLang="en-US" baseline="0" dirty="0" smtClean="0"/>
              <a:t> </a:t>
            </a:r>
            <a:r>
              <a:rPr lang="en-US" altLang="zh-CN" baseline="0" dirty="0" smtClean="0"/>
              <a:t>to</a:t>
            </a:r>
            <a:r>
              <a:rPr lang="zh-CN" altLang="en-US" baseline="0" dirty="0" smtClean="0"/>
              <a:t> </a:t>
            </a:r>
            <a:r>
              <a:rPr lang="en-US" altLang="zh-CN" baseline="0" dirty="0" smtClean="0"/>
              <a:t>other</a:t>
            </a:r>
            <a:r>
              <a:rPr lang="zh-CN" altLang="en-US" baseline="0" dirty="0" smtClean="0"/>
              <a:t> </a:t>
            </a:r>
            <a:r>
              <a:rPr lang="en-US" altLang="zh-CN" baseline="0" dirty="0" smtClean="0"/>
              <a:t>clouds</a:t>
            </a:r>
            <a:r>
              <a:rPr lang="zh-CN" altLang="en-US" baseline="0" dirty="0" smtClean="0"/>
              <a:t>, </a:t>
            </a:r>
            <a:r>
              <a:rPr lang="en-US" altLang="zh-CN" baseline="0" dirty="0" smtClean="0"/>
              <a:t>if</a:t>
            </a:r>
            <a:r>
              <a:rPr lang="zh-CN" altLang="en-US" baseline="0" dirty="0" smtClean="0"/>
              <a:t> </a:t>
            </a:r>
            <a:r>
              <a:rPr lang="en-US" altLang="zh-CN" baseline="0" dirty="0" smtClean="0"/>
              <a:t>their</a:t>
            </a:r>
            <a:r>
              <a:rPr lang="zh-CN" altLang="en-US" baseline="0" dirty="0" smtClean="0"/>
              <a:t> </a:t>
            </a:r>
            <a:r>
              <a:rPr lang="en-US" altLang="zh-CN" baseline="0" dirty="0" smtClean="0"/>
              <a:t>price</a:t>
            </a:r>
            <a:r>
              <a:rPr lang="zh-CN" altLang="en-US" baseline="0" dirty="0" smtClean="0"/>
              <a:t> </a:t>
            </a:r>
            <a:r>
              <a:rPr lang="en-US" altLang="zh-CN" baseline="0" dirty="0" smtClean="0"/>
              <a:t>is</a:t>
            </a:r>
            <a:r>
              <a:rPr lang="zh-CN" altLang="en-US" baseline="0" dirty="0" smtClean="0"/>
              <a:t> </a:t>
            </a:r>
            <a:r>
              <a:rPr lang="en-US" altLang="zh-CN" baseline="0" dirty="0" smtClean="0"/>
              <a:t>cheaper</a:t>
            </a:r>
            <a:r>
              <a:rPr lang="zh-CN" altLang="en-US" baseline="0" dirty="0" smtClean="0"/>
              <a:t> </a:t>
            </a:r>
            <a:r>
              <a:rPr lang="en-US" altLang="zh-CN" baseline="0" dirty="0" smtClean="0"/>
              <a:t>although</a:t>
            </a:r>
            <a:r>
              <a:rPr lang="zh-CN" altLang="en-US" baseline="0" dirty="0" smtClean="0"/>
              <a:t> </a:t>
            </a:r>
            <a:r>
              <a:rPr lang="en-US" altLang="zh-CN" baseline="0" dirty="0" smtClean="0"/>
              <a:t>it</a:t>
            </a:r>
            <a:r>
              <a:rPr lang="zh-CN" altLang="en-US" baseline="0" dirty="0" smtClean="0"/>
              <a:t> </a:t>
            </a:r>
            <a:r>
              <a:rPr lang="en-US" altLang="zh-CN" baseline="0" dirty="0" smtClean="0"/>
              <a:t>is</a:t>
            </a:r>
            <a:r>
              <a:rPr lang="zh-CN" altLang="en-US" baseline="0" dirty="0" smtClean="0"/>
              <a:t> </a:t>
            </a:r>
            <a:r>
              <a:rPr lang="en-US" altLang="zh-CN" baseline="0" dirty="0" smtClean="0"/>
              <a:t>not</a:t>
            </a:r>
            <a:r>
              <a:rPr lang="zh-CN" altLang="en-US" baseline="0" dirty="0" smtClean="0"/>
              <a:t> </a:t>
            </a:r>
            <a:r>
              <a:rPr lang="en-US" altLang="zh-CN" baseline="0" dirty="0" smtClean="0"/>
              <a:t>shown</a:t>
            </a:r>
            <a:r>
              <a:rPr lang="zh-CN" altLang="en-US" baseline="0" dirty="0" smtClean="0"/>
              <a:t> </a:t>
            </a:r>
            <a:r>
              <a:rPr lang="en-US" altLang="zh-CN" baseline="0" dirty="0" smtClean="0"/>
              <a:t>in the</a:t>
            </a:r>
            <a:r>
              <a:rPr lang="zh-CN" altLang="en-US" baseline="0" dirty="0" smtClean="0"/>
              <a:t> </a:t>
            </a:r>
            <a:r>
              <a:rPr lang="en-US" altLang="zh-CN" baseline="0" dirty="0" smtClean="0"/>
              <a:t>figure.</a:t>
            </a:r>
          </a:p>
          <a:p>
            <a:r>
              <a:rPr lang="en-US" altLang="zh-CN" baseline="0" dirty="0" smtClean="0"/>
              <a:t>----- Meeting Notes (10/21/14 10:33) -----</a:t>
            </a:r>
          </a:p>
          <a:p>
            <a:r>
              <a:rPr lang="en-US" altLang="zh-CN" baseline="0" dirty="0" smtClean="0"/>
              <a:t>m1.xlarge</a:t>
            </a:r>
          </a:p>
          <a:p>
            <a:endParaRPr lang="en-US" altLang="zh-CN" baseline="0" dirty="0" smtClean="0"/>
          </a:p>
          <a:p>
            <a:r>
              <a:rPr lang="en-US" altLang="zh-CN" baseline="0" dirty="0" smtClean="0"/>
              <a:t>game </a:t>
            </a:r>
            <a:endParaRPr lang="en-US" dirty="0"/>
          </a:p>
        </p:txBody>
      </p:sp>
      <p:sp>
        <p:nvSpPr>
          <p:cNvPr id="4" name="Slide Number Placeholder 3"/>
          <p:cNvSpPr>
            <a:spLocks noGrp="1"/>
          </p:cNvSpPr>
          <p:nvPr>
            <p:ph type="sldNum" sz="quarter" idx="10"/>
          </p:nvPr>
        </p:nvSpPr>
        <p:spPr/>
        <p:txBody>
          <a:bodyPr/>
          <a:lstStyle/>
          <a:p>
            <a:fld id="{433923F7-E229-074F-A4E7-64015F20E249}" type="slidenum">
              <a:rPr lang="en-US" smtClean="0"/>
              <a:t>41</a:t>
            </a:fld>
            <a:endParaRPr lang="en-US"/>
          </a:p>
        </p:txBody>
      </p:sp>
    </p:spTree>
    <p:extLst>
      <p:ext uri="{BB962C8B-B14F-4D97-AF65-F5344CB8AC3E}">
        <p14:creationId xmlns:p14="http://schemas.microsoft.com/office/powerpoint/2010/main" val="11749229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zh-CN" altLang="en-US" dirty="0" smtClean="0"/>
              <a:t> </a:t>
            </a:r>
            <a:r>
              <a:rPr lang="en-US" altLang="zh-CN" dirty="0" smtClean="0"/>
              <a:t>figure</a:t>
            </a:r>
            <a:r>
              <a:rPr lang="zh-CN" altLang="en-US" dirty="0" smtClean="0"/>
              <a:t> </a:t>
            </a:r>
            <a:r>
              <a:rPr lang="en-US" altLang="zh-CN" dirty="0" smtClean="0"/>
              <a:t>shows</a:t>
            </a:r>
            <a:r>
              <a:rPr lang="zh-CN" altLang="en-US" dirty="0" smtClean="0"/>
              <a:t> </a:t>
            </a:r>
            <a:r>
              <a:rPr lang="en-US" altLang="zh-CN" dirty="0" smtClean="0"/>
              <a:t>the</a:t>
            </a:r>
            <a:r>
              <a:rPr lang="zh-CN" altLang="en-US" dirty="0" smtClean="0"/>
              <a:t> </a:t>
            </a:r>
            <a:r>
              <a:rPr lang="en-US" altLang="zh-CN" dirty="0" smtClean="0"/>
              <a:t>accumulated</a:t>
            </a:r>
            <a:r>
              <a:rPr lang="zh-CN" altLang="en-US" dirty="0" smtClean="0"/>
              <a:t> </a:t>
            </a:r>
            <a:r>
              <a:rPr lang="en-US" altLang="zh-CN" dirty="0" smtClean="0"/>
              <a:t>price</a:t>
            </a:r>
            <a:r>
              <a:rPr lang="zh-CN" altLang="en-US" dirty="0" smtClean="0"/>
              <a:t> </a:t>
            </a:r>
            <a:r>
              <a:rPr lang="en-US" altLang="zh-CN" dirty="0" smtClean="0"/>
              <a:t>for</a:t>
            </a:r>
            <a:r>
              <a:rPr lang="zh-CN" altLang="en-US" dirty="0" smtClean="0"/>
              <a:t> </a:t>
            </a:r>
            <a:r>
              <a:rPr lang="en-US" altLang="zh-CN" dirty="0" smtClean="0"/>
              <a:t>running</a:t>
            </a:r>
            <a:r>
              <a:rPr lang="zh-CN" altLang="en-US" dirty="0" smtClean="0"/>
              <a:t> </a:t>
            </a:r>
            <a:r>
              <a:rPr lang="en-US" altLang="zh-CN" dirty="0" smtClean="0"/>
              <a:t>spot</a:t>
            </a:r>
            <a:r>
              <a:rPr lang="zh-CN" altLang="en-US" dirty="0" smtClean="0"/>
              <a:t> </a:t>
            </a:r>
            <a:r>
              <a:rPr lang="en-US" altLang="zh-CN" dirty="0" smtClean="0"/>
              <a:t>instances</a:t>
            </a:r>
            <a:r>
              <a:rPr lang="en-US" altLang="zh-CN" baseline="0" dirty="0" smtClean="0"/>
              <a:t> for the period. </a:t>
            </a:r>
            <a:r>
              <a:rPr lang="en-US" altLang="zh-CN" baseline="0" dirty="0" err="1" smtClean="0"/>
              <a:t>Supercloud</a:t>
            </a:r>
            <a:r>
              <a:rPr lang="en-US" altLang="zh-CN" baseline="0" dirty="0" smtClean="0"/>
              <a:t> costs much less than any other availability zones and regular instances. </a:t>
            </a:r>
          </a:p>
          <a:p>
            <a:r>
              <a:rPr lang="en-US" altLang="zh-CN" baseline="0" dirty="0" smtClean="0"/>
              <a:t>----- Meeting Notes (10/20/14 17:30) -----</a:t>
            </a:r>
          </a:p>
          <a:p>
            <a:r>
              <a:rPr lang="en-US" altLang="zh-CN" baseline="0" dirty="0" smtClean="0"/>
              <a:t>Mention we can also migrate to other places. </a:t>
            </a:r>
          </a:p>
          <a:p>
            <a:r>
              <a:rPr lang="en-US" altLang="zh-CN" baseline="0" dirty="0" smtClean="0"/>
              <a:t>Mention migration is not support the migration</a:t>
            </a:r>
            <a:endParaRPr lang="en-US" dirty="0"/>
          </a:p>
        </p:txBody>
      </p:sp>
      <p:sp>
        <p:nvSpPr>
          <p:cNvPr id="4" name="Slide Number Placeholder 3"/>
          <p:cNvSpPr>
            <a:spLocks noGrp="1"/>
          </p:cNvSpPr>
          <p:nvPr>
            <p:ph type="sldNum" sz="quarter" idx="10"/>
          </p:nvPr>
        </p:nvSpPr>
        <p:spPr/>
        <p:txBody>
          <a:bodyPr/>
          <a:lstStyle/>
          <a:p>
            <a:fld id="{433923F7-E229-074F-A4E7-64015F20E249}" type="slidenum">
              <a:rPr lang="en-US" smtClean="0"/>
              <a:t>42</a:t>
            </a:fld>
            <a:endParaRPr lang="en-US"/>
          </a:p>
        </p:txBody>
      </p:sp>
    </p:spTree>
    <p:extLst>
      <p:ext uri="{BB962C8B-B14F-4D97-AF65-F5344CB8AC3E}">
        <p14:creationId xmlns:p14="http://schemas.microsoft.com/office/powerpoint/2010/main" val="17510856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Reduce cost: best matching between price and performance guarantee</a:t>
            </a:r>
          </a:p>
          <a:p>
            <a:endParaRPr lang="en-US" dirty="0" smtClean="0"/>
          </a:p>
          <a:p>
            <a:r>
              <a:rPr lang="en-US" dirty="0" smtClean="0"/>
              <a:t>Improve</a:t>
            </a:r>
            <a:r>
              <a:rPr lang="en-US" baseline="0" dirty="0" smtClean="0"/>
              <a:t> performance: leverage different services</a:t>
            </a:r>
          </a:p>
          <a:p>
            <a:endParaRPr lang="en-US" baseline="0" dirty="0" smtClean="0"/>
          </a:p>
          <a:p>
            <a:r>
              <a:rPr lang="en-US" baseline="0" dirty="0" smtClean="0"/>
              <a:t>Improve security: putting computation and communications to different data centers or clouds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2DFBD63-0ABC-4564-B2A0-47198C7CE093}" type="slidenum">
              <a:rPr lang="en-US" smtClean="0"/>
              <a:t>43</a:t>
            </a:fld>
            <a:endParaRPr lang="en-US"/>
          </a:p>
        </p:txBody>
      </p:sp>
    </p:spTree>
    <p:extLst>
      <p:ext uri="{BB962C8B-B14F-4D97-AF65-F5344CB8AC3E}">
        <p14:creationId xmlns:p14="http://schemas.microsoft.com/office/powerpoint/2010/main" val="7202479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DFBD63-0ABC-4564-B2A0-47198C7CE093}" type="slidenum">
              <a:rPr lang="en-US" smtClean="0"/>
              <a:t>47</a:t>
            </a:fld>
            <a:endParaRPr lang="en-US"/>
          </a:p>
        </p:txBody>
      </p:sp>
    </p:spTree>
    <p:extLst>
      <p:ext uri="{BB962C8B-B14F-4D97-AF65-F5344CB8AC3E}">
        <p14:creationId xmlns:p14="http://schemas.microsoft.com/office/powerpoint/2010/main" val="1094038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800" dirty="0"/>
          </a:p>
        </p:txBody>
      </p:sp>
      <p:sp>
        <p:nvSpPr>
          <p:cNvPr id="4" name="Slide Number Placeholder 3"/>
          <p:cNvSpPr>
            <a:spLocks noGrp="1"/>
          </p:cNvSpPr>
          <p:nvPr>
            <p:ph type="sldNum" sz="quarter" idx="10"/>
          </p:nvPr>
        </p:nvSpPr>
        <p:spPr/>
        <p:txBody>
          <a:bodyPr/>
          <a:lstStyle/>
          <a:p>
            <a:fld id="{21CC9E14-A962-464A-8A9A-66E09E888BAA}" type="slidenum">
              <a:rPr lang="en-US" smtClean="0"/>
              <a:pPr/>
              <a:t>48</a:t>
            </a:fld>
            <a:endParaRPr lang="en-US"/>
          </a:p>
        </p:txBody>
      </p:sp>
    </p:spTree>
    <p:extLst>
      <p:ext uri="{BB962C8B-B14F-4D97-AF65-F5344CB8AC3E}">
        <p14:creationId xmlns:p14="http://schemas.microsoft.com/office/powerpoint/2010/main" val="2771360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Say a little bit more about each point</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42DFBD63-0ABC-4564-B2A0-47198C7CE093}" type="slidenum">
              <a:rPr lang="en-US" smtClean="0"/>
              <a:t>8</a:t>
            </a:fld>
            <a:endParaRPr lang="en-US"/>
          </a:p>
        </p:txBody>
      </p:sp>
    </p:spTree>
    <p:extLst>
      <p:ext uri="{BB962C8B-B14F-4D97-AF65-F5344CB8AC3E}">
        <p14:creationId xmlns:p14="http://schemas.microsoft.com/office/powerpoint/2010/main" val="8223811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word instead</a:t>
            </a:r>
            <a:r>
              <a:rPr lang="en-US" baseline="0" dirty="0" smtClean="0"/>
              <a:t> of pointers </a:t>
            </a:r>
            <a:endParaRPr lang="en-US" dirty="0"/>
          </a:p>
        </p:txBody>
      </p:sp>
      <p:sp>
        <p:nvSpPr>
          <p:cNvPr id="4" name="Slide Number Placeholder 3"/>
          <p:cNvSpPr>
            <a:spLocks noGrp="1"/>
          </p:cNvSpPr>
          <p:nvPr>
            <p:ph type="sldNum" sz="quarter" idx="10"/>
          </p:nvPr>
        </p:nvSpPr>
        <p:spPr/>
        <p:txBody>
          <a:bodyPr/>
          <a:lstStyle/>
          <a:p>
            <a:fld id="{42DFBD63-0ABC-4564-B2A0-47198C7CE093}" type="slidenum">
              <a:rPr lang="en-US" smtClean="0"/>
              <a:t>9</a:t>
            </a:fld>
            <a:endParaRPr lang="en-US"/>
          </a:p>
        </p:txBody>
      </p:sp>
    </p:spTree>
    <p:extLst>
      <p:ext uri="{BB962C8B-B14F-4D97-AF65-F5344CB8AC3E}">
        <p14:creationId xmlns:p14="http://schemas.microsoft.com/office/powerpoint/2010/main" val="27841671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Migrate around the earth in minutes</a:t>
            </a:r>
          </a:p>
          <a:p>
            <a:endParaRPr lang="en-US" dirty="0" smtClean="0"/>
          </a:p>
          <a:p>
            <a:r>
              <a:rPr lang="en-US" dirty="0" smtClean="0"/>
              <a:t>Live</a:t>
            </a:r>
            <a:r>
              <a:rPr lang="en-US" baseline="0" dirty="0" smtClean="0"/>
              <a:t> demo in the poster section</a:t>
            </a:r>
            <a:endParaRPr lang="en-US" dirty="0"/>
          </a:p>
        </p:txBody>
      </p:sp>
      <p:sp>
        <p:nvSpPr>
          <p:cNvPr id="4" name="Slide Number Placeholder 3"/>
          <p:cNvSpPr>
            <a:spLocks noGrp="1"/>
          </p:cNvSpPr>
          <p:nvPr>
            <p:ph type="sldNum" sz="quarter" idx="10"/>
          </p:nvPr>
        </p:nvSpPr>
        <p:spPr/>
        <p:txBody>
          <a:bodyPr/>
          <a:lstStyle/>
          <a:p>
            <a:fld id="{42DFBD63-0ABC-4564-B2A0-47198C7CE093}" type="slidenum">
              <a:rPr lang="en-US" smtClean="0"/>
              <a:t>10</a:t>
            </a:fld>
            <a:endParaRPr lang="en-US"/>
          </a:p>
        </p:txBody>
      </p:sp>
    </p:spTree>
    <p:extLst>
      <p:ext uri="{BB962C8B-B14F-4D97-AF65-F5344CB8AC3E}">
        <p14:creationId xmlns:p14="http://schemas.microsoft.com/office/powerpoint/2010/main" val="596654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STOP </a:t>
            </a:r>
          </a:p>
          <a:p>
            <a:r>
              <a:rPr lang="en-US" dirty="0" smtClean="0"/>
              <a:t>Pause and emphasis the last point</a:t>
            </a:r>
          </a:p>
        </p:txBody>
      </p:sp>
      <p:sp>
        <p:nvSpPr>
          <p:cNvPr id="4" name="Slide Number Placeholder 3"/>
          <p:cNvSpPr>
            <a:spLocks noGrp="1"/>
          </p:cNvSpPr>
          <p:nvPr>
            <p:ph type="sldNum" sz="quarter" idx="10"/>
          </p:nvPr>
        </p:nvSpPr>
        <p:spPr/>
        <p:txBody>
          <a:bodyPr/>
          <a:lstStyle/>
          <a:p>
            <a:fld id="{42DFBD63-0ABC-4564-B2A0-47198C7CE093}" type="slidenum">
              <a:rPr lang="en-US" smtClean="0"/>
              <a:t>11</a:t>
            </a:fld>
            <a:endParaRPr lang="en-US"/>
          </a:p>
        </p:txBody>
      </p:sp>
    </p:spTree>
    <p:extLst>
      <p:ext uri="{BB962C8B-B14F-4D97-AF65-F5344CB8AC3E}">
        <p14:creationId xmlns:p14="http://schemas.microsoft.com/office/powerpoint/2010/main" val="38143184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Theses are the</a:t>
            </a:r>
            <a:r>
              <a:rPr lang="en-US" baseline="0" dirty="0" smtClean="0"/>
              <a:t> questions we had to answer</a:t>
            </a:r>
          </a:p>
          <a:p>
            <a:endParaRPr lang="en-US" dirty="0"/>
          </a:p>
        </p:txBody>
      </p:sp>
      <p:sp>
        <p:nvSpPr>
          <p:cNvPr id="4" name="Slide Number Placeholder 3"/>
          <p:cNvSpPr>
            <a:spLocks noGrp="1"/>
          </p:cNvSpPr>
          <p:nvPr>
            <p:ph type="sldNum" sz="quarter" idx="10"/>
          </p:nvPr>
        </p:nvSpPr>
        <p:spPr/>
        <p:txBody>
          <a:bodyPr/>
          <a:lstStyle/>
          <a:p>
            <a:fld id="{42DFBD63-0ABC-4564-B2A0-47198C7CE093}" type="slidenum">
              <a:rPr lang="en-US" smtClean="0"/>
              <a:t>12</a:t>
            </a:fld>
            <a:endParaRPr lang="en-US"/>
          </a:p>
        </p:txBody>
      </p:sp>
    </p:spTree>
    <p:extLst>
      <p:ext uri="{BB962C8B-B14F-4D97-AF65-F5344CB8AC3E}">
        <p14:creationId xmlns:p14="http://schemas.microsoft.com/office/powerpoint/2010/main" val="22234052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STOP</a:t>
            </a:r>
          </a:p>
          <a:p>
            <a:endParaRPr lang="en-US" dirty="0"/>
          </a:p>
        </p:txBody>
      </p:sp>
      <p:sp>
        <p:nvSpPr>
          <p:cNvPr id="4" name="Slide Number Placeholder 3"/>
          <p:cNvSpPr>
            <a:spLocks noGrp="1"/>
          </p:cNvSpPr>
          <p:nvPr>
            <p:ph type="sldNum" sz="quarter" idx="10"/>
          </p:nvPr>
        </p:nvSpPr>
        <p:spPr/>
        <p:txBody>
          <a:bodyPr/>
          <a:lstStyle/>
          <a:p>
            <a:fld id="{42DFBD63-0ABC-4564-B2A0-47198C7CE093}" type="slidenum">
              <a:rPr lang="en-US" smtClean="0"/>
              <a:t>13</a:t>
            </a:fld>
            <a:endParaRPr lang="en-US"/>
          </a:p>
        </p:txBody>
      </p:sp>
    </p:spTree>
    <p:extLst>
      <p:ext uri="{BB962C8B-B14F-4D97-AF65-F5344CB8AC3E}">
        <p14:creationId xmlns:p14="http://schemas.microsoft.com/office/powerpoint/2010/main" val="19909366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2F426B9A-0B58-3440-8916-C6A5286BE8E6}" type="datetimeFigureOut">
              <a:rPr lang="en-US" smtClean="0"/>
              <a:t>5/8/2017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18E661-B494-314E-8590-24C6A1446C49}" type="slidenum">
              <a:rPr lang="en-US" smtClean="0"/>
              <a:t>‹#›</a:t>
            </a:fld>
            <a:endParaRPr lang="en-US"/>
          </a:p>
        </p:txBody>
      </p:sp>
      <p:sp>
        <p:nvSpPr>
          <p:cNvPr id="7" name="Rectangle 6"/>
          <p:cNvSpPr/>
          <p:nvPr userDrawn="1"/>
        </p:nvSpPr>
        <p:spPr>
          <a:xfrm>
            <a:off x="0" y="0"/>
            <a:ext cx="9183911" cy="685800"/>
          </a:xfrm>
          <a:prstGeom prst="rect">
            <a:avLst/>
          </a:prstGeom>
          <a:solidFill>
            <a:srgbClr val="B41B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cornell_logo.png"/>
          <p:cNvPicPr>
            <a:picLocks noChangeAspect="1"/>
          </p:cNvPicPr>
          <p:nvPr userDrawn="1"/>
        </p:nvPicPr>
        <p:blipFill>
          <a:blip r:embed="rId2" cstate="print"/>
          <a:stretch>
            <a:fillRect/>
          </a:stretch>
        </p:blipFill>
        <p:spPr>
          <a:xfrm>
            <a:off x="8001000" y="1"/>
            <a:ext cx="1142999" cy="1142999"/>
          </a:xfrm>
          <a:prstGeom prst="rect">
            <a:avLst/>
          </a:prstGeom>
        </p:spPr>
      </p:pic>
    </p:spTree>
    <p:extLst>
      <p:ext uri="{BB962C8B-B14F-4D97-AF65-F5344CB8AC3E}">
        <p14:creationId xmlns:p14="http://schemas.microsoft.com/office/powerpoint/2010/main" val="170377426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426B9A-0B58-3440-8916-C6A5286BE8E6}" type="datetimeFigureOut">
              <a:rPr lang="en-US" smtClean="0"/>
              <a:t>5/8/2017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18E661-B494-314E-8590-24C6A1446C49}" type="slidenum">
              <a:rPr lang="en-US" smtClean="0"/>
              <a:t>‹#›</a:t>
            </a:fld>
            <a:endParaRPr lang="en-US"/>
          </a:p>
        </p:txBody>
      </p:sp>
    </p:spTree>
    <p:extLst>
      <p:ext uri="{BB962C8B-B14F-4D97-AF65-F5344CB8AC3E}">
        <p14:creationId xmlns:p14="http://schemas.microsoft.com/office/powerpoint/2010/main" val="386518962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426B9A-0B58-3440-8916-C6A5286BE8E6}" type="datetimeFigureOut">
              <a:rPr lang="en-US" smtClean="0"/>
              <a:t>5/8/2017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18E661-B494-314E-8590-24C6A1446C49}" type="slidenum">
              <a:rPr lang="en-US" smtClean="0"/>
              <a:t>‹#›</a:t>
            </a:fld>
            <a:endParaRPr lang="en-US"/>
          </a:p>
        </p:txBody>
      </p:sp>
    </p:spTree>
    <p:extLst>
      <p:ext uri="{BB962C8B-B14F-4D97-AF65-F5344CB8AC3E}">
        <p14:creationId xmlns:p14="http://schemas.microsoft.com/office/powerpoint/2010/main" val="251386879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63285" y="852714"/>
            <a:ext cx="8799285" cy="527344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2F426B9A-0B58-3440-8916-C6A5286BE8E6}" type="datetimeFigureOut">
              <a:rPr lang="en-US" smtClean="0"/>
              <a:t>5/8/2017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18E661-B494-314E-8590-24C6A1446C49}" type="slidenum">
              <a:rPr lang="en-US" smtClean="0"/>
              <a:t>‹#›</a:t>
            </a:fld>
            <a:endParaRPr lang="en-US"/>
          </a:p>
        </p:txBody>
      </p:sp>
      <p:sp>
        <p:nvSpPr>
          <p:cNvPr id="7" name="Rectangle 6"/>
          <p:cNvSpPr/>
          <p:nvPr userDrawn="1"/>
        </p:nvSpPr>
        <p:spPr>
          <a:xfrm>
            <a:off x="6516911" y="0"/>
            <a:ext cx="2667000" cy="685800"/>
          </a:xfrm>
          <a:prstGeom prst="rect">
            <a:avLst/>
          </a:prstGeom>
          <a:solidFill>
            <a:srgbClr val="B41B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cornell_logo.png"/>
          <p:cNvPicPr>
            <a:picLocks noChangeAspect="1"/>
          </p:cNvPicPr>
          <p:nvPr userDrawn="1"/>
        </p:nvPicPr>
        <p:blipFill>
          <a:blip r:embed="rId2" cstate="print"/>
          <a:stretch>
            <a:fillRect/>
          </a:stretch>
        </p:blipFill>
        <p:spPr>
          <a:xfrm>
            <a:off x="8001000" y="1"/>
            <a:ext cx="1142999" cy="1142999"/>
          </a:xfrm>
          <a:prstGeom prst="rect">
            <a:avLst/>
          </a:prstGeom>
        </p:spPr>
      </p:pic>
      <p:sp>
        <p:nvSpPr>
          <p:cNvPr id="2" name="Title 1"/>
          <p:cNvSpPr>
            <a:spLocks noGrp="1"/>
          </p:cNvSpPr>
          <p:nvPr>
            <p:ph type="title"/>
          </p:nvPr>
        </p:nvSpPr>
        <p:spPr>
          <a:xfrm>
            <a:off x="0" y="-15648"/>
            <a:ext cx="7874000" cy="683305"/>
          </a:xfrm>
          <a:solidFill>
            <a:srgbClr val="B41B1D"/>
          </a:solidFill>
        </p:spPr>
        <p:txBody>
          <a:bodyPr/>
          <a:lstStyle>
            <a:lvl1pPr>
              <a:defRPr>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85644414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F426B9A-0B58-3440-8916-C6A5286BE8E6}" type="datetimeFigureOut">
              <a:rPr lang="en-US" smtClean="0"/>
              <a:t>5/8/2017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18E661-B494-314E-8590-24C6A1446C49}" type="slidenum">
              <a:rPr lang="en-US" smtClean="0"/>
              <a:t>‹#›</a:t>
            </a:fld>
            <a:endParaRPr lang="en-US"/>
          </a:p>
        </p:txBody>
      </p:sp>
    </p:spTree>
    <p:extLst>
      <p:ext uri="{BB962C8B-B14F-4D97-AF65-F5344CB8AC3E}">
        <p14:creationId xmlns:p14="http://schemas.microsoft.com/office/powerpoint/2010/main" val="147250448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F426B9A-0B58-3440-8916-C6A5286BE8E6}" type="datetimeFigureOut">
              <a:rPr lang="en-US" smtClean="0"/>
              <a:t>5/8/2017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18E661-B494-314E-8590-24C6A1446C49}" type="slidenum">
              <a:rPr lang="en-US" smtClean="0"/>
              <a:t>‹#›</a:t>
            </a:fld>
            <a:endParaRPr lang="en-US"/>
          </a:p>
        </p:txBody>
      </p:sp>
    </p:spTree>
    <p:extLst>
      <p:ext uri="{BB962C8B-B14F-4D97-AF65-F5344CB8AC3E}">
        <p14:creationId xmlns:p14="http://schemas.microsoft.com/office/powerpoint/2010/main" val="93740477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F426B9A-0B58-3440-8916-C6A5286BE8E6}" type="datetimeFigureOut">
              <a:rPr lang="en-US" smtClean="0"/>
              <a:t>5/8/2017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18E661-B494-314E-8590-24C6A1446C49}" type="slidenum">
              <a:rPr lang="en-US" smtClean="0"/>
              <a:t>‹#›</a:t>
            </a:fld>
            <a:endParaRPr lang="en-US"/>
          </a:p>
        </p:txBody>
      </p:sp>
    </p:spTree>
    <p:extLst>
      <p:ext uri="{BB962C8B-B14F-4D97-AF65-F5344CB8AC3E}">
        <p14:creationId xmlns:p14="http://schemas.microsoft.com/office/powerpoint/2010/main" val="221572233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F426B9A-0B58-3440-8916-C6A5286BE8E6}" type="datetimeFigureOut">
              <a:rPr lang="en-US" smtClean="0"/>
              <a:t>5/8/2017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18E661-B494-314E-8590-24C6A1446C49}" type="slidenum">
              <a:rPr lang="en-US" smtClean="0"/>
              <a:t>‹#›</a:t>
            </a:fld>
            <a:endParaRPr lang="en-US"/>
          </a:p>
        </p:txBody>
      </p:sp>
    </p:spTree>
    <p:extLst>
      <p:ext uri="{BB962C8B-B14F-4D97-AF65-F5344CB8AC3E}">
        <p14:creationId xmlns:p14="http://schemas.microsoft.com/office/powerpoint/2010/main" val="4097198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426B9A-0B58-3440-8916-C6A5286BE8E6}" type="datetimeFigureOut">
              <a:rPr lang="en-US" smtClean="0"/>
              <a:t>5/8/2017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18E661-B494-314E-8590-24C6A1446C49}" type="slidenum">
              <a:rPr lang="en-US" smtClean="0"/>
              <a:t>‹#›</a:t>
            </a:fld>
            <a:endParaRPr lang="en-US"/>
          </a:p>
        </p:txBody>
      </p:sp>
    </p:spTree>
    <p:extLst>
      <p:ext uri="{BB962C8B-B14F-4D97-AF65-F5344CB8AC3E}">
        <p14:creationId xmlns:p14="http://schemas.microsoft.com/office/powerpoint/2010/main" val="31657879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426B9A-0B58-3440-8916-C6A5286BE8E6}" type="datetimeFigureOut">
              <a:rPr lang="en-US" smtClean="0"/>
              <a:t>5/8/2017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18E661-B494-314E-8590-24C6A1446C49}" type="slidenum">
              <a:rPr lang="en-US" smtClean="0"/>
              <a:t>‹#›</a:t>
            </a:fld>
            <a:endParaRPr lang="en-US"/>
          </a:p>
        </p:txBody>
      </p:sp>
    </p:spTree>
    <p:extLst>
      <p:ext uri="{BB962C8B-B14F-4D97-AF65-F5344CB8AC3E}">
        <p14:creationId xmlns:p14="http://schemas.microsoft.com/office/powerpoint/2010/main" val="391915188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426B9A-0B58-3440-8916-C6A5286BE8E6}" type="datetimeFigureOut">
              <a:rPr lang="en-US" smtClean="0"/>
              <a:t>5/8/2017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18E661-B494-314E-8590-24C6A1446C49}" type="slidenum">
              <a:rPr lang="en-US" smtClean="0"/>
              <a:t>‹#›</a:t>
            </a:fld>
            <a:endParaRPr lang="en-US"/>
          </a:p>
        </p:txBody>
      </p:sp>
    </p:spTree>
    <p:extLst>
      <p:ext uri="{BB962C8B-B14F-4D97-AF65-F5344CB8AC3E}">
        <p14:creationId xmlns:p14="http://schemas.microsoft.com/office/powerpoint/2010/main" val="331279826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81429" y="816430"/>
            <a:ext cx="8817428" cy="530973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426B9A-0B58-3440-8916-C6A5286BE8E6}" type="datetimeFigureOut">
              <a:rPr lang="en-US" smtClean="0"/>
              <a:t>5/8/2017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18E661-B494-314E-8590-24C6A1446C49}" type="slidenum">
              <a:rPr lang="en-US" smtClean="0"/>
              <a:t>‹#›</a:t>
            </a:fld>
            <a:endParaRPr lang="en-US"/>
          </a:p>
        </p:txBody>
      </p:sp>
      <p:sp>
        <p:nvSpPr>
          <p:cNvPr id="7" name="Rectangle 6"/>
          <p:cNvSpPr/>
          <p:nvPr/>
        </p:nvSpPr>
        <p:spPr>
          <a:xfrm>
            <a:off x="0" y="0"/>
            <a:ext cx="9183911" cy="685800"/>
          </a:xfrm>
          <a:prstGeom prst="rect">
            <a:avLst/>
          </a:prstGeom>
          <a:solidFill>
            <a:srgbClr val="B41B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cornell_logo.png"/>
          <p:cNvPicPr>
            <a:picLocks noChangeAspect="1"/>
          </p:cNvPicPr>
          <p:nvPr/>
        </p:nvPicPr>
        <p:blipFill>
          <a:blip r:embed="rId13" cstate="print"/>
          <a:stretch>
            <a:fillRect/>
          </a:stretch>
        </p:blipFill>
        <p:spPr>
          <a:xfrm>
            <a:off x="8001000" y="1"/>
            <a:ext cx="1142999" cy="1142999"/>
          </a:xfrm>
          <a:prstGeom prst="rect">
            <a:avLst/>
          </a:prstGeom>
        </p:spPr>
      </p:pic>
      <p:sp>
        <p:nvSpPr>
          <p:cNvPr id="2" name="Title Placeholder 1"/>
          <p:cNvSpPr>
            <a:spLocks noGrp="1"/>
          </p:cNvSpPr>
          <p:nvPr>
            <p:ph type="title"/>
          </p:nvPr>
        </p:nvSpPr>
        <p:spPr>
          <a:xfrm>
            <a:off x="0" y="0"/>
            <a:ext cx="8001000" cy="685800"/>
          </a:xfrm>
          <a:prstGeom prst="rect">
            <a:avLst/>
          </a:prstGeom>
          <a:solidFill>
            <a:srgbClr val="B41B1D"/>
          </a:solidFill>
        </p:spPr>
        <p:txBody>
          <a:bodyPr vert="horz" lIns="91440" tIns="45720" rIns="91440" bIns="45720" rtlCol="0" anchor="ctr">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42381108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gif"/><Relationship Id="rId7"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emf"/><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gif"/><Relationship Id="rId7"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emf"/><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11.gif"/><Relationship Id="rId7"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emf"/><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gif"/><Relationship Id="rId7"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emf"/><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image" Target="../media/image11.gif"/><Relationship Id="rId7"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emf"/><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image" Target="../media/image17.png"/><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10.xml"/><Relationship Id="rId5" Type="http://schemas.openxmlformats.org/officeDocument/2006/relationships/image" Target="../media/image17.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16.png"/></Relationships>
</file>

<file path=ppt/slides/_rels/slide3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8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6.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17.png"/></Relationships>
</file>

<file path=ppt/slides/_rels/slide37.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4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4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48.xml.rels><?xml version="1.0" encoding="UTF-8" standalone="yes"?>
<Relationships xmlns="http://schemas.openxmlformats.org/package/2006/relationships"><Relationship Id="rId3" Type="http://schemas.openxmlformats.org/officeDocument/2006/relationships/hyperlink" Target="http://fireless.cs.cornell.edu/"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hyperlink" Target="mailto:hweather@cs.cornell.edu" TargetMode="External"/><Relationship Id="rId4" Type="http://schemas.openxmlformats.org/officeDocument/2006/relationships/hyperlink" Target="http://xcloud.cs.cornell.edu/"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9.xml.rels><?xml version="1.0" encoding="UTF-8" standalone="yes"?>
<Relationships xmlns="http://schemas.openxmlformats.org/package/2006/relationships"><Relationship Id="rId3" Type="http://schemas.microsoft.com/office/2007/relationships/media" Target="file:///C:\Users\Zhiming\Personal\Research\supercloud\svn\supercloud_papers\supercloud_slides\demo3_processed.mp4" TargetMode="External"/><Relationship Id="rId2" Type="http://schemas.openxmlformats.org/officeDocument/2006/relationships/video" Target="NULL" TargetMode="External"/><Relationship Id="rId1" Type="http://schemas.openxmlformats.org/officeDocument/2006/relationships/tags" Target="../tags/tag3.xml"/><Relationship Id="rId6" Type="http://schemas.openxmlformats.org/officeDocument/2006/relationships/image" Target="../media/image8.png"/><Relationship Id="rId5" Type="http://schemas.openxmlformats.org/officeDocument/2006/relationships/notesSlide" Target="../notesSlides/notesSlide5.xml"/><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52538"/>
            <a:ext cx="7772400" cy="1755774"/>
          </a:xfrm>
        </p:spPr>
        <p:txBody>
          <a:bodyPr>
            <a:normAutofit/>
          </a:bodyPr>
          <a:lstStyle/>
          <a:p>
            <a:r>
              <a:rPr lang="en-US" dirty="0" smtClean="0"/>
              <a:t>Datacenter Virtualization: </a:t>
            </a:r>
            <a:r>
              <a:rPr lang="en-US" dirty="0" smtClean="0"/>
              <a:t/>
            </a:r>
            <a:br>
              <a:rPr lang="en-US" dirty="0" smtClean="0"/>
            </a:br>
            <a:r>
              <a:rPr lang="en-US" dirty="0" smtClean="0"/>
              <a:t>Global-scale software switches</a:t>
            </a:r>
            <a:endParaRPr lang="en-US" dirty="0"/>
          </a:p>
        </p:txBody>
      </p:sp>
      <p:sp>
        <p:nvSpPr>
          <p:cNvPr id="3" name="Subtitle 2"/>
          <p:cNvSpPr>
            <a:spLocks noGrp="1"/>
          </p:cNvSpPr>
          <p:nvPr>
            <p:ph type="subTitle" idx="1"/>
          </p:nvPr>
        </p:nvSpPr>
        <p:spPr>
          <a:xfrm>
            <a:off x="685800" y="3008312"/>
            <a:ext cx="7909560" cy="2301621"/>
          </a:xfrm>
        </p:spPr>
        <p:txBody>
          <a:bodyPr>
            <a:normAutofit/>
          </a:bodyPr>
          <a:lstStyle/>
          <a:p>
            <a:r>
              <a:rPr lang="en-US" sz="4000" dirty="0" smtClean="0"/>
              <a:t>Hakim </a:t>
            </a:r>
            <a:r>
              <a:rPr lang="en-US" sz="4000" dirty="0" err="1" smtClean="0"/>
              <a:t>Weatherspoon</a:t>
            </a:r>
            <a:endParaRPr lang="en-US" sz="4000" dirty="0" smtClean="0"/>
          </a:p>
          <a:p>
            <a:r>
              <a:rPr lang="en-US" sz="2800" dirty="0" smtClean="0"/>
              <a:t>Assistant Professor, </a:t>
            </a:r>
            <a:r>
              <a:rPr lang="en-US" sz="2800" dirty="0" err="1" smtClean="0"/>
              <a:t>Dept</a:t>
            </a:r>
            <a:r>
              <a:rPr lang="en-US" sz="2800" dirty="0" smtClean="0"/>
              <a:t> of Computer Science</a:t>
            </a:r>
          </a:p>
          <a:p>
            <a:r>
              <a:rPr lang="en-US" sz="2800" dirty="0" smtClean="0"/>
              <a:t>CS 5413: High Performance Systems and Networking</a:t>
            </a:r>
          </a:p>
          <a:p>
            <a:r>
              <a:rPr lang="en-US" sz="2800" dirty="0" smtClean="0"/>
              <a:t>May 8</a:t>
            </a:r>
            <a:r>
              <a:rPr lang="en-US" sz="2800" dirty="0" smtClean="0"/>
              <a:t>, </a:t>
            </a:r>
            <a:r>
              <a:rPr lang="en-US" sz="2800" dirty="0" smtClean="0"/>
              <a:t>2017</a:t>
            </a:r>
            <a:endParaRPr lang="en-US" sz="2800" dirty="0"/>
          </a:p>
        </p:txBody>
      </p:sp>
      <p:sp>
        <p:nvSpPr>
          <p:cNvPr id="4" name="TextBox 3"/>
          <p:cNvSpPr txBox="1"/>
          <p:nvPr/>
        </p:nvSpPr>
        <p:spPr>
          <a:xfrm>
            <a:off x="0" y="5497889"/>
            <a:ext cx="8868005" cy="1323439"/>
          </a:xfrm>
          <a:prstGeom prst="rect">
            <a:avLst/>
          </a:prstGeom>
          <a:noFill/>
        </p:spPr>
        <p:txBody>
          <a:bodyPr wrap="none" rtlCol="0">
            <a:spAutoFit/>
          </a:bodyPr>
          <a:lstStyle/>
          <a:p>
            <a:r>
              <a:rPr lang="en-US" sz="2000" dirty="0" smtClean="0">
                <a:solidFill>
                  <a:schemeClr val="bg1">
                    <a:lumMod val="50000"/>
                  </a:schemeClr>
                </a:solidFill>
              </a:rPr>
              <a:t>Slides from </a:t>
            </a:r>
            <a:r>
              <a:rPr lang="en-US" sz="2000" dirty="0" smtClean="0">
                <a:solidFill>
                  <a:schemeClr val="bg1">
                    <a:lumMod val="50000"/>
                  </a:schemeClr>
                </a:solidFill>
              </a:rPr>
              <a:t>“</a:t>
            </a:r>
            <a:r>
              <a:rPr lang="en-US" sz="2000" dirty="0" smtClean="0">
                <a:solidFill>
                  <a:schemeClr val="bg1">
                    <a:lumMod val="50000"/>
                  </a:schemeClr>
                </a:solidFill>
              </a:rPr>
              <a:t>Follow </a:t>
            </a:r>
            <a:r>
              <a:rPr lang="en-US" sz="2000" dirty="0">
                <a:solidFill>
                  <a:schemeClr val="bg1">
                    <a:lumMod val="50000"/>
                  </a:schemeClr>
                </a:solidFill>
              </a:rPr>
              <a:t>the Sun through the Clouds: Application Migration for </a:t>
            </a:r>
            <a:endParaRPr lang="en-US" sz="2000" dirty="0" smtClean="0">
              <a:solidFill>
                <a:schemeClr val="bg1">
                  <a:lumMod val="50000"/>
                </a:schemeClr>
              </a:solidFill>
            </a:endParaRPr>
          </a:p>
          <a:p>
            <a:r>
              <a:rPr lang="en-US" sz="2000" dirty="0" smtClean="0">
                <a:solidFill>
                  <a:schemeClr val="bg1">
                    <a:lumMod val="50000"/>
                  </a:schemeClr>
                </a:solidFill>
              </a:rPr>
              <a:t>Geographically </a:t>
            </a:r>
            <a:r>
              <a:rPr lang="en-US" sz="2000" dirty="0">
                <a:solidFill>
                  <a:schemeClr val="bg1">
                    <a:lumMod val="50000"/>
                  </a:schemeClr>
                </a:solidFill>
              </a:rPr>
              <a:t>Shifting Workloads </a:t>
            </a:r>
            <a:r>
              <a:rPr lang="en-US" sz="2000" dirty="0" smtClean="0">
                <a:solidFill>
                  <a:schemeClr val="bg1">
                    <a:lumMod val="50000"/>
                  </a:schemeClr>
                </a:solidFill>
              </a:rPr>
              <a:t>“, Z. </a:t>
            </a:r>
            <a:r>
              <a:rPr lang="en-US" sz="2000" dirty="0">
                <a:solidFill>
                  <a:schemeClr val="bg1">
                    <a:lumMod val="50000"/>
                  </a:schemeClr>
                </a:solidFill>
              </a:rPr>
              <a:t>Shen, </a:t>
            </a:r>
            <a:r>
              <a:rPr lang="en-US" sz="2000" dirty="0" smtClean="0">
                <a:solidFill>
                  <a:schemeClr val="bg1">
                    <a:lumMod val="50000"/>
                  </a:schemeClr>
                </a:solidFill>
              </a:rPr>
              <a:t>Q. </a:t>
            </a:r>
            <a:r>
              <a:rPr lang="en-US" sz="2000" dirty="0">
                <a:solidFill>
                  <a:schemeClr val="bg1">
                    <a:lumMod val="50000"/>
                  </a:schemeClr>
                </a:solidFill>
              </a:rPr>
              <a:t>Jia, </a:t>
            </a:r>
            <a:r>
              <a:rPr lang="en-US" sz="2000" dirty="0" smtClean="0">
                <a:solidFill>
                  <a:schemeClr val="bg1">
                    <a:lumMod val="50000"/>
                  </a:schemeClr>
                </a:solidFill>
              </a:rPr>
              <a:t>E. </a:t>
            </a:r>
            <a:r>
              <a:rPr lang="en-US" sz="2000" dirty="0">
                <a:solidFill>
                  <a:schemeClr val="bg1">
                    <a:lumMod val="50000"/>
                  </a:schemeClr>
                </a:solidFill>
              </a:rPr>
              <a:t>Sela, </a:t>
            </a:r>
            <a:r>
              <a:rPr lang="en-US" sz="2000" dirty="0" smtClean="0">
                <a:solidFill>
                  <a:schemeClr val="bg1">
                    <a:lumMod val="50000"/>
                  </a:schemeClr>
                </a:solidFill>
              </a:rPr>
              <a:t>B. </a:t>
            </a:r>
            <a:r>
              <a:rPr lang="en-US" sz="2000" dirty="0">
                <a:solidFill>
                  <a:schemeClr val="bg1">
                    <a:lumMod val="50000"/>
                  </a:schemeClr>
                </a:solidFill>
              </a:rPr>
              <a:t>Rainero, </a:t>
            </a:r>
            <a:r>
              <a:rPr lang="en-US" sz="2000" dirty="0" smtClean="0">
                <a:solidFill>
                  <a:schemeClr val="bg1">
                    <a:lumMod val="50000"/>
                  </a:schemeClr>
                </a:solidFill>
              </a:rPr>
              <a:t>W. </a:t>
            </a:r>
            <a:r>
              <a:rPr lang="en-US" sz="2000" dirty="0">
                <a:solidFill>
                  <a:schemeClr val="bg1">
                    <a:lumMod val="50000"/>
                  </a:schemeClr>
                </a:solidFill>
              </a:rPr>
              <a:t>Song, </a:t>
            </a:r>
            <a:endParaRPr lang="en-US" sz="2000" dirty="0" smtClean="0">
              <a:solidFill>
                <a:schemeClr val="bg1">
                  <a:lumMod val="50000"/>
                </a:schemeClr>
              </a:solidFill>
            </a:endParaRPr>
          </a:p>
          <a:p>
            <a:r>
              <a:rPr lang="en-US" sz="2000" dirty="0" smtClean="0">
                <a:solidFill>
                  <a:schemeClr val="bg1">
                    <a:lumMod val="50000"/>
                  </a:schemeClr>
                </a:solidFill>
              </a:rPr>
              <a:t>R. </a:t>
            </a:r>
            <a:r>
              <a:rPr lang="en-US" sz="2000" dirty="0">
                <a:solidFill>
                  <a:schemeClr val="bg1">
                    <a:lumMod val="50000"/>
                  </a:schemeClr>
                </a:solidFill>
              </a:rPr>
              <a:t>van Renesse, </a:t>
            </a:r>
            <a:r>
              <a:rPr lang="en-US" sz="2000" dirty="0" smtClean="0">
                <a:solidFill>
                  <a:schemeClr val="bg1">
                    <a:lumMod val="50000"/>
                  </a:schemeClr>
                </a:solidFill>
              </a:rPr>
              <a:t>H. Weatherspoon. In </a:t>
            </a:r>
            <a:r>
              <a:rPr lang="en-US" sz="2000" dirty="0">
                <a:solidFill>
                  <a:schemeClr val="bg1">
                    <a:lumMod val="50000"/>
                  </a:schemeClr>
                </a:solidFill>
              </a:rPr>
              <a:t>Proceedings of the ACM Symposium on Cloud </a:t>
            </a:r>
            <a:endParaRPr lang="en-US" sz="2000" dirty="0" smtClean="0">
              <a:solidFill>
                <a:schemeClr val="bg1">
                  <a:lumMod val="50000"/>
                </a:schemeClr>
              </a:solidFill>
            </a:endParaRPr>
          </a:p>
          <a:p>
            <a:r>
              <a:rPr lang="en-US" sz="2000" dirty="0" smtClean="0">
                <a:solidFill>
                  <a:schemeClr val="bg1">
                    <a:lumMod val="50000"/>
                  </a:schemeClr>
                </a:solidFill>
              </a:rPr>
              <a:t>Computing </a:t>
            </a:r>
            <a:r>
              <a:rPr lang="en-US" sz="2000" dirty="0">
                <a:solidFill>
                  <a:schemeClr val="bg1">
                    <a:lumMod val="50000"/>
                  </a:schemeClr>
                </a:solidFill>
              </a:rPr>
              <a:t>(</a:t>
            </a:r>
            <a:r>
              <a:rPr lang="en-US" sz="2000" dirty="0" err="1">
                <a:solidFill>
                  <a:schemeClr val="bg1">
                    <a:lumMod val="50000"/>
                  </a:schemeClr>
                </a:solidFill>
              </a:rPr>
              <a:t>SoCC</a:t>
            </a:r>
            <a:r>
              <a:rPr lang="en-US" sz="2000" dirty="0">
                <a:solidFill>
                  <a:schemeClr val="bg1">
                    <a:lumMod val="50000"/>
                  </a:schemeClr>
                </a:solidFill>
              </a:rPr>
              <a:t>), October </a:t>
            </a:r>
            <a:r>
              <a:rPr lang="en-US" sz="2000" dirty="0" smtClean="0">
                <a:solidFill>
                  <a:schemeClr val="bg1">
                    <a:lumMod val="50000"/>
                  </a:schemeClr>
                </a:solidFill>
              </a:rPr>
              <a:t>2016.</a:t>
            </a:r>
            <a:endParaRPr lang="en-US" sz="2000" dirty="0">
              <a:solidFill>
                <a:schemeClr val="bg1">
                  <a:lumMod val="50000"/>
                </a:schemeClr>
              </a:solidFill>
            </a:endParaRPr>
          </a:p>
        </p:txBody>
      </p:sp>
    </p:spTree>
    <p:extLst>
      <p:ext uri="{BB962C8B-B14F-4D97-AF65-F5344CB8AC3E}">
        <p14:creationId xmlns:p14="http://schemas.microsoft.com/office/powerpoint/2010/main" val="26899942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Full Demo </a:t>
            </a:r>
            <a:r>
              <a:rPr lang="en-US" sz="2400" dirty="0"/>
              <a:t>(</a:t>
            </a:r>
            <a:r>
              <a:rPr lang="en-US" sz="2400" u="sng" dirty="0">
                <a:solidFill>
                  <a:srgbClr val="00B0F0"/>
                </a:solidFill>
              </a:rPr>
              <a:t>http://</a:t>
            </a:r>
            <a:r>
              <a:rPr lang="en-US" sz="2400" u="sng" dirty="0">
                <a:solidFill>
                  <a:srgbClr val="00B0F0"/>
                </a:solidFill>
              </a:rPr>
              <a:t>supercloud.cs.cornell.edu</a:t>
            </a:r>
            <a:r>
              <a:rPr lang="en-US" sz="2400" dirty="0"/>
              <a:t>)</a:t>
            </a:r>
            <a:endParaRPr lang="en-US" dirty="0"/>
          </a:p>
        </p:txBody>
      </p:sp>
      <p:sp>
        <p:nvSpPr>
          <p:cNvPr id="4" name="Slide Number Placeholder 3"/>
          <p:cNvSpPr>
            <a:spLocks noGrp="1"/>
          </p:cNvSpPr>
          <p:nvPr>
            <p:ph type="sldNum" sz="quarter" idx="12"/>
          </p:nvPr>
        </p:nvSpPr>
        <p:spPr/>
        <p:txBody>
          <a:bodyPr/>
          <a:lstStyle/>
          <a:p>
            <a:fld id="{DDA415CE-AC42-4738-8370-870597C8B600}" type="slidenum">
              <a:rPr lang="en-US" smtClean="0"/>
              <a:t>10</a:t>
            </a:fld>
            <a:endParaRPr lang="en-US" dirty="0"/>
          </a:p>
        </p:txBody>
      </p:sp>
      <p:pic>
        <p:nvPicPr>
          <p:cNvPr id="9" name="Picture 8"/>
          <p:cNvPicPr>
            <a:picLocks noChangeAspect="1"/>
          </p:cNvPicPr>
          <p:nvPr/>
        </p:nvPicPr>
        <p:blipFill>
          <a:blip r:embed="rId3"/>
          <a:stretch>
            <a:fillRect/>
          </a:stretch>
        </p:blipFill>
        <p:spPr>
          <a:xfrm>
            <a:off x="1066249" y="1900214"/>
            <a:ext cx="6858000" cy="4026020"/>
          </a:xfrm>
          <a:prstGeom prst="rect">
            <a:avLst/>
          </a:prstGeom>
        </p:spPr>
      </p:pic>
    </p:spTree>
    <p:extLst>
      <p:ext uri="{BB962C8B-B14F-4D97-AF65-F5344CB8AC3E}">
        <p14:creationId xmlns:p14="http://schemas.microsoft.com/office/powerpoint/2010/main" val="2698445870"/>
      </p:ext>
    </p:extLst>
  </p:cSld>
  <p:clrMapOvr>
    <a:masterClrMapping/>
  </p:clrMapOvr>
  <mc:AlternateContent xmlns:mc="http://schemas.openxmlformats.org/markup-compatibility/2006" xmlns:p14="http://schemas.microsoft.com/office/powerpoint/2010/main">
    <mc:Choice Requires="p14">
      <p:transition spd="slow" p14:dur="2000" advTm="16819"/>
    </mc:Choice>
    <mc:Fallback xmlns="">
      <p:transition spd="slow" advTm="16819"/>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Highlights</a:t>
            </a:r>
            <a:endParaRPr lang="en-US" dirty="0"/>
          </a:p>
        </p:txBody>
      </p:sp>
      <p:sp>
        <p:nvSpPr>
          <p:cNvPr id="3" name="Content Placeholder 2"/>
          <p:cNvSpPr>
            <a:spLocks noGrp="1"/>
          </p:cNvSpPr>
          <p:nvPr>
            <p:ph idx="1"/>
          </p:nvPr>
        </p:nvSpPr>
        <p:spPr/>
        <p:txBody>
          <a:bodyPr/>
          <a:lstStyle/>
          <a:p>
            <a:r>
              <a:rPr lang="en-US" dirty="0" smtClean="0"/>
              <a:t>Automatic VM placement and migration</a:t>
            </a:r>
            <a:endParaRPr lang="en-US" dirty="0"/>
          </a:p>
          <a:p>
            <a:r>
              <a:rPr lang="en-US" dirty="0"/>
              <a:t>Migrated VMs are LIVE</a:t>
            </a:r>
          </a:p>
          <a:p>
            <a:r>
              <a:rPr lang="en-US" dirty="0"/>
              <a:t>IP addresses are not changed</a:t>
            </a:r>
          </a:p>
          <a:p>
            <a:r>
              <a:rPr lang="en-US" dirty="0"/>
              <a:t>TCP </a:t>
            </a:r>
            <a:r>
              <a:rPr lang="en-US" dirty="0" smtClean="0"/>
              <a:t>connections </a:t>
            </a:r>
            <a:r>
              <a:rPr lang="en-US" dirty="0"/>
              <a:t>are not </a:t>
            </a:r>
            <a:r>
              <a:rPr lang="en-US" dirty="0" smtClean="0"/>
              <a:t>broken</a:t>
            </a:r>
          </a:p>
          <a:p>
            <a:endParaRPr lang="en-US" dirty="0"/>
          </a:p>
          <a:p>
            <a:r>
              <a:rPr lang="en-US" dirty="0" smtClean="0"/>
              <a:t>Appears as a unified private cloud that spans all clouds</a:t>
            </a:r>
          </a:p>
          <a:p>
            <a:r>
              <a:rPr lang="en-US" dirty="0" smtClean="0"/>
              <a:t>Controlled by the user!</a:t>
            </a:r>
          </a:p>
          <a:p>
            <a:endParaRPr lang="en-US" dirty="0"/>
          </a:p>
          <a:p>
            <a:endParaRPr lang="en-US" dirty="0"/>
          </a:p>
        </p:txBody>
      </p:sp>
      <p:sp>
        <p:nvSpPr>
          <p:cNvPr id="4" name="Slide Number Placeholder 3"/>
          <p:cNvSpPr>
            <a:spLocks noGrp="1"/>
          </p:cNvSpPr>
          <p:nvPr>
            <p:ph type="sldNum" sz="quarter" idx="12"/>
          </p:nvPr>
        </p:nvSpPr>
        <p:spPr/>
        <p:txBody>
          <a:bodyPr/>
          <a:lstStyle/>
          <a:p>
            <a:fld id="{DDA415CE-AC42-4738-8370-870597C8B600}" type="slidenum">
              <a:rPr lang="en-US" smtClean="0"/>
              <a:t>11</a:t>
            </a:fld>
            <a:endParaRPr lang="en-US" dirty="0"/>
          </a:p>
        </p:txBody>
      </p:sp>
    </p:spTree>
    <p:custDataLst>
      <p:tags r:id="rId1"/>
    </p:custDataLst>
    <p:extLst>
      <p:ext uri="{BB962C8B-B14F-4D97-AF65-F5344CB8AC3E}">
        <p14:creationId xmlns:p14="http://schemas.microsoft.com/office/powerpoint/2010/main" val="1428281784"/>
      </p:ext>
    </p:extLst>
  </p:cSld>
  <p:clrMapOvr>
    <a:masterClrMapping/>
  </p:clrMapOvr>
  <mc:AlternateContent xmlns:mc="http://schemas.openxmlformats.org/markup-compatibility/2006" xmlns:p14="http://schemas.microsoft.com/office/powerpoint/2010/main">
    <mc:Choice Requires="p14">
      <p:transition spd="slow" p14:dur="2000" advTm="32766"/>
    </mc:Choice>
    <mc:Fallback xmlns="">
      <p:transition spd="slow" advTm="3276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1000"/>
                                        <p:tgtEl>
                                          <p:spTgt spid="3">
                                            <p:txEl>
                                              <p:pRg st="6" end="6"/>
                                            </p:txEl>
                                          </p:spTgt>
                                        </p:tgtEl>
                                      </p:cBhvr>
                                    </p:animEffect>
                                    <p:anim calcmode="lin" valueType="num">
                                      <p:cBhvr>
                                        <p:cTn id="3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Research Challenges</a:t>
            </a:r>
            <a:endParaRPr lang="en-US" dirty="0"/>
          </a:p>
        </p:txBody>
      </p:sp>
      <p:sp>
        <p:nvSpPr>
          <p:cNvPr id="3" name="Content Placeholder 2"/>
          <p:cNvSpPr>
            <a:spLocks noGrp="1"/>
          </p:cNvSpPr>
          <p:nvPr>
            <p:ph idx="1"/>
          </p:nvPr>
        </p:nvSpPr>
        <p:spPr/>
        <p:txBody>
          <a:bodyPr/>
          <a:lstStyle/>
          <a:p>
            <a:r>
              <a:rPr lang="en-US" dirty="0" smtClean="0"/>
              <a:t>How to migrate across incompatible virtualization platforms?</a:t>
            </a:r>
          </a:p>
          <a:p>
            <a:endParaRPr lang="en-US" dirty="0" smtClean="0"/>
          </a:p>
          <a:p>
            <a:r>
              <a:rPr lang="en-US" dirty="0" smtClean="0"/>
              <a:t>How to keep IP addresses unchanged and TCP connections unbroken?</a:t>
            </a:r>
          </a:p>
          <a:p>
            <a:endParaRPr lang="en-US" dirty="0" smtClean="0"/>
          </a:p>
          <a:p>
            <a:r>
              <a:rPr lang="en-US" dirty="0" smtClean="0"/>
              <a:t>How to decide when and where to migrate?</a:t>
            </a:r>
          </a:p>
          <a:p>
            <a:endParaRPr lang="en-US" dirty="0"/>
          </a:p>
          <a:p>
            <a:r>
              <a:rPr lang="en-US" dirty="0" smtClean="0"/>
              <a:t>How to make the system efficient?</a:t>
            </a:r>
          </a:p>
          <a:p>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DDA415CE-AC42-4738-8370-870597C8B600}" type="slidenum">
              <a:rPr lang="en-US" smtClean="0"/>
              <a:t>12</a:t>
            </a:fld>
            <a:endParaRPr lang="en-US" dirty="0"/>
          </a:p>
        </p:txBody>
      </p:sp>
    </p:spTree>
    <p:custDataLst>
      <p:tags r:id="rId1"/>
    </p:custDataLst>
    <p:extLst>
      <p:ext uri="{BB962C8B-B14F-4D97-AF65-F5344CB8AC3E}">
        <p14:creationId xmlns:p14="http://schemas.microsoft.com/office/powerpoint/2010/main" val="1419820394"/>
      </p:ext>
    </p:extLst>
  </p:cSld>
  <p:clrMapOvr>
    <a:masterClrMapping/>
  </p:clrMapOvr>
  <mc:AlternateContent xmlns:mc="http://schemas.openxmlformats.org/markup-compatibility/2006" xmlns:p14="http://schemas.microsoft.com/office/powerpoint/2010/main">
    <mc:Choice Requires="p14">
      <p:transition spd="slow" p14:dur="2000" advTm="58161"/>
    </mc:Choice>
    <mc:Fallback xmlns="">
      <p:transition spd="slow" advTm="5816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1000"/>
                                        <p:tgtEl>
                                          <p:spTgt spid="3">
                                            <p:txEl>
                                              <p:pRg st="6" end="6"/>
                                            </p:txEl>
                                          </p:spTgt>
                                        </p:tgtEl>
                                      </p:cBhvr>
                                    </p:animEffect>
                                    <p:anim calcmode="lin" valueType="num">
                                      <p:cBhvr>
                                        <p:cTn id="2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904228"/>
            <a:ext cx="7886700" cy="3263504"/>
          </a:xfrm>
        </p:spPr>
        <p:txBody>
          <a:bodyPr>
            <a:normAutofit lnSpcReduction="10000"/>
          </a:bodyPr>
          <a:lstStyle/>
          <a:p>
            <a:pPr marL="0" indent="0">
              <a:buNone/>
            </a:pPr>
            <a:r>
              <a:rPr lang="en-US" sz="2400" dirty="0" err="1"/>
              <a:t>Supercloud</a:t>
            </a:r>
            <a:r>
              <a:rPr lang="en-US" sz="2400" dirty="0"/>
              <a:t> is the first system that </a:t>
            </a:r>
            <a:r>
              <a:rPr lang="en-US" sz="2400" dirty="0"/>
              <a:t>supports</a:t>
            </a:r>
            <a:endParaRPr lang="en-US" sz="2100" dirty="0"/>
          </a:p>
          <a:p>
            <a:pPr marL="342900" lvl="1" indent="0">
              <a:buNone/>
            </a:pPr>
            <a:r>
              <a:rPr lang="en-US" sz="2400" dirty="0"/>
              <a:t>automatic, </a:t>
            </a:r>
          </a:p>
          <a:p>
            <a:pPr marL="342900" lvl="1" indent="0">
              <a:buNone/>
            </a:pPr>
            <a:r>
              <a:rPr lang="en-US" sz="2400" dirty="0"/>
              <a:t>efficient, </a:t>
            </a:r>
          </a:p>
          <a:p>
            <a:pPr marL="342900" lvl="1" indent="0">
              <a:buNone/>
            </a:pPr>
            <a:r>
              <a:rPr lang="en-US" sz="2400" dirty="0"/>
              <a:t>and live </a:t>
            </a:r>
          </a:p>
          <a:p>
            <a:pPr marL="342900" lvl="1" indent="0">
              <a:buNone/>
            </a:pPr>
            <a:r>
              <a:rPr lang="en-US" sz="2400" dirty="0"/>
              <a:t>VM </a:t>
            </a:r>
            <a:r>
              <a:rPr lang="en-US" sz="2400" dirty="0"/>
              <a:t>migration </a:t>
            </a:r>
            <a:endParaRPr lang="en-US" sz="2400" dirty="0"/>
          </a:p>
          <a:p>
            <a:pPr marL="342900" lvl="1" indent="0">
              <a:buNone/>
            </a:pPr>
            <a:r>
              <a:rPr lang="en-US" sz="2400" dirty="0"/>
              <a:t>		across </a:t>
            </a:r>
            <a:r>
              <a:rPr lang="en-US" sz="2400" dirty="0"/>
              <a:t>heterogeneous cloud providers</a:t>
            </a:r>
          </a:p>
          <a:p>
            <a:pPr marL="342900" lvl="1" indent="0">
              <a:buNone/>
            </a:pPr>
            <a:r>
              <a:rPr lang="en-US" sz="2400" dirty="0"/>
              <a:t>		without </a:t>
            </a:r>
            <a:r>
              <a:rPr lang="en-US" sz="2400" dirty="0"/>
              <a:t>changing IP addresses </a:t>
            </a:r>
            <a:endParaRPr lang="en-US" sz="2400" dirty="0"/>
          </a:p>
          <a:p>
            <a:pPr marL="342900" lvl="1" indent="0">
              <a:buNone/>
            </a:pPr>
            <a:r>
              <a:rPr lang="en-US" sz="2400" dirty="0"/>
              <a:t>	</a:t>
            </a:r>
            <a:r>
              <a:rPr lang="en-US" sz="2400" dirty="0"/>
              <a:t>	or </a:t>
            </a:r>
            <a:r>
              <a:rPr lang="en-US" sz="2400" dirty="0"/>
              <a:t>breaking TCP </a:t>
            </a:r>
            <a:r>
              <a:rPr lang="en-US" sz="2400" dirty="0"/>
              <a:t>connections.</a:t>
            </a:r>
            <a:endParaRPr lang="en-US" sz="2400" dirty="0"/>
          </a:p>
        </p:txBody>
      </p:sp>
      <p:sp>
        <p:nvSpPr>
          <p:cNvPr id="4" name="Slide Number Placeholder 3"/>
          <p:cNvSpPr>
            <a:spLocks noGrp="1"/>
          </p:cNvSpPr>
          <p:nvPr>
            <p:ph type="sldNum" sz="quarter" idx="12"/>
          </p:nvPr>
        </p:nvSpPr>
        <p:spPr/>
        <p:txBody>
          <a:bodyPr/>
          <a:lstStyle/>
          <a:p>
            <a:fld id="{DDA415CE-AC42-4738-8370-870597C8B600}" type="slidenum">
              <a:rPr lang="en-US" smtClean="0"/>
              <a:t>13</a:t>
            </a:fld>
            <a:endParaRPr lang="en-US" dirty="0"/>
          </a:p>
        </p:txBody>
      </p:sp>
    </p:spTree>
    <p:custDataLst>
      <p:tags r:id="rId1"/>
    </p:custDataLst>
    <p:extLst>
      <p:ext uri="{BB962C8B-B14F-4D97-AF65-F5344CB8AC3E}">
        <p14:creationId xmlns:p14="http://schemas.microsoft.com/office/powerpoint/2010/main" val="1970460461"/>
      </p:ext>
    </p:extLst>
  </p:cSld>
  <p:clrMapOvr>
    <a:masterClrMapping/>
  </p:clrMapOvr>
  <mc:AlternateContent xmlns:mc="http://schemas.openxmlformats.org/markup-compatibility/2006" xmlns:p14="http://schemas.microsoft.com/office/powerpoint/2010/main">
    <mc:Choice Requires="p14">
      <p:transition spd="slow" p14:dur="2000" advTm="30144"/>
    </mc:Choice>
    <mc:Fallback xmlns="">
      <p:transition spd="slow" advTm="3014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Supercloud</a:t>
            </a:r>
            <a:r>
              <a:rPr lang="en-US" dirty="0"/>
              <a:t> </a:t>
            </a:r>
            <a:r>
              <a:rPr lang="en-US" dirty="0" smtClean="0"/>
              <a:t>Architecture</a:t>
            </a:r>
            <a:endParaRPr lang="en-US" dirty="0"/>
          </a:p>
        </p:txBody>
      </p:sp>
      <p:sp>
        <p:nvSpPr>
          <p:cNvPr id="4" name="Slide Number Placeholder 3"/>
          <p:cNvSpPr>
            <a:spLocks noGrp="1"/>
          </p:cNvSpPr>
          <p:nvPr>
            <p:ph type="sldNum" sz="quarter" idx="12"/>
          </p:nvPr>
        </p:nvSpPr>
        <p:spPr/>
        <p:txBody>
          <a:bodyPr/>
          <a:lstStyle/>
          <a:p>
            <a:fld id="{DDA415CE-AC42-4738-8370-870597C8B600}" type="slidenum">
              <a:rPr lang="en-US" smtClean="0"/>
              <a:t>14</a:t>
            </a:fld>
            <a:endParaRPr lang="en-US" dirty="0"/>
          </a:p>
        </p:txBody>
      </p:sp>
      <p:sp>
        <p:nvSpPr>
          <p:cNvPr id="24" name="Content Placeholder 2"/>
          <p:cNvSpPr>
            <a:spLocks noGrp="1"/>
          </p:cNvSpPr>
          <p:nvPr>
            <p:ph idx="1"/>
          </p:nvPr>
        </p:nvSpPr>
        <p:spPr>
          <a:xfrm>
            <a:off x="122242" y="779318"/>
            <a:ext cx="4892554" cy="5091545"/>
          </a:xfrm>
        </p:spPr>
        <p:txBody>
          <a:bodyPr>
            <a:normAutofit fontScale="77500" lnSpcReduction="20000"/>
          </a:bodyPr>
          <a:lstStyle/>
          <a:p>
            <a:r>
              <a:rPr lang="en-US" dirty="0" smtClean="0"/>
              <a:t>Computation</a:t>
            </a:r>
          </a:p>
          <a:p>
            <a:pPr lvl="1"/>
            <a:r>
              <a:rPr lang="en-US" dirty="0" smtClean="0"/>
              <a:t>Nested hypervisor: Xen-Blanket</a:t>
            </a:r>
          </a:p>
          <a:p>
            <a:pPr lvl="1"/>
            <a:r>
              <a:rPr lang="en-US" dirty="0" smtClean="0"/>
              <a:t>Support all major </a:t>
            </a:r>
            <a:r>
              <a:rPr lang="en-US" dirty="0" smtClean="0"/>
              <a:t>platforms</a:t>
            </a:r>
            <a:endParaRPr lang="en-US" dirty="0" smtClean="0"/>
          </a:p>
          <a:p>
            <a:r>
              <a:rPr lang="en-US" dirty="0" smtClean="0"/>
              <a:t>Network</a:t>
            </a:r>
          </a:p>
          <a:p>
            <a:pPr lvl="1"/>
            <a:r>
              <a:rPr lang="en-US" dirty="0" smtClean="0"/>
              <a:t>SDN overlay</a:t>
            </a:r>
          </a:p>
          <a:p>
            <a:pPr lvl="1"/>
            <a:r>
              <a:rPr lang="en-US" dirty="0" smtClean="0"/>
              <a:t>Support migration with </a:t>
            </a:r>
            <a:endParaRPr lang="en-US" dirty="0" smtClean="0"/>
          </a:p>
          <a:p>
            <a:pPr lvl="1"/>
            <a:r>
              <a:rPr lang="en-US" dirty="0" smtClean="0"/>
              <a:t>public IP</a:t>
            </a:r>
            <a:endParaRPr lang="en-US" dirty="0" smtClean="0"/>
          </a:p>
          <a:p>
            <a:r>
              <a:rPr lang="en-US" dirty="0" smtClean="0"/>
              <a:t>Storage</a:t>
            </a:r>
            <a:r>
              <a:rPr lang="en-US" dirty="0" smtClean="0"/>
              <a:t>:</a:t>
            </a:r>
          </a:p>
          <a:p>
            <a:pPr lvl="1"/>
            <a:r>
              <a:rPr lang="en-US" dirty="0" smtClean="0"/>
              <a:t>Geo-replicated storage</a:t>
            </a:r>
          </a:p>
          <a:p>
            <a:pPr lvl="1"/>
            <a:r>
              <a:rPr lang="en-US" dirty="0" smtClean="0"/>
              <a:t>Optimized for serving </a:t>
            </a:r>
            <a:r>
              <a:rPr lang="en-US" dirty="0" smtClean="0"/>
              <a:t>VM      </a:t>
            </a:r>
            <a:r>
              <a:rPr lang="en-US" dirty="0" smtClean="0"/>
              <a:t>images</a:t>
            </a:r>
          </a:p>
          <a:p>
            <a:r>
              <a:rPr lang="en-US" dirty="0"/>
              <a:t>Resource management</a:t>
            </a:r>
          </a:p>
          <a:p>
            <a:pPr lvl="1"/>
            <a:r>
              <a:rPr lang="en-US" dirty="0"/>
              <a:t>OpenStack </a:t>
            </a:r>
            <a:r>
              <a:rPr lang="en-US" dirty="0" smtClean="0"/>
              <a:t>platform</a:t>
            </a:r>
          </a:p>
          <a:p>
            <a:pPr lvl="1"/>
            <a:r>
              <a:rPr lang="en-US" dirty="0" smtClean="0"/>
              <a:t>Automatic scheduling framework</a:t>
            </a:r>
            <a:endParaRPr lang="en-US" dirty="0"/>
          </a:p>
        </p:txBody>
      </p:sp>
      <p:sp>
        <p:nvSpPr>
          <p:cNvPr id="76" name="TextBox 75"/>
          <p:cNvSpPr txBox="1"/>
          <p:nvPr/>
        </p:nvSpPr>
        <p:spPr>
          <a:xfrm>
            <a:off x="3742370" y="3444563"/>
            <a:ext cx="437741" cy="369332"/>
          </a:xfrm>
          <a:prstGeom prst="rect">
            <a:avLst/>
          </a:prstGeom>
          <a:noFill/>
        </p:spPr>
        <p:txBody>
          <a:bodyPr wrap="square" rtlCol="0">
            <a:spAutoFit/>
          </a:bodyPr>
          <a:lstStyle/>
          <a:p>
            <a:pPr algn="ctr"/>
            <a:r>
              <a:rPr lang="en-US" sz="900" dirty="0"/>
              <a:t>First Layer</a:t>
            </a:r>
            <a:endParaRPr lang="en-US" sz="900" dirty="0"/>
          </a:p>
        </p:txBody>
      </p:sp>
      <p:sp>
        <p:nvSpPr>
          <p:cNvPr id="78" name="Rounded Rectangle 77"/>
          <p:cNvSpPr/>
          <p:nvPr/>
        </p:nvSpPr>
        <p:spPr>
          <a:xfrm>
            <a:off x="6180311" y="3177729"/>
            <a:ext cx="1128125" cy="811714"/>
          </a:xfrm>
          <a:prstGeom prst="roundRect">
            <a:avLst>
              <a:gd name="adj" fmla="val 7888"/>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3773" tIns="11886" rIns="23773" bIns="11886" numCol="1" spcCol="0" rtlCol="0" fromWordArt="0" anchor="ctr" anchorCtr="0" forceAA="0" compatLnSpc="1">
            <a:prstTxWarp prst="textNoShape">
              <a:avLst/>
            </a:prstTxWarp>
            <a:noAutofit/>
          </a:bodyPr>
          <a:lstStyle/>
          <a:p>
            <a:pPr algn="ctr"/>
            <a:endParaRPr lang="en-US" sz="3000"/>
          </a:p>
        </p:txBody>
      </p:sp>
      <p:sp>
        <p:nvSpPr>
          <p:cNvPr id="81" name="Rounded Rectangle 80"/>
          <p:cNvSpPr/>
          <p:nvPr/>
        </p:nvSpPr>
        <p:spPr>
          <a:xfrm>
            <a:off x="6190154" y="4035625"/>
            <a:ext cx="1128125" cy="165005"/>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3773" tIns="11886" rIns="23773" bIns="11886" numCol="1" spcCol="0" rtlCol="0" fromWordArt="0" anchor="ctr" anchorCtr="0" forceAA="0" compatLnSpc="1">
            <a:prstTxWarp prst="textNoShape">
              <a:avLst/>
            </a:prstTxWarp>
            <a:noAutofit/>
          </a:bodyPr>
          <a:lstStyle/>
          <a:p>
            <a:pPr algn="ctr"/>
            <a:r>
              <a:rPr lang="en-US" sz="825" dirty="0"/>
              <a:t>KVM/</a:t>
            </a:r>
            <a:r>
              <a:rPr lang="en-US" sz="825" dirty="0" err="1"/>
              <a:t>virtio</a:t>
            </a:r>
            <a:endParaRPr lang="en-US" sz="825" dirty="0"/>
          </a:p>
        </p:txBody>
      </p:sp>
      <p:sp>
        <p:nvSpPr>
          <p:cNvPr id="82" name="TextBox 81"/>
          <p:cNvSpPr txBox="1"/>
          <p:nvPr/>
        </p:nvSpPr>
        <p:spPr>
          <a:xfrm>
            <a:off x="6206015" y="3340188"/>
            <a:ext cx="448638" cy="219291"/>
          </a:xfrm>
          <a:prstGeom prst="rect">
            <a:avLst/>
          </a:prstGeom>
          <a:noFill/>
        </p:spPr>
        <p:txBody>
          <a:bodyPr wrap="square" rtlCol="0">
            <a:spAutoFit/>
          </a:bodyPr>
          <a:lstStyle/>
          <a:p>
            <a:r>
              <a:rPr lang="en-US" sz="825" dirty="0">
                <a:solidFill>
                  <a:schemeClr val="bg1"/>
                </a:solidFill>
              </a:rPr>
              <a:t>Dom0</a:t>
            </a:r>
          </a:p>
        </p:txBody>
      </p:sp>
      <p:sp>
        <p:nvSpPr>
          <p:cNvPr id="88" name="Rounded Rectangle 87"/>
          <p:cNvSpPr/>
          <p:nvPr/>
        </p:nvSpPr>
        <p:spPr>
          <a:xfrm>
            <a:off x="7533403" y="4037682"/>
            <a:ext cx="1132794" cy="163584"/>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3773" tIns="11886" rIns="23773" bIns="11886" numCol="1" spcCol="0" rtlCol="0" fromWordArt="0" anchor="ctr" anchorCtr="0" forceAA="0" compatLnSpc="1">
            <a:prstTxWarp prst="textNoShape">
              <a:avLst/>
            </a:prstTxWarp>
            <a:noAutofit/>
          </a:bodyPr>
          <a:lstStyle/>
          <a:p>
            <a:pPr algn="ctr"/>
            <a:r>
              <a:rPr lang="en-US" sz="825" dirty="0"/>
              <a:t>KVM/</a:t>
            </a:r>
            <a:r>
              <a:rPr lang="en-US" sz="825" dirty="0" err="1"/>
              <a:t>virtio</a:t>
            </a:r>
            <a:endParaRPr lang="en-US" sz="825" dirty="0"/>
          </a:p>
        </p:txBody>
      </p:sp>
      <p:sp>
        <p:nvSpPr>
          <p:cNvPr id="89" name="Rounded Rectangle 88"/>
          <p:cNvSpPr/>
          <p:nvPr/>
        </p:nvSpPr>
        <p:spPr>
          <a:xfrm>
            <a:off x="7532780" y="3177726"/>
            <a:ext cx="1128124" cy="811715"/>
          </a:xfrm>
          <a:prstGeom prst="roundRect">
            <a:avLst>
              <a:gd name="adj" fmla="val 7888"/>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3773" tIns="11886" rIns="23773" bIns="11886" numCol="1" spcCol="0" rtlCol="0" fromWordArt="0" anchor="ctr" anchorCtr="0" forceAA="0" compatLnSpc="1">
            <a:prstTxWarp prst="textNoShape">
              <a:avLst/>
            </a:prstTxWarp>
            <a:noAutofit/>
          </a:bodyPr>
          <a:lstStyle/>
          <a:p>
            <a:pPr algn="ctr"/>
            <a:endParaRPr lang="en-US" sz="3000"/>
          </a:p>
        </p:txBody>
      </p:sp>
      <p:sp>
        <p:nvSpPr>
          <p:cNvPr id="92" name="TextBox 91"/>
          <p:cNvSpPr txBox="1"/>
          <p:nvPr/>
        </p:nvSpPr>
        <p:spPr>
          <a:xfrm>
            <a:off x="7548805" y="3332111"/>
            <a:ext cx="448637" cy="219291"/>
          </a:xfrm>
          <a:prstGeom prst="rect">
            <a:avLst/>
          </a:prstGeom>
          <a:noFill/>
        </p:spPr>
        <p:txBody>
          <a:bodyPr wrap="square" rtlCol="0">
            <a:spAutoFit/>
          </a:bodyPr>
          <a:lstStyle/>
          <a:p>
            <a:r>
              <a:rPr lang="en-US" sz="825" dirty="0">
                <a:solidFill>
                  <a:schemeClr val="bg1"/>
                </a:solidFill>
              </a:rPr>
              <a:t>Dom0</a:t>
            </a:r>
          </a:p>
        </p:txBody>
      </p:sp>
      <p:sp>
        <p:nvSpPr>
          <p:cNvPr id="93" name="TextBox 92"/>
          <p:cNvSpPr txBox="1"/>
          <p:nvPr/>
        </p:nvSpPr>
        <p:spPr>
          <a:xfrm>
            <a:off x="6260414" y="3014002"/>
            <a:ext cx="971741" cy="219291"/>
          </a:xfrm>
          <a:prstGeom prst="rect">
            <a:avLst/>
          </a:prstGeom>
          <a:noFill/>
        </p:spPr>
        <p:txBody>
          <a:bodyPr wrap="none" rtlCol="0">
            <a:spAutoFit/>
          </a:bodyPr>
          <a:lstStyle/>
          <a:p>
            <a:pPr algn="ctr"/>
            <a:r>
              <a:rPr lang="en-US" sz="825" dirty="0"/>
              <a:t>Availability Zone 1</a:t>
            </a:r>
          </a:p>
        </p:txBody>
      </p:sp>
      <p:sp>
        <p:nvSpPr>
          <p:cNvPr id="94" name="TextBox 93"/>
          <p:cNvSpPr txBox="1"/>
          <p:nvPr/>
        </p:nvSpPr>
        <p:spPr>
          <a:xfrm>
            <a:off x="7600365" y="3012508"/>
            <a:ext cx="971741" cy="219291"/>
          </a:xfrm>
          <a:prstGeom prst="rect">
            <a:avLst/>
          </a:prstGeom>
          <a:noFill/>
        </p:spPr>
        <p:txBody>
          <a:bodyPr wrap="none" rtlCol="0">
            <a:spAutoFit/>
          </a:bodyPr>
          <a:lstStyle/>
          <a:p>
            <a:pPr algn="ctr"/>
            <a:r>
              <a:rPr lang="en-US" sz="825" dirty="0"/>
              <a:t>Availability Zone 2</a:t>
            </a:r>
          </a:p>
        </p:txBody>
      </p:sp>
      <p:sp>
        <p:nvSpPr>
          <p:cNvPr id="95" name="Rounded Rectangle 94"/>
          <p:cNvSpPr/>
          <p:nvPr/>
        </p:nvSpPr>
        <p:spPr>
          <a:xfrm>
            <a:off x="6118774" y="3012507"/>
            <a:ext cx="2701661" cy="1253935"/>
          </a:xfrm>
          <a:prstGeom prst="roundRect">
            <a:avLst/>
          </a:prstGeom>
          <a:noFill/>
          <a:ln>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p>
        </p:txBody>
      </p:sp>
      <p:sp>
        <p:nvSpPr>
          <p:cNvPr id="96" name="Rounded Rectangle 95"/>
          <p:cNvSpPr/>
          <p:nvPr/>
        </p:nvSpPr>
        <p:spPr>
          <a:xfrm>
            <a:off x="4290694" y="3061789"/>
            <a:ext cx="1711552" cy="1204655"/>
          </a:xfrm>
          <a:prstGeom prst="roundRect">
            <a:avLst/>
          </a:prstGeom>
          <a:noFill/>
          <a:ln>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p>
        </p:txBody>
      </p:sp>
      <p:sp>
        <p:nvSpPr>
          <p:cNvPr id="97" name="TextBox 96"/>
          <p:cNvSpPr txBox="1"/>
          <p:nvPr/>
        </p:nvSpPr>
        <p:spPr>
          <a:xfrm>
            <a:off x="4640563" y="2793341"/>
            <a:ext cx="1090363" cy="253916"/>
          </a:xfrm>
          <a:prstGeom prst="rect">
            <a:avLst/>
          </a:prstGeom>
          <a:noFill/>
        </p:spPr>
        <p:txBody>
          <a:bodyPr wrap="none" rtlCol="0">
            <a:spAutoFit/>
          </a:bodyPr>
          <a:lstStyle/>
          <a:p>
            <a:pPr algn="ctr"/>
            <a:r>
              <a:rPr lang="en-US" sz="1050" dirty="0"/>
              <a:t>Cloud Provider 1</a:t>
            </a:r>
          </a:p>
        </p:txBody>
      </p:sp>
      <p:sp>
        <p:nvSpPr>
          <p:cNvPr id="98" name="TextBox 97"/>
          <p:cNvSpPr txBox="1"/>
          <p:nvPr/>
        </p:nvSpPr>
        <p:spPr>
          <a:xfrm>
            <a:off x="6910570" y="2802038"/>
            <a:ext cx="1090363" cy="253916"/>
          </a:xfrm>
          <a:prstGeom prst="rect">
            <a:avLst/>
          </a:prstGeom>
          <a:noFill/>
        </p:spPr>
        <p:txBody>
          <a:bodyPr wrap="none" rtlCol="0">
            <a:spAutoFit/>
          </a:bodyPr>
          <a:lstStyle/>
          <a:p>
            <a:pPr algn="ctr"/>
            <a:r>
              <a:rPr lang="en-US" sz="1050" dirty="0"/>
              <a:t>Cloud Provider 2</a:t>
            </a:r>
          </a:p>
        </p:txBody>
      </p:sp>
      <p:sp>
        <p:nvSpPr>
          <p:cNvPr id="102" name="Left Brace 101"/>
          <p:cNvSpPr/>
          <p:nvPr/>
        </p:nvSpPr>
        <p:spPr>
          <a:xfrm>
            <a:off x="4131163" y="3061789"/>
            <a:ext cx="173362" cy="1205648"/>
          </a:xfrm>
          <a:prstGeom prst="leftBrace">
            <a:avLst>
              <a:gd name="adj1" fmla="val 94377"/>
              <a:gd name="adj2" fmla="val 46963"/>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00"/>
          </a:p>
        </p:txBody>
      </p:sp>
      <p:sp>
        <p:nvSpPr>
          <p:cNvPr id="83" name="Rounded Rectangle 82"/>
          <p:cNvSpPr/>
          <p:nvPr/>
        </p:nvSpPr>
        <p:spPr>
          <a:xfrm>
            <a:off x="4355680" y="3171658"/>
            <a:ext cx="1569730" cy="822737"/>
          </a:xfrm>
          <a:prstGeom prst="roundRect">
            <a:avLst>
              <a:gd name="adj" fmla="val 7888"/>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3773" tIns="11886" rIns="23773" bIns="11886" numCol="1" spcCol="0" rtlCol="0" fromWordArt="0" anchor="ctr" anchorCtr="0" forceAA="0" compatLnSpc="1">
            <a:prstTxWarp prst="textNoShape">
              <a:avLst/>
            </a:prstTxWarp>
            <a:noAutofit/>
          </a:bodyPr>
          <a:lstStyle/>
          <a:p>
            <a:pPr algn="ctr"/>
            <a:endParaRPr lang="en-US" sz="3000"/>
          </a:p>
        </p:txBody>
      </p:sp>
      <p:grpSp>
        <p:nvGrpSpPr>
          <p:cNvPr id="7" name="Group 6"/>
          <p:cNvGrpSpPr/>
          <p:nvPr/>
        </p:nvGrpSpPr>
        <p:grpSpPr>
          <a:xfrm>
            <a:off x="4811544" y="3790812"/>
            <a:ext cx="3815501" cy="155567"/>
            <a:chOff x="6415392" y="3911415"/>
            <a:chExt cx="5087334" cy="207423"/>
          </a:xfrm>
        </p:grpSpPr>
        <p:sp>
          <p:nvSpPr>
            <p:cNvPr id="84" name="Rectangle 83"/>
            <p:cNvSpPr/>
            <p:nvPr/>
          </p:nvSpPr>
          <p:spPr>
            <a:xfrm>
              <a:off x="6415392" y="3914423"/>
              <a:ext cx="1438778" cy="2044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25" dirty="0" err="1"/>
                <a:t>Xen</a:t>
              </a:r>
              <a:r>
                <a:rPr lang="en-US" sz="825" dirty="0"/>
                <a:t>-Blanket</a:t>
              </a:r>
            </a:p>
          </p:txBody>
        </p:sp>
        <p:sp>
          <p:nvSpPr>
            <p:cNvPr id="79" name="Rectangle 78"/>
            <p:cNvSpPr/>
            <p:nvPr/>
          </p:nvSpPr>
          <p:spPr>
            <a:xfrm>
              <a:off x="8298724" y="3911418"/>
              <a:ext cx="1400712" cy="2016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25" dirty="0" err="1"/>
                <a:t>Xen</a:t>
              </a:r>
              <a:r>
                <a:rPr lang="en-US" sz="825" dirty="0"/>
                <a:t>-Blanket</a:t>
              </a:r>
            </a:p>
          </p:txBody>
        </p:sp>
        <p:sp>
          <p:nvSpPr>
            <p:cNvPr id="90" name="Rectangle 89"/>
            <p:cNvSpPr/>
            <p:nvPr/>
          </p:nvSpPr>
          <p:spPr>
            <a:xfrm>
              <a:off x="10102015" y="3911415"/>
              <a:ext cx="1400711" cy="2016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25" dirty="0" err="1"/>
                <a:t>Xen</a:t>
              </a:r>
              <a:r>
                <a:rPr lang="en-US" sz="825" dirty="0"/>
                <a:t>-Blanket</a:t>
              </a:r>
            </a:p>
          </p:txBody>
        </p:sp>
      </p:grpSp>
      <p:grpSp>
        <p:nvGrpSpPr>
          <p:cNvPr id="9" name="Group 8"/>
          <p:cNvGrpSpPr/>
          <p:nvPr/>
        </p:nvGrpSpPr>
        <p:grpSpPr>
          <a:xfrm>
            <a:off x="4806599" y="3600079"/>
            <a:ext cx="3817044" cy="173101"/>
            <a:chOff x="6408798" y="3657105"/>
            <a:chExt cx="5089392" cy="230801"/>
          </a:xfrm>
        </p:grpSpPr>
        <p:sp>
          <p:nvSpPr>
            <p:cNvPr id="85" name="Rounded Rectangle 84"/>
            <p:cNvSpPr/>
            <p:nvPr/>
          </p:nvSpPr>
          <p:spPr>
            <a:xfrm>
              <a:off x="6408798" y="3664619"/>
              <a:ext cx="1445372" cy="223287"/>
            </a:xfrm>
            <a:prstGeom prst="roundRect">
              <a:avLst/>
            </a:prstGeom>
            <a:solidFill>
              <a:srgbClr val="BF9000"/>
            </a:solidFill>
            <a:ln>
              <a:solidFill>
                <a:srgbClr val="8C6800"/>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25" dirty="0">
                  <a:solidFill>
                    <a:schemeClr val="bg1"/>
                  </a:solidFill>
                </a:rPr>
                <a:t>OpenStack</a:t>
              </a:r>
              <a:endParaRPr lang="en-US" sz="825" dirty="0">
                <a:solidFill>
                  <a:schemeClr val="bg1"/>
                </a:solidFill>
              </a:endParaRPr>
            </a:p>
          </p:txBody>
        </p:sp>
        <p:sp>
          <p:nvSpPr>
            <p:cNvPr id="104" name="Rounded Rectangle 103"/>
            <p:cNvSpPr/>
            <p:nvPr/>
          </p:nvSpPr>
          <p:spPr>
            <a:xfrm>
              <a:off x="8287919" y="3657105"/>
              <a:ext cx="1411517" cy="223287"/>
            </a:xfrm>
            <a:prstGeom prst="roundRect">
              <a:avLst/>
            </a:prstGeom>
            <a:solidFill>
              <a:srgbClr val="BF9000"/>
            </a:solidFill>
            <a:ln>
              <a:solidFill>
                <a:srgbClr val="8C6800"/>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25" dirty="0">
                  <a:solidFill>
                    <a:schemeClr val="bg1"/>
                  </a:solidFill>
                </a:rPr>
                <a:t>OpenStack</a:t>
              </a:r>
              <a:endParaRPr lang="en-US" sz="825" dirty="0">
                <a:solidFill>
                  <a:schemeClr val="bg1"/>
                </a:solidFill>
              </a:endParaRPr>
            </a:p>
          </p:txBody>
        </p:sp>
        <p:sp>
          <p:nvSpPr>
            <p:cNvPr id="106" name="Rounded Rectangle 105"/>
            <p:cNvSpPr/>
            <p:nvPr/>
          </p:nvSpPr>
          <p:spPr>
            <a:xfrm>
              <a:off x="10086673" y="3657655"/>
              <a:ext cx="1411517" cy="223287"/>
            </a:xfrm>
            <a:prstGeom prst="roundRect">
              <a:avLst/>
            </a:prstGeom>
            <a:solidFill>
              <a:srgbClr val="BF9000"/>
            </a:solidFill>
            <a:ln>
              <a:solidFill>
                <a:srgbClr val="8C6800"/>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25" dirty="0">
                  <a:solidFill>
                    <a:schemeClr val="bg1"/>
                  </a:solidFill>
                </a:rPr>
                <a:t>OpenStack</a:t>
              </a:r>
              <a:endParaRPr lang="en-US" sz="825" dirty="0">
                <a:solidFill>
                  <a:schemeClr val="bg1"/>
                </a:solidFill>
              </a:endParaRPr>
            </a:p>
          </p:txBody>
        </p:sp>
      </p:grpSp>
      <p:grpSp>
        <p:nvGrpSpPr>
          <p:cNvPr id="8" name="Group 7"/>
          <p:cNvGrpSpPr/>
          <p:nvPr/>
        </p:nvGrpSpPr>
        <p:grpSpPr>
          <a:xfrm>
            <a:off x="4290694" y="3210794"/>
            <a:ext cx="4231814" cy="740150"/>
            <a:chOff x="5720925" y="3138059"/>
            <a:chExt cx="5642419" cy="986866"/>
          </a:xfrm>
        </p:grpSpPr>
        <p:grpSp>
          <p:nvGrpSpPr>
            <p:cNvPr id="86" name="Group 85"/>
            <p:cNvGrpSpPr/>
            <p:nvPr/>
          </p:nvGrpSpPr>
          <p:grpSpPr>
            <a:xfrm>
              <a:off x="7217552" y="3138059"/>
              <a:ext cx="490806" cy="496273"/>
              <a:chOff x="2327265" y="6295077"/>
              <a:chExt cx="394931" cy="381000"/>
            </a:xfrm>
          </p:grpSpPr>
          <p:sp>
            <p:nvSpPr>
              <p:cNvPr id="119" name="Rounded Rectangle 118"/>
              <p:cNvSpPr/>
              <p:nvPr/>
            </p:nvSpPr>
            <p:spPr>
              <a:xfrm>
                <a:off x="2364581" y="6295077"/>
                <a:ext cx="357615" cy="3556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450" dirty="0"/>
              </a:p>
            </p:txBody>
          </p:sp>
          <p:sp>
            <p:nvSpPr>
              <p:cNvPr id="120" name="Rounded Rectangle 119"/>
              <p:cNvSpPr/>
              <p:nvPr/>
            </p:nvSpPr>
            <p:spPr>
              <a:xfrm>
                <a:off x="2327265" y="6320477"/>
                <a:ext cx="357615" cy="3556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25" dirty="0"/>
                  <a:t>User VMs</a:t>
                </a:r>
              </a:p>
            </p:txBody>
          </p:sp>
        </p:grpSp>
        <p:sp>
          <p:nvSpPr>
            <p:cNvPr id="100" name="Left Brace 99"/>
            <p:cNvSpPr/>
            <p:nvPr/>
          </p:nvSpPr>
          <p:spPr>
            <a:xfrm>
              <a:off x="6307193" y="3169440"/>
              <a:ext cx="79017" cy="955485"/>
            </a:xfrm>
            <a:prstGeom prst="leftBrace">
              <a:avLst>
                <a:gd name="adj1" fmla="val 94377"/>
                <a:gd name="adj2" fmla="val 46963"/>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00"/>
            </a:p>
          </p:txBody>
        </p:sp>
        <p:sp>
          <p:nvSpPr>
            <p:cNvPr id="101" name="TextBox 100"/>
            <p:cNvSpPr txBox="1"/>
            <p:nvPr/>
          </p:nvSpPr>
          <p:spPr>
            <a:xfrm>
              <a:off x="5720925" y="3349072"/>
              <a:ext cx="679801" cy="677108"/>
            </a:xfrm>
            <a:prstGeom prst="rect">
              <a:avLst/>
            </a:prstGeom>
            <a:noFill/>
          </p:spPr>
          <p:txBody>
            <a:bodyPr wrap="square" rtlCol="0">
              <a:spAutoFit/>
            </a:bodyPr>
            <a:lstStyle/>
            <a:p>
              <a:pPr algn="ctr"/>
              <a:r>
                <a:rPr lang="en-US" sz="900" dirty="0"/>
                <a:t>Second Layer</a:t>
              </a:r>
              <a:endParaRPr lang="en-US" sz="900" dirty="0"/>
            </a:p>
          </p:txBody>
        </p:sp>
        <p:grpSp>
          <p:nvGrpSpPr>
            <p:cNvPr id="103" name="Group 102"/>
            <p:cNvGrpSpPr/>
            <p:nvPr/>
          </p:nvGrpSpPr>
          <p:grpSpPr>
            <a:xfrm>
              <a:off x="6599519" y="3138977"/>
              <a:ext cx="490806" cy="496273"/>
              <a:chOff x="2327265" y="6295077"/>
              <a:chExt cx="394931" cy="381000"/>
            </a:xfrm>
          </p:grpSpPr>
          <p:sp>
            <p:nvSpPr>
              <p:cNvPr id="115" name="Rounded Rectangle 114"/>
              <p:cNvSpPr/>
              <p:nvPr/>
            </p:nvSpPr>
            <p:spPr>
              <a:xfrm>
                <a:off x="2364581" y="6295077"/>
                <a:ext cx="357615" cy="3556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450" dirty="0"/>
              </a:p>
            </p:txBody>
          </p:sp>
          <p:sp>
            <p:nvSpPr>
              <p:cNvPr id="116" name="Rounded Rectangle 115"/>
              <p:cNvSpPr/>
              <p:nvPr/>
            </p:nvSpPr>
            <p:spPr>
              <a:xfrm>
                <a:off x="2327265" y="6320477"/>
                <a:ext cx="357615" cy="3556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25" dirty="0"/>
                  <a:t>User VMs</a:t>
                </a:r>
              </a:p>
            </p:txBody>
          </p:sp>
        </p:grpSp>
        <p:grpSp>
          <p:nvGrpSpPr>
            <p:cNvPr id="80" name="Group 79"/>
            <p:cNvGrpSpPr/>
            <p:nvPr/>
          </p:nvGrpSpPr>
          <p:grpSpPr>
            <a:xfrm>
              <a:off x="9089493" y="3146236"/>
              <a:ext cx="477821" cy="489625"/>
              <a:chOff x="2327265" y="6295077"/>
              <a:chExt cx="394931" cy="381000"/>
            </a:xfrm>
          </p:grpSpPr>
          <p:sp>
            <p:nvSpPr>
              <p:cNvPr id="121" name="Rounded Rectangle 120"/>
              <p:cNvSpPr/>
              <p:nvPr/>
            </p:nvSpPr>
            <p:spPr>
              <a:xfrm>
                <a:off x="2364581" y="6295077"/>
                <a:ext cx="357615" cy="3556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450" dirty="0"/>
              </a:p>
            </p:txBody>
          </p:sp>
          <p:sp>
            <p:nvSpPr>
              <p:cNvPr id="122" name="Rounded Rectangle 121"/>
              <p:cNvSpPr/>
              <p:nvPr/>
            </p:nvSpPr>
            <p:spPr>
              <a:xfrm>
                <a:off x="2327265" y="6320477"/>
                <a:ext cx="357615" cy="3556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25" dirty="0"/>
                  <a:t>User VMs</a:t>
                </a:r>
              </a:p>
            </p:txBody>
          </p:sp>
        </p:grpSp>
        <p:grpSp>
          <p:nvGrpSpPr>
            <p:cNvPr id="105" name="Group 104"/>
            <p:cNvGrpSpPr/>
            <p:nvPr/>
          </p:nvGrpSpPr>
          <p:grpSpPr>
            <a:xfrm>
              <a:off x="8458809" y="3146234"/>
              <a:ext cx="477821" cy="489625"/>
              <a:chOff x="2327265" y="6295077"/>
              <a:chExt cx="394931" cy="381000"/>
            </a:xfrm>
          </p:grpSpPr>
          <p:sp>
            <p:nvSpPr>
              <p:cNvPr id="113" name="Rounded Rectangle 112"/>
              <p:cNvSpPr/>
              <p:nvPr/>
            </p:nvSpPr>
            <p:spPr>
              <a:xfrm>
                <a:off x="2364581" y="6295077"/>
                <a:ext cx="357615" cy="3556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450" dirty="0"/>
              </a:p>
            </p:txBody>
          </p:sp>
          <p:sp>
            <p:nvSpPr>
              <p:cNvPr id="114" name="Rounded Rectangle 113"/>
              <p:cNvSpPr/>
              <p:nvPr/>
            </p:nvSpPr>
            <p:spPr>
              <a:xfrm>
                <a:off x="2327265" y="6320477"/>
                <a:ext cx="357615" cy="3556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25" dirty="0"/>
                  <a:t>User VMs</a:t>
                </a:r>
              </a:p>
            </p:txBody>
          </p:sp>
        </p:grpSp>
        <p:grpSp>
          <p:nvGrpSpPr>
            <p:cNvPr id="91" name="Group 90"/>
            <p:cNvGrpSpPr/>
            <p:nvPr/>
          </p:nvGrpSpPr>
          <p:grpSpPr>
            <a:xfrm>
              <a:off x="10885523" y="3138977"/>
              <a:ext cx="477821" cy="489624"/>
              <a:chOff x="2327265" y="6295077"/>
              <a:chExt cx="394931" cy="381000"/>
            </a:xfrm>
          </p:grpSpPr>
          <p:sp>
            <p:nvSpPr>
              <p:cNvPr id="117" name="Rounded Rectangle 116"/>
              <p:cNvSpPr/>
              <p:nvPr/>
            </p:nvSpPr>
            <p:spPr>
              <a:xfrm>
                <a:off x="2364581" y="6295077"/>
                <a:ext cx="357615" cy="3556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450" dirty="0"/>
              </a:p>
            </p:txBody>
          </p:sp>
          <p:sp>
            <p:nvSpPr>
              <p:cNvPr id="118" name="Rounded Rectangle 117"/>
              <p:cNvSpPr/>
              <p:nvPr/>
            </p:nvSpPr>
            <p:spPr>
              <a:xfrm>
                <a:off x="2327265" y="6320477"/>
                <a:ext cx="357615" cy="3556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25" dirty="0"/>
                  <a:t>User VMs</a:t>
                </a:r>
              </a:p>
            </p:txBody>
          </p:sp>
        </p:grpSp>
        <p:grpSp>
          <p:nvGrpSpPr>
            <p:cNvPr id="107" name="Group 106"/>
            <p:cNvGrpSpPr/>
            <p:nvPr/>
          </p:nvGrpSpPr>
          <p:grpSpPr>
            <a:xfrm>
              <a:off x="10246463" y="3139593"/>
              <a:ext cx="477821" cy="489624"/>
              <a:chOff x="2327265" y="6295077"/>
              <a:chExt cx="394931" cy="381000"/>
            </a:xfrm>
          </p:grpSpPr>
          <p:sp>
            <p:nvSpPr>
              <p:cNvPr id="111" name="Rounded Rectangle 110"/>
              <p:cNvSpPr/>
              <p:nvPr/>
            </p:nvSpPr>
            <p:spPr>
              <a:xfrm>
                <a:off x="2364581" y="6295077"/>
                <a:ext cx="357615" cy="3556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450" dirty="0"/>
              </a:p>
            </p:txBody>
          </p:sp>
          <p:sp>
            <p:nvSpPr>
              <p:cNvPr id="112" name="Rounded Rectangle 111"/>
              <p:cNvSpPr/>
              <p:nvPr/>
            </p:nvSpPr>
            <p:spPr>
              <a:xfrm>
                <a:off x="2327265" y="6320477"/>
                <a:ext cx="357615" cy="3556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25" dirty="0"/>
                  <a:t>User VMs</a:t>
                </a:r>
              </a:p>
            </p:txBody>
          </p:sp>
        </p:grpSp>
      </p:grpSp>
      <p:sp>
        <p:nvSpPr>
          <p:cNvPr id="109" name="Rounded Rectangular Callout 108"/>
          <p:cNvSpPr/>
          <p:nvPr/>
        </p:nvSpPr>
        <p:spPr>
          <a:xfrm>
            <a:off x="4131163" y="2347485"/>
            <a:ext cx="990880" cy="347617"/>
          </a:xfrm>
          <a:prstGeom prst="wedgeRoundRectCallout">
            <a:avLst>
              <a:gd name="adj1" fmla="val -725"/>
              <a:gd name="adj2" fmla="val 183066"/>
              <a:gd name="adj3" fmla="val 16667"/>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050" dirty="0"/>
              <a:t>First-layer VM</a:t>
            </a:r>
            <a:endParaRPr lang="en-US" sz="1050" dirty="0"/>
          </a:p>
        </p:txBody>
      </p:sp>
      <p:sp>
        <p:nvSpPr>
          <p:cNvPr id="110" name="Rounded Rectangle 109"/>
          <p:cNvSpPr/>
          <p:nvPr/>
        </p:nvSpPr>
        <p:spPr>
          <a:xfrm>
            <a:off x="6570804" y="4326877"/>
            <a:ext cx="2249525" cy="1683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050" dirty="0">
                <a:solidFill>
                  <a:srgbClr val="000000"/>
                </a:solidFill>
              </a:rPr>
              <a:t>Geo-replicated Image Storage</a:t>
            </a:r>
          </a:p>
        </p:txBody>
      </p:sp>
      <p:sp>
        <p:nvSpPr>
          <p:cNvPr id="60" name="Rounded Rectangular Callout 59"/>
          <p:cNvSpPr/>
          <p:nvPr/>
        </p:nvSpPr>
        <p:spPr>
          <a:xfrm>
            <a:off x="5708676" y="2336075"/>
            <a:ext cx="1209281" cy="338919"/>
          </a:xfrm>
          <a:prstGeom prst="wedgeRoundRectCallout">
            <a:avLst>
              <a:gd name="adj1" fmla="val -52795"/>
              <a:gd name="adj2" fmla="val 216686"/>
              <a:gd name="adj3" fmla="val 16667"/>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050" dirty="0"/>
              <a:t>Second-layer </a:t>
            </a:r>
            <a:r>
              <a:rPr lang="en-US" sz="1050" dirty="0"/>
              <a:t>VM</a:t>
            </a:r>
          </a:p>
        </p:txBody>
      </p:sp>
      <p:sp>
        <p:nvSpPr>
          <p:cNvPr id="59" name="Rounded Rectangular Callout 58"/>
          <p:cNvSpPr/>
          <p:nvPr/>
        </p:nvSpPr>
        <p:spPr>
          <a:xfrm>
            <a:off x="6049115" y="4695047"/>
            <a:ext cx="1085576" cy="368852"/>
          </a:xfrm>
          <a:prstGeom prst="wedgeRoundRectCallout">
            <a:avLst>
              <a:gd name="adj1" fmla="val -72701"/>
              <a:gd name="adj2" fmla="val -25714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050" dirty="0"/>
              <a:t>Second-layer </a:t>
            </a:r>
            <a:r>
              <a:rPr lang="en-US" sz="1050" dirty="0"/>
              <a:t>hypervisor</a:t>
            </a:r>
          </a:p>
        </p:txBody>
      </p:sp>
      <p:sp>
        <p:nvSpPr>
          <p:cNvPr id="87" name="Rounded Rectangle 86"/>
          <p:cNvSpPr/>
          <p:nvPr/>
        </p:nvSpPr>
        <p:spPr>
          <a:xfrm>
            <a:off x="4355680" y="4047023"/>
            <a:ext cx="1561750" cy="157249"/>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3773" tIns="11886" rIns="23773" bIns="11886" numCol="1" spcCol="0" rtlCol="0" fromWordArt="0" anchor="ctr" anchorCtr="0" forceAA="0" compatLnSpc="1">
            <a:prstTxWarp prst="textNoShape">
              <a:avLst/>
            </a:prstTxWarp>
            <a:noAutofit/>
          </a:bodyPr>
          <a:lstStyle/>
          <a:p>
            <a:pPr algn="ctr"/>
            <a:r>
              <a:rPr lang="en-US" sz="825" dirty="0" err="1"/>
              <a:t>Xen</a:t>
            </a:r>
            <a:r>
              <a:rPr lang="en-US" sz="825" dirty="0"/>
              <a:t>/PV-on-HVM</a:t>
            </a:r>
          </a:p>
        </p:txBody>
      </p:sp>
      <p:sp>
        <p:nvSpPr>
          <p:cNvPr id="108" name="Rounded Rectangular Callout 107"/>
          <p:cNvSpPr/>
          <p:nvPr/>
        </p:nvSpPr>
        <p:spPr>
          <a:xfrm>
            <a:off x="3632814" y="4743857"/>
            <a:ext cx="973375" cy="334044"/>
          </a:xfrm>
          <a:prstGeom prst="wedgeRoundRectCallout">
            <a:avLst>
              <a:gd name="adj1" fmla="val 45510"/>
              <a:gd name="adj2" fmla="val -228291"/>
              <a:gd name="adj3" fmla="val 16667"/>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050" dirty="0"/>
              <a:t>First-layer hypervisor</a:t>
            </a:r>
            <a:endParaRPr lang="en-US" sz="1050" dirty="0"/>
          </a:p>
        </p:txBody>
      </p:sp>
      <p:sp>
        <p:nvSpPr>
          <p:cNvPr id="99" name="Rounded Rectangle 98"/>
          <p:cNvSpPr/>
          <p:nvPr/>
        </p:nvSpPr>
        <p:spPr>
          <a:xfrm>
            <a:off x="4290694" y="4325260"/>
            <a:ext cx="2228402" cy="1683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050" dirty="0">
                <a:solidFill>
                  <a:srgbClr val="000000"/>
                </a:solidFill>
              </a:rPr>
              <a:t>Software-Defined Network (SDN)</a:t>
            </a:r>
            <a:endParaRPr lang="en-US" sz="1050" dirty="0">
              <a:solidFill>
                <a:srgbClr val="000000"/>
              </a:solidFill>
            </a:endParaRPr>
          </a:p>
        </p:txBody>
      </p:sp>
    </p:spTree>
    <p:custDataLst>
      <p:tags r:id="rId1"/>
    </p:custDataLst>
    <p:extLst>
      <p:ext uri="{BB962C8B-B14F-4D97-AF65-F5344CB8AC3E}">
        <p14:creationId xmlns:p14="http://schemas.microsoft.com/office/powerpoint/2010/main" val="2972789346"/>
      </p:ext>
    </p:extLst>
  </p:cSld>
  <p:clrMapOvr>
    <a:masterClrMapping/>
  </p:clrMapOvr>
  <mc:AlternateContent xmlns:mc="http://schemas.openxmlformats.org/markup-compatibility/2006" xmlns:p14="http://schemas.microsoft.com/office/powerpoint/2010/main">
    <mc:Choice Requires="p14">
      <p:transition spd="slow" p14:dur="2000" advTm="110945"/>
    </mc:Choice>
    <mc:Fallback xmlns="">
      <p:transition spd="slow" advTm="11094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8"/>
                                        </p:tgtEl>
                                        <p:attrNameLst>
                                          <p:attrName>style.visibility</p:attrName>
                                        </p:attrNameLst>
                                      </p:cBhvr>
                                      <p:to>
                                        <p:strVal val="visible"/>
                                      </p:to>
                                    </p:set>
                                    <p:animEffect transition="in" filter="randombar(horizontal)">
                                      <p:cBhvr>
                                        <p:cTn id="7" dur="500"/>
                                        <p:tgtEl>
                                          <p:spTgt spid="10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09"/>
                                        </p:tgtEl>
                                        <p:attrNameLst>
                                          <p:attrName>style.visibility</p:attrName>
                                        </p:attrNameLst>
                                      </p:cBhvr>
                                      <p:to>
                                        <p:strVal val="visible"/>
                                      </p:to>
                                    </p:set>
                                    <p:animEffect transition="in" filter="randombar(horizontal)">
                                      <p:cBhvr>
                                        <p:cTn id="12" dur="500"/>
                                        <p:tgtEl>
                                          <p:spTgt spid="109"/>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4">
                                            <p:txEl>
                                              <p:pRg st="0" end="0"/>
                                            </p:txEl>
                                          </p:spTgt>
                                        </p:tgtEl>
                                        <p:attrNameLst>
                                          <p:attrName>style.visibility</p:attrName>
                                        </p:attrNameLst>
                                      </p:cBhvr>
                                      <p:to>
                                        <p:strVal val="visible"/>
                                      </p:to>
                                    </p:set>
                                    <p:animEffect transition="in" filter="fade">
                                      <p:cBhvr>
                                        <p:cTn id="17" dur="1000"/>
                                        <p:tgtEl>
                                          <p:spTgt spid="24">
                                            <p:txEl>
                                              <p:pRg st="0" end="0"/>
                                            </p:txEl>
                                          </p:spTgt>
                                        </p:tgtEl>
                                      </p:cBhvr>
                                    </p:animEffect>
                                    <p:anim calcmode="lin" valueType="num">
                                      <p:cBhvr>
                                        <p:cTn id="18"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24">
                                            <p:txEl>
                                              <p:pRg st="0" end="0"/>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4">
                                            <p:txEl>
                                              <p:pRg st="1" end="1"/>
                                            </p:txEl>
                                          </p:spTgt>
                                        </p:tgtEl>
                                        <p:attrNameLst>
                                          <p:attrName>style.visibility</p:attrName>
                                        </p:attrNameLst>
                                      </p:cBhvr>
                                      <p:to>
                                        <p:strVal val="visible"/>
                                      </p:to>
                                    </p:set>
                                    <p:animEffect transition="in" filter="fade">
                                      <p:cBhvr>
                                        <p:cTn id="22" dur="1000"/>
                                        <p:tgtEl>
                                          <p:spTgt spid="24">
                                            <p:txEl>
                                              <p:pRg st="1" end="1"/>
                                            </p:txEl>
                                          </p:spTgt>
                                        </p:tgtEl>
                                      </p:cBhvr>
                                    </p:animEffect>
                                    <p:anim calcmode="lin" valueType="num">
                                      <p:cBhvr>
                                        <p:cTn id="23"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24">
                                            <p:txEl>
                                              <p:pRg st="1" end="1"/>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4">
                                            <p:txEl>
                                              <p:pRg st="2" end="2"/>
                                            </p:txEl>
                                          </p:spTgt>
                                        </p:tgtEl>
                                        <p:attrNameLst>
                                          <p:attrName>style.visibility</p:attrName>
                                        </p:attrNameLst>
                                      </p:cBhvr>
                                      <p:to>
                                        <p:strVal val="visible"/>
                                      </p:to>
                                    </p:set>
                                    <p:animEffect transition="in" filter="fade">
                                      <p:cBhvr>
                                        <p:cTn id="27" dur="1000"/>
                                        <p:tgtEl>
                                          <p:spTgt spid="24">
                                            <p:txEl>
                                              <p:pRg st="2" end="2"/>
                                            </p:txEl>
                                          </p:spTgt>
                                        </p:tgtEl>
                                      </p:cBhvr>
                                    </p:animEffect>
                                    <p:anim calcmode="lin" valueType="num">
                                      <p:cBhvr>
                                        <p:cTn id="28"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24">
                                            <p:txEl>
                                              <p:pRg st="2" end="2"/>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grpId="0" nodeType="click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randombar(horizontal)">
                                      <p:cBhvr>
                                        <p:cTn id="46" dur="500"/>
                                        <p:tgtEl>
                                          <p:spTgt spid="59"/>
                                        </p:tgtEl>
                                      </p:cBhvr>
                                    </p:animEffect>
                                  </p:childTnLst>
                                </p:cTn>
                              </p:par>
                            </p:childTnLst>
                          </p:cTn>
                        </p:par>
                      </p:childTnLst>
                    </p:cTn>
                  </p:par>
                  <p:par>
                    <p:cTn id="47" fill="hold">
                      <p:stCondLst>
                        <p:cond delay="indefinite"/>
                      </p:stCondLst>
                      <p:childTnLst>
                        <p:par>
                          <p:cTn id="48" fill="hold">
                            <p:stCondLst>
                              <p:cond delay="0"/>
                            </p:stCondLst>
                            <p:childTnLst>
                              <p:par>
                                <p:cTn id="49" presetID="14" presetClass="entr" presetSubtype="10" fill="hold" grpId="0" nodeType="click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randombar(horizontal)">
                                      <p:cBhvr>
                                        <p:cTn id="51" dur="500"/>
                                        <p:tgtEl>
                                          <p:spTgt spid="60"/>
                                        </p:tgtEl>
                                      </p:cBhvr>
                                    </p:animEffect>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24">
                                            <p:txEl>
                                              <p:pRg st="3" end="3"/>
                                            </p:txEl>
                                          </p:spTgt>
                                        </p:tgtEl>
                                        <p:attrNameLst>
                                          <p:attrName>style.visibility</p:attrName>
                                        </p:attrNameLst>
                                      </p:cBhvr>
                                      <p:to>
                                        <p:strVal val="visible"/>
                                      </p:to>
                                    </p:set>
                                    <p:animEffect transition="in" filter="fade">
                                      <p:cBhvr>
                                        <p:cTn id="56" dur="1000"/>
                                        <p:tgtEl>
                                          <p:spTgt spid="24">
                                            <p:txEl>
                                              <p:pRg st="3" end="3"/>
                                            </p:txEl>
                                          </p:spTgt>
                                        </p:tgtEl>
                                      </p:cBhvr>
                                    </p:animEffect>
                                    <p:anim calcmode="lin" valueType="num">
                                      <p:cBhvr>
                                        <p:cTn id="57"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58" dur="1000" fill="hold"/>
                                        <p:tgtEl>
                                          <p:spTgt spid="24">
                                            <p:txEl>
                                              <p:pRg st="3" end="3"/>
                                            </p:txEl>
                                          </p:spTgt>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24">
                                            <p:txEl>
                                              <p:pRg st="4" end="4"/>
                                            </p:txEl>
                                          </p:spTgt>
                                        </p:tgtEl>
                                        <p:attrNameLst>
                                          <p:attrName>style.visibility</p:attrName>
                                        </p:attrNameLst>
                                      </p:cBhvr>
                                      <p:to>
                                        <p:strVal val="visible"/>
                                      </p:to>
                                    </p:set>
                                    <p:animEffect transition="in" filter="fade">
                                      <p:cBhvr>
                                        <p:cTn id="61" dur="1000"/>
                                        <p:tgtEl>
                                          <p:spTgt spid="24">
                                            <p:txEl>
                                              <p:pRg st="4" end="4"/>
                                            </p:txEl>
                                          </p:spTgt>
                                        </p:tgtEl>
                                      </p:cBhvr>
                                    </p:animEffect>
                                    <p:anim calcmode="lin" valueType="num">
                                      <p:cBhvr>
                                        <p:cTn id="62"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63" dur="1000" fill="hold"/>
                                        <p:tgtEl>
                                          <p:spTgt spid="24">
                                            <p:txEl>
                                              <p:pRg st="4" end="4"/>
                                            </p:txEl>
                                          </p:spTgt>
                                        </p:tgtEl>
                                        <p:attrNameLst>
                                          <p:attrName>ppt_y</p:attrName>
                                        </p:attrNameLst>
                                      </p:cBhvr>
                                      <p:tavLst>
                                        <p:tav tm="0">
                                          <p:val>
                                            <p:strVal val="#ppt_y+.1"/>
                                          </p:val>
                                        </p:tav>
                                        <p:tav tm="100000">
                                          <p:val>
                                            <p:strVal val="#ppt_y"/>
                                          </p:val>
                                        </p:tav>
                                      </p:tavLst>
                                    </p:anim>
                                  </p:childTnLst>
                                </p:cTn>
                              </p:par>
                              <p:par>
                                <p:cTn id="64" presetID="42" presetClass="entr" presetSubtype="0" fill="hold" nodeType="withEffect">
                                  <p:stCondLst>
                                    <p:cond delay="0"/>
                                  </p:stCondLst>
                                  <p:childTnLst>
                                    <p:set>
                                      <p:cBhvr>
                                        <p:cTn id="65" dur="1" fill="hold">
                                          <p:stCondLst>
                                            <p:cond delay="0"/>
                                          </p:stCondLst>
                                        </p:cTn>
                                        <p:tgtEl>
                                          <p:spTgt spid="24">
                                            <p:txEl>
                                              <p:pRg st="5" end="5"/>
                                            </p:txEl>
                                          </p:spTgt>
                                        </p:tgtEl>
                                        <p:attrNameLst>
                                          <p:attrName>style.visibility</p:attrName>
                                        </p:attrNameLst>
                                      </p:cBhvr>
                                      <p:to>
                                        <p:strVal val="visible"/>
                                      </p:to>
                                    </p:set>
                                    <p:animEffect transition="in" filter="fade">
                                      <p:cBhvr>
                                        <p:cTn id="66" dur="1000"/>
                                        <p:tgtEl>
                                          <p:spTgt spid="24">
                                            <p:txEl>
                                              <p:pRg st="5" end="5"/>
                                            </p:txEl>
                                          </p:spTgt>
                                        </p:tgtEl>
                                      </p:cBhvr>
                                    </p:animEffect>
                                    <p:anim calcmode="lin" valueType="num">
                                      <p:cBhvr>
                                        <p:cTn id="67" dur="1000" fill="hold"/>
                                        <p:tgtEl>
                                          <p:spTgt spid="24">
                                            <p:txEl>
                                              <p:pRg st="5" end="5"/>
                                            </p:txEl>
                                          </p:spTgt>
                                        </p:tgtEl>
                                        <p:attrNameLst>
                                          <p:attrName>ppt_x</p:attrName>
                                        </p:attrNameLst>
                                      </p:cBhvr>
                                      <p:tavLst>
                                        <p:tav tm="0">
                                          <p:val>
                                            <p:strVal val="#ppt_x"/>
                                          </p:val>
                                        </p:tav>
                                        <p:tav tm="100000">
                                          <p:val>
                                            <p:strVal val="#ppt_x"/>
                                          </p:val>
                                        </p:tav>
                                      </p:tavLst>
                                    </p:anim>
                                    <p:anim calcmode="lin" valueType="num">
                                      <p:cBhvr>
                                        <p:cTn id="68" dur="1000" fill="hold"/>
                                        <p:tgtEl>
                                          <p:spTgt spid="24">
                                            <p:txEl>
                                              <p:pRg st="5" end="5"/>
                                            </p:txEl>
                                          </p:spTgt>
                                        </p:tgtEl>
                                        <p:attrNameLst>
                                          <p:attrName>ppt_y</p:attrName>
                                        </p:attrNameLst>
                                      </p:cBhvr>
                                      <p:tavLst>
                                        <p:tav tm="0">
                                          <p:val>
                                            <p:strVal val="#ppt_y+.1"/>
                                          </p:val>
                                        </p:tav>
                                        <p:tav tm="100000">
                                          <p:val>
                                            <p:strVal val="#ppt_y"/>
                                          </p:val>
                                        </p:tav>
                                      </p:tavLst>
                                    </p:anim>
                                  </p:childTnLst>
                                </p:cTn>
                              </p:par>
                              <p:par>
                                <p:cTn id="69" presetID="42" presetClass="entr" presetSubtype="0" fill="hold" nodeType="withEffect">
                                  <p:stCondLst>
                                    <p:cond delay="0"/>
                                  </p:stCondLst>
                                  <p:childTnLst>
                                    <p:set>
                                      <p:cBhvr>
                                        <p:cTn id="70" dur="1" fill="hold">
                                          <p:stCondLst>
                                            <p:cond delay="0"/>
                                          </p:stCondLst>
                                        </p:cTn>
                                        <p:tgtEl>
                                          <p:spTgt spid="24">
                                            <p:txEl>
                                              <p:pRg st="6" end="6"/>
                                            </p:txEl>
                                          </p:spTgt>
                                        </p:tgtEl>
                                        <p:attrNameLst>
                                          <p:attrName>style.visibility</p:attrName>
                                        </p:attrNameLst>
                                      </p:cBhvr>
                                      <p:to>
                                        <p:strVal val="visible"/>
                                      </p:to>
                                    </p:set>
                                    <p:animEffect transition="in" filter="fade">
                                      <p:cBhvr>
                                        <p:cTn id="71" dur="1000"/>
                                        <p:tgtEl>
                                          <p:spTgt spid="24">
                                            <p:txEl>
                                              <p:pRg st="6" end="6"/>
                                            </p:txEl>
                                          </p:spTgt>
                                        </p:tgtEl>
                                      </p:cBhvr>
                                    </p:animEffect>
                                    <p:anim calcmode="lin" valueType="num">
                                      <p:cBhvr>
                                        <p:cTn id="72" dur="1000" fill="hold"/>
                                        <p:tgtEl>
                                          <p:spTgt spid="24">
                                            <p:txEl>
                                              <p:pRg st="6" end="6"/>
                                            </p:txEl>
                                          </p:spTgt>
                                        </p:tgtEl>
                                        <p:attrNameLst>
                                          <p:attrName>ppt_x</p:attrName>
                                        </p:attrNameLst>
                                      </p:cBhvr>
                                      <p:tavLst>
                                        <p:tav tm="0">
                                          <p:val>
                                            <p:strVal val="#ppt_x"/>
                                          </p:val>
                                        </p:tav>
                                        <p:tav tm="100000">
                                          <p:val>
                                            <p:strVal val="#ppt_x"/>
                                          </p:val>
                                        </p:tav>
                                      </p:tavLst>
                                    </p:anim>
                                    <p:anim calcmode="lin" valueType="num">
                                      <p:cBhvr>
                                        <p:cTn id="73" dur="1000" fill="hold"/>
                                        <p:tgtEl>
                                          <p:spTgt spid="24">
                                            <p:txEl>
                                              <p:pRg st="6" end="6"/>
                                            </p:txEl>
                                          </p:spTgt>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99"/>
                                        </p:tgtEl>
                                        <p:attrNameLst>
                                          <p:attrName>style.visibility</p:attrName>
                                        </p:attrNameLst>
                                      </p:cBhvr>
                                      <p:to>
                                        <p:strVal val="visible"/>
                                      </p:to>
                                    </p:set>
                                    <p:animEffect transition="in" filter="fade">
                                      <p:cBhvr>
                                        <p:cTn id="76" dur="1000"/>
                                        <p:tgtEl>
                                          <p:spTgt spid="99"/>
                                        </p:tgtEl>
                                      </p:cBhvr>
                                    </p:animEffect>
                                    <p:anim calcmode="lin" valueType="num">
                                      <p:cBhvr>
                                        <p:cTn id="77" dur="1000" fill="hold"/>
                                        <p:tgtEl>
                                          <p:spTgt spid="99"/>
                                        </p:tgtEl>
                                        <p:attrNameLst>
                                          <p:attrName>ppt_x</p:attrName>
                                        </p:attrNameLst>
                                      </p:cBhvr>
                                      <p:tavLst>
                                        <p:tav tm="0">
                                          <p:val>
                                            <p:strVal val="#ppt_x"/>
                                          </p:val>
                                        </p:tav>
                                        <p:tav tm="100000">
                                          <p:val>
                                            <p:strVal val="#ppt_x"/>
                                          </p:val>
                                        </p:tav>
                                      </p:tavLst>
                                    </p:anim>
                                    <p:anim calcmode="lin" valueType="num">
                                      <p:cBhvr>
                                        <p:cTn id="78" dur="1000" fill="hold"/>
                                        <p:tgtEl>
                                          <p:spTgt spid="99"/>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42" presetClass="entr" presetSubtype="0" fill="hold" nodeType="clickEffect">
                                  <p:stCondLst>
                                    <p:cond delay="0"/>
                                  </p:stCondLst>
                                  <p:childTnLst>
                                    <p:set>
                                      <p:cBhvr>
                                        <p:cTn id="82" dur="1" fill="hold">
                                          <p:stCondLst>
                                            <p:cond delay="0"/>
                                          </p:stCondLst>
                                        </p:cTn>
                                        <p:tgtEl>
                                          <p:spTgt spid="24">
                                            <p:txEl>
                                              <p:pRg st="7" end="7"/>
                                            </p:txEl>
                                          </p:spTgt>
                                        </p:tgtEl>
                                        <p:attrNameLst>
                                          <p:attrName>style.visibility</p:attrName>
                                        </p:attrNameLst>
                                      </p:cBhvr>
                                      <p:to>
                                        <p:strVal val="visible"/>
                                      </p:to>
                                    </p:set>
                                    <p:animEffect transition="in" filter="fade">
                                      <p:cBhvr>
                                        <p:cTn id="83" dur="1000"/>
                                        <p:tgtEl>
                                          <p:spTgt spid="24">
                                            <p:txEl>
                                              <p:pRg st="7" end="7"/>
                                            </p:txEl>
                                          </p:spTgt>
                                        </p:tgtEl>
                                      </p:cBhvr>
                                    </p:animEffect>
                                    <p:anim calcmode="lin" valueType="num">
                                      <p:cBhvr>
                                        <p:cTn id="84" dur="1000" fill="hold"/>
                                        <p:tgtEl>
                                          <p:spTgt spid="24">
                                            <p:txEl>
                                              <p:pRg st="7" end="7"/>
                                            </p:txEl>
                                          </p:spTgt>
                                        </p:tgtEl>
                                        <p:attrNameLst>
                                          <p:attrName>ppt_x</p:attrName>
                                        </p:attrNameLst>
                                      </p:cBhvr>
                                      <p:tavLst>
                                        <p:tav tm="0">
                                          <p:val>
                                            <p:strVal val="#ppt_x"/>
                                          </p:val>
                                        </p:tav>
                                        <p:tav tm="100000">
                                          <p:val>
                                            <p:strVal val="#ppt_x"/>
                                          </p:val>
                                        </p:tav>
                                      </p:tavLst>
                                    </p:anim>
                                    <p:anim calcmode="lin" valueType="num">
                                      <p:cBhvr>
                                        <p:cTn id="85" dur="1000" fill="hold"/>
                                        <p:tgtEl>
                                          <p:spTgt spid="24">
                                            <p:txEl>
                                              <p:pRg st="7" end="7"/>
                                            </p:txEl>
                                          </p:spTgt>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4">
                                            <p:txEl>
                                              <p:pRg st="8" end="8"/>
                                            </p:txEl>
                                          </p:spTgt>
                                        </p:tgtEl>
                                        <p:attrNameLst>
                                          <p:attrName>style.visibility</p:attrName>
                                        </p:attrNameLst>
                                      </p:cBhvr>
                                      <p:to>
                                        <p:strVal val="visible"/>
                                      </p:to>
                                    </p:set>
                                    <p:animEffect transition="in" filter="fade">
                                      <p:cBhvr>
                                        <p:cTn id="88" dur="1000"/>
                                        <p:tgtEl>
                                          <p:spTgt spid="24">
                                            <p:txEl>
                                              <p:pRg st="8" end="8"/>
                                            </p:txEl>
                                          </p:spTgt>
                                        </p:tgtEl>
                                      </p:cBhvr>
                                    </p:animEffect>
                                    <p:anim calcmode="lin" valueType="num">
                                      <p:cBhvr>
                                        <p:cTn id="89" dur="1000" fill="hold"/>
                                        <p:tgtEl>
                                          <p:spTgt spid="24">
                                            <p:txEl>
                                              <p:pRg st="8" end="8"/>
                                            </p:txEl>
                                          </p:spTgt>
                                        </p:tgtEl>
                                        <p:attrNameLst>
                                          <p:attrName>ppt_x</p:attrName>
                                        </p:attrNameLst>
                                      </p:cBhvr>
                                      <p:tavLst>
                                        <p:tav tm="0">
                                          <p:val>
                                            <p:strVal val="#ppt_x"/>
                                          </p:val>
                                        </p:tav>
                                        <p:tav tm="100000">
                                          <p:val>
                                            <p:strVal val="#ppt_x"/>
                                          </p:val>
                                        </p:tav>
                                      </p:tavLst>
                                    </p:anim>
                                    <p:anim calcmode="lin" valueType="num">
                                      <p:cBhvr>
                                        <p:cTn id="90" dur="1000" fill="hold"/>
                                        <p:tgtEl>
                                          <p:spTgt spid="24">
                                            <p:txEl>
                                              <p:pRg st="8" end="8"/>
                                            </p:txEl>
                                          </p:spTgt>
                                        </p:tgtEl>
                                        <p:attrNameLst>
                                          <p:attrName>ppt_y</p:attrName>
                                        </p:attrNameLst>
                                      </p:cBhvr>
                                      <p:tavLst>
                                        <p:tav tm="0">
                                          <p:val>
                                            <p:strVal val="#ppt_y+.1"/>
                                          </p:val>
                                        </p:tav>
                                        <p:tav tm="100000">
                                          <p:val>
                                            <p:strVal val="#ppt_y"/>
                                          </p:val>
                                        </p:tav>
                                      </p:tavLst>
                                    </p:anim>
                                  </p:childTnLst>
                                </p:cTn>
                              </p:par>
                              <p:par>
                                <p:cTn id="91" presetID="42" presetClass="entr" presetSubtype="0" fill="hold" nodeType="withEffect">
                                  <p:stCondLst>
                                    <p:cond delay="0"/>
                                  </p:stCondLst>
                                  <p:childTnLst>
                                    <p:set>
                                      <p:cBhvr>
                                        <p:cTn id="92" dur="1" fill="hold">
                                          <p:stCondLst>
                                            <p:cond delay="0"/>
                                          </p:stCondLst>
                                        </p:cTn>
                                        <p:tgtEl>
                                          <p:spTgt spid="24">
                                            <p:txEl>
                                              <p:pRg st="9" end="9"/>
                                            </p:txEl>
                                          </p:spTgt>
                                        </p:tgtEl>
                                        <p:attrNameLst>
                                          <p:attrName>style.visibility</p:attrName>
                                        </p:attrNameLst>
                                      </p:cBhvr>
                                      <p:to>
                                        <p:strVal val="visible"/>
                                      </p:to>
                                    </p:set>
                                    <p:animEffect transition="in" filter="fade">
                                      <p:cBhvr>
                                        <p:cTn id="93" dur="1000"/>
                                        <p:tgtEl>
                                          <p:spTgt spid="24">
                                            <p:txEl>
                                              <p:pRg st="9" end="9"/>
                                            </p:txEl>
                                          </p:spTgt>
                                        </p:tgtEl>
                                      </p:cBhvr>
                                    </p:animEffect>
                                    <p:anim calcmode="lin" valueType="num">
                                      <p:cBhvr>
                                        <p:cTn id="94" dur="1000" fill="hold"/>
                                        <p:tgtEl>
                                          <p:spTgt spid="24">
                                            <p:txEl>
                                              <p:pRg st="9" end="9"/>
                                            </p:txEl>
                                          </p:spTgt>
                                        </p:tgtEl>
                                        <p:attrNameLst>
                                          <p:attrName>ppt_x</p:attrName>
                                        </p:attrNameLst>
                                      </p:cBhvr>
                                      <p:tavLst>
                                        <p:tav tm="0">
                                          <p:val>
                                            <p:strVal val="#ppt_x"/>
                                          </p:val>
                                        </p:tav>
                                        <p:tav tm="100000">
                                          <p:val>
                                            <p:strVal val="#ppt_x"/>
                                          </p:val>
                                        </p:tav>
                                      </p:tavLst>
                                    </p:anim>
                                    <p:anim calcmode="lin" valueType="num">
                                      <p:cBhvr>
                                        <p:cTn id="95" dur="1000" fill="hold"/>
                                        <p:tgtEl>
                                          <p:spTgt spid="24">
                                            <p:txEl>
                                              <p:pRg st="9" end="9"/>
                                            </p:txEl>
                                          </p:spTgt>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110"/>
                                        </p:tgtEl>
                                        <p:attrNameLst>
                                          <p:attrName>style.visibility</p:attrName>
                                        </p:attrNameLst>
                                      </p:cBhvr>
                                      <p:to>
                                        <p:strVal val="visible"/>
                                      </p:to>
                                    </p:set>
                                    <p:animEffect transition="in" filter="fade">
                                      <p:cBhvr>
                                        <p:cTn id="98" dur="1000"/>
                                        <p:tgtEl>
                                          <p:spTgt spid="110"/>
                                        </p:tgtEl>
                                      </p:cBhvr>
                                    </p:animEffect>
                                    <p:anim calcmode="lin" valueType="num">
                                      <p:cBhvr>
                                        <p:cTn id="99" dur="1000" fill="hold"/>
                                        <p:tgtEl>
                                          <p:spTgt spid="110"/>
                                        </p:tgtEl>
                                        <p:attrNameLst>
                                          <p:attrName>ppt_x</p:attrName>
                                        </p:attrNameLst>
                                      </p:cBhvr>
                                      <p:tavLst>
                                        <p:tav tm="0">
                                          <p:val>
                                            <p:strVal val="#ppt_x"/>
                                          </p:val>
                                        </p:tav>
                                        <p:tav tm="100000">
                                          <p:val>
                                            <p:strVal val="#ppt_x"/>
                                          </p:val>
                                        </p:tav>
                                      </p:tavLst>
                                    </p:anim>
                                    <p:anim calcmode="lin" valueType="num">
                                      <p:cBhvr>
                                        <p:cTn id="100" dur="1000" fill="hold"/>
                                        <p:tgtEl>
                                          <p:spTgt spid="110"/>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nodeType="clickEffect">
                                  <p:stCondLst>
                                    <p:cond delay="0"/>
                                  </p:stCondLst>
                                  <p:childTnLst>
                                    <p:set>
                                      <p:cBhvr>
                                        <p:cTn id="104" dur="1" fill="hold">
                                          <p:stCondLst>
                                            <p:cond delay="0"/>
                                          </p:stCondLst>
                                        </p:cTn>
                                        <p:tgtEl>
                                          <p:spTgt spid="24">
                                            <p:txEl>
                                              <p:pRg st="10" end="10"/>
                                            </p:txEl>
                                          </p:spTgt>
                                        </p:tgtEl>
                                        <p:attrNameLst>
                                          <p:attrName>style.visibility</p:attrName>
                                        </p:attrNameLst>
                                      </p:cBhvr>
                                      <p:to>
                                        <p:strVal val="visible"/>
                                      </p:to>
                                    </p:set>
                                    <p:animEffect transition="in" filter="fade">
                                      <p:cBhvr>
                                        <p:cTn id="105" dur="1000"/>
                                        <p:tgtEl>
                                          <p:spTgt spid="24">
                                            <p:txEl>
                                              <p:pRg st="10" end="10"/>
                                            </p:txEl>
                                          </p:spTgt>
                                        </p:tgtEl>
                                      </p:cBhvr>
                                    </p:animEffect>
                                    <p:anim calcmode="lin" valueType="num">
                                      <p:cBhvr>
                                        <p:cTn id="106" dur="1000" fill="hold"/>
                                        <p:tgtEl>
                                          <p:spTgt spid="24">
                                            <p:txEl>
                                              <p:pRg st="10" end="10"/>
                                            </p:txEl>
                                          </p:spTgt>
                                        </p:tgtEl>
                                        <p:attrNameLst>
                                          <p:attrName>ppt_x</p:attrName>
                                        </p:attrNameLst>
                                      </p:cBhvr>
                                      <p:tavLst>
                                        <p:tav tm="0">
                                          <p:val>
                                            <p:strVal val="#ppt_x"/>
                                          </p:val>
                                        </p:tav>
                                        <p:tav tm="100000">
                                          <p:val>
                                            <p:strVal val="#ppt_x"/>
                                          </p:val>
                                        </p:tav>
                                      </p:tavLst>
                                    </p:anim>
                                    <p:anim calcmode="lin" valueType="num">
                                      <p:cBhvr>
                                        <p:cTn id="107" dur="1000" fill="hold"/>
                                        <p:tgtEl>
                                          <p:spTgt spid="24">
                                            <p:txEl>
                                              <p:pRg st="10" end="10"/>
                                            </p:txEl>
                                          </p:spTgt>
                                        </p:tgtEl>
                                        <p:attrNameLst>
                                          <p:attrName>ppt_y</p:attrName>
                                        </p:attrNameLst>
                                      </p:cBhvr>
                                      <p:tavLst>
                                        <p:tav tm="0">
                                          <p:val>
                                            <p:strVal val="#ppt_y+.1"/>
                                          </p:val>
                                        </p:tav>
                                        <p:tav tm="100000">
                                          <p:val>
                                            <p:strVal val="#ppt_y"/>
                                          </p:val>
                                        </p:tav>
                                      </p:tavLst>
                                    </p:anim>
                                  </p:childTnLst>
                                </p:cTn>
                              </p:par>
                              <p:par>
                                <p:cTn id="108" presetID="42" presetClass="entr" presetSubtype="0" fill="hold" nodeType="withEffect">
                                  <p:stCondLst>
                                    <p:cond delay="0"/>
                                  </p:stCondLst>
                                  <p:childTnLst>
                                    <p:set>
                                      <p:cBhvr>
                                        <p:cTn id="109" dur="1" fill="hold">
                                          <p:stCondLst>
                                            <p:cond delay="0"/>
                                          </p:stCondLst>
                                        </p:cTn>
                                        <p:tgtEl>
                                          <p:spTgt spid="24">
                                            <p:txEl>
                                              <p:pRg st="11" end="11"/>
                                            </p:txEl>
                                          </p:spTgt>
                                        </p:tgtEl>
                                        <p:attrNameLst>
                                          <p:attrName>style.visibility</p:attrName>
                                        </p:attrNameLst>
                                      </p:cBhvr>
                                      <p:to>
                                        <p:strVal val="visible"/>
                                      </p:to>
                                    </p:set>
                                    <p:animEffect transition="in" filter="fade">
                                      <p:cBhvr>
                                        <p:cTn id="110" dur="1000"/>
                                        <p:tgtEl>
                                          <p:spTgt spid="24">
                                            <p:txEl>
                                              <p:pRg st="11" end="11"/>
                                            </p:txEl>
                                          </p:spTgt>
                                        </p:tgtEl>
                                      </p:cBhvr>
                                    </p:animEffect>
                                    <p:anim calcmode="lin" valueType="num">
                                      <p:cBhvr>
                                        <p:cTn id="111" dur="1000" fill="hold"/>
                                        <p:tgtEl>
                                          <p:spTgt spid="24">
                                            <p:txEl>
                                              <p:pRg st="11" end="11"/>
                                            </p:txEl>
                                          </p:spTgt>
                                        </p:tgtEl>
                                        <p:attrNameLst>
                                          <p:attrName>ppt_x</p:attrName>
                                        </p:attrNameLst>
                                      </p:cBhvr>
                                      <p:tavLst>
                                        <p:tav tm="0">
                                          <p:val>
                                            <p:strVal val="#ppt_x"/>
                                          </p:val>
                                        </p:tav>
                                        <p:tav tm="100000">
                                          <p:val>
                                            <p:strVal val="#ppt_x"/>
                                          </p:val>
                                        </p:tav>
                                      </p:tavLst>
                                    </p:anim>
                                    <p:anim calcmode="lin" valueType="num">
                                      <p:cBhvr>
                                        <p:cTn id="112" dur="1000" fill="hold"/>
                                        <p:tgtEl>
                                          <p:spTgt spid="24">
                                            <p:txEl>
                                              <p:pRg st="11" end="11"/>
                                            </p:txEl>
                                          </p:spTgt>
                                        </p:tgtEl>
                                        <p:attrNameLst>
                                          <p:attrName>ppt_y</p:attrName>
                                        </p:attrNameLst>
                                      </p:cBhvr>
                                      <p:tavLst>
                                        <p:tav tm="0">
                                          <p:val>
                                            <p:strVal val="#ppt_y+.1"/>
                                          </p:val>
                                        </p:tav>
                                        <p:tav tm="100000">
                                          <p:val>
                                            <p:strVal val="#ppt_y"/>
                                          </p:val>
                                        </p:tav>
                                      </p:tavLst>
                                    </p:anim>
                                  </p:childTnLst>
                                </p:cTn>
                              </p:par>
                              <p:par>
                                <p:cTn id="113" presetID="42" presetClass="entr" presetSubtype="0" fill="hold" nodeType="withEffect">
                                  <p:stCondLst>
                                    <p:cond delay="0"/>
                                  </p:stCondLst>
                                  <p:childTnLst>
                                    <p:set>
                                      <p:cBhvr>
                                        <p:cTn id="114" dur="1" fill="hold">
                                          <p:stCondLst>
                                            <p:cond delay="0"/>
                                          </p:stCondLst>
                                        </p:cTn>
                                        <p:tgtEl>
                                          <p:spTgt spid="24">
                                            <p:txEl>
                                              <p:pRg st="12" end="12"/>
                                            </p:txEl>
                                          </p:spTgt>
                                        </p:tgtEl>
                                        <p:attrNameLst>
                                          <p:attrName>style.visibility</p:attrName>
                                        </p:attrNameLst>
                                      </p:cBhvr>
                                      <p:to>
                                        <p:strVal val="visible"/>
                                      </p:to>
                                    </p:set>
                                    <p:animEffect transition="in" filter="fade">
                                      <p:cBhvr>
                                        <p:cTn id="115" dur="1000"/>
                                        <p:tgtEl>
                                          <p:spTgt spid="24">
                                            <p:txEl>
                                              <p:pRg st="12" end="12"/>
                                            </p:txEl>
                                          </p:spTgt>
                                        </p:tgtEl>
                                      </p:cBhvr>
                                    </p:animEffect>
                                    <p:anim calcmode="lin" valueType="num">
                                      <p:cBhvr>
                                        <p:cTn id="116" dur="1000" fill="hold"/>
                                        <p:tgtEl>
                                          <p:spTgt spid="24">
                                            <p:txEl>
                                              <p:pRg st="12" end="12"/>
                                            </p:txEl>
                                          </p:spTgt>
                                        </p:tgtEl>
                                        <p:attrNameLst>
                                          <p:attrName>ppt_x</p:attrName>
                                        </p:attrNameLst>
                                      </p:cBhvr>
                                      <p:tavLst>
                                        <p:tav tm="0">
                                          <p:val>
                                            <p:strVal val="#ppt_x"/>
                                          </p:val>
                                        </p:tav>
                                        <p:tav tm="100000">
                                          <p:val>
                                            <p:strVal val="#ppt_x"/>
                                          </p:val>
                                        </p:tav>
                                      </p:tavLst>
                                    </p:anim>
                                    <p:anim calcmode="lin" valueType="num">
                                      <p:cBhvr>
                                        <p:cTn id="117" dur="1000" fill="hold"/>
                                        <p:tgtEl>
                                          <p:spTgt spid="24">
                                            <p:txEl>
                                              <p:pRg st="12" end="12"/>
                                            </p:txEl>
                                          </p:spTgt>
                                        </p:tgtEl>
                                        <p:attrNameLst>
                                          <p:attrName>ppt_y</p:attrName>
                                        </p:attrNameLst>
                                      </p:cBhvr>
                                      <p:tavLst>
                                        <p:tav tm="0">
                                          <p:val>
                                            <p:strVal val="#ppt_y+.1"/>
                                          </p:val>
                                        </p:tav>
                                        <p:tav tm="100000">
                                          <p:val>
                                            <p:strVal val="#ppt_y"/>
                                          </p:val>
                                        </p:tav>
                                      </p:tavLst>
                                    </p:anim>
                                  </p:childTnLst>
                                </p:cTn>
                              </p:par>
                              <p:par>
                                <p:cTn id="118" presetID="42" presetClass="entr" presetSubtype="0" fill="hold" nodeType="withEffect">
                                  <p:stCondLst>
                                    <p:cond delay="0"/>
                                  </p:stCondLst>
                                  <p:childTnLst>
                                    <p:set>
                                      <p:cBhvr>
                                        <p:cTn id="119" dur="1" fill="hold">
                                          <p:stCondLst>
                                            <p:cond delay="0"/>
                                          </p:stCondLst>
                                        </p:cTn>
                                        <p:tgtEl>
                                          <p:spTgt spid="9"/>
                                        </p:tgtEl>
                                        <p:attrNameLst>
                                          <p:attrName>style.visibility</p:attrName>
                                        </p:attrNameLst>
                                      </p:cBhvr>
                                      <p:to>
                                        <p:strVal val="visible"/>
                                      </p:to>
                                    </p:set>
                                    <p:animEffect transition="in" filter="fade">
                                      <p:cBhvr>
                                        <p:cTn id="120" dur="1000"/>
                                        <p:tgtEl>
                                          <p:spTgt spid="9"/>
                                        </p:tgtEl>
                                      </p:cBhvr>
                                    </p:animEffect>
                                    <p:anim calcmode="lin" valueType="num">
                                      <p:cBhvr>
                                        <p:cTn id="121" dur="1000" fill="hold"/>
                                        <p:tgtEl>
                                          <p:spTgt spid="9"/>
                                        </p:tgtEl>
                                        <p:attrNameLst>
                                          <p:attrName>ppt_x</p:attrName>
                                        </p:attrNameLst>
                                      </p:cBhvr>
                                      <p:tavLst>
                                        <p:tav tm="0">
                                          <p:val>
                                            <p:strVal val="#ppt_x"/>
                                          </p:val>
                                        </p:tav>
                                        <p:tav tm="100000">
                                          <p:val>
                                            <p:strVal val="#ppt_x"/>
                                          </p:val>
                                        </p:tav>
                                      </p:tavLst>
                                    </p:anim>
                                    <p:anim calcmode="lin" valueType="num">
                                      <p:cBhvr>
                                        <p:cTn id="12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0" animBg="1"/>
      <p:bldP spid="110" grpId="0" animBg="1"/>
      <p:bldP spid="60" grpId="0" animBg="1"/>
      <p:bldP spid="59" grpId="0" animBg="1"/>
      <p:bldP spid="108" grpId="0" animBg="1"/>
      <p:bldP spid="9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Supercloud</a:t>
            </a:r>
            <a:r>
              <a:rPr lang="en-US" dirty="0" smtClean="0"/>
              <a:t> Compute Instances</a:t>
            </a:r>
            <a:endParaRPr lang="en-US" dirty="0"/>
          </a:p>
        </p:txBody>
      </p:sp>
      <p:sp>
        <p:nvSpPr>
          <p:cNvPr id="3" name="Content Placeholder 2"/>
          <p:cNvSpPr>
            <a:spLocks noGrp="1"/>
          </p:cNvSpPr>
          <p:nvPr>
            <p:ph idx="1"/>
          </p:nvPr>
        </p:nvSpPr>
        <p:spPr/>
        <p:txBody>
          <a:bodyPr/>
          <a:lstStyle/>
          <a:p>
            <a:pPr marL="0" indent="0">
              <a:buNone/>
            </a:pPr>
            <a:r>
              <a:rPr lang="en-US" sz="2400" dirty="0"/>
              <a:t>Xen-Blanket</a:t>
            </a:r>
          </a:p>
          <a:p>
            <a:r>
              <a:rPr lang="en-US" dirty="0" smtClean="0"/>
              <a:t>Second Layer Hypervisor</a:t>
            </a:r>
          </a:p>
          <a:p>
            <a:r>
              <a:rPr lang="en-US" dirty="0" smtClean="0"/>
              <a:t>Uniformity</a:t>
            </a:r>
            <a:endParaRPr lang="en-US" dirty="0"/>
          </a:p>
        </p:txBody>
      </p:sp>
      <p:cxnSp>
        <p:nvCxnSpPr>
          <p:cNvPr id="4" name="Straight Connector 3"/>
          <p:cNvCxnSpPr/>
          <p:nvPr/>
        </p:nvCxnSpPr>
        <p:spPr>
          <a:xfrm flipH="1">
            <a:off x="1966079" y="4905135"/>
            <a:ext cx="5829062" cy="0"/>
          </a:xfrm>
          <a:prstGeom prst="line">
            <a:avLst/>
          </a:prstGeom>
          <a:ln w="38100" cmpd="sng">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4535952" y="3522014"/>
            <a:ext cx="2946668" cy="1306945"/>
          </a:xfrm>
          <a:prstGeom prst="rect">
            <a:avLst/>
          </a:prstGeom>
          <a:solidFill>
            <a:schemeClr val="accent2">
              <a:lumMod val="60000"/>
              <a:lumOff val="4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 name="Rounded Rectangle 6"/>
          <p:cNvSpPr/>
          <p:nvPr/>
        </p:nvSpPr>
        <p:spPr>
          <a:xfrm>
            <a:off x="4678052" y="3396785"/>
            <a:ext cx="1440201" cy="324768"/>
          </a:xfrm>
          <a:prstGeom prst="roundRect">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Guest VM</a:t>
            </a:r>
          </a:p>
        </p:txBody>
      </p:sp>
      <p:sp>
        <p:nvSpPr>
          <p:cNvPr id="8" name="Trapezoid 7"/>
          <p:cNvSpPr/>
          <p:nvPr/>
        </p:nvSpPr>
        <p:spPr>
          <a:xfrm>
            <a:off x="4710554" y="4498690"/>
            <a:ext cx="2684744" cy="286951"/>
          </a:xfrm>
          <a:prstGeom prst="trapezoid">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dirty="0" err="1"/>
              <a:t>Xen</a:t>
            </a:r>
            <a:r>
              <a:rPr lang="en-US" dirty="0"/>
              <a:t>-Blanket</a:t>
            </a:r>
          </a:p>
        </p:txBody>
      </p:sp>
      <p:sp>
        <p:nvSpPr>
          <p:cNvPr id="9" name="Rounded Rectangle 8"/>
          <p:cNvSpPr/>
          <p:nvPr/>
        </p:nvSpPr>
        <p:spPr>
          <a:xfrm>
            <a:off x="4959067" y="3817438"/>
            <a:ext cx="824420" cy="561719"/>
          </a:xfrm>
          <a:prstGeom prst="roundRect">
            <a:avLst/>
          </a:prstGeom>
          <a:solidFill>
            <a:schemeClr val="accent2"/>
          </a:solidFill>
          <a:ln>
            <a:solidFill>
              <a:schemeClr val="accent2">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Dom0</a:t>
            </a:r>
          </a:p>
        </p:txBody>
      </p:sp>
      <p:sp>
        <p:nvSpPr>
          <p:cNvPr id="10" name="Rounded Rectangle 9"/>
          <p:cNvSpPr/>
          <p:nvPr/>
        </p:nvSpPr>
        <p:spPr>
          <a:xfrm>
            <a:off x="6212510" y="3767992"/>
            <a:ext cx="824420" cy="561719"/>
          </a:xfrm>
          <a:prstGeom prst="roundRect">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ounded Rectangle 10"/>
          <p:cNvSpPr/>
          <p:nvPr/>
        </p:nvSpPr>
        <p:spPr>
          <a:xfrm>
            <a:off x="6047918" y="3822781"/>
            <a:ext cx="824420" cy="561719"/>
          </a:xfrm>
          <a:prstGeom prst="roundRect">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DomU</a:t>
            </a:r>
            <a:endParaRPr lang="en-US" dirty="0"/>
          </a:p>
        </p:txBody>
      </p:sp>
      <p:sp>
        <p:nvSpPr>
          <p:cNvPr id="12" name="Rectangle 11"/>
          <p:cNvSpPr/>
          <p:nvPr/>
        </p:nvSpPr>
        <p:spPr>
          <a:xfrm>
            <a:off x="4390846" y="4963801"/>
            <a:ext cx="1069760" cy="342579"/>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err="1"/>
              <a:t>Xen</a:t>
            </a:r>
            <a:endParaRPr lang="en-US" dirty="0"/>
          </a:p>
        </p:txBody>
      </p:sp>
      <p:sp>
        <p:nvSpPr>
          <p:cNvPr id="13" name="Rectangle 12"/>
          <p:cNvSpPr/>
          <p:nvPr/>
        </p:nvSpPr>
        <p:spPr>
          <a:xfrm>
            <a:off x="5554669" y="4963801"/>
            <a:ext cx="1069760" cy="342579"/>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a:t>KVM</a:t>
            </a:r>
          </a:p>
        </p:txBody>
      </p:sp>
      <p:sp>
        <p:nvSpPr>
          <p:cNvPr id="14" name="Rectangle 13"/>
          <p:cNvSpPr/>
          <p:nvPr/>
        </p:nvSpPr>
        <p:spPr>
          <a:xfrm>
            <a:off x="6725381" y="4953425"/>
            <a:ext cx="1069760" cy="342579"/>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a:t>Hyper-V</a:t>
            </a:r>
          </a:p>
        </p:txBody>
      </p:sp>
      <p:sp>
        <p:nvSpPr>
          <p:cNvPr id="15" name="TextBox 14"/>
          <p:cNvSpPr txBox="1"/>
          <p:nvPr/>
        </p:nvSpPr>
        <p:spPr>
          <a:xfrm>
            <a:off x="2268445" y="4384499"/>
            <a:ext cx="2409608" cy="369332"/>
          </a:xfrm>
          <a:prstGeom prst="rect">
            <a:avLst/>
          </a:prstGeom>
          <a:noFill/>
        </p:spPr>
        <p:txBody>
          <a:bodyPr wrap="square" rtlCol="0">
            <a:spAutoFit/>
          </a:bodyPr>
          <a:lstStyle/>
          <a:p>
            <a:r>
              <a:rPr lang="en-US" dirty="0"/>
              <a:t>Second-layer provider</a:t>
            </a:r>
          </a:p>
        </p:txBody>
      </p:sp>
      <p:sp>
        <p:nvSpPr>
          <p:cNvPr id="16" name="TextBox 15"/>
          <p:cNvSpPr txBox="1"/>
          <p:nvPr/>
        </p:nvSpPr>
        <p:spPr>
          <a:xfrm>
            <a:off x="2274990" y="4977583"/>
            <a:ext cx="2260962" cy="369332"/>
          </a:xfrm>
          <a:prstGeom prst="rect">
            <a:avLst/>
          </a:prstGeom>
          <a:noFill/>
        </p:spPr>
        <p:txBody>
          <a:bodyPr wrap="square" rtlCol="0">
            <a:spAutoFit/>
          </a:bodyPr>
          <a:lstStyle/>
          <a:p>
            <a:r>
              <a:rPr lang="en-US" dirty="0"/>
              <a:t>First-layer provider</a:t>
            </a:r>
          </a:p>
        </p:txBody>
      </p:sp>
    </p:spTree>
    <p:extLst>
      <p:ext uri="{BB962C8B-B14F-4D97-AF65-F5344CB8AC3E}">
        <p14:creationId xmlns:p14="http://schemas.microsoft.com/office/powerpoint/2010/main" val="1772418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209675" y="857250"/>
            <a:ext cx="6714734" cy="5143500"/>
          </a:xfrm>
          <a:prstGeom prst="rect">
            <a:avLst/>
          </a:prstGeom>
        </p:spPr>
      </p:pic>
    </p:spTree>
    <p:extLst>
      <p:ext uri="{BB962C8B-B14F-4D97-AF65-F5344CB8AC3E}">
        <p14:creationId xmlns:p14="http://schemas.microsoft.com/office/powerpoint/2010/main" val="14008258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idx="1"/>
          </p:nvPr>
        </p:nvSpPr>
        <p:spPr>
          <a:xfrm>
            <a:off x="163285" y="852714"/>
            <a:ext cx="9308519" cy="5639526"/>
          </a:xfrm>
        </p:spPr>
        <p:txBody>
          <a:bodyPr>
            <a:normAutofit/>
          </a:bodyPr>
          <a:lstStyle/>
          <a:p>
            <a:r>
              <a:rPr lang="en-US" dirty="0" smtClean="0"/>
              <a:t>Move computation via Virtualization</a:t>
            </a:r>
          </a:p>
          <a:p>
            <a:pPr lvl="1"/>
            <a:r>
              <a:rPr lang="en-US" dirty="0" smtClean="0"/>
              <a:t>Virtualize processor Instruction Set Architecture</a:t>
            </a:r>
          </a:p>
          <a:p>
            <a:pPr lvl="1"/>
            <a:r>
              <a:rPr lang="en-US" dirty="0" smtClean="0"/>
              <a:t>Full Virtualization </a:t>
            </a:r>
            <a:r>
              <a:rPr lang="en-US" dirty="0" err="1" smtClean="0"/>
              <a:t>vs</a:t>
            </a:r>
            <a:r>
              <a:rPr lang="en-US" dirty="0" smtClean="0"/>
              <a:t> </a:t>
            </a:r>
            <a:r>
              <a:rPr lang="en-US" dirty="0" err="1" smtClean="0"/>
              <a:t>Paravirtualization</a:t>
            </a:r>
            <a:r>
              <a:rPr lang="en-US" dirty="0" smtClean="0"/>
              <a:t> (of hardware)</a:t>
            </a:r>
          </a:p>
          <a:p>
            <a:pPr lvl="1"/>
            <a:r>
              <a:rPr lang="en-US" dirty="0" err="1" smtClean="0"/>
              <a:t>VMWare</a:t>
            </a:r>
            <a:r>
              <a:rPr lang="en-US" dirty="0" smtClean="0"/>
              <a:t> </a:t>
            </a:r>
            <a:r>
              <a:rPr lang="en-US" dirty="0" err="1" smtClean="0"/>
              <a:t>vs</a:t>
            </a:r>
            <a:r>
              <a:rPr lang="en-US" dirty="0" smtClean="0"/>
              <a:t> (Original) </a:t>
            </a:r>
            <a:r>
              <a:rPr lang="en-US" dirty="0" err="1" smtClean="0"/>
              <a:t>Xen</a:t>
            </a:r>
            <a:endParaRPr lang="en-US" dirty="0" smtClean="0"/>
          </a:p>
          <a:p>
            <a:pPr lvl="1"/>
            <a:endParaRPr lang="en-US" dirty="0"/>
          </a:p>
          <a:p>
            <a:pPr lvl="1"/>
            <a:endParaRPr lang="en-US" dirty="0" smtClean="0"/>
          </a:p>
          <a:p>
            <a:r>
              <a:rPr lang="en-US" dirty="0"/>
              <a:t>Migrate computation among different </a:t>
            </a:r>
            <a:r>
              <a:rPr lang="en-US" dirty="0" smtClean="0"/>
              <a:t>machines</a:t>
            </a:r>
            <a:endParaRPr lang="en-US" dirty="0"/>
          </a:p>
        </p:txBody>
      </p:sp>
      <p:sp>
        <p:nvSpPr>
          <p:cNvPr id="6" name="Title 1"/>
          <p:cNvSpPr>
            <a:spLocks noGrp="1"/>
          </p:cNvSpPr>
          <p:nvPr>
            <p:ph type="title"/>
          </p:nvPr>
        </p:nvSpPr>
        <p:spPr>
          <a:xfrm>
            <a:off x="0" y="-15648"/>
            <a:ext cx="7874000" cy="683305"/>
          </a:xfrm>
        </p:spPr>
        <p:txBody>
          <a:bodyPr>
            <a:normAutofit fontScale="90000"/>
          </a:bodyPr>
          <a:lstStyle/>
          <a:p>
            <a:r>
              <a:rPr lang="en-US" dirty="0" err="1" smtClean="0"/>
              <a:t>Supercloud</a:t>
            </a:r>
            <a:r>
              <a:rPr lang="en-US" dirty="0" smtClean="0"/>
              <a:t> Compute Instances</a:t>
            </a:r>
            <a:endParaRPr lang="en-US" dirty="0"/>
          </a:p>
        </p:txBody>
      </p:sp>
    </p:spTree>
    <p:extLst>
      <p:ext uri="{BB962C8B-B14F-4D97-AF65-F5344CB8AC3E}">
        <p14:creationId xmlns:p14="http://schemas.microsoft.com/office/powerpoint/2010/main" val="14266816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내용 개체 틀 1"/>
          <p:cNvSpPr>
            <a:spLocks noGrp="1"/>
          </p:cNvSpPr>
          <p:nvPr>
            <p:ph idx="1"/>
          </p:nvPr>
        </p:nvSpPr>
        <p:spPr>
          <a:xfrm>
            <a:off x="155275" y="792344"/>
            <a:ext cx="8988725" cy="4127096"/>
          </a:xfrm>
        </p:spPr>
        <p:txBody>
          <a:bodyPr/>
          <a:lstStyle/>
          <a:p>
            <a:r>
              <a:rPr lang="en-US" dirty="0" err="1" smtClean="0"/>
              <a:t>Xen</a:t>
            </a:r>
            <a:endParaRPr lang="en-US" dirty="0" smtClean="0"/>
          </a:p>
          <a:p>
            <a:pPr lvl="1"/>
            <a:r>
              <a:rPr lang="en-US" dirty="0" err="1" smtClean="0"/>
              <a:t>DomU</a:t>
            </a:r>
            <a:r>
              <a:rPr lang="en-US" dirty="0" smtClean="0"/>
              <a:t> hosts guest operating system in virtual machine</a:t>
            </a:r>
          </a:p>
          <a:p>
            <a:pPr lvl="1"/>
            <a:r>
              <a:rPr lang="en-US" dirty="0" smtClean="0"/>
              <a:t>Dom0 manages devices and guests</a:t>
            </a:r>
          </a:p>
          <a:p>
            <a:pPr lvl="1"/>
            <a:r>
              <a:rPr lang="en-US" dirty="0" smtClean="0"/>
              <a:t>Control Transfer:  </a:t>
            </a:r>
            <a:r>
              <a:rPr lang="en-US" dirty="0" err="1" smtClean="0"/>
              <a:t>Hypercalls</a:t>
            </a:r>
            <a:r>
              <a:rPr lang="en-US" dirty="0" smtClean="0"/>
              <a:t> and Events</a:t>
            </a:r>
          </a:p>
          <a:p>
            <a:pPr marL="457200" lvl="1" indent="0">
              <a:buNone/>
            </a:pPr>
            <a:r>
              <a:rPr lang="en-US" dirty="0" smtClean="0"/>
              <a:t>			(like </a:t>
            </a:r>
            <a:r>
              <a:rPr lang="en-US" dirty="0" err="1" smtClean="0"/>
              <a:t>syscalls</a:t>
            </a:r>
            <a:r>
              <a:rPr lang="en-US" dirty="0" smtClean="0"/>
              <a:t> and device interrupts)</a:t>
            </a:r>
          </a:p>
          <a:p>
            <a:endParaRPr lang="en-US" dirty="0"/>
          </a:p>
        </p:txBody>
      </p:sp>
      <p:sp>
        <p:nvSpPr>
          <p:cNvPr id="17" name="TextBox 16"/>
          <p:cNvSpPr txBox="1"/>
          <p:nvPr/>
        </p:nvSpPr>
        <p:spPr>
          <a:xfrm>
            <a:off x="0" y="5882350"/>
            <a:ext cx="9144000" cy="553998"/>
          </a:xfrm>
          <a:prstGeom prst="rect">
            <a:avLst/>
          </a:prstGeom>
          <a:noFill/>
        </p:spPr>
        <p:txBody>
          <a:bodyPr wrap="square" rtlCol="0">
            <a:spAutoFit/>
          </a:bodyPr>
          <a:lstStyle/>
          <a:p>
            <a:pPr algn="ctr"/>
            <a:r>
              <a:rPr lang="en-US" sz="3000" b="1" dirty="0" smtClean="0">
                <a:solidFill>
                  <a:srgbClr val="FF0000"/>
                </a:solidFill>
              </a:rPr>
              <a:t>How do we migrate to different virtualization system?</a:t>
            </a:r>
            <a:endParaRPr lang="en-US" sz="3000" b="1" dirty="0">
              <a:solidFill>
                <a:srgbClr val="FF0000"/>
              </a:solidFill>
            </a:endParaRPr>
          </a:p>
        </p:txBody>
      </p:sp>
      <p:grpSp>
        <p:nvGrpSpPr>
          <p:cNvPr id="23" name="그룹 22"/>
          <p:cNvGrpSpPr/>
          <p:nvPr/>
        </p:nvGrpSpPr>
        <p:grpSpPr>
          <a:xfrm>
            <a:off x="1740877" y="3561937"/>
            <a:ext cx="5572151" cy="2232461"/>
            <a:chOff x="2798126" y="3516615"/>
            <a:chExt cx="3536388" cy="2232461"/>
          </a:xfrm>
        </p:grpSpPr>
        <p:grpSp>
          <p:nvGrpSpPr>
            <p:cNvPr id="22" name="그룹 21"/>
            <p:cNvGrpSpPr/>
            <p:nvPr/>
          </p:nvGrpSpPr>
          <p:grpSpPr>
            <a:xfrm>
              <a:off x="2798126" y="3569232"/>
              <a:ext cx="3511232" cy="2179844"/>
              <a:chOff x="0" y="5052216"/>
              <a:chExt cx="3511232" cy="3315335"/>
            </a:xfrm>
          </p:grpSpPr>
          <p:sp>
            <p:nvSpPr>
              <p:cNvPr id="4" name="직사각형 3"/>
              <p:cNvSpPr/>
              <p:nvPr/>
            </p:nvSpPr>
            <p:spPr>
              <a:xfrm>
                <a:off x="0" y="5052216"/>
                <a:ext cx="1397001" cy="2042159"/>
              </a:xfrm>
              <a:prstGeom prst="rect">
                <a:avLst/>
              </a:prstGeom>
              <a:solidFill>
                <a:schemeClr val="bg2">
                  <a:lumMod val="5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dirty="0" smtClean="0"/>
                  <a:t>Dom 0</a:t>
                </a:r>
                <a:endParaRPr lang="en-US" dirty="0"/>
              </a:p>
            </p:txBody>
          </p:sp>
          <p:sp>
            <p:nvSpPr>
              <p:cNvPr id="5" name="직사각형 4"/>
              <p:cNvSpPr/>
              <p:nvPr/>
            </p:nvSpPr>
            <p:spPr>
              <a:xfrm>
                <a:off x="1578770" y="5052218"/>
                <a:ext cx="1144673" cy="204216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t"/>
              <a:lstStyle/>
              <a:p>
                <a:pPr algn="ctr"/>
                <a:r>
                  <a:rPr lang="en-US" dirty="0" smtClean="0"/>
                  <a:t>Dom U: VM</a:t>
                </a:r>
                <a:endParaRPr lang="en-US" dirty="0"/>
              </a:p>
            </p:txBody>
          </p:sp>
          <p:sp>
            <p:nvSpPr>
              <p:cNvPr id="6" name="직사각형 5"/>
              <p:cNvSpPr/>
              <p:nvPr/>
            </p:nvSpPr>
            <p:spPr>
              <a:xfrm>
                <a:off x="178753" y="5637778"/>
                <a:ext cx="1076580" cy="4511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Backend</a:t>
                </a:r>
                <a:endParaRPr lang="en-US" dirty="0"/>
              </a:p>
            </p:txBody>
          </p:sp>
          <p:sp>
            <p:nvSpPr>
              <p:cNvPr id="7" name="직사각형 6"/>
              <p:cNvSpPr/>
              <p:nvPr/>
            </p:nvSpPr>
            <p:spPr>
              <a:xfrm>
                <a:off x="1780604" y="6088947"/>
                <a:ext cx="728414" cy="90605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Frontend</a:t>
                </a:r>
                <a:endParaRPr lang="en-US" dirty="0"/>
              </a:p>
            </p:txBody>
          </p:sp>
          <p:sp>
            <p:nvSpPr>
              <p:cNvPr id="8" name="직사각형 7"/>
              <p:cNvSpPr/>
              <p:nvPr/>
            </p:nvSpPr>
            <p:spPr>
              <a:xfrm>
                <a:off x="178753" y="6288336"/>
                <a:ext cx="1076580" cy="63055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600" dirty="0" smtClean="0"/>
                  <a:t>PCI-Driver</a:t>
                </a:r>
                <a:endParaRPr lang="en-US" sz="1600" dirty="0"/>
              </a:p>
            </p:txBody>
          </p:sp>
          <p:sp>
            <p:nvSpPr>
              <p:cNvPr id="9" name="직사각형 8"/>
              <p:cNvSpPr/>
              <p:nvPr/>
            </p:nvSpPr>
            <p:spPr>
              <a:xfrm>
                <a:off x="0" y="7222010"/>
                <a:ext cx="3511232" cy="502921"/>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dirty="0" err="1" smtClean="0"/>
                  <a:t>Xen</a:t>
                </a:r>
                <a:endParaRPr lang="en-US" dirty="0"/>
              </a:p>
            </p:txBody>
          </p:sp>
          <p:sp>
            <p:nvSpPr>
              <p:cNvPr id="10" name="직사각형 9"/>
              <p:cNvSpPr/>
              <p:nvPr/>
            </p:nvSpPr>
            <p:spPr>
              <a:xfrm>
                <a:off x="0" y="7864630"/>
                <a:ext cx="3511232" cy="502921"/>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dirty="0" err="1" smtClean="0"/>
                  <a:t>Baremetal</a:t>
                </a:r>
                <a:endParaRPr lang="en-US" dirty="0"/>
              </a:p>
            </p:txBody>
          </p:sp>
          <p:cxnSp>
            <p:nvCxnSpPr>
              <p:cNvPr id="11" name="직선 화살표 연결선 10"/>
              <p:cNvCxnSpPr>
                <a:stCxn id="6" idx="2"/>
                <a:endCxn id="8" idx="0"/>
              </p:cNvCxnSpPr>
              <p:nvPr/>
            </p:nvCxnSpPr>
            <p:spPr>
              <a:xfrm>
                <a:off x="717043" y="6088945"/>
                <a:ext cx="0" cy="19939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2" name="직선 화살표 연결선 11"/>
              <p:cNvCxnSpPr>
                <a:stCxn id="8" idx="2"/>
              </p:cNvCxnSpPr>
              <p:nvPr/>
            </p:nvCxnSpPr>
            <p:spPr>
              <a:xfrm>
                <a:off x="717043" y="6918889"/>
                <a:ext cx="0" cy="134842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3" name="직선 화살표 연결선 12"/>
              <p:cNvCxnSpPr>
                <a:stCxn id="7" idx="2"/>
              </p:cNvCxnSpPr>
              <p:nvPr/>
            </p:nvCxnSpPr>
            <p:spPr>
              <a:xfrm>
                <a:off x="2144811" y="6995001"/>
                <a:ext cx="0" cy="33481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4" name="Shape 67"/>
              <p:cNvCxnSpPr>
                <a:endCxn id="6" idx="3"/>
              </p:cNvCxnSpPr>
              <p:nvPr/>
            </p:nvCxnSpPr>
            <p:spPr>
              <a:xfrm rot="16200000" flipV="1">
                <a:off x="643349" y="6475348"/>
                <a:ext cx="1466455" cy="242486"/>
              </a:xfrm>
              <a:prstGeom prst="bentConnector2">
                <a:avLst/>
              </a:prstGeom>
              <a:ln>
                <a:tailEnd type="arrow"/>
              </a:ln>
            </p:spPr>
            <p:style>
              <a:lnRef idx="2">
                <a:schemeClr val="dk1"/>
              </a:lnRef>
              <a:fillRef idx="0">
                <a:schemeClr val="dk1"/>
              </a:fillRef>
              <a:effectRef idx="1">
                <a:schemeClr val="dk1"/>
              </a:effectRef>
              <a:fontRef idx="minor">
                <a:schemeClr val="tx1"/>
              </a:fontRef>
            </p:style>
          </p:cxnSp>
          <p:cxnSp>
            <p:nvCxnSpPr>
              <p:cNvPr id="15" name="직선 연결선 14"/>
              <p:cNvCxnSpPr/>
              <p:nvPr/>
            </p:nvCxnSpPr>
            <p:spPr>
              <a:xfrm>
                <a:off x="1514793" y="7329818"/>
                <a:ext cx="630018" cy="0"/>
              </a:xfrm>
              <a:prstGeom prst="line">
                <a:avLst/>
              </a:prstGeom>
            </p:spPr>
            <p:style>
              <a:lnRef idx="2">
                <a:schemeClr val="dk1"/>
              </a:lnRef>
              <a:fillRef idx="0">
                <a:schemeClr val="dk1"/>
              </a:fillRef>
              <a:effectRef idx="1">
                <a:schemeClr val="dk1"/>
              </a:effectRef>
              <a:fontRef idx="minor">
                <a:schemeClr val="tx1"/>
              </a:fontRef>
            </p:style>
          </p:cxnSp>
        </p:grpSp>
        <p:sp>
          <p:nvSpPr>
            <p:cNvPr id="29" name="직사각형 28"/>
            <p:cNvSpPr/>
            <p:nvPr/>
          </p:nvSpPr>
          <p:spPr>
            <a:xfrm>
              <a:off x="5867642" y="3561937"/>
              <a:ext cx="466872" cy="134272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t"/>
            <a:lstStyle/>
            <a:p>
              <a:pPr algn="ctr"/>
              <a:r>
                <a:rPr lang="en-US" sz="1100" dirty="0" smtClean="0"/>
                <a:t>Dom U: VM</a:t>
              </a:r>
              <a:endParaRPr lang="en-US" sz="1100" dirty="0"/>
            </a:p>
          </p:txBody>
        </p:sp>
        <p:sp>
          <p:nvSpPr>
            <p:cNvPr id="30" name="TextBox 29"/>
            <p:cNvSpPr txBox="1"/>
            <p:nvPr/>
          </p:nvSpPr>
          <p:spPr>
            <a:xfrm>
              <a:off x="5125864" y="3516615"/>
              <a:ext cx="1165909" cy="461665"/>
            </a:xfrm>
            <a:prstGeom prst="rect">
              <a:avLst/>
            </a:prstGeom>
            <a:noFill/>
          </p:spPr>
          <p:txBody>
            <a:bodyPr wrap="square" rtlCol="0">
              <a:spAutoFit/>
            </a:bodyPr>
            <a:lstStyle/>
            <a:p>
              <a:pPr algn="ctr"/>
              <a:r>
                <a:rPr lang="en-US" sz="2400" dirty="0" smtClean="0"/>
                <a:t>…</a:t>
              </a:r>
              <a:endParaRPr lang="en-US" sz="2400" dirty="0"/>
            </a:p>
          </p:txBody>
        </p:sp>
      </p:grpSp>
      <p:sp>
        <p:nvSpPr>
          <p:cNvPr id="16" name="Oval 15"/>
          <p:cNvSpPr/>
          <p:nvPr/>
        </p:nvSpPr>
        <p:spPr>
          <a:xfrm>
            <a:off x="4100934" y="3268194"/>
            <a:ext cx="2090316" cy="1938343"/>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1232112" y="3200232"/>
            <a:ext cx="6922240" cy="2864821"/>
          </a:xfrm>
          <a:custGeom>
            <a:avLst/>
            <a:gdLst>
              <a:gd name="connsiteX0" fmla="*/ 463338 w 6922240"/>
              <a:gd name="connsiteY0" fmla="*/ 343068 h 2864821"/>
              <a:gd name="connsiteX1" fmla="*/ 1644438 w 6922240"/>
              <a:gd name="connsiteY1" fmla="*/ 168 h 2864821"/>
              <a:gd name="connsiteX2" fmla="*/ 2806488 w 6922240"/>
              <a:gd name="connsiteY2" fmla="*/ 381168 h 2864821"/>
              <a:gd name="connsiteX3" fmla="*/ 2825538 w 6922240"/>
              <a:gd name="connsiteY3" fmla="*/ 1771818 h 2864821"/>
              <a:gd name="connsiteX4" fmla="*/ 6406938 w 6922240"/>
              <a:gd name="connsiteY4" fmla="*/ 1790868 h 2864821"/>
              <a:gd name="connsiteX5" fmla="*/ 6254538 w 6922240"/>
              <a:gd name="connsiteY5" fmla="*/ 2667168 h 2864821"/>
              <a:gd name="connsiteX6" fmla="*/ 387138 w 6922240"/>
              <a:gd name="connsiteY6" fmla="*/ 2648118 h 2864821"/>
              <a:gd name="connsiteX7" fmla="*/ 539538 w 6922240"/>
              <a:gd name="connsiteY7" fmla="*/ 324018 h 2864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22240" h="2864821">
                <a:moveTo>
                  <a:pt x="463338" y="343068"/>
                </a:moveTo>
                <a:cubicBezTo>
                  <a:pt x="858625" y="168443"/>
                  <a:pt x="1253913" y="-6182"/>
                  <a:pt x="1644438" y="168"/>
                </a:cubicBezTo>
                <a:cubicBezTo>
                  <a:pt x="2034963" y="6518"/>
                  <a:pt x="2609638" y="85893"/>
                  <a:pt x="2806488" y="381168"/>
                </a:cubicBezTo>
                <a:cubicBezTo>
                  <a:pt x="3003338" y="676443"/>
                  <a:pt x="2225463" y="1536868"/>
                  <a:pt x="2825538" y="1771818"/>
                </a:cubicBezTo>
                <a:cubicBezTo>
                  <a:pt x="3425613" y="2006768"/>
                  <a:pt x="5835438" y="1641643"/>
                  <a:pt x="6406938" y="1790868"/>
                </a:cubicBezTo>
                <a:cubicBezTo>
                  <a:pt x="6978438" y="1940093"/>
                  <a:pt x="7257838" y="2524293"/>
                  <a:pt x="6254538" y="2667168"/>
                </a:cubicBezTo>
                <a:cubicBezTo>
                  <a:pt x="5251238" y="2810043"/>
                  <a:pt x="1339638" y="3038643"/>
                  <a:pt x="387138" y="2648118"/>
                </a:cubicBezTo>
                <a:cubicBezTo>
                  <a:pt x="-565362" y="2257593"/>
                  <a:pt x="539538" y="324018"/>
                  <a:pt x="539538" y="324018"/>
                </a:cubicBezTo>
              </a:path>
            </a:pathLst>
          </a:cu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itle 1"/>
          <p:cNvSpPr>
            <a:spLocks noGrp="1"/>
          </p:cNvSpPr>
          <p:nvPr>
            <p:ph type="title"/>
          </p:nvPr>
        </p:nvSpPr>
        <p:spPr>
          <a:xfrm>
            <a:off x="0" y="-15648"/>
            <a:ext cx="7874000" cy="683305"/>
          </a:xfrm>
        </p:spPr>
        <p:txBody>
          <a:bodyPr>
            <a:normAutofit fontScale="90000"/>
          </a:bodyPr>
          <a:lstStyle/>
          <a:p>
            <a:r>
              <a:rPr lang="en-US" dirty="0" err="1" smtClean="0"/>
              <a:t>Supercloud</a:t>
            </a:r>
            <a:r>
              <a:rPr lang="en-US" dirty="0" smtClean="0"/>
              <a:t> Compute Instances</a:t>
            </a:r>
            <a:endParaRPr lang="en-US" dirty="0"/>
          </a:p>
        </p:txBody>
      </p:sp>
    </p:spTree>
    <p:extLst>
      <p:ext uri="{BB962C8B-B14F-4D97-AF65-F5344CB8AC3E}">
        <p14:creationId xmlns:p14="http://schemas.microsoft.com/office/powerpoint/2010/main" val="1416019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6" grpId="0" animBg="1"/>
      <p:bldP spid="1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8"/>
          <p:cNvGrpSpPr/>
          <p:nvPr/>
        </p:nvGrpSpPr>
        <p:grpSpPr>
          <a:xfrm>
            <a:off x="6948336" y="917509"/>
            <a:ext cx="1933032" cy="1295400"/>
            <a:chOff x="3657600" y="1219200"/>
            <a:chExt cx="1933032" cy="1295400"/>
          </a:xfrm>
        </p:grpSpPr>
        <p:sp>
          <p:nvSpPr>
            <p:cNvPr id="5" name="Cloud"/>
            <p:cNvSpPr>
              <a:spLocks noChangeAspect="1" noEditPoints="1" noChangeArrowheads="1"/>
            </p:cNvSpPr>
            <p:nvPr/>
          </p:nvSpPr>
          <p:spPr bwMode="auto">
            <a:xfrm>
              <a:off x="3657600" y="1219200"/>
              <a:ext cx="1933032" cy="12954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sp>
          <p:nvSpPr>
            <p:cNvPr id="18" name="Flowchart: Magnetic Disk 17"/>
            <p:cNvSpPr/>
            <p:nvPr/>
          </p:nvSpPr>
          <p:spPr>
            <a:xfrm>
              <a:off x="4267200" y="1447800"/>
              <a:ext cx="737916" cy="838200"/>
            </a:xfrm>
            <a:prstGeom prst="flowChartMagneticDisk">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29"/>
          <p:cNvGrpSpPr/>
          <p:nvPr/>
        </p:nvGrpSpPr>
        <p:grpSpPr>
          <a:xfrm>
            <a:off x="6948336" y="2328073"/>
            <a:ext cx="1933032" cy="1295400"/>
            <a:chOff x="3657600" y="1219200"/>
            <a:chExt cx="1933032" cy="1295400"/>
          </a:xfrm>
        </p:grpSpPr>
        <p:sp>
          <p:nvSpPr>
            <p:cNvPr id="31" name="Cloud"/>
            <p:cNvSpPr>
              <a:spLocks noChangeAspect="1" noEditPoints="1" noChangeArrowheads="1"/>
            </p:cNvSpPr>
            <p:nvPr/>
          </p:nvSpPr>
          <p:spPr bwMode="auto">
            <a:xfrm>
              <a:off x="3657600" y="1219200"/>
              <a:ext cx="1933032" cy="12954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sp>
          <p:nvSpPr>
            <p:cNvPr id="32" name="Flowchart: Magnetic Disk 31"/>
            <p:cNvSpPr/>
            <p:nvPr/>
          </p:nvSpPr>
          <p:spPr>
            <a:xfrm>
              <a:off x="4267200" y="1447800"/>
              <a:ext cx="737916" cy="838200"/>
            </a:xfrm>
            <a:prstGeom prst="flowChartMagneticDisk">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32"/>
          <p:cNvGrpSpPr/>
          <p:nvPr/>
        </p:nvGrpSpPr>
        <p:grpSpPr>
          <a:xfrm>
            <a:off x="6948336" y="5296331"/>
            <a:ext cx="1933032" cy="1295400"/>
            <a:chOff x="3657600" y="1219200"/>
            <a:chExt cx="1933032" cy="1295400"/>
          </a:xfrm>
        </p:grpSpPr>
        <p:sp>
          <p:nvSpPr>
            <p:cNvPr id="34" name="Cloud"/>
            <p:cNvSpPr>
              <a:spLocks noChangeAspect="1" noEditPoints="1" noChangeArrowheads="1"/>
            </p:cNvSpPr>
            <p:nvPr/>
          </p:nvSpPr>
          <p:spPr bwMode="auto">
            <a:xfrm>
              <a:off x="3657600" y="1219200"/>
              <a:ext cx="1933032" cy="12954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sp>
          <p:nvSpPr>
            <p:cNvPr id="35" name="Flowchart: Magnetic Disk 34"/>
            <p:cNvSpPr/>
            <p:nvPr/>
          </p:nvSpPr>
          <p:spPr>
            <a:xfrm>
              <a:off x="4267200" y="1447800"/>
              <a:ext cx="737916" cy="838200"/>
            </a:xfrm>
            <a:prstGeom prst="flowChartMagneticDisk">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35"/>
          <p:cNvGrpSpPr/>
          <p:nvPr/>
        </p:nvGrpSpPr>
        <p:grpSpPr>
          <a:xfrm>
            <a:off x="6948336" y="3778984"/>
            <a:ext cx="1933032" cy="1295400"/>
            <a:chOff x="3657600" y="1219200"/>
            <a:chExt cx="1933032" cy="1295400"/>
          </a:xfrm>
        </p:grpSpPr>
        <p:sp>
          <p:nvSpPr>
            <p:cNvPr id="37" name="Cloud"/>
            <p:cNvSpPr>
              <a:spLocks noChangeAspect="1" noEditPoints="1" noChangeArrowheads="1"/>
            </p:cNvSpPr>
            <p:nvPr/>
          </p:nvSpPr>
          <p:spPr bwMode="auto">
            <a:xfrm>
              <a:off x="3657600" y="1219200"/>
              <a:ext cx="1933032" cy="12954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sp>
          <p:nvSpPr>
            <p:cNvPr id="38" name="Flowchart: Magnetic Disk 37"/>
            <p:cNvSpPr/>
            <p:nvPr/>
          </p:nvSpPr>
          <p:spPr>
            <a:xfrm>
              <a:off x="4267200" y="1447800"/>
              <a:ext cx="737916" cy="838200"/>
            </a:xfrm>
            <a:prstGeom prst="flowChartMagneticDisk">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8" name="Content Placeholder 2"/>
          <p:cNvSpPr>
            <a:spLocks noGrp="1"/>
          </p:cNvSpPr>
          <p:nvPr>
            <p:ph idx="1"/>
          </p:nvPr>
        </p:nvSpPr>
        <p:spPr>
          <a:xfrm>
            <a:off x="180431" y="761999"/>
            <a:ext cx="6083935" cy="3160327"/>
          </a:xfrm>
        </p:spPr>
        <p:txBody>
          <a:bodyPr>
            <a:normAutofit/>
          </a:bodyPr>
          <a:lstStyle/>
          <a:p>
            <a:r>
              <a:rPr lang="en-US" dirty="0" smtClean="0"/>
              <a:t>Virtualization enables migration of computation across a single cloud</a:t>
            </a:r>
          </a:p>
          <a:p>
            <a:endParaRPr lang="en-US" dirty="0" smtClean="0"/>
          </a:p>
          <a:p>
            <a:pPr marL="0" indent="0">
              <a:buNone/>
            </a:pPr>
            <a:endParaRPr lang="en-US" dirty="0" smtClean="0"/>
          </a:p>
        </p:txBody>
      </p:sp>
      <p:pic>
        <p:nvPicPr>
          <p:cNvPr id="14" name="Picture 13" descr="logo_aws.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2936" y="3294643"/>
            <a:ext cx="1166284" cy="426689"/>
          </a:xfrm>
          <a:prstGeom prst="rect">
            <a:avLst/>
          </a:prstGeom>
        </p:spPr>
      </p:pic>
      <p:pic>
        <p:nvPicPr>
          <p:cNvPr id="15" name="Picture 14" descr="rackspace_log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6830" y="1934947"/>
            <a:ext cx="1586063" cy="279410"/>
          </a:xfrm>
          <a:prstGeom prst="rect">
            <a:avLst/>
          </a:prstGeom>
        </p:spPr>
      </p:pic>
      <p:grpSp>
        <p:nvGrpSpPr>
          <p:cNvPr id="39" name="Group 38"/>
          <p:cNvGrpSpPr/>
          <p:nvPr/>
        </p:nvGrpSpPr>
        <p:grpSpPr>
          <a:xfrm>
            <a:off x="5684116" y="1675245"/>
            <a:ext cx="1427510" cy="372079"/>
            <a:chOff x="5752254" y="4861909"/>
            <a:chExt cx="1427510" cy="372079"/>
          </a:xfrm>
        </p:grpSpPr>
        <p:sp>
          <p:nvSpPr>
            <p:cNvPr id="40" name="Rectangle 39"/>
            <p:cNvSpPr/>
            <p:nvPr/>
          </p:nvSpPr>
          <p:spPr>
            <a:xfrm>
              <a:off x="6426088" y="4861909"/>
              <a:ext cx="753676" cy="13815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Rectangle 40"/>
            <p:cNvSpPr/>
            <p:nvPr/>
          </p:nvSpPr>
          <p:spPr>
            <a:xfrm>
              <a:off x="5752254" y="4933532"/>
              <a:ext cx="1427510" cy="300456"/>
            </a:xfrm>
            <a:prstGeom prst="rect">
              <a:avLst/>
            </a:prstGeom>
            <a:solidFill>
              <a:schemeClr val="tx2">
                <a:lumMod val="40000"/>
                <a:lumOff val="60000"/>
              </a:schemeClr>
            </a:solidFill>
            <a:ln>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TextBox 41"/>
            <p:cNvSpPr txBox="1"/>
            <p:nvPr/>
          </p:nvSpPr>
          <p:spPr>
            <a:xfrm>
              <a:off x="6125923" y="4907931"/>
              <a:ext cx="754065" cy="307777"/>
            </a:xfrm>
            <a:prstGeom prst="rect">
              <a:avLst/>
            </a:prstGeom>
            <a:noFill/>
          </p:spPr>
          <p:txBody>
            <a:bodyPr wrap="square" rtlCol="0">
              <a:spAutoFit/>
            </a:bodyPr>
            <a:lstStyle/>
            <a:p>
              <a:pPr algn="ctr"/>
              <a:r>
                <a:rPr lang="en-US" sz="1400" dirty="0" smtClean="0"/>
                <a:t>VMM</a:t>
              </a:r>
              <a:endParaRPr lang="en-US" sz="1400" dirty="0"/>
            </a:p>
          </p:txBody>
        </p:sp>
      </p:grpSp>
      <p:grpSp>
        <p:nvGrpSpPr>
          <p:cNvPr id="47" name="Group 46"/>
          <p:cNvGrpSpPr/>
          <p:nvPr/>
        </p:nvGrpSpPr>
        <p:grpSpPr>
          <a:xfrm>
            <a:off x="6316316" y="985174"/>
            <a:ext cx="853894" cy="734223"/>
            <a:chOff x="6384454" y="4171838"/>
            <a:chExt cx="853894" cy="734223"/>
          </a:xfrm>
        </p:grpSpPr>
        <p:sp>
          <p:nvSpPr>
            <p:cNvPr id="49" name="Rectangle 48"/>
            <p:cNvSpPr/>
            <p:nvPr/>
          </p:nvSpPr>
          <p:spPr>
            <a:xfrm>
              <a:off x="6426088" y="4410539"/>
              <a:ext cx="753676" cy="13815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51"/>
            <p:cNvSpPr/>
            <p:nvPr/>
          </p:nvSpPr>
          <p:spPr>
            <a:xfrm>
              <a:off x="6426088" y="4456679"/>
              <a:ext cx="753675" cy="449382"/>
            </a:xfrm>
            <a:prstGeom prst="rect">
              <a:avLst/>
            </a:prstGeom>
            <a:solidFill>
              <a:schemeClr val="accent6">
                <a:lumMod val="60000"/>
                <a:lumOff val="40000"/>
              </a:schemeClr>
            </a:solidFill>
            <a:ln>
              <a:solidFill>
                <a:schemeClr val="accent6">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TextBox 52"/>
            <p:cNvSpPr txBox="1"/>
            <p:nvPr/>
          </p:nvSpPr>
          <p:spPr>
            <a:xfrm>
              <a:off x="6384454" y="4554132"/>
              <a:ext cx="853894" cy="307777"/>
            </a:xfrm>
            <a:prstGeom prst="rect">
              <a:avLst/>
            </a:prstGeom>
            <a:noFill/>
          </p:spPr>
          <p:txBody>
            <a:bodyPr wrap="none" rtlCol="0">
              <a:spAutoFit/>
            </a:bodyPr>
            <a:lstStyle/>
            <a:p>
              <a:r>
                <a:rPr lang="en-US" sz="1400" dirty="0" smtClean="0"/>
                <a:t>Guest OS</a:t>
              </a:r>
              <a:endParaRPr lang="en-US" sz="1400" dirty="0"/>
            </a:p>
          </p:txBody>
        </p:sp>
        <p:sp>
          <p:nvSpPr>
            <p:cNvPr id="54" name="Rectangle 53"/>
            <p:cNvSpPr/>
            <p:nvPr/>
          </p:nvSpPr>
          <p:spPr>
            <a:xfrm>
              <a:off x="6426088" y="4192659"/>
              <a:ext cx="753676" cy="227584"/>
            </a:xfrm>
            <a:prstGeom prst="rect">
              <a:avLst/>
            </a:prstGeom>
            <a:solidFill>
              <a:srgbClr val="FFFF89"/>
            </a:solidFill>
            <a:ln>
              <a:solidFill>
                <a:srgbClr val="FFFF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TextBox 54"/>
            <p:cNvSpPr txBox="1"/>
            <p:nvPr/>
          </p:nvSpPr>
          <p:spPr>
            <a:xfrm>
              <a:off x="6560428" y="4171838"/>
              <a:ext cx="477201" cy="307777"/>
            </a:xfrm>
            <a:prstGeom prst="rect">
              <a:avLst/>
            </a:prstGeom>
            <a:noFill/>
          </p:spPr>
          <p:txBody>
            <a:bodyPr wrap="none" rtlCol="0">
              <a:spAutoFit/>
            </a:bodyPr>
            <a:lstStyle/>
            <a:p>
              <a:r>
                <a:rPr lang="en-US" sz="1400" dirty="0" smtClean="0"/>
                <a:t>App</a:t>
              </a:r>
              <a:endParaRPr lang="en-US" sz="1400" dirty="0"/>
            </a:p>
          </p:txBody>
        </p:sp>
      </p:grpSp>
      <p:grpSp>
        <p:nvGrpSpPr>
          <p:cNvPr id="66" name="Group 65"/>
          <p:cNvGrpSpPr/>
          <p:nvPr/>
        </p:nvGrpSpPr>
        <p:grpSpPr>
          <a:xfrm>
            <a:off x="5685588" y="3349253"/>
            <a:ext cx="1427510" cy="372079"/>
            <a:chOff x="5752254" y="4861909"/>
            <a:chExt cx="1427510" cy="372079"/>
          </a:xfrm>
        </p:grpSpPr>
        <p:sp>
          <p:nvSpPr>
            <p:cNvPr id="67" name="Rectangle 66"/>
            <p:cNvSpPr/>
            <p:nvPr/>
          </p:nvSpPr>
          <p:spPr>
            <a:xfrm>
              <a:off x="6426088" y="4861909"/>
              <a:ext cx="753676" cy="13815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Rectangle 67"/>
            <p:cNvSpPr/>
            <p:nvPr/>
          </p:nvSpPr>
          <p:spPr>
            <a:xfrm>
              <a:off x="5752254" y="4933532"/>
              <a:ext cx="1427510" cy="300456"/>
            </a:xfrm>
            <a:prstGeom prst="rect">
              <a:avLst/>
            </a:prstGeom>
            <a:solidFill>
              <a:schemeClr val="tx2">
                <a:lumMod val="40000"/>
                <a:lumOff val="60000"/>
              </a:schemeClr>
            </a:solidFill>
            <a:ln>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TextBox 68"/>
            <p:cNvSpPr txBox="1"/>
            <p:nvPr/>
          </p:nvSpPr>
          <p:spPr>
            <a:xfrm>
              <a:off x="6125923" y="4907931"/>
              <a:ext cx="754065" cy="307777"/>
            </a:xfrm>
            <a:prstGeom prst="rect">
              <a:avLst/>
            </a:prstGeom>
            <a:noFill/>
          </p:spPr>
          <p:txBody>
            <a:bodyPr wrap="square" rtlCol="0">
              <a:spAutoFit/>
            </a:bodyPr>
            <a:lstStyle/>
            <a:p>
              <a:pPr algn="ctr"/>
              <a:r>
                <a:rPr lang="en-US" sz="1400" dirty="0" smtClean="0"/>
                <a:t>VMM</a:t>
              </a:r>
              <a:endParaRPr lang="en-US" sz="1400" dirty="0"/>
            </a:p>
          </p:txBody>
        </p:sp>
      </p:grpSp>
      <p:grpSp>
        <p:nvGrpSpPr>
          <p:cNvPr id="71" name="Group 70"/>
          <p:cNvGrpSpPr/>
          <p:nvPr/>
        </p:nvGrpSpPr>
        <p:grpSpPr>
          <a:xfrm>
            <a:off x="5684115" y="4477520"/>
            <a:ext cx="1427510" cy="372079"/>
            <a:chOff x="5752254" y="4861909"/>
            <a:chExt cx="1427510" cy="372079"/>
          </a:xfrm>
        </p:grpSpPr>
        <p:sp>
          <p:nvSpPr>
            <p:cNvPr id="72" name="Rectangle 71"/>
            <p:cNvSpPr/>
            <p:nvPr/>
          </p:nvSpPr>
          <p:spPr>
            <a:xfrm>
              <a:off x="6426088" y="4861909"/>
              <a:ext cx="753676" cy="13815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Rectangle 72"/>
            <p:cNvSpPr/>
            <p:nvPr/>
          </p:nvSpPr>
          <p:spPr>
            <a:xfrm>
              <a:off x="5752254" y="4933532"/>
              <a:ext cx="1427510" cy="300456"/>
            </a:xfrm>
            <a:prstGeom prst="rect">
              <a:avLst/>
            </a:prstGeom>
            <a:solidFill>
              <a:schemeClr val="tx2">
                <a:lumMod val="40000"/>
                <a:lumOff val="60000"/>
              </a:schemeClr>
            </a:solidFill>
            <a:ln>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TextBox 73"/>
            <p:cNvSpPr txBox="1"/>
            <p:nvPr/>
          </p:nvSpPr>
          <p:spPr>
            <a:xfrm>
              <a:off x="6125923" y="4907931"/>
              <a:ext cx="754065" cy="307777"/>
            </a:xfrm>
            <a:prstGeom prst="rect">
              <a:avLst/>
            </a:prstGeom>
            <a:noFill/>
          </p:spPr>
          <p:txBody>
            <a:bodyPr wrap="square" rtlCol="0">
              <a:spAutoFit/>
            </a:bodyPr>
            <a:lstStyle/>
            <a:p>
              <a:pPr algn="ctr"/>
              <a:r>
                <a:rPr lang="en-US" sz="1400" dirty="0" smtClean="0"/>
                <a:t>VMM</a:t>
              </a:r>
              <a:endParaRPr lang="en-US" sz="1400" dirty="0"/>
            </a:p>
          </p:txBody>
        </p:sp>
      </p:grpSp>
      <p:grpSp>
        <p:nvGrpSpPr>
          <p:cNvPr id="76" name="Group 75"/>
          <p:cNvGrpSpPr/>
          <p:nvPr/>
        </p:nvGrpSpPr>
        <p:grpSpPr>
          <a:xfrm>
            <a:off x="5685588" y="6044921"/>
            <a:ext cx="1427510" cy="372079"/>
            <a:chOff x="5752254" y="4861909"/>
            <a:chExt cx="1427510" cy="372079"/>
          </a:xfrm>
        </p:grpSpPr>
        <p:sp>
          <p:nvSpPr>
            <p:cNvPr id="77" name="Rectangle 76"/>
            <p:cNvSpPr/>
            <p:nvPr/>
          </p:nvSpPr>
          <p:spPr>
            <a:xfrm>
              <a:off x="6426088" y="4861909"/>
              <a:ext cx="753676" cy="13815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Rectangle 78"/>
            <p:cNvSpPr/>
            <p:nvPr/>
          </p:nvSpPr>
          <p:spPr>
            <a:xfrm>
              <a:off x="5752254" y="4933532"/>
              <a:ext cx="1427510" cy="300456"/>
            </a:xfrm>
            <a:prstGeom prst="rect">
              <a:avLst/>
            </a:prstGeom>
            <a:solidFill>
              <a:schemeClr val="tx2">
                <a:lumMod val="40000"/>
                <a:lumOff val="60000"/>
              </a:schemeClr>
            </a:solidFill>
            <a:ln>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TextBox 79"/>
            <p:cNvSpPr txBox="1"/>
            <p:nvPr/>
          </p:nvSpPr>
          <p:spPr>
            <a:xfrm>
              <a:off x="6125923" y="4907931"/>
              <a:ext cx="754065" cy="307777"/>
            </a:xfrm>
            <a:prstGeom prst="rect">
              <a:avLst/>
            </a:prstGeom>
            <a:noFill/>
          </p:spPr>
          <p:txBody>
            <a:bodyPr wrap="square" rtlCol="0">
              <a:spAutoFit/>
            </a:bodyPr>
            <a:lstStyle/>
            <a:p>
              <a:pPr algn="ctr"/>
              <a:r>
                <a:rPr lang="en-US" sz="1400" dirty="0" smtClean="0"/>
                <a:t>VMM</a:t>
              </a:r>
              <a:endParaRPr lang="en-US" sz="1400" dirty="0"/>
            </a:p>
          </p:txBody>
        </p:sp>
      </p:grpSp>
      <p:grpSp>
        <p:nvGrpSpPr>
          <p:cNvPr id="82" name="Group 81"/>
          <p:cNvGrpSpPr/>
          <p:nvPr/>
        </p:nvGrpSpPr>
        <p:grpSpPr>
          <a:xfrm>
            <a:off x="1705852" y="5406560"/>
            <a:ext cx="1427510" cy="372079"/>
            <a:chOff x="5752254" y="4861909"/>
            <a:chExt cx="1427510" cy="372079"/>
          </a:xfrm>
        </p:grpSpPr>
        <p:sp>
          <p:nvSpPr>
            <p:cNvPr id="86" name="Rectangle 85"/>
            <p:cNvSpPr/>
            <p:nvPr/>
          </p:nvSpPr>
          <p:spPr>
            <a:xfrm>
              <a:off x="6426088" y="4861909"/>
              <a:ext cx="753676" cy="13815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Rectangle 92"/>
            <p:cNvSpPr/>
            <p:nvPr/>
          </p:nvSpPr>
          <p:spPr>
            <a:xfrm>
              <a:off x="5752254" y="4933532"/>
              <a:ext cx="1427510" cy="300456"/>
            </a:xfrm>
            <a:prstGeom prst="rect">
              <a:avLst/>
            </a:prstGeom>
            <a:solidFill>
              <a:schemeClr val="tx2">
                <a:lumMod val="40000"/>
                <a:lumOff val="60000"/>
              </a:schemeClr>
            </a:solidFill>
            <a:ln>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TextBox 93"/>
            <p:cNvSpPr txBox="1"/>
            <p:nvPr/>
          </p:nvSpPr>
          <p:spPr>
            <a:xfrm>
              <a:off x="6125923" y="4907931"/>
              <a:ext cx="754065" cy="307777"/>
            </a:xfrm>
            <a:prstGeom prst="rect">
              <a:avLst/>
            </a:prstGeom>
            <a:noFill/>
          </p:spPr>
          <p:txBody>
            <a:bodyPr wrap="square" rtlCol="0">
              <a:spAutoFit/>
            </a:bodyPr>
            <a:lstStyle/>
            <a:p>
              <a:pPr algn="ctr"/>
              <a:r>
                <a:rPr lang="en-US" sz="1400" dirty="0" smtClean="0"/>
                <a:t>VMM</a:t>
              </a:r>
              <a:endParaRPr lang="en-US" sz="1400" dirty="0"/>
            </a:p>
          </p:txBody>
        </p:sp>
      </p:grpSp>
      <p:grpSp>
        <p:nvGrpSpPr>
          <p:cNvPr id="95" name="Group 94"/>
          <p:cNvGrpSpPr/>
          <p:nvPr/>
        </p:nvGrpSpPr>
        <p:grpSpPr>
          <a:xfrm>
            <a:off x="2360100" y="4681398"/>
            <a:ext cx="853894" cy="734223"/>
            <a:chOff x="6384454" y="4171838"/>
            <a:chExt cx="853894" cy="734223"/>
          </a:xfrm>
        </p:grpSpPr>
        <p:sp>
          <p:nvSpPr>
            <p:cNvPr id="96" name="Rectangle 95"/>
            <p:cNvSpPr/>
            <p:nvPr/>
          </p:nvSpPr>
          <p:spPr>
            <a:xfrm>
              <a:off x="6426088" y="4410539"/>
              <a:ext cx="753676" cy="13815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Rectangle 96"/>
            <p:cNvSpPr/>
            <p:nvPr/>
          </p:nvSpPr>
          <p:spPr>
            <a:xfrm>
              <a:off x="6426088" y="4456679"/>
              <a:ext cx="753675" cy="449382"/>
            </a:xfrm>
            <a:prstGeom prst="rect">
              <a:avLst/>
            </a:prstGeom>
            <a:solidFill>
              <a:schemeClr val="accent6">
                <a:lumMod val="60000"/>
                <a:lumOff val="40000"/>
              </a:schemeClr>
            </a:solidFill>
            <a:ln>
              <a:solidFill>
                <a:schemeClr val="accent6">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TextBox 97"/>
            <p:cNvSpPr txBox="1"/>
            <p:nvPr/>
          </p:nvSpPr>
          <p:spPr>
            <a:xfrm>
              <a:off x="6384454" y="4554132"/>
              <a:ext cx="853894" cy="307777"/>
            </a:xfrm>
            <a:prstGeom prst="rect">
              <a:avLst/>
            </a:prstGeom>
            <a:noFill/>
          </p:spPr>
          <p:txBody>
            <a:bodyPr wrap="none" rtlCol="0">
              <a:spAutoFit/>
            </a:bodyPr>
            <a:lstStyle/>
            <a:p>
              <a:r>
                <a:rPr lang="en-US" sz="1400" dirty="0" smtClean="0"/>
                <a:t>Guest OS</a:t>
              </a:r>
              <a:endParaRPr lang="en-US" sz="1400" dirty="0"/>
            </a:p>
          </p:txBody>
        </p:sp>
        <p:sp>
          <p:nvSpPr>
            <p:cNvPr id="99" name="Rectangle 98"/>
            <p:cNvSpPr/>
            <p:nvPr/>
          </p:nvSpPr>
          <p:spPr>
            <a:xfrm>
              <a:off x="6426088" y="4192659"/>
              <a:ext cx="753676" cy="227584"/>
            </a:xfrm>
            <a:prstGeom prst="rect">
              <a:avLst/>
            </a:prstGeom>
            <a:solidFill>
              <a:srgbClr val="FFFF89"/>
            </a:solidFill>
            <a:ln>
              <a:solidFill>
                <a:srgbClr val="FFFF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TextBox 99"/>
            <p:cNvSpPr txBox="1"/>
            <p:nvPr/>
          </p:nvSpPr>
          <p:spPr>
            <a:xfrm>
              <a:off x="6560428" y="4171838"/>
              <a:ext cx="477201" cy="307777"/>
            </a:xfrm>
            <a:prstGeom prst="rect">
              <a:avLst/>
            </a:prstGeom>
            <a:noFill/>
          </p:spPr>
          <p:txBody>
            <a:bodyPr wrap="none" rtlCol="0">
              <a:spAutoFit/>
            </a:bodyPr>
            <a:lstStyle/>
            <a:p>
              <a:r>
                <a:rPr lang="en-US" sz="1400" dirty="0" smtClean="0"/>
                <a:t>App</a:t>
              </a:r>
              <a:endParaRPr lang="en-US" sz="1400" dirty="0"/>
            </a:p>
          </p:txBody>
        </p:sp>
      </p:grpSp>
      <p:grpSp>
        <p:nvGrpSpPr>
          <p:cNvPr id="101" name="Group 100"/>
          <p:cNvGrpSpPr/>
          <p:nvPr/>
        </p:nvGrpSpPr>
        <p:grpSpPr>
          <a:xfrm>
            <a:off x="6264367" y="2618758"/>
            <a:ext cx="853894" cy="734223"/>
            <a:chOff x="6384454" y="4171838"/>
            <a:chExt cx="853894" cy="734223"/>
          </a:xfrm>
        </p:grpSpPr>
        <p:sp>
          <p:nvSpPr>
            <p:cNvPr id="102" name="Rectangle 101"/>
            <p:cNvSpPr/>
            <p:nvPr/>
          </p:nvSpPr>
          <p:spPr>
            <a:xfrm>
              <a:off x="6426088" y="4410539"/>
              <a:ext cx="753676" cy="13815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 name="Rectangle 102"/>
            <p:cNvSpPr/>
            <p:nvPr/>
          </p:nvSpPr>
          <p:spPr>
            <a:xfrm>
              <a:off x="6426088" y="4456679"/>
              <a:ext cx="753675" cy="449382"/>
            </a:xfrm>
            <a:prstGeom prst="rect">
              <a:avLst/>
            </a:prstGeom>
            <a:solidFill>
              <a:schemeClr val="accent6">
                <a:lumMod val="60000"/>
                <a:lumOff val="40000"/>
              </a:schemeClr>
            </a:solidFill>
            <a:ln>
              <a:solidFill>
                <a:schemeClr val="accent6">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TextBox 103"/>
            <p:cNvSpPr txBox="1"/>
            <p:nvPr/>
          </p:nvSpPr>
          <p:spPr>
            <a:xfrm>
              <a:off x="6384454" y="4554132"/>
              <a:ext cx="853894" cy="307777"/>
            </a:xfrm>
            <a:prstGeom prst="rect">
              <a:avLst/>
            </a:prstGeom>
            <a:noFill/>
          </p:spPr>
          <p:txBody>
            <a:bodyPr wrap="none" rtlCol="0">
              <a:spAutoFit/>
            </a:bodyPr>
            <a:lstStyle/>
            <a:p>
              <a:r>
                <a:rPr lang="en-US" sz="1400" dirty="0" smtClean="0"/>
                <a:t>Guest OS</a:t>
              </a:r>
              <a:endParaRPr lang="en-US" sz="1400" dirty="0"/>
            </a:p>
          </p:txBody>
        </p:sp>
        <p:sp>
          <p:nvSpPr>
            <p:cNvPr id="105" name="Rectangle 104"/>
            <p:cNvSpPr/>
            <p:nvPr/>
          </p:nvSpPr>
          <p:spPr>
            <a:xfrm>
              <a:off x="6426088" y="4192659"/>
              <a:ext cx="753676" cy="227584"/>
            </a:xfrm>
            <a:prstGeom prst="rect">
              <a:avLst/>
            </a:prstGeom>
            <a:solidFill>
              <a:srgbClr val="FFFF89"/>
            </a:solidFill>
            <a:ln>
              <a:solidFill>
                <a:srgbClr val="FFFF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TextBox 105"/>
            <p:cNvSpPr txBox="1"/>
            <p:nvPr/>
          </p:nvSpPr>
          <p:spPr>
            <a:xfrm>
              <a:off x="6560428" y="4171838"/>
              <a:ext cx="477201" cy="307777"/>
            </a:xfrm>
            <a:prstGeom prst="rect">
              <a:avLst/>
            </a:prstGeom>
            <a:noFill/>
          </p:spPr>
          <p:txBody>
            <a:bodyPr wrap="none" rtlCol="0">
              <a:spAutoFit/>
            </a:bodyPr>
            <a:lstStyle/>
            <a:p>
              <a:r>
                <a:rPr lang="en-US" sz="1400" dirty="0" smtClean="0"/>
                <a:t>App</a:t>
              </a:r>
              <a:endParaRPr lang="en-US" sz="1400" dirty="0"/>
            </a:p>
          </p:txBody>
        </p:sp>
      </p:grpSp>
      <p:pic>
        <p:nvPicPr>
          <p:cNvPr id="129" name="Picture 128" descr="CULogo4c.ep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1091" y="5761031"/>
            <a:ext cx="2560780" cy="797500"/>
          </a:xfrm>
          <a:prstGeom prst="rect">
            <a:avLst/>
          </a:prstGeom>
        </p:spPr>
      </p:pic>
      <p:sp>
        <p:nvSpPr>
          <p:cNvPr id="9" name="TextBox 8"/>
          <p:cNvSpPr txBox="1"/>
          <p:nvPr/>
        </p:nvSpPr>
        <p:spPr>
          <a:xfrm>
            <a:off x="9623335" y="3737396"/>
            <a:ext cx="184666" cy="369332"/>
          </a:xfrm>
          <a:prstGeom prst="rect">
            <a:avLst/>
          </a:prstGeom>
          <a:noFill/>
        </p:spPr>
        <p:txBody>
          <a:bodyPr wrap="none" rtlCol="0">
            <a:spAutoFit/>
          </a:bodyPr>
          <a:lstStyle/>
          <a:p>
            <a:endParaRPr lang="en-US" dirty="0"/>
          </a:p>
        </p:txBody>
      </p:sp>
      <p:sp>
        <p:nvSpPr>
          <p:cNvPr id="107" name="Title 1"/>
          <p:cNvSpPr>
            <a:spLocks noGrp="1"/>
          </p:cNvSpPr>
          <p:nvPr>
            <p:ph type="title"/>
          </p:nvPr>
        </p:nvSpPr>
        <p:spPr>
          <a:xfrm>
            <a:off x="0" y="-15648"/>
            <a:ext cx="7874000" cy="683305"/>
          </a:xfrm>
        </p:spPr>
        <p:txBody>
          <a:bodyPr>
            <a:normAutofit fontScale="90000"/>
          </a:bodyPr>
          <a:lstStyle/>
          <a:p>
            <a:r>
              <a:rPr lang="en-US" dirty="0" err="1" smtClean="0"/>
              <a:t>Supercloud</a:t>
            </a:r>
            <a:r>
              <a:rPr lang="en-US" dirty="0" smtClean="0"/>
              <a:t> Compute Instances</a:t>
            </a:r>
            <a:endParaRPr lang="en-US" dirty="0"/>
          </a:p>
        </p:txBody>
      </p:sp>
      <p:pic>
        <p:nvPicPr>
          <p:cNvPr id="109" name="Picture 108" descr="FCDE7FEE-668C-4FD8-895B-EEE6753D4CA9.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78205" y="6007783"/>
            <a:ext cx="707032" cy="710696"/>
          </a:xfrm>
          <a:prstGeom prst="rect">
            <a:avLst/>
          </a:prstGeom>
        </p:spPr>
      </p:pic>
      <p:pic>
        <p:nvPicPr>
          <p:cNvPr id="110" name="Picture 109" descr="1D675CB6-A5E7-4689-BFBD-082EFC8B101D.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43803" y="4483134"/>
            <a:ext cx="775836" cy="580558"/>
          </a:xfrm>
          <a:prstGeom prst="rect">
            <a:avLst/>
          </a:prstGeom>
        </p:spPr>
      </p:pic>
    </p:spTree>
    <p:extLst>
      <p:ext uri="{BB962C8B-B14F-4D97-AF65-F5344CB8AC3E}">
        <p14:creationId xmlns:p14="http://schemas.microsoft.com/office/powerpoint/2010/main" val="2150437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par>
                                <p:cTn id="8" presetID="10" presetClass="entr" presetSubtype="0" fill="hold" nodeType="withEffect">
                                  <p:stCondLst>
                                    <p:cond delay="0"/>
                                  </p:stCondLst>
                                  <p:childTnLst>
                                    <p:set>
                                      <p:cBhvr>
                                        <p:cTn id="9" dur="1" fill="hold">
                                          <p:stCondLst>
                                            <p:cond delay="0"/>
                                          </p:stCondLst>
                                        </p:cTn>
                                        <p:tgtEl>
                                          <p:spTgt spid="82"/>
                                        </p:tgtEl>
                                        <p:attrNameLst>
                                          <p:attrName>style.visibility</p:attrName>
                                        </p:attrNameLst>
                                      </p:cBhvr>
                                      <p:to>
                                        <p:strVal val="visible"/>
                                      </p:to>
                                    </p:set>
                                    <p:animEffect transition="in" filter="fade">
                                      <p:cBhvr>
                                        <p:cTn id="10" dur="500"/>
                                        <p:tgtEl>
                                          <p:spTgt spid="82"/>
                                        </p:tgtEl>
                                      </p:cBhvr>
                                    </p:animEffect>
                                  </p:childTnLst>
                                </p:cTn>
                              </p:par>
                              <p:par>
                                <p:cTn id="11" presetID="10" presetClass="entr" presetSubtype="0" fill="hold" nodeType="with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fade">
                                      <p:cBhvr>
                                        <p:cTn id="13" dur="500"/>
                                        <p:tgtEl>
                                          <p:spTgt spid="39"/>
                                        </p:tgtEl>
                                      </p:cBhvr>
                                    </p:animEffect>
                                  </p:childTnLst>
                                </p:cTn>
                              </p:par>
                            </p:childTnLst>
                          </p:cTn>
                        </p:par>
                      </p:childTnLst>
                    </p:cTn>
                  </p:par>
                  <p:par>
                    <p:cTn id="14" fill="hold">
                      <p:stCondLst>
                        <p:cond delay="indefinite"/>
                      </p:stCondLst>
                      <p:childTnLst>
                        <p:par>
                          <p:cTn id="15" fill="hold">
                            <p:stCondLst>
                              <p:cond delay="0"/>
                            </p:stCondLst>
                            <p:childTnLst>
                              <p:par>
                                <p:cTn id="16" presetID="0" presetClass="path" presetSubtype="0" accel="50000" decel="50000" fill="hold" nodeType="clickEffect">
                                  <p:stCondLst>
                                    <p:cond delay="0"/>
                                  </p:stCondLst>
                                  <p:childTnLst>
                                    <p:animMotion origin="layout" path="M -0.00712 -0.00139 C -0.06459 0.18426 -0.12153 0.37037 -0.19306 0.46019 C -0.26424 0.54977 -0.40799 0.48264 -0.43472 0.53889 " pathEditMode="relative" rAng="0" ptsTypes="AAA">
                                      <p:cBhvr>
                                        <p:cTn id="17" dur="2000" fill="hold"/>
                                        <p:tgtEl>
                                          <p:spTgt spid="47"/>
                                        </p:tgtEl>
                                        <p:attrNameLst>
                                          <p:attrName>ppt_x</p:attrName>
                                          <p:attrName>ppt_y</p:attrName>
                                        </p:attrNameLst>
                                      </p:cBhvr>
                                      <p:rCtr x="-21389" y="27014"/>
                                    </p:animMotion>
                                  </p:childTnLst>
                                  <p:subTnLst>
                                    <p:set>
                                      <p:cBhvr override="childStyle">
                                        <p:cTn dur="1" fill="hold" display="0" masterRel="nextClick" afterEffect="1"/>
                                        <p:tgtEl>
                                          <p:spTgt spid="47"/>
                                        </p:tgtEl>
                                        <p:attrNameLst>
                                          <p:attrName>style.visibility</p:attrName>
                                        </p:attrNameLst>
                                      </p:cBhvr>
                                      <p:to>
                                        <p:strVal val="hidden"/>
                                      </p:to>
                                    </p:set>
                                  </p:subTnLst>
                                </p:cTn>
                              </p:par>
                            </p:childTnLst>
                          </p:cTn>
                        </p:par>
                        <p:par>
                          <p:cTn id="18" fill="hold">
                            <p:stCondLst>
                              <p:cond delay="2000"/>
                            </p:stCondLst>
                            <p:childTnLst>
                              <p:par>
                                <p:cTn id="19" presetID="1" presetClass="entr" presetSubtype="0" fill="hold" nodeType="afterEffect">
                                  <p:stCondLst>
                                    <p:cond delay="0"/>
                                  </p:stCondLst>
                                  <p:childTnLst>
                                    <p:set>
                                      <p:cBhvr>
                                        <p:cTn id="20" dur="1" fill="hold">
                                          <p:stCondLst>
                                            <p:cond delay="0"/>
                                          </p:stCondLst>
                                        </p:cTn>
                                        <p:tgtEl>
                                          <p:spTgt spid="9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6"/>
                                        </p:tgtEl>
                                        <p:attrNameLst>
                                          <p:attrName>style.visibility</p:attrName>
                                        </p:attrNameLst>
                                      </p:cBhvr>
                                      <p:to>
                                        <p:strVal val="visible"/>
                                      </p:to>
                                    </p:set>
                                  </p:childTnLst>
                                </p:cTn>
                              </p:par>
                            </p:childTnLst>
                          </p:cTn>
                        </p:par>
                        <p:par>
                          <p:cTn id="35" fill="hold">
                            <p:stCondLst>
                              <p:cond delay="0"/>
                            </p:stCondLst>
                            <p:childTnLst>
                              <p:par>
                                <p:cTn id="36" presetID="0" presetClass="path" presetSubtype="0" accel="50000" decel="50000" fill="hold" nodeType="afterEffect">
                                  <p:stCondLst>
                                    <p:cond delay="0"/>
                                  </p:stCondLst>
                                  <p:childTnLst>
                                    <p:animMotion origin="layout" path="M -0.00208 -1.11111E-6 C 0.04914 -0.02199 0.10053 -0.04236 0.17205 -0.0919 C 0.24375 -0.14167 0.38994 -0.25185 0.42691 -0.30069 " pathEditMode="relative" rAng="0" ptsTypes="AAA">
                                      <p:cBhvr>
                                        <p:cTn id="37" dur="2000" fill="hold"/>
                                        <p:tgtEl>
                                          <p:spTgt spid="95"/>
                                        </p:tgtEl>
                                        <p:attrNameLst>
                                          <p:attrName>ppt_x</p:attrName>
                                          <p:attrName>ppt_y</p:attrName>
                                        </p:attrNameLst>
                                      </p:cBhvr>
                                      <p:rCtr x="21441" y="-15046"/>
                                    </p:animMotion>
                                  </p:childTnLst>
                                  <p:subTnLst>
                                    <p:set>
                                      <p:cBhvr override="childStyle">
                                        <p:cTn dur="1" fill="hold" display="0" masterRel="nextClick" afterEffect="1"/>
                                        <p:tgtEl>
                                          <p:spTgt spid="95"/>
                                        </p:tgtEl>
                                        <p:attrNameLst>
                                          <p:attrName>style.visibility</p:attrName>
                                        </p:attrNameLst>
                                      </p:cBhvr>
                                      <p:to>
                                        <p:strVal val="hidden"/>
                                      </p:to>
                                    </p:set>
                                  </p:subTnLst>
                                </p:cTn>
                              </p:par>
                            </p:childTnLst>
                          </p:cTn>
                        </p:par>
                        <p:par>
                          <p:cTn id="38" fill="hold">
                            <p:stCondLst>
                              <p:cond delay="2000"/>
                            </p:stCondLst>
                            <p:childTnLst>
                              <p:par>
                                <p:cTn id="39" presetID="1" presetClass="entr" presetSubtype="0" fill="hold" nodeType="afterEffect">
                                  <p:stCondLst>
                                    <p:cond delay="0"/>
                                  </p:stCondLst>
                                  <p:childTnLst>
                                    <p:set>
                                      <p:cBhvr>
                                        <p:cTn id="40" dur="1" fill="hold">
                                          <p:stCondLst>
                                            <p:cond delay="0"/>
                                          </p:stCondLst>
                                        </p:cTn>
                                        <p:tgtEl>
                                          <p:spTgt spid="10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0" presetClass="path" presetSubtype="0" accel="50000" decel="50000" fill="hold" nodeType="clickEffect">
                                  <p:stCondLst>
                                    <p:cond delay="0"/>
                                  </p:stCondLst>
                                  <p:childTnLst>
                                    <p:animMotion origin="layout" path="M 1.16219E-6 1.04239E-6 L 0.00017 0.3968 " pathEditMode="relative" rAng="0" ptsTypes="AA">
                                      <p:cBhvr>
                                        <p:cTn id="44" dur="2000" fill="hold"/>
                                        <p:tgtEl>
                                          <p:spTgt spid="101"/>
                                        </p:tgtEl>
                                        <p:attrNameLst>
                                          <p:attrName>ppt_x</p:attrName>
                                          <p:attrName>ppt_y</p:attrName>
                                        </p:attrNameLst>
                                      </p:cBhvr>
                                      <p:rCtr x="0" y="19829"/>
                                    </p:animMotion>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5"/>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4"/>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10"/>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0098" y="853420"/>
            <a:ext cx="8799285" cy="5561941"/>
          </a:xfrm>
        </p:spPr>
        <p:txBody>
          <a:bodyPr>
            <a:normAutofit fontScale="77500" lnSpcReduction="20000"/>
          </a:bodyPr>
          <a:lstStyle/>
          <a:p>
            <a:r>
              <a:rPr lang="en-US" dirty="0" smtClean="0"/>
              <a:t>Overview and Basics</a:t>
            </a:r>
          </a:p>
          <a:p>
            <a:pPr lvl="1"/>
            <a:r>
              <a:rPr lang="en-US" dirty="0" smtClean="0"/>
              <a:t>Overview</a:t>
            </a:r>
          </a:p>
          <a:p>
            <a:pPr lvl="1"/>
            <a:r>
              <a:rPr lang="en-US" dirty="0" smtClean="0"/>
              <a:t>Basic Switch and Queuing (today)</a:t>
            </a:r>
          </a:p>
          <a:p>
            <a:pPr lvl="1"/>
            <a:r>
              <a:rPr lang="en-US" dirty="0" smtClean="0"/>
              <a:t>Low-latency and congestion avoidance (DCTCP)</a:t>
            </a:r>
          </a:p>
          <a:p>
            <a:r>
              <a:rPr lang="en-US" dirty="0" smtClean="0"/>
              <a:t>Data Center Networks</a:t>
            </a:r>
          </a:p>
          <a:p>
            <a:pPr lvl="1"/>
            <a:r>
              <a:rPr lang="en-US" dirty="0" smtClean="0"/>
              <a:t>Data Center Network Topologies</a:t>
            </a:r>
          </a:p>
          <a:p>
            <a:pPr lvl="1"/>
            <a:r>
              <a:rPr lang="en-US" dirty="0" smtClean="0"/>
              <a:t>Software defined networking</a:t>
            </a:r>
          </a:p>
          <a:p>
            <a:pPr lvl="2"/>
            <a:r>
              <a:rPr lang="en-US" dirty="0" smtClean="0"/>
              <a:t>Software control plane (SDN)</a:t>
            </a:r>
          </a:p>
          <a:p>
            <a:pPr lvl="2"/>
            <a:r>
              <a:rPr lang="en-US" dirty="0" smtClean="0"/>
              <a:t>Programmable data plane (hardware [P4] and software [</a:t>
            </a:r>
            <a:r>
              <a:rPr lang="en-US" dirty="0" err="1" smtClean="0"/>
              <a:t>Netmap</a:t>
            </a:r>
            <a:r>
              <a:rPr lang="en-US" dirty="0" smtClean="0"/>
              <a:t>])</a:t>
            </a:r>
          </a:p>
          <a:p>
            <a:pPr lvl="1"/>
            <a:r>
              <a:rPr lang="en-US" dirty="0" smtClean="0"/>
              <a:t>Rack-scale computers and networks</a:t>
            </a:r>
          </a:p>
          <a:p>
            <a:pPr lvl="1"/>
            <a:r>
              <a:rPr lang="en-US" dirty="0" smtClean="0"/>
              <a:t>Disaggregated datacenters</a:t>
            </a:r>
          </a:p>
          <a:p>
            <a:pPr lvl="1"/>
            <a:r>
              <a:rPr lang="en-US" dirty="0" smtClean="0"/>
              <a:t>Alternative Switching Technologies</a:t>
            </a:r>
          </a:p>
          <a:p>
            <a:pPr lvl="1"/>
            <a:r>
              <a:rPr lang="en-US" dirty="0" smtClean="0"/>
              <a:t>Data Center Transport</a:t>
            </a:r>
          </a:p>
          <a:p>
            <a:pPr lvl="1"/>
            <a:r>
              <a:rPr lang="en-US" dirty="0" smtClean="0"/>
              <a:t>Virtualizing Networks</a:t>
            </a:r>
          </a:p>
          <a:p>
            <a:pPr lvl="1"/>
            <a:r>
              <a:rPr lang="en-US" dirty="0" err="1" smtClean="0"/>
              <a:t>Middleboxes</a:t>
            </a:r>
            <a:endParaRPr lang="en-US" dirty="0" smtClean="0"/>
          </a:p>
          <a:p>
            <a:r>
              <a:rPr lang="en-US" dirty="0" smtClean="0"/>
              <a:t>Advanced topics</a:t>
            </a:r>
            <a:endParaRPr lang="en-US" dirty="0"/>
          </a:p>
        </p:txBody>
      </p:sp>
      <p:sp>
        <p:nvSpPr>
          <p:cNvPr id="3" name="Title 2"/>
          <p:cNvSpPr>
            <a:spLocks noGrp="1"/>
          </p:cNvSpPr>
          <p:nvPr>
            <p:ph type="title"/>
          </p:nvPr>
        </p:nvSpPr>
        <p:spPr>
          <a:xfrm>
            <a:off x="0" y="-15648"/>
            <a:ext cx="7874000" cy="683305"/>
          </a:xfrm>
        </p:spPr>
        <p:txBody>
          <a:bodyPr>
            <a:normAutofit fontScale="90000"/>
          </a:bodyPr>
          <a:lstStyle/>
          <a:p>
            <a:r>
              <a:rPr lang="en-US" dirty="0" smtClean="0"/>
              <a:t>Where are we in the semester?</a:t>
            </a:r>
            <a:endParaRPr lang="en-US" dirty="0"/>
          </a:p>
        </p:txBody>
      </p:sp>
    </p:spTree>
    <p:extLst>
      <p:ext uri="{BB962C8B-B14F-4D97-AF65-F5344CB8AC3E}">
        <p14:creationId xmlns:p14="http://schemas.microsoft.com/office/powerpoint/2010/main" val="20985520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2">
                                            <p:txEl>
                                              <p:pRg st="4" end="4"/>
                                            </p:txEl>
                                          </p:spTgt>
                                        </p:tgtEl>
                                        <p:attrNameLst>
                                          <p:attrName>style.color</p:attrName>
                                        </p:attrNameLst>
                                      </p:cBhvr>
                                      <p:to>
                                        <a:srgbClr val="F51919"/>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내용 개체 틀 1"/>
          <p:cNvSpPr>
            <a:spLocks noGrp="1"/>
          </p:cNvSpPr>
          <p:nvPr>
            <p:ph idx="1"/>
          </p:nvPr>
        </p:nvSpPr>
        <p:spPr>
          <a:xfrm>
            <a:off x="163285" y="852714"/>
            <a:ext cx="8799285" cy="6005286"/>
          </a:xfrm>
        </p:spPr>
        <p:txBody>
          <a:bodyPr>
            <a:normAutofit fontScale="92500" lnSpcReduction="20000"/>
          </a:bodyPr>
          <a:lstStyle/>
          <a:p>
            <a:r>
              <a:rPr lang="en-US" dirty="0" smtClean="0">
                <a:solidFill>
                  <a:srgbClr val="FF0000"/>
                </a:solidFill>
              </a:rPr>
              <a:t>Need another layer of virtualization (indirection)</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Blanket drivers enable access to </a:t>
            </a:r>
            <a:r>
              <a:rPr lang="en-US" dirty="0" err="1" smtClean="0"/>
              <a:t>baremetal</a:t>
            </a:r>
            <a:endParaRPr lang="en-US" dirty="0" smtClean="0"/>
          </a:p>
          <a:p>
            <a:r>
              <a:rPr lang="en-US" dirty="0" smtClean="0"/>
              <a:t>Blanket drivers support memory address translation</a:t>
            </a:r>
          </a:p>
          <a:p>
            <a:r>
              <a:rPr lang="en-US" dirty="0" err="1" smtClean="0"/>
              <a:t>Hypercalls</a:t>
            </a:r>
            <a:r>
              <a:rPr lang="en-US" dirty="0" smtClean="0"/>
              <a:t> provides privilege support for HVM </a:t>
            </a:r>
          </a:p>
        </p:txBody>
      </p:sp>
      <p:sp>
        <p:nvSpPr>
          <p:cNvPr id="134" name="직사각형 133"/>
          <p:cNvSpPr/>
          <p:nvPr/>
        </p:nvSpPr>
        <p:spPr>
          <a:xfrm>
            <a:off x="246191" y="3633446"/>
            <a:ext cx="8548464" cy="51093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2800" dirty="0" err="1" smtClean="0"/>
              <a:t>Xen</a:t>
            </a:r>
            <a:endParaRPr lang="en-US" sz="2800" dirty="0"/>
          </a:p>
        </p:txBody>
      </p:sp>
      <p:sp>
        <p:nvSpPr>
          <p:cNvPr id="128" name="직사각형 127"/>
          <p:cNvSpPr/>
          <p:nvPr/>
        </p:nvSpPr>
        <p:spPr>
          <a:xfrm>
            <a:off x="4089873" y="1408331"/>
            <a:ext cx="2786827" cy="207469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t"/>
          <a:lstStyle/>
          <a:p>
            <a:pPr algn="ctr"/>
            <a:r>
              <a:rPr lang="en-US" sz="2800" dirty="0" smtClean="0"/>
              <a:t>Dom U: VM</a:t>
            </a:r>
            <a:endParaRPr lang="en-US" sz="2800" dirty="0"/>
          </a:p>
        </p:txBody>
      </p:sp>
      <p:grpSp>
        <p:nvGrpSpPr>
          <p:cNvPr id="142" name="그룹 141"/>
          <p:cNvGrpSpPr/>
          <p:nvPr/>
        </p:nvGrpSpPr>
        <p:grpSpPr>
          <a:xfrm>
            <a:off x="3892791" y="2461575"/>
            <a:ext cx="2461869" cy="1270162"/>
            <a:chOff x="3892791" y="2461575"/>
            <a:chExt cx="2461869" cy="1270162"/>
          </a:xfrm>
        </p:grpSpPr>
        <p:sp>
          <p:nvSpPr>
            <p:cNvPr id="131" name="직사각형 130"/>
            <p:cNvSpPr/>
            <p:nvPr/>
          </p:nvSpPr>
          <p:spPr>
            <a:xfrm>
              <a:off x="4581259" y="2461575"/>
              <a:ext cx="1773401" cy="92048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800" dirty="0" smtClean="0"/>
                <a:t>Frontend</a:t>
              </a:r>
              <a:endParaRPr lang="en-US" sz="2800" dirty="0"/>
            </a:p>
          </p:txBody>
        </p:sp>
        <p:cxnSp>
          <p:nvCxnSpPr>
            <p:cNvPr id="138" name="직선 화살표 연결선 137"/>
            <p:cNvCxnSpPr>
              <a:stCxn id="131" idx="2"/>
            </p:cNvCxnSpPr>
            <p:nvPr/>
          </p:nvCxnSpPr>
          <p:spPr>
            <a:xfrm>
              <a:off x="5467959" y="3382062"/>
              <a:ext cx="0" cy="34015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40" name="직선 연결선 139"/>
            <p:cNvCxnSpPr/>
            <p:nvPr/>
          </p:nvCxnSpPr>
          <p:spPr>
            <a:xfrm>
              <a:off x="3892791" y="3731737"/>
              <a:ext cx="1575168" cy="0"/>
            </a:xfrm>
            <a:prstGeom prst="line">
              <a:avLst/>
            </a:prstGeom>
          </p:spPr>
          <p:style>
            <a:lnRef idx="2">
              <a:schemeClr val="dk1"/>
            </a:lnRef>
            <a:fillRef idx="0">
              <a:schemeClr val="dk1"/>
            </a:fillRef>
            <a:effectRef idx="1">
              <a:schemeClr val="dk1"/>
            </a:effectRef>
            <a:fontRef idx="minor">
              <a:schemeClr val="tx1"/>
            </a:fontRef>
          </p:style>
        </p:cxnSp>
      </p:grpSp>
      <p:sp>
        <p:nvSpPr>
          <p:cNvPr id="69" name="직사각형 68"/>
          <p:cNvSpPr/>
          <p:nvPr/>
        </p:nvSpPr>
        <p:spPr>
          <a:xfrm>
            <a:off x="4145856" y="2940056"/>
            <a:ext cx="2681412" cy="502920"/>
          </a:xfrm>
          <a:prstGeom prst="rect">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              </a:t>
            </a:r>
            <a:r>
              <a:rPr lang="en-US" b="1" dirty="0" err="1" smtClean="0"/>
              <a:t>Xen</a:t>
            </a:r>
            <a:r>
              <a:rPr lang="en-US" b="1" dirty="0" smtClean="0"/>
              <a:t>-Blanket</a:t>
            </a:r>
            <a:endParaRPr lang="en-US" b="1" dirty="0"/>
          </a:p>
        </p:txBody>
      </p:sp>
      <p:sp>
        <p:nvSpPr>
          <p:cNvPr id="70" name="직사각형 69"/>
          <p:cNvSpPr/>
          <p:nvPr/>
        </p:nvSpPr>
        <p:spPr>
          <a:xfrm>
            <a:off x="4145856" y="1885162"/>
            <a:ext cx="992148" cy="98608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t"/>
          <a:lstStyle/>
          <a:p>
            <a:pPr algn="ctr"/>
            <a:r>
              <a:rPr lang="en-US" dirty="0" smtClean="0"/>
              <a:t>Dom 0 for XB</a:t>
            </a:r>
            <a:endParaRPr lang="en-US" dirty="0"/>
          </a:p>
        </p:txBody>
      </p:sp>
      <p:sp>
        <p:nvSpPr>
          <p:cNvPr id="127" name="직사각형 126"/>
          <p:cNvSpPr/>
          <p:nvPr/>
        </p:nvSpPr>
        <p:spPr>
          <a:xfrm>
            <a:off x="246191" y="1408329"/>
            <a:ext cx="3401146" cy="2074690"/>
          </a:xfrm>
          <a:prstGeom prst="rect">
            <a:avLst/>
          </a:prstGeom>
          <a:solidFill>
            <a:schemeClr val="bg2">
              <a:lumMod val="5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800" dirty="0" smtClean="0"/>
              <a:t>Dom 0</a:t>
            </a:r>
            <a:endParaRPr lang="en-US" sz="2800" dirty="0"/>
          </a:p>
        </p:txBody>
      </p:sp>
      <p:sp>
        <p:nvSpPr>
          <p:cNvPr id="129" name="직사각형 128"/>
          <p:cNvSpPr/>
          <p:nvPr/>
        </p:nvSpPr>
        <p:spPr>
          <a:xfrm>
            <a:off x="681384" y="2003219"/>
            <a:ext cx="2621047" cy="4583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Backend</a:t>
            </a:r>
            <a:endParaRPr lang="en-US" sz="2800" dirty="0"/>
          </a:p>
        </p:txBody>
      </p:sp>
      <p:sp>
        <p:nvSpPr>
          <p:cNvPr id="133" name="직사각형 132"/>
          <p:cNvSpPr/>
          <p:nvPr/>
        </p:nvSpPr>
        <p:spPr>
          <a:xfrm>
            <a:off x="681384" y="2664140"/>
            <a:ext cx="2621047" cy="64059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dirty="0" smtClean="0"/>
              <a:t>PCI-Driver</a:t>
            </a:r>
            <a:endParaRPr lang="en-US" sz="2400" dirty="0"/>
          </a:p>
        </p:txBody>
      </p:sp>
      <p:sp>
        <p:nvSpPr>
          <p:cNvPr id="135" name="직사각형 134"/>
          <p:cNvSpPr/>
          <p:nvPr/>
        </p:nvSpPr>
        <p:spPr>
          <a:xfrm>
            <a:off x="246191" y="4265544"/>
            <a:ext cx="8548464" cy="51093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2800" dirty="0" err="1" smtClean="0"/>
              <a:t>Baremetal</a:t>
            </a:r>
            <a:endParaRPr lang="en-US" sz="2800" dirty="0"/>
          </a:p>
        </p:txBody>
      </p:sp>
      <p:cxnSp>
        <p:nvCxnSpPr>
          <p:cNvPr id="136" name="직선 화살표 연결선 135"/>
          <p:cNvCxnSpPr>
            <a:stCxn id="129" idx="2"/>
            <a:endCxn id="133" idx="0"/>
          </p:cNvCxnSpPr>
          <p:nvPr/>
        </p:nvCxnSpPr>
        <p:spPr>
          <a:xfrm>
            <a:off x="1991908" y="2461573"/>
            <a:ext cx="0" cy="20256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37" name="직선 화살표 연결선 136"/>
          <p:cNvCxnSpPr>
            <a:stCxn id="133" idx="2"/>
          </p:cNvCxnSpPr>
          <p:nvPr/>
        </p:nvCxnSpPr>
        <p:spPr>
          <a:xfrm>
            <a:off x="1991908" y="3304737"/>
            <a:ext cx="0" cy="136990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39" name="Shape 67"/>
          <p:cNvCxnSpPr>
            <a:endCxn id="129" idx="3"/>
          </p:cNvCxnSpPr>
          <p:nvPr/>
        </p:nvCxnSpPr>
        <p:spPr>
          <a:xfrm rot="16200000" flipV="1">
            <a:off x="2852704" y="2682126"/>
            <a:ext cx="1489815" cy="590358"/>
          </a:xfrm>
          <a:prstGeom prst="bentConnector2">
            <a:avLst/>
          </a:prstGeom>
          <a:ln>
            <a:tailEnd type="arrow"/>
          </a:ln>
        </p:spPr>
        <p:style>
          <a:lnRef idx="2">
            <a:schemeClr val="dk1"/>
          </a:lnRef>
          <a:fillRef idx="0">
            <a:schemeClr val="dk1"/>
          </a:fillRef>
          <a:effectRef idx="1">
            <a:schemeClr val="dk1"/>
          </a:effectRef>
          <a:fontRef idx="minor">
            <a:schemeClr val="tx1"/>
          </a:fontRef>
        </p:style>
      </p:cxnSp>
      <p:sp>
        <p:nvSpPr>
          <p:cNvPr id="125" name="직사각형 124"/>
          <p:cNvSpPr/>
          <p:nvPr/>
        </p:nvSpPr>
        <p:spPr>
          <a:xfrm>
            <a:off x="7719251" y="1397057"/>
            <a:ext cx="1136649" cy="207469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t"/>
          <a:lstStyle/>
          <a:p>
            <a:pPr algn="ctr"/>
            <a:r>
              <a:rPr lang="en-US" sz="1600" dirty="0" smtClean="0"/>
              <a:t>Dom U: VM</a:t>
            </a:r>
            <a:endParaRPr lang="en-US" sz="1600" dirty="0"/>
          </a:p>
        </p:txBody>
      </p:sp>
      <p:grpSp>
        <p:nvGrpSpPr>
          <p:cNvPr id="120" name="그룹 119"/>
          <p:cNvGrpSpPr/>
          <p:nvPr/>
        </p:nvGrpSpPr>
        <p:grpSpPr>
          <a:xfrm>
            <a:off x="4223280" y="2257798"/>
            <a:ext cx="1601367" cy="1502678"/>
            <a:chOff x="4352566" y="2291051"/>
            <a:chExt cx="1601367" cy="1502678"/>
          </a:xfrm>
        </p:grpSpPr>
        <p:cxnSp>
          <p:nvCxnSpPr>
            <p:cNvPr id="95" name="직선 연결선 94"/>
            <p:cNvCxnSpPr/>
            <p:nvPr/>
          </p:nvCxnSpPr>
          <p:spPr>
            <a:xfrm>
              <a:off x="5368729" y="3096264"/>
              <a:ext cx="578854" cy="0"/>
            </a:xfrm>
            <a:prstGeom prst="line">
              <a:avLst/>
            </a:prstGeom>
          </p:spPr>
          <p:style>
            <a:lnRef idx="2">
              <a:schemeClr val="dk1"/>
            </a:lnRef>
            <a:fillRef idx="0">
              <a:schemeClr val="dk1"/>
            </a:fillRef>
            <a:effectRef idx="1">
              <a:schemeClr val="dk1"/>
            </a:effectRef>
            <a:fontRef idx="minor">
              <a:schemeClr val="tx1"/>
            </a:fontRef>
          </p:style>
        </p:cxnSp>
        <p:cxnSp>
          <p:nvCxnSpPr>
            <p:cNvPr id="90" name="직선 화살표 연결선 89"/>
            <p:cNvCxnSpPr/>
            <p:nvPr/>
          </p:nvCxnSpPr>
          <p:spPr>
            <a:xfrm>
              <a:off x="5953933" y="2898666"/>
              <a:ext cx="0" cy="197599"/>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93" name="Shape 67"/>
            <p:cNvCxnSpPr/>
            <p:nvPr/>
          </p:nvCxnSpPr>
          <p:spPr>
            <a:xfrm rot="16200000" flipV="1">
              <a:off x="4912131" y="2633315"/>
              <a:ext cx="805213" cy="120686"/>
            </a:xfrm>
            <a:prstGeom prst="bentConnector3">
              <a:avLst>
                <a:gd name="adj1" fmla="val 99683"/>
              </a:avLst>
            </a:prstGeom>
            <a:ln>
              <a:tailEnd type="arrow"/>
            </a:ln>
          </p:spPr>
          <p:style>
            <a:lnRef idx="2">
              <a:schemeClr val="dk1"/>
            </a:lnRef>
            <a:fillRef idx="0">
              <a:schemeClr val="dk1"/>
            </a:fillRef>
            <a:effectRef idx="1">
              <a:schemeClr val="dk1"/>
            </a:effectRef>
            <a:fontRef idx="minor">
              <a:schemeClr val="tx1"/>
            </a:fontRef>
          </p:style>
        </p:cxnSp>
        <p:cxnSp>
          <p:nvCxnSpPr>
            <p:cNvPr id="115" name="직선 화살표 연결선 114"/>
            <p:cNvCxnSpPr/>
            <p:nvPr/>
          </p:nvCxnSpPr>
          <p:spPr>
            <a:xfrm>
              <a:off x="4632277" y="2904499"/>
              <a:ext cx="0" cy="88923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84" name="직사각형 83"/>
            <p:cNvSpPr/>
            <p:nvPr/>
          </p:nvSpPr>
          <p:spPr>
            <a:xfrm>
              <a:off x="4352566" y="2996152"/>
              <a:ext cx="715958" cy="45467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600" dirty="0" smtClean="0"/>
                <a:t>Hyper</a:t>
              </a:r>
            </a:p>
            <a:p>
              <a:pPr algn="ctr"/>
              <a:r>
                <a:rPr lang="en-US" sz="1600" dirty="0" smtClean="0"/>
                <a:t>call</a:t>
              </a:r>
              <a:endParaRPr lang="en-US" sz="1600" dirty="0"/>
            </a:p>
          </p:txBody>
        </p:sp>
      </p:grpSp>
      <p:cxnSp>
        <p:nvCxnSpPr>
          <p:cNvPr id="158" name="직선 연결선 157"/>
          <p:cNvCxnSpPr/>
          <p:nvPr/>
        </p:nvCxnSpPr>
        <p:spPr>
          <a:xfrm>
            <a:off x="3883266" y="3731737"/>
            <a:ext cx="619725" cy="0"/>
          </a:xfrm>
          <a:prstGeom prst="line">
            <a:avLst/>
          </a:prstGeom>
        </p:spPr>
        <p:style>
          <a:lnRef idx="2">
            <a:schemeClr val="dk1"/>
          </a:lnRef>
          <a:fillRef idx="0">
            <a:schemeClr val="dk1"/>
          </a:fillRef>
          <a:effectRef idx="1">
            <a:schemeClr val="dk1"/>
          </a:effectRef>
          <a:fontRef idx="minor">
            <a:schemeClr val="tx1"/>
          </a:fontRef>
        </p:style>
      </p:cxnSp>
      <p:sp>
        <p:nvSpPr>
          <p:cNvPr id="161" name="TextBox 160"/>
          <p:cNvSpPr txBox="1"/>
          <p:nvPr/>
        </p:nvSpPr>
        <p:spPr>
          <a:xfrm>
            <a:off x="5913314" y="1327029"/>
            <a:ext cx="2838528" cy="646330"/>
          </a:xfrm>
          <a:prstGeom prst="rect">
            <a:avLst/>
          </a:prstGeom>
          <a:noFill/>
        </p:spPr>
        <p:txBody>
          <a:bodyPr wrap="square" rtlCol="0">
            <a:spAutoFit/>
          </a:bodyPr>
          <a:lstStyle/>
          <a:p>
            <a:pPr algn="ctr"/>
            <a:r>
              <a:rPr lang="en-US" sz="3600" dirty="0" smtClean="0"/>
              <a:t>…</a:t>
            </a:r>
            <a:endParaRPr lang="en-US" sz="3600" dirty="0"/>
          </a:p>
        </p:txBody>
      </p:sp>
      <p:grpSp>
        <p:nvGrpSpPr>
          <p:cNvPr id="163" name="그룹 162"/>
          <p:cNvGrpSpPr/>
          <p:nvPr/>
        </p:nvGrpSpPr>
        <p:grpSpPr>
          <a:xfrm>
            <a:off x="4819270" y="1885162"/>
            <a:ext cx="2838528" cy="980251"/>
            <a:chOff x="4819270" y="1885162"/>
            <a:chExt cx="2838528" cy="980251"/>
          </a:xfrm>
        </p:grpSpPr>
        <p:sp>
          <p:nvSpPr>
            <p:cNvPr id="71" name="직사각형 70"/>
            <p:cNvSpPr/>
            <p:nvPr/>
          </p:nvSpPr>
          <p:spPr>
            <a:xfrm>
              <a:off x="5346537" y="1885162"/>
              <a:ext cx="760038" cy="9802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dirty="0" err="1" smtClean="0"/>
                <a:t>DomU</a:t>
              </a:r>
              <a:endParaRPr lang="en-US" sz="1600" dirty="0"/>
            </a:p>
          </p:txBody>
        </p:sp>
        <p:sp>
          <p:nvSpPr>
            <p:cNvPr id="160" name="직사각형 159"/>
            <p:cNvSpPr/>
            <p:nvPr/>
          </p:nvSpPr>
          <p:spPr>
            <a:xfrm>
              <a:off x="6354660" y="1885162"/>
              <a:ext cx="472608" cy="9802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100" dirty="0" err="1" smtClean="0"/>
                <a:t>DomU</a:t>
              </a:r>
              <a:endParaRPr lang="en-US" sz="1100" dirty="0"/>
            </a:p>
          </p:txBody>
        </p:sp>
        <p:sp>
          <p:nvSpPr>
            <p:cNvPr id="162" name="TextBox 161"/>
            <p:cNvSpPr txBox="1"/>
            <p:nvPr/>
          </p:nvSpPr>
          <p:spPr>
            <a:xfrm>
              <a:off x="4819270" y="1885162"/>
              <a:ext cx="2838528" cy="400110"/>
            </a:xfrm>
            <a:prstGeom prst="rect">
              <a:avLst/>
            </a:prstGeom>
            <a:noFill/>
          </p:spPr>
          <p:txBody>
            <a:bodyPr wrap="square" rtlCol="0">
              <a:spAutoFit/>
            </a:bodyPr>
            <a:lstStyle/>
            <a:p>
              <a:pPr algn="ctr"/>
              <a:r>
                <a:rPr lang="en-US" sz="2000" dirty="0" smtClean="0"/>
                <a:t>…</a:t>
              </a:r>
              <a:endParaRPr lang="en-US" sz="2000" dirty="0"/>
            </a:p>
          </p:txBody>
        </p:sp>
      </p:grpSp>
      <p:sp>
        <p:nvSpPr>
          <p:cNvPr id="33" name="직사각형 6"/>
          <p:cNvSpPr/>
          <p:nvPr/>
        </p:nvSpPr>
        <p:spPr>
          <a:xfrm>
            <a:off x="5389554" y="2375286"/>
            <a:ext cx="717021" cy="45284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Frontend</a:t>
            </a:r>
            <a:endParaRPr lang="en-US" dirty="0"/>
          </a:p>
        </p:txBody>
      </p:sp>
      <p:sp>
        <p:nvSpPr>
          <p:cNvPr id="3" name="Freeform 2"/>
          <p:cNvSpPr/>
          <p:nvPr/>
        </p:nvSpPr>
        <p:spPr>
          <a:xfrm>
            <a:off x="3887563" y="1625597"/>
            <a:ext cx="3311474" cy="1994151"/>
          </a:xfrm>
          <a:custGeom>
            <a:avLst/>
            <a:gdLst>
              <a:gd name="connsiteX0" fmla="*/ 227237 w 3311474"/>
              <a:gd name="connsiteY0" fmla="*/ 222253 h 1994151"/>
              <a:gd name="connsiteX1" fmla="*/ 760637 w 3311474"/>
              <a:gd name="connsiteY1" fmla="*/ 12703 h 1994151"/>
              <a:gd name="connsiteX2" fmla="*/ 1313087 w 3311474"/>
              <a:gd name="connsiteY2" fmla="*/ 203203 h 1994151"/>
              <a:gd name="connsiteX3" fmla="*/ 1427387 w 3311474"/>
              <a:gd name="connsiteY3" fmla="*/ 1212853 h 1994151"/>
              <a:gd name="connsiteX4" fmla="*/ 3008537 w 3311474"/>
              <a:gd name="connsiteY4" fmla="*/ 1289053 h 1994151"/>
              <a:gd name="connsiteX5" fmla="*/ 3046637 w 3311474"/>
              <a:gd name="connsiteY5" fmla="*/ 1860553 h 1994151"/>
              <a:gd name="connsiteX6" fmla="*/ 227237 w 3311474"/>
              <a:gd name="connsiteY6" fmla="*/ 1841503 h 1994151"/>
              <a:gd name="connsiteX7" fmla="*/ 227237 w 3311474"/>
              <a:gd name="connsiteY7" fmla="*/ 222253 h 199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11474" h="1994151">
                <a:moveTo>
                  <a:pt x="227237" y="222253"/>
                </a:moveTo>
                <a:cubicBezTo>
                  <a:pt x="316137" y="-82547"/>
                  <a:pt x="579662" y="15878"/>
                  <a:pt x="760637" y="12703"/>
                </a:cubicBezTo>
                <a:cubicBezTo>
                  <a:pt x="941612" y="9528"/>
                  <a:pt x="1201962" y="3178"/>
                  <a:pt x="1313087" y="203203"/>
                </a:cubicBezTo>
                <a:cubicBezTo>
                  <a:pt x="1424212" y="403228"/>
                  <a:pt x="1144812" y="1031878"/>
                  <a:pt x="1427387" y="1212853"/>
                </a:cubicBezTo>
                <a:cubicBezTo>
                  <a:pt x="1709962" y="1393828"/>
                  <a:pt x="2738662" y="1181103"/>
                  <a:pt x="3008537" y="1289053"/>
                </a:cubicBezTo>
                <a:cubicBezTo>
                  <a:pt x="3278412" y="1397003"/>
                  <a:pt x="3510187" y="1768478"/>
                  <a:pt x="3046637" y="1860553"/>
                </a:cubicBezTo>
                <a:cubicBezTo>
                  <a:pt x="2583087" y="1952628"/>
                  <a:pt x="690787" y="2117728"/>
                  <a:pt x="227237" y="1841503"/>
                </a:cubicBezTo>
                <a:cubicBezTo>
                  <a:pt x="-236313" y="1565278"/>
                  <a:pt x="138337" y="527053"/>
                  <a:pt x="227237" y="222253"/>
                </a:cubicBezTo>
                <a:close/>
              </a:path>
            </a:pathLst>
          </a:cu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5185451" y="1650194"/>
            <a:ext cx="1169209" cy="1312705"/>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18935" y="1100126"/>
            <a:ext cx="8915626" cy="3903439"/>
          </a:xfrm>
          <a:custGeom>
            <a:avLst/>
            <a:gdLst>
              <a:gd name="connsiteX0" fmla="*/ 209665 w 8915626"/>
              <a:gd name="connsiteY0" fmla="*/ 195274 h 3903439"/>
              <a:gd name="connsiteX1" fmla="*/ 2000365 w 8915626"/>
              <a:gd name="connsiteY1" fmla="*/ 42874 h 3903439"/>
              <a:gd name="connsiteX2" fmla="*/ 3714865 w 8915626"/>
              <a:gd name="connsiteY2" fmla="*/ 252424 h 3903439"/>
              <a:gd name="connsiteX3" fmla="*/ 3733915 w 8915626"/>
              <a:gd name="connsiteY3" fmla="*/ 2366974 h 3903439"/>
              <a:gd name="connsiteX4" fmla="*/ 6191365 w 8915626"/>
              <a:gd name="connsiteY4" fmla="*/ 2519374 h 3903439"/>
              <a:gd name="connsiteX5" fmla="*/ 8305915 w 8915626"/>
              <a:gd name="connsiteY5" fmla="*/ 2538424 h 3903439"/>
              <a:gd name="connsiteX6" fmla="*/ 8896465 w 8915626"/>
              <a:gd name="connsiteY6" fmla="*/ 3186124 h 3903439"/>
              <a:gd name="connsiteX7" fmla="*/ 8324965 w 8915626"/>
              <a:gd name="connsiteY7" fmla="*/ 3833824 h 3903439"/>
              <a:gd name="connsiteX8" fmla="*/ 4419715 w 8915626"/>
              <a:gd name="connsiteY8" fmla="*/ 3852874 h 3903439"/>
              <a:gd name="connsiteX9" fmla="*/ 343015 w 8915626"/>
              <a:gd name="connsiteY9" fmla="*/ 3719524 h 3903439"/>
              <a:gd name="connsiteX10" fmla="*/ 209665 w 8915626"/>
              <a:gd name="connsiteY10" fmla="*/ 1890724 h 3903439"/>
              <a:gd name="connsiteX11" fmla="*/ 209665 w 8915626"/>
              <a:gd name="connsiteY11" fmla="*/ 195274 h 390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915626" h="3903439">
                <a:moveTo>
                  <a:pt x="209665" y="195274"/>
                </a:moveTo>
                <a:cubicBezTo>
                  <a:pt x="508115" y="-112701"/>
                  <a:pt x="1416165" y="33349"/>
                  <a:pt x="2000365" y="42874"/>
                </a:cubicBezTo>
                <a:cubicBezTo>
                  <a:pt x="2584565" y="52399"/>
                  <a:pt x="3425940" y="-134926"/>
                  <a:pt x="3714865" y="252424"/>
                </a:cubicBezTo>
                <a:cubicBezTo>
                  <a:pt x="4003790" y="639774"/>
                  <a:pt x="3321165" y="1989149"/>
                  <a:pt x="3733915" y="2366974"/>
                </a:cubicBezTo>
                <a:cubicBezTo>
                  <a:pt x="4146665" y="2744799"/>
                  <a:pt x="5429365" y="2490799"/>
                  <a:pt x="6191365" y="2519374"/>
                </a:cubicBezTo>
                <a:cubicBezTo>
                  <a:pt x="6953365" y="2547949"/>
                  <a:pt x="7855065" y="2427299"/>
                  <a:pt x="8305915" y="2538424"/>
                </a:cubicBezTo>
                <a:cubicBezTo>
                  <a:pt x="8756765" y="2649549"/>
                  <a:pt x="8893290" y="2970224"/>
                  <a:pt x="8896465" y="3186124"/>
                </a:cubicBezTo>
                <a:cubicBezTo>
                  <a:pt x="8899640" y="3402024"/>
                  <a:pt x="9071090" y="3722699"/>
                  <a:pt x="8324965" y="3833824"/>
                </a:cubicBezTo>
                <a:cubicBezTo>
                  <a:pt x="7578840" y="3944949"/>
                  <a:pt x="5750040" y="3871924"/>
                  <a:pt x="4419715" y="3852874"/>
                </a:cubicBezTo>
                <a:cubicBezTo>
                  <a:pt x="3089390" y="3833824"/>
                  <a:pt x="1044690" y="4046549"/>
                  <a:pt x="343015" y="3719524"/>
                </a:cubicBezTo>
                <a:cubicBezTo>
                  <a:pt x="-358660" y="3392499"/>
                  <a:pt x="238240" y="2478099"/>
                  <a:pt x="209665" y="1890724"/>
                </a:cubicBezTo>
                <a:cubicBezTo>
                  <a:pt x="181090" y="1303349"/>
                  <a:pt x="-88785" y="503249"/>
                  <a:pt x="209665" y="195274"/>
                </a:cubicBezTo>
                <a:close/>
              </a:path>
            </a:pathLst>
          </a:cu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itle 1"/>
          <p:cNvSpPr>
            <a:spLocks noGrp="1"/>
          </p:cNvSpPr>
          <p:nvPr>
            <p:ph type="title"/>
          </p:nvPr>
        </p:nvSpPr>
        <p:spPr>
          <a:xfrm>
            <a:off x="0" y="-15648"/>
            <a:ext cx="7874000" cy="683305"/>
          </a:xfrm>
        </p:spPr>
        <p:txBody>
          <a:bodyPr>
            <a:normAutofit fontScale="90000"/>
          </a:bodyPr>
          <a:lstStyle/>
          <a:p>
            <a:r>
              <a:rPr lang="en-US" dirty="0" err="1" smtClean="0"/>
              <a:t>Supercloud</a:t>
            </a:r>
            <a:r>
              <a:rPr lang="en-US" dirty="0" smtClean="0"/>
              <a:t> Compute Instances</a:t>
            </a:r>
            <a:endParaRPr lang="en-US" dirty="0"/>
          </a:p>
        </p:txBody>
      </p:sp>
    </p:spTree>
    <p:extLst>
      <p:ext uri="{BB962C8B-B14F-4D97-AF65-F5344CB8AC3E}">
        <p14:creationId xmlns:p14="http://schemas.microsoft.com/office/powerpoint/2010/main" val="341780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42"/>
                                        </p:tgtEl>
                                      </p:cBhvr>
                                    </p:animEffect>
                                    <p:set>
                                      <p:cBhvr>
                                        <p:cTn id="7" dur="1" fill="hold">
                                          <p:stCondLst>
                                            <p:cond delay="499"/>
                                          </p:stCondLst>
                                        </p:cTn>
                                        <p:tgtEl>
                                          <p:spTgt spid="14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grpId="0" nodeType="clickEffect">
                                  <p:stCondLst>
                                    <p:cond delay="0"/>
                                  </p:stCondLst>
                                  <p:childTnLst>
                                    <p:set>
                                      <p:cBhvr>
                                        <p:cTn id="11" dur="1" fill="hold">
                                          <p:stCondLst>
                                            <p:cond delay="0"/>
                                          </p:stCondLst>
                                        </p:cTn>
                                        <p:tgtEl>
                                          <p:spTgt spid="69"/>
                                        </p:tgtEl>
                                        <p:attrNameLst>
                                          <p:attrName>style.visibility</p:attrName>
                                        </p:attrNameLst>
                                      </p:cBhvr>
                                      <p:to>
                                        <p:strVal val="visible"/>
                                      </p:to>
                                    </p:set>
                                    <p:anim calcmode="lin" valueType="num">
                                      <p:cBhvr additive="base">
                                        <p:cTn id="12" dur="500" fill="hold"/>
                                        <p:tgtEl>
                                          <p:spTgt spid="69"/>
                                        </p:tgtEl>
                                        <p:attrNameLst>
                                          <p:attrName>ppt_x</p:attrName>
                                        </p:attrNameLst>
                                      </p:cBhvr>
                                      <p:tavLst>
                                        <p:tav tm="0">
                                          <p:val>
                                            <p:strVal val="#ppt_x"/>
                                          </p:val>
                                        </p:tav>
                                        <p:tav tm="100000">
                                          <p:val>
                                            <p:strVal val="#ppt_x"/>
                                          </p:val>
                                        </p:tav>
                                      </p:tavLst>
                                    </p:anim>
                                    <p:anim calcmode="lin" valueType="num">
                                      <p:cBhvr additive="base">
                                        <p:cTn id="13" dur="500" fill="hold"/>
                                        <p:tgtEl>
                                          <p:spTgt spid="69"/>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1" fill="hold" grpId="0" nodeType="clickEffect">
                                  <p:stCondLst>
                                    <p:cond delay="0"/>
                                  </p:stCondLst>
                                  <p:childTnLst>
                                    <p:set>
                                      <p:cBhvr>
                                        <p:cTn id="17" dur="1" fill="hold">
                                          <p:stCondLst>
                                            <p:cond delay="0"/>
                                          </p:stCondLst>
                                        </p:cTn>
                                        <p:tgtEl>
                                          <p:spTgt spid="70"/>
                                        </p:tgtEl>
                                        <p:attrNameLst>
                                          <p:attrName>style.visibility</p:attrName>
                                        </p:attrNameLst>
                                      </p:cBhvr>
                                      <p:to>
                                        <p:strVal val="visible"/>
                                      </p:to>
                                    </p:set>
                                    <p:anim calcmode="lin" valueType="num">
                                      <p:cBhvr additive="base">
                                        <p:cTn id="18" dur="500" fill="hold"/>
                                        <p:tgtEl>
                                          <p:spTgt spid="70"/>
                                        </p:tgtEl>
                                        <p:attrNameLst>
                                          <p:attrName>ppt_x</p:attrName>
                                        </p:attrNameLst>
                                      </p:cBhvr>
                                      <p:tavLst>
                                        <p:tav tm="0">
                                          <p:val>
                                            <p:strVal val="#ppt_x"/>
                                          </p:val>
                                        </p:tav>
                                        <p:tav tm="100000">
                                          <p:val>
                                            <p:strVal val="#ppt_x"/>
                                          </p:val>
                                        </p:tav>
                                      </p:tavLst>
                                    </p:anim>
                                    <p:anim calcmode="lin" valueType="num">
                                      <p:cBhvr additive="base">
                                        <p:cTn id="19" dur="500" fill="hold"/>
                                        <p:tgtEl>
                                          <p:spTgt spid="70"/>
                                        </p:tgtEl>
                                        <p:attrNameLst>
                                          <p:attrName>ppt_y</p:attrName>
                                        </p:attrNameLst>
                                      </p:cBhvr>
                                      <p:tavLst>
                                        <p:tav tm="0">
                                          <p:val>
                                            <p:strVal val="0-#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1" fill="hold" nodeType="clickEffect">
                                  <p:stCondLst>
                                    <p:cond delay="0"/>
                                  </p:stCondLst>
                                  <p:childTnLst>
                                    <p:set>
                                      <p:cBhvr>
                                        <p:cTn id="23" dur="1" fill="hold">
                                          <p:stCondLst>
                                            <p:cond delay="0"/>
                                          </p:stCondLst>
                                        </p:cTn>
                                        <p:tgtEl>
                                          <p:spTgt spid="163"/>
                                        </p:tgtEl>
                                        <p:attrNameLst>
                                          <p:attrName>style.visibility</p:attrName>
                                        </p:attrNameLst>
                                      </p:cBhvr>
                                      <p:to>
                                        <p:strVal val="visible"/>
                                      </p:to>
                                    </p:set>
                                    <p:anim calcmode="lin" valueType="num">
                                      <p:cBhvr additive="base">
                                        <p:cTn id="24" dur="500" fill="hold"/>
                                        <p:tgtEl>
                                          <p:spTgt spid="163"/>
                                        </p:tgtEl>
                                        <p:attrNameLst>
                                          <p:attrName>ppt_x</p:attrName>
                                        </p:attrNameLst>
                                      </p:cBhvr>
                                      <p:tavLst>
                                        <p:tav tm="0">
                                          <p:val>
                                            <p:strVal val="#ppt_x"/>
                                          </p:val>
                                        </p:tav>
                                        <p:tav tm="100000">
                                          <p:val>
                                            <p:strVal val="#ppt_x"/>
                                          </p:val>
                                        </p:tav>
                                      </p:tavLst>
                                    </p:anim>
                                    <p:anim calcmode="lin" valueType="num">
                                      <p:cBhvr additive="base">
                                        <p:cTn id="25" dur="500" fill="hold"/>
                                        <p:tgtEl>
                                          <p:spTgt spid="163"/>
                                        </p:tgtEl>
                                        <p:attrNameLst>
                                          <p:attrName>ppt_y</p:attrName>
                                        </p:attrNameLst>
                                      </p:cBhvr>
                                      <p:tavLst>
                                        <p:tav tm="0">
                                          <p:val>
                                            <p:strVal val="0-#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20"/>
                                        </p:tgtEl>
                                        <p:attrNameLst>
                                          <p:attrName>style.visibility</p:attrName>
                                        </p:attrNameLst>
                                      </p:cBhvr>
                                      <p:to>
                                        <p:strVal val="visible"/>
                                      </p:to>
                                    </p:set>
                                    <p:animEffect transition="in" filter="fade">
                                      <p:cBhvr>
                                        <p:cTn id="30" dur="500"/>
                                        <p:tgtEl>
                                          <p:spTgt spid="120"/>
                                        </p:tgtEl>
                                      </p:cBhvr>
                                    </p:animEffect>
                                  </p:childTnLst>
                                </p:cTn>
                              </p:par>
                              <p:par>
                                <p:cTn id="31" presetID="10" presetClass="entr" presetSubtype="0" fill="hold" nodeType="withEffect">
                                  <p:stCondLst>
                                    <p:cond delay="0"/>
                                  </p:stCondLst>
                                  <p:childTnLst>
                                    <p:set>
                                      <p:cBhvr>
                                        <p:cTn id="32" dur="1" fill="hold">
                                          <p:stCondLst>
                                            <p:cond delay="0"/>
                                          </p:stCondLst>
                                        </p:cTn>
                                        <p:tgtEl>
                                          <p:spTgt spid="158"/>
                                        </p:tgtEl>
                                        <p:attrNameLst>
                                          <p:attrName>style.visibility</p:attrName>
                                        </p:attrNameLst>
                                      </p:cBhvr>
                                      <p:to>
                                        <p:strVal val="visible"/>
                                      </p:to>
                                    </p:set>
                                    <p:animEffect transition="in" filter="fade">
                                      <p:cBhvr>
                                        <p:cTn id="33" dur="500"/>
                                        <p:tgtEl>
                                          <p:spTgt spid="158"/>
                                        </p:tgtEl>
                                      </p:cBhvr>
                                    </p:animEffect>
                                  </p:childTnLst>
                                </p:cTn>
                              </p:par>
                            </p:childTnLst>
                          </p:cTn>
                        </p:par>
                        <p:par>
                          <p:cTn id="34" fill="hold">
                            <p:stCondLst>
                              <p:cond delay="500"/>
                            </p:stCondLst>
                            <p:childTnLst>
                              <p:par>
                                <p:cTn id="35" presetID="10"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500"/>
                                        <p:tgtEl>
                                          <p:spTgt spid="33"/>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3"/>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34"/>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130">
                                            <p:txEl>
                                              <p:pRg st="0" end="0"/>
                                            </p:txEl>
                                          </p:spTgt>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130">
                                            <p:txEl>
                                              <p:pRg st="10" end="10"/>
                                            </p:txEl>
                                          </p:spTgt>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130">
                                            <p:txEl>
                                              <p:pRg st="11" end="11"/>
                                            </p:txEl>
                                          </p:spTgt>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130">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uiExpand="1" build="p"/>
      <p:bldP spid="69" grpId="0" animBg="1"/>
      <p:bldP spid="70" grpId="0" animBg="1"/>
      <p:bldP spid="33" grpId="0" animBg="1"/>
      <p:bldP spid="3" grpId="0" animBg="1"/>
      <p:bldP spid="34" grpId="0"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3" name="Group 122"/>
          <p:cNvGrpSpPr/>
          <p:nvPr/>
        </p:nvGrpSpPr>
        <p:grpSpPr>
          <a:xfrm>
            <a:off x="5682666" y="6437864"/>
            <a:ext cx="1427510" cy="326057"/>
            <a:chOff x="2518748" y="5504382"/>
            <a:chExt cx="1427510" cy="326057"/>
          </a:xfrm>
          <a:solidFill>
            <a:schemeClr val="accent5">
              <a:lumMod val="60000"/>
              <a:lumOff val="40000"/>
            </a:schemeClr>
          </a:solidFill>
        </p:grpSpPr>
        <p:sp>
          <p:nvSpPr>
            <p:cNvPr id="124" name="Rectangle 123"/>
            <p:cNvSpPr/>
            <p:nvPr/>
          </p:nvSpPr>
          <p:spPr>
            <a:xfrm>
              <a:off x="2518748" y="5529983"/>
              <a:ext cx="1427510" cy="300456"/>
            </a:xfrm>
            <a:prstGeom prst="rect">
              <a:avLst/>
            </a:prstGeom>
            <a:grpFill/>
            <a:ln>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 name="TextBox 124"/>
            <p:cNvSpPr txBox="1"/>
            <p:nvPr/>
          </p:nvSpPr>
          <p:spPr>
            <a:xfrm>
              <a:off x="2892417" y="5504382"/>
              <a:ext cx="754065" cy="307777"/>
            </a:xfrm>
            <a:prstGeom prst="rect">
              <a:avLst/>
            </a:prstGeom>
            <a:noFill/>
          </p:spPr>
          <p:txBody>
            <a:bodyPr wrap="square" rtlCol="0">
              <a:spAutoFit/>
            </a:bodyPr>
            <a:lstStyle/>
            <a:p>
              <a:pPr algn="ctr"/>
              <a:r>
                <a:rPr lang="en-US" sz="1400" dirty="0" smtClean="0"/>
                <a:t>VMM 4</a:t>
              </a:r>
              <a:endParaRPr lang="en-US" sz="1400" dirty="0"/>
            </a:p>
          </p:txBody>
        </p:sp>
      </p:grpSp>
      <p:grpSp>
        <p:nvGrpSpPr>
          <p:cNvPr id="8" name="Group 7"/>
          <p:cNvGrpSpPr/>
          <p:nvPr/>
        </p:nvGrpSpPr>
        <p:grpSpPr>
          <a:xfrm>
            <a:off x="5684115" y="4854761"/>
            <a:ext cx="1427510" cy="326057"/>
            <a:chOff x="2518748" y="5504382"/>
            <a:chExt cx="1427510" cy="326057"/>
          </a:xfrm>
          <a:solidFill>
            <a:schemeClr val="accent4">
              <a:lumMod val="60000"/>
              <a:lumOff val="40000"/>
            </a:schemeClr>
          </a:solidFill>
        </p:grpSpPr>
        <p:sp>
          <p:nvSpPr>
            <p:cNvPr id="111" name="Rectangle 110"/>
            <p:cNvSpPr/>
            <p:nvPr/>
          </p:nvSpPr>
          <p:spPr>
            <a:xfrm>
              <a:off x="2518748" y="5529983"/>
              <a:ext cx="1427510" cy="300456"/>
            </a:xfrm>
            <a:prstGeom prst="rect">
              <a:avLst/>
            </a:prstGeom>
            <a:grpFill/>
            <a:ln>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 name="TextBox 111"/>
            <p:cNvSpPr txBox="1"/>
            <p:nvPr/>
          </p:nvSpPr>
          <p:spPr>
            <a:xfrm>
              <a:off x="2892417" y="5504382"/>
              <a:ext cx="754065" cy="307777"/>
            </a:xfrm>
            <a:prstGeom prst="rect">
              <a:avLst/>
            </a:prstGeom>
            <a:noFill/>
          </p:spPr>
          <p:txBody>
            <a:bodyPr wrap="square" rtlCol="0">
              <a:spAutoFit/>
            </a:bodyPr>
            <a:lstStyle/>
            <a:p>
              <a:pPr algn="ctr"/>
              <a:r>
                <a:rPr lang="en-US" sz="1400" dirty="0" smtClean="0"/>
                <a:t>VMM 3</a:t>
              </a:r>
              <a:endParaRPr lang="en-US" sz="1400" dirty="0"/>
            </a:p>
          </p:txBody>
        </p:sp>
      </p:grpSp>
      <p:grpSp>
        <p:nvGrpSpPr>
          <p:cNvPr id="117" name="Group 116"/>
          <p:cNvGrpSpPr/>
          <p:nvPr/>
        </p:nvGrpSpPr>
        <p:grpSpPr>
          <a:xfrm>
            <a:off x="5690751" y="3737758"/>
            <a:ext cx="1427510" cy="326057"/>
            <a:chOff x="2518748" y="5504382"/>
            <a:chExt cx="1427510" cy="326057"/>
          </a:xfrm>
          <a:solidFill>
            <a:schemeClr val="accent2">
              <a:lumMod val="40000"/>
              <a:lumOff val="60000"/>
            </a:schemeClr>
          </a:solidFill>
        </p:grpSpPr>
        <p:sp>
          <p:nvSpPr>
            <p:cNvPr id="118" name="Rectangle 117"/>
            <p:cNvSpPr/>
            <p:nvPr/>
          </p:nvSpPr>
          <p:spPr>
            <a:xfrm>
              <a:off x="2518748" y="5529983"/>
              <a:ext cx="1427510" cy="300456"/>
            </a:xfrm>
            <a:prstGeom prst="rect">
              <a:avLst/>
            </a:prstGeom>
            <a:grpFill/>
            <a:ln>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 name="TextBox 118"/>
            <p:cNvSpPr txBox="1"/>
            <p:nvPr/>
          </p:nvSpPr>
          <p:spPr>
            <a:xfrm>
              <a:off x="2892417" y="5504382"/>
              <a:ext cx="754065" cy="307777"/>
            </a:xfrm>
            <a:prstGeom prst="rect">
              <a:avLst/>
            </a:prstGeom>
            <a:noFill/>
          </p:spPr>
          <p:txBody>
            <a:bodyPr wrap="square" rtlCol="0">
              <a:spAutoFit/>
            </a:bodyPr>
            <a:lstStyle/>
            <a:p>
              <a:pPr algn="ctr"/>
              <a:r>
                <a:rPr lang="en-US" sz="1400" dirty="0" smtClean="0"/>
                <a:t>VMM 2</a:t>
              </a:r>
              <a:endParaRPr lang="en-US" sz="1400" dirty="0"/>
            </a:p>
          </p:txBody>
        </p:sp>
      </p:grpSp>
      <p:grpSp>
        <p:nvGrpSpPr>
          <p:cNvPr id="120" name="Group 119"/>
          <p:cNvGrpSpPr/>
          <p:nvPr/>
        </p:nvGrpSpPr>
        <p:grpSpPr>
          <a:xfrm>
            <a:off x="5690751" y="2060509"/>
            <a:ext cx="1427510" cy="326057"/>
            <a:chOff x="2518748" y="5504382"/>
            <a:chExt cx="1427510" cy="326057"/>
          </a:xfrm>
          <a:solidFill>
            <a:schemeClr val="bg2">
              <a:lumMod val="75000"/>
            </a:schemeClr>
          </a:solidFill>
        </p:grpSpPr>
        <p:sp>
          <p:nvSpPr>
            <p:cNvPr id="121" name="Rectangle 120"/>
            <p:cNvSpPr/>
            <p:nvPr/>
          </p:nvSpPr>
          <p:spPr>
            <a:xfrm>
              <a:off x="2518748" y="5529983"/>
              <a:ext cx="1427510" cy="300456"/>
            </a:xfrm>
            <a:prstGeom prst="rect">
              <a:avLst/>
            </a:prstGeom>
            <a:grpFill/>
            <a:ln>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 name="TextBox 121"/>
            <p:cNvSpPr txBox="1"/>
            <p:nvPr/>
          </p:nvSpPr>
          <p:spPr>
            <a:xfrm>
              <a:off x="2892417" y="5504382"/>
              <a:ext cx="754065" cy="307777"/>
            </a:xfrm>
            <a:prstGeom prst="rect">
              <a:avLst/>
            </a:prstGeom>
            <a:noFill/>
          </p:spPr>
          <p:txBody>
            <a:bodyPr wrap="square" rtlCol="0">
              <a:spAutoFit/>
            </a:bodyPr>
            <a:lstStyle/>
            <a:p>
              <a:pPr algn="ctr"/>
              <a:r>
                <a:rPr lang="en-US" sz="1400" dirty="0" smtClean="0"/>
                <a:t>VMM 1</a:t>
              </a:r>
              <a:endParaRPr lang="en-US" sz="1400" dirty="0"/>
            </a:p>
          </p:txBody>
        </p:sp>
      </p:grpSp>
      <p:grpSp>
        <p:nvGrpSpPr>
          <p:cNvPr id="126" name="Group 125"/>
          <p:cNvGrpSpPr/>
          <p:nvPr/>
        </p:nvGrpSpPr>
        <p:grpSpPr>
          <a:xfrm>
            <a:off x="1726646" y="4460176"/>
            <a:ext cx="1427510" cy="326057"/>
            <a:chOff x="2518748" y="5504382"/>
            <a:chExt cx="1427510" cy="326057"/>
          </a:xfrm>
          <a:solidFill>
            <a:schemeClr val="bg1">
              <a:lumMod val="75000"/>
            </a:schemeClr>
          </a:solidFill>
        </p:grpSpPr>
        <p:sp>
          <p:nvSpPr>
            <p:cNvPr id="127" name="Rectangle 126"/>
            <p:cNvSpPr/>
            <p:nvPr/>
          </p:nvSpPr>
          <p:spPr>
            <a:xfrm>
              <a:off x="2518748" y="5529983"/>
              <a:ext cx="1427510" cy="300456"/>
            </a:xfrm>
            <a:prstGeom prst="rect">
              <a:avLst/>
            </a:prstGeom>
            <a:grpFill/>
            <a:ln>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 name="TextBox 127"/>
            <p:cNvSpPr txBox="1"/>
            <p:nvPr/>
          </p:nvSpPr>
          <p:spPr>
            <a:xfrm>
              <a:off x="2892417" y="5504382"/>
              <a:ext cx="754065" cy="307777"/>
            </a:xfrm>
            <a:prstGeom prst="rect">
              <a:avLst/>
            </a:prstGeom>
            <a:noFill/>
          </p:spPr>
          <p:txBody>
            <a:bodyPr wrap="square" rtlCol="0">
              <a:spAutoFit/>
            </a:bodyPr>
            <a:lstStyle/>
            <a:p>
              <a:pPr algn="ctr"/>
              <a:r>
                <a:rPr lang="en-US" sz="1400" dirty="0" smtClean="0"/>
                <a:t>VMM</a:t>
              </a:r>
              <a:endParaRPr lang="en-US" sz="1400" dirty="0"/>
            </a:p>
          </p:txBody>
        </p:sp>
      </p:grpSp>
      <p:grpSp>
        <p:nvGrpSpPr>
          <p:cNvPr id="3" name="Group 28"/>
          <p:cNvGrpSpPr/>
          <p:nvPr/>
        </p:nvGrpSpPr>
        <p:grpSpPr>
          <a:xfrm>
            <a:off x="6948336" y="917509"/>
            <a:ext cx="1933032" cy="1295400"/>
            <a:chOff x="3657600" y="1219200"/>
            <a:chExt cx="1933032" cy="1295400"/>
          </a:xfrm>
        </p:grpSpPr>
        <p:sp>
          <p:nvSpPr>
            <p:cNvPr id="5" name="Cloud"/>
            <p:cNvSpPr>
              <a:spLocks noChangeAspect="1" noEditPoints="1" noChangeArrowheads="1"/>
            </p:cNvSpPr>
            <p:nvPr/>
          </p:nvSpPr>
          <p:spPr bwMode="auto">
            <a:xfrm>
              <a:off x="3657600" y="1219200"/>
              <a:ext cx="1933032" cy="12954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sp>
          <p:nvSpPr>
            <p:cNvPr id="18" name="Flowchart: Magnetic Disk 17"/>
            <p:cNvSpPr/>
            <p:nvPr/>
          </p:nvSpPr>
          <p:spPr>
            <a:xfrm>
              <a:off x="4267200" y="1447800"/>
              <a:ext cx="737916" cy="838200"/>
            </a:xfrm>
            <a:prstGeom prst="flowChartMagneticDisk">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29"/>
          <p:cNvGrpSpPr/>
          <p:nvPr/>
        </p:nvGrpSpPr>
        <p:grpSpPr>
          <a:xfrm>
            <a:off x="6948336" y="2328073"/>
            <a:ext cx="1933032" cy="1295400"/>
            <a:chOff x="3657600" y="1219200"/>
            <a:chExt cx="1933032" cy="1295400"/>
          </a:xfrm>
        </p:grpSpPr>
        <p:sp>
          <p:nvSpPr>
            <p:cNvPr id="31" name="Cloud"/>
            <p:cNvSpPr>
              <a:spLocks noChangeAspect="1" noEditPoints="1" noChangeArrowheads="1"/>
            </p:cNvSpPr>
            <p:nvPr/>
          </p:nvSpPr>
          <p:spPr bwMode="auto">
            <a:xfrm>
              <a:off x="3657600" y="1219200"/>
              <a:ext cx="1933032" cy="12954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sp>
          <p:nvSpPr>
            <p:cNvPr id="32" name="Flowchart: Magnetic Disk 31"/>
            <p:cNvSpPr/>
            <p:nvPr/>
          </p:nvSpPr>
          <p:spPr>
            <a:xfrm>
              <a:off x="4267200" y="1447800"/>
              <a:ext cx="737916" cy="838200"/>
            </a:xfrm>
            <a:prstGeom prst="flowChartMagneticDisk">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32"/>
          <p:cNvGrpSpPr/>
          <p:nvPr/>
        </p:nvGrpSpPr>
        <p:grpSpPr>
          <a:xfrm>
            <a:off x="6948336" y="5296331"/>
            <a:ext cx="1933032" cy="1295400"/>
            <a:chOff x="3657600" y="1219200"/>
            <a:chExt cx="1933032" cy="1295400"/>
          </a:xfrm>
        </p:grpSpPr>
        <p:sp>
          <p:nvSpPr>
            <p:cNvPr id="34" name="Cloud"/>
            <p:cNvSpPr>
              <a:spLocks noChangeAspect="1" noEditPoints="1" noChangeArrowheads="1"/>
            </p:cNvSpPr>
            <p:nvPr/>
          </p:nvSpPr>
          <p:spPr bwMode="auto">
            <a:xfrm>
              <a:off x="3657600" y="1219200"/>
              <a:ext cx="1933032" cy="12954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sp>
          <p:nvSpPr>
            <p:cNvPr id="35" name="Flowchart: Magnetic Disk 34"/>
            <p:cNvSpPr/>
            <p:nvPr/>
          </p:nvSpPr>
          <p:spPr>
            <a:xfrm>
              <a:off x="4267200" y="1447800"/>
              <a:ext cx="737916" cy="838200"/>
            </a:xfrm>
            <a:prstGeom prst="flowChartMagneticDisk">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35"/>
          <p:cNvGrpSpPr/>
          <p:nvPr/>
        </p:nvGrpSpPr>
        <p:grpSpPr>
          <a:xfrm>
            <a:off x="6948336" y="3778984"/>
            <a:ext cx="1933032" cy="1295400"/>
            <a:chOff x="3657600" y="1219200"/>
            <a:chExt cx="1933032" cy="1295400"/>
          </a:xfrm>
        </p:grpSpPr>
        <p:sp>
          <p:nvSpPr>
            <p:cNvPr id="37" name="Cloud"/>
            <p:cNvSpPr>
              <a:spLocks noChangeAspect="1" noEditPoints="1" noChangeArrowheads="1"/>
            </p:cNvSpPr>
            <p:nvPr/>
          </p:nvSpPr>
          <p:spPr bwMode="auto">
            <a:xfrm>
              <a:off x="3657600" y="1219200"/>
              <a:ext cx="1933032" cy="12954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sp>
          <p:nvSpPr>
            <p:cNvPr id="38" name="Flowchart: Magnetic Disk 37"/>
            <p:cNvSpPr/>
            <p:nvPr/>
          </p:nvSpPr>
          <p:spPr>
            <a:xfrm>
              <a:off x="4267200" y="1447800"/>
              <a:ext cx="737916" cy="838200"/>
            </a:xfrm>
            <a:prstGeom prst="flowChartMagneticDisk">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Picture 13" descr="logo_aws.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2936" y="3294643"/>
            <a:ext cx="1166284" cy="426689"/>
          </a:xfrm>
          <a:prstGeom prst="rect">
            <a:avLst/>
          </a:prstGeom>
        </p:spPr>
      </p:pic>
      <p:pic>
        <p:nvPicPr>
          <p:cNvPr id="15" name="Picture 14" descr="rackspace_log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6830" y="1934947"/>
            <a:ext cx="1586063" cy="279410"/>
          </a:xfrm>
          <a:prstGeom prst="rect">
            <a:avLst/>
          </a:prstGeom>
        </p:spPr>
      </p:pic>
      <p:grpSp>
        <p:nvGrpSpPr>
          <p:cNvPr id="39" name="Group 38"/>
          <p:cNvGrpSpPr/>
          <p:nvPr/>
        </p:nvGrpSpPr>
        <p:grpSpPr>
          <a:xfrm>
            <a:off x="5684116" y="1675245"/>
            <a:ext cx="1427510" cy="372079"/>
            <a:chOff x="5752254" y="4861909"/>
            <a:chExt cx="1427510" cy="372079"/>
          </a:xfrm>
        </p:grpSpPr>
        <p:sp>
          <p:nvSpPr>
            <p:cNvPr id="40" name="Rectangle 39"/>
            <p:cNvSpPr/>
            <p:nvPr/>
          </p:nvSpPr>
          <p:spPr>
            <a:xfrm>
              <a:off x="6426088" y="4861909"/>
              <a:ext cx="753676" cy="13815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Rectangle 40"/>
            <p:cNvSpPr/>
            <p:nvPr/>
          </p:nvSpPr>
          <p:spPr>
            <a:xfrm>
              <a:off x="5752254" y="4933532"/>
              <a:ext cx="1427510" cy="300456"/>
            </a:xfrm>
            <a:prstGeom prst="rect">
              <a:avLst/>
            </a:prstGeom>
            <a:solidFill>
              <a:schemeClr val="tx2">
                <a:lumMod val="40000"/>
                <a:lumOff val="60000"/>
              </a:schemeClr>
            </a:solidFill>
            <a:ln>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TextBox 41"/>
            <p:cNvSpPr txBox="1"/>
            <p:nvPr/>
          </p:nvSpPr>
          <p:spPr>
            <a:xfrm>
              <a:off x="5916847" y="4907931"/>
              <a:ext cx="1120782" cy="307777"/>
            </a:xfrm>
            <a:prstGeom prst="rect">
              <a:avLst/>
            </a:prstGeom>
            <a:noFill/>
          </p:spPr>
          <p:txBody>
            <a:bodyPr wrap="square" rtlCol="0">
              <a:spAutoFit/>
            </a:bodyPr>
            <a:lstStyle/>
            <a:p>
              <a:pPr algn="ctr"/>
              <a:r>
                <a:rPr lang="en-US" sz="1400" dirty="0" err="1" smtClean="0"/>
                <a:t>Xen</a:t>
              </a:r>
              <a:r>
                <a:rPr lang="en-US" sz="1400" dirty="0" smtClean="0"/>
                <a:t>-Blanket</a:t>
              </a:r>
              <a:endParaRPr lang="en-US" sz="1400" dirty="0"/>
            </a:p>
          </p:txBody>
        </p:sp>
      </p:grpSp>
      <p:grpSp>
        <p:nvGrpSpPr>
          <p:cNvPr id="47" name="Group 46"/>
          <p:cNvGrpSpPr/>
          <p:nvPr/>
        </p:nvGrpSpPr>
        <p:grpSpPr>
          <a:xfrm>
            <a:off x="6316316" y="985174"/>
            <a:ext cx="853894" cy="734223"/>
            <a:chOff x="6384454" y="4171838"/>
            <a:chExt cx="853894" cy="734223"/>
          </a:xfrm>
        </p:grpSpPr>
        <p:sp>
          <p:nvSpPr>
            <p:cNvPr id="49" name="Rectangle 48"/>
            <p:cNvSpPr/>
            <p:nvPr/>
          </p:nvSpPr>
          <p:spPr>
            <a:xfrm>
              <a:off x="6426088" y="4410539"/>
              <a:ext cx="753676" cy="13815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51"/>
            <p:cNvSpPr/>
            <p:nvPr/>
          </p:nvSpPr>
          <p:spPr>
            <a:xfrm>
              <a:off x="6426088" y="4456679"/>
              <a:ext cx="753675" cy="449382"/>
            </a:xfrm>
            <a:prstGeom prst="rect">
              <a:avLst/>
            </a:prstGeom>
            <a:solidFill>
              <a:schemeClr val="accent6">
                <a:lumMod val="60000"/>
                <a:lumOff val="40000"/>
              </a:schemeClr>
            </a:solidFill>
            <a:ln>
              <a:solidFill>
                <a:schemeClr val="accent6">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TextBox 52"/>
            <p:cNvSpPr txBox="1"/>
            <p:nvPr/>
          </p:nvSpPr>
          <p:spPr>
            <a:xfrm>
              <a:off x="6384454" y="4554132"/>
              <a:ext cx="853894" cy="307777"/>
            </a:xfrm>
            <a:prstGeom prst="rect">
              <a:avLst/>
            </a:prstGeom>
            <a:noFill/>
          </p:spPr>
          <p:txBody>
            <a:bodyPr wrap="none" rtlCol="0">
              <a:spAutoFit/>
            </a:bodyPr>
            <a:lstStyle/>
            <a:p>
              <a:r>
                <a:rPr lang="en-US" sz="1400" dirty="0" smtClean="0"/>
                <a:t>Guest OS</a:t>
              </a:r>
              <a:endParaRPr lang="en-US" sz="1400" dirty="0"/>
            </a:p>
          </p:txBody>
        </p:sp>
        <p:sp>
          <p:nvSpPr>
            <p:cNvPr id="54" name="Rectangle 53"/>
            <p:cNvSpPr/>
            <p:nvPr/>
          </p:nvSpPr>
          <p:spPr>
            <a:xfrm>
              <a:off x="6426088" y="4192659"/>
              <a:ext cx="753676" cy="227584"/>
            </a:xfrm>
            <a:prstGeom prst="rect">
              <a:avLst/>
            </a:prstGeom>
            <a:solidFill>
              <a:srgbClr val="FFFF89"/>
            </a:solidFill>
            <a:ln>
              <a:solidFill>
                <a:srgbClr val="FFFF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TextBox 54"/>
            <p:cNvSpPr txBox="1"/>
            <p:nvPr/>
          </p:nvSpPr>
          <p:spPr>
            <a:xfrm>
              <a:off x="6560428" y="4171838"/>
              <a:ext cx="477201" cy="307777"/>
            </a:xfrm>
            <a:prstGeom prst="rect">
              <a:avLst/>
            </a:prstGeom>
            <a:noFill/>
          </p:spPr>
          <p:txBody>
            <a:bodyPr wrap="none" rtlCol="0">
              <a:spAutoFit/>
            </a:bodyPr>
            <a:lstStyle/>
            <a:p>
              <a:r>
                <a:rPr lang="en-US" sz="1400" dirty="0" smtClean="0"/>
                <a:t>App</a:t>
              </a:r>
              <a:endParaRPr lang="en-US" sz="1400" dirty="0"/>
            </a:p>
          </p:txBody>
        </p:sp>
      </p:grpSp>
      <p:grpSp>
        <p:nvGrpSpPr>
          <p:cNvPr id="66" name="Group 65"/>
          <p:cNvGrpSpPr/>
          <p:nvPr/>
        </p:nvGrpSpPr>
        <p:grpSpPr>
          <a:xfrm>
            <a:off x="5685588" y="3349253"/>
            <a:ext cx="1427510" cy="372079"/>
            <a:chOff x="5752254" y="4861909"/>
            <a:chExt cx="1427510" cy="372079"/>
          </a:xfrm>
        </p:grpSpPr>
        <p:sp>
          <p:nvSpPr>
            <p:cNvPr id="67" name="Rectangle 66"/>
            <p:cNvSpPr/>
            <p:nvPr/>
          </p:nvSpPr>
          <p:spPr>
            <a:xfrm>
              <a:off x="6426088" y="4861909"/>
              <a:ext cx="753676" cy="13815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Rectangle 67"/>
            <p:cNvSpPr/>
            <p:nvPr/>
          </p:nvSpPr>
          <p:spPr>
            <a:xfrm>
              <a:off x="5752254" y="4933532"/>
              <a:ext cx="1427510" cy="300456"/>
            </a:xfrm>
            <a:prstGeom prst="rect">
              <a:avLst/>
            </a:prstGeom>
            <a:solidFill>
              <a:schemeClr val="tx2">
                <a:lumMod val="40000"/>
                <a:lumOff val="60000"/>
              </a:schemeClr>
            </a:solidFill>
            <a:ln>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TextBox 68"/>
            <p:cNvSpPr txBox="1"/>
            <p:nvPr/>
          </p:nvSpPr>
          <p:spPr>
            <a:xfrm>
              <a:off x="5915375" y="4907931"/>
              <a:ext cx="1120782" cy="307777"/>
            </a:xfrm>
            <a:prstGeom prst="rect">
              <a:avLst/>
            </a:prstGeom>
            <a:noFill/>
          </p:spPr>
          <p:txBody>
            <a:bodyPr wrap="square" rtlCol="0">
              <a:spAutoFit/>
            </a:bodyPr>
            <a:lstStyle/>
            <a:p>
              <a:pPr algn="ctr"/>
              <a:r>
                <a:rPr lang="en-US" sz="1400" dirty="0" err="1" smtClean="0"/>
                <a:t>Xen</a:t>
              </a:r>
              <a:r>
                <a:rPr lang="en-US" sz="1400" dirty="0" smtClean="0"/>
                <a:t>-Blanket</a:t>
              </a:r>
              <a:endParaRPr lang="en-US" sz="1400" dirty="0"/>
            </a:p>
          </p:txBody>
        </p:sp>
      </p:grpSp>
      <p:grpSp>
        <p:nvGrpSpPr>
          <p:cNvPr id="71" name="Group 70"/>
          <p:cNvGrpSpPr/>
          <p:nvPr/>
        </p:nvGrpSpPr>
        <p:grpSpPr>
          <a:xfrm>
            <a:off x="5684115" y="4477520"/>
            <a:ext cx="1427510" cy="372079"/>
            <a:chOff x="5752254" y="4861909"/>
            <a:chExt cx="1427510" cy="372079"/>
          </a:xfrm>
        </p:grpSpPr>
        <p:sp>
          <p:nvSpPr>
            <p:cNvPr id="72" name="Rectangle 71"/>
            <p:cNvSpPr/>
            <p:nvPr/>
          </p:nvSpPr>
          <p:spPr>
            <a:xfrm>
              <a:off x="6426088" y="4861909"/>
              <a:ext cx="753676" cy="13815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Rectangle 72"/>
            <p:cNvSpPr/>
            <p:nvPr/>
          </p:nvSpPr>
          <p:spPr>
            <a:xfrm>
              <a:off x="5752254" y="4933532"/>
              <a:ext cx="1427510" cy="300456"/>
            </a:xfrm>
            <a:prstGeom prst="rect">
              <a:avLst/>
            </a:prstGeom>
            <a:solidFill>
              <a:schemeClr val="tx2">
                <a:lumMod val="40000"/>
                <a:lumOff val="60000"/>
              </a:schemeClr>
            </a:solidFill>
            <a:ln>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TextBox 73"/>
            <p:cNvSpPr txBox="1"/>
            <p:nvPr/>
          </p:nvSpPr>
          <p:spPr>
            <a:xfrm>
              <a:off x="5916848" y="4907931"/>
              <a:ext cx="1120781" cy="307777"/>
            </a:xfrm>
            <a:prstGeom prst="rect">
              <a:avLst/>
            </a:prstGeom>
            <a:noFill/>
          </p:spPr>
          <p:txBody>
            <a:bodyPr wrap="square" rtlCol="0">
              <a:spAutoFit/>
            </a:bodyPr>
            <a:lstStyle/>
            <a:p>
              <a:pPr algn="ctr"/>
              <a:r>
                <a:rPr lang="en-US" sz="1400" dirty="0" err="1" smtClean="0"/>
                <a:t>Xen</a:t>
              </a:r>
              <a:r>
                <a:rPr lang="en-US" sz="1400" dirty="0" smtClean="0"/>
                <a:t>-Blanket</a:t>
              </a:r>
              <a:endParaRPr lang="en-US" sz="1400" dirty="0"/>
            </a:p>
          </p:txBody>
        </p:sp>
      </p:grpSp>
      <p:grpSp>
        <p:nvGrpSpPr>
          <p:cNvPr id="76" name="Group 75"/>
          <p:cNvGrpSpPr/>
          <p:nvPr/>
        </p:nvGrpSpPr>
        <p:grpSpPr>
          <a:xfrm>
            <a:off x="5685588" y="6044921"/>
            <a:ext cx="1427510" cy="372079"/>
            <a:chOff x="5752254" y="4861909"/>
            <a:chExt cx="1427510" cy="372079"/>
          </a:xfrm>
        </p:grpSpPr>
        <p:sp>
          <p:nvSpPr>
            <p:cNvPr id="77" name="Rectangle 76"/>
            <p:cNvSpPr/>
            <p:nvPr/>
          </p:nvSpPr>
          <p:spPr>
            <a:xfrm>
              <a:off x="6426088" y="4861909"/>
              <a:ext cx="753676" cy="13815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Rectangle 78"/>
            <p:cNvSpPr/>
            <p:nvPr/>
          </p:nvSpPr>
          <p:spPr>
            <a:xfrm>
              <a:off x="5752254" y="4933532"/>
              <a:ext cx="1427510" cy="300456"/>
            </a:xfrm>
            <a:prstGeom prst="rect">
              <a:avLst/>
            </a:prstGeom>
            <a:solidFill>
              <a:schemeClr val="tx2">
                <a:lumMod val="40000"/>
                <a:lumOff val="60000"/>
              </a:schemeClr>
            </a:solidFill>
            <a:ln>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TextBox 79"/>
            <p:cNvSpPr txBox="1"/>
            <p:nvPr/>
          </p:nvSpPr>
          <p:spPr>
            <a:xfrm>
              <a:off x="5915375" y="4907931"/>
              <a:ext cx="1107219" cy="307777"/>
            </a:xfrm>
            <a:prstGeom prst="rect">
              <a:avLst/>
            </a:prstGeom>
            <a:noFill/>
          </p:spPr>
          <p:txBody>
            <a:bodyPr wrap="square" rtlCol="0">
              <a:spAutoFit/>
            </a:bodyPr>
            <a:lstStyle/>
            <a:p>
              <a:pPr algn="ctr"/>
              <a:r>
                <a:rPr lang="en-US" sz="1400" dirty="0" err="1" smtClean="0"/>
                <a:t>Xen</a:t>
              </a:r>
              <a:r>
                <a:rPr lang="en-US" sz="1400" dirty="0" smtClean="0"/>
                <a:t>-Blanket</a:t>
              </a:r>
              <a:endParaRPr lang="en-US" sz="1400" dirty="0"/>
            </a:p>
          </p:txBody>
        </p:sp>
      </p:grpSp>
      <p:grpSp>
        <p:nvGrpSpPr>
          <p:cNvPr id="82" name="Group 81"/>
          <p:cNvGrpSpPr/>
          <p:nvPr/>
        </p:nvGrpSpPr>
        <p:grpSpPr>
          <a:xfrm>
            <a:off x="1724361" y="4065129"/>
            <a:ext cx="1427510" cy="372079"/>
            <a:chOff x="5752254" y="4861909"/>
            <a:chExt cx="1427510" cy="372079"/>
          </a:xfrm>
        </p:grpSpPr>
        <p:sp>
          <p:nvSpPr>
            <p:cNvPr id="86" name="Rectangle 85"/>
            <p:cNvSpPr/>
            <p:nvPr/>
          </p:nvSpPr>
          <p:spPr>
            <a:xfrm>
              <a:off x="6426088" y="4861909"/>
              <a:ext cx="753676" cy="13815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Rectangle 92"/>
            <p:cNvSpPr/>
            <p:nvPr/>
          </p:nvSpPr>
          <p:spPr>
            <a:xfrm>
              <a:off x="5752254" y="4933532"/>
              <a:ext cx="1427510" cy="300456"/>
            </a:xfrm>
            <a:prstGeom prst="rect">
              <a:avLst/>
            </a:prstGeom>
            <a:solidFill>
              <a:schemeClr val="tx2">
                <a:lumMod val="40000"/>
                <a:lumOff val="60000"/>
              </a:schemeClr>
            </a:solidFill>
            <a:ln>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TextBox 93"/>
            <p:cNvSpPr txBox="1"/>
            <p:nvPr/>
          </p:nvSpPr>
          <p:spPr>
            <a:xfrm>
              <a:off x="5913175" y="4907931"/>
              <a:ext cx="1146502" cy="307777"/>
            </a:xfrm>
            <a:prstGeom prst="rect">
              <a:avLst/>
            </a:prstGeom>
            <a:noFill/>
          </p:spPr>
          <p:txBody>
            <a:bodyPr wrap="square" rtlCol="0">
              <a:spAutoFit/>
            </a:bodyPr>
            <a:lstStyle/>
            <a:p>
              <a:pPr algn="ctr"/>
              <a:r>
                <a:rPr lang="en-US" sz="1400" dirty="0" err="1" smtClean="0"/>
                <a:t>Xen</a:t>
              </a:r>
              <a:r>
                <a:rPr lang="en-US" sz="1400" dirty="0" smtClean="0"/>
                <a:t>-Blanket</a:t>
              </a:r>
              <a:endParaRPr lang="en-US" sz="1400" dirty="0"/>
            </a:p>
          </p:txBody>
        </p:sp>
      </p:grpSp>
      <p:grpSp>
        <p:nvGrpSpPr>
          <p:cNvPr id="95" name="Group 94"/>
          <p:cNvGrpSpPr/>
          <p:nvPr/>
        </p:nvGrpSpPr>
        <p:grpSpPr>
          <a:xfrm>
            <a:off x="2378609" y="3339967"/>
            <a:ext cx="853894" cy="734223"/>
            <a:chOff x="6384454" y="4171838"/>
            <a:chExt cx="853894" cy="734223"/>
          </a:xfrm>
        </p:grpSpPr>
        <p:sp>
          <p:nvSpPr>
            <p:cNvPr id="96" name="Rectangle 95"/>
            <p:cNvSpPr/>
            <p:nvPr/>
          </p:nvSpPr>
          <p:spPr>
            <a:xfrm>
              <a:off x="6426088" y="4410539"/>
              <a:ext cx="753676" cy="13815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Rectangle 96"/>
            <p:cNvSpPr/>
            <p:nvPr/>
          </p:nvSpPr>
          <p:spPr>
            <a:xfrm>
              <a:off x="6426088" y="4456679"/>
              <a:ext cx="753675" cy="449382"/>
            </a:xfrm>
            <a:prstGeom prst="rect">
              <a:avLst/>
            </a:prstGeom>
            <a:solidFill>
              <a:schemeClr val="accent6">
                <a:lumMod val="60000"/>
                <a:lumOff val="40000"/>
              </a:schemeClr>
            </a:solidFill>
            <a:ln>
              <a:solidFill>
                <a:schemeClr val="accent6">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TextBox 97"/>
            <p:cNvSpPr txBox="1"/>
            <p:nvPr/>
          </p:nvSpPr>
          <p:spPr>
            <a:xfrm>
              <a:off x="6384454" y="4554132"/>
              <a:ext cx="853894" cy="307777"/>
            </a:xfrm>
            <a:prstGeom prst="rect">
              <a:avLst/>
            </a:prstGeom>
            <a:noFill/>
          </p:spPr>
          <p:txBody>
            <a:bodyPr wrap="none" rtlCol="0">
              <a:spAutoFit/>
            </a:bodyPr>
            <a:lstStyle/>
            <a:p>
              <a:r>
                <a:rPr lang="en-US" sz="1400" dirty="0" smtClean="0"/>
                <a:t>Guest OS</a:t>
              </a:r>
              <a:endParaRPr lang="en-US" sz="1400" dirty="0"/>
            </a:p>
          </p:txBody>
        </p:sp>
        <p:sp>
          <p:nvSpPr>
            <p:cNvPr id="99" name="Rectangle 98"/>
            <p:cNvSpPr/>
            <p:nvPr/>
          </p:nvSpPr>
          <p:spPr>
            <a:xfrm>
              <a:off x="6426088" y="4192659"/>
              <a:ext cx="753676" cy="227584"/>
            </a:xfrm>
            <a:prstGeom prst="rect">
              <a:avLst/>
            </a:prstGeom>
            <a:solidFill>
              <a:srgbClr val="FFFF89"/>
            </a:solidFill>
            <a:ln>
              <a:solidFill>
                <a:srgbClr val="FFFF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TextBox 99"/>
            <p:cNvSpPr txBox="1"/>
            <p:nvPr/>
          </p:nvSpPr>
          <p:spPr>
            <a:xfrm>
              <a:off x="6560428" y="4171838"/>
              <a:ext cx="477201" cy="307777"/>
            </a:xfrm>
            <a:prstGeom prst="rect">
              <a:avLst/>
            </a:prstGeom>
            <a:noFill/>
          </p:spPr>
          <p:txBody>
            <a:bodyPr wrap="none" rtlCol="0">
              <a:spAutoFit/>
            </a:bodyPr>
            <a:lstStyle/>
            <a:p>
              <a:r>
                <a:rPr lang="en-US" sz="1400" dirty="0" smtClean="0"/>
                <a:t>App</a:t>
              </a:r>
              <a:endParaRPr lang="en-US" sz="1400" dirty="0"/>
            </a:p>
          </p:txBody>
        </p:sp>
      </p:grpSp>
      <p:grpSp>
        <p:nvGrpSpPr>
          <p:cNvPr id="101" name="Group 100"/>
          <p:cNvGrpSpPr/>
          <p:nvPr/>
        </p:nvGrpSpPr>
        <p:grpSpPr>
          <a:xfrm>
            <a:off x="6264367" y="2618758"/>
            <a:ext cx="853894" cy="734223"/>
            <a:chOff x="6384454" y="4171838"/>
            <a:chExt cx="853894" cy="734223"/>
          </a:xfrm>
        </p:grpSpPr>
        <p:sp>
          <p:nvSpPr>
            <p:cNvPr id="102" name="Rectangle 101"/>
            <p:cNvSpPr/>
            <p:nvPr/>
          </p:nvSpPr>
          <p:spPr>
            <a:xfrm>
              <a:off x="6426088" y="4410539"/>
              <a:ext cx="753676" cy="13815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 name="Rectangle 102"/>
            <p:cNvSpPr/>
            <p:nvPr/>
          </p:nvSpPr>
          <p:spPr>
            <a:xfrm>
              <a:off x="6426088" y="4456679"/>
              <a:ext cx="753675" cy="449382"/>
            </a:xfrm>
            <a:prstGeom prst="rect">
              <a:avLst/>
            </a:prstGeom>
            <a:solidFill>
              <a:schemeClr val="accent6">
                <a:lumMod val="60000"/>
                <a:lumOff val="40000"/>
              </a:schemeClr>
            </a:solidFill>
            <a:ln>
              <a:solidFill>
                <a:schemeClr val="accent6">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TextBox 103"/>
            <p:cNvSpPr txBox="1"/>
            <p:nvPr/>
          </p:nvSpPr>
          <p:spPr>
            <a:xfrm>
              <a:off x="6384454" y="4554132"/>
              <a:ext cx="853894" cy="307777"/>
            </a:xfrm>
            <a:prstGeom prst="rect">
              <a:avLst/>
            </a:prstGeom>
            <a:noFill/>
          </p:spPr>
          <p:txBody>
            <a:bodyPr wrap="none" rtlCol="0">
              <a:spAutoFit/>
            </a:bodyPr>
            <a:lstStyle/>
            <a:p>
              <a:r>
                <a:rPr lang="en-US" sz="1400" dirty="0" smtClean="0"/>
                <a:t>Guest OS</a:t>
              </a:r>
              <a:endParaRPr lang="en-US" sz="1400" dirty="0"/>
            </a:p>
          </p:txBody>
        </p:sp>
        <p:sp>
          <p:nvSpPr>
            <p:cNvPr id="105" name="Rectangle 104"/>
            <p:cNvSpPr/>
            <p:nvPr/>
          </p:nvSpPr>
          <p:spPr>
            <a:xfrm>
              <a:off x="6426088" y="4192659"/>
              <a:ext cx="753676" cy="227584"/>
            </a:xfrm>
            <a:prstGeom prst="rect">
              <a:avLst/>
            </a:prstGeom>
            <a:solidFill>
              <a:srgbClr val="FFFF89"/>
            </a:solidFill>
            <a:ln>
              <a:solidFill>
                <a:srgbClr val="FFFF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TextBox 105"/>
            <p:cNvSpPr txBox="1"/>
            <p:nvPr/>
          </p:nvSpPr>
          <p:spPr>
            <a:xfrm>
              <a:off x="6560428" y="4171838"/>
              <a:ext cx="477201" cy="307777"/>
            </a:xfrm>
            <a:prstGeom prst="rect">
              <a:avLst/>
            </a:prstGeom>
            <a:noFill/>
          </p:spPr>
          <p:txBody>
            <a:bodyPr wrap="none" rtlCol="0">
              <a:spAutoFit/>
            </a:bodyPr>
            <a:lstStyle/>
            <a:p>
              <a:r>
                <a:rPr lang="en-US" sz="1400" dirty="0" smtClean="0"/>
                <a:t>App</a:t>
              </a:r>
              <a:endParaRPr lang="en-US" sz="1400" dirty="0"/>
            </a:p>
          </p:txBody>
        </p:sp>
      </p:grpSp>
      <p:pic>
        <p:nvPicPr>
          <p:cNvPr id="129" name="Picture 128" descr="CULogo4c.ep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 y="4494223"/>
            <a:ext cx="2560780" cy="797500"/>
          </a:xfrm>
          <a:prstGeom prst="rect">
            <a:avLst/>
          </a:prstGeom>
        </p:spPr>
      </p:pic>
      <p:sp>
        <p:nvSpPr>
          <p:cNvPr id="109" name="Content Placeholder 2"/>
          <p:cNvSpPr>
            <a:spLocks noGrp="1"/>
          </p:cNvSpPr>
          <p:nvPr>
            <p:ph idx="1"/>
          </p:nvPr>
        </p:nvSpPr>
        <p:spPr>
          <a:xfrm>
            <a:off x="180431" y="762000"/>
            <a:ext cx="6083935" cy="6233160"/>
          </a:xfrm>
        </p:spPr>
        <p:txBody>
          <a:bodyPr>
            <a:normAutofit lnSpcReduction="10000"/>
          </a:bodyPr>
          <a:lstStyle/>
          <a:p>
            <a:r>
              <a:rPr lang="en-US" dirty="0">
                <a:solidFill>
                  <a:srgbClr val="FF0000"/>
                </a:solidFill>
              </a:rPr>
              <a:t>Can create your own  </a:t>
            </a:r>
          </a:p>
          <a:p>
            <a:pPr marL="0" indent="0">
              <a:buNone/>
            </a:pPr>
            <a:r>
              <a:rPr lang="en-US" dirty="0">
                <a:solidFill>
                  <a:srgbClr val="FF0000"/>
                </a:solidFill>
              </a:rPr>
              <a:t>	</a:t>
            </a:r>
            <a:r>
              <a:rPr lang="en-US" i="1" dirty="0" smtClean="0">
                <a:solidFill>
                  <a:srgbClr val="FF0000"/>
                </a:solidFill>
              </a:rPr>
              <a:t>Cloud-within-a-Cloud</a:t>
            </a:r>
          </a:p>
          <a:p>
            <a:pPr marL="0" indent="0">
              <a:buNone/>
            </a:pPr>
            <a:r>
              <a:rPr lang="en-US" i="1" dirty="0">
                <a:solidFill>
                  <a:srgbClr val="FF0000"/>
                </a:solidFill>
              </a:rPr>
              <a:t> </a:t>
            </a:r>
            <a:r>
              <a:rPr lang="en-US" i="1" dirty="0" smtClean="0">
                <a:solidFill>
                  <a:srgbClr val="FF0000"/>
                </a:solidFill>
              </a:rPr>
              <a:t>    aka a “</a:t>
            </a:r>
            <a:r>
              <a:rPr lang="en-US" i="1" dirty="0" err="1" smtClean="0">
                <a:solidFill>
                  <a:srgbClr val="FF0000"/>
                </a:solidFill>
              </a:rPr>
              <a:t>Supercloud</a:t>
            </a:r>
            <a:r>
              <a:rPr lang="en-US" i="1" dirty="0" smtClean="0">
                <a:solidFill>
                  <a:srgbClr val="FF0000"/>
                </a:solidFill>
              </a:rPr>
              <a:t>”</a:t>
            </a:r>
            <a:endParaRPr lang="en-US" i="1" dirty="0">
              <a:solidFill>
                <a:srgbClr val="FF0000"/>
              </a:solidFill>
            </a:endParaRPr>
          </a:p>
          <a:p>
            <a:endParaRPr lang="en-US" dirty="0" smtClean="0"/>
          </a:p>
          <a:p>
            <a:endParaRPr lang="en-US" dirty="0"/>
          </a:p>
          <a:p>
            <a:endParaRPr lang="en-US" dirty="0" smtClean="0"/>
          </a:p>
          <a:p>
            <a:endParaRPr lang="en-US" dirty="0"/>
          </a:p>
          <a:p>
            <a:endParaRPr lang="en-US" dirty="0" smtClean="0"/>
          </a:p>
          <a:p>
            <a:endParaRPr lang="en-US" dirty="0"/>
          </a:p>
          <a:p>
            <a:r>
              <a:rPr lang="en-US" dirty="0" smtClean="0"/>
              <a:t>Migrate computation among different cloud providers</a:t>
            </a:r>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p:txBody>
      </p:sp>
      <p:sp>
        <p:nvSpPr>
          <p:cNvPr id="107" name="Title 1"/>
          <p:cNvSpPr>
            <a:spLocks noGrp="1"/>
          </p:cNvSpPr>
          <p:nvPr>
            <p:ph type="title"/>
          </p:nvPr>
        </p:nvSpPr>
        <p:spPr>
          <a:xfrm>
            <a:off x="0" y="-15648"/>
            <a:ext cx="7874000" cy="683305"/>
          </a:xfrm>
        </p:spPr>
        <p:txBody>
          <a:bodyPr>
            <a:normAutofit fontScale="90000"/>
          </a:bodyPr>
          <a:lstStyle/>
          <a:p>
            <a:r>
              <a:rPr lang="en-US" dirty="0" err="1" smtClean="0"/>
              <a:t>Supercloud</a:t>
            </a:r>
            <a:r>
              <a:rPr lang="en-US" dirty="0" smtClean="0"/>
              <a:t> Compute Instances</a:t>
            </a:r>
            <a:endParaRPr lang="en-US" dirty="0"/>
          </a:p>
        </p:txBody>
      </p:sp>
      <p:pic>
        <p:nvPicPr>
          <p:cNvPr id="108" name="Picture 107" descr="FCDE7FEE-668C-4FD8-895B-EEE6753D4CA9.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78205" y="6007783"/>
            <a:ext cx="707032" cy="710696"/>
          </a:xfrm>
          <a:prstGeom prst="rect">
            <a:avLst/>
          </a:prstGeom>
        </p:spPr>
      </p:pic>
      <p:pic>
        <p:nvPicPr>
          <p:cNvPr id="113" name="Picture 112" descr="1D675CB6-A5E7-4689-BFBD-082EFC8B101D.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43803" y="4483134"/>
            <a:ext cx="775836" cy="580558"/>
          </a:xfrm>
          <a:prstGeom prst="rect">
            <a:avLst/>
          </a:prstGeom>
        </p:spPr>
      </p:pic>
    </p:spTree>
    <p:extLst>
      <p:ext uri="{BB962C8B-B14F-4D97-AF65-F5344CB8AC3E}">
        <p14:creationId xmlns:p14="http://schemas.microsoft.com/office/powerpoint/2010/main" val="1137838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fade">
                                      <p:cBhvr>
                                        <p:cTn id="7" dur="500"/>
                                        <p:tgtEl>
                                          <p:spTgt spid="126"/>
                                        </p:tgtEl>
                                      </p:cBhvr>
                                    </p:animEffect>
                                  </p:childTnLst>
                                </p:cTn>
                              </p:par>
                              <p:par>
                                <p:cTn id="8" presetID="10" presetClass="entr" presetSubtype="0" fill="hold" nodeType="withEffect">
                                  <p:stCondLst>
                                    <p:cond delay="0"/>
                                  </p:stCondLst>
                                  <p:childTnLst>
                                    <p:set>
                                      <p:cBhvr>
                                        <p:cTn id="9" dur="1" fill="hold">
                                          <p:stCondLst>
                                            <p:cond delay="0"/>
                                          </p:stCondLst>
                                        </p:cTn>
                                        <p:tgtEl>
                                          <p:spTgt spid="120"/>
                                        </p:tgtEl>
                                        <p:attrNameLst>
                                          <p:attrName>style.visibility</p:attrName>
                                        </p:attrNameLst>
                                      </p:cBhvr>
                                      <p:to>
                                        <p:strVal val="visible"/>
                                      </p:to>
                                    </p:set>
                                    <p:animEffect transition="in" filter="fade">
                                      <p:cBhvr>
                                        <p:cTn id="10" dur="500"/>
                                        <p:tgtEl>
                                          <p:spTgt spid="120"/>
                                        </p:tgtEl>
                                      </p:cBhvr>
                                    </p:animEffect>
                                  </p:childTnLst>
                                </p:cTn>
                              </p:par>
                              <p:par>
                                <p:cTn id="11" presetID="10" presetClass="entr" presetSubtype="0" fill="hold" nodeType="withEffect">
                                  <p:stCondLst>
                                    <p:cond delay="0"/>
                                  </p:stCondLst>
                                  <p:childTnLst>
                                    <p:set>
                                      <p:cBhvr>
                                        <p:cTn id="12" dur="1" fill="hold">
                                          <p:stCondLst>
                                            <p:cond delay="0"/>
                                          </p:stCondLst>
                                        </p:cTn>
                                        <p:tgtEl>
                                          <p:spTgt spid="117"/>
                                        </p:tgtEl>
                                        <p:attrNameLst>
                                          <p:attrName>style.visibility</p:attrName>
                                        </p:attrNameLst>
                                      </p:cBhvr>
                                      <p:to>
                                        <p:strVal val="visible"/>
                                      </p:to>
                                    </p:set>
                                    <p:animEffect transition="in" filter="fade">
                                      <p:cBhvr>
                                        <p:cTn id="13" dur="500"/>
                                        <p:tgtEl>
                                          <p:spTgt spid="117"/>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nodeType="withEffect">
                                  <p:stCondLst>
                                    <p:cond delay="0"/>
                                  </p:stCondLst>
                                  <p:childTnLst>
                                    <p:set>
                                      <p:cBhvr>
                                        <p:cTn id="18" dur="1" fill="hold">
                                          <p:stCondLst>
                                            <p:cond delay="0"/>
                                          </p:stCondLst>
                                        </p:cTn>
                                        <p:tgtEl>
                                          <p:spTgt spid="123"/>
                                        </p:tgtEl>
                                        <p:attrNameLst>
                                          <p:attrName>style.visibility</p:attrName>
                                        </p:attrNameLst>
                                      </p:cBhvr>
                                      <p:to>
                                        <p:strVal val="visible"/>
                                      </p:to>
                                    </p:set>
                                    <p:animEffect transition="in" filter="fade">
                                      <p:cBhvr>
                                        <p:cTn id="19" dur="500"/>
                                        <p:tgtEl>
                                          <p:spTgt spid="12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7"/>
                                        </p:tgtEl>
                                        <p:attrNameLst>
                                          <p:attrName>style.visibility</p:attrName>
                                        </p:attrNameLst>
                                      </p:cBhvr>
                                      <p:to>
                                        <p:strVal val="visible"/>
                                      </p:to>
                                    </p:set>
                                    <p:animEffect transition="in" filter="fade">
                                      <p:cBhvr>
                                        <p:cTn id="24" dur="500"/>
                                        <p:tgtEl>
                                          <p:spTgt spid="47"/>
                                        </p:tgtEl>
                                      </p:cBhvr>
                                    </p:animEffect>
                                  </p:childTnLst>
                                </p:cTn>
                              </p:par>
                              <p:par>
                                <p:cTn id="25" presetID="10" presetClass="entr" presetSubtype="0" fill="hold" nodeType="withEffect">
                                  <p:stCondLst>
                                    <p:cond delay="0"/>
                                  </p:stCondLst>
                                  <p:childTnLst>
                                    <p:set>
                                      <p:cBhvr>
                                        <p:cTn id="26" dur="1" fill="hold">
                                          <p:stCondLst>
                                            <p:cond delay="0"/>
                                          </p:stCondLst>
                                        </p:cTn>
                                        <p:tgtEl>
                                          <p:spTgt spid="82"/>
                                        </p:tgtEl>
                                        <p:attrNameLst>
                                          <p:attrName>style.visibility</p:attrName>
                                        </p:attrNameLst>
                                      </p:cBhvr>
                                      <p:to>
                                        <p:strVal val="visible"/>
                                      </p:to>
                                    </p:set>
                                    <p:animEffect transition="in" filter="fade">
                                      <p:cBhvr>
                                        <p:cTn id="27" dur="500"/>
                                        <p:tgtEl>
                                          <p:spTgt spid="82"/>
                                        </p:tgtEl>
                                      </p:cBhvr>
                                    </p:animEffect>
                                  </p:childTnLst>
                                </p:cTn>
                              </p:par>
                              <p:par>
                                <p:cTn id="28" presetID="10" presetClass="entr" presetSubtype="0" fill="hold" nodeType="with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500"/>
                                        <p:tgtEl>
                                          <p:spTgt spid="39"/>
                                        </p:tgtEl>
                                      </p:cBhvr>
                                    </p:animEffect>
                                  </p:childTnLst>
                                </p:cTn>
                              </p:par>
                              <p:par>
                                <p:cTn id="31" presetID="10" presetClass="entr" presetSubtype="0" fill="hold" nodeType="withEffect">
                                  <p:stCondLst>
                                    <p:cond delay="0"/>
                                  </p:stCondLst>
                                  <p:childTnLst>
                                    <p:set>
                                      <p:cBhvr>
                                        <p:cTn id="32" dur="1" fill="hold">
                                          <p:stCondLst>
                                            <p:cond delay="0"/>
                                          </p:stCondLst>
                                        </p:cTn>
                                        <p:tgtEl>
                                          <p:spTgt spid="66"/>
                                        </p:tgtEl>
                                        <p:attrNameLst>
                                          <p:attrName>style.visibility</p:attrName>
                                        </p:attrNameLst>
                                      </p:cBhvr>
                                      <p:to>
                                        <p:strVal val="visible"/>
                                      </p:to>
                                    </p:set>
                                    <p:animEffect transition="in" filter="fade">
                                      <p:cBhvr>
                                        <p:cTn id="33" dur="500"/>
                                        <p:tgtEl>
                                          <p:spTgt spid="66"/>
                                        </p:tgtEl>
                                      </p:cBhvr>
                                    </p:animEffect>
                                  </p:childTnLst>
                                </p:cTn>
                              </p:par>
                              <p:par>
                                <p:cTn id="34" presetID="10" presetClass="entr" presetSubtype="0" fill="hold" nodeType="withEffect">
                                  <p:stCondLst>
                                    <p:cond delay="0"/>
                                  </p:stCondLst>
                                  <p:childTnLst>
                                    <p:set>
                                      <p:cBhvr>
                                        <p:cTn id="35" dur="1" fill="hold">
                                          <p:stCondLst>
                                            <p:cond delay="0"/>
                                          </p:stCondLst>
                                        </p:cTn>
                                        <p:tgtEl>
                                          <p:spTgt spid="71"/>
                                        </p:tgtEl>
                                        <p:attrNameLst>
                                          <p:attrName>style.visibility</p:attrName>
                                        </p:attrNameLst>
                                      </p:cBhvr>
                                      <p:to>
                                        <p:strVal val="visible"/>
                                      </p:to>
                                    </p:set>
                                    <p:animEffect transition="in" filter="fade">
                                      <p:cBhvr>
                                        <p:cTn id="36" dur="500"/>
                                        <p:tgtEl>
                                          <p:spTgt spid="71"/>
                                        </p:tgtEl>
                                      </p:cBhvr>
                                    </p:animEffect>
                                  </p:childTnLst>
                                </p:cTn>
                              </p:par>
                              <p:par>
                                <p:cTn id="37" presetID="10" presetClass="entr" presetSubtype="0" fill="hold" nodeType="withEffect">
                                  <p:stCondLst>
                                    <p:cond delay="0"/>
                                  </p:stCondLst>
                                  <p:childTnLst>
                                    <p:set>
                                      <p:cBhvr>
                                        <p:cTn id="38" dur="1" fill="hold">
                                          <p:stCondLst>
                                            <p:cond delay="0"/>
                                          </p:stCondLst>
                                        </p:cTn>
                                        <p:tgtEl>
                                          <p:spTgt spid="76"/>
                                        </p:tgtEl>
                                        <p:attrNameLst>
                                          <p:attrName>style.visibility</p:attrName>
                                        </p:attrNameLst>
                                      </p:cBhvr>
                                      <p:to>
                                        <p:strVal val="visible"/>
                                      </p:to>
                                    </p:set>
                                    <p:animEffect transition="in" filter="fade">
                                      <p:cBhvr>
                                        <p:cTn id="39" dur="500"/>
                                        <p:tgtEl>
                                          <p:spTgt spid="76"/>
                                        </p:tgtEl>
                                      </p:cBhvr>
                                    </p:animEffect>
                                  </p:childTnLst>
                                </p:cTn>
                              </p:par>
                            </p:childTnLst>
                          </p:cTn>
                        </p:par>
                      </p:childTnLst>
                    </p:cTn>
                  </p:par>
                  <p:par>
                    <p:cTn id="40" fill="hold">
                      <p:stCondLst>
                        <p:cond delay="indefinite"/>
                      </p:stCondLst>
                      <p:childTnLst>
                        <p:par>
                          <p:cTn id="41" fill="hold">
                            <p:stCondLst>
                              <p:cond delay="0"/>
                            </p:stCondLst>
                            <p:childTnLst>
                              <p:par>
                                <p:cTn id="42" presetID="0" presetClass="path" presetSubtype="0" accel="50000" decel="50000" fill="hold" nodeType="clickEffect">
                                  <p:stCondLst>
                                    <p:cond delay="0"/>
                                  </p:stCondLst>
                                  <p:childTnLst>
                                    <p:animMotion origin="layout" path="M -0.00208 -0.00046 C -0.0595 0.11791 -0.11656 0.23628 -0.18803 0.29349 C -0.25932 0.35071 -0.40329 0.30786 -0.43035 0.34353 " pathEditMode="relative" rAng="0" ptsTypes="aaA">
                                      <p:cBhvr>
                                        <p:cTn id="43" dur="2000" fill="hold"/>
                                        <p:tgtEl>
                                          <p:spTgt spid="47"/>
                                        </p:tgtEl>
                                        <p:attrNameLst>
                                          <p:attrName>ppt_x</p:attrName>
                                          <p:attrName>ppt_y</p:attrName>
                                        </p:attrNameLst>
                                      </p:cBhvr>
                                      <p:rCtr x="-21422" y="17558"/>
                                    </p:animMotion>
                                  </p:childTnLst>
                                  <p:subTnLst>
                                    <p:set>
                                      <p:cBhvr override="childStyle">
                                        <p:cTn dur="1" fill="hold" display="0" masterRel="nextClick" afterEffect="1"/>
                                        <p:tgtEl>
                                          <p:spTgt spid="47"/>
                                        </p:tgtEl>
                                        <p:attrNameLst>
                                          <p:attrName>style.visibility</p:attrName>
                                        </p:attrNameLst>
                                      </p:cBhvr>
                                      <p:to>
                                        <p:strVal val="hidden"/>
                                      </p:to>
                                    </p:set>
                                  </p:subTnLst>
                                </p:cTn>
                              </p:par>
                            </p:childTnLst>
                          </p:cTn>
                        </p:par>
                        <p:par>
                          <p:cTn id="44" fill="hold">
                            <p:stCondLst>
                              <p:cond delay="2000"/>
                            </p:stCondLst>
                            <p:childTnLst>
                              <p:par>
                                <p:cTn id="45" presetID="1" presetClass="entr" presetSubtype="0" fill="hold" nodeType="afterEffect">
                                  <p:stCondLst>
                                    <p:cond delay="0"/>
                                  </p:stCondLst>
                                  <p:childTnLst>
                                    <p:set>
                                      <p:cBhvr>
                                        <p:cTn id="46" dur="1" fill="hold">
                                          <p:stCondLst>
                                            <p:cond delay="0"/>
                                          </p:stCondLst>
                                        </p:cTn>
                                        <p:tgtEl>
                                          <p:spTgt spid="95"/>
                                        </p:tgtEl>
                                        <p:attrNameLst>
                                          <p:attrName>style.visibility</p:attrName>
                                        </p:attrNameLst>
                                      </p:cBhvr>
                                      <p:to>
                                        <p:strVal val="visible"/>
                                      </p:to>
                                    </p:set>
                                  </p:childTnLst>
                                </p:cTn>
                              </p:par>
                            </p:childTnLst>
                          </p:cTn>
                        </p:par>
                        <p:par>
                          <p:cTn id="47" fill="hold">
                            <p:stCondLst>
                              <p:cond delay="2000"/>
                            </p:stCondLst>
                            <p:childTnLst>
                              <p:par>
                                <p:cTn id="48" presetID="0" presetClass="path" presetSubtype="0" accel="50000" decel="50000" fill="hold" nodeType="afterEffect">
                                  <p:stCondLst>
                                    <p:cond delay="500"/>
                                  </p:stCondLst>
                                  <p:childTnLst>
                                    <p:animMotion origin="layout" path="M -4.77016E-6 -4.87375E-6 C 0.05118 -0.00741 0.10252 -0.01436 0.17399 -0.03127 C 0.24545 -0.04818 0.39151 -0.0857 0.42828 -0.10238 " pathEditMode="relative" rAng="0" ptsTypes="aaA">
                                      <p:cBhvr>
                                        <p:cTn id="49" dur="2000" fill="hold"/>
                                        <p:tgtEl>
                                          <p:spTgt spid="95"/>
                                        </p:tgtEl>
                                        <p:attrNameLst>
                                          <p:attrName>ppt_x</p:attrName>
                                          <p:attrName>ppt_y</p:attrName>
                                        </p:attrNameLst>
                                      </p:cBhvr>
                                      <p:rCtr x="21405" y="-5119"/>
                                    </p:animMotion>
                                  </p:childTnLst>
                                  <p:subTnLst>
                                    <p:set>
                                      <p:cBhvr override="childStyle">
                                        <p:cTn dur="1" fill="hold" display="0" masterRel="nextClick" afterEffect="1"/>
                                        <p:tgtEl>
                                          <p:spTgt spid="95"/>
                                        </p:tgtEl>
                                        <p:attrNameLst>
                                          <p:attrName>style.visibility</p:attrName>
                                        </p:attrNameLst>
                                      </p:cBhvr>
                                      <p:to>
                                        <p:strVal val="hidden"/>
                                      </p:to>
                                    </p:set>
                                  </p:subTnLst>
                                </p:cTn>
                              </p:par>
                            </p:childTnLst>
                          </p:cTn>
                        </p:par>
                        <p:par>
                          <p:cTn id="50" fill="hold">
                            <p:stCondLst>
                              <p:cond delay="4500"/>
                            </p:stCondLst>
                            <p:childTnLst>
                              <p:par>
                                <p:cTn id="51" presetID="1" presetClass="entr" presetSubtype="0" fill="hold" nodeType="afterEffect">
                                  <p:stCondLst>
                                    <p:cond delay="0"/>
                                  </p:stCondLst>
                                  <p:childTnLst>
                                    <p:set>
                                      <p:cBhvr>
                                        <p:cTn id="52" dur="1" fill="hold">
                                          <p:stCondLst>
                                            <p:cond delay="0"/>
                                          </p:stCondLst>
                                        </p:cTn>
                                        <p:tgtEl>
                                          <p:spTgt spid="101"/>
                                        </p:tgtEl>
                                        <p:attrNameLst>
                                          <p:attrName>style.visibility</p:attrName>
                                        </p:attrNameLst>
                                      </p:cBhvr>
                                      <p:to>
                                        <p:strVal val="visible"/>
                                      </p:to>
                                    </p:set>
                                  </p:childTnLst>
                                </p:cTn>
                              </p:par>
                            </p:childTnLst>
                          </p:cTn>
                        </p:par>
                        <p:par>
                          <p:cTn id="53" fill="hold">
                            <p:stCondLst>
                              <p:cond delay="4500"/>
                            </p:stCondLst>
                            <p:childTnLst>
                              <p:par>
                                <p:cTn id="54" presetID="0" presetClass="path" presetSubtype="0" accel="50000" decel="50000" fill="hold" nodeType="afterEffect">
                                  <p:stCondLst>
                                    <p:cond delay="0"/>
                                  </p:stCondLst>
                                  <p:childTnLst>
                                    <p:animMotion origin="layout" path="M 1.16219E-6 1.04239E-6 L 0.00017 0.3968 " pathEditMode="relative" rAng="0" ptsTypes="AA">
                                      <p:cBhvr>
                                        <p:cTn id="55" dur="2000" fill="hold"/>
                                        <p:tgtEl>
                                          <p:spTgt spid="101"/>
                                        </p:tgtEl>
                                        <p:attrNameLst>
                                          <p:attrName>ppt_x</p:attrName>
                                          <p:attrName>ppt_y</p:attrName>
                                        </p:attrNameLst>
                                      </p:cBhvr>
                                      <p:rCtr x="0" y="1982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3" name="Group 122"/>
          <p:cNvGrpSpPr/>
          <p:nvPr/>
        </p:nvGrpSpPr>
        <p:grpSpPr>
          <a:xfrm>
            <a:off x="5682666" y="6437864"/>
            <a:ext cx="1427510" cy="326057"/>
            <a:chOff x="2518748" y="5504382"/>
            <a:chExt cx="1427510" cy="326057"/>
          </a:xfrm>
          <a:solidFill>
            <a:schemeClr val="accent5">
              <a:lumMod val="60000"/>
              <a:lumOff val="40000"/>
            </a:schemeClr>
          </a:solidFill>
        </p:grpSpPr>
        <p:sp>
          <p:nvSpPr>
            <p:cNvPr id="124" name="Rectangle 123"/>
            <p:cNvSpPr/>
            <p:nvPr/>
          </p:nvSpPr>
          <p:spPr>
            <a:xfrm>
              <a:off x="2518748" y="5529983"/>
              <a:ext cx="1427510" cy="300456"/>
            </a:xfrm>
            <a:prstGeom prst="rect">
              <a:avLst/>
            </a:prstGeom>
            <a:grpFill/>
            <a:ln>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 name="TextBox 124"/>
            <p:cNvSpPr txBox="1"/>
            <p:nvPr/>
          </p:nvSpPr>
          <p:spPr>
            <a:xfrm>
              <a:off x="2892417" y="5504382"/>
              <a:ext cx="754065" cy="307777"/>
            </a:xfrm>
            <a:prstGeom prst="rect">
              <a:avLst/>
            </a:prstGeom>
            <a:noFill/>
          </p:spPr>
          <p:txBody>
            <a:bodyPr wrap="square" rtlCol="0">
              <a:spAutoFit/>
            </a:bodyPr>
            <a:lstStyle/>
            <a:p>
              <a:pPr algn="ctr"/>
              <a:r>
                <a:rPr lang="en-US" sz="1400" dirty="0" smtClean="0"/>
                <a:t>VMM 4</a:t>
              </a:r>
              <a:endParaRPr lang="en-US" sz="1400" dirty="0"/>
            </a:p>
          </p:txBody>
        </p:sp>
      </p:grpSp>
      <p:grpSp>
        <p:nvGrpSpPr>
          <p:cNvPr id="8" name="Group 7"/>
          <p:cNvGrpSpPr/>
          <p:nvPr/>
        </p:nvGrpSpPr>
        <p:grpSpPr>
          <a:xfrm>
            <a:off x="5684115" y="4854761"/>
            <a:ext cx="1427510" cy="326057"/>
            <a:chOff x="2518748" y="5504382"/>
            <a:chExt cx="1427510" cy="326057"/>
          </a:xfrm>
          <a:solidFill>
            <a:schemeClr val="accent4">
              <a:lumMod val="60000"/>
              <a:lumOff val="40000"/>
            </a:schemeClr>
          </a:solidFill>
        </p:grpSpPr>
        <p:sp>
          <p:nvSpPr>
            <p:cNvPr id="111" name="Rectangle 110"/>
            <p:cNvSpPr/>
            <p:nvPr/>
          </p:nvSpPr>
          <p:spPr>
            <a:xfrm>
              <a:off x="2518748" y="5529983"/>
              <a:ext cx="1427510" cy="300456"/>
            </a:xfrm>
            <a:prstGeom prst="rect">
              <a:avLst/>
            </a:prstGeom>
            <a:grpFill/>
            <a:ln>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 name="TextBox 111"/>
            <p:cNvSpPr txBox="1"/>
            <p:nvPr/>
          </p:nvSpPr>
          <p:spPr>
            <a:xfrm>
              <a:off x="2892417" y="5504382"/>
              <a:ext cx="754065" cy="307777"/>
            </a:xfrm>
            <a:prstGeom prst="rect">
              <a:avLst/>
            </a:prstGeom>
            <a:noFill/>
          </p:spPr>
          <p:txBody>
            <a:bodyPr wrap="square" rtlCol="0">
              <a:spAutoFit/>
            </a:bodyPr>
            <a:lstStyle/>
            <a:p>
              <a:pPr algn="ctr"/>
              <a:r>
                <a:rPr lang="en-US" sz="1400" dirty="0" smtClean="0"/>
                <a:t>VMM 3</a:t>
              </a:r>
              <a:endParaRPr lang="en-US" sz="1400" dirty="0"/>
            </a:p>
          </p:txBody>
        </p:sp>
      </p:grpSp>
      <p:grpSp>
        <p:nvGrpSpPr>
          <p:cNvPr id="117" name="Group 116"/>
          <p:cNvGrpSpPr/>
          <p:nvPr/>
        </p:nvGrpSpPr>
        <p:grpSpPr>
          <a:xfrm>
            <a:off x="5690751" y="3737758"/>
            <a:ext cx="1427510" cy="326057"/>
            <a:chOff x="2518748" y="5504382"/>
            <a:chExt cx="1427510" cy="326057"/>
          </a:xfrm>
          <a:solidFill>
            <a:schemeClr val="accent2">
              <a:lumMod val="40000"/>
              <a:lumOff val="60000"/>
            </a:schemeClr>
          </a:solidFill>
        </p:grpSpPr>
        <p:sp>
          <p:nvSpPr>
            <p:cNvPr id="118" name="Rectangle 117"/>
            <p:cNvSpPr/>
            <p:nvPr/>
          </p:nvSpPr>
          <p:spPr>
            <a:xfrm>
              <a:off x="2518748" y="5529983"/>
              <a:ext cx="1427510" cy="300456"/>
            </a:xfrm>
            <a:prstGeom prst="rect">
              <a:avLst/>
            </a:prstGeom>
            <a:grpFill/>
            <a:ln>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 name="TextBox 118"/>
            <p:cNvSpPr txBox="1"/>
            <p:nvPr/>
          </p:nvSpPr>
          <p:spPr>
            <a:xfrm>
              <a:off x="2892417" y="5504382"/>
              <a:ext cx="754065" cy="307777"/>
            </a:xfrm>
            <a:prstGeom prst="rect">
              <a:avLst/>
            </a:prstGeom>
            <a:noFill/>
          </p:spPr>
          <p:txBody>
            <a:bodyPr wrap="square" rtlCol="0">
              <a:spAutoFit/>
            </a:bodyPr>
            <a:lstStyle/>
            <a:p>
              <a:pPr algn="ctr"/>
              <a:r>
                <a:rPr lang="en-US" sz="1400" dirty="0" smtClean="0"/>
                <a:t>VMM 2</a:t>
              </a:r>
              <a:endParaRPr lang="en-US" sz="1400" dirty="0"/>
            </a:p>
          </p:txBody>
        </p:sp>
      </p:grpSp>
      <p:grpSp>
        <p:nvGrpSpPr>
          <p:cNvPr id="120" name="Group 119"/>
          <p:cNvGrpSpPr/>
          <p:nvPr/>
        </p:nvGrpSpPr>
        <p:grpSpPr>
          <a:xfrm>
            <a:off x="5690751" y="2060509"/>
            <a:ext cx="1427510" cy="326057"/>
            <a:chOff x="2518748" y="5504382"/>
            <a:chExt cx="1427510" cy="326057"/>
          </a:xfrm>
          <a:solidFill>
            <a:schemeClr val="bg2">
              <a:lumMod val="75000"/>
            </a:schemeClr>
          </a:solidFill>
        </p:grpSpPr>
        <p:sp>
          <p:nvSpPr>
            <p:cNvPr id="121" name="Rectangle 120"/>
            <p:cNvSpPr/>
            <p:nvPr/>
          </p:nvSpPr>
          <p:spPr>
            <a:xfrm>
              <a:off x="2518748" y="5529983"/>
              <a:ext cx="1427510" cy="300456"/>
            </a:xfrm>
            <a:prstGeom prst="rect">
              <a:avLst/>
            </a:prstGeom>
            <a:grpFill/>
            <a:ln>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 name="TextBox 121"/>
            <p:cNvSpPr txBox="1"/>
            <p:nvPr/>
          </p:nvSpPr>
          <p:spPr>
            <a:xfrm>
              <a:off x="2892417" y="5504382"/>
              <a:ext cx="754065" cy="307777"/>
            </a:xfrm>
            <a:prstGeom prst="rect">
              <a:avLst/>
            </a:prstGeom>
            <a:noFill/>
          </p:spPr>
          <p:txBody>
            <a:bodyPr wrap="square" rtlCol="0">
              <a:spAutoFit/>
            </a:bodyPr>
            <a:lstStyle/>
            <a:p>
              <a:pPr algn="ctr"/>
              <a:r>
                <a:rPr lang="en-US" sz="1400" dirty="0" smtClean="0"/>
                <a:t>VMM 1</a:t>
              </a:r>
              <a:endParaRPr lang="en-US" sz="1400" dirty="0"/>
            </a:p>
          </p:txBody>
        </p:sp>
      </p:grpSp>
      <p:grpSp>
        <p:nvGrpSpPr>
          <p:cNvPr id="126" name="Group 125"/>
          <p:cNvGrpSpPr/>
          <p:nvPr/>
        </p:nvGrpSpPr>
        <p:grpSpPr>
          <a:xfrm>
            <a:off x="1726646" y="4460176"/>
            <a:ext cx="1427510" cy="326057"/>
            <a:chOff x="2518748" y="5504382"/>
            <a:chExt cx="1427510" cy="326057"/>
          </a:xfrm>
          <a:solidFill>
            <a:schemeClr val="bg1">
              <a:lumMod val="75000"/>
            </a:schemeClr>
          </a:solidFill>
        </p:grpSpPr>
        <p:sp>
          <p:nvSpPr>
            <p:cNvPr id="127" name="Rectangle 126"/>
            <p:cNvSpPr/>
            <p:nvPr/>
          </p:nvSpPr>
          <p:spPr>
            <a:xfrm>
              <a:off x="2518748" y="5529983"/>
              <a:ext cx="1427510" cy="300456"/>
            </a:xfrm>
            <a:prstGeom prst="rect">
              <a:avLst/>
            </a:prstGeom>
            <a:grpFill/>
            <a:ln>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 name="TextBox 127"/>
            <p:cNvSpPr txBox="1"/>
            <p:nvPr/>
          </p:nvSpPr>
          <p:spPr>
            <a:xfrm>
              <a:off x="2892417" y="5504382"/>
              <a:ext cx="754065" cy="307777"/>
            </a:xfrm>
            <a:prstGeom prst="rect">
              <a:avLst/>
            </a:prstGeom>
            <a:noFill/>
          </p:spPr>
          <p:txBody>
            <a:bodyPr wrap="square" rtlCol="0">
              <a:spAutoFit/>
            </a:bodyPr>
            <a:lstStyle/>
            <a:p>
              <a:pPr algn="ctr"/>
              <a:r>
                <a:rPr lang="en-US" sz="1400" dirty="0" smtClean="0"/>
                <a:t>VMM</a:t>
              </a:r>
              <a:endParaRPr lang="en-US" sz="1400" dirty="0"/>
            </a:p>
          </p:txBody>
        </p:sp>
      </p:grpSp>
      <p:grpSp>
        <p:nvGrpSpPr>
          <p:cNvPr id="3" name="Group 28"/>
          <p:cNvGrpSpPr/>
          <p:nvPr/>
        </p:nvGrpSpPr>
        <p:grpSpPr>
          <a:xfrm>
            <a:off x="6948336" y="917509"/>
            <a:ext cx="1933032" cy="1295400"/>
            <a:chOff x="3657600" y="1219200"/>
            <a:chExt cx="1933032" cy="1295400"/>
          </a:xfrm>
        </p:grpSpPr>
        <p:sp>
          <p:nvSpPr>
            <p:cNvPr id="5" name="Cloud"/>
            <p:cNvSpPr>
              <a:spLocks noChangeAspect="1" noEditPoints="1" noChangeArrowheads="1"/>
            </p:cNvSpPr>
            <p:nvPr/>
          </p:nvSpPr>
          <p:spPr bwMode="auto">
            <a:xfrm>
              <a:off x="3657600" y="1219200"/>
              <a:ext cx="1933032" cy="12954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sp>
          <p:nvSpPr>
            <p:cNvPr id="18" name="Flowchart: Magnetic Disk 17"/>
            <p:cNvSpPr/>
            <p:nvPr/>
          </p:nvSpPr>
          <p:spPr>
            <a:xfrm>
              <a:off x="4267200" y="1447800"/>
              <a:ext cx="737916" cy="838200"/>
            </a:xfrm>
            <a:prstGeom prst="flowChartMagneticDisk">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29"/>
          <p:cNvGrpSpPr/>
          <p:nvPr/>
        </p:nvGrpSpPr>
        <p:grpSpPr>
          <a:xfrm>
            <a:off x="6948336" y="2328073"/>
            <a:ext cx="1933032" cy="1295400"/>
            <a:chOff x="3657600" y="1219200"/>
            <a:chExt cx="1933032" cy="1295400"/>
          </a:xfrm>
        </p:grpSpPr>
        <p:sp>
          <p:nvSpPr>
            <p:cNvPr id="31" name="Cloud"/>
            <p:cNvSpPr>
              <a:spLocks noChangeAspect="1" noEditPoints="1" noChangeArrowheads="1"/>
            </p:cNvSpPr>
            <p:nvPr/>
          </p:nvSpPr>
          <p:spPr bwMode="auto">
            <a:xfrm>
              <a:off x="3657600" y="1219200"/>
              <a:ext cx="1933032" cy="12954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sp>
          <p:nvSpPr>
            <p:cNvPr id="32" name="Flowchart: Magnetic Disk 31"/>
            <p:cNvSpPr/>
            <p:nvPr/>
          </p:nvSpPr>
          <p:spPr>
            <a:xfrm>
              <a:off x="4267200" y="1447800"/>
              <a:ext cx="737916" cy="838200"/>
            </a:xfrm>
            <a:prstGeom prst="flowChartMagneticDisk">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32"/>
          <p:cNvGrpSpPr/>
          <p:nvPr/>
        </p:nvGrpSpPr>
        <p:grpSpPr>
          <a:xfrm>
            <a:off x="6948336" y="5296331"/>
            <a:ext cx="1933032" cy="1295400"/>
            <a:chOff x="3657600" y="1219200"/>
            <a:chExt cx="1933032" cy="1295400"/>
          </a:xfrm>
        </p:grpSpPr>
        <p:sp>
          <p:nvSpPr>
            <p:cNvPr id="34" name="Cloud"/>
            <p:cNvSpPr>
              <a:spLocks noChangeAspect="1" noEditPoints="1" noChangeArrowheads="1"/>
            </p:cNvSpPr>
            <p:nvPr/>
          </p:nvSpPr>
          <p:spPr bwMode="auto">
            <a:xfrm>
              <a:off x="3657600" y="1219200"/>
              <a:ext cx="1933032" cy="12954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sp>
          <p:nvSpPr>
            <p:cNvPr id="35" name="Flowchart: Magnetic Disk 34"/>
            <p:cNvSpPr/>
            <p:nvPr/>
          </p:nvSpPr>
          <p:spPr>
            <a:xfrm>
              <a:off x="4267200" y="1447800"/>
              <a:ext cx="737916" cy="838200"/>
            </a:xfrm>
            <a:prstGeom prst="flowChartMagneticDisk">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35"/>
          <p:cNvGrpSpPr/>
          <p:nvPr/>
        </p:nvGrpSpPr>
        <p:grpSpPr>
          <a:xfrm>
            <a:off x="6948336" y="3778984"/>
            <a:ext cx="1933032" cy="1295400"/>
            <a:chOff x="3657600" y="1219200"/>
            <a:chExt cx="1933032" cy="1295400"/>
          </a:xfrm>
        </p:grpSpPr>
        <p:sp>
          <p:nvSpPr>
            <p:cNvPr id="37" name="Cloud"/>
            <p:cNvSpPr>
              <a:spLocks noChangeAspect="1" noEditPoints="1" noChangeArrowheads="1"/>
            </p:cNvSpPr>
            <p:nvPr/>
          </p:nvSpPr>
          <p:spPr bwMode="auto">
            <a:xfrm>
              <a:off x="3657600" y="1219200"/>
              <a:ext cx="1933032" cy="12954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sp>
          <p:nvSpPr>
            <p:cNvPr id="38" name="Flowchart: Magnetic Disk 37"/>
            <p:cNvSpPr/>
            <p:nvPr/>
          </p:nvSpPr>
          <p:spPr>
            <a:xfrm>
              <a:off x="4267200" y="1447800"/>
              <a:ext cx="737916" cy="838200"/>
            </a:xfrm>
            <a:prstGeom prst="flowChartMagneticDisk">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Picture 13" descr="logo_aws.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2936" y="3294643"/>
            <a:ext cx="1166284" cy="426689"/>
          </a:xfrm>
          <a:prstGeom prst="rect">
            <a:avLst/>
          </a:prstGeom>
        </p:spPr>
      </p:pic>
      <p:pic>
        <p:nvPicPr>
          <p:cNvPr id="15" name="Picture 14" descr="rackspace_log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6830" y="1934947"/>
            <a:ext cx="1586063" cy="279410"/>
          </a:xfrm>
          <a:prstGeom prst="rect">
            <a:avLst/>
          </a:prstGeom>
        </p:spPr>
      </p:pic>
      <p:grpSp>
        <p:nvGrpSpPr>
          <p:cNvPr id="39" name="Group 38"/>
          <p:cNvGrpSpPr/>
          <p:nvPr/>
        </p:nvGrpSpPr>
        <p:grpSpPr>
          <a:xfrm>
            <a:off x="5684116" y="1675245"/>
            <a:ext cx="1427510" cy="372079"/>
            <a:chOff x="5752254" y="4861909"/>
            <a:chExt cx="1427510" cy="372079"/>
          </a:xfrm>
        </p:grpSpPr>
        <p:sp>
          <p:nvSpPr>
            <p:cNvPr id="40" name="Rectangle 39"/>
            <p:cNvSpPr/>
            <p:nvPr/>
          </p:nvSpPr>
          <p:spPr>
            <a:xfrm>
              <a:off x="6426088" y="4861909"/>
              <a:ext cx="753676" cy="13815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Rectangle 40"/>
            <p:cNvSpPr/>
            <p:nvPr/>
          </p:nvSpPr>
          <p:spPr>
            <a:xfrm>
              <a:off x="5752254" y="4933532"/>
              <a:ext cx="1427510" cy="300456"/>
            </a:xfrm>
            <a:prstGeom prst="rect">
              <a:avLst/>
            </a:prstGeom>
            <a:solidFill>
              <a:schemeClr val="tx2">
                <a:lumMod val="40000"/>
                <a:lumOff val="60000"/>
              </a:schemeClr>
            </a:solidFill>
            <a:ln>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TextBox 41"/>
            <p:cNvSpPr txBox="1"/>
            <p:nvPr/>
          </p:nvSpPr>
          <p:spPr>
            <a:xfrm>
              <a:off x="5916847" y="4907931"/>
              <a:ext cx="1120782" cy="307777"/>
            </a:xfrm>
            <a:prstGeom prst="rect">
              <a:avLst/>
            </a:prstGeom>
            <a:noFill/>
          </p:spPr>
          <p:txBody>
            <a:bodyPr wrap="square" rtlCol="0">
              <a:spAutoFit/>
            </a:bodyPr>
            <a:lstStyle/>
            <a:p>
              <a:pPr algn="ctr"/>
              <a:r>
                <a:rPr lang="en-US" sz="1400" dirty="0" err="1" smtClean="0"/>
                <a:t>Xen</a:t>
              </a:r>
              <a:r>
                <a:rPr lang="en-US" sz="1400" dirty="0" smtClean="0"/>
                <a:t>-Blanket</a:t>
              </a:r>
              <a:endParaRPr lang="en-US" sz="1400" dirty="0"/>
            </a:p>
          </p:txBody>
        </p:sp>
      </p:grpSp>
      <p:grpSp>
        <p:nvGrpSpPr>
          <p:cNvPr id="66" name="Group 65"/>
          <p:cNvGrpSpPr/>
          <p:nvPr/>
        </p:nvGrpSpPr>
        <p:grpSpPr>
          <a:xfrm>
            <a:off x="5685588" y="3349253"/>
            <a:ext cx="1427510" cy="372079"/>
            <a:chOff x="5752254" y="4861909"/>
            <a:chExt cx="1427510" cy="372079"/>
          </a:xfrm>
        </p:grpSpPr>
        <p:sp>
          <p:nvSpPr>
            <p:cNvPr id="67" name="Rectangle 66"/>
            <p:cNvSpPr/>
            <p:nvPr/>
          </p:nvSpPr>
          <p:spPr>
            <a:xfrm>
              <a:off x="6426088" y="4861909"/>
              <a:ext cx="753676" cy="13815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Rectangle 67"/>
            <p:cNvSpPr/>
            <p:nvPr/>
          </p:nvSpPr>
          <p:spPr>
            <a:xfrm>
              <a:off x="5752254" y="4933532"/>
              <a:ext cx="1427510" cy="300456"/>
            </a:xfrm>
            <a:prstGeom prst="rect">
              <a:avLst/>
            </a:prstGeom>
            <a:solidFill>
              <a:schemeClr val="tx2">
                <a:lumMod val="40000"/>
                <a:lumOff val="60000"/>
              </a:schemeClr>
            </a:solidFill>
            <a:ln>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TextBox 68"/>
            <p:cNvSpPr txBox="1"/>
            <p:nvPr/>
          </p:nvSpPr>
          <p:spPr>
            <a:xfrm>
              <a:off x="5915375" y="4907931"/>
              <a:ext cx="1120782" cy="307777"/>
            </a:xfrm>
            <a:prstGeom prst="rect">
              <a:avLst/>
            </a:prstGeom>
            <a:noFill/>
          </p:spPr>
          <p:txBody>
            <a:bodyPr wrap="square" rtlCol="0">
              <a:spAutoFit/>
            </a:bodyPr>
            <a:lstStyle/>
            <a:p>
              <a:pPr algn="ctr"/>
              <a:r>
                <a:rPr lang="en-US" sz="1400" dirty="0" err="1" smtClean="0"/>
                <a:t>Xen</a:t>
              </a:r>
              <a:r>
                <a:rPr lang="en-US" sz="1400" dirty="0" smtClean="0"/>
                <a:t>-Blanket</a:t>
              </a:r>
              <a:endParaRPr lang="en-US" sz="1400" dirty="0"/>
            </a:p>
          </p:txBody>
        </p:sp>
      </p:grpSp>
      <p:grpSp>
        <p:nvGrpSpPr>
          <p:cNvPr id="71" name="Group 70"/>
          <p:cNvGrpSpPr/>
          <p:nvPr/>
        </p:nvGrpSpPr>
        <p:grpSpPr>
          <a:xfrm>
            <a:off x="5684115" y="4477520"/>
            <a:ext cx="1427510" cy="372079"/>
            <a:chOff x="5752254" y="4861909"/>
            <a:chExt cx="1427510" cy="372079"/>
          </a:xfrm>
        </p:grpSpPr>
        <p:sp>
          <p:nvSpPr>
            <p:cNvPr id="72" name="Rectangle 71"/>
            <p:cNvSpPr/>
            <p:nvPr/>
          </p:nvSpPr>
          <p:spPr>
            <a:xfrm>
              <a:off x="6426088" y="4861909"/>
              <a:ext cx="753676" cy="13815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Rectangle 72"/>
            <p:cNvSpPr/>
            <p:nvPr/>
          </p:nvSpPr>
          <p:spPr>
            <a:xfrm>
              <a:off x="5752254" y="4933532"/>
              <a:ext cx="1427510" cy="300456"/>
            </a:xfrm>
            <a:prstGeom prst="rect">
              <a:avLst/>
            </a:prstGeom>
            <a:solidFill>
              <a:schemeClr val="tx2">
                <a:lumMod val="40000"/>
                <a:lumOff val="60000"/>
              </a:schemeClr>
            </a:solidFill>
            <a:ln>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TextBox 73"/>
            <p:cNvSpPr txBox="1"/>
            <p:nvPr/>
          </p:nvSpPr>
          <p:spPr>
            <a:xfrm>
              <a:off x="5916848" y="4907931"/>
              <a:ext cx="1120781" cy="307777"/>
            </a:xfrm>
            <a:prstGeom prst="rect">
              <a:avLst/>
            </a:prstGeom>
            <a:noFill/>
          </p:spPr>
          <p:txBody>
            <a:bodyPr wrap="square" rtlCol="0">
              <a:spAutoFit/>
            </a:bodyPr>
            <a:lstStyle/>
            <a:p>
              <a:pPr algn="ctr"/>
              <a:r>
                <a:rPr lang="en-US" sz="1400" dirty="0" err="1" smtClean="0"/>
                <a:t>Xen</a:t>
              </a:r>
              <a:r>
                <a:rPr lang="en-US" sz="1400" dirty="0" smtClean="0"/>
                <a:t>-Blanket</a:t>
              </a:r>
              <a:endParaRPr lang="en-US" sz="1400" dirty="0"/>
            </a:p>
          </p:txBody>
        </p:sp>
      </p:grpSp>
      <p:grpSp>
        <p:nvGrpSpPr>
          <p:cNvPr id="76" name="Group 75"/>
          <p:cNvGrpSpPr/>
          <p:nvPr/>
        </p:nvGrpSpPr>
        <p:grpSpPr>
          <a:xfrm>
            <a:off x="5685588" y="6044921"/>
            <a:ext cx="1427510" cy="372079"/>
            <a:chOff x="5752254" y="4861909"/>
            <a:chExt cx="1427510" cy="372079"/>
          </a:xfrm>
        </p:grpSpPr>
        <p:sp>
          <p:nvSpPr>
            <p:cNvPr id="77" name="Rectangle 76"/>
            <p:cNvSpPr/>
            <p:nvPr/>
          </p:nvSpPr>
          <p:spPr>
            <a:xfrm>
              <a:off x="6426088" y="4861909"/>
              <a:ext cx="753676" cy="13815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Rectangle 78"/>
            <p:cNvSpPr/>
            <p:nvPr/>
          </p:nvSpPr>
          <p:spPr>
            <a:xfrm>
              <a:off x="5752254" y="4933532"/>
              <a:ext cx="1427510" cy="300456"/>
            </a:xfrm>
            <a:prstGeom prst="rect">
              <a:avLst/>
            </a:prstGeom>
            <a:solidFill>
              <a:schemeClr val="tx2">
                <a:lumMod val="40000"/>
                <a:lumOff val="60000"/>
              </a:schemeClr>
            </a:solidFill>
            <a:ln>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TextBox 79"/>
            <p:cNvSpPr txBox="1"/>
            <p:nvPr/>
          </p:nvSpPr>
          <p:spPr>
            <a:xfrm>
              <a:off x="5915375" y="4907931"/>
              <a:ext cx="1107219" cy="307777"/>
            </a:xfrm>
            <a:prstGeom prst="rect">
              <a:avLst/>
            </a:prstGeom>
            <a:noFill/>
          </p:spPr>
          <p:txBody>
            <a:bodyPr wrap="square" rtlCol="0">
              <a:spAutoFit/>
            </a:bodyPr>
            <a:lstStyle/>
            <a:p>
              <a:pPr algn="ctr"/>
              <a:r>
                <a:rPr lang="en-US" sz="1400" dirty="0" err="1" smtClean="0"/>
                <a:t>Xen</a:t>
              </a:r>
              <a:r>
                <a:rPr lang="en-US" sz="1400" dirty="0" smtClean="0"/>
                <a:t>-Blanket</a:t>
              </a:r>
              <a:endParaRPr lang="en-US" sz="1400" dirty="0"/>
            </a:p>
          </p:txBody>
        </p:sp>
      </p:grpSp>
      <p:grpSp>
        <p:nvGrpSpPr>
          <p:cNvPr id="82" name="Group 81"/>
          <p:cNvGrpSpPr/>
          <p:nvPr/>
        </p:nvGrpSpPr>
        <p:grpSpPr>
          <a:xfrm>
            <a:off x="1724361" y="4065129"/>
            <a:ext cx="1427510" cy="372079"/>
            <a:chOff x="5752254" y="4861909"/>
            <a:chExt cx="1427510" cy="372079"/>
          </a:xfrm>
        </p:grpSpPr>
        <p:sp>
          <p:nvSpPr>
            <p:cNvPr id="86" name="Rectangle 85"/>
            <p:cNvSpPr/>
            <p:nvPr/>
          </p:nvSpPr>
          <p:spPr>
            <a:xfrm>
              <a:off x="6426088" y="4861909"/>
              <a:ext cx="753676" cy="13815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Rectangle 92"/>
            <p:cNvSpPr/>
            <p:nvPr/>
          </p:nvSpPr>
          <p:spPr>
            <a:xfrm>
              <a:off x="5752254" y="4933532"/>
              <a:ext cx="1427510" cy="300456"/>
            </a:xfrm>
            <a:prstGeom prst="rect">
              <a:avLst/>
            </a:prstGeom>
            <a:solidFill>
              <a:schemeClr val="tx2">
                <a:lumMod val="40000"/>
                <a:lumOff val="60000"/>
              </a:schemeClr>
            </a:solidFill>
            <a:ln>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TextBox 93"/>
            <p:cNvSpPr txBox="1"/>
            <p:nvPr/>
          </p:nvSpPr>
          <p:spPr>
            <a:xfrm>
              <a:off x="5913175" y="4907931"/>
              <a:ext cx="1146502" cy="307777"/>
            </a:xfrm>
            <a:prstGeom prst="rect">
              <a:avLst/>
            </a:prstGeom>
            <a:noFill/>
          </p:spPr>
          <p:txBody>
            <a:bodyPr wrap="square" rtlCol="0">
              <a:spAutoFit/>
            </a:bodyPr>
            <a:lstStyle/>
            <a:p>
              <a:pPr algn="ctr"/>
              <a:r>
                <a:rPr lang="en-US" sz="1400" dirty="0" err="1" smtClean="0"/>
                <a:t>Xen</a:t>
              </a:r>
              <a:r>
                <a:rPr lang="en-US" sz="1400" dirty="0" smtClean="0"/>
                <a:t>-Blanket</a:t>
              </a:r>
              <a:endParaRPr lang="en-US" sz="1400" dirty="0"/>
            </a:p>
          </p:txBody>
        </p:sp>
      </p:grpSp>
      <p:grpSp>
        <p:nvGrpSpPr>
          <p:cNvPr id="101" name="Group 100"/>
          <p:cNvGrpSpPr/>
          <p:nvPr/>
        </p:nvGrpSpPr>
        <p:grpSpPr>
          <a:xfrm>
            <a:off x="6271466" y="5343482"/>
            <a:ext cx="853894" cy="734223"/>
            <a:chOff x="6384454" y="4171838"/>
            <a:chExt cx="853894" cy="734223"/>
          </a:xfrm>
        </p:grpSpPr>
        <p:sp>
          <p:nvSpPr>
            <p:cNvPr id="102" name="Rectangle 101"/>
            <p:cNvSpPr/>
            <p:nvPr/>
          </p:nvSpPr>
          <p:spPr>
            <a:xfrm>
              <a:off x="6426088" y="4410539"/>
              <a:ext cx="753676" cy="13815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 name="Rectangle 102"/>
            <p:cNvSpPr/>
            <p:nvPr/>
          </p:nvSpPr>
          <p:spPr>
            <a:xfrm>
              <a:off x="6426088" y="4456679"/>
              <a:ext cx="753675" cy="449382"/>
            </a:xfrm>
            <a:prstGeom prst="rect">
              <a:avLst/>
            </a:prstGeom>
            <a:solidFill>
              <a:schemeClr val="accent6">
                <a:lumMod val="60000"/>
                <a:lumOff val="40000"/>
              </a:schemeClr>
            </a:solidFill>
            <a:ln>
              <a:solidFill>
                <a:schemeClr val="accent6">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TextBox 103"/>
            <p:cNvSpPr txBox="1"/>
            <p:nvPr/>
          </p:nvSpPr>
          <p:spPr>
            <a:xfrm>
              <a:off x="6384454" y="4554132"/>
              <a:ext cx="853894" cy="307777"/>
            </a:xfrm>
            <a:prstGeom prst="rect">
              <a:avLst/>
            </a:prstGeom>
            <a:noFill/>
          </p:spPr>
          <p:txBody>
            <a:bodyPr wrap="none" rtlCol="0">
              <a:spAutoFit/>
            </a:bodyPr>
            <a:lstStyle/>
            <a:p>
              <a:r>
                <a:rPr lang="en-US" sz="1400" dirty="0" smtClean="0"/>
                <a:t>Guest OS</a:t>
              </a:r>
              <a:endParaRPr lang="en-US" sz="1400" dirty="0"/>
            </a:p>
          </p:txBody>
        </p:sp>
        <p:sp>
          <p:nvSpPr>
            <p:cNvPr id="105" name="Rectangle 104"/>
            <p:cNvSpPr/>
            <p:nvPr/>
          </p:nvSpPr>
          <p:spPr>
            <a:xfrm>
              <a:off x="6426088" y="4192659"/>
              <a:ext cx="753676" cy="227584"/>
            </a:xfrm>
            <a:prstGeom prst="rect">
              <a:avLst/>
            </a:prstGeom>
            <a:solidFill>
              <a:srgbClr val="FFFF89"/>
            </a:solidFill>
            <a:ln>
              <a:solidFill>
                <a:srgbClr val="FFFF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TextBox 105"/>
            <p:cNvSpPr txBox="1"/>
            <p:nvPr/>
          </p:nvSpPr>
          <p:spPr>
            <a:xfrm>
              <a:off x="6560428" y="4171838"/>
              <a:ext cx="477201" cy="307777"/>
            </a:xfrm>
            <a:prstGeom prst="rect">
              <a:avLst/>
            </a:prstGeom>
            <a:noFill/>
          </p:spPr>
          <p:txBody>
            <a:bodyPr wrap="none" rtlCol="0">
              <a:spAutoFit/>
            </a:bodyPr>
            <a:lstStyle/>
            <a:p>
              <a:r>
                <a:rPr lang="en-US" sz="1400" dirty="0" smtClean="0"/>
                <a:t>App</a:t>
              </a:r>
              <a:endParaRPr lang="en-US" sz="1400" dirty="0"/>
            </a:p>
          </p:txBody>
        </p:sp>
      </p:grpSp>
      <p:pic>
        <p:nvPicPr>
          <p:cNvPr id="129" name="Picture 128" descr="CULogo4c.ep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 y="4494223"/>
            <a:ext cx="2560780" cy="797500"/>
          </a:xfrm>
          <a:prstGeom prst="rect">
            <a:avLst/>
          </a:prstGeom>
        </p:spPr>
      </p:pic>
      <p:sp>
        <p:nvSpPr>
          <p:cNvPr id="107" name="Content Placeholder 2"/>
          <p:cNvSpPr>
            <a:spLocks noGrp="1"/>
          </p:cNvSpPr>
          <p:nvPr>
            <p:ph idx="1"/>
          </p:nvPr>
        </p:nvSpPr>
        <p:spPr>
          <a:xfrm>
            <a:off x="180431" y="762000"/>
            <a:ext cx="6083935" cy="6233160"/>
          </a:xfrm>
        </p:spPr>
        <p:txBody>
          <a:bodyPr>
            <a:normAutofit/>
          </a:bodyPr>
          <a:lstStyle/>
          <a:p>
            <a:r>
              <a:rPr lang="en-US" sz="2800" dirty="0" smtClean="0"/>
              <a:t>Migration of computation among different cloud providers</a:t>
            </a:r>
          </a:p>
          <a:p>
            <a:r>
              <a:rPr lang="en-US" sz="2800" dirty="0" smtClean="0"/>
              <a:t>Small overhead </a:t>
            </a:r>
          </a:p>
          <a:p>
            <a:r>
              <a:rPr lang="en-US" sz="2800" dirty="0" smtClean="0"/>
              <a:t>Migration: 1 second downtime</a:t>
            </a:r>
          </a:p>
          <a:p>
            <a:endParaRPr lang="en-US" dirty="0" smtClean="0"/>
          </a:p>
          <a:p>
            <a:endParaRPr lang="en-US" dirty="0"/>
          </a:p>
          <a:p>
            <a:endParaRPr lang="en-US" dirty="0" smtClean="0"/>
          </a:p>
          <a:p>
            <a:endParaRPr lang="en-US" dirty="0"/>
          </a:p>
          <a:p>
            <a:endParaRPr lang="en-US" b="1" i="1" dirty="0" smtClean="0">
              <a:solidFill>
                <a:srgbClr val="FF0000"/>
              </a:solidFill>
            </a:endParaRPr>
          </a:p>
          <a:p>
            <a:r>
              <a:rPr lang="en-US" b="1" i="1" dirty="0" smtClean="0">
                <a:solidFill>
                  <a:srgbClr val="FF0000"/>
                </a:solidFill>
              </a:rPr>
              <a:t>Is VM migration sufficient?</a:t>
            </a:r>
            <a:endParaRPr lang="en-US" b="1" i="1" dirty="0">
              <a:solidFill>
                <a:srgbClr val="FF0000"/>
              </a:solidFill>
            </a:endParaRPr>
          </a:p>
          <a:p>
            <a:endParaRPr lang="en-US" dirty="0" smtClean="0"/>
          </a:p>
          <a:p>
            <a:endParaRPr lang="en-US" dirty="0"/>
          </a:p>
          <a:p>
            <a:endParaRPr lang="en-US" dirty="0" smtClean="0"/>
          </a:p>
          <a:p>
            <a:endParaRPr lang="en-US" dirty="0"/>
          </a:p>
          <a:p>
            <a:pPr marL="0" indent="0">
              <a:buNone/>
            </a:pPr>
            <a:endParaRPr lang="en-US" dirty="0"/>
          </a:p>
          <a:p>
            <a:pPr marL="0" indent="0">
              <a:buNone/>
            </a:pPr>
            <a:endParaRPr lang="en-US" dirty="0" smtClean="0"/>
          </a:p>
          <a:p>
            <a:pPr marL="0" indent="0">
              <a:buNone/>
            </a:pPr>
            <a:endParaRPr lang="en-US" dirty="0" smtClean="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p:txBody>
      </p:sp>
      <p:sp>
        <p:nvSpPr>
          <p:cNvPr id="95" name="Title 1"/>
          <p:cNvSpPr>
            <a:spLocks noGrp="1"/>
          </p:cNvSpPr>
          <p:nvPr>
            <p:ph type="title"/>
          </p:nvPr>
        </p:nvSpPr>
        <p:spPr>
          <a:xfrm>
            <a:off x="0" y="-15648"/>
            <a:ext cx="7874000" cy="683305"/>
          </a:xfrm>
        </p:spPr>
        <p:txBody>
          <a:bodyPr>
            <a:normAutofit fontScale="90000"/>
          </a:bodyPr>
          <a:lstStyle/>
          <a:p>
            <a:r>
              <a:rPr lang="en-US" dirty="0" err="1" smtClean="0"/>
              <a:t>Supercloud</a:t>
            </a:r>
            <a:r>
              <a:rPr lang="en-US" dirty="0" smtClean="0"/>
              <a:t> Compute Instances</a:t>
            </a:r>
            <a:endParaRPr lang="en-US" dirty="0"/>
          </a:p>
        </p:txBody>
      </p:sp>
      <p:pic>
        <p:nvPicPr>
          <p:cNvPr id="96" name="Picture 95" descr="FCDE7FEE-668C-4FD8-895B-EEE6753D4CA9.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78205" y="6007783"/>
            <a:ext cx="707032" cy="710696"/>
          </a:xfrm>
          <a:prstGeom prst="rect">
            <a:avLst/>
          </a:prstGeom>
        </p:spPr>
      </p:pic>
      <p:pic>
        <p:nvPicPr>
          <p:cNvPr id="97" name="Picture 96" descr="1D675CB6-A5E7-4689-BFBD-082EFC8B101D.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43803" y="4483134"/>
            <a:ext cx="775836" cy="580558"/>
          </a:xfrm>
          <a:prstGeom prst="rect">
            <a:avLst/>
          </a:prstGeom>
        </p:spPr>
      </p:pic>
    </p:spTree>
    <p:extLst>
      <p:ext uri="{BB962C8B-B14F-4D97-AF65-F5344CB8AC3E}">
        <p14:creationId xmlns:p14="http://schemas.microsoft.com/office/powerpoint/2010/main" val="33066170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63285" y="852713"/>
            <a:ext cx="8799285" cy="6186441"/>
          </a:xfrm>
        </p:spPr>
        <p:txBody>
          <a:bodyPr>
            <a:normAutofit lnSpcReduction="10000"/>
          </a:bodyPr>
          <a:lstStyle/>
          <a:p>
            <a:r>
              <a:rPr lang="en-US" dirty="0"/>
              <a:t>VM migration is not enough for large systems</a:t>
            </a:r>
          </a:p>
          <a:p>
            <a:pPr lvl="1"/>
            <a:r>
              <a:rPr lang="en-US" dirty="0"/>
              <a:t>Single application includes an ecosystem</a:t>
            </a:r>
          </a:p>
          <a:p>
            <a:pPr lvl="1"/>
            <a:r>
              <a:rPr lang="en-US" dirty="0"/>
              <a:t>E.g. load balancer, app logic, database, and </a:t>
            </a:r>
            <a:r>
              <a:rPr lang="en-US" dirty="0" err="1" smtClean="0"/>
              <a:t>nw</a:t>
            </a:r>
            <a:r>
              <a:rPr lang="en-US" dirty="0" smtClean="0"/>
              <a:t> policies</a:t>
            </a:r>
          </a:p>
          <a:p>
            <a:pPr lvl="1"/>
            <a:endParaRPr lang="en-US" dirty="0" smtClean="0"/>
          </a:p>
          <a:p>
            <a:r>
              <a:rPr lang="en-US" dirty="0"/>
              <a:t>Network configuration is necessary</a:t>
            </a:r>
          </a:p>
          <a:p>
            <a:pPr lvl="1"/>
            <a:r>
              <a:rPr lang="en-US" dirty="0"/>
              <a:t>Policy based routing (e.g. firewall, load balancer, etc.)</a:t>
            </a:r>
          </a:p>
          <a:p>
            <a:pPr lvl="1"/>
            <a:r>
              <a:rPr lang="en-US" dirty="0"/>
              <a:t>Broadcast</a:t>
            </a:r>
          </a:p>
          <a:p>
            <a:pPr lvl="1"/>
            <a:r>
              <a:rPr lang="en-US" dirty="0" smtClean="0"/>
              <a:t>Multicast</a:t>
            </a:r>
          </a:p>
          <a:p>
            <a:pPr lvl="1"/>
            <a:endParaRPr lang="en-US" dirty="0"/>
          </a:p>
          <a:p>
            <a:r>
              <a:rPr lang="en-US" dirty="0"/>
              <a:t>Cloud providers’ support is limited</a:t>
            </a:r>
          </a:p>
          <a:p>
            <a:endParaRPr lang="en-US" dirty="0"/>
          </a:p>
          <a:p>
            <a:r>
              <a:rPr lang="en-US" dirty="0"/>
              <a:t>We </a:t>
            </a:r>
            <a:r>
              <a:rPr lang="en-US" dirty="0" smtClean="0"/>
              <a:t>need </a:t>
            </a:r>
            <a:r>
              <a:rPr lang="en-US" b="1" dirty="0"/>
              <a:t>user centric virtual </a:t>
            </a:r>
            <a:r>
              <a:rPr lang="en-US" b="1" dirty="0" smtClean="0"/>
              <a:t>wire; i.e. SDN!</a:t>
            </a:r>
            <a:endParaRPr lang="en-US" b="1" dirty="0"/>
          </a:p>
          <a:p>
            <a:pPr lvl="1"/>
            <a:endParaRPr lang="en-US" dirty="0"/>
          </a:p>
          <a:p>
            <a:endParaRPr lang="en-US" dirty="0"/>
          </a:p>
        </p:txBody>
      </p:sp>
      <p:sp>
        <p:nvSpPr>
          <p:cNvPr id="7" name="Title 1"/>
          <p:cNvSpPr>
            <a:spLocks noGrp="1"/>
          </p:cNvSpPr>
          <p:nvPr>
            <p:ph type="title"/>
          </p:nvPr>
        </p:nvSpPr>
        <p:spPr>
          <a:xfrm>
            <a:off x="0" y="-15648"/>
            <a:ext cx="7874000" cy="683305"/>
          </a:xfrm>
        </p:spPr>
        <p:txBody>
          <a:bodyPr>
            <a:normAutofit fontScale="90000"/>
          </a:bodyPr>
          <a:lstStyle/>
          <a:p>
            <a:r>
              <a:rPr lang="en-US" dirty="0" err="1"/>
              <a:t>Supercloud</a:t>
            </a:r>
            <a:r>
              <a:rPr lang="en-US" dirty="0"/>
              <a:t> Networking</a:t>
            </a:r>
          </a:p>
        </p:txBody>
      </p:sp>
    </p:spTree>
    <p:extLst>
      <p:ext uri="{BB962C8B-B14F-4D97-AF65-F5344CB8AC3E}">
        <p14:creationId xmlns:p14="http://schemas.microsoft.com/office/powerpoint/2010/main" val="327897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내용 개체 틀 1"/>
          <p:cNvSpPr>
            <a:spLocks noGrp="1"/>
          </p:cNvSpPr>
          <p:nvPr>
            <p:ph idx="1"/>
          </p:nvPr>
        </p:nvSpPr>
        <p:spPr>
          <a:xfrm>
            <a:off x="163285" y="852714"/>
            <a:ext cx="8799285" cy="6005286"/>
          </a:xfrm>
        </p:spPr>
        <p:txBody>
          <a:bodyPr>
            <a:normAutofit fontScale="92500" lnSpcReduction="20000"/>
          </a:bodyPr>
          <a:lstStyle/>
          <a:p>
            <a:r>
              <a:rPr lang="en-US" dirty="0" smtClean="0">
                <a:solidFill>
                  <a:srgbClr val="FF0000"/>
                </a:solidFill>
              </a:rPr>
              <a:t>How to build a “</a:t>
            </a:r>
            <a:r>
              <a:rPr lang="en-US" dirty="0" err="1" smtClean="0">
                <a:solidFill>
                  <a:srgbClr val="FF0000"/>
                </a:solidFill>
              </a:rPr>
              <a:t>Supercloud</a:t>
            </a:r>
            <a:r>
              <a:rPr lang="en-US" dirty="0" smtClean="0">
                <a:solidFill>
                  <a:srgbClr val="FF0000"/>
                </a:solidFill>
              </a:rPr>
              <a:t>” </a:t>
            </a:r>
            <a:r>
              <a:rPr lang="en-US" dirty="0" smtClean="0">
                <a:solidFill>
                  <a:srgbClr val="FF0000"/>
                </a:solidFill>
              </a:rPr>
              <a:t>SDN</a:t>
            </a:r>
            <a:r>
              <a:rPr lang="en-US" dirty="0" smtClean="0">
                <a:solidFill>
                  <a:srgbClr val="FF0000"/>
                </a:solidFill>
              </a:rPr>
              <a:t>?</a:t>
            </a:r>
            <a:endParaRPr lang="en-US" dirty="0" smtClean="0">
              <a:solidFill>
                <a:srgbClr val="FF0000"/>
              </a:solidFill>
            </a:endParaRP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Blanket drivers enable access to </a:t>
            </a:r>
            <a:r>
              <a:rPr lang="en-US" dirty="0" err="1" smtClean="0"/>
              <a:t>baremetal</a:t>
            </a:r>
            <a:endParaRPr lang="en-US" dirty="0" smtClean="0"/>
          </a:p>
          <a:p>
            <a:r>
              <a:rPr lang="en-US" dirty="0" smtClean="0"/>
              <a:t>Blanket drivers support memory address translation</a:t>
            </a:r>
          </a:p>
          <a:p>
            <a:r>
              <a:rPr lang="en-US" dirty="0" err="1" smtClean="0"/>
              <a:t>Hypercalls</a:t>
            </a:r>
            <a:r>
              <a:rPr lang="en-US" dirty="0" smtClean="0"/>
              <a:t> provides privilege support for HVM </a:t>
            </a:r>
          </a:p>
        </p:txBody>
      </p:sp>
      <p:sp>
        <p:nvSpPr>
          <p:cNvPr id="134" name="직사각형 133"/>
          <p:cNvSpPr/>
          <p:nvPr/>
        </p:nvSpPr>
        <p:spPr>
          <a:xfrm>
            <a:off x="246191" y="3633446"/>
            <a:ext cx="8548464" cy="51093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2800" dirty="0" err="1" smtClean="0"/>
              <a:t>Xen</a:t>
            </a:r>
            <a:endParaRPr lang="en-US" sz="2800" dirty="0"/>
          </a:p>
        </p:txBody>
      </p:sp>
      <p:sp>
        <p:nvSpPr>
          <p:cNvPr id="128" name="직사각형 127"/>
          <p:cNvSpPr/>
          <p:nvPr/>
        </p:nvSpPr>
        <p:spPr>
          <a:xfrm>
            <a:off x="4089873" y="1408331"/>
            <a:ext cx="2786827" cy="207469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t"/>
          <a:lstStyle/>
          <a:p>
            <a:pPr algn="ctr"/>
            <a:r>
              <a:rPr lang="en-US" sz="2800" dirty="0" smtClean="0"/>
              <a:t>Dom U: VM</a:t>
            </a:r>
            <a:endParaRPr lang="en-US" sz="2800" dirty="0"/>
          </a:p>
        </p:txBody>
      </p:sp>
      <p:sp>
        <p:nvSpPr>
          <p:cNvPr id="69" name="직사각형 68"/>
          <p:cNvSpPr/>
          <p:nvPr/>
        </p:nvSpPr>
        <p:spPr>
          <a:xfrm>
            <a:off x="4145856" y="2940056"/>
            <a:ext cx="2681412" cy="502920"/>
          </a:xfrm>
          <a:prstGeom prst="rect">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              </a:t>
            </a:r>
            <a:r>
              <a:rPr lang="en-US" b="1" dirty="0" err="1" smtClean="0"/>
              <a:t>Xen</a:t>
            </a:r>
            <a:r>
              <a:rPr lang="en-US" b="1" dirty="0" smtClean="0"/>
              <a:t>-Blanket</a:t>
            </a:r>
            <a:endParaRPr lang="en-US" b="1" dirty="0"/>
          </a:p>
        </p:txBody>
      </p:sp>
      <p:sp>
        <p:nvSpPr>
          <p:cNvPr id="70" name="직사각형 69"/>
          <p:cNvSpPr/>
          <p:nvPr/>
        </p:nvSpPr>
        <p:spPr>
          <a:xfrm>
            <a:off x="4145856" y="1885162"/>
            <a:ext cx="992148" cy="98608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t"/>
          <a:lstStyle/>
          <a:p>
            <a:pPr algn="ctr"/>
            <a:r>
              <a:rPr lang="en-US" dirty="0" smtClean="0"/>
              <a:t>Dom 0 for XB</a:t>
            </a:r>
            <a:endParaRPr lang="en-US" dirty="0"/>
          </a:p>
        </p:txBody>
      </p:sp>
      <p:sp>
        <p:nvSpPr>
          <p:cNvPr id="127" name="직사각형 126"/>
          <p:cNvSpPr/>
          <p:nvPr/>
        </p:nvSpPr>
        <p:spPr>
          <a:xfrm>
            <a:off x="246191" y="1408329"/>
            <a:ext cx="3401146" cy="2074690"/>
          </a:xfrm>
          <a:prstGeom prst="rect">
            <a:avLst/>
          </a:prstGeom>
          <a:solidFill>
            <a:schemeClr val="bg2">
              <a:lumMod val="5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800" dirty="0" smtClean="0"/>
              <a:t>Dom 0</a:t>
            </a:r>
            <a:endParaRPr lang="en-US" sz="2800" dirty="0"/>
          </a:p>
        </p:txBody>
      </p:sp>
      <p:sp>
        <p:nvSpPr>
          <p:cNvPr id="129" name="직사각형 128"/>
          <p:cNvSpPr/>
          <p:nvPr/>
        </p:nvSpPr>
        <p:spPr>
          <a:xfrm>
            <a:off x="681384" y="2003219"/>
            <a:ext cx="2621047" cy="4583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Backend</a:t>
            </a:r>
            <a:endParaRPr lang="en-US" sz="2800" dirty="0"/>
          </a:p>
        </p:txBody>
      </p:sp>
      <p:sp>
        <p:nvSpPr>
          <p:cNvPr id="133" name="직사각형 132"/>
          <p:cNvSpPr/>
          <p:nvPr/>
        </p:nvSpPr>
        <p:spPr>
          <a:xfrm>
            <a:off x="681384" y="2664140"/>
            <a:ext cx="2621047" cy="64059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dirty="0" smtClean="0"/>
              <a:t>PCI-Driver</a:t>
            </a:r>
            <a:endParaRPr lang="en-US" sz="2400" dirty="0"/>
          </a:p>
        </p:txBody>
      </p:sp>
      <p:sp>
        <p:nvSpPr>
          <p:cNvPr id="135" name="직사각형 134"/>
          <p:cNvSpPr/>
          <p:nvPr/>
        </p:nvSpPr>
        <p:spPr>
          <a:xfrm>
            <a:off x="246191" y="4265544"/>
            <a:ext cx="8548464" cy="51093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2800" dirty="0" err="1" smtClean="0"/>
              <a:t>Baremetal</a:t>
            </a:r>
            <a:endParaRPr lang="en-US" sz="2800" dirty="0"/>
          </a:p>
        </p:txBody>
      </p:sp>
      <p:cxnSp>
        <p:nvCxnSpPr>
          <p:cNvPr id="136" name="직선 화살표 연결선 135"/>
          <p:cNvCxnSpPr>
            <a:stCxn id="129" idx="2"/>
            <a:endCxn id="133" idx="0"/>
          </p:cNvCxnSpPr>
          <p:nvPr/>
        </p:nvCxnSpPr>
        <p:spPr>
          <a:xfrm>
            <a:off x="1991908" y="2461573"/>
            <a:ext cx="0" cy="20256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37" name="직선 화살표 연결선 136"/>
          <p:cNvCxnSpPr>
            <a:stCxn id="133" idx="2"/>
          </p:cNvCxnSpPr>
          <p:nvPr/>
        </p:nvCxnSpPr>
        <p:spPr>
          <a:xfrm>
            <a:off x="1991908" y="3304737"/>
            <a:ext cx="0" cy="136990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39" name="Shape 67"/>
          <p:cNvCxnSpPr>
            <a:endCxn id="129" idx="3"/>
          </p:cNvCxnSpPr>
          <p:nvPr/>
        </p:nvCxnSpPr>
        <p:spPr>
          <a:xfrm rot="16200000" flipV="1">
            <a:off x="2852704" y="2682126"/>
            <a:ext cx="1489815" cy="590358"/>
          </a:xfrm>
          <a:prstGeom prst="bentConnector2">
            <a:avLst/>
          </a:prstGeom>
          <a:ln>
            <a:tailEnd type="arrow"/>
          </a:ln>
        </p:spPr>
        <p:style>
          <a:lnRef idx="2">
            <a:schemeClr val="dk1"/>
          </a:lnRef>
          <a:fillRef idx="0">
            <a:schemeClr val="dk1"/>
          </a:fillRef>
          <a:effectRef idx="1">
            <a:schemeClr val="dk1"/>
          </a:effectRef>
          <a:fontRef idx="minor">
            <a:schemeClr val="tx1"/>
          </a:fontRef>
        </p:style>
      </p:cxnSp>
      <p:sp>
        <p:nvSpPr>
          <p:cNvPr id="125" name="직사각형 124"/>
          <p:cNvSpPr/>
          <p:nvPr/>
        </p:nvSpPr>
        <p:spPr>
          <a:xfrm>
            <a:off x="7719251" y="1397057"/>
            <a:ext cx="1136649" cy="207469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t"/>
          <a:lstStyle/>
          <a:p>
            <a:pPr algn="ctr"/>
            <a:r>
              <a:rPr lang="en-US" sz="1600" dirty="0" smtClean="0"/>
              <a:t>Dom U: VM</a:t>
            </a:r>
            <a:endParaRPr lang="en-US" sz="1600" dirty="0"/>
          </a:p>
        </p:txBody>
      </p:sp>
      <p:grpSp>
        <p:nvGrpSpPr>
          <p:cNvPr id="120" name="그룹 119"/>
          <p:cNvGrpSpPr/>
          <p:nvPr/>
        </p:nvGrpSpPr>
        <p:grpSpPr>
          <a:xfrm>
            <a:off x="4223280" y="2257798"/>
            <a:ext cx="1601367" cy="1502678"/>
            <a:chOff x="4352566" y="2291051"/>
            <a:chExt cx="1601367" cy="1502678"/>
          </a:xfrm>
        </p:grpSpPr>
        <p:cxnSp>
          <p:nvCxnSpPr>
            <p:cNvPr id="95" name="직선 연결선 94"/>
            <p:cNvCxnSpPr/>
            <p:nvPr/>
          </p:nvCxnSpPr>
          <p:spPr>
            <a:xfrm>
              <a:off x="5368729" y="3096264"/>
              <a:ext cx="578854" cy="0"/>
            </a:xfrm>
            <a:prstGeom prst="line">
              <a:avLst/>
            </a:prstGeom>
          </p:spPr>
          <p:style>
            <a:lnRef idx="2">
              <a:schemeClr val="dk1"/>
            </a:lnRef>
            <a:fillRef idx="0">
              <a:schemeClr val="dk1"/>
            </a:fillRef>
            <a:effectRef idx="1">
              <a:schemeClr val="dk1"/>
            </a:effectRef>
            <a:fontRef idx="minor">
              <a:schemeClr val="tx1"/>
            </a:fontRef>
          </p:style>
        </p:cxnSp>
        <p:cxnSp>
          <p:nvCxnSpPr>
            <p:cNvPr id="90" name="직선 화살표 연결선 89"/>
            <p:cNvCxnSpPr/>
            <p:nvPr/>
          </p:nvCxnSpPr>
          <p:spPr>
            <a:xfrm>
              <a:off x="5953933" y="2898666"/>
              <a:ext cx="0" cy="197599"/>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93" name="Shape 67"/>
            <p:cNvCxnSpPr/>
            <p:nvPr/>
          </p:nvCxnSpPr>
          <p:spPr>
            <a:xfrm rot="16200000" flipV="1">
              <a:off x="4912131" y="2633315"/>
              <a:ext cx="805213" cy="120686"/>
            </a:xfrm>
            <a:prstGeom prst="bentConnector3">
              <a:avLst>
                <a:gd name="adj1" fmla="val 99683"/>
              </a:avLst>
            </a:prstGeom>
            <a:ln>
              <a:tailEnd type="arrow"/>
            </a:ln>
          </p:spPr>
          <p:style>
            <a:lnRef idx="2">
              <a:schemeClr val="dk1"/>
            </a:lnRef>
            <a:fillRef idx="0">
              <a:schemeClr val="dk1"/>
            </a:fillRef>
            <a:effectRef idx="1">
              <a:schemeClr val="dk1"/>
            </a:effectRef>
            <a:fontRef idx="minor">
              <a:schemeClr val="tx1"/>
            </a:fontRef>
          </p:style>
        </p:cxnSp>
        <p:cxnSp>
          <p:nvCxnSpPr>
            <p:cNvPr id="115" name="직선 화살표 연결선 114"/>
            <p:cNvCxnSpPr/>
            <p:nvPr/>
          </p:nvCxnSpPr>
          <p:spPr>
            <a:xfrm>
              <a:off x="4632277" y="2904499"/>
              <a:ext cx="0" cy="88923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84" name="직사각형 83"/>
            <p:cNvSpPr/>
            <p:nvPr/>
          </p:nvSpPr>
          <p:spPr>
            <a:xfrm>
              <a:off x="4352566" y="2996152"/>
              <a:ext cx="715958" cy="45467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600" dirty="0" smtClean="0"/>
                <a:t>Hyper</a:t>
              </a:r>
            </a:p>
            <a:p>
              <a:pPr algn="ctr"/>
              <a:r>
                <a:rPr lang="en-US" sz="1600" dirty="0" smtClean="0"/>
                <a:t>call</a:t>
              </a:r>
              <a:endParaRPr lang="en-US" sz="1600" dirty="0"/>
            </a:p>
          </p:txBody>
        </p:sp>
      </p:grpSp>
      <p:cxnSp>
        <p:nvCxnSpPr>
          <p:cNvPr id="158" name="직선 연결선 157"/>
          <p:cNvCxnSpPr/>
          <p:nvPr/>
        </p:nvCxnSpPr>
        <p:spPr>
          <a:xfrm>
            <a:off x="3883266" y="3731737"/>
            <a:ext cx="619725" cy="0"/>
          </a:xfrm>
          <a:prstGeom prst="line">
            <a:avLst/>
          </a:prstGeom>
        </p:spPr>
        <p:style>
          <a:lnRef idx="2">
            <a:schemeClr val="dk1"/>
          </a:lnRef>
          <a:fillRef idx="0">
            <a:schemeClr val="dk1"/>
          </a:fillRef>
          <a:effectRef idx="1">
            <a:schemeClr val="dk1"/>
          </a:effectRef>
          <a:fontRef idx="minor">
            <a:schemeClr val="tx1"/>
          </a:fontRef>
        </p:style>
      </p:cxnSp>
      <p:sp>
        <p:nvSpPr>
          <p:cNvPr id="161" name="TextBox 160"/>
          <p:cNvSpPr txBox="1"/>
          <p:nvPr/>
        </p:nvSpPr>
        <p:spPr>
          <a:xfrm>
            <a:off x="5913314" y="1327029"/>
            <a:ext cx="2838528" cy="646330"/>
          </a:xfrm>
          <a:prstGeom prst="rect">
            <a:avLst/>
          </a:prstGeom>
          <a:noFill/>
        </p:spPr>
        <p:txBody>
          <a:bodyPr wrap="square" rtlCol="0">
            <a:spAutoFit/>
          </a:bodyPr>
          <a:lstStyle/>
          <a:p>
            <a:pPr algn="ctr"/>
            <a:r>
              <a:rPr lang="en-US" sz="3600" dirty="0" smtClean="0"/>
              <a:t>…</a:t>
            </a:r>
            <a:endParaRPr lang="en-US" sz="3600" dirty="0"/>
          </a:p>
        </p:txBody>
      </p:sp>
      <p:grpSp>
        <p:nvGrpSpPr>
          <p:cNvPr id="163" name="그룹 162"/>
          <p:cNvGrpSpPr/>
          <p:nvPr/>
        </p:nvGrpSpPr>
        <p:grpSpPr>
          <a:xfrm>
            <a:off x="4819270" y="1885162"/>
            <a:ext cx="2838528" cy="980251"/>
            <a:chOff x="4819270" y="1885162"/>
            <a:chExt cx="2838528" cy="980251"/>
          </a:xfrm>
        </p:grpSpPr>
        <p:sp>
          <p:nvSpPr>
            <p:cNvPr id="71" name="직사각형 70"/>
            <p:cNvSpPr/>
            <p:nvPr/>
          </p:nvSpPr>
          <p:spPr>
            <a:xfrm>
              <a:off x="5346537" y="1885162"/>
              <a:ext cx="760038" cy="9802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dirty="0" err="1" smtClean="0"/>
                <a:t>DomU</a:t>
              </a:r>
              <a:endParaRPr lang="en-US" sz="1600" dirty="0"/>
            </a:p>
          </p:txBody>
        </p:sp>
        <p:sp>
          <p:nvSpPr>
            <p:cNvPr id="160" name="직사각형 159"/>
            <p:cNvSpPr/>
            <p:nvPr/>
          </p:nvSpPr>
          <p:spPr>
            <a:xfrm>
              <a:off x="6354660" y="1885162"/>
              <a:ext cx="472608" cy="9802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100" dirty="0" err="1" smtClean="0"/>
                <a:t>DomU</a:t>
              </a:r>
              <a:endParaRPr lang="en-US" sz="1100" dirty="0"/>
            </a:p>
          </p:txBody>
        </p:sp>
        <p:sp>
          <p:nvSpPr>
            <p:cNvPr id="162" name="TextBox 161"/>
            <p:cNvSpPr txBox="1"/>
            <p:nvPr/>
          </p:nvSpPr>
          <p:spPr>
            <a:xfrm>
              <a:off x="4819270" y="1885162"/>
              <a:ext cx="2838528" cy="400110"/>
            </a:xfrm>
            <a:prstGeom prst="rect">
              <a:avLst/>
            </a:prstGeom>
            <a:noFill/>
          </p:spPr>
          <p:txBody>
            <a:bodyPr wrap="square" rtlCol="0">
              <a:spAutoFit/>
            </a:bodyPr>
            <a:lstStyle/>
            <a:p>
              <a:pPr algn="ctr"/>
              <a:r>
                <a:rPr lang="en-US" sz="2000" dirty="0" smtClean="0"/>
                <a:t>…</a:t>
              </a:r>
              <a:endParaRPr lang="en-US" sz="2000" dirty="0"/>
            </a:p>
          </p:txBody>
        </p:sp>
      </p:grpSp>
      <p:sp>
        <p:nvSpPr>
          <p:cNvPr id="33" name="직사각형 6"/>
          <p:cNvSpPr/>
          <p:nvPr/>
        </p:nvSpPr>
        <p:spPr>
          <a:xfrm>
            <a:off x="5389554" y="2375286"/>
            <a:ext cx="717021" cy="45284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Frontend</a:t>
            </a:r>
            <a:endParaRPr lang="en-US" dirty="0"/>
          </a:p>
        </p:txBody>
      </p:sp>
      <p:sp>
        <p:nvSpPr>
          <p:cNvPr id="3" name="Freeform 2"/>
          <p:cNvSpPr/>
          <p:nvPr/>
        </p:nvSpPr>
        <p:spPr>
          <a:xfrm>
            <a:off x="3887563" y="1625597"/>
            <a:ext cx="3311474" cy="1994151"/>
          </a:xfrm>
          <a:custGeom>
            <a:avLst/>
            <a:gdLst>
              <a:gd name="connsiteX0" fmla="*/ 227237 w 3311474"/>
              <a:gd name="connsiteY0" fmla="*/ 222253 h 1994151"/>
              <a:gd name="connsiteX1" fmla="*/ 760637 w 3311474"/>
              <a:gd name="connsiteY1" fmla="*/ 12703 h 1994151"/>
              <a:gd name="connsiteX2" fmla="*/ 1313087 w 3311474"/>
              <a:gd name="connsiteY2" fmla="*/ 203203 h 1994151"/>
              <a:gd name="connsiteX3" fmla="*/ 1427387 w 3311474"/>
              <a:gd name="connsiteY3" fmla="*/ 1212853 h 1994151"/>
              <a:gd name="connsiteX4" fmla="*/ 3008537 w 3311474"/>
              <a:gd name="connsiteY4" fmla="*/ 1289053 h 1994151"/>
              <a:gd name="connsiteX5" fmla="*/ 3046637 w 3311474"/>
              <a:gd name="connsiteY5" fmla="*/ 1860553 h 1994151"/>
              <a:gd name="connsiteX6" fmla="*/ 227237 w 3311474"/>
              <a:gd name="connsiteY6" fmla="*/ 1841503 h 1994151"/>
              <a:gd name="connsiteX7" fmla="*/ 227237 w 3311474"/>
              <a:gd name="connsiteY7" fmla="*/ 222253 h 199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11474" h="1994151">
                <a:moveTo>
                  <a:pt x="227237" y="222253"/>
                </a:moveTo>
                <a:cubicBezTo>
                  <a:pt x="316137" y="-82547"/>
                  <a:pt x="579662" y="15878"/>
                  <a:pt x="760637" y="12703"/>
                </a:cubicBezTo>
                <a:cubicBezTo>
                  <a:pt x="941612" y="9528"/>
                  <a:pt x="1201962" y="3178"/>
                  <a:pt x="1313087" y="203203"/>
                </a:cubicBezTo>
                <a:cubicBezTo>
                  <a:pt x="1424212" y="403228"/>
                  <a:pt x="1144812" y="1031878"/>
                  <a:pt x="1427387" y="1212853"/>
                </a:cubicBezTo>
                <a:cubicBezTo>
                  <a:pt x="1709962" y="1393828"/>
                  <a:pt x="2738662" y="1181103"/>
                  <a:pt x="3008537" y="1289053"/>
                </a:cubicBezTo>
                <a:cubicBezTo>
                  <a:pt x="3278412" y="1397003"/>
                  <a:pt x="3510187" y="1768478"/>
                  <a:pt x="3046637" y="1860553"/>
                </a:cubicBezTo>
                <a:cubicBezTo>
                  <a:pt x="2583087" y="1952628"/>
                  <a:pt x="690787" y="2117728"/>
                  <a:pt x="227237" y="1841503"/>
                </a:cubicBezTo>
                <a:cubicBezTo>
                  <a:pt x="-236313" y="1565278"/>
                  <a:pt x="138337" y="527053"/>
                  <a:pt x="227237" y="222253"/>
                </a:cubicBezTo>
                <a:close/>
              </a:path>
            </a:pathLst>
          </a:cu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5185451" y="1650194"/>
            <a:ext cx="1169209" cy="1312705"/>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18935" y="1100126"/>
            <a:ext cx="8915626" cy="3903439"/>
          </a:xfrm>
          <a:custGeom>
            <a:avLst/>
            <a:gdLst>
              <a:gd name="connsiteX0" fmla="*/ 209665 w 8915626"/>
              <a:gd name="connsiteY0" fmla="*/ 195274 h 3903439"/>
              <a:gd name="connsiteX1" fmla="*/ 2000365 w 8915626"/>
              <a:gd name="connsiteY1" fmla="*/ 42874 h 3903439"/>
              <a:gd name="connsiteX2" fmla="*/ 3714865 w 8915626"/>
              <a:gd name="connsiteY2" fmla="*/ 252424 h 3903439"/>
              <a:gd name="connsiteX3" fmla="*/ 3733915 w 8915626"/>
              <a:gd name="connsiteY3" fmla="*/ 2366974 h 3903439"/>
              <a:gd name="connsiteX4" fmla="*/ 6191365 w 8915626"/>
              <a:gd name="connsiteY4" fmla="*/ 2519374 h 3903439"/>
              <a:gd name="connsiteX5" fmla="*/ 8305915 w 8915626"/>
              <a:gd name="connsiteY5" fmla="*/ 2538424 h 3903439"/>
              <a:gd name="connsiteX6" fmla="*/ 8896465 w 8915626"/>
              <a:gd name="connsiteY6" fmla="*/ 3186124 h 3903439"/>
              <a:gd name="connsiteX7" fmla="*/ 8324965 w 8915626"/>
              <a:gd name="connsiteY7" fmla="*/ 3833824 h 3903439"/>
              <a:gd name="connsiteX8" fmla="*/ 4419715 w 8915626"/>
              <a:gd name="connsiteY8" fmla="*/ 3852874 h 3903439"/>
              <a:gd name="connsiteX9" fmla="*/ 343015 w 8915626"/>
              <a:gd name="connsiteY9" fmla="*/ 3719524 h 3903439"/>
              <a:gd name="connsiteX10" fmla="*/ 209665 w 8915626"/>
              <a:gd name="connsiteY10" fmla="*/ 1890724 h 3903439"/>
              <a:gd name="connsiteX11" fmla="*/ 209665 w 8915626"/>
              <a:gd name="connsiteY11" fmla="*/ 195274 h 390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915626" h="3903439">
                <a:moveTo>
                  <a:pt x="209665" y="195274"/>
                </a:moveTo>
                <a:cubicBezTo>
                  <a:pt x="508115" y="-112701"/>
                  <a:pt x="1416165" y="33349"/>
                  <a:pt x="2000365" y="42874"/>
                </a:cubicBezTo>
                <a:cubicBezTo>
                  <a:pt x="2584565" y="52399"/>
                  <a:pt x="3425940" y="-134926"/>
                  <a:pt x="3714865" y="252424"/>
                </a:cubicBezTo>
                <a:cubicBezTo>
                  <a:pt x="4003790" y="639774"/>
                  <a:pt x="3321165" y="1989149"/>
                  <a:pt x="3733915" y="2366974"/>
                </a:cubicBezTo>
                <a:cubicBezTo>
                  <a:pt x="4146665" y="2744799"/>
                  <a:pt x="5429365" y="2490799"/>
                  <a:pt x="6191365" y="2519374"/>
                </a:cubicBezTo>
                <a:cubicBezTo>
                  <a:pt x="6953365" y="2547949"/>
                  <a:pt x="7855065" y="2427299"/>
                  <a:pt x="8305915" y="2538424"/>
                </a:cubicBezTo>
                <a:cubicBezTo>
                  <a:pt x="8756765" y="2649549"/>
                  <a:pt x="8893290" y="2970224"/>
                  <a:pt x="8896465" y="3186124"/>
                </a:cubicBezTo>
                <a:cubicBezTo>
                  <a:pt x="8899640" y="3402024"/>
                  <a:pt x="9071090" y="3722699"/>
                  <a:pt x="8324965" y="3833824"/>
                </a:cubicBezTo>
                <a:cubicBezTo>
                  <a:pt x="7578840" y="3944949"/>
                  <a:pt x="5750040" y="3871924"/>
                  <a:pt x="4419715" y="3852874"/>
                </a:cubicBezTo>
                <a:cubicBezTo>
                  <a:pt x="3089390" y="3833824"/>
                  <a:pt x="1044690" y="4046549"/>
                  <a:pt x="343015" y="3719524"/>
                </a:cubicBezTo>
                <a:cubicBezTo>
                  <a:pt x="-358660" y="3392499"/>
                  <a:pt x="238240" y="2478099"/>
                  <a:pt x="209665" y="1890724"/>
                </a:cubicBezTo>
                <a:cubicBezTo>
                  <a:pt x="181090" y="1303349"/>
                  <a:pt x="-88785" y="503249"/>
                  <a:pt x="209665" y="195274"/>
                </a:cubicBezTo>
                <a:close/>
              </a:path>
            </a:pathLst>
          </a:cu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4145855" y="2215143"/>
            <a:ext cx="979253" cy="621396"/>
          </a:xfrm>
          <a:prstGeom prst="ellipse">
            <a:avLst/>
          </a:prstGeom>
          <a:solidFill>
            <a:schemeClr val="accent2">
              <a:lumMod val="40000"/>
              <a:lumOff val="60000"/>
            </a:schemeClr>
          </a:solidFill>
          <a:ln>
            <a:solidFill>
              <a:schemeClr val="accent2">
                <a:lumMod val="40000"/>
                <a:lumOff val="60000"/>
              </a:schemeClr>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b="1" i="1" dirty="0" smtClean="0"/>
              <a:t>Switch</a:t>
            </a:r>
            <a:endParaRPr lang="en-US" b="1" i="1" dirty="0"/>
          </a:p>
        </p:txBody>
      </p:sp>
      <p:sp>
        <p:nvSpPr>
          <p:cNvPr id="36" name="Title 1"/>
          <p:cNvSpPr>
            <a:spLocks noGrp="1"/>
          </p:cNvSpPr>
          <p:nvPr>
            <p:ph type="title"/>
          </p:nvPr>
        </p:nvSpPr>
        <p:spPr>
          <a:xfrm>
            <a:off x="0" y="-15648"/>
            <a:ext cx="7874000" cy="683305"/>
          </a:xfrm>
        </p:spPr>
        <p:txBody>
          <a:bodyPr>
            <a:normAutofit fontScale="90000"/>
          </a:bodyPr>
          <a:lstStyle/>
          <a:p>
            <a:r>
              <a:rPr lang="en-US" dirty="0" err="1"/>
              <a:t>Supercloud</a:t>
            </a:r>
            <a:r>
              <a:rPr lang="en-US" dirty="0"/>
              <a:t> Networking</a:t>
            </a:r>
          </a:p>
        </p:txBody>
      </p:sp>
    </p:spTree>
    <p:extLst>
      <p:ext uri="{BB962C8B-B14F-4D97-AF65-F5344CB8AC3E}">
        <p14:creationId xmlns:p14="http://schemas.microsoft.com/office/powerpoint/2010/main" val="2396091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3" name="Group 122"/>
          <p:cNvGrpSpPr/>
          <p:nvPr/>
        </p:nvGrpSpPr>
        <p:grpSpPr>
          <a:xfrm>
            <a:off x="5682666" y="6437864"/>
            <a:ext cx="1427510" cy="326057"/>
            <a:chOff x="2518748" y="5504382"/>
            <a:chExt cx="1427510" cy="326057"/>
          </a:xfrm>
          <a:solidFill>
            <a:schemeClr val="accent5">
              <a:lumMod val="60000"/>
              <a:lumOff val="40000"/>
            </a:schemeClr>
          </a:solidFill>
        </p:grpSpPr>
        <p:sp>
          <p:nvSpPr>
            <p:cNvPr id="124" name="Rectangle 123"/>
            <p:cNvSpPr/>
            <p:nvPr/>
          </p:nvSpPr>
          <p:spPr>
            <a:xfrm>
              <a:off x="2518748" y="5529983"/>
              <a:ext cx="1427510" cy="300456"/>
            </a:xfrm>
            <a:prstGeom prst="rect">
              <a:avLst/>
            </a:prstGeom>
            <a:grpFill/>
            <a:ln>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 name="TextBox 124"/>
            <p:cNvSpPr txBox="1"/>
            <p:nvPr/>
          </p:nvSpPr>
          <p:spPr>
            <a:xfrm>
              <a:off x="2892417" y="5504382"/>
              <a:ext cx="754065" cy="307777"/>
            </a:xfrm>
            <a:prstGeom prst="rect">
              <a:avLst/>
            </a:prstGeom>
            <a:noFill/>
          </p:spPr>
          <p:txBody>
            <a:bodyPr wrap="square" rtlCol="0">
              <a:spAutoFit/>
            </a:bodyPr>
            <a:lstStyle/>
            <a:p>
              <a:pPr algn="ctr"/>
              <a:r>
                <a:rPr lang="en-US" sz="1400" dirty="0" smtClean="0"/>
                <a:t>VMM 4</a:t>
              </a:r>
              <a:endParaRPr lang="en-US" sz="1400" dirty="0"/>
            </a:p>
          </p:txBody>
        </p:sp>
      </p:grpSp>
      <p:grpSp>
        <p:nvGrpSpPr>
          <p:cNvPr id="8" name="Group 7"/>
          <p:cNvGrpSpPr/>
          <p:nvPr/>
        </p:nvGrpSpPr>
        <p:grpSpPr>
          <a:xfrm>
            <a:off x="5684115" y="4854761"/>
            <a:ext cx="1427510" cy="326057"/>
            <a:chOff x="2518748" y="5504382"/>
            <a:chExt cx="1427510" cy="326057"/>
          </a:xfrm>
          <a:solidFill>
            <a:schemeClr val="accent4">
              <a:lumMod val="60000"/>
              <a:lumOff val="40000"/>
            </a:schemeClr>
          </a:solidFill>
        </p:grpSpPr>
        <p:sp>
          <p:nvSpPr>
            <p:cNvPr id="111" name="Rectangle 110"/>
            <p:cNvSpPr/>
            <p:nvPr/>
          </p:nvSpPr>
          <p:spPr>
            <a:xfrm>
              <a:off x="2518748" y="5529983"/>
              <a:ext cx="1427510" cy="300456"/>
            </a:xfrm>
            <a:prstGeom prst="rect">
              <a:avLst/>
            </a:prstGeom>
            <a:grpFill/>
            <a:ln>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 name="TextBox 111"/>
            <p:cNvSpPr txBox="1"/>
            <p:nvPr/>
          </p:nvSpPr>
          <p:spPr>
            <a:xfrm>
              <a:off x="2892417" y="5504382"/>
              <a:ext cx="754065" cy="307777"/>
            </a:xfrm>
            <a:prstGeom prst="rect">
              <a:avLst/>
            </a:prstGeom>
            <a:noFill/>
          </p:spPr>
          <p:txBody>
            <a:bodyPr wrap="square" rtlCol="0">
              <a:spAutoFit/>
            </a:bodyPr>
            <a:lstStyle/>
            <a:p>
              <a:pPr algn="ctr"/>
              <a:r>
                <a:rPr lang="en-US" sz="1400" dirty="0" smtClean="0"/>
                <a:t>VMM 3</a:t>
              </a:r>
              <a:endParaRPr lang="en-US" sz="1400" dirty="0"/>
            </a:p>
          </p:txBody>
        </p:sp>
      </p:grpSp>
      <p:grpSp>
        <p:nvGrpSpPr>
          <p:cNvPr id="117" name="Group 116"/>
          <p:cNvGrpSpPr/>
          <p:nvPr/>
        </p:nvGrpSpPr>
        <p:grpSpPr>
          <a:xfrm>
            <a:off x="5690751" y="3737758"/>
            <a:ext cx="1427510" cy="326057"/>
            <a:chOff x="2518748" y="5504382"/>
            <a:chExt cx="1427510" cy="326057"/>
          </a:xfrm>
          <a:solidFill>
            <a:schemeClr val="accent2">
              <a:lumMod val="40000"/>
              <a:lumOff val="60000"/>
            </a:schemeClr>
          </a:solidFill>
        </p:grpSpPr>
        <p:sp>
          <p:nvSpPr>
            <p:cNvPr id="118" name="Rectangle 117"/>
            <p:cNvSpPr/>
            <p:nvPr/>
          </p:nvSpPr>
          <p:spPr>
            <a:xfrm>
              <a:off x="2518748" y="5529983"/>
              <a:ext cx="1427510" cy="300456"/>
            </a:xfrm>
            <a:prstGeom prst="rect">
              <a:avLst/>
            </a:prstGeom>
            <a:grpFill/>
            <a:ln>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 name="TextBox 118"/>
            <p:cNvSpPr txBox="1"/>
            <p:nvPr/>
          </p:nvSpPr>
          <p:spPr>
            <a:xfrm>
              <a:off x="2892417" y="5504382"/>
              <a:ext cx="754065" cy="307777"/>
            </a:xfrm>
            <a:prstGeom prst="rect">
              <a:avLst/>
            </a:prstGeom>
            <a:noFill/>
          </p:spPr>
          <p:txBody>
            <a:bodyPr wrap="square" rtlCol="0">
              <a:spAutoFit/>
            </a:bodyPr>
            <a:lstStyle/>
            <a:p>
              <a:pPr algn="ctr"/>
              <a:r>
                <a:rPr lang="en-US" sz="1400" dirty="0" smtClean="0"/>
                <a:t>VMM 2</a:t>
              </a:r>
              <a:endParaRPr lang="en-US" sz="1400" dirty="0"/>
            </a:p>
          </p:txBody>
        </p:sp>
      </p:grpSp>
      <p:grpSp>
        <p:nvGrpSpPr>
          <p:cNvPr id="120" name="Group 119"/>
          <p:cNvGrpSpPr/>
          <p:nvPr/>
        </p:nvGrpSpPr>
        <p:grpSpPr>
          <a:xfrm>
            <a:off x="5690751" y="2060509"/>
            <a:ext cx="1427510" cy="326057"/>
            <a:chOff x="2518748" y="5504382"/>
            <a:chExt cx="1427510" cy="326057"/>
          </a:xfrm>
          <a:solidFill>
            <a:schemeClr val="bg2">
              <a:lumMod val="75000"/>
            </a:schemeClr>
          </a:solidFill>
        </p:grpSpPr>
        <p:sp>
          <p:nvSpPr>
            <p:cNvPr id="121" name="Rectangle 120"/>
            <p:cNvSpPr/>
            <p:nvPr/>
          </p:nvSpPr>
          <p:spPr>
            <a:xfrm>
              <a:off x="2518748" y="5529983"/>
              <a:ext cx="1427510" cy="300456"/>
            </a:xfrm>
            <a:prstGeom prst="rect">
              <a:avLst/>
            </a:prstGeom>
            <a:grpFill/>
            <a:ln>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 name="TextBox 121"/>
            <p:cNvSpPr txBox="1"/>
            <p:nvPr/>
          </p:nvSpPr>
          <p:spPr>
            <a:xfrm>
              <a:off x="2892417" y="5504382"/>
              <a:ext cx="754065" cy="307777"/>
            </a:xfrm>
            <a:prstGeom prst="rect">
              <a:avLst/>
            </a:prstGeom>
            <a:noFill/>
          </p:spPr>
          <p:txBody>
            <a:bodyPr wrap="square" rtlCol="0">
              <a:spAutoFit/>
            </a:bodyPr>
            <a:lstStyle/>
            <a:p>
              <a:pPr algn="ctr"/>
              <a:r>
                <a:rPr lang="en-US" sz="1400" dirty="0" smtClean="0"/>
                <a:t>VMM 1</a:t>
              </a:r>
              <a:endParaRPr lang="en-US" sz="1400" dirty="0"/>
            </a:p>
          </p:txBody>
        </p:sp>
      </p:grpSp>
      <p:grpSp>
        <p:nvGrpSpPr>
          <p:cNvPr id="126" name="Group 125"/>
          <p:cNvGrpSpPr/>
          <p:nvPr/>
        </p:nvGrpSpPr>
        <p:grpSpPr>
          <a:xfrm>
            <a:off x="1726646" y="4460176"/>
            <a:ext cx="1427510" cy="326057"/>
            <a:chOff x="2518748" y="5504382"/>
            <a:chExt cx="1427510" cy="326057"/>
          </a:xfrm>
          <a:solidFill>
            <a:schemeClr val="bg1">
              <a:lumMod val="75000"/>
            </a:schemeClr>
          </a:solidFill>
        </p:grpSpPr>
        <p:sp>
          <p:nvSpPr>
            <p:cNvPr id="127" name="Rectangle 126"/>
            <p:cNvSpPr/>
            <p:nvPr/>
          </p:nvSpPr>
          <p:spPr>
            <a:xfrm>
              <a:off x="2518748" y="5529983"/>
              <a:ext cx="1427510" cy="300456"/>
            </a:xfrm>
            <a:prstGeom prst="rect">
              <a:avLst/>
            </a:prstGeom>
            <a:grpFill/>
            <a:ln>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 name="TextBox 127"/>
            <p:cNvSpPr txBox="1"/>
            <p:nvPr/>
          </p:nvSpPr>
          <p:spPr>
            <a:xfrm>
              <a:off x="2892417" y="5504382"/>
              <a:ext cx="754065" cy="307777"/>
            </a:xfrm>
            <a:prstGeom prst="rect">
              <a:avLst/>
            </a:prstGeom>
            <a:noFill/>
          </p:spPr>
          <p:txBody>
            <a:bodyPr wrap="square" rtlCol="0">
              <a:spAutoFit/>
            </a:bodyPr>
            <a:lstStyle/>
            <a:p>
              <a:pPr algn="ctr"/>
              <a:r>
                <a:rPr lang="en-US" sz="1400" dirty="0" smtClean="0"/>
                <a:t>VMM</a:t>
              </a:r>
              <a:endParaRPr lang="en-US" sz="1400" dirty="0"/>
            </a:p>
          </p:txBody>
        </p:sp>
      </p:grpSp>
      <p:grpSp>
        <p:nvGrpSpPr>
          <p:cNvPr id="3" name="Group 28"/>
          <p:cNvGrpSpPr/>
          <p:nvPr/>
        </p:nvGrpSpPr>
        <p:grpSpPr>
          <a:xfrm>
            <a:off x="6948336" y="917509"/>
            <a:ext cx="1933032" cy="1295400"/>
            <a:chOff x="3657600" y="1219200"/>
            <a:chExt cx="1933032" cy="1295400"/>
          </a:xfrm>
        </p:grpSpPr>
        <p:sp>
          <p:nvSpPr>
            <p:cNvPr id="5" name="Cloud"/>
            <p:cNvSpPr>
              <a:spLocks noChangeAspect="1" noEditPoints="1" noChangeArrowheads="1"/>
            </p:cNvSpPr>
            <p:nvPr/>
          </p:nvSpPr>
          <p:spPr bwMode="auto">
            <a:xfrm>
              <a:off x="3657600" y="1219200"/>
              <a:ext cx="1933032" cy="12954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sp>
          <p:nvSpPr>
            <p:cNvPr id="18" name="Flowchart: Magnetic Disk 17"/>
            <p:cNvSpPr/>
            <p:nvPr/>
          </p:nvSpPr>
          <p:spPr>
            <a:xfrm>
              <a:off x="4267200" y="1447800"/>
              <a:ext cx="737916" cy="838200"/>
            </a:xfrm>
            <a:prstGeom prst="flowChartMagneticDisk">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29"/>
          <p:cNvGrpSpPr/>
          <p:nvPr/>
        </p:nvGrpSpPr>
        <p:grpSpPr>
          <a:xfrm>
            <a:off x="6948336" y="2328073"/>
            <a:ext cx="1933032" cy="1295400"/>
            <a:chOff x="3657600" y="1219200"/>
            <a:chExt cx="1933032" cy="1295400"/>
          </a:xfrm>
        </p:grpSpPr>
        <p:sp>
          <p:nvSpPr>
            <p:cNvPr id="31" name="Cloud"/>
            <p:cNvSpPr>
              <a:spLocks noChangeAspect="1" noEditPoints="1" noChangeArrowheads="1"/>
            </p:cNvSpPr>
            <p:nvPr/>
          </p:nvSpPr>
          <p:spPr bwMode="auto">
            <a:xfrm>
              <a:off x="3657600" y="1219200"/>
              <a:ext cx="1933032" cy="12954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sp>
          <p:nvSpPr>
            <p:cNvPr id="32" name="Flowchart: Magnetic Disk 31"/>
            <p:cNvSpPr/>
            <p:nvPr/>
          </p:nvSpPr>
          <p:spPr>
            <a:xfrm>
              <a:off x="4267200" y="1447800"/>
              <a:ext cx="737916" cy="838200"/>
            </a:xfrm>
            <a:prstGeom prst="flowChartMagneticDisk">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32"/>
          <p:cNvGrpSpPr/>
          <p:nvPr/>
        </p:nvGrpSpPr>
        <p:grpSpPr>
          <a:xfrm>
            <a:off x="6948336" y="5296331"/>
            <a:ext cx="1933032" cy="1295400"/>
            <a:chOff x="3657600" y="1219200"/>
            <a:chExt cx="1933032" cy="1295400"/>
          </a:xfrm>
        </p:grpSpPr>
        <p:sp>
          <p:nvSpPr>
            <p:cNvPr id="34" name="Cloud"/>
            <p:cNvSpPr>
              <a:spLocks noChangeAspect="1" noEditPoints="1" noChangeArrowheads="1"/>
            </p:cNvSpPr>
            <p:nvPr/>
          </p:nvSpPr>
          <p:spPr bwMode="auto">
            <a:xfrm>
              <a:off x="3657600" y="1219200"/>
              <a:ext cx="1933032" cy="12954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sp>
          <p:nvSpPr>
            <p:cNvPr id="35" name="Flowchart: Magnetic Disk 34"/>
            <p:cNvSpPr/>
            <p:nvPr/>
          </p:nvSpPr>
          <p:spPr>
            <a:xfrm>
              <a:off x="4267200" y="1447800"/>
              <a:ext cx="737916" cy="838200"/>
            </a:xfrm>
            <a:prstGeom prst="flowChartMagneticDisk">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35"/>
          <p:cNvGrpSpPr/>
          <p:nvPr/>
        </p:nvGrpSpPr>
        <p:grpSpPr>
          <a:xfrm>
            <a:off x="6948336" y="3778984"/>
            <a:ext cx="1933032" cy="1295400"/>
            <a:chOff x="3657600" y="1219200"/>
            <a:chExt cx="1933032" cy="1295400"/>
          </a:xfrm>
        </p:grpSpPr>
        <p:sp>
          <p:nvSpPr>
            <p:cNvPr id="37" name="Cloud"/>
            <p:cNvSpPr>
              <a:spLocks noChangeAspect="1" noEditPoints="1" noChangeArrowheads="1"/>
            </p:cNvSpPr>
            <p:nvPr/>
          </p:nvSpPr>
          <p:spPr bwMode="auto">
            <a:xfrm>
              <a:off x="3657600" y="1219200"/>
              <a:ext cx="1933032" cy="12954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sp>
          <p:nvSpPr>
            <p:cNvPr id="38" name="Flowchart: Magnetic Disk 37"/>
            <p:cNvSpPr/>
            <p:nvPr/>
          </p:nvSpPr>
          <p:spPr>
            <a:xfrm>
              <a:off x="4267200" y="1447800"/>
              <a:ext cx="737916" cy="838200"/>
            </a:xfrm>
            <a:prstGeom prst="flowChartMagneticDisk">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Picture 13" descr="logo_aws.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2936" y="3294643"/>
            <a:ext cx="1166284" cy="426689"/>
          </a:xfrm>
          <a:prstGeom prst="rect">
            <a:avLst/>
          </a:prstGeom>
        </p:spPr>
      </p:pic>
      <p:pic>
        <p:nvPicPr>
          <p:cNvPr id="15" name="Picture 14" descr="rackspace_log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6830" y="1934947"/>
            <a:ext cx="1586063" cy="279410"/>
          </a:xfrm>
          <a:prstGeom prst="rect">
            <a:avLst/>
          </a:prstGeom>
        </p:spPr>
      </p:pic>
      <p:grpSp>
        <p:nvGrpSpPr>
          <p:cNvPr id="39" name="Group 38"/>
          <p:cNvGrpSpPr/>
          <p:nvPr/>
        </p:nvGrpSpPr>
        <p:grpSpPr>
          <a:xfrm>
            <a:off x="5684116" y="1675245"/>
            <a:ext cx="1427510" cy="372079"/>
            <a:chOff x="5752254" y="4861909"/>
            <a:chExt cx="1427510" cy="372079"/>
          </a:xfrm>
        </p:grpSpPr>
        <p:sp>
          <p:nvSpPr>
            <p:cNvPr id="40" name="Rectangle 39"/>
            <p:cNvSpPr/>
            <p:nvPr/>
          </p:nvSpPr>
          <p:spPr>
            <a:xfrm>
              <a:off x="6426088" y="4861909"/>
              <a:ext cx="753676" cy="13815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Rectangle 40"/>
            <p:cNvSpPr/>
            <p:nvPr/>
          </p:nvSpPr>
          <p:spPr>
            <a:xfrm>
              <a:off x="5752254" y="4933532"/>
              <a:ext cx="1427510" cy="300456"/>
            </a:xfrm>
            <a:prstGeom prst="rect">
              <a:avLst/>
            </a:prstGeom>
            <a:solidFill>
              <a:schemeClr val="tx2">
                <a:lumMod val="40000"/>
                <a:lumOff val="60000"/>
              </a:schemeClr>
            </a:solidFill>
            <a:ln>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TextBox 41"/>
            <p:cNvSpPr txBox="1"/>
            <p:nvPr/>
          </p:nvSpPr>
          <p:spPr>
            <a:xfrm>
              <a:off x="5916847" y="4907931"/>
              <a:ext cx="1120782" cy="307777"/>
            </a:xfrm>
            <a:prstGeom prst="rect">
              <a:avLst/>
            </a:prstGeom>
            <a:noFill/>
          </p:spPr>
          <p:txBody>
            <a:bodyPr wrap="square" rtlCol="0">
              <a:spAutoFit/>
            </a:bodyPr>
            <a:lstStyle/>
            <a:p>
              <a:pPr algn="ctr"/>
              <a:r>
                <a:rPr lang="en-US" sz="1400" dirty="0" err="1" smtClean="0"/>
                <a:t>Xen</a:t>
              </a:r>
              <a:r>
                <a:rPr lang="en-US" sz="1400" dirty="0" smtClean="0"/>
                <a:t>-Blanket</a:t>
              </a:r>
              <a:endParaRPr lang="en-US" sz="1400" dirty="0"/>
            </a:p>
          </p:txBody>
        </p:sp>
      </p:grpSp>
      <p:grpSp>
        <p:nvGrpSpPr>
          <p:cNvPr id="66" name="Group 65"/>
          <p:cNvGrpSpPr/>
          <p:nvPr/>
        </p:nvGrpSpPr>
        <p:grpSpPr>
          <a:xfrm>
            <a:off x="5685588" y="3349253"/>
            <a:ext cx="1427510" cy="372079"/>
            <a:chOff x="5752254" y="4861909"/>
            <a:chExt cx="1427510" cy="372079"/>
          </a:xfrm>
        </p:grpSpPr>
        <p:sp>
          <p:nvSpPr>
            <p:cNvPr id="67" name="Rectangle 66"/>
            <p:cNvSpPr/>
            <p:nvPr/>
          </p:nvSpPr>
          <p:spPr>
            <a:xfrm>
              <a:off x="6426088" y="4861909"/>
              <a:ext cx="753676" cy="13815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Rectangle 67"/>
            <p:cNvSpPr/>
            <p:nvPr/>
          </p:nvSpPr>
          <p:spPr>
            <a:xfrm>
              <a:off x="5752254" y="4933532"/>
              <a:ext cx="1427510" cy="300456"/>
            </a:xfrm>
            <a:prstGeom prst="rect">
              <a:avLst/>
            </a:prstGeom>
            <a:solidFill>
              <a:schemeClr val="tx2">
                <a:lumMod val="40000"/>
                <a:lumOff val="60000"/>
              </a:schemeClr>
            </a:solidFill>
            <a:ln>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TextBox 68"/>
            <p:cNvSpPr txBox="1"/>
            <p:nvPr/>
          </p:nvSpPr>
          <p:spPr>
            <a:xfrm>
              <a:off x="5915375" y="4907931"/>
              <a:ext cx="1120782" cy="307777"/>
            </a:xfrm>
            <a:prstGeom prst="rect">
              <a:avLst/>
            </a:prstGeom>
            <a:noFill/>
          </p:spPr>
          <p:txBody>
            <a:bodyPr wrap="square" rtlCol="0">
              <a:spAutoFit/>
            </a:bodyPr>
            <a:lstStyle/>
            <a:p>
              <a:pPr algn="ctr"/>
              <a:r>
                <a:rPr lang="en-US" sz="1400" dirty="0" err="1" smtClean="0"/>
                <a:t>Xen</a:t>
              </a:r>
              <a:r>
                <a:rPr lang="en-US" sz="1400" dirty="0" smtClean="0"/>
                <a:t>-Blanket</a:t>
              </a:r>
              <a:endParaRPr lang="en-US" sz="1400" dirty="0"/>
            </a:p>
          </p:txBody>
        </p:sp>
      </p:grpSp>
      <p:grpSp>
        <p:nvGrpSpPr>
          <p:cNvPr id="71" name="Group 70"/>
          <p:cNvGrpSpPr/>
          <p:nvPr/>
        </p:nvGrpSpPr>
        <p:grpSpPr>
          <a:xfrm>
            <a:off x="5684115" y="4477520"/>
            <a:ext cx="1427510" cy="372079"/>
            <a:chOff x="5752254" y="4861909"/>
            <a:chExt cx="1427510" cy="372079"/>
          </a:xfrm>
        </p:grpSpPr>
        <p:sp>
          <p:nvSpPr>
            <p:cNvPr id="72" name="Rectangle 71"/>
            <p:cNvSpPr/>
            <p:nvPr/>
          </p:nvSpPr>
          <p:spPr>
            <a:xfrm>
              <a:off x="6426088" y="4861909"/>
              <a:ext cx="753676" cy="13815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Rectangle 72"/>
            <p:cNvSpPr/>
            <p:nvPr/>
          </p:nvSpPr>
          <p:spPr>
            <a:xfrm>
              <a:off x="5752254" y="4933532"/>
              <a:ext cx="1427510" cy="300456"/>
            </a:xfrm>
            <a:prstGeom prst="rect">
              <a:avLst/>
            </a:prstGeom>
            <a:solidFill>
              <a:schemeClr val="tx2">
                <a:lumMod val="40000"/>
                <a:lumOff val="60000"/>
              </a:schemeClr>
            </a:solidFill>
            <a:ln>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TextBox 73"/>
            <p:cNvSpPr txBox="1"/>
            <p:nvPr/>
          </p:nvSpPr>
          <p:spPr>
            <a:xfrm>
              <a:off x="5916848" y="4907931"/>
              <a:ext cx="1120781" cy="307777"/>
            </a:xfrm>
            <a:prstGeom prst="rect">
              <a:avLst/>
            </a:prstGeom>
            <a:noFill/>
          </p:spPr>
          <p:txBody>
            <a:bodyPr wrap="square" rtlCol="0">
              <a:spAutoFit/>
            </a:bodyPr>
            <a:lstStyle/>
            <a:p>
              <a:pPr algn="ctr"/>
              <a:r>
                <a:rPr lang="en-US" sz="1400" dirty="0" err="1" smtClean="0"/>
                <a:t>Xen</a:t>
              </a:r>
              <a:r>
                <a:rPr lang="en-US" sz="1400" dirty="0" smtClean="0"/>
                <a:t>-Blanket</a:t>
              </a:r>
              <a:endParaRPr lang="en-US" sz="1400" dirty="0"/>
            </a:p>
          </p:txBody>
        </p:sp>
      </p:grpSp>
      <p:grpSp>
        <p:nvGrpSpPr>
          <p:cNvPr id="76" name="Group 75"/>
          <p:cNvGrpSpPr/>
          <p:nvPr/>
        </p:nvGrpSpPr>
        <p:grpSpPr>
          <a:xfrm>
            <a:off x="5685588" y="6044921"/>
            <a:ext cx="1427510" cy="372079"/>
            <a:chOff x="5752254" y="4861909"/>
            <a:chExt cx="1427510" cy="372079"/>
          </a:xfrm>
        </p:grpSpPr>
        <p:sp>
          <p:nvSpPr>
            <p:cNvPr id="77" name="Rectangle 76"/>
            <p:cNvSpPr/>
            <p:nvPr/>
          </p:nvSpPr>
          <p:spPr>
            <a:xfrm>
              <a:off x="6426088" y="4861909"/>
              <a:ext cx="753676" cy="13815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Rectangle 78"/>
            <p:cNvSpPr/>
            <p:nvPr/>
          </p:nvSpPr>
          <p:spPr>
            <a:xfrm>
              <a:off x="5752254" y="4933532"/>
              <a:ext cx="1427510" cy="300456"/>
            </a:xfrm>
            <a:prstGeom prst="rect">
              <a:avLst/>
            </a:prstGeom>
            <a:solidFill>
              <a:schemeClr val="tx2">
                <a:lumMod val="40000"/>
                <a:lumOff val="60000"/>
              </a:schemeClr>
            </a:solidFill>
            <a:ln>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TextBox 79"/>
            <p:cNvSpPr txBox="1"/>
            <p:nvPr/>
          </p:nvSpPr>
          <p:spPr>
            <a:xfrm>
              <a:off x="5915375" y="4907931"/>
              <a:ext cx="1107219" cy="307777"/>
            </a:xfrm>
            <a:prstGeom prst="rect">
              <a:avLst/>
            </a:prstGeom>
            <a:noFill/>
          </p:spPr>
          <p:txBody>
            <a:bodyPr wrap="square" rtlCol="0">
              <a:spAutoFit/>
            </a:bodyPr>
            <a:lstStyle/>
            <a:p>
              <a:pPr algn="ctr"/>
              <a:r>
                <a:rPr lang="en-US" sz="1400" dirty="0" err="1" smtClean="0"/>
                <a:t>Xen</a:t>
              </a:r>
              <a:r>
                <a:rPr lang="en-US" sz="1400" dirty="0" smtClean="0"/>
                <a:t>-Blanket</a:t>
              </a:r>
              <a:endParaRPr lang="en-US" sz="1400" dirty="0"/>
            </a:p>
          </p:txBody>
        </p:sp>
      </p:grpSp>
      <p:grpSp>
        <p:nvGrpSpPr>
          <p:cNvPr id="82" name="Group 81"/>
          <p:cNvGrpSpPr/>
          <p:nvPr/>
        </p:nvGrpSpPr>
        <p:grpSpPr>
          <a:xfrm>
            <a:off x="1724361" y="4065129"/>
            <a:ext cx="1427510" cy="372079"/>
            <a:chOff x="5752254" y="4861909"/>
            <a:chExt cx="1427510" cy="372079"/>
          </a:xfrm>
        </p:grpSpPr>
        <p:sp>
          <p:nvSpPr>
            <p:cNvPr id="86" name="Rectangle 85"/>
            <p:cNvSpPr/>
            <p:nvPr/>
          </p:nvSpPr>
          <p:spPr>
            <a:xfrm>
              <a:off x="6426088" y="4861909"/>
              <a:ext cx="753676" cy="13815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Rectangle 92"/>
            <p:cNvSpPr/>
            <p:nvPr/>
          </p:nvSpPr>
          <p:spPr>
            <a:xfrm>
              <a:off x="5752254" y="4933532"/>
              <a:ext cx="1427510" cy="300456"/>
            </a:xfrm>
            <a:prstGeom prst="rect">
              <a:avLst/>
            </a:prstGeom>
            <a:solidFill>
              <a:schemeClr val="tx2">
                <a:lumMod val="40000"/>
                <a:lumOff val="60000"/>
              </a:schemeClr>
            </a:solidFill>
            <a:ln>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TextBox 93"/>
            <p:cNvSpPr txBox="1"/>
            <p:nvPr/>
          </p:nvSpPr>
          <p:spPr>
            <a:xfrm>
              <a:off x="5913175" y="4907931"/>
              <a:ext cx="1146502" cy="307777"/>
            </a:xfrm>
            <a:prstGeom prst="rect">
              <a:avLst/>
            </a:prstGeom>
            <a:noFill/>
          </p:spPr>
          <p:txBody>
            <a:bodyPr wrap="square" rtlCol="0">
              <a:spAutoFit/>
            </a:bodyPr>
            <a:lstStyle/>
            <a:p>
              <a:pPr algn="ctr"/>
              <a:r>
                <a:rPr lang="en-US" sz="1400" dirty="0" err="1" smtClean="0"/>
                <a:t>Xen</a:t>
              </a:r>
              <a:r>
                <a:rPr lang="en-US" sz="1400" dirty="0" smtClean="0"/>
                <a:t>-Blanket</a:t>
              </a:r>
              <a:endParaRPr lang="en-US" sz="1400" dirty="0"/>
            </a:p>
          </p:txBody>
        </p:sp>
      </p:grpSp>
      <p:pic>
        <p:nvPicPr>
          <p:cNvPr id="129" name="Picture 128" descr="CULogo4c.ep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 y="4494223"/>
            <a:ext cx="2560780" cy="797500"/>
          </a:xfrm>
          <a:prstGeom prst="rect">
            <a:avLst/>
          </a:prstGeom>
        </p:spPr>
      </p:pic>
      <p:grpSp>
        <p:nvGrpSpPr>
          <p:cNvPr id="95" name="그룹 74"/>
          <p:cNvGrpSpPr/>
          <p:nvPr/>
        </p:nvGrpSpPr>
        <p:grpSpPr>
          <a:xfrm>
            <a:off x="5377282" y="667657"/>
            <a:ext cx="2180654" cy="1545251"/>
            <a:chOff x="1805788" y="2546934"/>
            <a:chExt cx="2513660" cy="1781226"/>
          </a:xfrm>
        </p:grpSpPr>
        <p:sp>
          <p:nvSpPr>
            <p:cNvPr id="96" name="타원 75"/>
            <p:cNvSpPr/>
            <p:nvPr/>
          </p:nvSpPr>
          <p:spPr>
            <a:xfrm>
              <a:off x="2126932" y="2781300"/>
              <a:ext cx="777240" cy="47244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VM</a:t>
              </a:r>
              <a:endParaRPr lang="en-US" sz="1600" dirty="0"/>
            </a:p>
          </p:txBody>
        </p:sp>
        <p:sp>
          <p:nvSpPr>
            <p:cNvPr id="97" name="타원 77"/>
            <p:cNvSpPr/>
            <p:nvPr/>
          </p:nvSpPr>
          <p:spPr>
            <a:xfrm>
              <a:off x="1805788" y="3848100"/>
              <a:ext cx="777240" cy="47244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VM</a:t>
              </a:r>
              <a:endParaRPr lang="en-US" sz="1600" dirty="0"/>
            </a:p>
          </p:txBody>
        </p:sp>
        <p:sp>
          <p:nvSpPr>
            <p:cNvPr id="98" name="타원 80"/>
            <p:cNvSpPr/>
            <p:nvPr/>
          </p:nvSpPr>
          <p:spPr>
            <a:xfrm>
              <a:off x="2790348" y="3855720"/>
              <a:ext cx="777240" cy="47244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VM</a:t>
              </a:r>
              <a:endParaRPr lang="en-US" sz="1600" dirty="0"/>
            </a:p>
          </p:txBody>
        </p:sp>
        <p:sp>
          <p:nvSpPr>
            <p:cNvPr id="99" name="타원 81"/>
            <p:cNvSpPr/>
            <p:nvPr/>
          </p:nvSpPr>
          <p:spPr>
            <a:xfrm>
              <a:off x="3292792" y="3253740"/>
              <a:ext cx="777240" cy="47244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VM</a:t>
              </a:r>
              <a:endParaRPr lang="en-US" sz="1600" dirty="0"/>
            </a:p>
          </p:txBody>
        </p:sp>
        <p:sp>
          <p:nvSpPr>
            <p:cNvPr id="100" name="타원 82"/>
            <p:cNvSpPr/>
            <p:nvPr/>
          </p:nvSpPr>
          <p:spPr>
            <a:xfrm>
              <a:off x="3292792" y="2546934"/>
              <a:ext cx="1026656" cy="47058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Switch</a:t>
              </a:r>
              <a:endParaRPr lang="en-US" sz="1200" dirty="0"/>
            </a:p>
          </p:txBody>
        </p:sp>
        <p:cxnSp>
          <p:nvCxnSpPr>
            <p:cNvPr id="108" name="직선 연결선 83"/>
            <p:cNvCxnSpPr>
              <a:stCxn id="100" idx="4"/>
              <a:endCxn id="99" idx="0"/>
            </p:cNvCxnSpPr>
            <p:nvPr/>
          </p:nvCxnSpPr>
          <p:spPr>
            <a:xfrm flipH="1">
              <a:off x="3681412" y="3017521"/>
              <a:ext cx="124708" cy="236220"/>
            </a:xfrm>
            <a:prstGeom prst="line">
              <a:avLst/>
            </a:prstGeom>
          </p:spPr>
          <p:style>
            <a:lnRef idx="2">
              <a:schemeClr val="accent2"/>
            </a:lnRef>
            <a:fillRef idx="0">
              <a:schemeClr val="accent2"/>
            </a:fillRef>
            <a:effectRef idx="1">
              <a:schemeClr val="accent2"/>
            </a:effectRef>
            <a:fontRef idx="minor">
              <a:schemeClr val="tx1"/>
            </a:fontRef>
          </p:style>
        </p:cxnSp>
        <p:cxnSp>
          <p:nvCxnSpPr>
            <p:cNvPr id="109" name="직선 연결선 84"/>
            <p:cNvCxnSpPr>
              <a:stCxn id="100" idx="2"/>
              <a:endCxn id="96" idx="6"/>
            </p:cNvCxnSpPr>
            <p:nvPr/>
          </p:nvCxnSpPr>
          <p:spPr>
            <a:xfrm flipH="1">
              <a:off x="2904171" y="2782227"/>
              <a:ext cx="388621" cy="235293"/>
            </a:xfrm>
            <a:prstGeom prst="line">
              <a:avLst/>
            </a:prstGeom>
          </p:spPr>
          <p:style>
            <a:lnRef idx="2">
              <a:schemeClr val="accent2"/>
            </a:lnRef>
            <a:fillRef idx="0">
              <a:schemeClr val="accent2"/>
            </a:fillRef>
            <a:effectRef idx="1">
              <a:schemeClr val="accent2"/>
            </a:effectRef>
            <a:fontRef idx="minor">
              <a:schemeClr val="tx1"/>
            </a:fontRef>
          </p:style>
        </p:cxnSp>
        <p:cxnSp>
          <p:nvCxnSpPr>
            <p:cNvPr id="113" name="직선 연결선 86"/>
            <p:cNvCxnSpPr>
              <a:stCxn id="100" idx="3"/>
              <a:endCxn id="97" idx="7"/>
            </p:cNvCxnSpPr>
            <p:nvPr/>
          </p:nvCxnSpPr>
          <p:spPr>
            <a:xfrm flipH="1">
              <a:off x="2469203" y="2948605"/>
              <a:ext cx="973939" cy="968683"/>
            </a:xfrm>
            <a:prstGeom prst="line">
              <a:avLst/>
            </a:prstGeom>
          </p:spPr>
          <p:style>
            <a:lnRef idx="2">
              <a:schemeClr val="accent2"/>
            </a:lnRef>
            <a:fillRef idx="0">
              <a:schemeClr val="accent2"/>
            </a:fillRef>
            <a:effectRef idx="1">
              <a:schemeClr val="accent2"/>
            </a:effectRef>
            <a:fontRef idx="minor">
              <a:schemeClr val="tx1"/>
            </a:fontRef>
          </p:style>
        </p:cxnSp>
        <p:cxnSp>
          <p:nvCxnSpPr>
            <p:cNvPr id="114" name="직선 연결선 87"/>
            <p:cNvCxnSpPr>
              <a:stCxn id="99" idx="4"/>
              <a:endCxn id="98" idx="7"/>
            </p:cNvCxnSpPr>
            <p:nvPr/>
          </p:nvCxnSpPr>
          <p:spPr>
            <a:xfrm flipH="1">
              <a:off x="3453764" y="3726180"/>
              <a:ext cx="227648" cy="198727"/>
            </a:xfrm>
            <a:prstGeom prst="line">
              <a:avLst/>
            </a:prstGeom>
          </p:spPr>
          <p:style>
            <a:lnRef idx="2">
              <a:schemeClr val="accent2"/>
            </a:lnRef>
            <a:fillRef idx="0">
              <a:schemeClr val="accent2"/>
            </a:fillRef>
            <a:effectRef idx="1">
              <a:schemeClr val="accent2"/>
            </a:effectRef>
            <a:fontRef idx="minor">
              <a:schemeClr val="tx1"/>
            </a:fontRef>
          </p:style>
        </p:cxnSp>
        <p:cxnSp>
          <p:nvCxnSpPr>
            <p:cNvPr id="115" name="직선 연결선 88"/>
            <p:cNvCxnSpPr>
              <a:stCxn id="96" idx="4"/>
              <a:endCxn id="97" idx="0"/>
            </p:cNvCxnSpPr>
            <p:nvPr/>
          </p:nvCxnSpPr>
          <p:spPr>
            <a:xfrm flipH="1">
              <a:off x="2194408" y="3253740"/>
              <a:ext cx="321144" cy="594360"/>
            </a:xfrm>
            <a:prstGeom prst="line">
              <a:avLst/>
            </a:prstGeom>
          </p:spPr>
          <p:style>
            <a:lnRef idx="2">
              <a:schemeClr val="accent2"/>
            </a:lnRef>
            <a:fillRef idx="0">
              <a:schemeClr val="accent2"/>
            </a:fillRef>
            <a:effectRef idx="1">
              <a:schemeClr val="accent2"/>
            </a:effectRef>
            <a:fontRef idx="minor">
              <a:schemeClr val="tx1"/>
            </a:fontRef>
          </p:style>
        </p:cxnSp>
        <p:cxnSp>
          <p:nvCxnSpPr>
            <p:cNvPr id="116" name="직선 연결선 89"/>
            <p:cNvCxnSpPr>
              <a:endCxn id="96" idx="5"/>
            </p:cNvCxnSpPr>
            <p:nvPr/>
          </p:nvCxnSpPr>
          <p:spPr>
            <a:xfrm flipH="1" flipV="1">
              <a:off x="2790348" y="3184553"/>
              <a:ext cx="113824" cy="740355"/>
            </a:xfrm>
            <a:prstGeom prst="line">
              <a:avLst/>
            </a:prstGeom>
          </p:spPr>
          <p:style>
            <a:lnRef idx="2">
              <a:schemeClr val="accent2"/>
            </a:lnRef>
            <a:fillRef idx="0">
              <a:schemeClr val="accent2"/>
            </a:fillRef>
            <a:effectRef idx="1">
              <a:schemeClr val="accent2"/>
            </a:effectRef>
            <a:fontRef idx="minor">
              <a:schemeClr val="tx1"/>
            </a:fontRef>
          </p:style>
        </p:cxnSp>
      </p:grpSp>
      <p:sp>
        <p:nvSpPr>
          <p:cNvPr id="101" name="Title 1"/>
          <p:cNvSpPr>
            <a:spLocks noGrp="1"/>
          </p:cNvSpPr>
          <p:nvPr>
            <p:ph type="title"/>
          </p:nvPr>
        </p:nvSpPr>
        <p:spPr>
          <a:xfrm>
            <a:off x="0" y="-15648"/>
            <a:ext cx="7874000" cy="683305"/>
          </a:xfrm>
        </p:spPr>
        <p:txBody>
          <a:bodyPr>
            <a:normAutofit fontScale="90000"/>
          </a:bodyPr>
          <a:lstStyle/>
          <a:p>
            <a:r>
              <a:rPr lang="en-US" dirty="0" err="1"/>
              <a:t>Supercloud</a:t>
            </a:r>
            <a:r>
              <a:rPr lang="en-US" dirty="0"/>
              <a:t> Networking</a:t>
            </a:r>
          </a:p>
        </p:txBody>
      </p:sp>
      <p:pic>
        <p:nvPicPr>
          <p:cNvPr id="102" name="Picture 101" descr="FCDE7FEE-668C-4FD8-895B-EEE6753D4CA9.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78205" y="6007783"/>
            <a:ext cx="707032" cy="710696"/>
          </a:xfrm>
          <a:prstGeom prst="rect">
            <a:avLst/>
          </a:prstGeom>
        </p:spPr>
      </p:pic>
      <p:pic>
        <p:nvPicPr>
          <p:cNvPr id="103" name="Picture 102" descr="1D675CB6-A5E7-4689-BFBD-082EFC8B101D.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43803" y="4483134"/>
            <a:ext cx="775836" cy="580558"/>
          </a:xfrm>
          <a:prstGeom prst="rect">
            <a:avLst/>
          </a:prstGeom>
        </p:spPr>
      </p:pic>
    </p:spTree>
    <p:extLst>
      <p:ext uri="{BB962C8B-B14F-4D97-AF65-F5344CB8AC3E}">
        <p14:creationId xmlns:p14="http://schemas.microsoft.com/office/powerpoint/2010/main" val="1811454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1.66667E-6 -9.82659E-7 C -0.0533 0.12532 -0.1066 0.25064 -0.17778 0.31306 C -0.24896 0.37572 -0.33802 0.37526 -0.42691 0.37503 " pathEditMode="relative" rAng="0" ptsTypes="aaA">
                                      <p:cBhvr>
                                        <p:cTn id="6" dur="2000" fill="hold"/>
                                        <p:tgtEl>
                                          <p:spTgt spid="95"/>
                                        </p:tgtEl>
                                        <p:attrNameLst>
                                          <p:attrName>ppt_x</p:attrName>
                                          <p:attrName>ppt_y</p:attrName>
                                        </p:attrNameLst>
                                      </p:cBhvr>
                                      <p:rCtr x="-21354" y="18775"/>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0.42691 0.37503 C -0.34461 0.41041 -0.26215 0.44601 -0.19045 0.42775 C -0.11875 0.40948 -0.05781 0.33711 0.0033 0.26497 " pathEditMode="relative" rAng="0" ptsTypes="aaA">
                                      <p:cBhvr>
                                        <p:cTn id="10" dur="2000" fill="hold"/>
                                        <p:tgtEl>
                                          <p:spTgt spid="95"/>
                                        </p:tgtEl>
                                        <p:attrNameLst>
                                          <p:attrName>ppt_x</p:attrName>
                                          <p:attrName>ppt_y</p:attrName>
                                        </p:attrNameLst>
                                      </p:cBhvr>
                                      <p:rCtr x="21510" y="-196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3" name="Group 122"/>
          <p:cNvGrpSpPr/>
          <p:nvPr/>
        </p:nvGrpSpPr>
        <p:grpSpPr>
          <a:xfrm>
            <a:off x="5682666" y="6437864"/>
            <a:ext cx="1427510" cy="326057"/>
            <a:chOff x="2518748" y="5504382"/>
            <a:chExt cx="1427510" cy="326057"/>
          </a:xfrm>
          <a:solidFill>
            <a:schemeClr val="accent5">
              <a:lumMod val="60000"/>
              <a:lumOff val="40000"/>
            </a:schemeClr>
          </a:solidFill>
        </p:grpSpPr>
        <p:sp>
          <p:nvSpPr>
            <p:cNvPr id="124" name="Rectangle 123"/>
            <p:cNvSpPr/>
            <p:nvPr/>
          </p:nvSpPr>
          <p:spPr>
            <a:xfrm>
              <a:off x="2518748" y="5529983"/>
              <a:ext cx="1427510" cy="300456"/>
            </a:xfrm>
            <a:prstGeom prst="rect">
              <a:avLst/>
            </a:prstGeom>
            <a:grpFill/>
            <a:ln>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 name="TextBox 124"/>
            <p:cNvSpPr txBox="1"/>
            <p:nvPr/>
          </p:nvSpPr>
          <p:spPr>
            <a:xfrm>
              <a:off x="2892417" y="5504382"/>
              <a:ext cx="754065" cy="307777"/>
            </a:xfrm>
            <a:prstGeom prst="rect">
              <a:avLst/>
            </a:prstGeom>
            <a:noFill/>
          </p:spPr>
          <p:txBody>
            <a:bodyPr wrap="square" rtlCol="0">
              <a:spAutoFit/>
            </a:bodyPr>
            <a:lstStyle/>
            <a:p>
              <a:pPr algn="ctr"/>
              <a:r>
                <a:rPr lang="en-US" sz="1400" dirty="0" smtClean="0"/>
                <a:t>VMM 4</a:t>
              </a:r>
              <a:endParaRPr lang="en-US" sz="1400" dirty="0"/>
            </a:p>
          </p:txBody>
        </p:sp>
      </p:grpSp>
      <p:grpSp>
        <p:nvGrpSpPr>
          <p:cNvPr id="8" name="Group 7"/>
          <p:cNvGrpSpPr/>
          <p:nvPr/>
        </p:nvGrpSpPr>
        <p:grpSpPr>
          <a:xfrm>
            <a:off x="5684115" y="4854761"/>
            <a:ext cx="1427510" cy="326057"/>
            <a:chOff x="2518748" y="5504382"/>
            <a:chExt cx="1427510" cy="326057"/>
          </a:xfrm>
          <a:solidFill>
            <a:schemeClr val="accent4">
              <a:lumMod val="60000"/>
              <a:lumOff val="40000"/>
            </a:schemeClr>
          </a:solidFill>
        </p:grpSpPr>
        <p:sp>
          <p:nvSpPr>
            <p:cNvPr id="111" name="Rectangle 110"/>
            <p:cNvSpPr/>
            <p:nvPr/>
          </p:nvSpPr>
          <p:spPr>
            <a:xfrm>
              <a:off x="2518748" y="5529983"/>
              <a:ext cx="1427510" cy="300456"/>
            </a:xfrm>
            <a:prstGeom prst="rect">
              <a:avLst/>
            </a:prstGeom>
            <a:grpFill/>
            <a:ln>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 name="TextBox 111"/>
            <p:cNvSpPr txBox="1"/>
            <p:nvPr/>
          </p:nvSpPr>
          <p:spPr>
            <a:xfrm>
              <a:off x="2892417" y="5504382"/>
              <a:ext cx="754065" cy="307777"/>
            </a:xfrm>
            <a:prstGeom prst="rect">
              <a:avLst/>
            </a:prstGeom>
            <a:noFill/>
          </p:spPr>
          <p:txBody>
            <a:bodyPr wrap="square" rtlCol="0">
              <a:spAutoFit/>
            </a:bodyPr>
            <a:lstStyle/>
            <a:p>
              <a:pPr algn="ctr"/>
              <a:r>
                <a:rPr lang="en-US" sz="1400" dirty="0" smtClean="0"/>
                <a:t>VMM 3</a:t>
              </a:r>
              <a:endParaRPr lang="en-US" sz="1400" dirty="0"/>
            </a:p>
          </p:txBody>
        </p:sp>
      </p:grpSp>
      <p:grpSp>
        <p:nvGrpSpPr>
          <p:cNvPr id="117" name="Group 116"/>
          <p:cNvGrpSpPr/>
          <p:nvPr/>
        </p:nvGrpSpPr>
        <p:grpSpPr>
          <a:xfrm>
            <a:off x="5690751" y="3737758"/>
            <a:ext cx="1427510" cy="326057"/>
            <a:chOff x="2518748" y="5504382"/>
            <a:chExt cx="1427510" cy="326057"/>
          </a:xfrm>
          <a:solidFill>
            <a:schemeClr val="accent2">
              <a:lumMod val="40000"/>
              <a:lumOff val="60000"/>
            </a:schemeClr>
          </a:solidFill>
        </p:grpSpPr>
        <p:sp>
          <p:nvSpPr>
            <p:cNvPr id="118" name="Rectangle 117"/>
            <p:cNvSpPr/>
            <p:nvPr/>
          </p:nvSpPr>
          <p:spPr>
            <a:xfrm>
              <a:off x="2518748" y="5529983"/>
              <a:ext cx="1427510" cy="300456"/>
            </a:xfrm>
            <a:prstGeom prst="rect">
              <a:avLst/>
            </a:prstGeom>
            <a:grpFill/>
            <a:ln>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 name="TextBox 118"/>
            <p:cNvSpPr txBox="1"/>
            <p:nvPr/>
          </p:nvSpPr>
          <p:spPr>
            <a:xfrm>
              <a:off x="2892417" y="5504382"/>
              <a:ext cx="754065" cy="307777"/>
            </a:xfrm>
            <a:prstGeom prst="rect">
              <a:avLst/>
            </a:prstGeom>
            <a:noFill/>
          </p:spPr>
          <p:txBody>
            <a:bodyPr wrap="square" rtlCol="0">
              <a:spAutoFit/>
            </a:bodyPr>
            <a:lstStyle/>
            <a:p>
              <a:pPr algn="ctr"/>
              <a:r>
                <a:rPr lang="en-US" sz="1400" dirty="0" smtClean="0"/>
                <a:t>VMM 2</a:t>
              </a:r>
              <a:endParaRPr lang="en-US" sz="1400" dirty="0"/>
            </a:p>
          </p:txBody>
        </p:sp>
      </p:grpSp>
      <p:grpSp>
        <p:nvGrpSpPr>
          <p:cNvPr id="120" name="Group 119"/>
          <p:cNvGrpSpPr/>
          <p:nvPr/>
        </p:nvGrpSpPr>
        <p:grpSpPr>
          <a:xfrm>
            <a:off x="5690751" y="2060509"/>
            <a:ext cx="1427510" cy="326057"/>
            <a:chOff x="2518748" y="5504382"/>
            <a:chExt cx="1427510" cy="326057"/>
          </a:xfrm>
          <a:solidFill>
            <a:schemeClr val="bg2">
              <a:lumMod val="75000"/>
            </a:schemeClr>
          </a:solidFill>
        </p:grpSpPr>
        <p:sp>
          <p:nvSpPr>
            <p:cNvPr id="121" name="Rectangle 120"/>
            <p:cNvSpPr/>
            <p:nvPr/>
          </p:nvSpPr>
          <p:spPr>
            <a:xfrm>
              <a:off x="2518748" y="5529983"/>
              <a:ext cx="1427510" cy="300456"/>
            </a:xfrm>
            <a:prstGeom prst="rect">
              <a:avLst/>
            </a:prstGeom>
            <a:grpFill/>
            <a:ln>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 name="TextBox 121"/>
            <p:cNvSpPr txBox="1"/>
            <p:nvPr/>
          </p:nvSpPr>
          <p:spPr>
            <a:xfrm>
              <a:off x="2892417" y="5504382"/>
              <a:ext cx="754065" cy="307777"/>
            </a:xfrm>
            <a:prstGeom prst="rect">
              <a:avLst/>
            </a:prstGeom>
            <a:noFill/>
          </p:spPr>
          <p:txBody>
            <a:bodyPr wrap="square" rtlCol="0">
              <a:spAutoFit/>
            </a:bodyPr>
            <a:lstStyle/>
            <a:p>
              <a:pPr algn="ctr"/>
              <a:r>
                <a:rPr lang="en-US" sz="1400" dirty="0" smtClean="0"/>
                <a:t>VMM 1</a:t>
              </a:r>
              <a:endParaRPr lang="en-US" sz="1400" dirty="0"/>
            </a:p>
          </p:txBody>
        </p:sp>
      </p:grpSp>
      <p:grpSp>
        <p:nvGrpSpPr>
          <p:cNvPr id="126" name="Group 125"/>
          <p:cNvGrpSpPr/>
          <p:nvPr/>
        </p:nvGrpSpPr>
        <p:grpSpPr>
          <a:xfrm>
            <a:off x="1726646" y="4460176"/>
            <a:ext cx="1427510" cy="326057"/>
            <a:chOff x="2518748" y="5504382"/>
            <a:chExt cx="1427510" cy="326057"/>
          </a:xfrm>
          <a:solidFill>
            <a:schemeClr val="bg1">
              <a:lumMod val="75000"/>
            </a:schemeClr>
          </a:solidFill>
        </p:grpSpPr>
        <p:sp>
          <p:nvSpPr>
            <p:cNvPr id="127" name="Rectangle 126"/>
            <p:cNvSpPr/>
            <p:nvPr/>
          </p:nvSpPr>
          <p:spPr>
            <a:xfrm>
              <a:off x="2518748" y="5529983"/>
              <a:ext cx="1427510" cy="300456"/>
            </a:xfrm>
            <a:prstGeom prst="rect">
              <a:avLst/>
            </a:prstGeom>
            <a:grpFill/>
            <a:ln>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 name="TextBox 127"/>
            <p:cNvSpPr txBox="1"/>
            <p:nvPr/>
          </p:nvSpPr>
          <p:spPr>
            <a:xfrm>
              <a:off x="2892417" y="5504382"/>
              <a:ext cx="754065" cy="307777"/>
            </a:xfrm>
            <a:prstGeom prst="rect">
              <a:avLst/>
            </a:prstGeom>
            <a:noFill/>
          </p:spPr>
          <p:txBody>
            <a:bodyPr wrap="square" rtlCol="0">
              <a:spAutoFit/>
            </a:bodyPr>
            <a:lstStyle/>
            <a:p>
              <a:pPr algn="ctr"/>
              <a:r>
                <a:rPr lang="en-US" sz="1400" dirty="0" smtClean="0"/>
                <a:t>VMM</a:t>
              </a:r>
              <a:endParaRPr lang="en-US" sz="1400" dirty="0"/>
            </a:p>
          </p:txBody>
        </p:sp>
      </p:grpSp>
      <p:grpSp>
        <p:nvGrpSpPr>
          <p:cNvPr id="3" name="Group 28"/>
          <p:cNvGrpSpPr/>
          <p:nvPr/>
        </p:nvGrpSpPr>
        <p:grpSpPr>
          <a:xfrm>
            <a:off x="6948336" y="917509"/>
            <a:ext cx="1933032" cy="1295400"/>
            <a:chOff x="3657600" y="1219200"/>
            <a:chExt cx="1933032" cy="1295400"/>
          </a:xfrm>
        </p:grpSpPr>
        <p:sp>
          <p:nvSpPr>
            <p:cNvPr id="5" name="Cloud"/>
            <p:cNvSpPr>
              <a:spLocks noChangeAspect="1" noEditPoints="1" noChangeArrowheads="1"/>
            </p:cNvSpPr>
            <p:nvPr/>
          </p:nvSpPr>
          <p:spPr bwMode="auto">
            <a:xfrm>
              <a:off x="3657600" y="1219200"/>
              <a:ext cx="1933032" cy="12954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sp>
          <p:nvSpPr>
            <p:cNvPr id="18" name="Flowchart: Magnetic Disk 17"/>
            <p:cNvSpPr/>
            <p:nvPr/>
          </p:nvSpPr>
          <p:spPr>
            <a:xfrm>
              <a:off x="4267200" y="1447800"/>
              <a:ext cx="737916" cy="838200"/>
            </a:xfrm>
            <a:prstGeom prst="flowChartMagneticDisk">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29"/>
          <p:cNvGrpSpPr/>
          <p:nvPr/>
        </p:nvGrpSpPr>
        <p:grpSpPr>
          <a:xfrm>
            <a:off x="6948336" y="2328073"/>
            <a:ext cx="1933032" cy="1295400"/>
            <a:chOff x="3657600" y="1219200"/>
            <a:chExt cx="1933032" cy="1295400"/>
          </a:xfrm>
        </p:grpSpPr>
        <p:sp>
          <p:nvSpPr>
            <p:cNvPr id="31" name="Cloud"/>
            <p:cNvSpPr>
              <a:spLocks noChangeAspect="1" noEditPoints="1" noChangeArrowheads="1"/>
            </p:cNvSpPr>
            <p:nvPr/>
          </p:nvSpPr>
          <p:spPr bwMode="auto">
            <a:xfrm>
              <a:off x="3657600" y="1219200"/>
              <a:ext cx="1933032" cy="12954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sp>
          <p:nvSpPr>
            <p:cNvPr id="32" name="Flowchart: Magnetic Disk 31"/>
            <p:cNvSpPr/>
            <p:nvPr/>
          </p:nvSpPr>
          <p:spPr>
            <a:xfrm>
              <a:off x="4267200" y="1447800"/>
              <a:ext cx="737916" cy="838200"/>
            </a:xfrm>
            <a:prstGeom prst="flowChartMagneticDisk">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32"/>
          <p:cNvGrpSpPr/>
          <p:nvPr/>
        </p:nvGrpSpPr>
        <p:grpSpPr>
          <a:xfrm>
            <a:off x="6948336" y="5296331"/>
            <a:ext cx="1933032" cy="1295400"/>
            <a:chOff x="3657600" y="1219200"/>
            <a:chExt cx="1933032" cy="1295400"/>
          </a:xfrm>
        </p:grpSpPr>
        <p:sp>
          <p:nvSpPr>
            <p:cNvPr id="34" name="Cloud"/>
            <p:cNvSpPr>
              <a:spLocks noChangeAspect="1" noEditPoints="1" noChangeArrowheads="1"/>
            </p:cNvSpPr>
            <p:nvPr/>
          </p:nvSpPr>
          <p:spPr bwMode="auto">
            <a:xfrm>
              <a:off x="3657600" y="1219200"/>
              <a:ext cx="1933032" cy="12954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sp>
          <p:nvSpPr>
            <p:cNvPr id="35" name="Flowchart: Magnetic Disk 34"/>
            <p:cNvSpPr/>
            <p:nvPr/>
          </p:nvSpPr>
          <p:spPr>
            <a:xfrm>
              <a:off x="4267200" y="1447800"/>
              <a:ext cx="737916" cy="838200"/>
            </a:xfrm>
            <a:prstGeom prst="flowChartMagneticDisk">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35"/>
          <p:cNvGrpSpPr/>
          <p:nvPr/>
        </p:nvGrpSpPr>
        <p:grpSpPr>
          <a:xfrm>
            <a:off x="6948336" y="3778984"/>
            <a:ext cx="1933032" cy="1295400"/>
            <a:chOff x="3657600" y="1219200"/>
            <a:chExt cx="1933032" cy="1295400"/>
          </a:xfrm>
        </p:grpSpPr>
        <p:sp>
          <p:nvSpPr>
            <p:cNvPr id="37" name="Cloud"/>
            <p:cNvSpPr>
              <a:spLocks noChangeAspect="1" noEditPoints="1" noChangeArrowheads="1"/>
            </p:cNvSpPr>
            <p:nvPr/>
          </p:nvSpPr>
          <p:spPr bwMode="auto">
            <a:xfrm>
              <a:off x="3657600" y="1219200"/>
              <a:ext cx="1933032" cy="12954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sp>
          <p:nvSpPr>
            <p:cNvPr id="38" name="Flowchart: Magnetic Disk 37"/>
            <p:cNvSpPr/>
            <p:nvPr/>
          </p:nvSpPr>
          <p:spPr>
            <a:xfrm>
              <a:off x="4267200" y="1447800"/>
              <a:ext cx="737916" cy="838200"/>
            </a:xfrm>
            <a:prstGeom prst="flowChartMagneticDisk">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Picture 13" descr="logo_aws.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2936" y="3294643"/>
            <a:ext cx="1166284" cy="426689"/>
          </a:xfrm>
          <a:prstGeom prst="rect">
            <a:avLst/>
          </a:prstGeom>
        </p:spPr>
      </p:pic>
      <p:pic>
        <p:nvPicPr>
          <p:cNvPr id="15" name="Picture 14" descr="rackspace_log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6830" y="1934947"/>
            <a:ext cx="1586063" cy="279410"/>
          </a:xfrm>
          <a:prstGeom prst="rect">
            <a:avLst/>
          </a:prstGeom>
        </p:spPr>
      </p:pic>
      <p:grpSp>
        <p:nvGrpSpPr>
          <p:cNvPr id="39" name="Group 38"/>
          <p:cNvGrpSpPr/>
          <p:nvPr/>
        </p:nvGrpSpPr>
        <p:grpSpPr>
          <a:xfrm>
            <a:off x="5684116" y="1675245"/>
            <a:ext cx="1427510" cy="372079"/>
            <a:chOff x="5752254" y="4861909"/>
            <a:chExt cx="1427510" cy="372079"/>
          </a:xfrm>
        </p:grpSpPr>
        <p:sp>
          <p:nvSpPr>
            <p:cNvPr id="40" name="Rectangle 39"/>
            <p:cNvSpPr/>
            <p:nvPr/>
          </p:nvSpPr>
          <p:spPr>
            <a:xfrm>
              <a:off x="6426088" y="4861909"/>
              <a:ext cx="753676" cy="13815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Rectangle 40"/>
            <p:cNvSpPr/>
            <p:nvPr/>
          </p:nvSpPr>
          <p:spPr>
            <a:xfrm>
              <a:off x="5752254" y="4933532"/>
              <a:ext cx="1427510" cy="300456"/>
            </a:xfrm>
            <a:prstGeom prst="rect">
              <a:avLst/>
            </a:prstGeom>
            <a:solidFill>
              <a:schemeClr val="tx2">
                <a:lumMod val="40000"/>
                <a:lumOff val="60000"/>
              </a:schemeClr>
            </a:solidFill>
            <a:ln>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TextBox 41"/>
            <p:cNvSpPr txBox="1"/>
            <p:nvPr/>
          </p:nvSpPr>
          <p:spPr>
            <a:xfrm>
              <a:off x="5916847" y="4907931"/>
              <a:ext cx="1120782" cy="307777"/>
            </a:xfrm>
            <a:prstGeom prst="rect">
              <a:avLst/>
            </a:prstGeom>
            <a:noFill/>
          </p:spPr>
          <p:txBody>
            <a:bodyPr wrap="square" rtlCol="0">
              <a:spAutoFit/>
            </a:bodyPr>
            <a:lstStyle/>
            <a:p>
              <a:pPr algn="ctr"/>
              <a:r>
                <a:rPr lang="en-US" sz="1400" dirty="0" err="1" smtClean="0"/>
                <a:t>Xen</a:t>
              </a:r>
              <a:r>
                <a:rPr lang="en-US" sz="1400" dirty="0" smtClean="0"/>
                <a:t>-Blanket</a:t>
              </a:r>
              <a:endParaRPr lang="en-US" sz="1400" dirty="0"/>
            </a:p>
          </p:txBody>
        </p:sp>
      </p:grpSp>
      <p:grpSp>
        <p:nvGrpSpPr>
          <p:cNvPr id="66" name="Group 65"/>
          <p:cNvGrpSpPr/>
          <p:nvPr/>
        </p:nvGrpSpPr>
        <p:grpSpPr>
          <a:xfrm>
            <a:off x="5685588" y="3349253"/>
            <a:ext cx="1427510" cy="372079"/>
            <a:chOff x="5752254" y="4861909"/>
            <a:chExt cx="1427510" cy="372079"/>
          </a:xfrm>
        </p:grpSpPr>
        <p:sp>
          <p:nvSpPr>
            <p:cNvPr id="67" name="Rectangle 66"/>
            <p:cNvSpPr/>
            <p:nvPr/>
          </p:nvSpPr>
          <p:spPr>
            <a:xfrm>
              <a:off x="6426088" y="4861909"/>
              <a:ext cx="753676" cy="13815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Rectangle 67"/>
            <p:cNvSpPr/>
            <p:nvPr/>
          </p:nvSpPr>
          <p:spPr>
            <a:xfrm>
              <a:off x="5752254" y="4933532"/>
              <a:ext cx="1427510" cy="300456"/>
            </a:xfrm>
            <a:prstGeom prst="rect">
              <a:avLst/>
            </a:prstGeom>
            <a:solidFill>
              <a:schemeClr val="tx2">
                <a:lumMod val="40000"/>
                <a:lumOff val="60000"/>
              </a:schemeClr>
            </a:solidFill>
            <a:ln>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TextBox 68"/>
            <p:cNvSpPr txBox="1"/>
            <p:nvPr/>
          </p:nvSpPr>
          <p:spPr>
            <a:xfrm>
              <a:off x="5915375" y="4907931"/>
              <a:ext cx="1120782" cy="307777"/>
            </a:xfrm>
            <a:prstGeom prst="rect">
              <a:avLst/>
            </a:prstGeom>
            <a:noFill/>
          </p:spPr>
          <p:txBody>
            <a:bodyPr wrap="square" rtlCol="0">
              <a:spAutoFit/>
            </a:bodyPr>
            <a:lstStyle/>
            <a:p>
              <a:pPr algn="ctr"/>
              <a:r>
                <a:rPr lang="en-US" sz="1400" dirty="0" err="1" smtClean="0"/>
                <a:t>Xen</a:t>
              </a:r>
              <a:r>
                <a:rPr lang="en-US" sz="1400" dirty="0" smtClean="0"/>
                <a:t>-Blanket</a:t>
              </a:r>
              <a:endParaRPr lang="en-US" sz="1400" dirty="0"/>
            </a:p>
          </p:txBody>
        </p:sp>
      </p:grpSp>
      <p:grpSp>
        <p:nvGrpSpPr>
          <p:cNvPr id="71" name="Group 70"/>
          <p:cNvGrpSpPr/>
          <p:nvPr/>
        </p:nvGrpSpPr>
        <p:grpSpPr>
          <a:xfrm>
            <a:off x="5684115" y="4477520"/>
            <a:ext cx="1427510" cy="372079"/>
            <a:chOff x="5752254" y="4861909"/>
            <a:chExt cx="1427510" cy="372079"/>
          </a:xfrm>
        </p:grpSpPr>
        <p:sp>
          <p:nvSpPr>
            <p:cNvPr id="72" name="Rectangle 71"/>
            <p:cNvSpPr/>
            <p:nvPr/>
          </p:nvSpPr>
          <p:spPr>
            <a:xfrm>
              <a:off x="6426088" y="4861909"/>
              <a:ext cx="753676" cy="13815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Rectangle 72"/>
            <p:cNvSpPr/>
            <p:nvPr/>
          </p:nvSpPr>
          <p:spPr>
            <a:xfrm>
              <a:off x="5752254" y="4933532"/>
              <a:ext cx="1427510" cy="300456"/>
            </a:xfrm>
            <a:prstGeom prst="rect">
              <a:avLst/>
            </a:prstGeom>
            <a:solidFill>
              <a:schemeClr val="tx2">
                <a:lumMod val="40000"/>
                <a:lumOff val="60000"/>
              </a:schemeClr>
            </a:solidFill>
            <a:ln>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TextBox 73"/>
            <p:cNvSpPr txBox="1"/>
            <p:nvPr/>
          </p:nvSpPr>
          <p:spPr>
            <a:xfrm>
              <a:off x="5916848" y="4907931"/>
              <a:ext cx="1120781" cy="307777"/>
            </a:xfrm>
            <a:prstGeom prst="rect">
              <a:avLst/>
            </a:prstGeom>
            <a:noFill/>
          </p:spPr>
          <p:txBody>
            <a:bodyPr wrap="square" rtlCol="0">
              <a:spAutoFit/>
            </a:bodyPr>
            <a:lstStyle/>
            <a:p>
              <a:pPr algn="ctr"/>
              <a:r>
                <a:rPr lang="en-US" sz="1400" dirty="0" err="1" smtClean="0"/>
                <a:t>Xen</a:t>
              </a:r>
              <a:r>
                <a:rPr lang="en-US" sz="1400" dirty="0" smtClean="0"/>
                <a:t>-Blanket</a:t>
              </a:r>
              <a:endParaRPr lang="en-US" sz="1400" dirty="0"/>
            </a:p>
          </p:txBody>
        </p:sp>
      </p:grpSp>
      <p:grpSp>
        <p:nvGrpSpPr>
          <p:cNvPr id="76" name="Group 75"/>
          <p:cNvGrpSpPr/>
          <p:nvPr/>
        </p:nvGrpSpPr>
        <p:grpSpPr>
          <a:xfrm>
            <a:off x="5685588" y="6044921"/>
            <a:ext cx="1427510" cy="372079"/>
            <a:chOff x="5752254" y="4861909"/>
            <a:chExt cx="1427510" cy="372079"/>
          </a:xfrm>
        </p:grpSpPr>
        <p:sp>
          <p:nvSpPr>
            <p:cNvPr id="77" name="Rectangle 76"/>
            <p:cNvSpPr/>
            <p:nvPr/>
          </p:nvSpPr>
          <p:spPr>
            <a:xfrm>
              <a:off x="6426088" y="4861909"/>
              <a:ext cx="753676" cy="13815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Rectangle 78"/>
            <p:cNvSpPr/>
            <p:nvPr/>
          </p:nvSpPr>
          <p:spPr>
            <a:xfrm>
              <a:off x="5752254" y="4933532"/>
              <a:ext cx="1427510" cy="300456"/>
            </a:xfrm>
            <a:prstGeom prst="rect">
              <a:avLst/>
            </a:prstGeom>
            <a:solidFill>
              <a:schemeClr val="tx2">
                <a:lumMod val="40000"/>
                <a:lumOff val="60000"/>
              </a:schemeClr>
            </a:solidFill>
            <a:ln>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TextBox 79"/>
            <p:cNvSpPr txBox="1"/>
            <p:nvPr/>
          </p:nvSpPr>
          <p:spPr>
            <a:xfrm>
              <a:off x="5915375" y="4907931"/>
              <a:ext cx="1107219" cy="307777"/>
            </a:xfrm>
            <a:prstGeom prst="rect">
              <a:avLst/>
            </a:prstGeom>
            <a:noFill/>
          </p:spPr>
          <p:txBody>
            <a:bodyPr wrap="square" rtlCol="0">
              <a:spAutoFit/>
            </a:bodyPr>
            <a:lstStyle/>
            <a:p>
              <a:pPr algn="ctr"/>
              <a:r>
                <a:rPr lang="en-US" sz="1400" dirty="0" err="1" smtClean="0"/>
                <a:t>Xen</a:t>
              </a:r>
              <a:r>
                <a:rPr lang="en-US" sz="1400" dirty="0" smtClean="0"/>
                <a:t>-Blanket</a:t>
              </a:r>
              <a:endParaRPr lang="en-US" sz="1400" dirty="0"/>
            </a:p>
          </p:txBody>
        </p:sp>
      </p:grpSp>
      <p:grpSp>
        <p:nvGrpSpPr>
          <p:cNvPr id="82" name="Group 81"/>
          <p:cNvGrpSpPr/>
          <p:nvPr/>
        </p:nvGrpSpPr>
        <p:grpSpPr>
          <a:xfrm>
            <a:off x="1724361" y="4065129"/>
            <a:ext cx="1427510" cy="372079"/>
            <a:chOff x="5752254" y="4861909"/>
            <a:chExt cx="1427510" cy="372079"/>
          </a:xfrm>
        </p:grpSpPr>
        <p:sp>
          <p:nvSpPr>
            <p:cNvPr id="86" name="Rectangle 85"/>
            <p:cNvSpPr/>
            <p:nvPr/>
          </p:nvSpPr>
          <p:spPr>
            <a:xfrm>
              <a:off x="6426088" y="4861909"/>
              <a:ext cx="753676" cy="13815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Rectangle 92"/>
            <p:cNvSpPr/>
            <p:nvPr/>
          </p:nvSpPr>
          <p:spPr>
            <a:xfrm>
              <a:off x="5752254" y="4933532"/>
              <a:ext cx="1427510" cy="300456"/>
            </a:xfrm>
            <a:prstGeom prst="rect">
              <a:avLst/>
            </a:prstGeom>
            <a:solidFill>
              <a:schemeClr val="tx2">
                <a:lumMod val="40000"/>
                <a:lumOff val="60000"/>
              </a:schemeClr>
            </a:solidFill>
            <a:ln>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TextBox 93"/>
            <p:cNvSpPr txBox="1"/>
            <p:nvPr/>
          </p:nvSpPr>
          <p:spPr>
            <a:xfrm>
              <a:off x="5913175" y="4907931"/>
              <a:ext cx="1146502" cy="307777"/>
            </a:xfrm>
            <a:prstGeom prst="rect">
              <a:avLst/>
            </a:prstGeom>
            <a:noFill/>
          </p:spPr>
          <p:txBody>
            <a:bodyPr wrap="square" rtlCol="0">
              <a:spAutoFit/>
            </a:bodyPr>
            <a:lstStyle/>
            <a:p>
              <a:pPr algn="ctr"/>
              <a:r>
                <a:rPr lang="en-US" sz="1400" dirty="0" err="1" smtClean="0"/>
                <a:t>Xen</a:t>
              </a:r>
              <a:r>
                <a:rPr lang="en-US" sz="1400" dirty="0" smtClean="0"/>
                <a:t>-Blanket</a:t>
              </a:r>
              <a:endParaRPr lang="en-US" sz="1400" dirty="0"/>
            </a:p>
          </p:txBody>
        </p:sp>
      </p:grpSp>
      <p:pic>
        <p:nvPicPr>
          <p:cNvPr id="129" name="Picture 128" descr="CULogo4c.ep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 y="4494223"/>
            <a:ext cx="2560780" cy="797500"/>
          </a:xfrm>
          <a:prstGeom prst="rect">
            <a:avLst/>
          </a:prstGeom>
        </p:spPr>
      </p:pic>
      <p:grpSp>
        <p:nvGrpSpPr>
          <p:cNvPr id="95" name="그룹 74"/>
          <p:cNvGrpSpPr/>
          <p:nvPr/>
        </p:nvGrpSpPr>
        <p:grpSpPr>
          <a:xfrm>
            <a:off x="5418929" y="2455543"/>
            <a:ext cx="2180654" cy="1545251"/>
            <a:chOff x="1805788" y="2546934"/>
            <a:chExt cx="2513660" cy="1781226"/>
          </a:xfrm>
        </p:grpSpPr>
        <p:sp>
          <p:nvSpPr>
            <p:cNvPr id="96" name="타원 75"/>
            <p:cNvSpPr/>
            <p:nvPr/>
          </p:nvSpPr>
          <p:spPr>
            <a:xfrm>
              <a:off x="2126932" y="2781300"/>
              <a:ext cx="777240" cy="47244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VM</a:t>
              </a:r>
              <a:endParaRPr lang="en-US" sz="1600" dirty="0"/>
            </a:p>
          </p:txBody>
        </p:sp>
        <p:sp>
          <p:nvSpPr>
            <p:cNvPr id="97" name="타원 77"/>
            <p:cNvSpPr/>
            <p:nvPr/>
          </p:nvSpPr>
          <p:spPr>
            <a:xfrm>
              <a:off x="1805788" y="3848100"/>
              <a:ext cx="777240" cy="47244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VM</a:t>
              </a:r>
              <a:endParaRPr lang="en-US" sz="1600" dirty="0"/>
            </a:p>
          </p:txBody>
        </p:sp>
        <p:sp>
          <p:nvSpPr>
            <p:cNvPr id="98" name="타원 80"/>
            <p:cNvSpPr/>
            <p:nvPr/>
          </p:nvSpPr>
          <p:spPr>
            <a:xfrm>
              <a:off x="2790348" y="3855720"/>
              <a:ext cx="777240" cy="47244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VM</a:t>
              </a:r>
              <a:endParaRPr lang="en-US" sz="1600" dirty="0"/>
            </a:p>
          </p:txBody>
        </p:sp>
        <p:sp>
          <p:nvSpPr>
            <p:cNvPr id="99" name="타원 81"/>
            <p:cNvSpPr/>
            <p:nvPr/>
          </p:nvSpPr>
          <p:spPr>
            <a:xfrm>
              <a:off x="3292792" y="3253740"/>
              <a:ext cx="777240" cy="47244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VM</a:t>
              </a:r>
              <a:endParaRPr lang="en-US" sz="1600" dirty="0"/>
            </a:p>
          </p:txBody>
        </p:sp>
        <p:sp>
          <p:nvSpPr>
            <p:cNvPr id="100" name="타원 82"/>
            <p:cNvSpPr/>
            <p:nvPr/>
          </p:nvSpPr>
          <p:spPr>
            <a:xfrm>
              <a:off x="3292792" y="2546934"/>
              <a:ext cx="1026656" cy="47058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Switch</a:t>
              </a:r>
              <a:endParaRPr lang="en-US" sz="1200" dirty="0"/>
            </a:p>
          </p:txBody>
        </p:sp>
        <p:cxnSp>
          <p:nvCxnSpPr>
            <p:cNvPr id="108" name="직선 연결선 83"/>
            <p:cNvCxnSpPr>
              <a:stCxn id="100" idx="4"/>
              <a:endCxn id="99" idx="0"/>
            </p:cNvCxnSpPr>
            <p:nvPr/>
          </p:nvCxnSpPr>
          <p:spPr>
            <a:xfrm flipH="1">
              <a:off x="3681412" y="3017521"/>
              <a:ext cx="124708" cy="236220"/>
            </a:xfrm>
            <a:prstGeom prst="line">
              <a:avLst/>
            </a:prstGeom>
          </p:spPr>
          <p:style>
            <a:lnRef idx="2">
              <a:schemeClr val="accent2"/>
            </a:lnRef>
            <a:fillRef idx="0">
              <a:schemeClr val="accent2"/>
            </a:fillRef>
            <a:effectRef idx="1">
              <a:schemeClr val="accent2"/>
            </a:effectRef>
            <a:fontRef idx="minor">
              <a:schemeClr val="tx1"/>
            </a:fontRef>
          </p:style>
        </p:cxnSp>
        <p:cxnSp>
          <p:nvCxnSpPr>
            <p:cNvPr id="109" name="직선 연결선 84"/>
            <p:cNvCxnSpPr>
              <a:stCxn id="100" idx="2"/>
              <a:endCxn id="96" idx="6"/>
            </p:cNvCxnSpPr>
            <p:nvPr/>
          </p:nvCxnSpPr>
          <p:spPr>
            <a:xfrm flipH="1">
              <a:off x="2904171" y="2782227"/>
              <a:ext cx="388621" cy="235293"/>
            </a:xfrm>
            <a:prstGeom prst="line">
              <a:avLst/>
            </a:prstGeom>
          </p:spPr>
          <p:style>
            <a:lnRef idx="2">
              <a:schemeClr val="accent2"/>
            </a:lnRef>
            <a:fillRef idx="0">
              <a:schemeClr val="accent2"/>
            </a:fillRef>
            <a:effectRef idx="1">
              <a:schemeClr val="accent2"/>
            </a:effectRef>
            <a:fontRef idx="minor">
              <a:schemeClr val="tx1"/>
            </a:fontRef>
          </p:style>
        </p:cxnSp>
        <p:cxnSp>
          <p:nvCxnSpPr>
            <p:cNvPr id="113" name="직선 연결선 86"/>
            <p:cNvCxnSpPr>
              <a:stCxn id="100" idx="3"/>
              <a:endCxn id="97" idx="7"/>
            </p:cNvCxnSpPr>
            <p:nvPr/>
          </p:nvCxnSpPr>
          <p:spPr>
            <a:xfrm flipH="1">
              <a:off x="2469203" y="2948605"/>
              <a:ext cx="973939" cy="968683"/>
            </a:xfrm>
            <a:prstGeom prst="line">
              <a:avLst/>
            </a:prstGeom>
          </p:spPr>
          <p:style>
            <a:lnRef idx="2">
              <a:schemeClr val="accent2"/>
            </a:lnRef>
            <a:fillRef idx="0">
              <a:schemeClr val="accent2"/>
            </a:fillRef>
            <a:effectRef idx="1">
              <a:schemeClr val="accent2"/>
            </a:effectRef>
            <a:fontRef idx="minor">
              <a:schemeClr val="tx1"/>
            </a:fontRef>
          </p:style>
        </p:cxnSp>
        <p:cxnSp>
          <p:nvCxnSpPr>
            <p:cNvPr id="114" name="직선 연결선 87"/>
            <p:cNvCxnSpPr>
              <a:stCxn id="99" idx="4"/>
              <a:endCxn id="98" idx="7"/>
            </p:cNvCxnSpPr>
            <p:nvPr/>
          </p:nvCxnSpPr>
          <p:spPr>
            <a:xfrm flipH="1">
              <a:off x="3453764" y="3726180"/>
              <a:ext cx="227648" cy="198727"/>
            </a:xfrm>
            <a:prstGeom prst="line">
              <a:avLst/>
            </a:prstGeom>
          </p:spPr>
          <p:style>
            <a:lnRef idx="2">
              <a:schemeClr val="accent2"/>
            </a:lnRef>
            <a:fillRef idx="0">
              <a:schemeClr val="accent2"/>
            </a:fillRef>
            <a:effectRef idx="1">
              <a:schemeClr val="accent2"/>
            </a:effectRef>
            <a:fontRef idx="minor">
              <a:schemeClr val="tx1"/>
            </a:fontRef>
          </p:style>
        </p:cxnSp>
        <p:cxnSp>
          <p:nvCxnSpPr>
            <p:cNvPr id="115" name="직선 연결선 88"/>
            <p:cNvCxnSpPr>
              <a:stCxn id="96" idx="4"/>
              <a:endCxn id="97" idx="0"/>
            </p:cNvCxnSpPr>
            <p:nvPr/>
          </p:nvCxnSpPr>
          <p:spPr>
            <a:xfrm flipH="1">
              <a:off x="2194408" y="3253740"/>
              <a:ext cx="321144" cy="594360"/>
            </a:xfrm>
            <a:prstGeom prst="line">
              <a:avLst/>
            </a:prstGeom>
          </p:spPr>
          <p:style>
            <a:lnRef idx="2">
              <a:schemeClr val="accent2"/>
            </a:lnRef>
            <a:fillRef idx="0">
              <a:schemeClr val="accent2"/>
            </a:fillRef>
            <a:effectRef idx="1">
              <a:schemeClr val="accent2"/>
            </a:effectRef>
            <a:fontRef idx="minor">
              <a:schemeClr val="tx1"/>
            </a:fontRef>
          </p:style>
        </p:cxnSp>
        <p:cxnSp>
          <p:nvCxnSpPr>
            <p:cNvPr id="116" name="직선 연결선 89"/>
            <p:cNvCxnSpPr>
              <a:endCxn id="96" idx="5"/>
            </p:cNvCxnSpPr>
            <p:nvPr/>
          </p:nvCxnSpPr>
          <p:spPr>
            <a:xfrm flipH="1" flipV="1">
              <a:off x="2790348" y="3184553"/>
              <a:ext cx="113824" cy="740355"/>
            </a:xfrm>
            <a:prstGeom prst="line">
              <a:avLst/>
            </a:prstGeom>
          </p:spPr>
          <p:style>
            <a:lnRef idx="2">
              <a:schemeClr val="accent2"/>
            </a:lnRef>
            <a:fillRef idx="0">
              <a:schemeClr val="accent2"/>
            </a:fillRef>
            <a:effectRef idx="1">
              <a:schemeClr val="accent2"/>
            </a:effectRef>
            <a:fontRef idx="minor">
              <a:schemeClr val="tx1"/>
            </a:fontRef>
          </p:style>
        </p:cxnSp>
      </p:grpSp>
      <p:sp>
        <p:nvSpPr>
          <p:cNvPr id="101" name="Content Placeholder 2"/>
          <p:cNvSpPr>
            <a:spLocks noGrp="1"/>
          </p:cNvSpPr>
          <p:nvPr>
            <p:ph idx="1"/>
          </p:nvPr>
        </p:nvSpPr>
        <p:spPr>
          <a:xfrm>
            <a:off x="180431" y="762000"/>
            <a:ext cx="6083935" cy="6233160"/>
          </a:xfrm>
        </p:spPr>
        <p:txBody>
          <a:bodyPr>
            <a:normAutofit/>
          </a:bodyPr>
          <a:lstStyle/>
          <a:p>
            <a:r>
              <a:rPr lang="en-US" dirty="0"/>
              <a:t>Virtual </a:t>
            </a:r>
            <a:r>
              <a:rPr lang="en-US" dirty="0" smtClean="0"/>
              <a:t>Wires via SDN</a:t>
            </a:r>
            <a:endParaRPr lang="en-US" dirty="0"/>
          </a:p>
          <a:p>
            <a:pPr lvl="1"/>
            <a:r>
              <a:rPr lang="en-US" dirty="0"/>
              <a:t>Uses virtual switches</a:t>
            </a:r>
          </a:p>
          <a:p>
            <a:pPr lvl="1"/>
            <a:r>
              <a:rPr lang="en-US" dirty="0"/>
              <a:t>Installation of virtual connectors</a:t>
            </a:r>
          </a:p>
          <a:p>
            <a:pPr lvl="1"/>
            <a:r>
              <a:rPr lang="en-US" dirty="0"/>
              <a:t>Encapsulates and sends packets</a:t>
            </a:r>
          </a:p>
          <a:p>
            <a:endParaRPr lang="en-US" dirty="0" smtClean="0"/>
          </a:p>
          <a:p>
            <a:endParaRPr lang="en-US" dirty="0"/>
          </a:p>
          <a:p>
            <a:endParaRPr lang="en-US" dirty="0"/>
          </a:p>
          <a:p>
            <a:endParaRPr lang="en-US" dirty="0" smtClean="0"/>
          </a:p>
          <a:p>
            <a:r>
              <a:rPr lang="en-US" dirty="0" smtClean="0"/>
              <a:t>Migration </a:t>
            </a:r>
            <a:r>
              <a:rPr lang="en-US" dirty="0"/>
              <a:t>of Network </a:t>
            </a:r>
            <a:r>
              <a:rPr lang="en-US" dirty="0" err="1" smtClean="0"/>
              <a:t>Configs</a:t>
            </a:r>
            <a:endParaRPr lang="en-US" dirty="0"/>
          </a:p>
          <a:p>
            <a:pPr lvl="1"/>
            <a:r>
              <a:rPr lang="en-US" dirty="0"/>
              <a:t>Migrates network topology</a:t>
            </a:r>
          </a:p>
          <a:p>
            <a:pPr lvl="1"/>
            <a:r>
              <a:rPr lang="en-US" dirty="0"/>
              <a:t>Obviates administrative </a:t>
            </a:r>
            <a:r>
              <a:rPr lang="en-US" dirty="0" err="1" smtClean="0"/>
              <a:t>configs</a:t>
            </a:r>
            <a:endParaRPr lang="en-US" dirty="0"/>
          </a:p>
          <a:p>
            <a:pPr marL="0" indent="0">
              <a:buNone/>
            </a:pPr>
            <a:endParaRPr lang="en-US" dirty="0"/>
          </a:p>
          <a:p>
            <a:endParaRPr lang="en-US" dirty="0" smtClean="0"/>
          </a:p>
          <a:p>
            <a:endParaRPr lang="en-US" dirty="0"/>
          </a:p>
          <a:p>
            <a:pPr marL="0" indent="0">
              <a:buNone/>
            </a:pPr>
            <a:endParaRPr lang="en-US" dirty="0"/>
          </a:p>
          <a:p>
            <a:pPr marL="0" indent="0">
              <a:buNone/>
            </a:pPr>
            <a:endParaRPr lang="en-US" dirty="0" smtClean="0"/>
          </a:p>
          <a:p>
            <a:pPr marL="0" indent="0">
              <a:buNone/>
            </a:pPr>
            <a:endParaRPr lang="en-US" dirty="0" smtClean="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p:txBody>
      </p:sp>
      <p:sp>
        <p:nvSpPr>
          <p:cNvPr id="102" name="Title 1"/>
          <p:cNvSpPr>
            <a:spLocks noGrp="1"/>
          </p:cNvSpPr>
          <p:nvPr>
            <p:ph type="title"/>
          </p:nvPr>
        </p:nvSpPr>
        <p:spPr>
          <a:xfrm>
            <a:off x="0" y="-15648"/>
            <a:ext cx="7874000" cy="683305"/>
          </a:xfrm>
        </p:spPr>
        <p:txBody>
          <a:bodyPr>
            <a:normAutofit fontScale="90000"/>
          </a:bodyPr>
          <a:lstStyle/>
          <a:p>
            <a:r>
              <a:rPr lang="en-US" dirty="0" err="1"/>
              <a:t>Supercloud</a:t>
            </a:r>
            <a:r>
              <a:rPr lang="en-US" dirty="0"/>
              <a:t> Networking</a:t>
            </a:r>
          </a:p>
        </p:txBody>
      </p:sp>
      <p:pic>
        <p:nvPicPr>
          <p:cNvPr id="103" name="Picture 102" descr="FCDE7FEE-668C-4FD8-895B-EEE6753D4CA9.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78205" y="6007783"/>
            <a:ext cx="707032" cy="710696"/>
          </a:xfrm>
          <a:prstGeom prst="rect">
            <a:avLst/>
          </a:prstGeom>
        </p:spPr>
      </p:pic>
      <p:pic>
        <p:nvPicPr>
          <p:cNvPr id="104" name="Picture 103" descr="1D675CB6-A5E7-4689-BFBD-082EFC8B101D.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43803" y="4483134"/>
            <a:ext cx="775836" cy="580558"/>
          </a:xfrm>
          <a:prstGeom prst="rect">
            <a:avLst/>
          </a:prstGeom>
        </p:spPr>
      </p:pic>
    </p:spTree>
    <p:extLst>
      <p:ext uri="{BB962C8B-B14F-4D97-AF65-F5344CB8AC3E}">
        <p14:creationId xmlns:p14="http://schemas.microsoft.com/office/powerpoint/2010/main" val="4958440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2" name="Straight Connector 71"/>
          <p:cNvCxnSpPr/>
          <p:nvPr/>
        </p:nvCxnSpPr>
        <p:spPr>
          <a:xfrm flipV="1">
            <a:off x="7413985" y="4143288"/>
            <a:ext cx="203721" cy="84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61" name="Freeform 60"/>
          <p:cNvSpPr/>
          <p:nvPr/>
        </p:nvSpPr>
        <p:spPr>
          <a:xfrm rot="1308861">
            <a:off x="5885891" y="3599216"/>
            <a:ext cx="1901283" cy="1834376"/>
          </a:xfrm>
          <a:custGeom>
            <a:avLst/>
            <a:gdLst>
              <a:gd name="connsiteX0" fmla="*/ 2535044 w 2535044"/>
              <a:gd name="connsiteY0" fmla="*/ 0 h 2445834"/>
              <a:gd name="connsiteX1" fmla="*/ 854927 w 2535044"/>
              <a:gd name="connsiteY1" fmla="*/ 847493 h 2445834"/>
              <a:gd name="connsiteX2" fmla="*/ 0 w 2535044"/>
              <a:gd name="connsiteY2" fmla="*/ 2445834 h 2445834"/>
            </a:gdLst>
            <a:ahLst/>
            <a:cxnLst>
              <a:cxn ang="0">
                <a:pos x="connsiteX0" y="connsiteY0"/>
              </a:cxn>
              <a:cxn ang="0">
                <a:pos x="connsiteX1" y="connsiteY1"/>
              </a:cxn>
              <a:cxn ang="0">
                <a:pos x="connsiteX2" y="connsiteY2"/>
              </a:cxn>
            </a:cxnLst>
            <a:rect l="l" t="t" r="r" b="b"/>
            <a:pathLst>
              <a:path w="2535044" h="2445834">
                <a:moveTo>
                  <a:pt x="2535044" y="0"/>
                </a:moveTo>
                <a:cubicBezTo>
                  <a:pt x="1906239" y="219927"/>
                  <a:pt x="1277434" y="439854"/>
                  <a:pt x="854927" y="847493"/>
                </a:cubicBezTo>
                <a:cubicBezTo>
                  <a:pt x="432420" y="1255132"/>
                  <a:pt x="216210" y="1850483"/>
                  <a:pt x="0" y="2445834"/>
                </a:cubicBezTo>
              </a:path>
            </a:pathLst>
          </a:custGeom>
          <a:no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0" name="Freeform 59"/>
          <p:cNvSpPr/>
          <p:nvPr/>
        </p:nvSpPr>
        <p:spPr>
          <a:xfrm>
            <a:off x="5211329" y="3132159"/>
            <a:ext cx="2057400" cy="1271239"/>
          </a:xfrm>
          <a:custGeom>
            <a:avLst/>
            <a:gdLst>
              <a:gd name="connsiteX0" fmla="*/ 2743200 w 2743200"/>
              <a:gd name="connsiteY0" fmla="*/ 0 h 1694985"/>
              <a:gd name="connsiteX1" fmla="*/ 1784195 w 2743200"/>
              <a:gd name="connsiteY1" fmla="*/ 1293541 h 1694985"/>
              <a:gd name="connsiteX2" fmla="*/ 0 w 2743200"/>
              <a:gd name="connsiteY2" fmla="*/ 1694985 h 1694985"/>
            </a:gdLst>
            <a:ahLst/>
            <a:cxnLst>
              <a:cxn ang="0">
                <a:pos x="connsiteX0" y="connsiteY0"/>
              </a:cxn>
              <a:cxn ang="0">
                <a:pos x="connsiteX1" y="connsiteY1"/>
              </a:cxn>
              <a:cxn ang="0">
                <a:pos x="connsiteX2" y="connsiteY2"/>
              </a:cxn>
            </a:cxnLst>
            <a:rect l="l" t="t" r="r" b="b"/>
            <a:pathLst>
              <a:path w="2743200" h="1694985">
                <a:moveTo>
                  <a:pt x="2743200" y="0"/>
                </a:moveTo>
                <a:cubicBezTo>
                  <a:pt x="2492297" y="505522"/>
                  <a:pt x="2241395" y="1011044"/>
                  <a:pt x="1784195" y="1293541"/>
                </a:cubicBezTo>
                <a:cubicBezTo>
                  <a:pt x="1326995" y="1576039"/>
                  <a:pt x="663497" y="1635512"/>
                  <a:pt x="0" y="1694985"/>
                </a:cubicBezTo>
              </a:path>
            </a:pathLst>
          </a:custGeom>
          <a:no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p:txBody>
          <a:bodyPr>
            <a:normAutofit fontScale="90000"/>
          </a:bodyPr>
          <a:lstStyle/>
          <a:p>
            <a:r>
              <a:rPr lang="en-US" dirty="0" err="1"/>
              <a:t>Supercloud</a:t>
            </a:r>
            <a:r>
              <a:rPr lang="en-US" dirty="0"/>
              <a:t> Networking</a:t>
            </a:r>
          </a:p>
        </p:txBody>
      </p:sp>
      <p:sp>
        <p:nvSpPr>
          <p:cNvPr id="3" name="Content Placeholder 2"/>
          <p:cNvSpPr>
            <a:spLocks noGrp="1"/>
          </p:cNvSpPr>
          <p:nvPr>
            <p:ph idx="1"/>
          </p:nvPr>
        </p:nvSpPr>
        <p:spPr/>
        <p:txBody>
          <a:bodyPr>
            <a:normAutofit/>
          </a:bodyPr>
          <a:lstStyle/>
          <a:p>
            <a:r>
              <a:rPr lang="en-US" dirty="0"/>
              <a:t>Challenges:</a:t>
            </a:r>
          </a:p>
          <a:p>
            <a:pPr lvl="1"/>
            <a:r>
              <a:rPr lang="en-US" dirty="0"/>
              <a:t>Optimal routing without extra forwarding</a:t>
            </a:r>
          </a:p>
          <a:p>
            <a:pPr lvl="1"/>
            <a:r>
              <a:rPr lang="en-US" dirty="0"/>
              <a:t>Migration without changing IP addresses</a:t>
            </a:r>
          </a:p>
          <a:p>
            <a:r>
              <a:rPr lang="en-US" dirty="0" smtClean="0"/>
              <a:t>Solution:</a:t>
            </a:r>
          </a:p>
          <a:p>
            <a:pPr lvl="1"/>
            <a:r>
              <a:rPr lang="en-US" dirty="0" smtClean="0"/>
              <a:t>VPN overlay with full-mesh tunnels</a:t>
            </a:r>
          </a:p>
          <a:p>
            <a:pPr lvl="1"/>
            <a:r>
              <a:rPr lang="en-US" dirty="0" smtClean="0"/>
              <a:t>Frenetic SDN controller</a:t>
            </a:r>
          </a:p>
          <a:p>
            <a:pPr lvl="1"/>
            <a:endParaRPr lang="en-US" dirty="0"/>
          </a:p>
        </p:txBody>
      </p:sp>
      <p:sp>
        <p:nvSpPr>
          <p:cNvPr id="4" name="Slide Number Placeholder 3"/>
          <p:cNvSpPr>
            <a:spLocks noGrp="1"/>
          </p:cNvSpPr>
          <p:nvPr>
            <p:ph type="sldNum" sz="quarter" idx="12"/>
          </p:nvPr>
        </p:nvSpPr>
        <p:spPr/>
        <p:txBody>
          <a:bodyPr/>
          <a:lstStyle/>
          <a:p>
            <a:fld id="{DDA415CE-AC42-4738-8370-870597C8B600}" type="slidenum">
              <a:rPr lang="en-US" smtClean="0"/>
              <a:t>27</a:t>
            </a:fld>
            <a:endParaRPr lang="en-US" dirty="0"/>
          </a:p>
        </p:txBody>
      </p:sp>
      <p:sp>
        <p:nvSpPr>
          <p:cNvPr id="11" name="Rectangle 10"/>
          <p:cNvSpPr/>
          <p:nvPr/>
        </p:nvSpPr>
        <p:spPr>
          <a:xfrm>
            <a:off x="5828075" y="4075424"/>
            <a:ext cx="361950" cy="1357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675" dirty="0" err="1"/>
              <a:t>vSwitch</a:t>
            </a:r>
            <a:endParaRPr lang="en-US" sz="675" dirty="0"/>
          </a:p>
        </p:txBody>
      </p:sp>
      <p:sp>
        <p:nvSpPr>
          <p:cNvPr id="12" name="Rectangle 11"/>
          <p:cNvSpPr/>
          <p:nvPr/>
        </p:nvSpPr>
        <p:spPr>
          <a:xfrm>
            <a:off x="6109060" y="4529053"/>
            <a:ext cx="361950" cy="1357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675" dirty="0" err="1"/>
              <a:t>vSwitch</a:t>
            </a:r>
            <a:endParaRPr lang="en-US" sz="675" dirty="0"/>
          </a:p>
        </p:txBody>
      </p:sp>
      <p:sp>
        <p:nvSpPr>
          <p:cNvPr id="13" name="Rectangle 12"/>
          <p:cNvSpPr/>
          <p:nvPr/>
        </p:nvSpPr>
        <p:spPr>
          <a:xfrm>
            <a:off x="6761521" y="4529053"/>
            <a:ext cx="361950" cy="1357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675" dirty="0" err="1"/>
              <a:t>vSwitch</a:t>
            </a:r>
            <a:endParaRPr lang="en-US" sz="675" dirty="0"/>
          </a:p>
        </p:txBody>
      </p:sp>
      <p:sp>
        <p:nvSpPr>
          <p:cNvPr id="14" name="Rectangle 13"/>
          <p:cNvSpPr/>
          <p:nvPr/>
        </p:nvSpPr>
        <p:spPr>
          <a:xfrm>
            <a:off x="7052035" y="4075423"/>
            <a:ext cx="361950" cy="1357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75" dirty="0" err="1"/>
              <a:t>v</a:t>
            </a:r>
            <a:r>
              <a:rPr lang="en-US" sz="675" dirty="0" err="1"/>
              <a:t>Switch</a:t>
            </a:r>
            <a:endParaRPr lang="en-US" sz="675" dirty="0"/>
          </a:p>
        </p:txBody>
      </p:sp>
      <p:cxnSp>
        <p:nvCxnSpPr>
          <p:cNvPr id="15" name="Straight Connector 14"/>
          <p:cNvCxnSpPr>
            <a:stCxn id="11" idx="3"/>
          </p:cNvCxnSpPr>
          <p:nvPr/>
        </p:nvCxnSpPr>
        <p:spPr>
          <a:xfrm flipV="1">
            <a:off x="6190025" y="3757527"/>
            <a:ext cx="431005" cy="385763"/>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a:endCxn id="14" idx="1"/>
          </p:cNvCxnSpPr>
          <p:nvPr/>
        </p:nvCxnSpPr>
        <p:spPr>
          <a:xfrm>
            <a:off x="6621029" y="3757527"/>
            <a:ext cx="431006" cy="385762"/>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a:endCxn id="12" idx="0"/>
          </p:cNvCxnSpPr>
          <p:nvPr/>
        </p:nvCxnSpPr>
        <p:spPr>
          <a:xfrm flipH="1">
            <a:off x="6290035" y="3757527"/>
            <a:ext cx="330995" cy="771525"/>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4" idx="1"/>
            <a:endCxn id="11" idx="3"/>
          </p:cNvCxnSpPr>
          <p:nvPr/>
        </p:nvCxnSpPr>
        <p:spPr>
          <a:xfrm flipH="1">
            <a:off x="6190025" y="4143289"/>
            <a:ext cx="862010"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4" idx="1"/>
            <a:endCxn id="12" idx="0"/>
          </p:cNvCxnSpPr>
          <p:nvPr/>
        </p:nvCxnSpPr>
        <p:spPr>
          <a:xfrm flipH="1">
            <a:off x="6290035" y="4143289"/>
            <a:ext cx="762000" cy="385763"/>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4" idx="1"/>
            <a:endCxn id="13" idx="0"/>
          </p:cNvCxnSpPr>
          <p:nvPr/>
        </p:nvCxnSpPr>
        <p:spPr>
          <a:xfrm flipH="1">
            <a:off x="6942496" y="4143289"/>
            <a:ext cx="109539" cy="385763"/>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3" idx="0"/>
            <a:endCxn id="11" idx="3"/>
          </p:cNvCxnSpPr>
          <p:nvPr/>
        </p:nvCxnSpPr>
        <p:spPr>
          <a:xfrm flipH="1" flipV="1">
            <a:off x="6190025" y="4143289"/>
            <a:ext cx="752471" cy="385763"/>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13" idx="0"/>
            <a:endCxn id="12" idx="0"/>
          </p:cNvCxnSpPr>
          <p:nvPr/>
        </p:nvCxnSpPr>
        <p:spPr>
          <a:xfrm flipH="1">
            <a:off x="6290035" y="4529052"/>
            <a:ext cx="65246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12" idx="0"/>
            <a:endCxn id="11" idx="3"/>
          </p:cNvCxnSpPr>
          <p:nvPr/>
        </p:nvCxnSpPr>
        <p:spPr>
          <a:xfrm flipH="1" flipV="1">
            <a:off x="6190025" y="4143289"/>
            <a:ext cx="100010" cy="385763"/>
          </a:xfrm>
          <a:prstGeom prst="line">
            <a:avLst/>
          </a:prstGeom>
        </p:spPr>
        <p:style>
          <a:lnRef idx="1">
            <a:schemeClr val="accent1"/>
          </a:lnRef>
          <a:fillRef idx="0">
            <a:schemeClr val="accent1"/>
          </a:fillRef>
          <a:effectRef idx="0">
            <a:schemeClr val="accent1"/>
          </a:effectRef>
          <a:fontRef idx="minor">
            <a:schemeClr val="tx1"/>
          </a:fontRef>
        </p:style>
      </p:cxnSp>
      <p:sp>
        <p:nvSpPr>
          <p:cNvPr id="26" name="Rounded Rectangle 25"/>
          <p:cNvSpPr/>
          <p:nvPr/>
        </p:nvSpPr>
        <p:spPr>
          <a:xfrm>
            <a:off x="6511114" y="3289785"/>
            <a:ext cx="230981" cy="19050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lIns="0" tIns="0" rIns="0" bIns="0" rtlCol="0" anchor="ctr"/>
          <a:lstStyle/>
          <a:p>
            <a:pPr algn="ctr"/>
            <a:r>
              <a:rPr lang="en-US" sz="825" dirty="0"/>
              <a:t>VM</a:t>
            </a:r>
            <a:endParaRPr lang="en-US" sz="825" dirty="0"/>
          </a:p>
        </p:txBody>
      </p:sp>
      <p:cxnSp>
        <p:nvCxnSpPr>
          <p:cNvPr id="29" name="Straight Connector 28"/>
          <p:cNvCxnSpPr>
            <a:stCxn id="26" idx="2"/>
            <a:endCxn id="53" idx="0"/>
          </p:cNvCxnSpPr>
          <p:nvPr/>
        </p:nvCxnSpPr>
        <p:spPr>
          <a:xfrm>
            <a:off x="6626604" y="3480285"/>
            <a:ext cx="0" cy="15176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6445629" y="3632047"/>
            <a:ext cx="361950" cy="1357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675" dirty="0" err="1"/>
              <a:t>vSwitch</a:t>
            </a:r>
            <a:endParaRPr lang="en-US" sz="675" dirty="0"/>
          </a:p>
        </p:txBody>
      </p:sp>
      <p:sp>
        <p:nvSpPr>
          <p:cNvPr id="54" name="Rounded Rectangle 53"/>
          <p:cNvSpPr/>
          <p:nvPr/>
        </p:nvSpPr>
        <p:spPr>
          <a:xfrm>
            <a:off x="6827384" y="4822636"/>
            <a:ext cx="230981" cy="19050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lIns="0" tIns="0" rIns="0" bIns="0" rtlCol="0" anchor="ctr"/>
          <a:lstStyle/>
          <a:p>
            <a:pPr algn="ctr"/>
            <a:r>
              <a:rPr lang="en-US" sz="825" dirty="0"/>
              <a:t>VM</a:t>
            </a:r>
            <a:endParaRPr lang="en-US" sz="825" dirty="0"/>
          </a:p>
        </p:txBody>
      </p:sp>
      <p:cxnSp>
        <p:nvCxnSpPr>
          <p:cNvPr id="56" name="Straight Connector 55"/>
          <p:cNvCxnSpPr>
            <a:stCxn id="13" idx="2"/>
            <a:endCxn id="54" idx="0"/>
          </p:cNvCxnSpPr>
          <p:nvPr/>
        </p:nvCxnSpPr>
        <p:spPr>
          <a:xfrm>
            <a:off x="6942496" y="4664783"/>
            <a:ext cx="379" cy="15785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5433230" y="3413751"/>
            <a:ext cx="718466" cy="300082"/>
          </a:xfrm>
          <a:prstGeom prst="rect">
            <a:avLst/>
          </a:prstGeom>
          <a:noFill/>
        </p:spPr>
        <p:txBody>
          <a:bodyPr wrap="none" rtlCol="0">
            <a:spAutoFit/>
          </a:bodyPr>
          <a:lstStyle/>
          <a:p>
            <a:r>
              <a:rPr lang="en-US" sz="1350" dirty="0"/>
              <a:t>Cloud 1</a:t>
            </a:r>
            <a:endParaRPr lang="en-US" sz="1350" dirty="0"/>
          </a:p>
        </p:txBody>
      </p:sp>
      <p:sp>
        <p:nvSpPr>
          <p:cNvPr id="63" name="TextBox 62"/>
          <p:cNvSpPr txBox="1"/>
          <p:nvPr/>
        </p:nvSpPr>
        <p:spPr>
          <a:xfrm>
            <a:off x="7126201" y="4757108"/>
            <a:ext cx="718466" cy="300082"/>
          </a:xfrm>
          <a:prstGeom prst="rect">
            <a:avLst/>
          </a:prstGeom>
          <a:noFill/>
        </p:spPr>
        <p:txBody>
          <a:bodyPr wrap="none" rtlCol="0">
            <a:spAutoFit/>
          </a:bodyPr>
          <a:lstStyle/>
          <a:p>
            <a:r>
              <a:rPr lang="en-US" sz="1350" dirty="0"/>
              <a:t>Cloud 2</a:t>
            </a:r>
            <a:endParaRPr lang="en-US" sz="1350" dirty="0"/>
          </a:p>
        </p:txBody>
      </p:sp>
      <p:cxnSp>
        <p:nvCxnSpPr>
          <p:cNvPr id="18" name="Straight Connector 17"/>
          <p:cNvCxnSpPr>
            <a:endCxn id="13" idx="0"/>
          </p:cNvCxnSpPr>
          <p:nvPr/>
        </p:nvCxnSpPr>
        <p:spPr>
          <a:xfrm>
            <a:off x="6621029" y="3757527"/>
            <a:ext cx="321467" cy="77152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6618705" y="3753940"/>
            <a:ext cx="321467" cy="771525"/>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6948826" y="4143174"/>
            <a:ext cx="109539" cy="38576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233011874"/>
      </p:ext>
    </p:extLst>
  </p:cSld>
  <p:clrMapOvr>
    <a:masterClrMapping/>
  </p:clrMapOvr>
  <mc:AlternateContent xmlns:mc="http://schemas.openxmlformats.org/markup-compatibility/2006" xmlns:p14="http://schemas.microsoft.com/office/powerpoint/2010/main">
    <mc:Choice Requires="p14">
      <p:transition spd="slow" p14:dur="2000" advTm="79755"/>
    </mc:Choice>
    <mc:Fallback xmlns="">
      <p:transition spd="slow" advTm="7975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1000"/>
                                        <p:tgtEl>
                                          <p:spTgt spid="3">
                                            <p:txEl>
                                              <p:pRg st="4" end="4"/>
                                            </p:txEl>
                                          </p:spTgt>
                                        </p:tgtEl>
                                      </p:cBhvr>
                                    </p:animEffect>
                                    <p:anim calcmode="lin" valueType="num">
                                      <p:cBhvr>
                                        <p:cTn id="1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1000"/>
                                        <p:tgtEl>
                                          <p:spTgt spid="3">
                                            <p:txEl>
                                              <p:pRg st="5" end="5"/>
                                            </p:txEl>
                                          </p:spTgt>
                                        </p:tgtEl>
                                      </p:cBhvr>
                                    </p:animEffect>
                                    <p:anim calcmode="lin" valueType="num">
                                      <p:cBhvr>
                                        <p:cTn id="1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wipe(down)">
                                      <p:cBhvr>
                                        <p:cTn id="24" dur="500"/>
                                        <p:tgtEl>
                                          <p:spTgt spid="29"/>
                                        </p:tgtEl>
                                      </p:cBhvr>
                                    </p:animEffect>
                                  </p:childTnLst>
                                </p:cTn>
                              </p:par>
                              <p:par>
                                <p:cTn id="25" presetID="22" presetClass="entr" presetSubtype="4" fill="hold" nodeType="with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wipe(down)">
                                      <p:cBhvr>
                                        <p:cTn id="27" dur="500"/>
                                        <p:tgtEl>
                                          <p:spTgt spid="56"/>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down)">
                                      <p:cBhvr>
                                        <p:cTn id="30" dur="500"/>
                                        <p:tgtEl>
                                          <p:spTgt spid="13"/>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down)">
                                      <p:cBhvr>
                                        <p:cTn id="33" dur="500"/>
                                        <p:tgtEl>
                                          <p:spTgt spid="53"/>
                                        </p:tgtEl>
                                      </p:cBhvr>
                                    </p:animEffect>
                                  </p:childTnLst>
                                </p:cTn>
                              </p:par>
                              <p:par>
                                <p:cTn id="34" presetID="22" presetClass="entr" presetSubtype="4" fill="hold"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wipe(down)">
                                      <p:cBhvr>
                                        <p:cTn id="36" dur="500"/>
                                        <p:tgtEl>
                                          <p:spTgt spid="18"/>
                                        </p:tgtEl>
                                      </p:cBhvr>
                                    </p:animEffect>
                                  </p:childTnLst>
                                </p:cTn>
                              </p:par>
                            </p:childTnLst>
                          </p:cTn>
                        </p:par>
                        <p:par>
                          <p:cTn id="37" fill="hold">
                            <p:stCondLst>
                              <p:cond delay="500"/>
                            </p:stCondLst>
                            <p:childTnLst>
                              <p:par>
                                <p:cTn id="38" presetID="42" presetClass="entr" presetSubtype="0" fill="hold" grpId="0"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fade">
                                      <p:cBhvr>
                                        <p:cTn id="50" dur="1000"/>
                                        <p:tgtEl>
                                          <p:spTgt spid="11"/>
                                        </p:tgtEl>
                                      </p:cBhvr>
                                    </p:animEffect>
                                    <p:anim calcmode="lin" valueType="num">
                                      <p:cBhvr>
                                        <p:cTn id="51" dur="1000" fill="hold"/>
                                        <p:tgtEl>
                                          <p:spTgt spid="11"/>
                                        </p:tgtEl>
                                        <p:attrNameLst>
                                          <p:attrName>ppt_x</p:attrName>
                                        </p:attrNameLst>
                                      </p:cBhvr>
                                      <p:tavLst>
                                        <p:tav tm="0">
                                          <p:val>
                                            <p:strVal val="#ppt_x"/>
                                          </p:val>
                                        </p:tav>
                                        <p:tav tm="100000">
                                          <p:val>
                                            <p:strVal val="#ppt_x"/>
                                          </p:val>
                                        </p:tav>
                                      </p:tavLst>
                                    </p:anim>
                                    <p:anim calcmode="lin" valueType="num">
                                      <p:cBhvr>
                                        <p:cTn id="52" dur="1000" fill="hold"/>
                                        <p:tgtEl>
                                          <p:spTgt spid="11"/>
                                        </p:tgtEl>
                                        <p:attrNameLst>
                                          <p:attrName>ppt_y</p:attrName>
                                        </p:attrNameLst>
                                      </p:cBhvr>
                                      <p:tavLst>
                                        <p:tav tm="0">
                                          <p:val>
                                            <p:strVal val="#ppt_y+.1"/>
                                          </p:val>
                                        </p:tav>
                                        <p:tav tm="100000">
                                          <p:val>
                                            <p:strVal val="#ppt_y"/>
                                          </p:val>
                                        </p:tav>
                                      </p:tavLst>
                                    </p:anim>
                                  </p:childTnLst>
                                </p:cTn>
                              </p:par>
                            </p:childTnLst>
                          </p:cTn>
                        </p:par>
                        <p:par>
                          <p:cTn id="53" fill="hold">
                            <p:stCondLst>
                              <p:cond delay="15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par>
                                <p:cTn id="57" presetID="22" presetClass="entr" presetSubtype="4"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wipe(down)">
                                      <p:cBhvr>
                                        <p:cTn id="59" dur="500"/>
                                        <p:tgtEl>
                                          <p:spTgt spid="16"/>
                                        </p:tgtEl>
                                      </p:cBhvr>
                                    </p:animEffect>
                                  </p:childTnLst>
                                </p:cTn>
                              </p:par>
                              <p:par>
                                <p:cTn id="60" presetID="22" presetClass="entr" presetSubtype="4" fill="hold" nodeType="with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wipe(down)">
                                      <p:cBhvr>
                                        <p:cTn id="62" dur="500"/>
                                        <p:tgtEl>
                                          <p:spTgt spid="24"/>
                                        </p:tgtEl>
                                      </p:cBhvr>
                                    </p:animEffect>
                                  </p:childTnLst>
                                </p:cTn>
                              </p:par>
                              <p:par>
                                <p:cTn id="63" presetID="22" presetClass="entr" presetSubtype="4" fill="hold" nodeType="withEffect">
                                  <p:stCondLst>
                                    <p:cond delay="0"/>
                                  </p:stCondLst>
                                  <p:childTnLst>
                                    <p:set>
                                      <p:cBhvr>
                                        <p:cTn id="64" dur="1" fill="hold">
                                          <p:stCondLst>
                                            <p:cond delay="0"/>
                                          </p:stCondLst>
                                        </p:cTn>
                                        <p:tgtEl>
                                          <p:spTgt spid="23"/>
                                        </p:tgtEl>
                                        <p:attrNameLst>
                                          <p:attrName>style.visibility</p:attrName>
                                        </p:attrNameLst>
                                      </p:cBhvr>
                                      <p:to>
                                        <p:strVal val="visible"/>
                                      </p:to>
                                    </p:set>
                                    <p:animEffect transition="in" filter="wipe(down)">
                                      <p:cBhvr>
                                        <p:cTn id="65" dur="500"/>
                                        <p:tgtEl>
                                          <p:spTgt spid="23"/>
                                        </p:tgtEl>
                                      </p:cBhvr>
                                    </p:animEffect>
                                  </p:childTnLst>
                                </p:cTn>
                              </p:par>
                              <p:par>
                                <p:cTn id="66" presetID="22" presetClass="entr" presetSubtype="4" fill="hold" nodeType="withEffect">
                                  <p:stCondLst>
                                    <p:cond delay="0"/>
                                  </p:stCondLst>
                                  <p:childTnLst>
                                    <p:set>
                                      <p:cBhvr>
                                        <p:cTn id="67" dur="1" fill="hold">
                                          <p:stCondLst>
                                            <p:cond delay="0"/>
                                          </p:stCondLst>
                                        </p:cTn>
                                        <p:tgtEl>
                                          <p:spTgt spid="21"/>
                                        </p:tgtEl>
                                        <p:attrNameLst>
                                          <p:attrName>style.visibility</p:attrName>
                                        </p:attrNameLst>
                                      </p:cBhvr>
                                      <p:to>
                                        <p:strVal val="visible"/>
                                      </p:to>
                                    </p:set>
                                    <p:animEffect transition="in" filter="wipe(down)">
                                      <p:cBhvr>
                                        <p:cTn id="68" dur="500"/>
                                        <p:tgtEl>
                                          <p:spTgt spid="21"/>
                                        </p:tgtEl>
                                      </p:cBhvr>
                                    </p:animEffect>
                                  </p:childTnLst>
                                </p:cTn>
                              </p:par>
                              <p:par>
                                <p:cTn id="69" presetID="22" presetClass="entr" presetSubtype="4" fill="hold" nodeType="with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wipe(down)">
                                      <p:cBhvr>
                                        <p:cTn id="71" dur="500"/>
                                        <p:tgtEl>
                                          <p:spTgt spid="17"/>
                                        </p:tgtEl>
                                      </p:cBhvr>
                                    </p:animEffect>
                                  </p:childTnLst>
                                </p:cTn>
                              </p:par>
                              <p:par>
                                <p:cTn id="72" presetID="22" presetClass="entr" presetSubtype="4" fill="hold" nodeType="with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wipe(down)">
                                      <p:cBhvr>
                                        <p:cTn id="74" dur="500"/>
                                        <p:tgtEl>
                                          <p:spTgt spid="19"/>
                                        </p:tgtEl>
                                      </p:cBhvr>
                                    </p:animEffect>
                                  </p:childTnLst>
                                </p:cTn>
                              </p:par>
                              <p:par>
                                <p:cTn id="75" presetID="22" presetClass="entr" presetSubtype="4" fill="hold" nodeType="with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wipe(down)">
                                      <p:cBhvr>
                                        <p:cTn id="77" dur="500"/>
                                        <p:tgtEl>
                                          <p:spTgt spid="22"/>
                                        </p:tgtEl>
                                      </p:cBhvr>
                                    </p:animEffect>
                                  </p:childTnLst>
                                </p:cTn>
                              </p:par>
                              <p:par>
                                <p:cTn id="78" presetID="22" presetClass="entr" presetSubtype="4" fill="hold" nodeType="withEffect">
                                  <p:stCondLst>
                                    <p:cond delay="0"/>
                                  </p:stCondLst>
                                  <p:childTnLst>
                                    <p:set>
                                      <p:cBhvr>
                                        <p:cTn id="79" dur="1" fill="hold">
                                          <p:stCondLst>
                                            <p:cond delay="0"/>
                                          </p:stCondLst>
                                        </p:cTn>
                                        <p:tgtEl>
                                          <p:spTgt spid="20"/>
                                        </p:tgtEl>
                                        <p:attrNameLst>
                                          <p:attrName>style.visibility</p:attrName>
                                        </p:attrNameLst>
                                      </p:cBhvr>
                                      <p:to>
                                        <p:strVal val="visible"/>
                                      </p:to>
                                    </p:set>
                                    <p:animEffect transition="in" filter="wipe(down)">
                                      <p:cBhvr>
                                        <p:cTn id="80" dur="500"/>
                                        <p:tgtEl>
                                          <p:spTgt spid="20"/>
                                        </p:tgtEl>
                                      </p:cBhvr>
                                    </p:animEffect>
                                  </p:childTnLst>
                                </p:cTn>
                              </p:par>
                            </p:childTnLst>
                          </p:cTn>
                        </p:par>
                      </p:childTnLst>
                    </p:cTn>
                  </p:par>
                  <p:par>
                    <p:cTn id="81" fill="hold">
                      <p:stCondLst>
                        <p:cond delay="indefinite"/>
                      </p:stCondLst>
                      <p:childTnLst>
                        <p:par>
                          <p:cTn id="82" fill="hold">
                            <p:stCondLst>
                              <p:cond delay="0"/>
                            </p:stCondLst>
                            <p:childTnLst>
                              <p:par>
                                <p:cTn id="83" presetID="42" presetClass="path" presetSubtype="0" accel="50000" decel="50000" fill="hold" grpId="0" nodeType="clickEffect">
                                  <p:stCondLst>
                                    <p:cond delay="0"/>
                                  </p:stCondLst>
                                  <p:childTnLst>
                                    <p:animMotion origin="layout" path="M 4.16667E-7 4.81481E-6 L 0.11419 0.14745 " pathEditMode="relative" rAng="0" ptsTypes="AA">
                                      <p:cBhvr>
                                        <p:cTn id="84" dur="2000" fill="hold"/>
                                        <p:tgtEl>
                                          <p:spTgt spid="26"/>
                                        </p:tgtEl>
                                        <p:attrNameLst>
                                          <p:attrName>ppt_x</p:attrName>
                                          <p:attrName>ppt_y</p:attrName>
                                        </p:attrNameLst>
                                      </p:cBhvr>
                                      <p:rCtr x="5703" y="7361"/>
                                    </p:animMotion>
                                  </p:childTnLst>
                                </p:cTn>
                              </p:par>
                            </p:childTnLst>
                          </p:cTn>
                        </p:par>
                        <p:par>
                          <p:cTn id="85" fill="hold">
                            <p:stCondLst>
                              <p:cond delay="2000"/>
                            </p:stCondLst>
                            <p:childTnLst>
                              <p:par>
                                <p:cTn id="86" presetID="22" presetClass="exit" presetSubtype="4" fill="hold" nodeType="afterEffect">
                                  <p:stCondLst>
                                    <p:cond delay="0"/>
                                  </p:stCondLst>
                                  <p:childTnLst>
                                    <p:animEffect transition="out" filter="wipe(down)">
                                      <p:cBhvr>
                                        <p:cTn id="87" dur="500"/>
                                        <p:tgtEl>
                                          <p:spTgt spid="29"/>
                                        </p:tgtEl>
                                      </p:cBhvr>
                                    </p:animEffect>
                                    <p:set>
                                      <p:cBhvr>
                                        <p:cTn id="88" dur="1" fill="hold">
                                          <p:stCondLst>
                                            <p:cond delay="499"/>
                                          </p:stCondLst>
                                        </p:cTn>
                                        <p:tgtEl>
                                          <p:spTgt spid="29"/>
                                        </p:tgtEl>
                                        <p:attrNameLst>
                                          <p:attrName>style.visibility</p:attrName>
                                        </p:attrNameLst>
                                      </p:cBhvr>
                                      <p:to>
                                        <p:strVal val="hidden"/>
                                      </p:to>
                                    </p:set>
                                  </p:childTnLst>
                                </p:cTn>
                              </p:par>
                              <p:par>
                                <p:cTn id="89" presetID="22" presetClass="entr" presetSubtype="4" fill="hold" nodeType="withEffect">
                                  <p:stCondLst>
                                    <p:cond delay="0"/>
                                  </p:stCondLst>
                                  <p:childTnLst>
                                    <p:set>
                                      <p:cBhvr>
                                        <p:cTn id="90" dur="1" fill="hold">
                                          <p:stCondLst>
                                            <p:cond delay="0"/>
                                          </p:stCondLst>
                                        </p:cTn>
                                        <p:tgtEl>
                                          <p:spTgt spid="72"/>
                                        </p:tgtEl>
                                        <p:attrNameLst>
                                          <p:attrName>style.visibility</p:attrName>
                                        </p:attrNameLst>
                                      </p:cBhvr>
                                      <p:to>
                                        <p:strVal val="visible"/>
                                      </p:to>
                                    </p:set>
                                    <p:animEffect transition="in" filter="wipe(down)">
                                      <p:cBhvr>
                                        <p:cTn id="91" dur="500"/>
                                        <p:tgtEl>
                                          <p:spTgt spid="72"/>
                                        </p:tgtEl>
                                      </p:cBhvr>
                                    </p:animEffect>
                                  </p:childTnLst>
                                </p:cTn>
                              </p:par>
                            </p:childTnLst>
                          </p:cTn>
                        </p:par>
                      </p:childTnLst>
                    </p:cTn>
                  </p:par>
                  <p:par>
                    <p:cTn id="92" fill="hold">
                      <p:stCondLst>
                        <p:cond delay="indefinite"/>
                      </p:stCondLst>
                      <p:childTnLst>
                        <p:par>
                          <p:cTn id="93" fill="hold">
                            <p:stCondLst>
                              <p:cond delay="0"/>
                            </p:stCondLst>
                            <p:childTnLst>
                              <p:par>
                                <p:cTn id="94" presetID="14" presetClass="exit" presetSubtype="10" fill="hold" nodeType="clickEffect">
                                  <p:stCondLst>
                                    <p:cond delay="0"/>
                                  </p:stCondLst>
                                  <p:childTnLst>
                                    <p:animEffect transition="out" filter="randombar(horizontal)">
                                      <p:cBhvr>
                                        <p:cTn id="95" dur="500"/>
                                        <p:tgtEl>
                                          <p:spTgt spid="18"/>
                                        </p:tgtEl>
                                      </p:cBhvr>
                                    </p:animEffect>
                                    <p:set>
                                      <p:cBhvr>
                                        <p:cTn id="96" dur="1" fill="hold">
                                          <p:stCondLst>
                                            <p:cond delay="499"/>
                                          </p:stCondLst>
                                        </p:cTn>
                                        <p:tgtEl>
                                          <p:spTgt spid="18"/>
                                        </p:tgtEl>
                                        <p:attrNameLst>
                                          <p:attrName>style.visibility</p:attrName>
                                        </p:attrNameLst>
                                      </p:cBhvr>
                                      <p:to>
                                        <p:strVal val="hidden"/>
                                      </p:to>
                                    </p:set>
                                  </p:childTnLst>
                                </p:cTn>
                              </p:par>
                              <p:par>
                                <p:cTn id="97" presetID="14" presetClass="entr" presetSubtype="10" fill="hold" nodeType="withEffect">
                                  <p:stCondLst>
                                    <p:cond delay="0"/>
                                  </p:stCondLst>
                                  <p:childTnLst>
                                    <p:set>
                                      <p:cBhvr>
                                        <p:cTn id="98" dur="1" fill="hold">
                                          <p:stCondLst>
                                            <p:cond delay="0"/>
                                          </p:stCondLst>
                                        </p:cTn>
                                        <p:tgtEl>
                                          <p:spTgt spid="30"/>
                                        </p:tgtEl>
                                        <p:attrNameLst>
                                          <p:attrName>style.visibility</p:attrName>
                                        </p:attrNameLst>
                                      </p:cBhvr>
                                      <p:to>
                                        <p:strVal val="visible"/>
                                      </p:to>
                                    </p:set>
                                    <p:animEffect transition="in" filter="randombar(horizontal)">
                                      <p:cBhvr>
                                        <p:cTn id="99" dur="500"/>
                                        <p:tgtEl>
                                          <p:spTgt spid="30"/>
                                        </p:tgtEl>
                                      </p:cBhvr>
                                    </p:animEffect>
                                  </p:childTnLst>
                                </p:cTn>
                              </p:par>
                            </p:childTnLst>
                          </p:cTn>
                        </p:par>
                        <p:par>
                          <p:cTn id="100" fill="hold">
                            <p:stCondLst>
                              <p:cond delay="500"/>
                            </p:stCondLst>
                            <p:childTnLst>
                              <p:par>
                                <p:cTn id="101" presetID="14" presetClass="exit" presetSubtype="10" fill="hold" nodeType="afterEffect">
                                  <p:stCondLst>
                                    <p:cond delay="0"/>
                                  </p:stCondLst>
                                  <p:childTnLst>
                                    <p:animEffect transition="out" filter="randombar(horizontal)">
                                      <p:cBhvr>
                                        <p:cTn id="102" dur="500"/>
                                        <p:tgtEl>
                                          <p:spTgt spid="21"/>
                                        </p:tgtEl>
                                      </p:cBhvr>
                                    </p:animEffect>
                                    <p:set>
                                      <p:cBhvr>
                                        <p:cTn id="103" dur="1" fill="hold">
                                          <p:stCondLst>
                                            <p:cond delay="499"/>
                                          </p:stCondLst>
                                        </p:cTn>
                                        <p:tgtEl>
                                          <p:spTgt spid="21"/>
                                        </p:tgtEl>
                                        <p:attrNameLst>
                                          <p:attrName>style.visibility</p:attrName>
                                        </p:attrNameLst>
                                      </p:cBhvr>
                                      <p:to>
                                        <p:strVal val="hidden"/>
                                      </p:to>
                                    </p:set>
                                  </p:childTnLst>
                                </p:cTn>
                              </p:par>
                              <p:par>
                                <p:cTn id="104" presetID="14" presetClass="entr" presetSubtype="10" fill="hold" nodeType="with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randombar(horizontal)">
                                      <p:cBhvr>
                                        <p:cTn id="10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26" grpId="0" animBg="1"/>
      <p:bldP spid="5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37667" y="2148319"/>
            <a:ext cx="7443652" cy="3411560"/>
          </a:xfrm>
          <a:prstGeom prst="rect">
            <a:avLst/>
          </a:prstGeom>
          <a:blipFill dpi="0" rotWithShape="1">
            <a:blip r:embed="rId4">
              <a:alphaModFix amt="46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p:txBody>
          <a:bodyPr>
            <a:normAutofit fontScale="90000"/>
          </a:bodyPr>
          <a:lstStyle/>
          <a:p>
            <a:r>
              <a:rPr lang="en-US" dirty="0"/>
              <a:t>VM Migration with Public IP Address</a:t>
            </a:r>
          </a:p>
        </p:txBody>
      </p:sp>
      <p:sp>
        <p:nvSpPr>
          <p:cNvPr id="4" name="Slide Number Placeholder 3"/>
          <p:cNvSpPr>
            <a:spLocks noGrp="1"/>
          </p:cNvSpPr>
          <p:nvPr>
            <p:ph type="sldNum" sz="quarter" idx="12"/>
          </p:nvPr>
        </p:nvSpPr>
        <p:spPr/>
        <p:txBody>
          <a:bodyPr/>
          <a:lstStyle/>
          <a:p>
            <a:fld id="{DDA415CE-AC42-4738-8370-870597C8B600}" type="slidenum">
              <a:rPr lang="en-US" smtClean="0"/>
              <a:t>28</a:t>
            </a:fld>
            <a:endParaRPr lang="en-US" dirty="0"/>
          </a:p>
        </p:txBody>
      </p:sp>
      <p:pic>
        <p:nvPicPr>
          <p:cNvPr id="7" name="Picture 2" descr="http://www.adweek.com/socialtimes/files/2011/08/social_networking_users_ico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57003" y="2978853"/>
            <a:ext cx="410578" cy="410578"/>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969190" y="2649633"/>
            <a:ext cx="304864" cy="254519"/>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lIns="0" tIns="0" rIns="0" bIns="0" rtlCol="0" anchor="ctr"/>
          <a:lstStyle/>
          <a:p>
            <a:pPr algn="ctr"/>
            <a:r>
              <a:rPr lang="en-US" sz="1050" dirty="0"/>
              <a:t>VM</a:t>
            </a:r>
            <a:endParaRPr lang="en-US" sz="1050" dirty="0"/>
          </a:p>
        </p:txBody>
      </p:sp>
      <p:sp>
        <p:nvSpPr>
          <p:cNvPr id="9" name="Rounded Rectangle 8"/>
          <p:cNvSpPr/>
          <p:nvPr/>
        </p:nvSpPr>
        <p:spPr>
          <a:xfrm>
            <a:off x="1717542" y="3170135"/>
            <a:ext cx="808161" cy="2971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Pub IP front-end</a:t>
            </a:r>
            <a:endParaRPr lang="en-US" sz="1050" dirty="0"/>
          </a:p>
        </p:txBody>
      </p:sp>
      <p:pic>
        <p:nvPicPr>
          <p:cNvPr id="10" name="Picture 2" descr="http://www.adweek.com/socialtimes/files/2011/08/social_networking_users_ico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52346" y="4566736"/>
            <a:ext cx="410578" cy="410578"/>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047009" y="3563646"/>
            <a:ext cx="1196161" cy="300082"/>
          </a:xfrm>
          <a:prstGeom prst="rect">
            <a:avLst/>
          </a:prstGeom>
          <a:noFill/>
        </p:spPr>
        <p:txBody>
          <a:bodyPr wrap="none" rtlCol="0">
            <a:spAutoFit/>
          </a:bodyPr>
          <a:lstStyle/>
          <a:p>
            <a:r>
              <a:rPr lang="en-US" sz="1350" dirty="0"/>
              <a:t>54.172.26.213</a:t>
            </a:r>
          </a:p>
        </p:txBody>
      </p:sp>
      <p:sp>
        <p:nvSpPr>
          <p:cNvPr id="16" name="TextBox 15"/>
          <p:cNvSpPr txBox="1"/>
          <p:nvPr/>
        </p:nvSpPr>
        <p:spPr>
          <a:xfrm>
            <a:off x="3029449" y="4503790"/>
            <a:ext cx="1196161" cy="300082"/>
          </a:xfrm>
          <a:prstGeom prst="rect">
            <a:avLst/>
          </a:prstGeom>
          <a:noFill/>
        </p:spPr>
        <p:txBody>
          <a:bodyPr wrap="none" rtlCol="0">
            <a:spAutoFit/>
          </a:bodyPr>
          <a:lstStyle/>
          <a:p>
            <a:r>
              <a:rPr lang="en-US" sz="1350" dirty="0"/>
              <a:t>54.172.26.213</a:t>
            </a:r>
          </a:p>
        </p:txBody>
      </p:sp>
      <p:sp>
        <p:nvSpPr>
          <p:cNvPr id="17" name="Up Arrow 16"/>
          <p:cNvSpPr/>
          <p:nvPr/>
        </p:nvSpPr>
        <p:spPr>
          <a:xfrm>
            <a:off x="2023483" y="2917488"/>
            <a:ext cx="196280" cy="22597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Freeform 18"/>
          <p:cNvSpPr/>
          <p:nvPr/>
        </p:nvSpPr>
        <p:spPr>
          <a:xfrm rot="20618446">
            <a:off x="1386582" y="3322141"/>
            <a:ext cx="607787" cy="276965"/>
          </a:xfrm>
          <a:custGeom>
            <a:avLst/>
            <a:gdLst>
              <a:gd name="connsiteX0" fmla="*/ 0 w 1287780"/>
              <a:gd name="connsiteY0" fmla="*/ 0 h 883920"/>
              <a:gd name="connsiteX1" fmla="*/ 441960 w 1287780"/>
              <a:gd name="connsiteY1" fmla="*/ 678180 h 883920"/>
              <a:gd name="connsiteX2" fmla="*/ 1287780 w 1287780"/>
              <a:gd name="connsiteY2" fmla="*/ 883920 h 883920"/>
            </a:gdLst>
            <a:ahLst/>
            <a:cxnLst>
              <a:cxn ang="0">
                <a:pos x="connsiteX0" y="connsiteY0"/>
              </a:cxn>
              <a:cxn ang="0">
                <a:pos x="connsiteX1" y="connsiteY1"/>
              </a:cxn>
              <a:cxn ang="0">
                <a:pos x="connsiteX2" y="connsiteY2"/>
              </a:cxn>
            </a:cxnLst>
            <a:rect l="l" t="t" r="r" b="b"/>
            <a:pathLst>
              <a:path w="1287780" h="883920">
                <a:moveTo>
                  <a:pt x="0" y="0"/>
                </a:moveTo>
                <a:cubicBezTo>
                  <a:pt x="113665" y="265430"/>
                  <a:pt x="227330" y="530860"/>
                  <a:pt x="441960" y="678180"/>
                </a:cubicBezTo>
                <a:cubicBezTo>
                  <a:pt x="656590" y="825500"/>
                  <a:pt x="972185" y="854710"/>
                  <a:pt x="1287780" y="883920"/>
                </a:cubicBezTo>
              </a:path>
            </a:pathLst>
          </a:custGeom>
          <a:noFill/>
          <a:ln w="381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Freeform 20"/>
          <p:cNvSpPr/>
          <p:nvPr/>
        </p:nvSpPr>
        <p:spPr>
          <a:xfrm>
            <a:off x="2395872" y="3490366"/>
            <a:ext cx="4004928" cy="1281659"/>
          </a:xfrm>
          <a:custGeom>
            <a:avLst/>
            <a:gdLst>
              <a:gd name="connsiteX0" fmla="*/ 4381500 w 4381500"/>
              <a:gd name="connsiteY0" fmla="*/ 990600 h 990600"/>
              <a:gd name="connsiteX1" fmla="*/ 1470660 w 4381500"/>
              <a:gd name="connsiteY1" fmla="*/ 769620 h 990600"/>
              <a:gd name="connsiteX2" fmla="*/ 0 w 4381500"/>
              <a:gd name="connsiteY2" fmla="*/ 0 h 990600"/>
            </a:gdLst>
            <a:ahLst/>
            <a:cxnLst>
              <a:cxn ang="0">
                <a:pos x="connsiteX0" y="connsiteY0"/>
              </a:cxn>
              <a:cxn ang="0">
                <a:pos x="connsiteX1" y="connsiteY1"/>
              </a:cxn>
              <a:cxn ang="0">
                <a:pos x="connsiteX2" y="connsiteY2"/>
              </a:cxn>
            </a:cxnLst>
            <a:rect l="l" t="t" r="r" b="b"/>
            <a:pathLst>
              <a:path w="4381500" h="990600">
                <a:moveTo>
                  <a:pt x="4381500" y="990600"/>
                </a:moveTo>
                <a:cubicBezTo>
                  <a:pt x="3291205" y="962660"/>
                  <a:pt x="2200910" y="934720"/>
                  <a:pt x="1470660" y="769620"/>
                </a:cubicBezTo>
                <a:cubicBezTo>
                  <a:pt x="740410" y="604520"/>
                  <a:pt x="370205" y="302260"/>
                  <a:pt x="0" y="0"/>
                </a:cubicBezTo>
              </a:path>
            </a:pathLst>
          </a:custGeom>
          <a:noFill/>
          <a:ln w="381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Right Arrow 21"/>
          <p:cNvSpPr/>
          <p:nvPr/>
        </p:nvSpPr>
        <p:spPr>
          <a:xfrm>
            <a:off x="2594190" y="3184141"/>
            <a:ext cx="3227455" cy="1872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Up Arrow 22"/>
          <p:cNvSpPr/>
          <p:nvPr/>
        </p:nvSpPr>
        <p:spPr>
          <a:xfrm rot="20268441">
            <a:off x="6195357" y="3324828"/>
            <a:ext cx="188595" cy="1271670"/>
          </a:xfrm>
          <a:prstGeom prst="upArrow">
            <a:avLst/>
          </a:prstGeom>
          <a:ln>
            <a:prstDash val="dash"/>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350"/>
          </a:p>
        </p:txBody>
      </p:sp>
      <p:sp>
        <p:nvSpPr>
          <p:cNvPr id="3" name="Rounded Rectangular Callout 2"/>
          <p:cNvSpPr/>
          <p:nvPr/>
        </p:nvSpPr>
        <p:spPr>
          <a:xfrm>
            <a:off x="6528117" y="2754182"/>
            <a:ext cx="2389312" cy="972342"/>
          </a:xfrm>
          <a:prstGeom prst="wedgeRoundRectCallout">
            <a:avLst>
              <a:gd name="adj1" fmla="val -55759"/>
              <a:gd name="adj2" fmla="val 92495"/>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sz="1050" dirty="0"/>
              <a:t>Dynamic DNS?</a:t>
            </a:r>
          </a:p>
          <a:p>
            <a:pPr marL="214313" indent="-214313">
              <a:buFont typeface="Arial" panose="020B0604020202020204" pitchFamily="34" charset="0"/>
              <a:buChar char="•"/>
            </a:pPr>
            <a:r>
              <a:rPr lang="en-US" sz="1050" dirty="0"/>
              <a:t>Can be delayed due to cache</a:t>
            </a:r>
          </a:p>
          <a:p>
            <a:pPr marL="214313" indent="-214313">
              <a:buFont typeface="Arial" panose="020B0604020202020204" pitchFamily="34" charset="0"/>
              <a:buChar char="•"/>
            </a:pPr>
            <a:r>
              <a:rPr lang="en-US" sz="1050" dirty="0"/>
              <a:t>Can cause connection interrupts</a:t>
            </a:r>
          </a:p>
          <a:p>
            <a:pPr marL="214313" indent="-214313">
              <a:buFont typeface="Arial" panose="020B0604020202020204" pitchFamily="34" charset="0"/>
              <a:buChar char="•"/>
            </a:pPr>
            <a:r>
              <a:rPr lang="en-US" sz="1050" dirty="0"/>
              <a:t>Some applications might not work</a:t>
            </a:r>
            <a:endParaRPr lang="en-US" sz="1050" dirty="0"/>
          </a:p>
        </p:txBody>
      </p:sp>
    </p:spTree>
    <p:custDataLst>
      <p:tags r:id="rId1"/>
    </p:custDataLst>
    <p:extLst>
      <p:ext uri="{BB962C8B-B14F-4D97-AF65-F5344CB8AC3E}">
        <p14:creationId xmlns:p14="http://schemas.microsoft.com/office/powerpoint/2010/main" val="1178359398"/>
      </p:ext>
    </p:extLst>
  </p:cSld>
  <p:clrMapOvr>
    <a:masterClrMapping/>
  </p:clrMapOvr>
  <mc:AlternateContent xmlns:mc="http://schemas.openxmlformats.org/markup-compatibility/2006" xmlns:p14="http://schemas.microsoft.com/office/powerpoint/2010/main">
    <mc:Choice Requires="p14">
      <p:transition spd="slow" p14:dur="2000" advTm="65154"/>
    </mc:Choice>
    <mc:Fallback xmlns="">
      <p:transition spd="slow" advTm="6515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wipe(down)">
                                      <p:cBhvr>
                                        <p:cTn id="14" dur="500"/>
                                        <p:tgtEl>
                                          <p:spTgt spid="19"/>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00"/>
                                        <p:tgtEl>
                                          <p:spTgt spid="15"/>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wipe(down)">
                                      <p:cBhvr>
                                        <p:cTn id="20" dur="500"/>
                                        <p:tgtEl>
                                          <p:spTgt spid="21"/>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down)">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down)">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path" presetSubtype="0" accel="50000" decel="50000" fill="hold" grpId="0" nodeType="clickEffect">
                                  <p:stCondLst>
                                    <p:cond delay="0"/>
                                  </p:stCondLst>
                                  <p:childTnLst>
                                    <p:animMotion origin="layout" path="M -1.25E-6 1.85185E-6 L 0.42735 0.08657 " pathEditMode="relative" rAng="0" ptsTypes="AA">
                                      <p:cBhvr>
                                        <p:cTn id="32" dur="2000" fill="hold"/>
                                        <p:tgtEl>
                                          <p:spTgt spid="8"/>
                                        </p:tgtEl>
                                        <p:attrNameLst>
                                          <p:attrName>ppt_x</p:attrName>
                                          <p:attrName>ppt_y</p:attrName>
                                        </p:attrNameLst>
                                      </p:cBhvr>
                                      <p:rCtr x="21367" y="4329"/>
                                    </p:animMotion>
                                  </p:childTnLst>
                                </p:cTn>
                              </p:par>
                            </p:childTnLst>
                          </p:cTn>
                        </p:par>
                      </p:childTnLst>
                    </p:cTn>
                  </p:par>
                  <p:par>
                    <p:cTn id="33" fill="hold">
                      <p:stCondLst>
                        <p:cond delay="indefinite"/>
                      </p:stCondLst>
                      <p:childTnLst>
                        <p:par>
                          <p:cTn id="34" fill="hold">
                            <p:stCondLst>
                              <p:cond delay="0"/>
                            </p:stCondLst>
                            <p:childTnLst>
                              <p:par>
                                <p:cTn id="35" presetID="22" presetClass="exit" presetSubtype="4" fill="hold" grpId="1" nodeType="clickEffect">
                                  <p:stCondLst>
                                    <p:cond delay="0"/>
                                  </p:stCondLst>
                                  <p:childTnLst>
                                    <p:animEffect transition="out" filter="wipe(down)">
                                      <p:cBhvr>
                                        <p:cTn id="36" dur="500"/>
                                        <p:tgtEl>
                                          <p:spTgt spid="17"/>
                                        </p:tgtEl>
                                      </p:cBhvr>
                                    </p:animEffect>
                                    <p:set>
                                      <p:cBhvr>
                                        <p:cTn id="37" dur="1" fill="hold">
                                          <p:stCondLst>
                                            <p:cond delay="499"/>
                                          </p:stCondLst>
                                        </p:cTn>
                                        <p:tgtEl>
                                          <p:spTgt spid="17"/>
                                        </p:tgtEl>
                                        <p:attrNameLst>
                                          <p:attrName>style.visibility</p:attrName>
                                        </p:attrNameLst>
                                      </p:cBhvr>
                                      <p:to>
                                        <p:strVal val="hidden"/>
                                      </p:to>
                                    </p:set>
                                  </p:childTnLst>
                                </p:cTn>
                              </p:par>
                            </p:childTnLst>
                          </p:cTn>
                        </p:par>
                        <p:par>
                          <p:cTn id="38" fill="hold">
                            <p:stCondLst>
                              <p:cond delay="500"/>
                            </p:stCondLst>
                            <p:childTnLst>
                              <p:par>
                                <p:cTn id="39" presetID="22" presetClass="entr" presetSubtype="4"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wipe(down)">
                                      <p:cBhvr>
                                        <p:cTn id="41" dur="500"/>
                                        <p:tgtEl>
                                          <p:spTgt spid="22"/>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wipe(down)">
                                      <p:cBhvr>
                                        <p:cTn id="46" dur="500"/>
                                        <p:tgtEl>
                                          <p:spTgt spid="23"/>
                                        </p:tgtEl>
                                      </p:cBhvr>
                                    </p:animEffect>
                                  </p:childTnLst>
                                </p:cTn>
                              </p:par>
                            </p:childTnLst>
                          </p:cTn>
                        </p:par>
                        <p:par>
                          <p:cTn id="47" fill="hold">
                            <p:stCondLst>
                              <p:cond delay="500"/>
                            </p:stCondLst>
                            <p:childTnLst>
                              <p:par>
                                <p:cTn id="48" presetID="22" presetClass="entr" presetSubtype="4" fill="hold" grpId="0" nodeType="after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wipe(down)">
                                      <p:cBhvr>
                                        <p:cTn id="5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5" grpId="0"/>
      <p:bldP spid="16" grpId="0"/>
      <p:bldP spid="17" grpId="0" animBg="1"/>
      <p:bldP spid="17" grpId="1" animBg="1"/>
      <p:bldP spid="19" grpId="0" animBg="1"/>
      <p:bldP spid="21" grpId="0" animBg="1"/>
      <p:bldP spid="22" grpId="0" animBg="1"/>
      <p:bldP spid="23" grpId="0" animBg="1"/>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37667" y="2148319"/>
            <a:ext cx="7443652" cy="3411560"/>
          </a:xfrm>
          <a:prstGeom prst="rect">
            <a:avLst/>
          </a:prstGeom>
          <a:blipFill dpi="0" rotWithShape="1">
            <a:blip r:embed="rId4">
              <a:alphaModFix amt="46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p:txBody>
          <a:bodyPr>
            <a:normAutofit fontScale="90000"/>
          </a:bodyPr>
          <a:lstStyle/>
          <a:p>
            <a:r>
              <a:rPr lang="en-US" dirty="0"/>
              <a:t>VM Migration with Public IP Address</a:t>
            </a:r>
          </a:p>
        </p:txBody>
      </p:sp>
      <p:sp>
        <p:nvSpPr>
          <p:cNvPr id="4" name="Slide Number Placeholder 3"/>
          <p:cNvSpPr>
            <a:spLocks noGrp="1"/>
          </p:cNvSpPr>
          <p:nvPr>
            <p:ph type="sldNum" sz="quarter" idx="12"/>
          </p:nvPr>
        </p:nvSpPr>
        <p:spPr/>
        <p:txBody>
          <a:bodyPr/>
          <a:lstStyle/>
          <a:p>
            <a:fld id="{DDA415CE-AC42-4738-8370-870597C8B600}" type="slidenum">
              <a:rPr lang="en-US" smtClean="0"/>
              <a:t>29</a:t>
            </a:fld>
            <a:endParaRPr lang="en-US" dirty="0"/>
          </a:p>
        </p:txBody>
      </p:sp>
      <p:pic>
        <p:nvPicPr>
          <p:cNvPr id="7" name="Picture 2" descr="http://www.adweek.com/socialtimes/files/2011/08/social_networking_users_ico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57003" y="2978853"/>
            <a:ext cx="410578" cy="410578"/>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969190" y="2649633"/>
            <a:ext cx="304864" cy="254519"/>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lIns="0" tIns="0" rIns="0" bIns="0" rtlCol="0" anchor="ctr"/>
          <a:lstStyle/>
          <a:p>
            <a:pPr algn="ctr"/>
            <a:r>
              <a:rPr lang="en-US" sz="1050" dirty="0"/>
              <a:t>VM</a:t>
            </a:r>
            <a:endParaRPr lang="en-US" sz="1050" dirty="0"/>
          </a:p>
        </p:txBody>
      </p:sp>
      <p:sp>
        <p:nvSpPr>
          <p:cNvPr id="9" name="Rounded Rectangle 8"/>
          <p:cNvSpPr/>
          <p:nvPr/>
        </p:nvSpPr>
        <p:spPr>
          <a:xfrm>
            <a:off x="1717542" y="3170135"/>
            <a:ext cx="808161" cy="2971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Pub IP front-end</a:t>
            </a:r>
            <a:endParaRPr lang="en-US" sz="1050" dirty="0"/>
          </a:p>
        </p:txBody>
      </p:sp>
      <p:pic>
        <p:nvPicPr>
          <p:cNvPr id="10" name="Picture 2" descr="http://www.adweek.com/socialtimes/files/2011/08/social_networking_users_ico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52346" y="4566736"/>
            <a:ext cx="410578" cy="410578"/>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047009" y="3563646"/>
            <a:ext cx="1196161" cy="300082"/>
          </a:xfrm>
          <a:prstGeom prst="rect">
            <a:avLst/>
          </a:prstGeom>
          <a:noFill/>
        </p:spPr>
        <p:txBody>
          <a:bodyPr wrap="none" rtlCol="0">
            <a:spAutoFit/>
          </a:bodyPr>
          <a:lstStyle/>
          <a:p>
            <a:r>
              <a:rPr lang="en-US" sz="1350" dirty="0"/>
              <a:t>54.172.26.213</a:t>
            </a:r>
          </a:p>
        </p:txBody>
      </p:sp>
      <p:sp>
        <p:nvSpPr>
          <p:cNvPr id="17" name="Up Arrow 16"/>
          <p:cNvSpPr/>
          <p:nvPr/>
        </p:nvSpPr>
        <p:spPr>
          <a:xfrm>
            <a:off x="2023483" y="2917488"/>
            <a:ext cx="196280" cy="22597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Freeform 18"/>
          <p:cNvSpPr/>
          <p:nvPr/>
        </p:nvSpPr>
        <p:spPr>
          <a:xfrm rot="20618446">
            <a:off x="1386582" y="3322141"/>
            <a:ext cx="607787" cy="276965"/>
          </a:xfrm>
          <a:custGeom>
            <a:avLst/>
            <a:gdLst>
              <a:gd name="connsiteX0" fmla="*/ 0 w 1287780"/>
              <a:gd name="connsiteY0" fmla="*/ 0 h 883920"/>
              <a:gd name="connsiteX1" fmla="*/ 441960 w 1287780"/>
              <a:gd name="connsiteY1" fmla="*/ 678180 h 883920"/>
              <a:gd name="connsiteX2" fmla="*/ 1287780 w 1287780"/>
              <a:gd name="connsiteY2" fmla="*/ 883920 h 883920"/>
            </a:gdLst>
            <a:ahLst/>
            <a:cxnLst>
              <a:cxn ang="0">
                <a:pos x="connsiteX0" y="connsiteY0"/>
              </a:cxn>
              <a:cxn ang="0">
                <a:pos x="connsiteX1" y="connsiteY1"/>
              </a:cxn>
              <a:cxn ang="0">
                <a:pos x="connsiteX2" y="connsiteY2"/>
              </a:cxn>
            </a:cxnLst>
            <a:rect l="l" t="t" r="r" b="b"/>
            <a:pathLst>
              <a:path w="1287780" h="883920">
                <a:moveTo>
                  <a:pt x="0" y="0"/>
                </a:moveTo>
                <a:cubicBezTo>
                  <a:pt x="113665" y="265430"/>
                  <a:pt x="227330" y="530860"/>
                  <a:pt x="441960" y="678180"/>
                </a:cubicBezTo>
                <a:cubicBezTo>
                  <a:pt x="656590" y="825500"/>
                  <a:pt x="972185" y="854710"/>
                  <a:pt x="1287780" y="883920"/>
                </a:cubicBezTo>
              </a:path>
            </a:pathLst>
          </a:custGeom>
          <a:noFill/>
          <a:ln w="381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ounded Rectangle 17"/>
          <p:cNvSpPr/>
          <p:nvPr/>
        </p:nvSpPr>
        <p:spPr>
          <a:xfrm>
            <a:off x="5658344" y="3726350"/>
            <a:ext cx="808161" cy="2971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Pub IP front-end</a:t>
            </a:r>
            <a:endParaRPr lang="en-US" sz="1050" dirty="0"/>
          </a:p>
        </p:txBody>
      </p:sp>
      <p:sp>
        <p:nvSpPr>
          <p:cNvPr id="20" name="Up Arrow 19"/>
          <p:cNvSpPr/>
          <p:nvPr/>
        </p:nvSpPr>
        <p:spPr>
          <a:xfrm rot="16986446">
            <a:off x="3885810" y="1606236"/>
            <a:ext cx="165416" cy="342609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Up Arrow 24"/>
          <p:cNvSpPr/>
          <p:nvPr/>
        </p:nvSpPr>
        <p:spPr>
          <a:xfrm>
            <a:off x="5961633" y="3389430"/>
            <a:ext cx="196280" cy="31044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Right Arrow 25"/>
          <p:cNvSpPr/>
          <p:nvPr/>
        </p:nvSpPr>
        <p:spPr>
          <a:xfrm>
            <a:off x="2594190" y="3184141"/>
            <a:ext cx="3227455" cy="1872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TextBox 26"/>
          <p:cNvSpPr txBox="1"/>
          <p:nvPr/>
        </p:nvSpPr>
        <p:spPr>
          <a:xfrm>
            <a:off x="5100658" y="4452614"/>
            <a:ext cx="1107996" cy="300082"/>
          </a:xfrm>
          <a:prstGeom prst="rect">
            <a:avLst/>
          </a:prstGeom>
          <a:noFill/>
        </p:spPr>
        <p:txBody>
          <a:bodyPr wrap="none" rtlCol="0">
            <a:spAutoFit/>
          </a:bodyPr>
          <a:lstStyle/>
          <a:p>
            <a:r>
              <a:rPr lang="en-US" sz="1350" dirty="0"/>
              <a:t>52.69.94.195</a:t>
            </a:r>
          </a:p>
        </p:txBody>
      </p:sp>
      <p:sp>
        <p:nvSpPr>
          <p:cNvPr id="28" name="Freeform 27"/>
          <p:cNvSpPr/>
          <p:nvPr/>
        </p:nvSpPr>
        <p:spPr>
          <a:xfrm>
            <a:off x="6043613" y="4054810"/>
            <a:ext cx="371475" cy="694355"/>
          </a:xfrm>
          <a:custGeom>
            <a:avLst/>
            <a:gdLst>
              <a:gd name="connsiteX0" fmla="*/ 906780 w 906780"/>
              <a:gd name="connsiteY0" fmla="*/ 899160 h 899160"/>
              <a:gd name="connsiteX1" fmla="*/ 220980 w 906780"/>
              <a:gd name="connsiteY1" fmla="*/ 556260 h 899160"/>
              <a:gd name="connsiteX2" fmla="*/ 0 w 906780"/>
              <a:gd name="connsiteY2" fmla="*/ 0 h 899160"/>
            </a:gdLst>
            <a:ahLst/>
            <a:cxnLst>
              <a:cxn ang="0">
                <a:pos x="connsiteX0" y="connsiteY0"/>
              </a:cxn>
              <a:cxn ang="0">
                <a:pos x="connsiteX1" y="connsiteY1"/>
              </a:cxn>
              <a:cxn ang="0">
                <a:pos x="connsiteX2" y="connsiteY2"/>
              </a:cxn>
            </a:cxnLst>
            <a:rect l="l" t="t" r="r" b="b"/>
            <a:pathLst>
              <a:path w="906780" h="899160">
                <a:moveTo>
                  <a:pt x="906780" y="899160"/>
                </a:moveTo>
                <a:cubicBezTo>
                  <a:pt x="639445" y="802640"/>
                  <a:pt x="372110" y="706120"/>
                  <a:pt x="220980" y="556260"/>
                </a:cubicBezTo>
                <a:cubicBezTo>
                  <a:pt x="69850" y="406400"/>
                  <a:pt x="34925" y="203200"/>
                  <a:pt x="0" y="0"/>
                </a:cubicBezTo>
              </a:path>
            </a:pathLst>
          </a:custGeom>
          <a:noFill/>
          <a:ln w="381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custDataLst>
      <p:tags r:id="rId1"/>
    </p:custDataLst>
    <p:extLst>
      <p:ext uri="{BB962C8B-B14F-4D97-AF65-F5344CB8AC3E}">
        <p14:creationId xmlns:p14="http://schemas.microsoft.com/office/powerpoint/2010/main" val="2375115266"/>
      </p:ext>
    </p:extLst>
  </p:cSld>
  <p:clrMapOvr>
    <a:masterClrMapping/>
  </p:clrMapOvr>
  <mc:AlternateContent xmlns:mc="http://schemas.openxmlformats.org/markup-compatibility/2006" xmlns:p14="http://schemas.microsoft.com/office/powerpoint/2010/main">
    <mc:Choice Requires="p14">
      <p:transition spd="slow" p14:dur="2000" advTm="54657"/>
    </mc:Choice>
    <mc:Fallback xmlns="">
      <p:transition spd="slow" advTm="5465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down)">
                                      <p:cBhvr>
                                        <p:cTn id="19" dur="500"/>
                                        <p:tgtEl>
                                          <p:spTgt spid="19"/>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down)">
                                      <p:cBhvr>
                                        <p:cTn id="22" dur="500"/>
                                        <p:tgtEl>
                                          <p:spTgt spid="15"/>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down)">
                                      <p:cBhvr>
                                        <p:cTn id="25" dur="500"/>
                                        <p:tgtEl>
                                          <p:spTgt spid="27"/>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wipe(down)">
                                      <p:cBhvr>
                                        <p:cTn id="28" dur="500"/>
                                        <p:tgtEl>
                                          <p:spTgt spid="2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down)">
                                      <p:cBhvr>
                                        <p:cTn id="33" dur="500"/>
                                        <p:tgtEl>
                                          <p:spTgt spid="17"/>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wipe(down)">
                                      <p:cBhvr>
                                        <p:cTn id="36" dur="500"/>
                                        <p:tgtEl>
                                          <p:spTgt spid="20"/>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path" presetSubtype="0" accel="50000" decel="50000" fill="hold" grpId="0" nodeType="clickEffect">
                                  <p:stCondLst>
                                    <p:cond delay="0"/>
                                  </p:stCondLst>
                                  <p:childTnLst>
                                    <p:animMotion origin="layout" path="M -1.25E-6 1.85185E-6 L 0.42735 0.08657 " pathEditMode="relative" rAng="0" ptsTypes="AA">
                                      <p:cBhvr>
                                        <p:cTn id="40" dur="2000" fill="hold"/>
                                        <p:tgtEl>
                                          <p:spTgt spid="8"/>
                                        </p:tgtEl>
                                        <p:attrNameLst>
                                          <p:attrName>ppt_x</p:attrName>
                                          <p:attrName>ppt_y</p:attrName>
                                        </p:attrNameLst>
                                      </p:cBhvr>
                                      <p:rCtr x="21367" y="4329"/>
                                    </p:animMotion>
                                  </p:childTnLst>
                                </p:cTn>
                              </p:par>
                            </p:childTnLst>
                          </p:cTn>
                        </p:par>
                      </p:childTnLst>
                    </p:cTn>
                  </p:par>
                  <p:par>
                    <p:cTn id="41" fill="hold">
                      <p:stCondLst>
                        <p:cond delay="indefinite"/>
                      </p:stCondLst>
                      <p:childTnLst>
                        <p:par>
                          <p:cTn id="42" fill="hold">
                            <p:stCondLst>
                              <p:cond delay="0"/>
                            </p:stCondLst>
                            <p:childTnLst>
                              <p:par>
                                <p:cTn id="43" presetID="22" presetClass="exit" presetSubtype="4" fill="hold" grpId="1" nodeType="clickEffect">
                                  <p:stCondLst>
                                    <p:cond delay="0"/>
                                  </p:stCondLst>
                                  <p:childTnLst>
                                    <p:animEffect transition="out" filter="wipe(down)">
                                      <p:cBhvr>
                                        <p:cTn id="44" dur="500"/>
                                        <p:tgtEl>
                                          <p:spTgt spid="17"/>
                                        </p:tgtEl>
                                      </p:cBhvr>
                                    </p:animEffect>
                                    <p:set>
                                      <p:cBhvr>
                                        <p:cTn id="45" dur="1" fill="hold">
                                          <p:stCondLst>
                                            <p:cond delay="499"/>
                                          </p:stCondLst>
                                        </p:cTn>
                                        <p:tgtEl>
                                          <p:spTgt spid="17"/>
                                        </p:tgtEl>
                                        <p:attrNameLst>
                                          <p:attrName>style.visibility</p:attrName>
                                        </p:attrNameLst>
                                      </p:cBhvr>
                                      <p:to>
                                        <p:strVal val="hidden"/>
                                      </p:to>
                                    </p:set>
                                  </p:childTnLst>
                                </p:cTn>
                              </p:par>
                              <p:par>
                                <p:cTn id="46" presetID="22" presetClass="exit" presetSubtype="4" fill="hold" grpId="1" nodeType="withEffect">
                                  <p:stCondLst>
                                    <p:cond delay="0"/>
                                  </p:stCondLst>
                                  <p:childTnLst>
                                    <p:animEffect transition="out" filter="wipe(down)">
                                      <p:cBhvr>
                                        <p:cTn id="47" dur="500"/>
                                        <p:tgtEl>
                                          <p:spTgt spid="20"/>
                                        </p:tgtEl>
                                      </p:cBhvr>
                                    </p:animEffect>
                                    <p:set>
                                      <p:cBhvr>
                                        <p:cTn id="48" dur="1" fill="hold">
                                          <p:stCondLst>
                                            <p:cond delay="499"/>
                                          </p:stCondLst>
                                        </p:cTn>
                                        <p:tgtEl>
                                          <p:spTgt spid="20"/>
                                        </p:tgtEl>
                                        <p:attrNameLst>
                                          <p:attrName>style.visibility</p:attrName>
                                        </p:attrNameLst>
                                      </p:cBhvr>
                                      <p:to>
                                        <p:strVal val="hidden"/>
                                      </p:to>
                                    </p:set>
                                  </p:childTnLst>
                                </p:cTn>
                              </p:par>
                            </p:childTnLst>
                          </p:cTn>
                        </p:par>
                        <p:par>
                          <p:cTn id="49" fill="hold">
                            <p:stCondLst>
                              <p:cond delay="500"/>
                            </p:stCondLst>
                            <p:childTnLst>
                              <p:par>
                                <p:cTn id="50" presetID="22" presetClass="entr" presetSubtype="4" fill="hold" grpId="0" nodeType="after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wipe(down)">
                                      <p:cBhvr>
                                        <p:cTn id="52" dur="500"/>
                                        <p:tgtEl>
                                          <p:spTgt spid="25"/>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down)">
                                      <p:cBhvr>
                                        <p:cTn id="5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5" grpId="0"/>
      <p:bldP spid="17" grpId="0" animBg="1"/>
      <p:bldP spid="17" grpId="1" animBg="1"/>
      <p:bldP spid="19" grpId="0" animBg="1"/>
      <p:bldP spid="18" grpId="0" animBg="1"/>
      <p:bldP spid="20" grpId="0" animBg="1"/>
      <p:bldP spid="20" grpId="1" animBg="1"/>
      <p:bldP spid="25" grpId="0" animBg="1"/>
      <p:bldP spid="26" grpId="0" animBg="1"/>
      <p:bldP spid="27" grpId="0"/>
      <p:bldP spid="2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5770" y="1073603"/>
            <a:ext cx="8229600" cy="4876800"/>
          </a:xfrm>
        </p:spPr>
        <p:txBody>
          <a:bodyPr>
            <a:normAutofit/>
          </a:bodyPr>
          <a:lstStyle/>
          <a:p>
            <a:r>
              <a:rPr lang="en-US" dirty="0" smtClean="0"/>
              <a:t>Interested Topics:</a:t>
            </a:r>
          </a:p>
          <a:p>
            <a:pPr lvl="1"/>
            <a:r>
              <a:rPr lang="en-US" dirty="0" smtClean="0"/>
              <a:t>SDN and programmable data planes</a:t>
            </a:r>
          </a:p>
          <a:p>
            <a:pPr lvl="1"/>
            <a:r>
              <a:rPr lang="en-US" dirty="0" smtClean="0"/>
              <a:t>Disaggregated datacenters and rack-scale computers</a:t>
            </a:r>
          </a:p>
          <a:p>
            <a:pPr lvl="1"/>
            <a:r>
              <a:rPr lang="en-US" dirty="0" smtClean="0"/>
              <a:t>Alternative switch technologies</a:t>
            </a:r>
          </a:p>
          <a:p>
            <a:pPr lvl="1"/>
            <a:r>
              <a:rPr lang="en-US" dirty="0" smtClean="0"/>
              <a:t>Datacenter topologies</a:t>
            </a:r>
          </a:p>
          <a:p>
            <a:pPr lvl="1"/>
            <a:r>
              <a:rPr lang="en-US" dirty="0" smtClean="0"/>
              <a:t>Datacenter transports</a:t>
            </a:r>
          </a:p>
          <a:p>
            <a:pPr lvl="1"/>
            <a:r>
              <a:rPr lang="en-US" dirty="0" smtClean="0"/>
              <a:t>Advanced topics</a:t>
            </a:r>
          </a:p>
          <a:p>
            <a:pPr lvl="1"/>
            <a:endParaRPr lang="en-US" dirty="0" smtClean="0"/>
          </a:p>
          <a:p>
            <a:pPr lvl="1"/>
            <a:endParaRPr lang="en-US" dirty="0"/>
          </a:p>
        </p:txBody>
      </p:sp>
      <p:sp>
        <p:nvSpPr>
          <p:cNvPr id="4" name="Slide Number Placeholder 3"/>
          <p:cNvSpPr>
            <a:spLocks noGrp="1"/>
          </p:cNvSpPr>
          <p:nvPr>
            <p:ph type="sldNum" sz="quarter" idx="12"/>
          </p:nvPr>
        </p:nvSpPr>
        <p:spPr/>
        <p:txBody>
          <a:bodyPr/>
          <a:lstStyle/>
          <a:p>
            <a:fld id="{A39C9447-7781-422B-80AA-8BF5919C3CC5}" type="slidenum">
              <a:rPr lang="en-US" smtClean="0"/>
              <a:pPr/>
              <a:t>3</a:t>
            </a:fld>
            <a:endParaRPr lang="en-US"/>
          </a:p>
        </p:txBody>
      </p:sp>
      <p:sp>
        <p:nvSpPr>
          <p:cNvPr id="6" name="Title 2"/>
          <p:cNvSpPr>
            <a:spLocks noGrp="1"/>
          </p:cNvSpPr>
          <p:nvPr>
            <p:ph type="title"/>
          </p:nvPr>
        </p:nvSpPr>
        <p:spPr>
          <a:xfrm>
            <a:off x="0" y="-15648"/>
            <a:ext cx="7874000" cy="683305"/>
          </a:xfrm>
        </p:spPr>
        <p:txBody>
          <a:bodyPr>
            <a:normAutofit fontScale="90000"/>
          </a:bodyPr>
          <a:lstStyle/>
          <a:p>
            <a:r>
              <a:rPr lang="en-US" dirty="0" smtClean="0"/>
              <a:t>Where are we in the semester?</a:t>
            </a:r>
            <a:endParaRPr lang="en-US" dirty="0"/>
          </a:p>
        </p:txBody>
      </p:sp>
    </p:spTree>
    <p:extLst>
      <p:ext uri="{BB962C8B-B14F-4D97-AF65-F5344CB8AC3E}">
        <p14:creationId xmlns:p14="http://schemas.microsoft.com/office/powerpoint/2010/main" val="6896419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737667" y="2148319"/>
            <a:ext cx="7443652" cy="3411560"/>
          </a:xfrm>
          <a:prstGeom prst="rect">
            <a:avLst/>
          </a:prstGeom>
          <a:blipFill dpi="0" rotWithShape="1">
            <a:blip r:embed="rId4">
              <a:alphaModFix amt="46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p:txBody>
          <a:bodyPr>
            <a:normAutofit fontScale="90000"/>
          </a:bodyPr>
          <a:lstStyle/>
          <a:p>
            <a:r>
              <a:rPr lang="en-US" dirty="0" smtClean="0"/>
              <a:t>Centralized VM Image Storage</a:t>
            </a:r>
            <a:endParaRPr lang="en-US" dirty="0"/>
          </a:p>
        </p:txBody>
      </p:sp>
      <p:sp>
        <p:nvSpPr>
          <p:cNvPr id="4" name="Slide Number Placeholder 3"/>
          <p:cNvSpPr>
            <a:spLocks noGrp="1"/>
          </p:cNvSpPr>
          <p:nvPr>
            <p:ph type="sldNum" sz="quarter" idx="12"/>
          </p:nvPr>
        </p:nvSpPr>
        <p:spPr/>
        <p:txBody>
          <a:bodyPr/>
          <a:lstStyle/>
          <a:p>
            <a:fld id="{DDA415CE-AC42-4738-8370-870597C8B600}" type="slidenum">
              <a:rPr lang="en-US" smtClean="0"/>
              <a:t>30</a:t>
            </a:fld>
            <a:endParaRPr lang="en-US" dirty="0"/>
          </a:p>
        </p:txBody>
      </p:sp>
      <p:sp>
        <p:nvSpPr>
          <p:cNvPr id="7" name="Rounded Rectangle 6"/>
          <p:cNvSpPr/>
          <p:nvPr/>
        </p:nvSpPr>
        <p:spPr>
          <a:xfrm>
            <a:off x="1400220" y="3167162"/>
            <a:ext cx="670477" cy="26376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VM</a:t>
            </a:r>
            <a:endParaRPr lang="en-US" sz="1350" dirty="0"/>
          </a:p>
        </p:txBody>
      </p:sp>
      <p:sp>
        <p:nvSpPr>
          <p:cNvPr id="8" name="Rounded Rectangle 7"/>
          <p:cNvSpPr/>
          <p:nvPr/>
        </p:nvSpPr>
        <p:spPr>
          <a:xfrm>
            <a:off x="1400220" y="3430931"/>
            <a:ext cx="670477" cy="263769"/>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350" dirty="0"/>
              <a:t>Image</a:t>
            </a:r>
            <a:endParaRPr lang="en-US" sz="1350" dirty="0"/>
          </a:p>
        </p:txBody>
      </p:sp>
      <p:sp>
        <p:nvSpPr>
          <p:cNvPr id="11" name="Freeform 10"/>
          <p:cNvSpPr/>
          <p:nvPr/>
        </p:nvSpPr>
        <p:spPr>
          <a:xfrm rot="21182606">
            <a:off x="2039412" y="3095912"/>
            <a:ext cx="3750241" cy="263769"/>
          </a:xfrm>
          <a:custGeom>
            <a:avLst/>
            <a:gdLst>
              <a:gd name="connsiteX0" fmla="*/ 4407877 w 4407877"/>
              <a:gd name="connsiteY0" fmla="*/ 363686 h 363686"/>
              <a:gd name="connsiteX1" fmla="*/ 2180492 w 4407877"/>
              <a:gd name="connsiteY1" fmla="*/ 271 h 363686"/>
              <a:gd name="connsiteX2" fmla="*/ 0 w 4407877"/>
              <a:gd name="connsiteY2" fmla="*/ 316794 h 363686"/>
            </a:gdLst>
            <a:ahLst/>
            <a:cxnLst>
              <a:cxn ang="0">
                <a:pos x="connsiteX0" y="connsiteY0"/>
              </a:cxn>
              <a:cxn ang="0">
                <a:pos x="connsiteX1" y="connsiteY1"/>
              </a:cxn>
              <a:cxn ang="0">
                <a:pos x="connsiteX2" y="connsiteY2"/>
              </a:cxn>
            </a:cxnLst>
            <a:rect l="l" t="t" r="r" b="b"/>
            <a:pathLst>
              <a:path w="4407877" h="363686">
                <a:moveTo>
                  <a:pt x="4407877" y="363686"/>
                </a:moveTo>
                <a:cubicBezTo>
                  <a:pt x="3661507" y="185886"/>
                  <a:pt x="2915138" y="8086"/>
                  <a:pt x="2180492" y="271"/>
                </a:cubicBezTo>
                <a:cubicBezTo>
                  <a:pt x="1445846" y="-7544"/>
                  <a:pt x="722923" y="154625"/>
                  <a:pt x="0" y="316794"/>
                </a:cubicBezTo>
              </a:path>
            </a:pathLst>
          </a:custGeom>
          <a:noFill/>
          <a:ln w="57150">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extBox 11"/>
          <p:cNvSpPr txBox="1"/>
          <p:nvPr/>
        </p:nvSpPr>
        <p:spPr>
          <a:xfrm>
            <a:off x="2733123" y="2749384"/>
            <a:ext cx="2280817" cy="300082"/>
          </a:xfrm>
          <a:prstGeom prst="rect">
            <a:avLst/>
          </a:prstGeom>
          <a:solidFill>
            <a:schemeClr val="bg1"/>
          </a:solidFill>
        </p:spPr>
        <p:txBody>
          <a:bodyPr wrap="none" rtlCol="0">
            <a:spAutoFit/>
          </a:bodyPr>
          <a:lstStyle/>
          <a:p>
            <a:r>
              <a:rPr lang="en-US" sz="1350" dirty="0">
                <a:solidFill>
                  <a:srgbClr val="FF0000"/>
                </a:solidFill>
              </a:rPr>
              <a:t>Long latency; Low throughput</a:t>
            </a:r>
            <a:endParaRPr lang="en-US" sz="1350" dirty="0">
              <a:solidFill>
                <a:srgbClr val="FF0000"/>
              </a:solidFill>
            </a:endParaRPr>
          </a:p>
        </p:txBody>
      </p:sp>
    </p:spTree>
    <p:custDataLst>
      <p:tags r:id="rId1"/>
    </p:custDataLst>
    <p:extLst>
      <p:ext uri="{BB962C8B-B14F-4D97-AF65-F5344CB8AC3E}">
        <p14:creationId xmlns:p14="http://schemas.microsoft.com/office/powerpoint/2010/main" val="2100302325"/>
      </p:ext>
    </p:extLst>
  </p:cSld>
  <p:clrMapOvr>
    <a:masterClrMapping/>
  </p:clrMapOvr>
  <mc:AlternateContent xmlns:mc="http://schemas.openxmlformats.org/markup-compatibility/2006" xmlns:p14="http://schemas.microsoft.com/office/powerpoint/2010/main">
    <mc:Choice Requires="p14">
      <p:transition spd="slow" p14:dur="2000" advTm="26256"/>
    </mc:Choice>
    <mc:Fallback xmlns="">
      <p:transition spd="slow" advTm="2625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3.54167E-6 1.48148E-6 L 0.48164 -0.00857 " pathEditMode="relative" rAng="0" ptsTypes="AA">
                                      <p:cBhvr>
                                        <p:cTn id="6" dur="2000" fill="hold"/>
                                        <p:tgtEl>
                                          <p:spTgt spid="7"/>
                                        </p:tgtEl>
                                        <p:attrNameLst>
                                          <p:attrName>ppt_x</p:attrName>
                                          <p:attrName>ppt_y</p:attrName>
                                        </p:attrNameLst>
                                      </p:cBhvr>
                                      <p:rCtr x="24076" y="-440"/>
                                    </p:animMotion>
                                  </p:childTnLst>
                                </p:cTn>
                              </p:par>
                            </p:childTnLst>
                          </p:cTn>
                        </p:par>
                        <p:par>
                          <p:cTn id="7" fill="hold">
                            <p:stCondLst>
                              <p:cond delay="2000"/>
                            </p:stCondLst>
                            <p:childTnLst>
                              <p:par>
                                <p:cTn id="8" presetID="12" presetClass="entr" presetSubtype="4" fill="hold" grpId="0" nodeType="afterEffect">
                                  <p:stCondLst>
                                    <p:cond delay="0"/>
                                  </p:stCondLst>
                                  <p:childTnLst>
                                    <p:set>
                                      <p:cBhvr>
                                        <p:cTn id="9" dur="1" fill="hold">
                                          <p:stCondLst>
                                            <p:cond delay="0"/>
                                          </p:stCondLst>
                                        </p:cTn>
                                        <p:tgtEl>
                                          <p:spTgt spid="11"/>
                                        </p:tgtEl>
                                        <p:attrNameLst>
                                          <p:attrName>style.visibility</p:attrName>
                                        </p:attrNameLst>
                                      </p:cBhvr>
                                      <p:to>
                                        <p:strVal val="visible"/>
                                      </p:to>
                                    </p:set>
                                    <p:anim calcmode="lin" valueType="num">
                                      <p:cBhvr additive="base">
                                        <p:cTn id="10" dur="500"/>
                                        <p:tgtEl>
                                          <p:spTgt spid="11"/>
                                        </p:tgtEl>
                                        <p:attrNameLst>
                                          <p:attrName>ppt_y</p:attrName>
                                        </p:attrNameLst>
                                      </p:cBhvr>
                                      <p:tavLst>
                                        <p:tav tm="0">
                                          <p:val>
                                            <p:strVal val="#ppt_y+#ppt_h*1.125000"/>
                                          </p:val>
                                        </p:tav>
                                        <p:tav tm="100000">
                                          <p:val>
                                            <p:strVal val="#ppt_y"/>
                                          </p:val>
                                        </p:tav>
                                      </p:tavLst>
                                    </p:anim>
                                    <p:animEffect transition="in" filter="wipe(up)">
                                      <p:cBhvr>
                                        <p:cTn id="11" dur="500"/>
                                        <p:tgtEl>
                                          <p:spTgt spid="11"/>
                                        </p:tgtEl>
                                      </p:cBhvr>
                                    </p:animEffect>
                                  </p:childTnLst>
                                </p:cTn>
                              </p:par>
                            </p:childTnLst>
                          </p:cTn>
                        </p:par>
                        <p:par>
                          <p:cTn id="12" fill="hold">
                            <p:stCondLst>
                              <p:cond delay="2500"/>
                            </p:stCondLst>
                            <p:childTnLst>
                              <p:par>
                                <p:cTn id="13" presetID="42"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anim calcmode="lin" valueType="num">
                                      <p:cBhvr>
                                        <p:cTn id="16" dur="1000" fill="hold"/>
                                        <p:tgtEl>
                                          <p:spTgt spid="12"/>
                                        </p:tgtEl>
                                        <p:attrNameLst>
                                          <p:attrName>ppt_x</p:attrName>
                                        </p:attrNameLst>
                                      </p:cBhvr>
                                      <p:tavLst>
                                        <p:tav tm="0">
                                          <p:val>
                                            <p:strVal val="#ppt_x"/>
                                          </p:val>
                                        </p:tav>
                                        <p:tav tm="100000">
                                          <p:val>
                                            <p:strVal val="#ppt_x"/>
                                          </p:val>
                                        </p:tav>
                                      </p:tavLst>
                                    </p:anim>
                                    <p:anim calcmode="lin" valueType="num">
                                      <p:cBhvr>
                                        <p:cTn id="1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737667" y="2148319"/>
            <a:ext cx="7443652" cy="3411560"/>
          </a:xfrm>
          <a:prstGeom prst="rect">
            <a:avLst/>
          </a:prstGeom>
          <a:blipFill dpi="0" rotWithShape="1">
            <a:blip r:embed="rId4">
              <a:alphaModFix amt="46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0" y="-15648"/>
            <a:ext cx="8343900" cy="683305"/>
          </a:xfrm>
        </p:spPr>
        <p:txBody>
          <a:bodyPr>
            <a:noAutofit/>
          </a:bodyPr>
          <a:lstStyle/>
          <a:p>
            <a:r>
              <a:rPr lang="en-US" sz="3200" dirty="0" err="1" smtClean="0"/>
              <a:t>Supercloud</a:t>
            </a:r>
            <a:r>
              <a:rPr lang="en-US" sz="3200" dirty="0" smtClean="0"/>
              <a:t> Geo-Replicated VM Image Storage</a:t>
            </a:r>
            <a:endParaRPr lang="en-US" sz="3200" dirty="0"/>
          </a:p>
        </p:txBody>
      </p:sp>
      <p:sp>
        <p:nvSpPr>
          <p:cNvPr id="4" name="Slide Number Placeholder 3"/>
          <p:cNvSpPr>
            <a:spLocks noGrp="1"/>
          </p:cNvSpPr>
          <p:nvPr>
            <p:ph type="sldNum" sz="quarter" idx="12"/>
          </p:nvPr>
        </p:nvSpPr>
        <p:spPr/>
        <p:txBody>
          <a:bodyPr/>
          <a:lstStyle/>
          <a:p>
            <a:fld id="{DDA415CE-AC42-4738-8370-870597C8B600}" type="slidenum">
              <a:rPr lang="en-US" smtClean="0"/>
              <a:t>31</a:t>
            </a:fld>
            <a:endParaRPr lang="en-US" dirty="0"/>
          </a:p>
        </p:txBody>
      </p:sp>
      <p:sp>
        <p:nvSpPr>
          <p:cNvPr id="7" name="Rounded Rectangle 6"/>
          <p:cNvSpPr/>
          <p:nvPr/>
        </p:nvSpPr>
        <p:spPr>
          <a:xfrm>
            <a:off x="1507599" y="2871314"/>
            <a:ext cx="670477" cy="26376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VM</a:t>
            </a:r>
            <a:endParaRPr lang="en-US" sz="1350" dirty="0"/>
          </a:p>
        </p:txBody>
      </p:sp>
      <p:sp>
        <p:nvSpPr>
          <p:cNvPr id="8" name="Rounded Rectangle 7"/>
          <p:cNvSpPr/>
          <p:nvPr/>
        </p:nvSpPr>
        <p:spPr>
          <a:xfrm>
            <a:off x="1507599" y="3276595"/>
            <a:ext cx="670477" cy="263769"/>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350" dirty="0"/>
              <a:t>Image</a:t>
            </a:r>
            <a:endParaRPr lang="en-US" sz="1350" dirty="0"/>
          </a:p>
        </p:txBody>
      </p:sp>
      <p:sp>
        <p:nvSpPr>
          <p:cNvPr id="9" name="Rounded Rectangle 8"/>
          <p:cNvSpPr/>
          <p:nvPr/>
        </p:nvSpPr>
        <p:spPr>
          <a:xfrm>
            <a:off x="5787474" y="3343751"/>
            <a:ext cx="670477" cy="263769"/>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350" dirty="0"/>
              <a:t>Image</a:t>
            </a:r>
            <a:endParaRPr lang="en-US" sz="1350" dirty="0"/>
          </a:p>
        </p:txBody>
      </p:sp>
      <p:sp>
        <p:nvSpPr>
          <p:cNvPr id="6" name="Up-Down Arrow 5"/>
          <p:cNvSpPr/>
          <p:nvPr/>
        </p:nvSpPr>
        <p:spPr>
          <a:xfrm>
            <a:off x="1766266" y="3103954"/>
            <a:ext cx="153142" cy="232665"/>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Up-Down Arrow 11"/>
          <p:cNvSpPr/>
          <p:nvPr/>
        </p:nvSpPr>
        <p:spPr>
          <a:xfrm>
            <a:off x="6046140" y="3159473"/>
            <a:ext cx="153142" cy="232665"/>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p:cNvSpPr/>
          <p:nvPr/>
        </p:nvSpPr>
        <p:spPr>
          <a:xfrm>
            <a:off x="413290" y="3833689"/>
            <a:ext cx="5257748" cy="2064668"/>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TextBox 2"/>
          <p:cNvSpPr txBox="1"/>
          <p:nvPr/>
        </p:nvSpPr>
        <p:spPr>
          <a:xfrm>
            <a:off x="419885" y="3809755"/>
            <a:ext cx="5087106" cy="1892826"/>
          </a:xfrm>
          <a:prstGeom prst="rect">
            <a:avLst/>
          </a:prstGeom>
          <a:noFill/>
        </p:spPr>
        <p:txBody>
          <a:bodyPr wrap="square" rtlCol="0">
            <a:spAutoFit/>
          </a:bodyPr>
          <a:lstStyle/>
          <a:p>
            <a:r>
              <a:rPr lang="en-US" sz="2100" dirty="0"/>
              <a:t>Challenges:</a:t>
            </a:r>
            <a:endParaRPr lang="en-US" sz="2100" dirty="0"/>
          </a:p>
          <a:p>
            <a:pPr marL="214313" indent="-214313">
              <a:buFont typeface="Arial" panose="020B0604020202020204" pitchFamily="34" charset="0"/>
              <a:buChar char="•"/>
            </a:pPr>
            <a:r>
              <a:rPr lang="en-US" sz="1500" dirty="0"/>
              <a:t>Strong consistency requirement</a:t>
            </a:r>
          </a:p>
          <a:p>
            <a:pPr marL="214313" indent="-214313">
              <a:buFont typeface="Arial" panose="020B0604020202020204" pitchFamily="34" charset="0"/>
              <a:buChar char="•"/>
            </a:pPr>
            <a:r>
              <a:rPr lang="en-US" sz="1500" dirty="0"/>
              <a:t>Long latency and low throughput in </a:t>
            </a:r>
            <a:r>
              <a:rPr lang="en-US" sz="1500" dirty="0"/>
              <a:t>WAN</a:t>
            </a:r>
          </a:p>
          <a:p>
            <a:endParaRPr lang="en-US" sz="1500" dirty="0"/>
          </a:p>
          <a:p>
            <a:r>
              <a:rPr lang="en-US" sz="2100" dirty="0" err="1"/>
              <a:t>Supercloud</a:t>
            </a:r>
            <a:r>
              <a:rPr lang="en-US" sz="2100" dirty="0"/>
              <a:t> VM image storage:</a:t>
            </a:r>
          </a:p>
          <a:p>
            <a:pPr marL="214313" indent="-214313">
              <a:buFont typeface="Arial" panose="020B0604020202020204" pitchFamily="34" charset="0"/>
              <a:buChar char="•"/>
            </a:pPr>
            <a:r>
              <a:rPr lang="en-US" sz="1500" dirty="0"/>
              <a:t>Decoupling consistency from data propagation.</a:t>
            </a:r>
          </a:p>
          <a:p>
            <a:pPr marL="214313" indent="-214313">
              <a:buFont typeface="Arial" panose="020B0604020202020204" pitchFamily="34" charset="0"/>
              <a:buChar char="•"/>
            </a:pPr>
            <a:r>
              <a:rPr lang="en-US" sz="1500" dirty="0"/>
              <a:t>Propagating data according to disk access patterns.</a:t>
            </a:r>
          </a:p>
        </p:txBody>
      </p:sp>
    </p:spTree>
    <p:custDataLst>
      <p:tags r:id="rId1"/>
    </p:custDataLst>
    <p:extLst>
      <p:ext uri="{BB962C8B-B14F-4D97-AF65-F5344CB8AC3E}">
        <p14:creationId xmlns:p14="http://schemas.microsoft.com/office/powerpoint/2010/main" val="3358456658"/>
      </p:ext>
    </p:extLst>
  </p:cSld>
  <p:clrMapOvr>
    <a:masterClrMapping/>
  </p:clrMapOvr>
  <mc:AlternateContent xmlns:mc="http://schemas.openxmlformats.org/markup-compatibility/2006" xmlns:p14="http://schemas.microsoft.com/office/powerpoint/2010/main">
    <mc:Choice Requires="p14">
      <p:transition spd="slow" p14:dur="2000" advTm="82058"/>
    </mc:Choice>
    <mc:Fallback xmlns="">
      <p:transition spd="slow" advTm="8205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par>
                          <p:cTn id="7" fill="hold">
                            <p:stCondLst>
                              <p:cond delay="0"/>
                            </p:stCondLst>
                            <p:childTnLst>
                              <p:par>
                                <p:cTn id="8" presetID="42" presetClass="path" presetSubtype="0" accel="50000" decel="50000" fill="hold" grpId="0" nodeType="afterEffect">
                                  <p:stCondLst>
                                    <p:cond delay="0"/>
                                  </p:stCondLst>
                                  <p:childTnLst>
                                    <p:animMotion origin="layout" path="M -2.29167E-6 3.7037E-7 L 0.4668 0.01968 " pathEditMode="relative" rAng="0" ptsTypes="AA">
                                      <p:cBhvr>
                                        <p:cTn id="9" dur="2000" fill="hold"/>
                                        <p:tgtEl>
                                          <p:spTgt spid="7"/>
                                        </p:tgtEl>
                                        <p:attrNameLst>
                                          <p:attrName>ppt_x</p:attrName>
                                          <p:attrName>ppt_y</p:attrName>
                                        </p:attrNameLst>
                                      </p:cBhvr>
                                      <p:rCtr x="23333" y="972"/>
                                    </p:animMotion>
                                  </p:childTnLst>
                                </p:cTn>
                              </p:par>
                            </p:childTnLst>
                          </p:cTn>
                        </p:par>
                        <p:par>
                          <p:cTn id="10" fill="hold">
                            <p:stCondLst>
                              <p:cond delay="2000"/>
                            </p:stCondLst>
                            <p:childTnLst>
                              <p:par>
                                <p:cTn id="11" presetID="42" presetClass="entr" presetSubtype="0"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1000"/>
                                        <p:tgtEl>
                                          <p:spTgt spid="10"/>
                                        </p:tgtEl>
                                      </p:cBhvr>
                                    </p:animEffect>
                                    <p:anim calcmode="lin" valueType="num">
                                      <p:cBhvr>
                                        <p:cTn id="21" dur="1000" fill="hold"/>
                                        <p:tgtEl>
                                          <p:spTgt spid="10"/>
                                        </p:tgtEl>
                                        <p:attrNameLst>
                                          <p:attrName>ppt_x</p:attrName>
                                        </p:attrNameLst>
                                      </p:cBhvr>
                                      <p:tavLst>
                                        <p:tav tm="0">
                                          <p:val>
                                            <p:strVal val="#ppt_x"/>
                                          </p:val>
                                        </p:tav>
                                        <p:tav tm="100000">
                                          <p:val>
                                            <p:strVal val="#ppt_x"/>
                                          </p:val>
                                        </p:tav>
                                      </p:tavLst>
                                    </p:anim>
                                    <p:anim calcmode="lin" valueType="num">
                                      <p:cBhvr>
                                        <p:cTn id="22" dur="1000" fill="hold"/>
                                        <p:tgtEl>
                                          <p:spTgt spid="10"/>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fade">
                                      <p:cBhvr>
                                        <p:cTn id="25" dur="1000"/>
                                        <p:tgtEl>
                                          <p:spTgt spid="3">
                                            <p:txEl>
                                              <p:pRg st="0" end="0"/>
                                            </p:txEl>
                                          </p:spTgt>
                                        </p:tgtEl>
                                      </p:cBhvr>
                                    </p:animEffect>
                                    <p:anim calcmode="lin" valueType="num">
                                      <p:cBhvr>
                                        <p:cTn id="2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0" end="0"/>
                                            </p:txEl>
                                          </p:spTgt>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fade">
                                      <p:cBhvr>
                                        <p:cTn id="30" dur="1000"/>
                                        <p:tgtEl>
                                          <p:spTgt spid="3">
                                            <p:txEl>
                                              <p:pRg st="1" end="1"/>
                                            </p:txEl>
                                          </p:spTgt>
                                        </p:tgtEl>
                                      </p:cBhvr>
                                    </p:animEffect>
                                    <p:anim calcmode="lin" valueType="num">
                                      <p:cBhvr>
                                        <p:cTn id="3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1" end="1"/>
                                            </p:txEl>
                                          </p:spTgt>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fade">
                                      <p:cBhvr>
                                        <p:cTn id="35" dur="1000"/>
                                        <p:tgtEl>
                                          <p:spTgt spid="3">
                                            <p:txEl>
                                              <p:pRg st="2" end="2"/>
                                            </p:txEl>
                                          </p:spTgt>
                                        </p:tgtEl>
                                      </p:cBhvr>
                                    </p:animEffect>
                                    <p:anim calcmode="lin" valueType="num">
                                      <p:cBhvr>
                                        <p:cTn id="3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fade">
                                      <p:cBhvr>
                                        <p:cTn id="47" dur="1000"/>
                                        <p:tgtEl>
                                          <p:spTgt spid="3">
                                            <p:txEl>
                                              <p:pRg st="5" end="5"/>
                                            </p:txEl>
                                          </p:spTgt>
                                        </p:tgtEl>
                                      </p:cBhvr>
                                    </p:animEffect>
                                    <p:anim calcmode="lin" valueType="num">
                                      <p:cBhvr>
                                        <p:cTn id="4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5" end="5"/>
                                            </p:txEl>
                                          </p:spTgt>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3">
                                            <p:txEl>
                                              <p:pRg st="6" end="6"/>
                                            </p:txEl>
                                          </p:spTgt>
                                        </p:tgtEl>
                                        <p:attrNameLst>
                                          <p:attrName>style.visibility</p:attrName>
                                        </p:attrNameLst>
                                      </p:cBhvr>
                                      <p:to>
                                        <p:strVal val="visible"/>
                                      </p:to>
                                    </p:set>
                                    <p:animEffect transition="in" filter="fade">
                                      <p:cBhvr>
                                        <p:cTn id="52" dur="1000"/>
                                        <p:tgtEl>
                                          <p:spTgt spid="3">
                                            <p:txEl>
                                              <p:pRg st="6" end="6"/>
                                            </p:txEl>
                                          </p:spTgt>
                                        </p:tgtEl>
                                      </p:cBhvr>
                                    </p:animEffect>
                                    <p:anim calcmode="lin" valueType="num">
                                      <p:cBhvr>
                                        <p:cTn id="5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12" grpId="0" animBg="1"/>
      <p:bldP spid="1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00606" y="2163671"/>
            <a:ext cx="6421439" cy="2477983"/>
          </a:xfrm>
          <a:prstGeom prst="rect">
            <a:avLst/>
          </a:prstGeom>
        </p:spPr>
      </p:pic>
      <p:sp>
        <p:nvSpPr>
          <p:cNvPr id="5" name="Title 1"/>
          <p:cNvSpPr>
            <a:spLocks noGrp="1"/>
          </p:cNvSpPr>
          <p:nvPr>
            <p:ph type="title"/>
          </p:nvPr>
        </p:nvSpPr>
        <p:spPr>
          <a:xfrm>
            <a:off x="0" y="-15648"/>
            <a:ext cx="8343900" cy="683305"/>
          </a:xfrm>
        </p:spPr>
        <p:txBody>
          <a:bodyPr>
            <a:noAutofit/>
          </a:bodyPr>
          <a:lstStyle/>
          <a:p>
            <a:r>
              <a:rPr lang="en-US" sz="3200" dirty="0" err="1" smtClean="0"/>
              <a:t>Supercloud</a:t>
            </a:r>
            <a:r>
              <a:rPr lang="en-US" sz="3200" dirty="0" smtClean="0"/>
              <a:t> Geo-Replicated VM Image Storage</a:t>
            </a:r>
            <a:endParaRPr lang="en-US" sz="3200" dirty="0"/>
          </a:p>
        </p:txBody>
      </p:sp>
    </p:spTree>
    <p:extLst>
      <p:ext uri="{BB962C8B-B14F-4D97-AF65-F5344CB8AC3E}">
        <p14:creationId xmlns:p14="http://schemas.microsoft.com/office/powerpoint/2010/main" val="173262569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Scheduling Framework</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Application provides:</a:t>
                </a:r>
              </a:p>
              <a:p>
                <a:pPr lvl="1"/>
                <a:r>
                  <a:rPr lang="en-US" dirty="0" smtClean="0"/>
                  <a:t>A placement evaluation function </a:t>
                </a:r>
                <a14:m>
                  <m:oMath xmlns:m="http://schemas.openxmlformats.org/officeDocument/2006/math">
                    <m:r>
                      <a:rPr lang="en-US" b="0" i="1" smtClean="0">
                        <a:latin typeface="Cambria Math" panose="02040503050406030204" pitchFamily="18" charset="0"/>
                      </a:rPr>
                      <m:t>𝑓</m:t>
                    </m:r>
                  </m:oMath>
                </a14:m>
                <a:endParaRPr lang="en-US" dirty="0" smtClean="0"/>
              </a:p>
              <a:p>
                <a:pPr lvl="2"/>
                <a14:m>
                  <m:oMath xmlns:m="http://schemas.openxmlformats.org/officeDocument/2006/math">
                    <m:r>
                      <a:rPr lang="en-US" b="0" i="1" smtClean="0">
                        <a:latin typeface="Cambria Math" panose="02040503050406030204" pitchFamily="18" charset="0"/>
                      </a:rPr>
                      <m:t>𝑆𝑐𝑜𝑟𝑒</m:t>
                    </m:r>
                    <m:r>
                      <a:rPr lang="en-US" b="0" i="1" smtClean="0">
                        <a:latin typeface="Cambria Math" panose="02040503050406030204" pitchFamily="18" charset="0"/>
                      </a:rPr>
                      <m:t>= </m:t>
                    </m:r>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𝑃𝑙𝑎𝑐𝑒𝑚𝑒𝑛𝑡</m:t>
                    </m:r>
                    <m:r>
                      <a:rPr lang="en-US" b="0" i="1" smtClean="0">
                        <a:latin typeface="Cambria Math" panose="02040503050406030204" pitchFamily="18" charset="0"/>
                      </a:rPr>
                      <m:t>,  </m:t>
                    </m:r>
                    <m:r>
                      <a:rPr lang="en-US" b="0" i="1" smtClean="0">
                        <a:latin typeface="Cambria Math" panose="02040503050406030204" pitchFamily="18" charset="0"/>
                      </a:rPr>
                      <m:t>𝑊𝑜𝑟𝑘𝑙𝑜𝑎𝑑</m:t>
                    </m:r>
                    <m:r>
                      <a:rPr lang="en-US" b="0" i="1" smtClean="0">
                        <a:latin typeface="Cambria Math" panose="02040503050406030204" pitchFamily="18" charset="0"/>
                      </a:rPr>
                      <m:t>,  </m:t>
                    </m:r>
                    <m:r>
                      <a:rPr lang="en-US" b="0" i="1" smtClean="0">
                        <a:latin typeface="Cambria Math" panose="02040503050406030204" pitchFamily="18" charset="0"/>
                      </a:rPr>
                      <m:t>𝐿𝑎𝑡𝑒𝑛𝑐𝑦</m:t>
                    </m:r>
                    <m:r>
                      <a:rPr lang="en-US" b="0" i="1" smtClean="0">
                        <a:latin typeface="Cambria Math" panose="02040503050406030204" pitchFamily="18" charset="0"/>
                      </a:rPr>
                      <m:t>)</m:t>
                    </m:r>
                  </m:oMath>
                </a14:m>
                <a:endParaRPr lang="en-US" dirty="0"/>
              </a:p>
              <a:p>
                <a:pPr lvl="1"/>
                <a:r>
                  <a:rPr lang="en-US" dirty="0" smtClean="0"/>
                  <a:t>A threshold </a:t>
                </a:r>
                <a14:m>
                  <m:oMath xmlns:m="http://schemas.openxmlformats.org/officeDocument/2006/math">
                    <m:r>
                      <a:rPr lang="en-US" b="0" i="1" smtClean="0">
                        <a:latin typeface="Cambria Math" panose="02040503050406030204" pitchFamily="18" charset="0"/>
                      </a:rPr>
                      <m:t>𝑇</m:t>
                    </m:r>
                  </m:oMath>
                </a14:m>
                <a:r>
                  <a:rPr lang="en-US" dirty="0" smtClean="0"/>
                  <a:t> </a:t>
                </a:r>
              </a:p>
              <a:p>
                <a:pPr lvl="2"/>
                <a:r>
                  <a:rPr lang="en-US" dirty="0" smtClean="0"/>
                  <a:t>Minimal score change for triggering migration</a:t>
                </a:r>
              </a:p>
              <a:p>
                <a:r>
                  <a:rPr lang="en-US" dirty="0" smtClean="0"/>
                  <a:t>The scheduler searches for a placement that:</a:t>
                </a:r>
              </a:p>
              <a:p>
                <a:pPr lvl="1"/>
                <a:r>
                  <a:rPr lang="en-US" dirty="0" smtClean="0"/>
                  <a:t>Maximizes the score</a:t>
                </a:r>
              </a:p>
              <a:p>
                <a:pPr lvl="1"/>
                <a:r>
                  <a:rPr lang="en-US" dirty="0" smtClean="0"/>
                  <a:t>Outperforms the current placement by at least </a:t>
                </a:r>
                <a14:m>
                  <m:oMath xmlns:m="http://schemas.openxmlformats.org/officeDocument/2006/math">
                    <m:r>
                      <a:rPr lang="en-US" i="1">
                        <a:latin typeface="Cambria Math" panose="02040503050406030204" pitchFamily="18" charset="0"/>
                      </a:rPr>
                      <m:t>𝑇</m:t>
                    </m:r>
                  </m:oMath>
                </a14:m>
                <a:endParaRPr lang="en-US" dirty="0" smtClean="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4"/>
                <a:stretch>
                  <a:fillRect l="-1043" t="-224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DA415CE-AC42-4738-8370-870597C8B600}" type="slidenum">
              <a:rPr lang="en-US" smtClean="0"/>
              <a:t>33</a:t>
            </a:fld>
            <a:endParaRPr lang="en-US" dirty="0"/>
          </a:p>
        </p:txBody>
      </p:sp>
    </p:spTree>
    <p:custDataLst>
      <p:tags r:id="rId1"/>
    </p:custDataLst>
    <p:extLst>
      <p:ext uri="{BB962C8B-B14F-4D97-AF65-F5344CB8AC3E}">
        <p14:creationId xmlns:p14="http://schemas.microsoft.com/office/powerpoint/2010/main" val="112458217"/>
      </p:ext>
    </p:extLst>
  </p:cSld>
  <p:clrMapOvr>
    <a:masterClrMapping/>
  </p:clrMapOvr>
  <mc:AlternateContent xmlns:mc="http://schemas.openxmlformats.org/markup-compatibility/2006" xmlns:p14="http://schemas.microsoft.com/office/powerpoint/2010/main">
    <mc:Choice Requires="p14">
      <p:transition spd="slow" p14:dur="2000" advTm="81506"/>
    </mc:Choice>
    <mc:Fallback xmlns="">
      <p:transition spd="slow" advTm="8150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1000"/>
                                        <p:tgtEl>
                                          <p:spTgt spid="3">
                                            <p:txEl>
                                              <p:pRg st="4" end="4"/>
                                            </p:txEl>
                                          </p:spTgt>
                                        </p:tgtEl>
                                      </p:cBhvr>
                                    </p:animEffect>
                                    <p:anim calcmode="lin" valueType="num">
                                      <p:cBhvr>
                                        <p:cTn id="2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1000"/>
                                        <p:tgtEl>
                                          <p:spTgt spid="3">
                                            <p:txEl>
                                              <p:pRg st="5" end="5"/>
                                            </p:txEl>
                                          </p:spTgt>
                                        </p:tgtEl>
                                      </p:cBhvr>
                                    </p:animEffect>
                                    <p:anim calcmode="lin" valueType="num">
                                      <p:cBhvr>
                                        <p:cTn id="3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fade">
                                      <p:cBhvr>
                                        <p:cTn id="38" dur="1000"/>
                                        <p:tgtEl>
                                          <p:spTgt spid="3">
                                            <p:txEl>
                                              <p:pRg st="6" end="6"/>
                                            </p:txEl>
                                          </p:spTgt>
                                        </p:tgtEl>
                                      </p:cBhvr>
                                    </p:animEffect>
                                    <p:anim calcmode="lin" valueType="num">
                                      <p:cBhvr>
                                        <p:cTn id="3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Effect transition="in" filter="fade">
                                      <p:cBhvr>
                                        <p:cTn id="43" dur="1000"/>
                                        <p:tgtEl>
                                          <p:spTgt spid="3">
                                            <p:txEl>
                                              <p:pRg st="7" end="7"/>
                                            </p:txEl>
                                          </p:spTgt>
                                        </p:tgtEl>
                                      </p:cBhvr>
                                    </p:animEffect>
                                    <p:anim calcmode="lin" valueType="num">
                                      <p:cBhvr>
                                        <p:cTn id="4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Benefits of the </a:t>
            </a:r>
            <a:r>
              <a:rPr lang="en-US" dirty="0" err="1" smtClean="0"/>
              <a:t>Supercloud</a:t>
            </a:r>
            <a:endParaRPr lang="en-US" dirty="0"/>
          </a:p>
        </p:txBody>
      </p:sp>
      <p:sp>
        <p:nvSpPr>
          <p:cNvPr id="3" name="Content Placeholder 2"/>
          <p:cNvSpPr>
            <a:spLocks noGrp="1"/>
          </p:cNvSpPr>
          <p:nvPr>
            <p:ph idx="1"/>
          </p:nvPr>
        </p:nvSpPr>
        <p:spPr/>
        <p:txBody>
          <a:bodyPr/>
          <a:lstStyle/>
          <a:p>
            <a:r>
              <a:rPr lang="en-US" dirty="0" smtClean="0"/>
              <a:t>Case studies</a:t>
            </a:r>
          </a:p>
          <a:p>
            <a:pPr lvl="1"/>
            <a:r>
              <a:rPr lang="en-US" dirty="0" smtClean="0"/>
              <a:t>Follow the Sun</a:t>
            </a:r>
          </a:p>
          <a:p>
            <a:pPr lvl="1"/>
            <a:r>
              <a:rPr lang="en-US" dirty="0" smtClean="0"/>
              <a:t>Smart Spot Market</a:t>
            </a:r>
          </a:p>
          <a:p>
            <a:pPr lvl="1"/>
            <a:r>
              <a:rPr lang="en-US" dirty="0" smtClean="0"/>
              <a:t>Smart Dynamic Resource Scheduler (SDRS)</a:t>
            </a:r>
          </a:p>
          <a:p>
            <a:endParaRPr lang="en-US" dirty="0"/>
          </a:p>
        </p:txBody>
      </p:sp>
      <p:sp>
        <p:nvSpPr>
          <p:cNvPr id="4" name="Slide Number Placeholder 3"/>
          <p:cNvSpPr>
            <a:spLocks noGrp="1"/>
          </p:cNvSpPr>
          <p:nvPr>
            <p:ph type="sldNum" sz="quarter" idx="12"/>
          </p:nvPr>
        </p:nvSpPr>
        <p:spPr/>
        <p:txBody>
          <a:bodyPr/>
          <a:lstStyle/>
          <a:p>
            <a:fld id="{DDA415CE-AC42-4738-8370-870597C8B600}" type="slidenum">
              <a:rPr lang="en-US" smtClean="0"/>
              <a:t>34</a:t>
            </a:fld>
            <a:endParaRPr lang="en-US" dirty="0"/>
          </a:p>
        </p:txBody>
      </p:sp>
    </p:spTree>
    <p:extLst>
      <p:ext uri="{BB962C8B-B14F-4D97-AF65-F5344CB8AC3E}">
        <p14:creationId xmlns:p14="http://schemas.microsoft.com/office/powerpoint/2010/main" val="46915864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Benefits of the </a:t>
            </a:r>
            <a:r>
              <a:rPr lang="en-US" dirty="0" err="1" smtClean="0"/>
              <a:t>Supercloud</a:t>
            </a:r>
            <a:endParaRPr lang="en-US" dirty="0"/>
          </a:p>
        </p:txBody>
      </p:sp>
      <p:sp>
        <p:nvSpPr>
          <p:cNvPr id="3" name="Content Placeholder 2"/>
          <p:cNvSpPr>
            <a:spLocks noGrp="1"/>
          </p:cNvSpPr>
          <p:nvPr>
            <p:ph idx="1"/>
          </p:nvPr>
        </p:nvSpPr>
        <p:spPr/>
        <p:txBody>
          <a:bodyPr/>
          <a:lstStyle/>
          <a:p>
            <a:r>
              <a:rPr lang="en-US" dirty="0"/>
              <a:t>By leveraging cloud diversity, users can:</a:t>
            </a:r>
          </a:p>
          <a:p>
            <a:pPr lvl="1"/>
            <a:r>
              <a:rPr lang="en-US" dirty="0"/>
              <a:t>Reduce </a:t>
            </a:r>
            <a:r>
              <a:rPr lang="en-US" dirty="0" smtClean="0"/>
              <a:t>cost</a:t>
            </a:r>
          </a:p>
          <a:p>
            <a:pPr lvl="1"/>
            <a:r>
              <a:rPr lang="en-US" dirty="0" smtClean="0"/>
              <a:t>Reduce energy</a:t>
            </a:r>
            <a:endParaRPr lang="en-US" dirty="0"/>
          </a:p>
          <a:p>
            <a:pPr lvl="1"/>
            <a:r>
              <a:rPr lang="en-US" dirty="0" smtClean="0"/>
              <a:t>Handle </a:t>
            </a:r>
            <a:r>
              <a:rPr lang="en-US" dirty="0"/>
              <a:t>bursts</a:t>
            </a:r>
          </a:p>
          <a:p>
            <a:pPr lvl="1"/>
            <a:r>
              <a:rPr lang="en-US" dirty="0"/>
              <a:t>Improve availability</a:t>
            </a:r>
          </a:p>
          <a:p>
            <a:pPr lvl="1"/>
            <a:r>
              <a:rPr lang="en-US" dirty="0" smtClean="0"/>
              <a:t>Reduce </a:t>
            </a:r>
            <a:r>
              <a:rPr lang="en-US" dirty="0"/>
              <a:t>service response time</a:t>
            </a:r>
          </a:p>
          <a:p>
            <a:pPr lvl="1"/>
            <a:r>
              <a:rPr lang="en-US" dirty="0"/>
              <a:t>Improve performance</a:t>
            </a:r>
          </a:p>
          <a:p>
            <a:pPr lvl="1"/>
            <a:r>
              <a:rPr lang="en-US" dirty="0" smtClean="0"/>
              <a:t>Improve security</a:t>
            </a:r>
          </a:p>
          <a:p>
            <a:pPr lvl="1"/>
            <a:r>
              <a:rPr lang="en-US" dirty="0" smtClean="0"/>
              <a:t>And more…</a:t>
            </a:r>
            <a:endParaRPr lang="en-US" dirty="0"/>
          </a:p>
          <a:p>
            <a:endParaRPr lang="en-US" dirty="0"/>
          </a:p>
        </p:txBody>
      </p:sp>
      <p:sp>
        <p:nvSpPr>
          <p:cNvPr id="4" name="Slide Number Placeholder 3"/>
          <p:cNvSpPr>
            <a:spLocks noGrp="1"/>
          </p:cNvSpPr>
          <p:nvPr>
            <p:ph type="sldNum" sz="quarter" idx="12"/>
          </p:nvPr>
        </p:nvSpPr>
        <p:spPr/>
        <p:txBody>
          <a:bodyPr/>
          <a:lstStyle/>
          <a:p>
            <a:fld id="{DDA415CE-AC42-4738-8370-870597C8B600}" type="slidenum">
              <a:rPr lang="en-US" smtClean="0"/>
              <a:t>35</a:t>
            </a:fld>
            <a:endParaRPr lang="en-US" dirty="0"/>
          </a:p>
        </p:txBody>
      </p:sp>
      <p:pic>
        <p:nvPicPr>
          <p:cNvPr id="4098" name="Picture 2" descr="https://cunysps.files.wordpress.com/2011/02/diversity02_transparent.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0656" y="3006466"/>
            <a:ext cx="2338274" cy="235907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a:stretch>
            <a:fillRect/>
          </a:stretch>
        </p:blipFill>
        <p:spPr>
          <a:xfrm>
            <a:off x="725305" y="3394929"/>
            <a:ext cx="282062" cy="302890"/>
          </a:xfrm>
          <a:prstGeom prst="rect">
            <a:avLst/>
          </a:prstGeom>
          <a:solidFill>
            <a:schemeClr val="bg1"/>
          </a:solidFill>
        </p:spPr>
      </p:pic>
      <p:pic>
        <p:nvPicPr>
          <p:cNvPr id="7" name="Picture 6"/>
          <p:cNvPicPr>
            <a:picLocks noChangeAspect="1"/>
          </p:cNvPicPr>
          <p:nvPr/>
        </p:nvPicPr>
        <p:blipFill>
          <a:blip r:embed="rId4"/>
          <a:stretch>
            <a:fillRect/>
          </a:stretch>
        </p:blipFill>
        <p:spPr>
          <a:xfrm>
            <a:off x="744355" y="3699729"/>
            <a:ext cx="282062" cy="302890"/>
          </a:xfrm>
          <a:prstGeom prst="rect">
            <a:avLst/>
          </a:prstGeom>
          <a:solidFill>
            <a:schemeClr val="bg1"/>
          </a:solidFill>
        </p:spPr>
      </p:pic>
      <p:pic>
        <p:nvPicPr>
          <p:cNvPr id="8" name="Picture 7"/>
          <p:cNvPicPr>
            <a:picLocks noChangeAspect="1"/>
          </p:cNvPicPr>
          <p:nvPr/>
        </p:nvPicPr>
        <p:blipFill>
          <a:blip r:embed="rId4"/>
          <a:stretch>
            <a:fillRect/>
          </a:stretch>
        </p:blipFill>
        <p:spPr>
          <a:xfrm>
            <a:off x="744355" y="3985479"/>
            <a:ext cx="282062" cy="302890"/>
          </a:xfrm>
          <a:prstGeom prst="rect">
            <a:avLst/>
          </a:prstGeom>
          <a:solidFill>
            <a:schemeClr val="bg1"/>
          </a:solidFill>
        </p:spPr>
      </p:pic>
      <p:pic>
        <p:nvPicPr>
          <p:cNvPr id="9" name="Picture 8"/>
          <p:cNvPicPr>
            <a:picLocks noChangeAspect="1"/>
          </p:cNvPicPr>
          <p:nvPr/>
        </p:nvPicPr>
        <p:blipFill>
          <a:blip r:embed="rId4"/>
          <a:stretch>
            <a:fillRect/>
          </a:stretch>
        </p:blipFill>
        <p:spPr>
          <a:xfrm>
            <a:off x="744355" y="2842479"/>
            <a:ext cx="282062" cy="302890"/>
          </a:xfrm>
          <a:prstGeom prst="rect">
            <a:avLst/>
          </a:prstGeom>
          <a:solidFill>
            <a:schemeClr val="bg1"/>
          </a:solidFill>
        </p:spPr>
      </p:pic>
    </p:spTree>
    <p:extLst>
      <p:ext uri="{BB962C8B-B14F-4D97-AF65-F5344CB8AC3E}">
        <p14:creationId xmlns:p14="http://schemas.microsoft.com/office/powerpoint/2010/main" val="4275817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82214" y="2613796"/>
            <a:ext cx="6379573" cy="3284561"/>
          </a:xfrm>
          <a:prstGeom prst="rect">
            <a:avLst/>
          </a:prstGeom>
          <a:blipFill dpi="0" rotWithShape="1">
            <a:blip r:embed="rId3">
              <a:alphaModFix amt="62000"/>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p:txBody>
          <a:bodyPr>
            <a:normAutofit fontScale="90000"/>
          </a:bodyPr>
          <a:lstStyle/>
          <a:p>
            <a:r>
              <a:rPr lang="en-US" i="1" dirty="0" smtClean="0"/>
              <a:t>Follow the Sun</a:t>
            </a:r>
            <a:r>
              <a:rPr lang="en-US" dirty="0" smtClean="0"/>
              <a:t> with Zookeeper</a:t>
            </a:r>
            <a:endParaRPr lang="en-US" dirty="0"/>
          </a:p>
        </p:txBody>
      </p:sp>
      <p:sp>
        <p:nvSpPr>
          <p:cNvPr id="4" name="Slide Number Placeholder 3"/>
          <p:cNvSpPr>
            <a:spLocks noGrp="1"/>
          </p:cNvSpPr>
          <p:nvPr>
            <p:ph type="sldNum" sz="quarter" idx="12"/>
          </p:nvPr>
        </p:nvSpPr>
        <p:spPr/>
        <p:txBody>
          <a:bodyPr/>
          <a:lstStyle/>
          <a:p>
            <a:fld id="{DDA415CE-AC42-4738-8370-870597C8B600}" type="slidenum">
              <a:rPr lang="en-US" smtClean="0"/>
              <a:t>36</a:t>
            </a:fld>
            <a:endParaRPr lang="en-US" dirty="0"/>
          </a:p>
        </p:txBody>
      </p:sp>
      <p:pic>
        <p:nvPicPr>
          <p:cNvPr id="2050" name="Picture 2" descr="http://www.adweek.com/socialtimes/files/2011/08/social_networking_users_ic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3976" y="3282312"/>
            <a:ext cx="410578" cy="41057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https://cdn1.iconfinder.com/data/icons/IconsLandVistaPeopleIconsDemo/128/Client_Male_Light.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87880" y="3305618"/>
            <a:ext cx="305453" cy="30545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http://www.adweek.com/socialtimes/files/2011/08/social_networking_users_ic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61900" y="3230343"/>
            <a:ext cx="410578" cy="41057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https://cdn1.iconfinder.com/data/icons/IconsLandVistaPeopleIconsDemo/128/Client_Male_Light.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57069" y="3468401"/>
            <a:ext cx="305453" cy="30545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https://lh5.ggpht.com/LzLBH7fp9DG2zcIZAOsP2zXgF5GAwistBZcmoXNLXbljowmlgBbtxDtOR5WhRziO6lo=w30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76778" y="3459990"/>
            <a:ext cx="385123" cy="38512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www.iperiusbackup.net/wp-content/uploads/2014/11/windows-azure-icon.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09795" y="3717651"/>
            <a:ext cx="357530" cy="362566"/>
          </a:xfrm>
          <a:prstGeom prst="rect">
            <a:avLst/>
          </a:prstGeom>
          <a:noFill/>
          <a:extLst>
            <a:ext uri="{909E8E84-426E-40DD-AFC4-6F175D3DCCD1}">
              <a14:hiddenFill xmlns:a14="http://schemas.microsoft.com/office/drawing/2010/main">
                <a:solidFill>
                  <a:srgbClr val="FFFFFF"/>
                </a:solidFill>
              </a14:hiddenFill>
            </a:ext>
          </a:extLst>
        </p:spPr>
      </p:pic>
      <p:sp>
        <p:nvSpPr>
          <p:cNvPr id="17" name="Freeform 16"/>
          <p:cNvSpPr/>
          <p:nvPr/>
        </p:nvSpPr>
        <p:spPr>
          <a:xfrm>
            <a:off x="2637264" y="3573272"/>
            <a:ext cx="3780263" cy="300383"/>
          </a:xfrm>
          <a:custGeom>
            <a:avLst/>
            <a:gdLst>
              <a:gd name="connsiteX0" fmla="*/ 0 w 5040351"/>
              <a:gd name="connsiteY0" fmla="*/ 192354 h 400510"/>
              <a:gd name="connsiteX1" fmla="*/ 2549912 w 5040351"/>
              <a:gd name="connsiteY1" fmla="*/ 6500 h 400510"/>
              <a:gd name="connsiteX2" fmla="*/ 5040351 w 5040351"/>
              <a:gd name="connsiteY2" fmla="*/ 400510 h 400510"/>
            </a:gdLst>
            <a:ahLst/>
            <a:cxnLst>
              <a:cxn ang="0">
                <a:pos x="connsiteX0" y="connsiteY0"/>
              </a:cxn>
              <a:cxn ang="0">
                <a:pos x="connsiteX1" y="connsiteY1"/>
              </a:cxn>
              <a:cxn ang="0">
                <a:pos x="connsiteX2" y="connsiteY2"/>
              </a:cxn>
            </a:cxnLst>
            <a:rect l="l" t="t" r="r" b="b"/>
            <a:pathLst>
              <a:path w="5040351" h="400510">
                <a:moveTo>
                  <a:pt x="0" y="192354"/>
                </a:moveTo>
                <a:cubicBezTo>
                  <a:pt x="854927" y="82080"/>
                  <a:pt x="1709854" y="-28193"/>
                  <a:pt x="2549912" y="6500"/>
                </a:cubicBezTo>
                <a:cubicBezTo>
                  <a:pt x="3389971" y="41193"/>
                  <a:pt x="4215161" y="220851"/>
                  <a:pt x="5040351" y="400510"/>
                </a:cubicBezTo>
              </a:path>
            </a:pathLst>
          </a:custGeom>
          <a:noFill/>
          <a:ln w="57150">
            <a:solidFill>
              <a:srgbClr val="00B0F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TextBox 2"/>
          <p:cNvSpPr txBox="1"/>
          <p:nvPr/>
        </p:nvSpPr>
        <p:spPr>
          <a:xfrm>
            <a:off x="2108114" y="3775317"/>
            <a:ext cx="962636" cy="415498"/>
          </a:xfrm>
          <a:prstGeom prst="rect">
            <a:avLst/>
          </a:prstGeom>
          <a:noFill/>
        </p:spPr>
        <p:txBody>
          <a:bodyPr wrap="none" rtlCol="0">
            <a:spAutoFit/>
          </a:bodyPr>
          <a:lstStyle/>
          <a:p>
            <a:r>
              <a:rPr lang="en-US" sz="2100" dirty="0"/>
              <a:t>Master</a:t>
            </a:r>
            <a:endParaRPr lang="en-US" sz="2100" dirty="0"/>
          </a:p>
        </p:txBody>
      </p:sp>
    </p:spTree>
    <p:extLst>
      <p:ext uri="{BB962C8B-B14F-4D97-AF65-F5344CB8AC3E}">
        <p14:creationId xmlns:p14="http://schemas.microsoft.com/office/powerpoint/2010/main" val="1160980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14"/>
                                        </p:tgtEl>
                                      </p:cBhvr>
                                    </p:animEffect>
                                    <p:anim calcmode="lin" valueType="num">
                                      <p:cBhvr>
                                        <p:cTn id="7" dur="1000"/>
                                        <p:tgtEl>
                                          <p:spTgt spid="14"/>
                                        </p:tgtEl>
                                        <p:attrNameLst>
                                          <p:attrName>ppt_x</p:attrName>
                                        </p:attrNameLst>
                                      </p:cBhvr>
                                      <p:tavLst>
                                        <p:tav tm="0">
                                          <p:val>
                                            <p:strVal val="ppt_x"/>
                                          </p:val>
                                        </p:tav>
                                        <p:tav tm="100000">
                                          <p:val>
                                            <p:strVal val="ppt_x"/>
                                          </p:val>
                                        </p:tav>
                                      </p:tavLst>
                                    </p:anim>
                                    <p:anim calcmode="lin" valueType="num">
                                      <p:cBhvr>
                                        <p:cTn id="8" dur="1000"/>
                                        <p:tgtEl>
                                          <p:spTgt spid="14"/>
                                        </p:tgtEl>
                                        <p:attrNameLst>
                                          <p:attrName>ppt_y</p:attrName>
                                        </p:attrNameLst>
                                      </p:cBhvr>
                                      <p:tavLst>
                                        <p:tav tm="0">
                                          <p:val>
                                            <p:strVal val="ppt_y"/>
                                          </p:val>
                                        </p:tav>
                                        <p:tav tm="100000">
                                          <p:val>
                                            <p:strVal val="ppt_y+.1"/>
                                          </p:val>
                                        </p:tav>
                                      </p:tavLst>
                                    </p:anim>
                                    <p:set>
                                      <p:cBhvr>
                                        <p:cTn id="9" dur="1" fill="hold">
                                          <p:stCondLst>
                                            <p:cond delay="999"/>
                                          </p:stCondLst>
                                        </p:cTn>
                                        <p:tgtEl>
                                          <p:spTgt spid="14"/>
                                        </p:tgtEl>
                                        <p:attrNameLst>
                                          <p:attrName>style.visibility</p:attrName>
                                        </p:attrNameLst>
                                      </p:cBhvr>
                                      <p:to>
                                        <p:strVal val="hidden"/>
                                      </p:to>
                                    </p:set>
                                  </p:childTnLst>
                                </p:cTn>
                              </p:par>
                              <p:par>
                                <p:cTn id="10" presetID="42" presetClass="exit" presetSubtype="0" fill="hold" nodeType="withEffect">
                                  <p:stCondLst>
                                    <p:cond delay="0"/>
                                  </p:stCondLst>
                                  <p:childTnLst>
                                    <p:animEffect transition="out" filter="fade">
                                      <p:cBhvr>
                                        <p:cTn id="11" dur="1000"/>
                                        <p:tgtEl>
                                          <p:spTgt spid="15"/>
                                        </p:tgtEl>
                                      </p:cBhvr>
                                    </p:animEffect>
                                    <p:anim calcmode="lin" valueType="num">
                                      <p:cBhvr>
                                        <p:cTn id="12" dur="1000"/>
                                        <p:tgtEl>
                                          <p:spTgt spid="15"/>
                                        </p:tgtEl>
                                        <p:attrNameLst>
                                          <p:attrName>ppt_x</p:attrName>
                                        </p:attrNameLst>
                                      </p:cBhvr>
                                      <p:tavLst>
                                        <p:tav tm="0">
                                          <p:val>
                                            <p:strVal val="ppt_x"/>
                                          </p:val>
                                        </p:tav>
                                        <p:tav tm="100000">
                                          <p:val>
                                            <p:strVal val="ppt_x"/>
                                          </p:val>
                                        </p:tav>
                                      </p:tavLst>
                                    </p:anim>
                                    <p:anim calcmode="lin" valueType="num">
                                      <p:cBhvr>
                                        <p:cTn id="13" dur="1000"/>
                                        <p:tgtEl>
                                          <p:spTgt spid="15"/>
                                        </p:tgtEl>
                                        <p:attrNameLst>
                                          <p:attrName>ppt_y</p:attrName>
                                        </p:attrNameLst>
                                      </p:cBhvr>
                                      <p:tavLst>
                                        <p:tav tm="0">
                                          <p:val>
                                            <p:strVal val="ppt_y"/>
                                          </p:val>
                                        </p:tav>
                                        <p:tav tm="100000">
                                          <p:val>
                                            <p:strVal val="ppt_y+.1"/>
                                          </p:val>
                                        </p:tav>
                                      </p:tavLst>
                                    </p:anim>
                                    <p:set>
                                      <p:cBhvr>
                                        <p:cTn id="14" dur="1" fill="hold">
                                          <p:stCondLst>
                                            <p:cond delay="999"/>
                                          </p:stCondLst>
                                        </p:cTn>
                                        <p:tgtEl>
                                          <p:spTgt spid="15"/>
                                        </p:tgtEl>
                                        <p:attrNameLst>
                                          <p:attrName>style.visibility</p:attrName>
                                        </p:attrNameLst>
                                      </p:cBhvr>
                                      <p:to>
                                        <p:strVal val="hidden"/>
                                      </p:to>
                                    </p:set>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1000" fill="hold"/>
                                        <p:tgtEl>
                                          <p:spTgt spid="13"/>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2050"/>
                                        </p:tgtEl>
                                        <p:attrNameLst>
                                          <p:attrName>style.visibility</p:attrName>
                                        </p:attrNameLst>
                                      </p:cBhvr>
                                      <p:to>
                                        <p:strVal val="visible"/>
                                      </p:to>
                                    </p:set>
                                    <p:animEffect transition="in" filter="fade">
                                      <p:cBhvr>
                                        <p:cTn id="23" dur="1000"/>
                                        <p:tgtEl>
                                          <p:spTgt spid="2050"/>
                                        </p:tgtEl>
                                      </p:cBhvr>
                                    </p:animEffect>
                                    <p:anim calcmode="lin" valueType="num">
                                      <p:cBhvr>
                                        <p:cTn id="24" dur="1000" fill="hold"/>
                                        <p:tgtEl>
                                          <p:spTgt spid="2050"/>
                                        </p:tgtEl>
                                        <p:attrNameLst>
                                          <p:attrName>ppt_x</p:attrName>
                                        </p:attrNameLst>
                                      </p:cBhvr>
                                      <p:tavLst>
                                        <p:tav tm="0">
                                          <p:val>
                                            <p:strVal val="#ppt_x"/>
                                          </p:val>
                                        </p:tav>
                                        <p:tav tm="100000">
                                          <p:val>
                                            <p:strVal val="#ppt_x"/>
                                          </p:val>
                                        </p:tav>
                                      </p:tavLst>
                                    </p:anim>
                                    <p:anim calcmode="lin" valueType="num">
                                      <p:cBhvr>
                                        <p:cTn id="25"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1000"/>
                                        <p:tgtEl>
                                          <p:spTgt spid="10"/>
                                        </p:tgtEl>
                                      </p:cBhvr>
                                    </p:animEffect>
                                    <p:anim calcmode="lin" valueType="num">
                                      <p:cBhvr>
                                        <p:cTn id="31" dur="1000" fill="hold"/>
                                        <p:tgtEl>
                                          <p:spTgt spid="10"/>
                                        </p:tgtEl>
                                        <p:attrNameLst>
                                          <p:attrName>ppt_x</p:attrName>
                                        </p:attrNameLst>
                                      </p:cBhvr>
                                      <p:tavLst>
                                        <p:tav tm="0">
                                          <p:val>
                                            <p:strVal val="#ppt_x"/>
                                          </p:val>
                                        </p:tav>
                                        <p:tav tm="100000">
                                          <p:val>
                                            <p:strVal val="#ppt_x"/>
                                          </p:val>
                                        </p:tav>
                                      </p:tavLst>
                                    </p:anim>
                                    <p:anim calcmode="lin" valueType="num">
                                      <p:cBhvr>
                                        <p:cTn id="3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500"/>
                            </p:stCondLst>
                            <p:childTnLst>
                              <p:par>
                                <p:cTn id="39" presetID="44" presetClass="path" presetSubtype="0" accel="50000" decel="50000" fill="hold" grpId="0" nodeType="afterEffect">
                                  <p:stCondLst>
                                    <p:cond delay="0"/>
                                  </p:stCondLst>
                                  <p:childTnLst>
                                    <p:animMotion origin="layout" path="M 1.04167E-6 0.00255 L 0.10755 -0.03958 C 0.12995 -0.04907 0.16354 -0.05393 0.19896 -0.05393 C 0.23906 -0.05393 0.27122 -0.04907 0.29362 -0.03958 L 0.4013 0.00255 " pathEditMode="relative" rAng="0" ptsTypes="AAAAA">
                                      <p:cBhvr>
                                        <p:cTn id="40" dur="2000" fill="hold"/>
                                        <p:tgtEl>
                                          <p:spTgt spid="3"/>
                                        </p:tgtEl>
                                        <p:attrNameLst>
                                          <p:attrName>ppt_x</p:attrName>
                                          <p:attrName>ppt_y</p:attrName>
                                        </p:attrNameLst>
                                      </p:cBhvr>
                                      <p:rCtr x="20065" y="-282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t>Follow the Sun</a:t>
            </a:r>
            <a:r>
              <a:rPr lang="en-US" dirty="0" smtClean="0"/>
              <a:t> with Zookeeper</a:t>
            </a:r>
            <a:endParaRPr lang="en-US" dirty="0"/>
          </a:p>
        </p:txBody>
      </p:sp>
      <p:pic>
        <p:nvPicPr>
          <p:cNvPr id="4" name="Picture 3"/>
          <p:cNvPicPr>
            <a:picLocks noChangeAspect="1"/>
          </p:cNvPicPr>
          <p:nvPr/>
        </p:nvPicPr>
        <p:blipFill>
          <a:blip r:embed="rId2"/>
          <a:stretch>
            <a:fillRect/>
          </a:stretch>
        </p:blipFill>
        <p:spPr>
          <a:xfrm>
            <a:off x="1309553" y="2130798"/>
            <a:ext cx="3252470" cy="2083918"/>
          </a:xfrm>
          <a:prstGeom prst="rect">
            <a:avLst/>
          </a:prstGeom>
        </p:spPr>
      </p:pic>
      <p:pic>
        <p:nvPicPr>
          <p:cNvPr id="5" name="Picture 4"/>
          <p:cNvPicPr>
            <a:picLocks noChangeAspect="1"/>
          </p:cNvPicPr>
          <p:nvPr/>
        </p:nvPicPr>
        <p:blipFill>
          <a:blip r:embed="rId3"/>
          <a:stretch>
            <a:fillRect/>
          </a:stretch>
        </p:blipFill>
        <p:spPr>
          <a:xfrm>
            <a:off x="4792734" y="2191824"/>
            <a:ext cx="3024517" cy="2022891"/>
          </a:xfrm>
          <a:prstGeom prst="rect">
            <a:avLst/>
          </a:prstGeom>
        </p:spPr>
      </p:pic>
      <p:sp>
        <p:nvSpPr>
          <p:cNvPr id="6" name="TextBox 5"/>
          <p:cNvSpPr txBox="1"/>
          <p:nvPr/>
        </p:nvSpPr>
        <p:spPr>
          <a:xfrm>
            <a:off x="2154475" y="4503153"/>
            <a:ext cx="1882503" cy="300082"/>
          </a:xfrm>
          <a:prstGeom prst="rect">
            <a:avLst/>
          </a:prstGeom>
          <a:noFill/>
        </p:spPr>
        <p:txBody>
          <a:bodyPr wrap="none" rtlCol="0">
            <a:spAutoFit/>
          </a:bodyPr>
          <a:lstStyle/>
          <a:p>
            <a:r>
              <a:rPr lang="en-US" sz="1350" dirty="0" err="1"/>
              <a:t>ZooKeeper</a:t>
            </a:r>
            <a:r>
              <a:rPr lang="en-US" sz="1350" dirty="0"/>
              <a:t> Master in US</a:t>
            </a:r>
          </a:p>
        </p:txBody>
      </p:sp>
      <p:sp>
        <p:nvSpPr>
          <p:cNvPr id="7" name="TextBox 6"/>
          <p:cNvSpPr txBox="1"/>
          <p:nvPr/>
        </p:nvSpPr>
        <p:spPr>
          <a:xfrm>
            <a:off x="5374332" y="4503153"/>
            <a:ext cx="2130391" cy="300082"/>
          </a:xfrm>
          <a:prstGeom prst="rect">
            <a:avLst/>
          </a:prstGeom>
          <a:noFill/>
        </p:spPr>
        <p:txBody>
          <a:bodyPr wrap="none" rtlCol="0">
            <a:spAutoFit/>
          </a:bodyPr>
          <a:lstStyle/>
          <a:p>
            <a:r>
              <a:rPr lang="en-US" sz="1350" dirty="0" err="1"/>
              <a:t>ZooKeeper</a:t>
            </a:r>
            <a:r>
              <a:rPr lang="en-US" sz="1350" dirty="0"/>
              <a:t> Master migrates</a:t>
            </a:r>
          </a:p>
        </p:txBody>
      </p:sp>
    </p:spTree>
    <p:extLst>
      <p:ext uri="{BB962C8B-B14F-4D97-AF65-F5344CB8AC3E}">
        <p14:creationId xmlns:p14="http://schemas.microsoft.com/office/powerpoint/2010/main" val="374893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Benefits of Exploiting Diversity</a:t>
            </a:r>
            <a:endParaRPr lang="en-US" dirty="0"/>
          </a:p>
        </p:txBody>
      </p:sp>
      <p:sp>
        <p:nvSpPr>
          <p:cNvPr id="3" name="Content Placeholder 2"/>
          <p:cNvSpPr>
            <a:spLocks noGrp="1"/>
          </p:cNvSpPr>
          <p:nvPr>
            <p:ph idx="1"/>
          </p:nvPr>
        </p:nvSpPr>
        <p:spPr/>
        <p:txBody>
          <a:bodyPr/>
          <a:lstStyle/>
          <a:p>
            <a:r>
              <a:rPr lang="en-US" dirty="0"/>
              <a:t>By leveraging cloud diversity, users can:</a:t>
            </a:r>
          </a:p>
          <a:p>
            <a:pPr lvl="1"/>
            <a:r>
              <a:rPr lang="en-US" dirty="0"/>
              <a:t>Reduce </a:t>
            </a:r>
            <a:r>
              <a:rPr lang="en-US" dirty="0" smtClean="0"/>
              <a:t>cost</a:t>
            </a:r>
          </a:p>
          <a:p>
            <a:pPr lvl="1"/>
            <a:r>
              <a:rPr lang="en-US" dirty="0" smtClean="0"/>
              <a:t>Reduce energy</a:t>
            </a:r>
            <a:endParaRPr lang="en-US" dirty="0"/>
          </a:p>
          <a:p>
            <a:pPr lvl="1"/>
            <a:r>
              <a:rPr lang="en-US" dirty="0" smtClean="0"/>
              <a:t>Handle </a:t>
            </a:r>
            <a:r>
              <a:rPr lang="en-US" dirty="0"/>
              <a:t>bursts</a:t>
            </a:r>
          </a:p>
          <a:p>
            <a:pPr lvl="1"/>
            <a:r>
              <a:rPr lang="en-US" dirty="0"/>
              <a:t>Improve availability</a:t>
            </a:r>
          </a:p>
          <a:p>
            <a:pPr lvl="1"/>
            <a:r>
              <a:rPr lang="en-US" dirty="0" smtClean="0"/>
              <a:t>Reduce </a:t>
            </a:r>
            <a:r>
              <a:rPr lang="en-US" dirty="0"/>
              <a:t>service response time</a:t>
            </a:r>
          </a:p>
          <a:p>
            <a:pPr lvl="1"/>
            <a:r>
              <a:rPr lang="en-US" dirty="0"/>
              <a:t>Improve performance</a:t>
            </a:r>
          </a:p>
          <a:p>
            <a:pPr lvl="1"/>
            <a:r>
              <a:rPr lang="en-US" dirty="0" smtClean="0"/>
              <a:t>Improve security</a:t>
            </a:r>
          </a:p>
          <a:p>
            <a:pPr lvl="1"/>
            <a:r>
              <a:rPr lang="en-US" dirty="0" smtClean="0"/>
              <a:t>And more…</a:t>
            </a:r>
            <a:endParaRPr lang="en-US" dirty="0"/>
          </a:p>
          <a:p>
            <a:endParaRPr lang="en-US" dirty="0"/>
          </a:p>
        </p:txBody>
      </p:sp>
      <p:sp>
        <p:nvSpPr>
          <p:cNvPr id="4" name="Slide Number Placeholder 3"/>
          <p:cNvSpPr>
            <a:spLocks noGrp="1"/>
          </p:cNvSpPr>
          <p:nvPr>
            <p:ph type="sldNum" sz="quarter" idx="12"/>
          </p:nvPr>
        </p:nvSpPr>
        <p:spPr/>
        <p:txBody>
          <a:bodyPr/>
          <a:lstStyle/>
          <a:p>
            <a:fld id="{DDA415CE-AC42-4738-8370-870597C8B600}" type="slidenum">
              <a:rPr lang="en-US" smtClean="0"/>
              <a:t>38</a:t>
            </a:fld>
            <a:endParaRPr lang="en-US" dirty="0"/>
          </a:p>
        </p:txBody>
      </p:sp>
      <p:pic>
        <p:nvPicPr>
          <p:cNvPr id="4098" name="Picture 2" descr="https://cunysps.files.wordpress.com/2011/02/diversity02_transparent.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0656" y="3006466"/>
            <a:ext cx="2338274" cy="235907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4"/>
          <a:stretch>
            <a:fillRect/>
          </a:stretch>
        </p:blipFill>
        <p:spPr>
          <a:xfrm>
            <a:off x="744355" y="2556729"/>
            <a:ext cx="282062" cy="302890"/>
          </a:xfrm>
          <a:prstGeom prst="rect">
            <a:avLst/>
          </a:prstGeom>
          <a:solidFill>
            <a:schemeClr val="bg1"/>
          </a:solidFill>
        </p:spPr>
      </p:pic>
    </p:spTree>
    <p:extLst>
      <p:ext uri="{BB962C8B-B14F-4D97-AF65-F5344CB8AC3E}">
        <p14:creationId xmlns:p14="http://schemas.microsoft.com/office/powerpoint/2010/main" val="4212047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xplosion 2 7"/>
          <p:cNvSpPr/>
          <p:nvPr/>
        </p:nvSpPr>
        <p:spPr>
          <a:xfrm>
            <a:off x="4662206" y="3329784"/>
            <a:ext cx="3319552" cy="901101"/>
          </a:xfrm>
          <a:prstGeom prst="irregularSeal2">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350"/>
          </a:p>
        </p:txBody>
      </p:sp>
      <p:sp>
        <p:nvSpPr>
          <p:cNvPr id="7" name="Explosion 2 6"/>
          <p:cNvSpPr/>
          <p:nvPr/>
        </p:nvSpPr>
        <p:spPr>
          <a:xfrm>
            <a:off x="4681449" y="2182813"/>
            <a:ext cx="3319552" cy="1137353"/>
          </a:xfrm>
          <a:prstGeom prst="irregularSeal2">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350"/>
          </a:p>
        </p:txBody>
      </p:sp>
      <p:sp>
        <p:nvSpPr>
          <p:cNvPr id="2" name="Title 1"/>
          <p:cNvSpPr>
            <a:spLocks noGrp="1"/>
          </p:cNvSpPr>
          <p:nvPr>
            <p:ph type="title"/>
          </p:nvPr>
        </p:nvSpPr>
        <p:spPr/>
        <p:txBody>
          <a:bodyPr>
            <a:normAutofit fontScale="90000"/>
          </a:bodyPr>
          <a:lstStyle/>
          <a:p>
            <a:r>
              <a:rPr lang="en-US" dirty="0" smtClean="0"/>
              <a:t>Spot Instance</a:t>
            </a:r>
            <a:endParaRPr lang="en-US" dirty="0"/>
          </a:p>
        </p:txBody>
      </p:sp>
      <p:sp>
        <p:nvSpPr>
          <p:cNvPr id="3" name="Content Placeholder 2"/>
          <p:cNvSpPr>
            <a:spLocks noGrp="1"/>
          </p:cNvSpPr>
          <p:nvPr>
            <p:ph idx="1"/>
          </p:nvPr>
        </p:nvSpPr>
        <p:spPr>
          <a:xfrm>
            <a:off x="1485900" y="2057401"/>
            <a:ext cx="6223755" cy="3359466"/>
          </a:xfrm>
        </p:spPr>
        <p:txBody>
          <a:bodyPr>
            <a:normAutofit/>
          </a:bodyPr>
          <a:lstStyle/>
          <a:p>
            <a:r>
              <a:rPr lang="en-US" dirty="0" smtClean="0"/>
              <a:t>Amazon Spot Instance</a:t>
            </a:r>
          </a:p>
          <a:p>
            <a:pPr lvl="1"/>
            <a:r>
              <a:rPr lang="en-US" dirty="0" smtClean="0"/>
              <a:t>Dramatic Price Change</a:t>
            </a:r>
          </a:p>
          <a:p>
            <a:pPr lvl="1"/>
            <a:r>
              <a:rPr lang="en-US" dirty="0" smtClean="0"/>
              <a:t>Usually Cheap</a:t>
            </a:r>
          </a:p>
          <a:p>
            <a:pPr lvl="1"/>
            <a:r>
              <a:rPr lang="en-US" dirty="0" smtClean="0"/>
              <a:t>Charges hourly</a:t>
            </a:r>
          </a:p>
          <a:p>
            <a:pPr lvl="1"/>
            <a:r>
              <a:rPr lang="en-US" dirty="0" smtClean="0"/>
              <a:t>Ready to be terminated</a:t>
            </a:r>
          </a:p>
          <a:p>
            <a:pPr marL="342900" lvl="1" indent="0">
              <a:buNone/>
            </a:pPr>
            <a:endParaRPr lang="en-US" dirty="0" smtClean="0"/>
          </a:p>
        </p:txBody>
      </p:sp>
      <p:sp>
        <p:nvSpPr>
          <p:cNvPr id="4" name="TextBox 3"/>
          <p:cNvSpPr txBox="1"/>
          <p:nvPr/>
        </p:nvSpPr>
        <p:spPr>
          <a:xfrm>
            <a:off x="5213058" y="3608789"/>
            <a:ext cx="2299631" cy="369332"/>
          </a:xfrm>
          <a:prstGeom prst="rect">
            <a:avLst/>
          </a:prstGeom>
          <a:noFill/>
        </p:spPr>
        <p:txBody>
          <a:bodyPr wrap="square" rtlCol="0">
            <a:spAutoFit/>
          </a:bodyPr>
          <a:lstStyle/>
          <a:p>
            <a:r>
              <a:rPr lang="en-US" dirty="0">
                <a:solidFill>
                  <a:srgbClr val="953735"/>
                </a:solidFill>
              </a:rPr>
              <a:t>Only stateless jobs!</a:t>
            </a:r>
          </a:p>
        </p:txBody>
      </p:sp>
      <p:sp>
        <p:nvSpPr>
          <p:cNvPr id="5" name="TextBox 4"/>
          <p:cNvSpPr txBox="1"/>
          <p:nvPr/>
        </p:nvSpPr>
        <p:spPr>
          <a:xfrm>
            <a:off x="5213058" y="2567444"/>
            <a:ext cx="2464868" cy="369332"/>
          </a:xfrm>
          <a:prstGeom prst="rect">
            <a:avLst/>
          </a:prstGeom>
          <a:noFill/>
        </p:spPr>
        <p:txBody>
          <a:bodyPr wrap="square" rtlCol="0">
            <a:spAutoFit/>
          </a:bodyPr>
          <a:lstStyle/>
          <a:p>
            <a:r>
              <a:rPr lang="en-US" dirty="0">
                <a:solidFill>
                  <a:srgbClr val="953735"/>
                </a:solidFill>
              </a:rPr>
              <a:t>Prices can jump up</a:t>
            </a:r>
          </a:p>
        </p:txBody>
      </p:sp>
    </p:spTree>
    <p:extLst>
      <p:ext uri="{BB962C8B-B14F-4D97-AF65-F5344CB8AC3E}">
        <p14:creationId xmlns:p14="http://schemas.microsoft.com/office/powerpoint/2010/main" val="2621399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381000" y="1371600"/>
            <a:ext cx="8229600" cy="4525963"/>
          </a:xfrm>
        </p:spPr>
        <p:txBody>
          <a:bodyPr/>
          <a:lstStyle/>
          <a:p>
            <a:endParaRPr lang="en-US" dirty="0"/>
          </a:p>
        </p:txBody>
      </p:sp>
      <p:grpSp>
        <p:nvGrpSpPr>
          <p:cNvPr id="3" name="그룹 182"/>
          <p:cNvGrpSpPr/>
          <p:nvPr/>
        </p:nvGrpSpPr>
        <p:grpSpPr>
          <a:xfrm>
            <a:off x="228600" y="4636135"/>
            <a:ext cx="1295400" cy="1681164"/>
            <a:chOff x="2057400" y="5029200"/>
            <a:chExt cx="1295400" cy="1681164"/>
          </a:xfrm>
        </p:grpSpPr>
        <p:sp>
          <p:nvSpPr>
            <p:cNvPr id="178" name="직사각형 177"/>
            <p:cNvSpPr/>
            <p:nvPr/>
          </p:nvSpPr>
          <p:spPr>
            <a:xfrm>
              <a:off x="2190750" y="5029200"/>
              <a:ext cx="1162050" cy="1524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77" name="평행 사변형 176"/>
            <p:cNvSpPr/>
            <p:nvPr/>
          </p:nvSpPr>
          <p:spPr>
            <a:xfrm rot="16200000" flipH="1">
              <a:off x="1294608" y="5817397"/>
              <a:ext cx="1676400" cy="109533"/>
            </a:xfrm>
            <a:prstGeom prst="parallelogram">
              <a:avLst>
                <a:gd name="adj" fmla="val 99187"/>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68" name="정육면체 167"/>
            <p:cNvSpPr/>
            <p:nvPr/>
          </p:nvSpPr>
          <p:spPr>
            <a:xfrm>
              <a:off x="2057400" y="6400800"/>
              <a:ext cx="1295400" cy="269875"/>
            </a:xfrm>
            <a:prstGeom prst="cube">
              <a:avLst>
                <a:gd name="adj" fmla="val 50313"/>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69" name="정육면체 168"/>
            <p:cNvSpPr/>
            <p:nvPr/>
          </p:nvSpPr>
          <p:spPr>
            <a:xfrm>
              <a:off x="2057400" y="6213475"/>
              <a:ext cx="1295400" cy="269875"/>
            </a:xfrm>
            <a:prstGeom prst="cube">
              <a:avLst>
                <a:gd name="adj" fmla="val 50313"/>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70" name="정육면체 169"/>
            <p:cNvSpPr/>
            <p:nvPr/>
          </p:nvSpPr>
          <p:spPr>
            <a:xfrm>
              <a:off x="2057400" y="6019800"/>
              <a:ext cx="1295400" cy="269875"/>
            </a:xfrm>
            <a:prstGeom prst="cube">
              <a:avLst>
                <a:gd name="adj" fmla="val 50313"/>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71" name="정육면체 170"/>
            <p:cNvSpPr/>
            <p:nvPr/>
          </p:nvSpPr>
          <p:spPr>
            <a:xfrm>
              <a:off x="2057400" y="5832475"/>
              <a:ext cx="1295400" cy="269875"/>
            </a:xfrm>
            <a:prstGeom prst="cube">
              <a:avLst>
                <a:gd name="adj" fmla="val 50313"/>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72" name="정육면체 171"/>
            <p:cNvSpPr/>
            <p:nvPr/>
          </p:nvSpPr>
          <p:spPr>
            <a:xfrm>
              <a:off x="2057400" y="5645150"/>
              <a:ext cx="1295400" cy="269875"/>
            </a:xfrm>
            <a:prstGeom prst="cube">
              <a:avLst>
                <a:gd name="adj" fmla="val 50313"/>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73" name="정육면체 172"/>
            <p:cNvSpPr/>
            <p:nvPr/>
          </p:nvSpPr>
          <p:spPr>
            <a:xfrm>
              <a:off x="2057400" y="5451475"/>
              <a:ext cx="1295400" cy="269875"/>
            </a:xfrm>
            <a:prstGeom prst="cube">
              <a:avLst>
                <a:gd name="adj" fmla="val 50313"/>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74" name="정육면체 173"/>
            <p:cNvSpPr/>
            <p:nvPr/>
          </p:nvSpPr>
          <p:spPr>
            <a:xfrm>
              <a:off x="2057400" y="5257800"/>
              <a:ext cx="1295400" cy="269875"/>
            </a:xfrm>
            <a:prstGeom prst="cube">
              <a:avLst>
                <a:gd name="adj" fmla="val 50313"/>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75" name="정육면체 174"/>
            <p:cNvSpPr/>
            <p:nvPr/>
          </p:nvSpPr>
          <p:spPr>
            <a:xfrm>
              <a:off x="2057400" y="5070475"/>
              <a:ext cx="1295400" cy="269875"/>
            </a:xfrm>
            <a:prstGeom prst="cube">
              <a:avLst>
                <a:gd name="adj" fmla="val 50313"/>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76" name="평행 사변형 175"/>
            <p:cNvSpPr/>
            <p:nvPr/>
          </p:nvSpPr>
          <p:spPr>
            <a:xfrm rot="16200000" flipH="1">
              <a:off x="2459834" y="5812633"/>
              <a:ext cx="1676400" cy="109533"/>
            </a:xfrm>
            <a:prstGeom prst="parallelogram">
              <a:avLst>
                <a:gd name="adj" fmla="val 99187"/>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4" name="그룹 186"/>
          <p:cNvGrpSpPr/>
          <p:nvPr/>
        </p:nvGrpSpPr>
        <p:grpSpPr>
          <a:xfrm>
            <a:off x="2057400" y="4636135"/>
            <a:ext cx="1295400" cy="1681164"/>
            <a:chOff x="2057400" y="5029200"/>
            <a:chExt cx="1295400" cy="1681164"/>
          </a:xfrm>
        </p:grpSpPr>
        <p:sp>
          <p:nvSpPr>
            <p:cNvPr id="189" name="직사각형 188"/>
            <p:cNvSpPr/>
            <p:nvPr/>
          </p:nvSpPr>
          <p:spPr>
            <a:xfrm>
              <a:off x="2190750" y="5029200"/>
              <a:ext cx="1162050" cy="1524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91" name="평행 사변형 190"/>
            <p:cNvSpPr/>
            <p:nvPr/>
          </p:nvSpPr>
          <p:spPr>
            <a:xfrm rot="16200000" flipH="1">
              <a:off x="1294608" y="5817397"/>
              <a:ext cx="1676400" cy="109533"/>
            </a:xfrm>
            <a:prstGeom prst="parallelogram">
              <a:avLst>
                <a:gd name="adj" fmla="val 99187"/>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92" name="정육면체 191"/>
            <p:cNvSpPr/>
            <p:nvPr/>
          </p:nvSpPr>
          <p:spPr>
            <a:xfrm>
              <a:off x="2057400" y="6400800"/>
              <a:ext cx="1295400" cy="269875"/>
            </a:xfrm>
            <a:prstGeom prst="cube">
              <a:avLst>
                <a:gd name="adj" fmla="val 50313"/>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93" name="정육면체 192"/>
            <p:cNvSpPr/>
            <p:nvPr/>
          </p:nvSpPr>
          <p:spPr>
            <a:xfrm>
              <a:off x="2057400" y="6213475"/>
              <a:ext cx="1295400" cy="269875"/>
            </a:xfrm>
            <a:prstGeom prst="cube">
              <a:avLst>
                <a:gd name="adj" fmla="val 50313"/>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94" name="정육면체 193"/>
            <p:cNvSpPr/>
            <p:nvPr/>
          </p:nvSpPr>
          <p:spPr>
            <a:xfrm>
              <a:off x="2057400" y="6019800"/>
              <a:ext cx="1295400" cy="269875"/>
            </a:xfrm>
            <a:prstGeom prst="cube">
              <a:avLst>
                <a:gd name="adj" fmla="val 50313"/>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96" name="정육면체 195"/>
            <p:cNvSpPr/>
            <p:nvPr/>
          </p:nvSpPr>
          <p:spPr>
            <a:xfrm>
              <a:off x="2057400" y="5832475"/>
              <a:ext cx="1295400" cy="269875"/>
            </a:xfrm>
            <a:prstGeom prst="cube">
              <a:avLst>
                <a:gd name="adj" fmla="val 50313"/>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97" name="정육면체 196"/>
            <p:cNvSpPr/>
            <p:nvPr/>
          </p:nvSpPr>
          <p:spPr>
            <a:xfrm>
              <a:off x="2057400" y="5645150"/>
              <a:ext cx="1295400" cy="269875"/>
            </a:xfrm>
            <a:prstGeom prst="cube">
              <a:avLst>
                <a:gd name="adj" fmla="val 50313"/>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98" name="정육면체 197"/>
            <p:cNvSpPr/>
            <p:nvPr/>
          </p:nvSpPr>
          <p:spPr>
            <a:xfrm>
              <a:off x="2057400" y="5451475"/>
              <a:ext cx="1295400" cy="269875"/>
            </a:xfrm>
            <a:prstGeom prst="cube">
              <a:avLst>
                <a:gd name="adj" fmla="val 50313"/>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99" name="정육면체 198"/>
            <p:cNvSpPr/>
            <p:nvPr/>
          </p:nvSpPr>
          <p:spPr>
            <a:xfrm>
              <a:off x="2057400" y="5257800"/>
              <a:ext cx="1295400" cy="269875"/>
            </a:xfrm>
            <a:prstGeom prst="cube">
              <a:avLst>
                <a:gd name="adj" fmla="val 50313"/>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00" name="정육면체 199"/>
            <p:cNvSpPr/>
            <p:nvPr/>
          </p:nvSpPr>
          <p:spPr>
            <a:xfrm>
              <a:off x="2057400" y="5070475"/>
              <a:ext cx="1295400" cy="269875"/>
            </a:xfrm>
            <a:prstGeom prst="cube">
              <a:avLst>
                <a:gd name="adj" fmla="val 50313"/>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01" name="평행 사변형 200"/>
            <p:cNvSpPr/>
            <p:nvPr/>
          </p:nvSpPr>
          <p:spPr>
            <a:xfrm rot="16200000" flipH="1">
              <a:off x="2459834" y="5812633"/>
              <a:ext cx="1676400" cy="109533"/>
            </a:xfrm>
            <a:prstGeom prst="parallelogram">
              <a:avLst>
                <a:gd name="adj" fmla="val 99187"/>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5" name="그룹 216"/>
          <p:cNvGrpSpPr/>
          <p:nvPr/>
        </p:nvGrpSpPr>
        <p:grpSpPr>
          <a:xfrm>
            <a:off x="5715000" y="4636135"/>
            <a:ext cx="1295400" cy="1681164"/>
            <a:chOff x="2057400" y="5029200"/>
            <a:chExt cx="1295400" cy="1681164"/>
          </a:xfrm>
        </p:grpSpPr>
        <p:sp>
          <p:nvSpPr>
            <p:cNvPr id="219" name="직사각형 218"/>
            <p:cNvSpPr/>
            <p:nvPr/>
          </p:nvSpPr>
          <p:spPr>
            <a:xfrm>
              <a:off x="2190750" y="5029200"/>
              <a:ext cx="1162050" cy="1524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20" name="평행 사변형 219"/>
            <p:cNvSpPr/>
            <p:nvPr/>
          </p:nvSpPr>
          <p:spPr>
            <a:xfrm rot="16200000" flipH="1">
              <a:off x="1294608" y="5817397"/>
              <a:ext cx="1676400" cy="109533"/>
            </a:xfrm>
            <a:prstGeom prst="parallelogram">
              <a:avLst>
                <a:gd name="adj" fmla="val 99187"/>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21" name="정육면체 220"/>
            <p:cNvSpPr/>
            <p:nvPr/>
          </p:nvSpPr>
          <p:spPr>
            <a:xfrm>
              <a:off x="2057400" y="6400800"/>
              <a:ext cx="1295400" cy="269875"/>
            </a:xfrm>
            <a:prstGeom prst="cube">
              <a:avLst>
                <a:gd name="adj" fmla="val 50313"/>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22" name="정육면체 221"/>
            <p:cNvSpPr/>
            <p:nvPr/>
          </p:nvSpPr>
          <p:spPr>
            <a:xfrm>
              <a:off x="2057400" y="6213475"/>
              <a:ext cx="1295400" cy="269875"/>
            </a:xfrm>
            <a:prstGeom prst="cube">
              <a:avLst>
                <a:gd name="adj" fmla="val 50313"/>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23" name="정육면체 222"/>
            <p:cNvSpPr/>
            <p:nvPr/>
          </p:nvSpPr>
          <p:spPr>
            <a:xfrm>
              <a:off x="2057400" y="6019800"/>
              <a:ext cx="1295400" cy="269875"/>
            </a:xfrm>
            <a:prstGeom prst="cube">
              <a:avLst>
                <a:gd name="adj" fmla="val 50313"/>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24" name="정육면체 223"/>
            <p:cNvSpPr/>
            <p:nvPr/>
          </p:nvSpPr>
          <p:spPr>
            <a:xfrm>
              <a:off x="2057400" y="5832475"/>
              <a:ext cx="1295400" cy="269875"/>
            </a:xfrm>
            <a:prstGeom prst="cube">
              <a:avLst>
                <a:gd name="adj" fmla="val 50313"/>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25" name="정육면체 224"/>
            <p:cNvSpPr/>
            <p:nvPr/>
          </p:nvSpPr>
          <p:spPr>
            <a:xfrm>
              <a:off x="2057400" y="5645150"/>
              <a:ext cx="1295400" cy="269875"/>
            </a:xfrm>
            <a:prstGeom prst="cube">
              <a:avLst>
                <a:gd name="adj" fmla="val 50313"/>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26" name="정육면체 225"/>
            <p:cNvSpPr/>
            <p:nvPr/>
          </p:nvSpPr>
          <p:spPr>
            <a:xfrm>
              <a:off x="2057400" y="5451475"/>
              <a:ext cx="1295400" cy="269875"/>
            </a:xfrm>
            <a:prstGeom prst="cube">
              <a:avLst>
                <a:gd name="adj" fmla="val 50313"/>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27" name="정육면체 226"/>
            <p:cNvSpPr/>
            <p:nvPr/>
          </p:nvSpPr>
          <p:spPr>
            <a:xfrm>
              <a:off x="2057400" y="5257800"/>
              <a:ext cx="1295400" cy="269875"/>
            </a:xfrm>
            <a:prstGeom prst="cube">
              <a:avLst>
                <a:gd name="adj" fmla="val 50313"/>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28" name="정육면체 227"/>
            <p:cNvSpPr/>
            <p:nvPr/>
          </p:nvSpPr>
          <p:spPr>
            <a:xfrm>
              <a:off x="2057400" y="5070475"/>
              <a:ext cx="1295400" cy="269875"/>
            </a:xfrm>
            <a:prstGeom prst="cube">
              <a:avLst>
                <a:gd name="adj" fmla="val 50313"/>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29" name="평행 사변형 228"/>
            <p:cNvSpPr/>
            <p:nvPr/>
          </p:nvSpPr>
          <p:spPr>
            <a:xfrm rot="16200000" flipH="1">
              <a:off x="2459834" y="5812633"/>
              <a:ext cx="1676400" cy="109533"/>
            </a:xfrm>
            <a:prstGeom prst="parallelogram">
              <a:avLst>
                <a:gd name="adj" fmla="val 99187"/>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6" name="그룹 230"/>
          <p:cNvGrpSpPr/>
          <p:nvPr/>
        </p:nvGrpSpPr>
        <p:grpSpPr>
          <a:xfrm>
            <a:off x="7543800" y="4636135"/>
            <a:ext cx="1295400" cy="1681164"/>
            <a:chOff x="2057400" y="5029200"/>
            <a:chExt cx="1295400" cy="1681164"/>
          </a:xfrm>
        </p:grpSpPr>
        <p:sp>
          <p:nvSpPr>
            <p:cNvPr id="233" name="직사각형 232"/>
            <p:cNvSpPr/>
            <p:nvPr/>
          </p:nvSpPr>
          <p:spPr>
            <a:xfrm>
              <a:off x="2190750" y="5029200"/>
              <a:ext cx="1162050" cy="1524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34" name="평행 사변형 233"/>
            <p:cNvSpPr/>
            <p:nvPr/>
          </p:nvSpPr>
          <p:spPr>
            <a:xfrm rot="16200000" flipH="1">
              <a:off x="1294608" y="5817397"/>
              <a:ext cx="1676400" cy="109533"/>
            </a:xfrm>
            <a:prstGeom prst="parallelogram">
              <a:avLst>
                <a:gd name="adj" fmla="val 99187"/>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35" name="정육면체 234"/>
            <p:cNvSpPr/>
            <p:nvPr/>
          </p:nvSpPr>
          <p:spPr>
            <a:xfrm>
              <a:off x="2057400" y="6400800"/>
              <a:ext cx="1295400" cy="269875"/>
            </a:xfrm>
            <a:prstGeom prst="cube">
              <a:avLst>
                <a:gd name="adj" fmla="val 50313"/>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36" name="정육면체 235"/>
            <p:cNvSpPr/>
            <p:nvPr/>
          </p:nvSpPr>
          <p:spPr>
            <a:xfrm>
              <a:off x="2057400" y="6213475"/>
              <a:ext cx="1295400" cy="269875"/>
            </a:xfrm>
            <a:prstGeom prst="cube">
              <a:avLst>
                <a:gd name="adj" fmla="val 50313"/>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37" name="정육면체 236"/>
            <p:cNvSpPr/>
            <p:nvPr/>
          </p:nvSpPr>
          <p:spPr>
            <a:xfrm>
              <a:off x="2057400" y="6019800"/>
              <a:ext cx="1295400" cy="269875"/>
            </a:xfrm>
            <a:prstGeom prst="cube">
              <a:avLst>
                <a:gd name="adj" fmla="val 50313"/>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38" name="정육면체 237"/>
            <p:cNvSpPr/>
            <p:nvPr/>
          </p:nvSpPr>
          <p:spPr>
            <a:xfrm>
              <a:off x="2057400" y="5832475"/>
              <a:ext cx="1295400" cy="269875"/>
            </a:xfrm>
            <a:prstGeom prst="cube">
              <a:avLst>
                <a:gd name="adj" fmla="val 50313"/>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39" name="정육면체 238"/>
            <p:cNvSpPr/>
            <p:nvPr/>
          </p:nvSpPr>
          <p:spPr>
            <a:xfrm>
              <a:off x="2057400" y="5645150"/>
              <a:ext cx="1295400" cy="269875"/>
            </a:xfrm>
            <a:prstGeom prst="cube">
              <a:avLst>
                <a:gd name="adj" fmla="val 50313"/>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40" name="정육면체 239"/>
            <p:cNvSpPr/>
            <p:nvPr/>
          </p:nvSpPr>
          <p:spPr>
            <a:xfrm>
              <a:off x="2057400" y="5451475"/>
              <a:ext cx="1295400" cy="269875"/>
            </a:xfrm>
            <a:prstGeom prst="cube">
              <a:avLst>
                <a:gd name="adj" fmla="val 50313"/>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41" name="정육면체 240"/>
            <p:cNvSpPr/>
            <p:nvPr/>
          </p:nvSpPr>
          <p:spPr>
            <a:xfrm>
              <a:off x="2057400" y="5257800"/>
              <a:ext cx="1295400" cy="269875"/>
            </a:xfrm>
            <a:prstGeom prst="cube">
              <a:avLst>
                <a:gd name="adj" fmla="val 50313"/>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42" name="정육면체 241"/>
            <p:cNvSpPr/>
            <p:nvPr/>
          </p:nvSpPr>
          <p:spPr>
            <a:xfrm>
              <a:off x="2057400" y="5070475"/>
              <a:ext cx="1295400" cy="269875"/>
            </a:xfrm>
            <a:prstGeom prst="cube">
              <a:avLst>
                <a:gd name="adj" fmla="val 50313"/>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43" name="평행 사변형 242"/>
            <p:cNvSpPr/>
            <p:nvPr/>
          </p:nvSpPr>
          <p:spPr>
            <a:xfrm rot="16200000" flipH="1">
              <a:off x="2459834" y="5812633"/>
              <a:ext cx="1676400" cy="109533"/>
            </a:xfrm>
            <a:prstGeom prst="parallelogram">
              <a:avLst>
                <a:gd name="adj" fmla="val 99187"/>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103" name="그룹 102"/>
          <p:cNvGrpSpPr/>
          <p:nvPr/>
        </p:nvGrpSpPr>
        <p:grpSpPr>
          <a:xfrm>
            <a:off x="228600" y="1828800"/>
            <a:ext cx="8610600" cy="2936875"/>
            <a:chOff x="228600" y="1828800"/>
            <a:chExt cx="8610600" cy="2936875"/>
          </a:xfrm>
        </p:grpSpPr>
        <p:grpSp>
          <p:nvGrpSpPr>
            <p:cNvPr id="8" name="그룹 324"/>
            <p:cNvGrpSpPr/>
            <p:nvPr/>
          </p:nvGrpSpPr>
          <p:grpSpPr>
            <a:xfrm>
              <a:off x="228600" y="2362200"/>
              <a:ext cx="8610600" cy="2403475"/>
              <a:chOff x="228600" y="2590800"/>
              <a:chExt cx="8610600" cy="2403475"/>
            </a:xfrm>
          </p:grpSpPr>
          <p:sp>
            <p:nvSpPr>
              <p:cNvPr id="123" name="정육면체 122"/>
              <p:cNvSpPr/>
              <p:nvPr/>
            </p:nvSpPr>
            <p:spPr>
              <a:xfrm>
                <a:off x="228600" y="4724400"/>
                <a:ext cx="1295400" cy="269875"/>
              </a:xfrm>
              <a:prstGeom prst="cube">
                <a:avLst>
                  <a:gd name="adj" fmla="val 50313"/>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88" name="정육면체 187"/>
              <p:cNvSpPr/>
              <p:nvPr/>
            </p:nvSpPr>
            <p:spPr>
              <a:xfrm>
                <a:off x="2057400" y="4724400"/>
                <a:ext cx="1295400" cy="269875"/>
              </a:xfrm>
              <a:prstGeom prst="cube">
                <a:avLst>
                  <a:gd name="adj" fmla="val 50313"/>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18" name="정육면체 217"/>
              <p:cNvSpPr/>
              <p:nvPr/>
            </p:nvSpPr>
            <p:spPr>
              <a:xfrm>
                <a:off x="5715000" y="4724400"/>
                <a:ext cx="1295400" cy="269875"/>
              </a:xfrm>
              <a:prstGeom prst="cube">
                <a:avLst>
                  <a:gd name="adj" fmla="val 50313"/>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32" name="정육면체 231"/>
              <p:cNvSpPr/>
              <p:nvPr/>
            </p:nvSpPr>
            <p:spPr>
              <a:xfrm>
                <a:off x="7543800" y="4724400"/>
                <a:ext cx="1295400" cy="269875"/>
              </a:xfrm>
              <a:prstGeom prst="cube">
                <a:avLst>
                  <a:gd name="adj" fmla="val 50313"/>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44" name="정육면체 243"/>
              <p:cNvSpPr/>
              <p:nvPr/>
            </p:nvSpPr>
            <p:spPr>
              <a:xfrm>
                <a:off x="1143000" y="3692525"/>
                <a:ext cx="1295400" cy="269875"/>
              </a:xfrm>
              <a:prstGeom prst="cube">
                <a:avLst>
                  <a:gd name="adj" fmla="val 50313"/>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45" name="정육면체 244"/>
              <p:cNvSpPr/>
              <p:nvPr/>
            </p:nvSpPr>
            <p:spPr>
              <a:xfrm>
                <a:off x="6629400" y="3692525"/>
                <a:ext cx="1295400" cy="269875"/>
              </a:xfrm>
              <a:prstGeom prst="cube">
                <a:avLst>
                  <a:gd name="adj" fmla="val 50313"/>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46" name="정육면체 245"/>
              <p:cNvSpPr/>
              <p:nvPr/>
            </p:nvSpPr>
            <p:spPr>
              <a:xfrm>
                <a:off x="2971800" y="3692525"/>
                <a:ext cx="1295400" cy="269875"/>
              </a:xfrm>
              <a:prstGeom prst="cube">
                <a:avLst>
                  <a:gd name="adj" fmla="val 50313"/>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47" name="정육면체 246"/>
              <p:cNvSpPr/>
              <p:nvPr/>
            </p:nvSpPr>
            <p:spPr>
              <a:xfrm>
                <a:off x="2971800" y="2590800"/>
                <a:ext cx="1295400" cy="269875"/>
              </a:xfrm>
              <a:prstGeom prst="cube">
                <a:avLst>
                  <a:gd name="adj" fmla="val 50313"/>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48" name="정육면체 247"/>
              <p:cNvSpPr/>
              <p:nvPr/>
            </p:nvSpPr>
            <p:spPr>
              <a:xfrm>
                <a:off x="4800600" y="2590800"/>
                <a:ext cx="1295400" cy="269875"/>
              </a:xfrm>
              <a:prstGeom prst="cube">
                <a:avLst>
                  <a:gd name="adj" fmla="val 50313"/>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90" name="TextBox 289"/>
              <p:cNvSpPr txBox="1"/>
              <p:nvPr/>
            </p:nvSpPr>
            <p:spPr>
              <a:xfrm>
                <a:off x="4648200" y="3276600"/>
                <a:ext cx="1676400" cy="830997"/>
              </a:xfrm>
              <a:prstGeom prst="rect">
                <a:avLst/>
              </a:prstGeom>
              <a:noFill/>
            </p:spPr>
            <p:txBody>
              <a:bodyPr wrap="square" rtlCol="0">
                <a:spAutoFit/>
              </a:bodyPr>
              <a:lstStyle/>
              <a:p>
                <a:pPr algn="ctr"/>
                <a:r>
                  <a:rPr lang="en-US" sz="4800" dirty="0" smtClean="0"/>
                  <a:t>…</a:t>
                </a:r>
                <a:endParaRPr lang="en-US" sz="4800" dirty="0"/>
              </a:p>
            </p:txBody>
          </p:sp>
          <p:grpSp>
            <p:nvGrpSpPr>
              <p:cNvPr id="9" name="그룹 323"/>
              <p:cNvGrpSpPr/>
              <p:nvPr/>
            </p:nvGrpSpPr>
            <p:grpSpPr>
              <a:xfrm>
                <a:off x="944191" y="2860675"/>
                <a:ext cx="7315200" cy="1863725"/>
                <a:chOff x="944191" y="2860675"/>
                <a:chExt cx="7315200" cy="1863725"/>
              </a:xfrm>
            </p:grpSpPr>
            <p:cxnSp>
              <p:nvCxnSpPr>
                <p:cNvPr id="251" name="직선 연결선 250"/>
                <p:cNvCxnSpPr>
                  <a:stCxn id="123" idx="0"/>
                  <a:endCxn id="244" idx="3"/>
                </p:cNvCxnSpPr>
                <p:nvPr/>
              </p:nvCxnSpPr>
              <p:spPr>
                <a:xfrm flipV="1">
                  <a:off x="944191" y="3962400"/>
                  <a:ext cx="778618" cy="762000"/>
                </a:xfrm>
                <a:prstGeom prst="line">
                  <a:avLst/>
                </a:prstGeom>
              </p:spPr>
              <p:style>
                <a:lnRef idx="1">
                  <a:schemeClr val="dk1"/>
                </a:lnRef>
                <a:fillRef idx="0">
                  <a:schemeClr val="dk1"/>
                </a:fillRef>
                <a:effectRef idx="0">
                  <a:schemeClr val="dk1"/>
                </a:effectRef>
                <a:fontRef idx="minor">
                  <a:schemeClr val="tx1"/>
                </a:fontRef>
              </p:style>
            </p:cxnSp>
            <p:cxnSp>
              <p:nvCxnSpPr>
                <p:cNvPr id="253" name="직선 연결선 252"/>
                <p:cNvCxnSpPr>
                  <a:stCxn id="123" idx="0"/>
                  <a:endCxn id="246" idx="3"/>
                </p:cNvCxnSpPr>
                <p:nvPr/>
              </p:nvCxnSpPr>
              <p:spPr>
                <a:xfrm flipV="1">
                  <a:off x="944191" y="3962400"/>
                  <a:ext cx="2607418" cy="762000"/>
                </a:xfrm>
                <a:prstGeom prst="line">
                  <a:avLst/>
                </a:prstGeom>
              </p:spPr>
              <p:style>
                <a:lnRef idx="1">
                  <a:schemeClr val="dk1"/>
                </a:lnRef>
                <a:fillRef idx="0">
                  <a:schemeClr val="dk1"/>
                </a:fillRef>
                <a:effectRef idx="0">
                  <a:schemeClr val="dk1"/>
                </a:effectRef>
                <a:fontRef idx="minor">
                  <a:schemeClr val="tx1"/>
                </a:fontRef>
              </p:style>
            </p:cxnSp>
            <p:cxnSp>
              <p:nvCxnSpPr>
                <p:cNvPr id="256" name="직선 연결선 255"/>
                <p:cNvCxnSpPr>
                  <a:stCxn id="188" idx="0"/>
                  <a:endCxn id="244" idx="3"/>
                </p:cNvCxnSpPr>
                <p:nvPr/>
              </p:nvCxnSpPr>
              <p:spPr>
                <a:xfrm flipH="1" flipV="1">
                  <a:off x="1722809" y="3962400"/>
                  <a:ext cx="1050182" cy="762000"/>
                </a:xfrm>
                <a:prstGeom prst="line">
                  <a:avLst/>
                </a:prstGeom>
              </p:spPr>
              <p:style>
                <a:lnRef idx="1">
                  <a:schemeClr val="dk1"/>
                </a:lnRef>
                <a:fillRef idx="0">
                  <a:schemeClr val="dk1"/>
                </a:fillRef>
                <a:effectRef idx="0">
                  <a:schemeClr val="dk1"/>
                </a:effectRef>
                <a:fontRef idx="minor">
                  <a:schemeClr val="tx1"/>
                </a:fontRef>
              </p:style>
            </p:cxnSp>
            <p:cxnSp>
              <p:nvCxnSpPr>
                <p:cNvPr id="259" name="직선 연결선 258"/>
                <p:cNvCxnSpPr>
                  <a:stCxn id="246" idx="3"/>
                  <a:endCxn id="188" idx="0"/>
                </p:cNvCxnSpPr>
                <p:nvPr/>
              </p:nvCxnSpPr>
              <p:spPr>
                <a:xfrm flipH="1">
                  <a:off x="2772991" y="3962400"/>
                  <a:ext cx="778618" cy="762000"/>
                </a:xfrm>
                <a:prstGeom prst="line">
                  <a:avLst/>
                </a:prstGeom>
              </p:spPr>
              <p:style>
                <a:lnRef idx="1">
                  <a:schemeClr val="dk1"/>
                </a:lnRef>
                <a:fillRef idx="0">
                  <a:schemeClr val="dk1"/>
                </a:fillRef>
                <a:effectRef idx="0">
                  <a:schemeClr val="dk1"/>
                </a:effectRef>
                <a:fontRef idx="minor">
                  <a:schemeClr val="tx1"/>
                </a:fontRef>
              </p:style>
            </p:cxnSp>
            <p:cxnSp>
              <p:nvCxnSpPr>
                <p:cNvPr id="262" name="직선 연결선 261"/>
                <p:cNvCxnSpPr>
                  <a:endCxn id="244" idx="3"/>
                </p:cNvCxnSpPr>
                <p:nvPr/>
              </p:nvCxnSpPr>
              <p:spPr>
                <a:xfrm flipH="1" flipV="1">
                  <a:off x="1722809" y="3962400"/>
                  <a:ext cx="2391991" cy="762000"/>
                </a:xfrm>
                <a:prstGeom prst="line">
                  <a:avLst/>
                </a:prstGeom>
              </p:spPr>
              <p:style>
                <a:lnRef idx="1">
                  <a:schemeClr val="dk1"/>
                </a:lnRef>
                <a:fillRef idx="0">
                  <a:schemeClr val="dk1"/>
                </a:fillRef>
                <a:effectRef idx="0">
                  <a:schemeClr val="dk1"/>
                </a:effectRef>
                <a:fontRef idx="minor">
                  <a:schemeClr val="tx1"/>
                </a:fontRef>
              </p:style>
            </p:cxnSp>
            <p:cxnSp>
              <p:nvCxnSpPr>
                <p:cNvPr id="265" name="직선 연결선 264"/>
                <p:cNvCxnSpPr>
                  <a:endCxn id="246" idx="3"/>
                </p:cNvCxnSpPr>
                <p:nvPr/>
              </p:nvCxnSpPr>
              <p:spPr>
                <a:xfrm flipH="1" flipV="1">
                  <a:off x="3551609" y="3962400"/>
                  <a:ext cx="1020391" cy="762000"/>
                </a:xfrm>
                <a:prstGeom prst="line">
                  <a:avLst/>
                </a:prstGeom>
              </p:spPr>
              <p:style>
                <a:lnRef idx="1">
                  <a:schemeClr val="dk1"/>
                </a:lnRef>
                <a:fillRef idx="0">
                  <a:schemeClr val="dk1"/>
                </a:fillRef>
                <a:effectRef idx="0">
                  <a:schemeClr val="dk1"/>
                </a:effectRef>
                <a:fontRef idx="minor">
                  <a:schemeClr val="tx1"/>
                </a:fontRef>
              </p:style>
            </p:cxnSp>
            <p:cxnSp>
              <p:nvCxnSpPr>
                <p:cNvPr id="270" name="직선 연결선 269"/>
                <p:cNvCxnSpPr>
                  <a:endCxn id="245" idx="3"/>
                </p:cNvCxnSpPr>
                <p:nvPr/>
              </p:nvCxnSpPr>
              <p:spPr>
                <a:xfrm flipV="1">
                  <a:off x="5029200" y="3962400"/>
                  <a:ext cx="2180009" cy="762000"/>
                </a:xfrm>
                <a:prstGeom prst="line">
                  <a:avLst/>
                </a:prstGeom>
              </p:spPr>
              <p:style>
                <a:lnRef idx="1">
                  <a:schemeClr val="dk1"/>
                </a:lnRef>
                <a:fillRef idx="0">
                  <a:schemeClr val="dk1"/>
                </a:fillRef>
                <a:effectRef idx="0">
                  <a:schemeClr val="dk1"/>
                </a:effectRef>
                <a:fontRef idx="minor">
                  <a:schemeClr val="tx1"/>
                </a:fontRef>
              </p:style>
            </p:cxnSp>
            <p:cxnSp>
              <p:nvCxnSpPr>
                <p:cNvPr id="273" name="직선 연결선 272"/>
                <p:cNvCxnSpPr>
                  <a:stCxn id="218" idx="0"/>
                  <a:endCxn id="245" idx="3"/>
                </p:cNvCxnSpPr>
                <p:nvPr/>
              </p:nvCxnSpPr>
              <p:spPr>
                <a:xfrm flipV="1">
                  <a:off x="6430591" y="3962400"/>
                  <a:ext cx="778618" cy="762000"/>
                </a:xfrm>
                <a:prstGeom prst="line">
                  <a:avLst/>
                </a:prstGeom>
              </p:spPr>
              <p:style>
                <a:lnRef idx="1">
                  <a:schemeClr val="dk1"/>
                </a:lnRef>
                <a:fillRef idx="0">
                  <a:schemeClr val="dk1"/>
                </a:fillRef>
                <a:effectRef idx="0">
                  <a:schemeClr val="dk1"/>
                </a:effectRef>
                <a:fontRef idx="minor">
                  <a:schemeClr val="tx1"/>
                </a:fontRef>
              </p:style>
            </p:cxnSp>
            <p:cxnSp>
              <p:nvCxnSpPr>
                <p:cNvPr id="276" name="직선 연결선 275"/>
                <p:cNvCxnSpPr>
                  <a:stCxn id="232" idx="0"/>
                  <a:endCxn id="245" idx="3"/>
                </p:cNvCxnSpPr>
                <p:nvPr/>
              </p:nvCxnSpPr>
              <p:spPr>
                <a:xfrm flipH="1" flipV="1">
                  <a:off x="7209209" y="3962400"/>
                  <a:ext cx="1050182" cy="762000"/>
                </a:xfrm>
                <a:prstGeom prst="line">
                  <a:avLst/>
                </a:prstGeom>
              </p:spPr>
              <p:style>
                <a:lnRef idx="1">
                  <a:schemeClr val="dk1"/>
                </a:lnRef>
                <a:fillRef idx="0">
                  <a:schemeClr val="dk1"/>
                </a:fillRef>
                <a:effectRef idx="0">
                  <a:schemeClr val="dk1"/>
                </a:effectRef>
                <a:fontRef idx="minor">
                  <a:schemeClr val="tx1"/>
                </a:fontRef>
              </p:style>
            </p:cxnSp>
            <p:cxnSp>
              <p:nvCxnSpPr>
                <p:cNvPr id="279" name="직선 연결선 278"/>
                <p:cNvCxnSpPr>
                  <a:stCxn id="232" idx="0"/>
                </p:cNvCxnSpPr>
                <p:nvPr/>
              </p:nvCxnSpPr>
              <p:spPr>
                <a:xfrm flipH="1" flipV="1">
                  <a:off x="6019800" y="4038600"/>
                  <a:ext cx="2239591" cy="685800"/>
                </a:xfrm>
                <a:prstGeom prst="line">
                  <a:avLst/>
                </a:prstGeom>
              </p:spPr>
              <p:style>
                <a:lnRef idx="1">
                  <a:schemeClr val="dk1"/>
                </a:lnRef>
                <a:fillRef idx="0">
                  <a:schemeClr val="dk1"/>
                </a:fillRef>
                <a:effectRef idx="0">
                  <a:schemeClr val="dk1"/>
                </a:effectRef>
                <a:fontRef idx="minor">
                  <a:schemeClr val="tx1"/>
                </a:fontRef>
              </p:style>
            </p:cxnSp>
            <p:cxnSp>
              <p:nvCxnSpPr>
                <p:cNvPr id="282" name="직선 연결선 281"/>
                <p:cNvCxnSpPr>
                  <a:stCxn id="218" idx="0"/>
                </p:cNvCxnSpPr>
                <p:nvPr/>
              </p:nvCxnSpPr>
              <p:spPr>
                <a:xfrm flipH="1" flipV="1">
                  <a:off x="5181600" y="4038600"/>
                  <a:ext cx="1248991" cy="685800"/>
                </a:xfrm>
                <a:prstGeom prst="line">
                  <a:avLst/>
                </a:prstGeom>
              </p:spPr>
              <p:style>
                <a:lnRef idx="1">
                  <a:schemeClr val="dk1"/>
                </a:lnRef>
                <a:fillRef idx="0">
                  <a:schemeClr val="dk1"/>
                </a:fillRef>
                <a:effectRef idx="0">
                  <a:schemeClr val="dk1"/>
                </a:effectRef>
                <a:fontRef idx="minor">
                  <a:schemeClr val="tx1"/>
                </a:fontRef>
              </p:style>
            </p:cxnSp>
            <p:cxnSp>
              <p:nvCxnSpPr>
                <p:cNvPr id="292" name="직선 연결선 291"/>
                <p:cNvCxnSpPr>
                  <a:stCxn id="244" idx="0"/>
                  <a:endCxn id="247" idx="3"/>
                </p:cNvCxnSpPr>
                <p:nvPr/>
              </p:nvCxnSpPr>
              <p:spPr>
                <a:xfrm flipV="1">
                  <a:off x="1858591" y="2860675"/>
                  <a:ext cx="1693018" cy="831850"/>
                </a:xfrm>
                <a:prstGeom prst="line">
                  <a:avLst/>
                </a:prstGeom>
              </p:spPr>
              <p:style>
                <a:lnRef idx="1">
                  <a:schemeClr val="dk1"/>
                </a:lnRef>
                <a:fillRef idx="0">
                  <a:schemeClr val="dk1"/>
                </a:fillRef>
                <a:effectRef idx="0">
                  <a:schemeClr val="dk1"/>
                </a:effectRef>
                <a:fontRef idx="minor">
                  <a:schemeClr val="tx1"/>
                </a:fontRef>
              </p:style>
            </p:cxnSp>
            <p:cxnSp>
              <p:nvCxnSpPr>
                <p:cNvPr id="293" name="직선 연결선 292"/>
                <p:cNvCxnSpPr>
                  <a:stCxn id="244" idx="0"/>
                  <a:endCxn id="248" idx="3"/>
                </p:cNvCxnSpPr>
                <p:nvPr/>
              </p:nvCxnSpPr>
              <p:spPr>
                <a:xfrm flipV="1">
                  <a:off x="1858591" y="2860675"/>
                  <a:ext cx="3521818" cy="831850"/>
                </a:xfrm>
                <a:prstGeom prst="line">
                  <a:avLst/>
                </a:prstGeom>
              </p:spPr>
              <p:style>
                <a:lnRef idx="1">
                  <a:schemeClr val="dk1"/>
                </a:lnRef>
                <a:fillRef idx="0">
                  <a:schemeClr val="dk1"/>
                </a:fillRef>
                <a:effectRef idx="0">
                  <a:schemeClr val="dk1"/>
                </a:effectRef>
                <a:fontRef idx="minor">
                  <a:schemeClr val="tx1"/>
                </a:fontRef>
              </p:style>
            </p:cxnSp>
            <p:cxnSp>
              <p:nvCxnSpPr>
                <p:cNvPr id="299" name="직선 연결선 298"/>
                <p:cNvCxnSpPr>
                  <a:stCxn id="246" idx="0"/>
                  <a:endCxn id="247" idx="3"/>
                </p:cNvCxnSpPr>
                <p:nvPr/>
              </p:nvCxnSpPr>
              <p:spPr>
                <a:xfrm flipH="1" flipV="1">
                  <a:off x="3551609" y="2860675"/>
                  <a:ext cx="135782" cy="831850"/>
                </a:xfrm>
                <a:prstGeom prst="line">
                  <a:avLst/>
                </a:prstGeom>
              </p:spPr>
              <p:style>
                <a:lnRef idx="1">
                  <a:schemeClr val="dk1"/>
                </a:lnRef>
                <a:fillRef idx="0">
                  <a:schemeClr val="dk1"/>
                </a:fillRef>
                <a:effectRef idx="0">
                  <a:schemeClr val="dk1"/>
                </a:effectRef>
                <a:fontRef idx="minor">
                  <a:schemeClr val="tx1"/>
                </a:fontRef>
              </p:style>
            </p:cxnSp>
            <p:cxnSp>
              <p:nvCxnSpPr>
                <p:cNvPr id="302" name="직선 연결선 301"/>
                <p:cNvCxnSpPr>
                  <a:stCxn id="246" idx="0"/>
                  <a:endCxn id="248" idx="3"/>
                </p:cNvCxnSpPr>
                <p:nvPr/>
              </p:nvCxnSpPr>
              <p:spPr>
                <a:xfrm flipV="1">
                  <a:off x="3687391" y="2860675"/>
                  <a:ext cx="1693018" cy="831850"/>
                </a:xfrm>
                <a:prstGeom prst="line">
                  <a:avLst/>
                </a:prstGeom>
              </p:spPr>
              <p:style>
                <a:lnRef idx="1">
                  <a:schemeClr val="dk1"/>
                </a:lnRef>
                <a:fillRef idx="0">
                  <a:schemeClr val="dk1"/>
                </a:fillRef>
                <a:effectRef idx="0">
                  <a:schemeClr val="dk1"/>
                </a:effectRef>
                <a:fontRef idx="minor">
                  <a:schemeClr val="tx1"/>
                </a:fontRef>
              </p:style>
            </p:cxnSp>
            <p:cxnSp>
              <p:nvCxnSpPr>
                <p:cNvPr id="311" name="직선 연결선 310"/>
                <p:cNvCxnSpPr>
                  <a:stCxn id="248" idx="3"/>
                  <a:endCxn id="245" idx="0"/>
                </p:cNvCxnSpPr>
                <p:nvPr/>
              </p:nvCxnSpPr>
              <p:spPr>
                <a:xfrm>
                  <a:off x="5380409" y="2860675"/>
                  <a:ext cx="1964582" cy="831850"/>
                </a:xfrm>
                <a:prstGeom prst="line">
                  <a:avLst/>
                </a:prstGeom>
              </p:spPr>
              <p:style>
                <a:lnRef idx="1">
                  <a:schemeClr val="dk1"/>
                </a:lnRef>
                <a:fillRef idx="0">
                  <a:schemeClr val="dk1"/>
                </a:fillRef>
                <a:effectRef idx="0">
                  <a:schemeClr val="dk1"/>
                </a:effectRef>
                <a:fontRef idx="minor">
                  <a:schemeClr val="tx1"/>
                </a:fontRef>
              </p:style>
            </p:cxnSp>
            <p:cxnSp>
              <p:nvCxnSpPr>
                <p:cNvPr id="314" name="직선 연결선 313"/>
                <p:cNvCxnSpPr>
                  <a:stCxn id="247" idx="3"/>
                  <a:endCxn id="245" idx="0"/>
                </p:cNvCxnSpPr>
                <p:nvPr/>
              </p:nvCxnSpPr>
              <p:spPr>
                <a:xfrm>
                  <a:off x="3551609" y="2860675"/>
                  <a:ext cx="3793382" cy="831850"/>
                </a:xfrm>
                <a:prstGeom prst="line">
                  <a:avLst/>
                </a:prstGeom>
              </p:spPr>
              <p:style>
                <a:lnRef idx="1">
                  <a:schemeClr val="dk1"/>
                </a:lnRef>
                <a:fillRef idx="0">
                  <a:schemeClr val="dk1"/>
                </a:fillRef>
                <a:effectRef idx="0">
                  <a:schemeClr val="dk1"/>
                </a:effectRef>
                <a:fontRef idx="minor">
                  <a:schemeClr val="tx1"/>
                </a:fontRef>
              </p:style>
            </p:cxnSp>
            <p:cxnSp>
              <p:nvCxnSpPr>
                <p:cNvPr id="317" name="직선 연결선 316"/>
                <p:cNvCxnSpPr>
                  <a:endCxn id="248" idx="3"/>
                </p:cNvCxnSpPr>
                <p:nvPr/>
              </p:nvCxnSpPr>
              <p:spPr>
                <a:xfrm flipH="1" flipV="1">
                  <a:off x="5380409" y="2860675"/>
                  <a:ext cx="563191" cy="796925"/>
                </a:xfrm>
                <a:prstGeom prst="line">
                  <a:avLst/>
                </a:prstGeom>
              </p:spPr>
              <p:style>
                <a:lnRef idx="1">
                  <a:schemeClr val="dk1"/>
                </a:lnRef>
                <a:fillRef idx="0">
                  <a:schemeClr val="dk1"/>
                </a:fillRef>
                <a:effectRef idx="0">
                  <a:schemeClr val="dk1"/>
                </a:effectRef>
                <a:fontRef idx="minor">
                  <a:schemeClr val="tx1"/>
                </a:fontRef>
              </p:style>
            </p:cxnSp>
            <p:cxnSp>
              <p:nvCxnSpPr>
                <p:cNvPr id="318" name="직선 연결선 317"/>
                <p:cNvCxnSpPr>
                  <a:endCxn id="247" idx="3"/>
                </p:cNvCxnSpPr>
                <p:nvPr/>
              </p:nvCxnSpPr>
              <p:spPr>
                <a:xfrm flipH="1" flipV="1">
                  <a:off x="3551609" y="2860675"/>
                  <a:ext cx="1477591" cy="873125"/>
                </a:xfrm>
                <a:prstGeom prst="line">
                  <a:avLst/>
                </a:prstGeom>
              </p:spPr>
              <p:style>
                <a:lnRef idx="1">
                  <a:schemeClr val="dk1"/>
                </a:lnRef>
                <a:fillRef idx="0">
                  <a:schemeClr val="dk1"/>
                </a:fillRef>
                <a:effectRef idx="0">
                  <a:schemeClr val="dk1"/>
                </a:effectRef>
                <a:fontRef idx="minor">
                  <a:schemeClr val="tx1"/>
                </a:fontRef>
              </p:style>
            </p:cxnSp>
          </p:grpSp>
        </p:grpSp>
        <p:sp>
          <p:nvSpPr>
            <p:cNvPr id="100" name="TextBox 99"/>
            <p:cNvSpPr txBox="1"/>
            <p:nvPr/>
          </p:nvSpPr>
          <p:spPr>
            <a:xfrm>
              <a:off x="6019800" y="3962400"/>
              <a:ext cx="2590800" cy="461665"/>
            </a:xfrm>
            <a:prstGeom prst="rect">
              <a:avLst/>
            </a:prstGeom>
            <a:solidFill>
              <a:schemeClr val="bg1"/>
            </a:solidFill>
          </p:spPr>
          <p:txBody>
            <a:bodyPr wrap="square" rtlCol="0">
              <a:spAutoFit/>
            </a:bodyPr>
            <a:lstStyle/>
            <a:p>
              <a:r>
                <a:rPr lang="en-US" sz="2400" b="1" dirty="0" smtClean="0"/>
                <a:t>Top of Rack Switch</a:t>
              </a:r>
              <a:endParaRPr lang="en-US" sz="2400" b="1" dirty="0"/>
            </a:p>
          </p:txBody>
        </p:sp>
        <p:sp>
          <p:nvSpPr>
            <p:cNvPr id="101" name="TextBox 100"/>
            <p:cNvSpPr txBox="1"/>
            <p:nvPr/>
          </p:nvSpPr>
          <p:spPr>
            <a:xfrm>
              <a:off x="5943600" y="2935803"/>
              <a:ext cx="2590800" cy="461665"/>
            </a:xfrm>
            <a:prstGeom prst="rect">
              <a:avLst/>
            </a:prstGeom>
            <a:solidFill>
              <a:schemeClr val="bg1"/>
            </a:solidFill>
          </p:spPr>
          <p:txBody>
            <a:bodyPr wrap="square" rtlCol="0">
              <a:spAutoFit/>
            </a:bodyPr>
            <a:lstStyle/>
            <a:p>
              <a:r>
                <a:rPr lang="en-US" sz="2400" b="1" dirty="0" smtClean="0"/>
                <a:t>Aggregate Switch</a:t>
              </a:r>
              <a:endParaRPr lang="en-US" sz="2400" b="1" dirty="0"/>
            </a:p>
          </p:txBody>
        </p:sp>
        <p:sp>
          <p:nvSpPr>
            <p:cNvPr id="102" name="TextBox 101"/>
            <p:cNvSpPr txBox="1"/>
            <p:nvPr/>
          </p:nvSpPr>
          <p:spPr>
            <a:xfrm>
              <a:off x="4648200" y="1828800"/>
              <a:ext cx="1752600" cy="461665"/>
            </a:xfrm>
            <a:prstGeom prst="rect">
              <a:avLst/>
            </a:prstGeom>
            <a:solidFill>
              <a:schemeClr val="bg1"/>
            </a:solidFill>
          </p:spPr>
          <p:txBody>
            <a:bodyPr wrap="square" rtlCol="0">
              <a:spAutoFit/>
            </a:bodyPr>
            <a:lstStyle/>
            <a:p>
              <a:r>
                <a:rPr lang="en-US" sz="2400" b="1" dirty="0" smtClean="0"/>
                <a:t>Core Switch</a:t>
              </a:r>
              <a:endParaRPr lang="en-US" sz="2400" b="1" dirty="0"/>
            </a:p>
          </p:txBody>
        </p:sp>
      </p:grpSp>
      <p:sp>
        <p:nvSpPr>
          <p:cNvPr id="106" name="TextBox 105"/>
          <p:cNvSpPr txBox="1"/>
          <p:nvPr/>
        </p:nvSpPr>
        <p:spPr>
          <a:xfrm>
            <a:off x="3733800" y="4267200"/>
            <a:ext cx="1676400" cy="830997"/>
          </a:xfrm>
          <a:prstGeom prst="rect">
            <a:avLst/>
          </a:prstGeom>
          <a:noFill/>
        </p:spPr>
        <p:txBody>
          <a:bodyPr wrap="square" rtlCol="0">
            <a:spAutoFit/>
          </a:bodyPr>
          <a:lstStyle/>
          <a:p>
            <a:pPr algn="ctr"/>
            <a:r>
              <a:rPr lang="en-US" sz="4800" dirty="0" smtClean="0"/>
              <a:t>…</a:t>
            </a:r>
            <a:endParaRPr lang="en-US" sz="4800" dirty="0"/>
          </a:p>
        </p:txBody>
      </p:sp>
      <p:sp>
        <p:nvSpPr>
          <p:cNvPr id="105" name="Rectangle 2"/>
          <p:cNvSpPr>
            <a:spLocks noGrp="1" noChangeArrowheads="1"/>
          </p:cNvSpPr>
          <p:nvPr>
            <p:ph type="title"/>
          </p:nvPr>
        </p:nvSpPr>
        <p:spPr>
          <a:xfrm>
            <a:off x="0" y="-15648"/>
            <a:ext cx="7874000" cy="683305"/>
          </a:xfrm>
        </p:spPr>
        <p:txBody>
          <a:bodyPr>
            <a:normAutofit fontScale="90000"/>
          </a:bodyPr>
          <a:lstStyle/>
          <a:p>
            <a:pPr eaLnBrk="1" hangingPunct="1"/>
            <a:r>
              <a:rPr lang="en-US" sz="3800" dirty="0" smtClean="0"/>
              <a:t>High Performance </a:t>
            </a:r>
            <a:r>
              <a:rPr lang="en-US" sz="3800" dirty="0" smtClean="0"/>
              <a:t>Systems and Networks</a:t>
            </a:r>
            <a:endParaRPr lang="en-US" sz="3800" dirty="0"/>
          </a:p>
        </p:txBody>
      </p:sp>
    </p:spTree>
    <p:extLst>
      <p:ext uri="{BB962C8B-B14F-4D97-AF65-F5344CB8AC3E}">
        <p14:creationId xmlns:p14="http://schemas.microsoft.com/office/powerpoint/2010/main" val="217831400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Smart Spot Instance</a:t>
            </a:r>
            <a:endParaRPr lang="en-US" dirty="0"/>
          </a:p>
        </p:txBody>
      </p:sp>
      <p:sp>
        <p:nvSpPr>
          <p:cNvPr id="3" name="Content Placeholder 2"/>
          <p:cNvSpPr>
            <a:spLocks noGrp="1"/>
          </p:cNvSpPr>
          <p:nvPr>
            <p:ph idx="1"/>
          </p:nvPr>
        </p:nvSpPr>
        <p:spPr>
          <a:xfrm>
            <a:off x="1322912" y="2172851"/>
            <a:ext cx="6769794" cy="3394472"/>
          </a:xfrm>
        </p:spPr>
        <p:txBody>
          <a:bodyPr>
            <a:normAutofit fontScale="92500" lnSpcReduction="20000"/>
          </a:bodyPr>
          <a:lstStyle/>
          <a:p>
            <a:r>
              <a:rPr lang="en-US" dirty="0" err="1" smtClean="0"/>
              <a:t>Supercloud</a:t>
            </a:r>
            <a:r>
              <a:rPr lang="en-US" dirty="0" smtClean="0"/>
              <a:t> on Spot Instances</a:t>
            </a:r>
          </a:p>
          <a:p>
            <a:pPr lvl="1"/>
            <a:r>
              <a:rPr lang="en-US" dirty="0"/>
              <a:t>Migrate instances before being terminated</a:t>
            </a:r>
          </a:p>
          <a:p>
            <a:pPr lvl="1"/>
            <a:r>
              <a:rPr lang="en-US" dirty="0"/>
              <a:t>Migrate to the cheapest location before starting new billing hour</a:t>
            </a:r>
          </a:p>
          <a:p>
            <a:pPr lvl="1"/>
            <a:endParaRPr lang="en-US" dirty="0" smtClean="0"/>
          </a:p>
          <a:p>
            <a:r>
              <a:rPr lang="en-US" dirty="0" smtClean="0"/>
              <a:t>Benefits</a:t>
            </a:r>
            <a:endParaRPr lang="en-US" dirty="0"/>
          </a:p>
          <a:p>
            <a:pPr lvl="1"/>
            <a:r>
              <a:rPr lang="en-US" dirty="0"/>
              <a:t>No termination</a:t>
            </a:r>
          </a:p>
          <a:p>
            <a:pPr lvl="1"/>
            <a:r>
              <a:rPr lang="en-US" dirty="0"/>
              <a:t>Reduced cost</a:t>
            </a:r>
          </a:p>
        </p:txBody>
      </p:sp>
    </p:spTree>
    <p:extLst>
      <p:ext uri="{BB962C8B-B14F-4D97-AF65-F5344CB8AC3E}">
        <p14:creationId xmlns:p14="http://schemas.microsoft.com/office/powerpoint/2010/main" val="380250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Spot Instance Price History</a:t>
            </a:r>
            <a:endParaRPr lang="en-US" dirty="0"/>
          </a:p>
        </p:txBody>
      </p:sp>
      <p:pic>
        <p:nvPicPr>
          <p:cNvPr id="7" name="Picture 6" descr="1A92673F-C6DB-4F9E-A936-8072E428C03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5890" y="2068102"/>
            <a:ext cx="5481579" cy="3809384"/>
          </a:xfrm>
          <a:prstGeom prst="rect">
            <a:avLst/>
          </a:prstGeom>
        </p:spPr>
      </p:pic>
      <p:sp>
        <p:nvSpPr>
          <p:cNvPr id="9" name="Rectangular Callout 8"/>
          <p:cNvSpPr/>
          <p:nvPr/>
        </p:nvSpPr>
        <p:spPr>
          <a:xfrm>
            <a:off x="3552240" y="2921939"/>
            <a:ext cx="1668392" cy="560965"/>
          </a:xfrm>
          <a:prstGeom prst="wedgeRectCallout">
            <a:avLst>
              <a:gd name="adj1" fmla="val -29986"/>
              <a:gd name="adj2" fmla="val 100455"/>
            </a:avLst>
          </a:prstGeom>
          <a:ln>
            <a:solidFill>
              <a:schemeClr val="tx2"/>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350" dirty="0">
                <a:solidFill>
                  <a:schemeClr val="accent2">
                    <a:lumMod val="75000"/>
                  </a:schemeClr>
                </a:solidFill>
              </a:rPr>
              <a:t>Spot price goes very high sometimes </a:t>
            </a:r>
          </a:p>
        </p:txBody>
      </p:sp>
      <p:sp>
        <p:nvSpPr>
          <p:cNvPr id="11" name="Rectangular Callout 10"/>
          <p:cNvSpPr/>
          <p:nvPr/>
        </p:nvSpPr>
        <p:spPr>
          <a:xfrm>
            <a:off x="3866986" y="3964651"/>
            <a:ext cx="1549185" cy="560965"/>
          </a:xfrm>
          <a:prstGeom prst="wedgeRectCallout">
            <a:avLst>
              <a:gd name="adj1" fmla="val -32775"/>
              <a:gd name="adj2" fmla="val 112441"/>
            </a:avLst>
          </a:prstGeom>
          <a:ln>
            <a:solidFill>
              <a:schemeClr val="tx2"/>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350" dirty="0">
                <a:solidFill>
                  <a:schemeClr val="accent2">
                    <a:lumMod val="75000"/>
                  </a:schemeClr>
                </a:solidFill>
              </a:rPr>
              <a:t>Regular instances have stable price</a:t>
            </a:r>
          </a:p>
        </p:txBody>
      </p:sp>
      <p:sp>
        <p:nvSpPr>
          <p:cNvPr id="12" name="Rectangular Callout 11"/>
          <p:cNvSpPr/>
          <p:nvPr/>
        </p:nvSpPr>
        <p:spPr>
          <a:xfrm>
            <a:off x="2585785" y="4445966"/>
            <a:ext cx="1281201" cy="560965"/>
          </a:xfrm>
          <a:prstGeom prst="wedgeRectCallout">
            <a:avLst>
              <a:gd name="adj1" fmla="val -27830"/>
              <a:gd name="adj2" fmla="val 90467"/>
            </a:avLst>
          </a:prstGeom>
          <a:ln>
            <a:solidFill>
              <a:schemeClr val="tx2"/>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350" dirty="0">
                <a:solidFill>
                  <a:schemeClr val="accent2">
                    <a:lumMod val="75000"/>
                  </a:schemeClr>
                </a:solidFill>
              </a:rPr>
              <a:t>Spot price is usually low</a:t>
            </a:r>
          </a:p>
        </p:txBody>
      </p:sp>
      <p:sp>
        <p:nvSpPr>
          <p:cNvPr id="13" name="Rectangular Callout 12"/>
          <p:cNvSpPr/>
          <p:nvPr/>
        </p:nvSpPr>
        <p:spPr>
          <a:xfrm>
            <a:off x="4386435" y="4085832"/>
            <a:ext cx="1780503" cy="834743"/>
          </a:xfrm>
          <a:prstGeom prst="wedgeRectCallout">
            <a:avLst>
              <a:gd name="adj1" fmla="val -31329"/>
              <a:gd name="adj2" fmla="val 86472"/>
            </a:avLst>
          </a:prstGeom>
          <a:ln>
            <a:solidFill>
              <a:schemeClr val="tx2"/>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350" dirty="0" err="1">
                <a:solidFill>
                  <a:schemeClr val="accent2">
                    <a:lumMod val="75000"/>
                  </a:schemeClr>
                </a:solidFill>
              </a:rPr>
              <a:t>Supercloud</a:t>
            </a:r>
            <a:r>
              <a:rPr lang="en-US" sz="1350" dirty="0">
                <a:solidFill>
                  <a:schemeClr val="accent2">
                    <a:lumMod val="75000"/>
                  </a:schemeClr>
                </a:solidFill>
              </a:rPr>
              <a:t> is migrated to the cheapest place every hour  </a:t>
            </a:r>
          </a:p>
        </p:txBody>
      </p:sp>
      <p:sp>
        <p:nvSpPr>
          <p:cNvPr id="14" name="Rectangular Callout 13"/>
          <p:cNvSpPr/>
          <p:nvPr/>
        </p:nvSpPr>
        <p:spPr>
          <a:xfrm>
            <a:off x="6056123" y="3875005"/>
            <a:ext cx="1602441" cy="560965"/>
          </a:xfrm>
          <a:prstGeom prst="wedgeRectCallout">
            <a:avLst>
              <a:gd name="adj1" fmla="val -17849"/>
              <a:gd name="adj2" fmla="val 138410"/>
            </a:avLst>
          </a:prstGeom>
          <a:ln>
            <a:solidFill>
              <a:schemeClr val="tx2"/>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350" dirty="0">
                <a:solidFill>
                  <a:schemeClr val="accent2">
                    <a:lumMod val="75000"/>
                  </a:schemeClr>
                </a:solidFill>
              </a:rPr>
              <a:t>Migrate </a:t>
            </a:r>
            <a:r>
              <a:rPr lang="en-US" sz="1350" dirty="0" err="1">
                <a:solidFill>
                  <a:schemeClr val="accent2">
                    <a:lumMod val="75000"/>
                  </a:schemeClr>
                </a:solidFill>
              </a:rPr>
              <a:t>supercloud</a:t>
            </a:r>
            <a:r>
              <a:rPr lang="en-US" sz="1350" dirty="0">
                <a:solidFill>
                  <a:schemeClr val="accent2">
                    <a:lumMod val="75000"/>
                  </a:schemeClr>
                </a:solidFill>
              </a:rPr>
              <a:t> to regular instances  </a:t>
            </a:r>
          </a:p>
        </p:txBody>
      </p:sp>
    </p:spTree>
    <p:extLst>
      <p:ext uri="{BB962C8B-B14F-4D97-AF65-F5344CB8AC3E}">
        <p14:creationId xmlns:p14="http://schemas.microsoft.com/office/powerpoint/2010/main" val="142379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1"/>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12"/>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9"/>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13"/>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1" grpId="0" animBg="1"/>
      <p:bldP spid="11" grpId="1" animBg="1"/>
      <p:bldP spid="12" grpId="0" animBg="1"/>
      <p:bldP spid="12" grpId="1" animBg="1"/>
      <p:bldP spid="13" grpId="0" animBg="1"/>
      <p:bldP spid="13" grpId="1" animBg="1"/>
      <p:bldP spid="14" grpId="0" animBg="1"/>
      <p:bldP spid="14" grpId="1"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Accumulated Price</a:t>
            </a:r>
            <a:endParaRPr lang="en-US" dirty="0"/>
          </a:p>
        </p:txBody>
      </p:sp>
      <p:pic>
        <p:nvPicPr>
          <p:cNvPr id="5" name="Picture 4" descr="96D12EFD-BF7C-4177-9B69-1DC38BCD4DB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6246" y="1981913"/>
            <a:ext cx="5563256" cy="3861954"/>
          </a:xfrm>
          <a:prstGeom prst="rect">
            <a:avLst/>
          </a:prstGeom>
        </p:spPr>
      </p:pic>
      <p:sp>
        <p:nvSpPr>
          <p:cNvPr id="7" name="Rectangular Callout 6"/>
          <p:cNvSpPr/>
          <p:nvPr/>
        </p:nvSpPr>
        <p:spPr>
          <a:xfrm>
            <a:off x="5632883" y="4168598"/>
            <a:ext cx="1695764" cy="560965"/>
          </a:xfrm>
          <a:prstGeom prst="wedgeRectCallout">
            <a:avLst>
              <a:gd name="adj1" fmla="val 27106"/>
              <a:gd name="adj2" fmla="val 110444"/>
            </a:avLst>
          </a:prstGeom>
          <a:ln>
            <a:solidFill>
              <a:schemeClr val="tx2"/>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350" dirty="0">
                <a:solidFill>
                  <a:schemeClr val="accent2">
                    <a:lumMod val="75000"/>
                  </a:schemeClr>
                </a:solidFill>
              </a:rPr>
              <a:t>Smart spot instances save money!</a:t>
            </a:r>
          </a:p>
        </p:txBody>
      </p:sp>
    </p:spTree>
    <p:extLst>
      <p:ext uri="{BB962C8B-B14F-4D97-AF65-F5344CB8AC3E}">
        <p14:creationId xmlns:p14="http://schemas.microsoft.com/office/powerpoint/2010/main" val="295769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Benefits of Exploiting Diversity</a:t>
            </a:r>
            <a:endParaRPr lang="en-US" dirty="0"/>
          </a:p>
        </p:txBody>
      </p:sp>
      <p:sp>
        <p:nvSpPr>
          <p:cNvPr id="3" name="Content Placeholder 2"/>
          <p:cNvSpPr>
            <a:spLocks noGrp="1"/>
          </p:cNvSpPr>
          <p:nvPr>
            <p:ph idx="1"/>
          </p:nvPr>
        </p:nvSpPr>
        <p:spPr/>
        <p:txBody>
          <a:bodyPr/>
          <a:lstStyle/>
          <a:p>
            <a:r>
              <a:rPr lang="en-US" dirty="0"/>
              <a:t>By leveraging cloud diversity, users can:</a:t>
            </a:r>
          </a:p>
          <a:p>
            <a:pPr lvl="1"/>
            <a:r>
              <a:rPr lang="en-US" dirty="0"/>
              <a:t>Reduce </a:t>
            </a:r>
            <a:r>
              <a:rPr lang="en-US" dirty="0" smtClean="0"/>
              <a:t>cost</a:t>
            </a:r>
          </a:p>
          <a:p>
            <a:pPr lvl="1"/>
            <a:r>
              <a:rPr lang="en-US" dirty="0" smtClean="0"/>
              <a:t>Reduce energy</a:t>
            </a:r>
            <a:endParaRPr lang="en-US" dirty="0"/>
          </a:p>
          <a:p>
            <a:pPr lvl="1"/>
            <a:r>
              <a:rPr lang="en-US" dirty="0" smtClean="0"/>
              <a:t>Handle </a:t>
            </a:r>
            <a:r>
              <a:rPr lang="en-US" dirty="0"/>
              <a:t>bursts</a:t>
            </a:r>
          </a:p>
          <a:p>
            <a:pPr lvl="1"/>
            <a:r>
              <a:rPr lang="en-US" dirty="0"/>
              <a:t>Improve availability</a:t>
            </a:r>
          </a:p>
          <a:p>
            <a:pPr lvl="1"/>
            <a:r>
              <a:rPr lang="en-US" dirty="0" smtClean="0"/>
              <a:t>Reduce </a:t>
            </a:r>
            <a:r>
              <a:rPr lang="en-US" dirty="0"/>
              <a:t>service response time</a:t>
            </a:r>
          </a:p>
          <a:p>
            <a:pPr lvl="1"/>
            <a:r>
              <a:rPr lang="en-US" dirty="0"/>
              <a:t>Improve performance</a:t>
            </a:r>
          </a:p>
          <a:p>
            <a:pPr lvl="1"/>
            <a:r>
              <a:rPr lang="en-US" dirty="0" smtClean="0"/>
              <a:t>Improve security</a:t>
            </a:r>
          </a:p>
          <a:p>
            <a:pPr lvl="1"/>
            <a:r>
              <a:rPr lang="en-US" dirty="0" smtClean="0"/>
              <a:t>And more…</a:t>
            </a:r>
            <a:endParaRPr lang="en-US" dirty="0"/>
          </a:p>
          <a:p>
            <a:endParaRPr lang="en-US" dirty="0"/>
          </a:p>
        </p:txBody>
      </p:sp>
      <p:sp>
        <p:nvSpPr>
          <p:cNvPr id="4" name="Slide Number Placeholder 3"/>
          <p:cNvSpPr>
            <a:spLocks noGrp="1"/>
          </p:cNvSpPr>
          <p:nvPr>
            <p:ph type="sldNum" sz="quarter" idx="12"/>
          </p:nvPr>
        </p:nvSpPr>
        <p:spPr/>
        <p:txBody>
          <a:bodyPr/>
          <a:lstStyle/>
          <a:p>
            <a:fld id="{DDA415CE-AC42-4738-8370-870597C8B600}" type="slidenum">
              <a:rPr lang="en-US" smtClean="0"/>
              <a:t>43</a:t>
            </a:fld>
            <a:endParaRPr lang="en-US" dirty="0"/>
          </a:p>
        </p:txBody>
      </p:sp>
      <p:pic>
        <p:nvPicPr>
          <p:cNvPr id="4098" name="Picture 2" descr="https://cunysps.files.wordpress.com/2011/02/diversity02_transparent.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0656" y="3006466"/>
            <a:ext cx="2338274" cy="235907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a:stretch>
            <a:fillRect/>
          </a:stretch>
        </p:blipFill>
        <p:spPr>
          <a:xfrm>
            <a:off x="744355" y="3128229"/>
            <a:ext cx="282062" cy="302890"/>
          </a:xfrm>
          <a:prstGeom prst="rect">
            <a:avLst/>
          </a:prstGeom>
          <a:solidFill>
            <a:schemeClr val="bg1"/>
          </a:solidFill>
        </p:spPr>
      </p:pic>
      <p:pic>
        <p:nvPicPr>
          <p:cNvPr id="7" name="Picture 6"/>
          <p:cNvPicPr>
            <a:picLocks noChangeAspect="1"/>
          </p:cNvPicPr>
          <p:nvPr/>
        </p:nvPicPr>
        <p:blipFill>
          <a:blip r:embed="rId4"/>
          <a:stretch>
            <a:fillRect/>
          </a:stretch>
        </p:blipFill>
        <p:spPr>
          <a:xfrm>
            <a:off x="744355" y="2556729"/>
            <a:ext cx="282062" cy="302890"/>
          </a:xfrm>
          <a:prstGeom prst="rect">
            <a:avLst/>
          </a:prstGeom>
          <a:solidFill>
            <a:schemeClr val="bg1"/>
          </a:solidFill>
        </p:spPr>
      </p:pic>
      <p:pic>
        <p:nvPicPr>
          <p:cNvPr id="8" name="Picture 7"/>
          <p:cNvPicPr>
            <a:picLocks noChangeAspect="1"/>
          </p:cNvPicPr>
          <p:nvPr/>
        </p:nvPicPr>
        <p:blipFill>
          <a:blip r:embed="rId4"/>
          <a:stretch>
            <a:fillRect/>
          </a:stretch>
        </p:blipFill>
        <p:spPr>
          <a:xfrm>
            <a:off x="763405" y="2861529"/>
            <a:ext cx="282062" cy="302890"/>
          </a:xfrm>
          <a:prstGeom prst="rect">
            <a:avLst/>
          </a:prstGeom>
          <a:solidFill>
            <a:schemeClr val="bg1"/>
          </a:solidFill>
        </p:spPr>
      </p:pic>
    </p:spTree>
    <p:extLst>
      <p:ext uri="{BB962C8B-B14F-4D97-AF65-F5344CB8AC3E}">
        <p14:creationId xmlns:p14="http://schemas.microsoft.com/office/powerpoint/2010/main" val="2845041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Pack VMs when loads becomes light</a:t>
            </a:r>
            <a:endParaRPr lang="en-US" dirty="0"/>
          </a:p>
        </p:txBody>
      </p:sp>
      <p:sp>
        <p:nvSpPr>
          <p:cNvPr id="2" name="Title 1"/>
          <p:cNvSpPr>
            <a:spLocks noGrp="1"/>
          </p:cNvSpPr>
          <p:nvPr>
            <p:ph type="title"/>
          </p:nvPr>
        </p:nvSpPr>
        <p:spPr/>
        <p:txBody>
          <a:bodyPr>
            <a:normAutofit fontScale="90000"/>
          </a:bodyPr>
          <a:lstStyle/>
          <a:p>
            <a:r>
              <a:rPr lang="en-US" dirty="0" smtClean="0"/>
              <a:t>Resource Oversubscription</a:t>
            </a:r>
            <a:endParaRPr lang="en-US" dirty="0"/>
          </a:p>
        </p:txBody>
      </p:sp>
      <p:sp>
        <p:nvSpPr>
          <p:cNvPr id="4" name="Rectangle 3"/>
          <p:cNvSpPr/>
          <p:nvPr/>
        </p:nvSpPr>
        <p:spPr>
          <a:xfrm>
            <a:off x="3904484" y="2833383"/>
            <a:ext cx="1058406" cy="9428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p:cNvSpPr/>
          <p:nvPr/>
        </p:nvSpPr>
        <p:spPr>
          <a:xfrm>
            <a:off x="4088007" y="3090295"/>
            <a:ext cx="705839" cy="44097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350" dirty="0"/>
              <a:t>VM</a:t>
            </a:r>
            <a:r>
              <a:rPr lang="en-US" altLang="zh-CN" sz="1350" dirty="0"/>
              <a:t>1</a:t>
            </a:r>
            <a:endParaRPr lang="en-US" sz="1350" dirty="0"/>
          </a:p>
        </p:txBody>
      </p:sp>
      <p:sp>
        <p:nvSpPr>
          <p:cNvPr id="16" name="Rectangle 15"/>
          <p:cNvSpPr/>
          <p:nvPr/>
        </p:nvSpPr>
        <p:spPr>
          <a:xfrm>
            <a:off x="5390045" y="2833383"/>
            <a:ext cx="1058406" cy="9428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ectangle 17"/>
          <p:cNvSpPr/>
          <p:nvPr/>
        </p:nvSpPr>
        <p:spPr>
          <a:xfrm>
            <a:off x="6812922" y="2829936"/>
            <a:ext cx="1058406" cy="9428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Rectangle 19"/>
          <p:cNvSpPr/>
          <p:nvPr/>
        </p:nvSpPr>
        <p:spPr>
          <a:xfrm>
            <a:off x="5390045" y="4400687"/>
            <a:ext cx="1058406" cy="9428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Rectangle 20"/>
          <p:cNvSpPr/>
          <p:nvPr/>
        </p:nvSpPr>
        <p:spPr>
          <a:xfrm>
            <a:off x="5553619" y="4495773"/>
            <a:ext cx="702397" cy="25014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350" dirty="0"/>
              <a:t>VM1</a:t>
            </a:r>
          </a:p>
        </p:txBody>
      </p:sp>
      <p:sp>
        <p:nvSpPr>
          <p:cNvPr id="22" name="Rectangle 21"/>
          <p:cNvSpPr/>
          <p:nvPr/>
        </p:nvSpPr>
        <p:spPr>
          <a:xfrm>
            <a:off x="5553619" y="4751231"/>
            <a:ext cx="702397" cy="25014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350" dirty="0"/>
              <a:t>VM2</a:t>
            </a:r>
          </a:p>
        </p:txBody>
      </p:sp>
      <p:sp>
        <p:nvSpPr>
          <p:cNvPr id="23" name="Rectangle 22"/>
          <p:cNvSpPr/>
          <p:nvPr/>
        </p:nvSpPr>
        <p:spPr>
          <a:xfrm>
            <a:off x="5553619" y="5007841"/>
            <a:ext cx="702397" cy="25014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350" dirty="0"/>
              <a:t>VM3</a:t>
            </a:r>
          </a:p>
        </p:txBody>
      </p:sp>
      <p:pic>
        <p:nvPicPr>
          <p:cNvPr id="27" name="Picture 26"/>
          <p:cNvPicPr>
            <a:picLocks noChangeAspect="1"/>
          </p:cNvPicPr>
          <p:nvPr/>
        </p:nvPicPr>
        <p:blipFill>
          <a:blip r:embed="rId2"/>
          <a:stretch>
            <a:fillRect/>
          </a:stretch>
        </p:blipFill>
        <p:spPr>
          <a:xfrm>
            <a:off x="1315864" y="4457363"/>
            <a:ext cx="1088015" cy="1088015"/>
          </a:xfrm>
          <a:prstGeom prst="rect">
            <a:avLst/>
          </a:prstGeom>
        </p:spPr>
      </p:pic>
      <p:cxnSp>
        <p:nvCxnSpPr>
          <p:cNvPr id="36" name="Straight Connector 35"/>
          <p:cNvCxnSpPr/>
          <p:nvPr/>
        </p:nvCxnSpPr>
        <p:spPr>
          <a:xfrm>
            <a:off x="1315865" y="4193906"/>
            <a:ext cx="6555464" cy="0"/>
          </a:xfrm>
          <a:prstGeom prst="line">
            <a:avLst/>
          </a:prstGeom>
          <a:ln>
            <a:prstDash val="sysDash"/>
          </a:ln>
        </p:spPr>
        <p:style>
          <a:lnRef idx="2">
            <a:schemeClr val="dk1"/>
          </a:lnRef>
          <a:fillRef idx="0">
            <a:schemeClr val="dk1"/>
          </a:fillRef>
          <a:effectRef idx="1">
            <a:schemeClr val="dk1"/>
          </a:effectRef>
          <a:fontRef idx="minor">
            <a:schemeClr val="tx1"/>
          </a:fontRef>
        </p:style>
      </p:cxnSp>
      <p:sp>
        <p:nvSpPr>
          <p:cNvPr id="37" name="Down Arrow 36"/>
          <p:cNvSpPr/>
          <p:nvPr/>
        </p:nvSpPr>
        <p:spPr>
          <a:xfrm>
            <a:off x="5467021" y="3841814"/>
            <a:ext cx="904457" cy="484748"/>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350"/>
          </a:p>
        </p:txBody>
      </p:sp>
      <p:sp>
        <p:nvSpPr>
          <p:cNvPr id="38" name="TextBox 37"/>
          <p:cNvSpPr txBox="1"/>
          <p:nvPr/>
        </p:nvSpPr>
        <p:spPr>
          <a:xfrm>
            <a:off x="6448451" y="3909313"/>
            <a:ext cx="922541" cy="300082"/>
          </a:xfrm>
          <a:prstGeom prst="rect">
            <a:avLst/>
          </a:prstGeom>
          <a:noFill/>
        </p:spPr>
        <p:txBody>
          <a:bodyPr wrap="square" rtlCol="0">
            <a:spAutoFit/>
          </a:bodyPr>
          <a:lstStyle/>
          <a:p>
            <a:r>
              <a:rPr lang="en-US" sz="1350" dirty="0"/>
              <a:t>Migration</a:t>
            </a:r>
          </a:p>
        </p:txBody>
      </p:sp>
      <p:pic>
        <p:nvPicPr>
          <p:cNvPr id="39" name="Picture 38"/>
          <p:cNvPicPr>
            <a:picLocks noChangeAspect="1"/>
          </p:cNvPicPr>
          <p:nvPr/>
        </p:nvPicPr>
        <p:blipFill>
          <a:blip r:embed="rId3"/>
          <a:stretch>
            <a:fillRect/>
          </a:stretch>
        </p:blipFill>
        <p:spPr>
          <a:xfrm>
            <a:off x="2403878" y="2723935"/>
            <a:ext cx="278624" cy="425954"/>
          </a:xfrm>
          <a:prstGeom prst="rect">
            <a:avLst/>
          </a:prstGeom>
        </p:spPr>
      </p:pic>
      <p:pic>
        <p:nvPicPr>
          <p:cNvPr id="40" name="Picture 39"/>
          <p:cNvPicPr>
            <a:picLocks noChangeAspect="1"/>
          </p:cNvPicPr>
          <p:nvPr/>
        </p:nvPicPr>
        <p:blipFill>
          <a:blip r:embed="rId3"/>
          <a:stretch>
            <a:fillRect/>
          </a:stretch>
        </p:blipFill>
        <p:spPr>
          <a:xfrm>
            <a:off x="2849927" y="2741308"/>
            <a:ext cx="278624" cy="425954"/>
          </a:xfrm>
          <a:prstGeom prst="rect">
            <a:avLst/>
          </a:prstGeom>
        </p:spPr>
      </p:pic>
      <p:pic>
        <p:nvPicPr>
          <p:cNvPr id="41" name="Picture 40"/>
          <p:cNvPicPr>
            <a:picLocks noChangeAspect="1"/>
          </p:cNvPicPr>
          <p:nvPr/>
        </p:nvPicPr>
        <p:blipFill>
          <a:blip r:embed="rId3"/>
          <a:stretch>
            <a:fillRect/>
          </a:stretch>
        </p:blipFill>
        <p:spPr>
          <a:xfrm>
            <a:off x="3270142" y="2720488"/>
            <a:ext cx="278624" cy="425954"/>
          </a:xfrm>
          <a:prstGeom prst="rect">
            <a:avLst/>
          </a:prstGeom>
        </p:spPr>
      </p:pic>
      <p:pic>
        <p:nvPicPr>
          <p:cNvPr id="42" name="Picture 41"/>
          <p:cNvPicPr>
            <a:picLocks noChangeAspect="1"/>
          </p:cNvPicPr>
          <p:nvPr/>
        </p:nvPicPr>
        <p:blipFill>
          <a:blip r:embed="rId3"/>
          <a:stretch>
            <a:fillRect/>
          </a:stretch>
        </p:blipFill>
        <p:spPr>
          <a:xfrm>
            <a:off x="4495272" y="4745913"/>
            <a:ext cx="278624" cy="425954"/>
          </a:xfrm>
          <a:prstGeom prst="rect">
            <a:avLst/>
          </a:prstGeom>
        </p:spPr>
      </p:pic>
      <p:pic>
        <p:nvPicPr>
          <p:cNvPr id="43" name="Picture 42"/>
          <p:cNvPicPr>
            <a:picLocks noChangeAspect="1"/>
          </p:cNvPicPr>
          <p:nvPr/>
        </p:nvPicPr>
        <p:blipFill>
          <a:blip r:embed="rId3"/>
          <a:stretch>
            <a:fillRect/>
          </a:stretch>
        </p:blipFill>
        <p:spPr>
          <a:xfrm>
            <a:off x="2682502" y="3281561"/>
            <a:ext cx="278624" cy="425954"/>
          </a:xfrm>
          <a:prstGeom prst="rect">
            <a:avLst/>
          </a:prstGeom>
        </p:spPr>
      </p:pic>
      <p:pic>
        <p:nvPicPr>
          <p:cNvPr id="44" name="Picture 43"/>
          <p:cNvPicPr>
            <a:picLocks noChangeAspect="1"/>
          </p:cNvPicPr>
          <p:nvPr/>
        </p:nvPicPr>
        <p:blipFill>
          <a:blip r:embed="rId3"/>
          <a:stretch>
            <a:fillRect/>
          </a:stretch>
        </p:blipFill>
        <p:spPr>
          <a:xfrm>
            <a:off x="3029595" y="3281561"/>
            <a:ext cx="278624" cy="425954"/>
          </a:xfrm>
          <a:prstGeom prst="rect">
            <a:avLst/>
          </a:prstGeom>
        </p:spPr>
      </p:pic>
      <p:pic>
        <p:nvPicPr>
          <p:cNvPr id="45" name="Picture 44"/>
          <p:cNvPicPr>
            <a:picLocks noChangeAspect="1"/>
          </p:cNvPicPr>
          <p:nvPr/>
        </p:nvPicPr>
        <p:blipFill>
          <a:blip r:embed="rId3"/>
          <a:stretch>
            <a:fillRect/>
          </a:stretch>
        </p:blipFill>
        <p:spPr>
          <a:xfrm>
            <a:off x="4088005" y="4745913"/>
            <a:ext cx="278624" cy="425954"/>
          </a:xfrm>
          <a:prstGeom prst="rect">
            <a:avLst/>
          </a:prstGeom>
        </p:spPr>
      </p:pic>
      <p:pic>
        <p:nvPicPr>
          <p:cNvPr id="46" name="Picture 45"/>
          <p:cNvPicPr>
            <a:picLocks noChangeAspect="1"/>
          </p:cNvPicPr>
          <p:nvPr/>
        </p:nvPicPr>
        <p:blipFill>
          <a:blip r:embed="rId4"/>
          <a:stretch>
            <a:fillRect/>
          </a:stretch>
        </p:blipFill>
        <p:spPr>
          <a:xfrm>
            <a:off x="1180499" y="2770461"/>
            <a:ext cx="1223379" cy="1202990"/>
          </a:xfrm>
          <a:prstGeom prst="rect">
            <a:avLst/>
          </a:prstGeom>
        </p:spPr>
      </p:pic>
      <p:sp>
        <p:nvSpPr>
          <p:cNvPr id="47" name="Right Arrow 46"/>
          <p:cNvSpPr/>
          <p:nvPr/>
        </p:nvSpPr>
        <p:spPr>
          <a:xfrm>
            <a:off x="3369803" y="3146443"/>
            <a:ext cx="394497" cy="40407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48" name="Right Arrow 47"/>
          <p:cNvSpPr/>
          <p:nvPr/>
        </p:nvSpPr>
        <p:spPr>
          <a:xfrm>
            <a:off x="4962890" y="4745914"/>
            <a:ext cx="394497" cy="40407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49" name="Rectangle 48"/>
          <p:cNvSpPr/>
          <p:nvPr/>
        </p:nvSpPr>
        <p:spPr>
          <a:xfrm>
            <a:off x="5550177" y="3110205"/>
            <a:ext cx="705839" cy="44097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350" dirty="0"/>
              <a:t>VM2</a:t>
            </a:r>
          </a:p>
        </p:txBody>
      </p:sp>
      <p:sp>
        <p:nvSpPr>
          <p:cNvPr id="50" name="Rectangle 49"/>
          <p:cNvSpPr/>
          <p:nvPr/>
        </p:nvSpPr>
        <p:spPr>
          <a:xfrm>
            <a:off x="7018073" y="3109537"/>
            <a:ext cx="705839" cy="44097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350" dirty="0"/>
              <a:t>VM3</a:t>
            </a:r>
          </a:p>
        </p:txBody>
      </p:sp>
      <p:sp>
        <p:nvSpPr>
          <p:cNvPr id="53" name="Rounded Rectangle 52"/>
          <p:cNvSpPr/>
          <p:nvPr/>
        </p:nvSpPr>
        <p:spPr>
          <a:xfrm>
            <a:off x="3952592" y="2743177"/>
            <a:ext cx="792439" cy="1825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Cloud VM</a:t>
            </a:r>
          </a:p>
        </p:txBody>
      </p:sp>
      <p:sp>
        <p:nvSpPr>
          <p:cNvPr id="54" name="Rounded Rectangle 53"/>
          <p:cNvSpPr/>
          <p:nvPr/>
        </p:nvSpPr>
        <p:spPr>
          <a:xfrm>
            <a:off x="5438453" y="2723044"/>
            <a:ext cx="792439" cy="1825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Cloud VM</a:t>
            </a:r>
          </a:p>
        </p:txBody>
      </p:sp>
      <p:sp>
        <p:nvSpPr>
          <p:cNvPr id="55" name="Rounded Rectangle 54"/>
          <p:cNvSpPr/>
          <p:nvPr/>
        </p:nvSpPr>
        <p:spPr>
          <a:xfrm>
            <a:off x="6865662" y="2741308"/>
            <a:ext cx="792439" cy="1825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Cloud VM</a:t>
            </a:r>
          </a:p>
        </p:txBody>
      </p:sp>
      <p:sp>
        <p:nvSpPr>
          <p:cNvPr id="56" name="Rounded Rectangle 55"/>
          <p:cNvSpPr/>
          <p:nvPr/>
        </p:nvSpPr>
        <p:spPr>
          <a:xfrm>
            <a:off x="5463577" y="4295916"/>
            <a:ext cx="792439" cy="1825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Cloud VM</a:t>
            </a:r>
          </a:p>
        </p:txBody>
      </p:sp>
    </p:spTree>
    <p:extLst>
      <p:ext uri="{BB962C8B-B14F-4D97-AF65-F5344CB8AC3E}">
        <p14:creationId xmlns:p14="http://schemas.microsoft.com/office/powerpoint/2010/main" val="242894559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endParaRPr lang="en-US"/>
          </a:p>
        </p:txBody>
      </p:sp>
      <p:sp>
        <p:nvSpPr>
          <p:cNvPr id="3" name="Title 1"/>
          <p:cNvSpPr>
            <a:spLocks noGrp="1"/>
          </p:cNvSpPr>
          <p:nvPr>
            <p:ph type="title"/>
          </p:nvPr>
        </p:nvSpPr>
        <p:spPr/>
        <p:txBody>
          <a:bodyPr>
            <a:normAutofit fontScale="90000"/>
          </a:bodyPr>
          <a:lstStyle/>
          <a:p>
            <a:r>
              <a:rPr lang="en-US" dirty="0" smtClean="0"/>
              <a:t>Resource Oversubscription</a:t>
            </a:r>
            <a:endParaRPr lang="en-US" dirty="0"/>
          </a:p>
        </p:txBody>
      </p:sp>
      <p:pic>
        <p:nvPicPr>
          <p:cNvPr id="5" name="Picture 4"/>
          <p:cNvPicPr>
            <a:picLocks noChangeAspect="1"/>
          </p:cNvPicPr>
          <p:nvPr/>
        </p:nvPicPr>
        <p:blipFill>
          <a:blip r:embed="rId2"/>
          <a:stretch>
            <a:fillRect/>
          </a:stretch>
        </p:blipFill>
        <p:spPr>
          <a:xfrm>
            <a:off x="1836645" y="1903453"/>
            <a:ext cx="5070340" cy="4019825"/>
          </a:xfrm>
          <a:prstGeom prst="rect">
            <a:avLst/>
          </a:prstGeom>
        </p:spPr>
      </p:pic>
      <p:sp>
        <p:nvSpPr>
          <p:cNvPr id="6" name="Rounded Rectangular Callout 5"/>
          <p:cNvSpPr/>
          <p:nvPr/>
        </p:nvSpPr>
        <p:spPr>
          <a:xfrm>
            <a:off x="6858452" y="3804028"/>
            <a:ext cx="2203905" cy="629816"/>
          </a:xfrm>
          <a:prstGeom prst="wedgeRoundRectCallout">
            <a:avLst>
              <a:gd name="adj1" fmla="val -95929"/>
              <a:gd name="adj2" fmla="val 121606"/>
              <a:gd name="adj3" fmla="val 16667"/>
            </a:avLst>
          </a:prstGeom>
          <a:solidFill>
            <a:schemeClr val="accent1">
              <a:alpha val="6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29% cost saving with 1.5% performance </a:t>
            </a:r>
            <a:r>
              <a:rPr lang="en-US" sz="1350" dirty="0" err="1">
                <a:solidFill>
                  <a:schemeClr val="tx1"/>
                </a:solidFill>
              </a:rPr>
              <a:t>degredation</a:t>
            </a:r>
            <a:r>
              <a:rPr lang="en-US" sz="1350" dirty="0">
                <a:solidFill>
                  <a:schemeClr val="tx1"/>
                </a:solidFill>
              </a:rPr>
              <a:t>.</a:t>
            </a:r>
          </a:p>
        </p:txBody>
      </p:sp>
      <p:sp>
        <p:nvSpPr>
          <p:cNvPr id="2" name="Rectangle 1"/>
          <p:cNvSpPr/>
          <p:nvPr/>
        </p:nvSpPr>
        <p:spPr>
          <a:xfrm>
            <a:off x="1756488" y="4433843"/>
            <a:ext cx="4926563" cy="13779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9" name="Group 8"/>
          <p:cNvGrpSpPr/>
          <p:nvPr/>
        </p:nvGrpSpPr>
        <p:grpSpPr>
          <a:xfrm>
            <a:off x="1870787" y="3040613"/>
            <a:ext cx="4987665" cy="1647242"/>
            <a:chOff x="2494383" y="2911151"/>
            <a:chExt cx="6650220" cy="2196322"/>
          </a:xfrm>
        </p:grpSpPr>
        <p:sp>
          <p:nvSpPr>
            <p:cNvPr id="7" name="Rectangle 6"/>
            <p:cNvSpPr/>
            <p:nvPr/>
          </p:nvSpPr>
          <p:spPr>
            <a:xfrm>
              <a:off x="2494383" y="3270191"/>
              <a:ext cx="6568751" cy="18372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p:cNvSpPr/>
            <p:nvPr/>
          </p:nvSpPr>
          <p:spPr>
            <a:xfrm>
              <a:off x="8630816" y="2911151"/>
              <a:ext cx="513787" cy="4851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Tree>
    <p:extLst>
      <p:ext uri="{BB962C8B-B14F-4D97-AF65-F5344CB8AC3E}">
        <p14:creationId xmlns:p14="http://schemas.microsoft.com/office/powerpoint/2010/main" val="292881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anim calcmode="lin" valueType="num">
                                      <p:cBhvr>
                                        <p:cTn id="16" dur="500" fill="hold"/>
                                        <p:tgtEl>
                                          <p:spTgt spid="6"/>
                                        </p:tgtEl>
                                        <p:attrNameLst>
                                          <p:attrName>ppt_x</p:attrName>
                                        </p:attrNameLst>
                                      </p:cBhvr>
                                      <p:tavLst>
                                        <p:tav tm="0">
                                          <p:val>
                                            <p:strVal val="#ppt_x"/>
                                          </p:val>
                                        </p:tav>
                                        <p:tav tm="100000">
                                          <p:val>
                                            <p:strVal val="#ppt_x"/>
                                          </p:val>
                                        </p:tav>
                                      </p:tavLst>
                                    </p:anim>
                                    <p:anim calcmode="lin" valueType="num">
                                      <p:cBhvr>
                                        <p:cTn id="17"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 the Paper</a:t>
            </a:r>
            <a:endParaRPr lang="en-US" dirty="0"/>
          </a:p>
        </p:txBody>
      </p:sp>
      <p:sp>
        <p:nvSpPr>
          <p:cNvPr id="3" name="Content Placeholder 2"/>
          <p:cNvSpPr>
            <a:spLocks noGrp="1"/>
          </p:cNvSpPr>
          <p:nvPr>
            <p:ph idx="1"/>
          </p:nvPr>
        </p:nvSpPr>
        <p:spPr/>
        <p:txBody>
          <a:bodyPr/>
          <a:lstStyle/>
          <a:p>
            <a:r>
              <a:rPr lang="en-US" dirty="0" smtClean="0"/>
              <a:t>Comparison with application-level migration</a:t>
            </a:r>
          </a:p>
          <a:p>
            <a:r>
              <a:rPr lang="en-US" dirty="0" smtClean="0"/>
              <a:t>Placement policies for different types of applications</a:t>
            </a:r>
          </a:p>
          <a:p>
            <a:r>
              <a:rPr lang="en-US" dirty="0" smtClean="0"/>
              <a:t>Detail design of the image storage</a:t>
            </a:r>
          </a:p>
          <a:p>
            <a:r>
              <a:rPr lang="en-US" dirty="0" smtClean="0"/>
              <a:t>Hierarchical network topology</a:t>
            </a:r>
          </a:p>
          <a:p>
            <a:r>
              <a:rPr lang="en-US" dirty="0" smtClean="0"/>
              <a:t>Evaluations</a:t>
            </a:r>
          </a:p>
          <a:p>
            <a:endParaRPr lang="en-US" dirty="0"/>
          </a:p>
        </p:txBody>
      </p:sp>
      <p:sp>
        <p:nvSpPr>
          <p:cNvPr id="4" name="Slide Number Placeholder 3"/>
          <p:cNvSpPr>
            <a:spLocks noGrp="1"/>
          </p:cNvSpPr>
          <p:nvPr>
            <p:ph type="sldNum" sz="quarter" idx="12"/>
          </p:nvPr>
        </p:nvSpPr>
        <p:spPr/>
        <p:txBody>
          <a:bodyPr/>
          <a:lstStyle/>
          <a:p>
            <a:fld id="{DDA415CE-AC42-4738-8370-870597C8B600}" type="slidenum">
              <a:rPr lang="en-US" smtClean="0"/>
              <a:t>46</a:t>
            </a:fld>
            <a:endParaRPr lang="en-US" dirty="0"/>
          </a:p>
        </p:txBody>
      </p:sp>
    </p:spTree>
    <p:custDataLst>
      <p:tags r:id="rId1"/>
    </p:custDataLst>
    <p:extLst>
      <p:ext uri="{BB962C8B-B14F-4D97-AF65-F5344CB8AC3E}">
        <p14:creationId xmlns:p14="http://schemas.microsoft.com/office/powerpoint/2010/main" val="2873324432"/>
      </p:ext>
    </p:extLst>
  </p:cSld>
  <p:clrMapOvr>
    <a:masterClrMapping/>
  </p:clrMapOvr>
  <mc:AlternateContent xmlns:mc="http://schemas.openxmlformats.org/markup-compatibility/2006" xmlns:p14="http://schemas.microsoft.com/office/powerpoint/2010/main">
    <mc:Choice Requires="p14">
      <p:transition spd="slow" p14:dur="2000" advTm="50032"/>
    </mc:Choice>
    <mc:Fallback xmlns="">
      <p:transition spd="slow" advTm="5003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Perspective</a:t>
            </a:r>
            <a:endParaRPr lang="en-US" dirty="0"/>
          </a:p>
        </p:txBody>
      </p:sp>
      <p:sp>
        <p:nvSpPr>
          <p:cNvPr id="3" name="Content Placeholder 2"/>
          <p:cNvSpPr>
            <a:spLocks noGrp="1"/>
          </p:cNvSpPr>
          <p:nvPr>
            <p:ph idx="1"/>
          </p:nvPr>
        </p:nvSpPr>
        <p:spPr>
          <a:xfrm>
            <a:off x="407504" y="964096"/>
            <a:ext cx="8279296" cy="5392254"/>
          </a:xfrm>
        </p:spPr>
        <p:txBody>
          <a:bodyPr>
            <a:normAutofit/>
          </a:bodyPr>
          <a:lstStyle/>
          <a:p>
            <a:r>
              <a:rPr lang="en-US" dirty="0" err="1" smtClean="0"/>
              <a:t>Supercloud</a:t>
            </a:r>
            <a:r>
              <a:rPr lang="en-US" dirty="0" smtClean="0"/>
              <a:t>: application migration for geographically shifting workloads</a:t>
            </a:r>
          </a:p>
          <a:p>
            <a:pPr lvl="1"/>
            <a:r>
              <a:rPr lang="en-US" dirty="0" smtClean="0"/>
              <a:t>Crossing heterogeneous cloud providers</a:t>
            </a:r>
          </a:p>
          <a:p>
            <a:pPr lvl="1"/>
            <a:r>
              <a:rPr lang="en-US" dirty="0" smtClean="0"/>
              <a:t>Automatic placement and migration</a:t>
            </a:r>
          </a:p>
          <a:p>
            <a:pPr lvl="1"/>
            <a:r>
              <a:rPr lang="en-US" dirty="0" smtClean="0"/>
              <a:t>Geo-replicated image storage</a:t>
            </a:r>
          </a:p>
          <a:p>
            <a:pPr lvl="1"/>
            <a:r>
              <a:rPr lang="en-US" dirty="0" smtClean="0"/>
              <a:t>Wide-area SDN</a:t>
            </a:r>
          </a:p>
          <a:p>
            <a:r>
              <a:rPr lang="en-US" dirty="0" smtClean="0"/>
              <a:t>A </a:t>
            </a:r>
            <a:r>
              <a:rPr lang="en-US" dirty="0"/>
              <a:t>unified private cloud that spans all clouds</a:t>
            </a:r>
          </a:p>
          <a:p>
            <a:r>
              <a:rPr lang="en-US" dirty="0"/>
              <a:t>Controlled by the user</a:t>
            </a:r>
            <a:r>
              <a:rPr lang="en-US" dirty="0" smtClean="0"/>
              <a:t>!</a:t>
            </a:r>
          </a:p>
          <a:p>
            <a:endParaRPr lang="en-US" dirty="0" smtClean="0"/>
          </a:p>
        </p:txBody>
      </p:sp>
      <p:sp>
        <p:nvSpPr>
          <p:cNvPr id="4" name="Slide Number Placeholder 3"/>
          <p:cNvSpPr>
            <a:spLocks noGrp="1"/>
          </p:cNvSpPr>
          <p:nvPr>
            <p:ph type="sldNum" sz="quarter" idx="12"/>
          </p:nvPr>
        </p:nvSpPr>
        <p:spPr/>
        <p:txBody>
          <a:bodyPr/>
          <a:lstStyle/>
          <a:p>
            <a:fld id="{DDA415CE-AC42-4738-8370-870597C8B600}" type="slidenum">
              <a:rPr lang="en-US" smtClean="0"/>
              <a:t>47</a:t>
            </a:fld>
            <a:endParaRPr lang="en-US" dirty="0"/>
          </a:p>
        </p:txBody>
      </p:sp>
    </p:spTree>
    <p:custDataLst>
      <p:tags r:id="rId1"/>
    </p:custDataLst>
    <p:extLst>
      <p:ext uri="{BB962C8B-B14F-4D97-AF65-F5344CB8AC3E}">
        <p14:creationId xmlns:p14="http://schemas.microsoft.com/office/powerpoint/2010/main" val="2884707761"/>
      </p:ext>
    </p:extLst>
  </p:cSld>
  <p:clrMapOvr>
    <a:masterClrMapping/>
  </p:clrMapOvr>
  <mc:AlternateContent xmlns:mc="http://schemas.openxmlformats.org/markup-compatibility/2006" xmlns:p14="http://schemas.microsoft.com/office/powerpoint/2010/main">
    <mc:Choice Requires="p14">
      <p:transition spd="slow" p14:dur="2000" advTm="50227"/>
    </mc:Choice>
    <mc:Fallback xmlns="">
      <p:transition spd="slow" advTm="5022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1000"/>
                                        <p:tgtEl>
                                          <p:spTgt spid="3">
                                            <p:txEl>
                                              <p:pRg st="5" end="5"/>
                                            </p:txEl>
                                          </p:spTgt>
                                        </p:tgtEl>
                                      </p:cBhvr>
                                    </p:animEffect>
                                    <p:anim calcmode="lin" valueType="num">
                                      <p:cBhvr>
                                        <p:cTn id="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6" end="6"/>
                                            </p:txEl>
                                          </p:spTgt>
                                        </p:tgtEl>
                                        <p:attrNameLst>
                                          <p:attrName>style.visibility</p:attrName>
                                        </p:attrNameLst>
                                      </p:cBhvr>
                                      <p:to>
                                        <p:strVal val="visible"/>
                                      </p:to>
                                    </p:set>
                                    <p:animEffect transition="in" filter="fade">
                                      <p:cBhvr>
                                        <p:cTn id="14" dur="1000"/>
                                        <p:tgtEl>
                                          <p:spTgt spid="3">
                                            <p:txEl>
                                              <p:pRg st="6" end="6"/>
                                            </p:txEl>
                                          </p:spTgt>
                                        </p:tgtEl>
                                      </p:cBhvr>
                                    </p:animEffect>
                                    <p:anim calcmode="lin" valueType="num">
                                      <p:cBhvr>
                                        <p:cTn id="1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pPr lvl="1"/>
            <a:r>
              <a:rPr lang="en-US" sz="1950" dirty="0" err="1"/>
              <a:t>Supercloud</a:t>
            </a:r>
            <a:r>
              <a:rPr lang="en-US" sz="1950" dirty="0"/>
              <a:t> </a:t>
            </a:r>
            <a:r>
              <a:rPr lang="en-US" sz="1950" dirty="0" err="1"/>
              <a:t>Multicloud</a:t>
            </a:r>
            <a:r>
              <a:rPr lang="en-US" sz="1950" dirty="0"/>
              <a:t> Deployment: </a:t>
            </a:r>
            <a:r>
              <a:rPr lang="en-US" sz="1950" dirty="0" err="1"/>
              <a:t>SoCC</a:t>
            </a:r>
            <a:r>
              <a:rPr lang="en-US" sz="1950" dirty="0"/>
              <a:t> 2016</a:t>
            </a:r>
          </a:p>
          <a:p>
            <a:pPr lvl="1"/>
            <a:r>
              <a:rPr lang="en-US" sz="1950" dirty="0" err="1"/>
              <a:t>Supercloud</a:t>
            </a:r>
            <a:r>
              <a:rPr lang="en-US" sz="1950" dirty="0"/>
              <a:t> Economics: </a:t>
            </a:r>
            <a:r>
              <a:rPr lang="en-US" sz="1950" dirty="0" err="1"/>
              <a:t>CrossCloud</a:t>
            </a:r>
            <a:r>
              <a:rPr lang="en-US" sz="1950" dirty="0"/>
              <a:t> 2016</a:t>
            </a:r>
            <a:endParaRPr lang="en-US" sz="1950" dirty="0"/>
          </a:p>
          <a:p>
            <a:pPr lvl="1"/>
            <a:r>
              <a:rPr lang="en-US" sz="1950" dirty="0" err="1"/>
              <a:t>Supercloud</a:t>
            </a:r>
            <a:r>
              <a:rPr lang="en-US" sz="1950" dirty="0"/>
              <a:t>: Opportunities/Challenges in OSR-2015</a:t>
            </a:r>
          </a:p>
          <a:p>
            <a:pPr lvl="1"/>
            <a:r>
              <a:rPr lang="en-US" sz="1950" dirty="0"/>
              <a:t>Plug into the </a:t>
            </a:r>
            <a:r>
              <a:rPr lang="en-US" sz="1950" dirty="0" err="1"/>
              <a:t>Supercloud</a:t>
            </a:r>
            <a:r>
              <a:rPr lang="en-US" sz="1950" dirty="0"/>
              <a:t> in IEEE Internet Computing-2013</a:t>
            </a:r>
          </a:p>
          <a:p>
            <a:pPr lvl="1"/>
            <a:r>
              <a:rPr lang="en-US" sz="1950" dirty="0" err="1"/>
              <a:t>Supercloud</a:t>
            </a:r>
            <a:r>
              <a:rPr lang="en-US" sz="1950" dirty="0"/>
              <a:t>/</a:t>
            </a:r>
            <a:r>
              <a:rPr lang="en-US" sz="1950" dirty="0" err="1"/>
              <a:t>Xen</a:t>
            </a:r>
            <a:r>
              <a:rPr lang="en-US" sz="1950" dirty="0"/>
              <a:t>-Blanket in EuroSys-2012</a:t>
            </a:r>
          </a:p>
          <a:p>
            <a:pPr lvl="1"/>
            <a:r>
              <a:rPr lang="en-US" sz="1950" dirty="0" err="1"/>
              <a:t>Supercloud</a:t>
            </a:r>
            <a:r>
              <a:rPr lang="en-US" sz="1950" dirty="0"/>
              <a:t> in HotCloud-2011/2014</a:t>
            </a:r>
          </a:p>
          <a:p>
            <a:pPr lvl="1"/>
            <a:r>
              <a:rPr lang="en-US" sz="1950" dirty="0" err="1"/>
              <a:t>Overdriver</a:t>
            </a:r>
            <a:r>
              <a:rPr lang="en-US" sz="1950" dirty="0"/>
              <a:t> in VEE-2011</a:t>
            </a:r>
          </a:p>
          <a:p>
            <a:pPr lvl="1"/>
            <a:r>
              <a:rPr lang="en-US" sz="1950" dirty="0"/>
              <a:t>RACS in </a:t>
            </a:r>
            <a:r>
              <a:rPr lang="en-US" sz="1950" dirty="0"/>
              <a:t>SOCC-2010</a:t>
            </a:r>
            <a:endParaRPr lang="en-US" dirty="0"/>
          </a:p>
          <a:p>
            <a:pPr lvl="1"/>
            <a:r>
              <a:rPr lang="en-US" sz="1950" dirty="0"/>
              <a:t>See also, Storage: Gecko in FAST 2013 / </a:t>
            </a:r>
            <a:r>
              <a:rPr lang="en-US" sz="1950" dirty="0" err="1"/>
              <a:t>HotStorage</a:t>
            </a:r>
            <a:r>
              <a:rPr lang="en-US" sz="1950" dirty="0"/>
              <a:t> 2012,</a:t>
            </a:r>
          </a:p>
          <a:p>
            <a:pPr marL="342900" lvl="1" indent="0">
              <a:buNone/>
            </a:pPr>
            <a:r>
              <a:rPr lang="en-US" sz="1950" dirty="0"/>
              <a:t>          </a:t>
            </a:r>
            <a:r>
              <a:rPr lang="en-US" sz="1950" dirty="0"/>
              <a:t>            Antiquity </a:t>
            </a:r>
            <a:r>
              <a:rPr lang="en-US" sz="1950" dirty="0"/>
              <a:t>in </a:t>
            </a:r>
            <a:r>
              <a:rPr lang="en-US" sz="1950" dirty="0" err="1"/>
              <a:t>EuroSys</a:t>
            </a:r>
            <a:r>
              <a:rPr lang="en-US" sz="1950" dirty="0"/>
              <a:t> 2007 and SMFS in FAST 2009</a:t>
            </a:r>
          </a:p>
          <a:p>
            <a:pPr lvl="1"/>
            <a:r>
              <a:rPr lang="en-US" sz="1950" dirty="0"/>
              <a:t>Networking: </a:t>
            </a:r>
            <a:r>
              <a:rPr lang="en-US" sz="1950" dirty="0" err="1"/>
              <a:t>SoNIC</a:t>
            </a:r>
            <a:r>
              <a:rPr lang="en-US" sz="1950" dirty="0"/>
              <a:t> in </a:t>
            </a:r>
            <a:r>
              <a:rPr lang="en-US" sz="1950" dirty="0"/>
              <a:t>SIGCOMM 2016, NSDI 2013/2014, Maelstrom NSDI </a:t>
            </a:r>
            <a:r>
              <a:rPr lang="en-US" sz="1950" dirty="0"/>
              <a:t>2008</a:t>
            </a:r>
          </a:p>
          <a:p>
            <a:pPr marL="342900" lvl="1" indent="0">
              <a:buNone/>
            </a:pPr>
            <a:r>
              <a:rPr lang="en-US" sz="1950" dirty="0"/>
              <a:t>                      Wireless DC in ANCS 2012, and </a:t>
            </a:r>
            <a:r>
              <a:rPr lang="en-US" sz="1950" dirty="0" err="1"/>
              <a:t>NetSlice</a:t>
            </a:r>
            <a:r>
              <a:rPr lang="en-US" sz="1950" dirty="0"/>
              <a:t> in ANCS 2012</a:t>
            </a:r>
          </a:p>
          <a:p>
            <a:r>
              <a:rPr lang="en-US" sz="2250" dirty="0"/>
              <a:t>More at </a:t>
            </a:r>
            <a:r>
              <a:rPr lang="en-US" sz="2250" dirty="0">
                <a:hlinkClick r:id="rId3"/>
              </a:rPr>
              <a:t>http://supercloud.cs.cornell.edu</a:t>
            </a:r>
            <a:r>
              <a:rPr lang="en-US" sz="2250" dirty="0"/>
              <a:t> </a:t>
            </a:r>
            <a:endParaRPr lang="en-US" sz="2250" dirty="0">
              <a:solidFill>
                <a:srgbClr val="0000FF"/>
              </a:solidFill>
            </a:endParaRPr>
          </a:p>
          <a:p>
            <a:pPr marL="0" indent="0">
              <a:buNone/>
            </a:pPr>
            <a:r>
              <a:rPr lang="en-US" sz="2250" dirty="0"/>
              <a:t>	and also </a:t>
            </a:r>
            <a:r>
              <a:rPr lang="en-US" sz="2250" dirty="0">
                <a:solidFill>
                  <a:srgbClr val="0000FF"/>
                </a:solidFill>
                <a:hlinkClick r:id="rId4"/>
              </a:rPr>
              <a:t>http://fireless.cs.cornell.edu</a:t>
            </a:r>
            <a:endParaRPr lang="en-US" sz="2250" dirty="0">
              <a:solidFill>
                <a:srgbClr val="0000FF"/>
              </a:solidFill>
            </a:endParaRPr>
          </a:p>
          <a:p>
            <a:pPr marL="0" indent="0">
              <a:buNone/>
            </a:pPr>
            <a:endParaRPr lang="en-US" sz="675" dirty="0"/>
          </a:p>
          <a:p>
            <a:r>
              <a:rPr lang="en-US" sz="2250" dirty="0"/>
              <a:t>Email: </a:t>
            </a:r>
            <a:r>
              <a:rPr lang="en-US" sz="2250" dirty="0">
                <a:hlinkClick r:id="rId5"/>
              </a:rPr>
              <a:t>hweather@cs.cornell.edu</a:t>
            </a:r>
            <a:r>
              <a:rPr lang="en-US" sz="2250" dirty="0"/>
              <a:t> </a:t>
            </a:r>
          </a:p>
          <a:p>
            <a:endParaRPr lang="en-US" dirty="0"/>
          </a:p>
        </p:txBody>
      </p:sp>
      <p:sp>
        <p:nvSpPr>
          <p:cNvPr id="7" name="Title 4"/>
          <p:cNvSpPr>
            <a:spLocks noGrp="1"/>
          </p:cNvSpPr>
          <p:nvPr>
            <p:ph type="title"/>
          </p:nvPr>
        </p:nvSpPr>
        <p:spPr/>
        <p:txBody>
          <a:bodyPr>
            <a:noAutofit/>
          </a:bodyPr>
          <a:lstStyle/>
          <a:p>
            <a:r>
              <a:rPr lang="en-US" sz="3000" i="1" dirty="0"/>
              <a:t>Paper Trail</a:t>
            </a:r>
            <a:endParaRPr lang="en-US" sz="3000" dirty="0"/>
          </a:p>
        </p:txBody>
      </p:sp>
    </p:spTree>
    <p:extLst>
      <p:ext uri="{BB962C8B-B14F-4D97-AF65-F5344CB8AC3E}">
        <p14:creationId xmlns:p14="http://schemas.microsoft.com/office/powerpoint/2010/main" val="4254527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2"/>
          <p:cNvSpPr>
            <a:spLocks noGrp="1" noChangeArrowheads="1"/>
          </p:cNvSpPr>
          <p:nvPr>
            <p:ph type="title"/>
          </p:nvPr>
        </p:nvSpPr>
        <p:spPr/>
        <p:txBody>
          <a:bodyPr>
            <a:normAutofit fontScale="90000"/>
          </a:bodyPr>
          <a:lstStyle/>
          <a:p>
            <a:pPr eaLnBrk="1" hangingPunct="1"/>
            <a:r>
              <a:rPr lang="en-US" sz="3800" dirty="0" smtClean="0"/>
              <a:t>High Performance </a:t>
            </a:r>
            <a:r>
              <a:rPr lang="en-US" sz="3800" dirty="0" smtClean="0"/>
              <a:t>Systems and Networks</a:t>
            </a:r>
            <a:endParaRPr lang="en-US" sz="3800" dirty="0"/>
          </a:p>
        </p:txBody>
      </p:sp>
      <p:sp>
        <p:nvSpPr>
          <p:cNvPr id="12" name="Rectangle 3"/>
          <p:cNvSpPr txBox="1">
            <a:spLocks noChangeArrowheads="1"/>
          </p:cNvSpPr>
          <p:nvPr/>
        </p:nvSpPr>
        <p:spPr>
          <a:xfrm>
            <a:off x="76199" y="872128"/>
            <a:ext cx="8876379" cy="542834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How to optimize a global network of data centers</a:t>
            </a:r>
            <a:r>
              <a:rPr lang="en-US" dirty="0" smtClean="0"/>
              <a:t>?</a:t>
            </a:r>
          </a:p>
          <a:p>
            <a:r>
              <a:rPr lang="en-US" dirty="0" smtClean="0"/>
              <a:t>And, across multiple heterogeneous clouds</a:t>
            </a:r>
            <a:endParaRPr lang="en-US" dirty="0" smtClean="0"/>
          </a:p>
        </p:txBody>
      </p:sp>
      <p:grpSp>
        <p:nvGrpSpPr>
          <p:cNvPr id="40" name="Group 39"/>
          <p:cNvGrpSpPr/>
          <p:nvPr/>
        </p:nvGrpSpPr>
        <p:grpSpPr>
          <a:xfrm>
            <a:off x="949483" y="2880919"/>
            <a:ext cx="6674088" cy="3946100"/>
            <a:chOff x="1124176" y="4223163"/>
            <a:chExt cx="6723063" cy="3112430"/>
          </a:xfrm>
        </p:grpSpPr>
        <p:pic>
          <p:nvPicPr>
            <p:cNvPr id="41" name="Picture 40" descr="MC910216337.PNG"/>
            <p:cNvPicPr>
              <a:picLocks noChangeAspect="1"/>
            </p:cNvPicPr>
            <p:nvPr/>
          </p:nvPicPr>
          <p:blipFill>
            <a:blip r:embed="rId3"/>
            <a:stretch>
              <a:fillRect/>
            </a:stretch>
          </p:blipFill>
          <p:spPr>
            <a:xfrm>
              <a:off x="1192779" y="4223163"/>
              <a:ext cx="6654460" cy="3112430"/>
            </a:xfrm>
            <a:prstGeom prst="rect">
              <a:avLst/>
            </a:prstGeom>
          </p:spPr>
        </p:pic>
        <p:pic>
          <p:nvPicPr>
            <p:cNvPr id="42" name="Picture 41" descr="container.png"/>
            <p:cNvPicPr>
              <a:picLocks noChangeAspect="1"/>
            </p:cNvPicPr>
            <p:nvPr/>
          </p:nvPicPr>
          <p:blipFill>
            <a:blip r:embed="rId4" cstate="print"/>
            <a:stretch>
              <a:fillRect/>
            </a:stretch>
          </p:blipFill>
          <p:spPr>
            <a:xfrm>
              <a:off x="6406583" y="5449019"/>
              <a:ext cx="617424" cy="286119"/>
            </a:xfrm>
            <a:prstGeom prst="rect">
              <a:avLst/>
            </a:prstGeom>
          </p:spPr>
        </p:pic>
        <p:pic>
          <p:nvPicPr>
            <p:cNvPr id="43" name="Picture 42" descr="container.png"/>
            <p:cNvPicPr>
              <a:picLocks noChangeAspect="1"/>
            </p:cNvPicPr>
            <p:nvPr/>
          </p:nvPicPr>
          <p:blipFill>
            <a:blip r:embed="rId4" cstate="print"/>
            <a:stretch>
              <a:fillRect/>
            </a:stretch>
          </p:blipFill>
          <p:spPr>
            <a:xfrm>
              <a:off x="5514748" y="5677694"/>
              <a:ext cx="617424" cy="286119"/>
            </a:xfrm>
            <a:prstGeom prst="rect">
              <a:avLst/>
            </a:prstGeom>
          </p:spPr>
        </p:pic>
        <p:pic>
          <p:nvPicPr>
            <p:cNvPr id="44" name="Picture 43" descr="container.png"/>
            <p:cNvPicPr>
              <a:picLocks noChangeAspect="1"/>
            </p:cNvPicPr>
            <p:nvPr/>
          </p:nvPicPr>
          <p:blipFill>
            <a:blip r:embed="rId4" cstate="print"/>
            <a:stretch>
              <a:fillRect/>
            </a:stretch>
          </p:blipFill>
          <p:spPr>
            <a:xfrm>
              <a:off x="3799681" y="5048836"/>
              <a:ext cx="617424" cy="286119"/>
            </a:xfrm>
            <a:prstGeom prst="rect">
              <a:avLst/>
            </a:prstGeom>
          </p:spPr>
        </p:pic>
        <p:pic>
          <p:nvPicPr>
            <p:cNvPr id="45" name="Picture 44" descr="container.png"/>
            <p:cNvPicPr>
              <a:picLocks noChangeAspect="1"/>
            </p:cNvPicPr>
            <p:nvPr/>
          </p:nvPicPr>
          <p:blipFill>
            <a:blip r:embed="rId4" cstate="print"/>
            <a:stretch>
              <a:fillRect/>
            </a:stretch>
          </p:blipFill>
          <p:spPr>
            <a:xfrm>
              <a:off x="4417105" y="4820161"/>
              <a:ext cx="617424" cy="286119"/>
            </a:xfrm>
            <a:prstGeom prst="rect">
              <a:avLst/>
            </a:prstGeom>
          </p:spPr>
        </p:pic>
        <p:pic>
          <p:nvPicPr>
            <p:cNvPr id="46" name="Picture 45" descr="container.png"/>
            <p:cNvPicPr>
              <a:picLocks noChangeAspect="1"/>
            </p:cNvPicPr>
            <p:nvPr/>
          </p:nvPicPr>
          <p:blipFill>
            <a:blip r:embed="rId4" cstate="print"/>
            <a:stretch>
              <a:fillRect/>
            </a:stretch>
          </p:blipFill>
          <p:spPr>
            <a:xfrm>
              <a:off x="2427627" y="5048836"/>
              <a:ext cx="617424" cy="286119"/>
            </a:xfrm>
            <a:prstGeom prst="rect">
              <a:avLst/>
            </a:prstGeom>
          </p:spPr>
        </p:pic>
        <p:pic>
          <p:nvPicPr>
            <p:cNvPr id="47" name="Picture 46" descr="container.png"/>
            <p:cNvPicPr>
              <a:picLocks noChangeAspect="1"/>
            </p:cNvPicPr>
            <p:nvPr/>
          </p:nvPicPr>
          <p:blipFill>
            <a:blip r:embed="rId4" cstate="print"/>
            <a:stretch>
              <a:fillRect/>
            </a:stretch>
          </p:blipFill>
          <p:spPr>
            <a:xfrm>
              <a:off x="1535792" y="4991667"/>
              <a:ext cx="617424" cy="286119"/>
            </a:xfrm>
            <a:prstGeom prst="rect">
              <a:avLst/>
            </a:prstGeom>
          </p:spPr>
        </p:pic>
        <p:pic>
          <p:nvPicPr>
            <p:cNvPr id="48" name="Picture 47" descr="container.png"/>
            <p:cNvPicPr>
              <a:picLocks noChangeAspect="1"/>
            </p:cNvPicPr>
            <p:nvPr/>
          </p:nvPicPr>
          <p:blipFill>
            <a:blip r:embed="rId4" cstate="print"/>
            <a:stretch>
              <a:fillRect/>
            </a:stretch>
          </p:blipFill>
          <p:spPr>
            <a:xfrm>
              <a:off x="1124176" y="4591485"/>
              <a:ext cx="617424" cy="286119"/>
            </a:xfrm>
            <a:prstGeom prst="rect">
              <a:avLst/>
            </a:prstGeom>
          </p:spPr>
        </p:pic>
        <p:pic>
          <p:nvPicPr>
            <p:cNvPr id="49" name="Picture 48" descr="container.png"/>
            <p:cNvPicPr>
              <a:picLocks noChangeAspect="1"/>
            </p:cNvPicPr>
            <p:nvPr/>
          </p:nvPicPr>
          <p:blipFill>
            <a:blip r:embed="rId4" cstate="print"/>
            <a:stretch>
              <a:fillRect/>
            </a:stretch>
          </p:blipFill>
          <p:spPr>
            <a:xfrm>
              <a:off x="2359024" y="5963539"/>
              <a:ext cx="617424" cy="286119"/>
            </a:xfrm>
            <a:prstGeom prst="rect">
              <a:avLst/>
            </a:prstGeom>
          </p:spPr>
        </p:pic>
        <p:pic>
          <p:nvPicPr>
            <p:cNvPr id="50" name="Picture 49" descr="container.png"/>
            <p:cNvPicPr>
              <a:picLocks noChangeAspect="1"/>
            </p:cNvPicPr>
            <p:nvPr/>
          </p:nvPicPr>
          <p:blipFill>
            <a:blip r:embed="rId4" cstate="print"/>
            <a:stretch>
              <a:fillRect/>
            </a:stretch>
          </p:blipFill>
          <p:spPr>
            <a:xfrm>
              <a:off x="5994966" y="6706735"/>
              <a:ext cx="617424" cy="286119"/>
            </a:xfrm>
            <a:prstGeom prst="rect">
              <a:avLst/>
            </a:prstGeom>
          </p:spPr>
        </p:pic>
        <p:pic>
          <p:nvPicPr>
            <p:cNvPr id="51" name="Picture 50" descr="container.png"/>
            <p:cNvPicPr>
              <a:picLocks noChangeAspect="1"/>
            </p:cNvPicPr>
            <p:nvPr/>
          </p:nvPicPr>
          <p:blipFill>
            <a:blip r:embed="rId4" cstate="print"/>
            <a:stretch>
              <a:fillRect/>
            </a:stretch>
          </p:blipFill>
          <p:spPr>
            <a:xfrm>
              <a:off x="4142694" y="5620526"/>
              <a:ext cx="617424" cy="286119"/>
            </a:xfrm>
            <a:prstGeom prst="rect">
              <a:avLst/>
            </a:prstGeom>
          </p:spPr>
        </p:pic>
        <p:pic>
          <p:nvPicPr>
            <p:cNvPr id="52" name="Picture 51" descr="container.png"/>
            <p:cNvPicPr>
              <a:picLocks noChangeAspect="1"/>
            </p:cNvPicPr>
            <p:nvPr/>
          </p:nvPicPr>
          <p:blipFill>
            <a:blip r:embed="rId4" cstate="print"/>
            <a:stretch>
              <a:fillRect/>
            </a:stretch>
          </p:blipFill>
          <p:spPr>
            <a:xfrm>
              <a:off x="6132172" y="4877330"/>
              <a:ext cx="617424" cy="286119"/>
            </a:xfrm>
            <a:prstGeom prst="rect">
              <a:avLst/>
            </a:prstGeom>
          </p:spPr>
        </p:pic>
        <p:cxnSp>
          <p:nvCxnSpPr>
            <p:cNvPr id="53" name="Straight Connector 52"/>
            <p:cNvCxnSpPr>
              <a:stCxn id="48" idx="2"/>
              <a:endCxn id="47" idx="0"/>
            </p:cNvCxnSpPr>
            <p:nvPr/>
          </p:nvCxnSpPr>
          <p:spPr>
            <a:xfrm rot="16200000" flipH="1">
              <a:off x="1581664" y="4728828"/>
              <a:ext cx="114063" cy="411616"/>
            </a:xfrm>
            <a:prstGeom prst="line">
              <a:avLst/>
            </a:prstGeom>
            <a:ln w="57150"/>
          </p:spPr>
          <p:style>
            <a:lnRef idx="2">
              <a:schemeClr val="accent6"/>
            </a:lnRef>
            <a:fillRef idx="0">
              <a:schemeClr val="accent6"/>
            </a:fillRef>
            <a:effectRef idx="1">
              <a:schemeClr val="accent6"/>
            </a:effectRef>
            <a:fontRef idx="minor">
              <a:schemeClr val="tx1"/>
            </a:fontRef>
          </p:style>
        </p:cxnSp>
        <p:cxnSp>
          <p:nvCxnSpPr>
            <p:cNvPr id="54" name="Straight Connector 53"/>
            <p:cNvCxnSpPr>
              <a:stCxn id="47" idx="3"/>
              <a:endCxn id="46" idx="1"/>
            </p:cNvCxnSpPr>
            <p:nvPr/>
          </p:nvCxnSpPr>
          <p:spPr>
            <a:xfrm>
              <a:off x="2153216" y="5134727"/>
              <a:ext cx="274411" cy="57169"/>
            </a:xfrm>
            <a:prstGeom prst="line">
              <a:avLst/>
            </a:prstGeom>
            <a:ln w="57150"/>
          </p:spPr>
          <p:style>
            <a:lnRef idx="2">
              <a:schemeClr val="accent6"/>
            </a:lnRef>
            <a:fillRef idx="0">
              <a:schemeClr val="accent6"/>
            </a:fillRef>
            <a:effectRef idx="1">
              <a:schemeClr val="accent6"/>
            </a:effectRef>
            <a:fontRef idx="minor">
              <a:schemeClr val="tx1"/>
            </a:fontRef>
          </p:style>
        </p:cxnSp>
        <p:cxnSp>
          <p:nvCxnSpPr>
            <p:cNvPr id="55" name="Straight Connector 54"/>
            <p:cNvCxnSpPr>
              <a:stCxn id="47" idx="2"/>
              <a:endCxn id="49" idx="0"/>
            </p:cNvCxnSpPr>
            <p:nvPr/>
          </p:nvCxnSpPr>
          <p:spPr>
            <a:xfrm rot="16200000" flipH="1">
              <a:off x="1913244" y="5209047"/>
              <a:ext cx="685752" cy="823232"/>
            </a:xfrm>
            <a:prstGeom prst="line">
              <a:avLst/>
            </a:prstGeom>
            <a:ln w="57150"/>
          </p:spPr>
          <p:style>
            <a:lnRef idx="2">
              <a:schemeClr val="accent6"/>
            </a:lnRef>
            <a:fillRef idx="0">
              <a:schemeClr val="accent6"/>
            </a:fillRef>
            <a:effectRef idx="1">
              <a:schemeClr val="accent6"/>
            </a:effectRef>
            <a:fontRef idx="minor">
              <a:schemeClr val="tx1"/>
            </a:fontRef>
          </p:style>
        </p:cxnSp>
        <p:cxnSp>
          <p:nvCxnSpPr>
            <p:cNvPr id="56" name="Straight Connector 55"/>
            <p:cNvCxnSpPr>
              <a:stCxn id="46" idx="3"/>
              <a:endCxn id="44" idx="1"/>
            </p:cNvCxnSpPr>
            <p:nvPr/>
          </p:nvCxnSpPr>
          <p:spPr>
            <a:xfrm>
              <a:off x="3045051" y="5191896"/>
              <a:ext cx="754630" cy="1191"/>
            </a:xfrm>
            <a:prstGeom prst="line">
              <a:avLst/>
            </a:prstGeom>
            <a:ln w="57150"/>
          </p:spPr>
          <p:style>
            <a:lnRef idx="2">
              <a:schemeClr val="accent6"/>
            </a:lnRef>
            <a:fillRef idx="0">
              <a:schemeClr val="accent6"/>
            </a:fillRef>
            <a:effectRef idx="1">
              <a:schemeClr val="accent6"/>
            </a:effectRef>
            <a:fontRef idx="minor">
              <a:schemeClr val="tx1"/>
            </a:fontRef>
          </p:style>
        </p:cxnSp>
        <p:cxnSp>
          <p:nvCxnSpPr>
            <p:cNvPr id="57" name="Straight Connector 56"/>
            <p:cNvCxnSpPr>
              <a:stCxn id="49" idx="3"/>
              <a:endCxn id="44" idx="1"/>
            </p:cNvCxnSpPr>
            <p:nvPr/>
          </p:nvCxnSpPr>
          <p:spPr>
            <a:xfrm flipV="1">
              <a:off x="2976448" y="5191896"/>
              <a:ext cx="823232" cy="914703"/>
            </a:xfrm>
            <a:prstGeom prst="line">
              <a:avLst/>
            </a:prstGeom>
            <a:ln w="57150"/>
          </p:spPr>
          <p:style>
            <a:lnRef idx="2">
              <a:schemeClr val="accent6"/>
            </a:lnRef>
            <a:fillRef idx="0">
              <a:schemeClr val="accent6"/>
            </a:fillRef>
            <a:effectRef idx="1">
              <a:schemeClr val="accent6"/>
            </a:effectRef>
            <a:fontRef idx="minor">
              <a:schemeClr val="tx1"/>
            </a:fontRef>
          </p:style>
        </p:cxnSp>
        <p:cxnSp>
          <p:nvCxnSpPr>
            <p:cNvPr id="58" name="Straight Connector 57"/>
            <p:cNvCxnSpPr>
              <a:stCxn id="49" idx="3"/>
              <a:endCxn id="51" idx="1"/>
            </p:cNvCxnSpPr>
            <p:nvPr/>
          </p:nvCxnSpPr>
          <p:spPr>
            <a:xfrm flipV="1">
              <a:off x="2976448" y="5763585"/>
              <a:ext cx="1166246" cy="343013"/>
            </a:xfrm>
            <a:prstGeom prst="line">
              <a:avLst/>
            </a:prstGeom>
            <a:ln w="57150"/>
          </p:spPr>
          <p:style>
            <a:lnRef idx="2">
              <a:schemeClr val="accent6"/>
            </a:lnRef>
            <a:fillRef idx="0">
              <a:schemeClr val="accent6"/>
            </a:fillRef>
            <a:effectRef idx="1">
              <a:schemeClr val="accent6"/>
            </a:effectRef>
            <a:fontRef idx="minor">
              <a:schemeClr val="tx1"/>
            </a:fontRef>
          </p:style>
        </p:cxnSp>
        <p:cxnSp>
          <p:nvCxnSpPr>
            <p:cNvPr id="59" name="Straight Connector 58"/>
            <p:cNvCxnSpPr>
              <a:stCxn id="44" idx="3"/>
              <a:endCxn id="45" idx="2"/>
            </p:cNvCxnSpPr>
            <p:nvPr/>
          </p:nvCxnSpPr>
          <p:spPr>
            <a:xfrm flipV="1">
              <a:off x="4417105" y="5106280"/>
              <a:ext cx="308712" cy="85616"/>
            </a:xfrm>
            <a:prstGeom prst="line">
              <a:avLst/>
            </a:prstGeom>
            <a:ln w="57150"/>
          </p:spPr>
          <p:style>
            <a:lnRef idx="2">
              <a:schemeClr val="accent6"/>
            </a:lnRef>
            <a:fillRef idx="0">
              <a:schemeClr val="accent6"/>
            </a:fillRef>
            <a:effectRef idx="1">
              <a:schemeClr val="accent6"/>
            </a:effectRef>
            <a:fontRef idx="minor">
              <a:schemeClr val="tx1"/>
            </a:fontRef>
          </p:style>
        </p:cxnSp>
        <p:cxnSp>
          <p:nvCxnSpPr>
            <p:cNvPr id="60" name="Straight Connector 59"/>
            <p:cNvCxnSpPr>
              <a:stCxn id="45" idx="3"/>
              <a:endCxn id="52" idx="1"/>
            </p:cNvCxnSpPr>
            <p:nvPr/>
          </p:nvCxnSpPr>
          <p:spPr>
            <a:xfrm>
              <a:off x="5034529" y="4963220"/>
              <a:ext cx="1097643" cy="57169"/>
            </a:xfrm>
            <a:prstGeom prst="line">
              <a:avLst/>
            </a:prstGeom>
            <a:ln w="57150"/>
          </p:spPr>
          <p:style>
            <a:lnRef idx="2">
              <a:schemeClr val="accent6"/>
            </a:lnRef>
            <a:fillRef idx="0">
              <a:schemeClr val="accent6"/>
            </a:fillRef>
            <a:effectRef idx="1">
              <a:schemeClr val="accent6"/>
            </a:effectRef>
            <a:fontRef idx="minor">
              <a:schemeClr val="tx1"/>
            </a:fontRef>
          </p:style>
        </p:cxnSp>
        <p:cxnSp>
          <p:nvCxnSpPr>
            <p:cNvPr id="61" name="Straight Connector 60"/>
            <p:cNvCxnSpPr>
              <a:stCxn id="43" idx="0"/>
              <a:endCxn id="52" idx="2"/>
            </p:cNvCxnSpPr>
            <p:nvPr/>
          </p:nvCxnSpPr>
          <p:spPr>
            <a:xfrm rot="5400000" flipH="1" flipV="1">
              <a:off x="5875049" y="5111860"/>
              <a:ext cx="514246" cy="617424"/>
            </a:xfrm>
            <a:prstGeom prst="line">
              <a:avLst/>
            </a:prstGeom>
            <a:ln w="57150"/>
          </p:spPr>
          <p:style>
            <a:lnRef idx="2">
              <a:schemeClr val="accent6"/>
            </a:lnRef>
            <a:fillRef idx="0">
              <a:schemeClr val="accent6"/>
            </a:fillRef>
            <a:effectRef idx="1">
              <a:schemeClr val="accent6"/>
            </a:effectRef>
            <a:fontRef idx="minor">
              <a:schemeClr val="tx1"/>
            </a:fontRef>
          </p:style>
        </p:cxnSp>
        <p:cxnSp>
          <p:nvCxnSpPr>
            <p:cNvPr id="62" name="Straight Connector 61"/>
            <p:cNvCxnSpPr>
              <a:stCxn id="52" idx="2"/>
              <a:endCxn id="42" idx="0"/>
            </p:cNvCxnSpPr>
            <p:nvPr/>
          </p:nvCxnSpPr>
          <p:spPr>
            <a:xfrm rot="16200000" flipH="1">
              <a:off x="6435304" y="5169028"/>
              <a:ext cx="285570" cy="274411"/>
            </a:xfrm>
            <a:prstGeom prst="line">
              <a:avLst/>
            </a:prstGeom>
            <a:ln w="57150"/>
          </p:spPr>
          <p:style>
            <a:lnRef idx="2">
              <a:schemeClr val="accent6"/>
            </a:lnRef>
            <a:fillRef idx="0">
              <a:schemeClr val="accent6"/>
            </a:fillRef>
            <a:effectRef idx="1">
              <a:schemeClr val="accent6"/>
            </a:effectRef>
            <a:fontRef idx="minor">
              <a:schemeClr val="tx1"/>
            </a:fontRef>
          </p:style>
        </p:cxnSp>
        <p:cxnSp>
          <p:nvCxnSpPr>
            <p:cNvPr id="63" name="Straight Connector 62"/>
            <p:cNvCxnSpPr>
              <a:stCxn id="42" idx="2"/>
              <a:endCxn id="50" idx="0"/>
            </p:cNvCxnSpPr>
            <p:nvPr/>
          </p:nvCxnSpPr>
          <p:spPr>
            <a:xfrm rot="5400000">
              <a:off x="6023688" y="6015128"/>
              <a:ext cx="971597" cy="411616"/>
            </a:xfrm>
            <a:prstGeom prst="line">
              <a:avLst/>
            </a:prstGeom>
            <a:ln w="57150"/>
          </p:spPr>
          <p:style>
            <a:lnRef idx="2">
              <a:schemeClr val="accent6"/>
            </a:lnRef>
            <a:fillRef idx="0">
              <a:schemeClr val="accent6"/>
            </a:fillRef>
            <a:effectRef idx="1">
              <a:schemeClr val="accent6"/>
            </a:effectRef>
            <a:fontRef idx="minor">
              <a:schemeClr val="tx1"/>
            </a:fontRef>
          </p:style>
        </p:cxnSp>
        <p:cxnSp>
          <p:nvCxnSpPr>
            <p:cNvPr id="64" name="Straight Connector 63"/>
            <p:cNvCxnSpPr>
              <a:stCxn id="43" idx="2"/>
              <a:endCxn id="50" idx="0"/>
            </p:cNvCxnSpPr>
            <p:nvPr/>
          </p:nvCxnSpPr>
          <p:spPr>
            <a:xfrm rot="16200000" flipH="1">
              <a:off x="5692108" y="6095165"/>
              <a:ext cx="742921" cy="480219"/>
            </a:xfrm>
            <a:prstGeom prst="line">
              <a:avLst/>
            </a:prstGeom>
            <a:ln w="57150"/>
          </p:spPr>
          <p:style>
            <a:lnRef idx="2">
              <a:schemeClr val="accent6"/>
            </a:lnRef>
            <a:fillRef idx="0">
              <a:schemeClr val="accent6"/>
            </a:fillRef>
            <a:effectRef idx="1">
              <a:schemeClr val="accent6"/>
            </a:effectRef>
            <a:fontRef idx="minor">
              <a:schemeClr val="tx1"/>
            </a:fontRef>
          </p:style>
        </p:cxnSp>
        <p:cxnSp>
          <p:nvCxnSpPr>
            <p:cNvPr id="65" name="Straight Connector 64"/>
            <p:cNvCxnSpPr>
              <a:stCxn id="43" idx="3"/>
              <a:endCxn id="42" idx="2"/>
            </p:cNvCxnSpPr>
            <p:nvPr/>
          </p:nvCxnSpPr>
          <p:spPr>
            <a:xfrm flipV="1">
              <a:off x="6132172" y="5735138"/>
              <a:ext cx="583123" cy="85616"/>
            </a:xfrm>
            <a:prstGeom prst="line">
              <a:avLst/>
            </a:prstGeom>
            <a:ln w="57150"/>
          </p:spPr>
          <p:style>
            <a:lnRef idx="2">
              <a:schemeClr val="accent6"/>
            </a:lnRef>
            <a:fillRef idx="0">
              <a:schemeClr val="accent6"/>
            </a:fillRef>
            <a:effectRef idx="1">
              <a:schemeClr val="accent6"/>
            </a:effectRef>
            <a:fontRef idx="minor">
              <a:schemeClr val="tx1"/>
            </a:fontRef>
          </p:style>
        </p:cxnSp>
        <p:cxnSp>
          <p:nvCxnSpPr>
            <p:cNvPr id="66" name="Straight Connector 65"/>
            <p:cNvCxnSpPr>
              <a:stCxn id="43" idx="1"/>
              <a:endCxn id="51" idx="3"/>
            </p:cNvCxnSpPr>
            <p:nvPr/>
          </p:nvCxnSpPr>
          <p:spPr>
            <a:xfrm rot="10800000">
              <a:off x="4760118" y="5763585"/>
              <a:ext cx="754630" cy="57169"/>
            </a:xfrm>
            <a:prstGeom prst="line">
              <a:avLst/>
            </a:prstGeom>
            <a:ln w="57150"/>
          </p:spPr>
          <p:style>
            <a:lnRef idx="2">
              <a:schemeClr val="accent6"/>
            </a:lnRef>
            <a:fillRef idx="0">
              <a:schemeClr val="accent6"/>
            </a:fillRef>
            <a:effectRef idx="1">
              <a:schemeClr val="accent6"/>
            </a:effectRef>
            <a:fontRef idx="minor">
              <a:schemeClr val="tx1"/>
            </a:fontRef>
          </p:style>
        </p:cxnSp>
        <p:cxnSp>
          <p:nvCxnSpPr>
            <p:cNvPr id="67" name="Straight Connector 66"/>
            <p:cNvCxnSpPr>
              <a:stCxn id="44" idx="2"/>
              <a:endCxn id="51" idx="0"/>
            </p:cNvCxnSpPr>
            <p:nvPr/>
          </p:nvCxnSpPr>
          <p:spPr>
            <a:xfrm rot="16200000" flipH="1">
              <a:off x="4137114" y="5306234"/>
              <a:ext cx="285570" cy="343013"/>
            </a:xfrm>
            <a:prstGeom prst="line">
              <a:avLst/>
            </a:prstGeom>
            <a:ln w="57150"/>
          </p:spPr>
          <p:style>
            <a:lnRef idx="2">
              <a:schemeClr val="accent6"/>
            </a:lnRef>
            <a:fillRef idx="0">
              <a:schemeClr val="accent6"/>
            </a:fillRef>
            <a:effectRef idx="1">
              <a:schemeClr val="accent6"/>
            </a:effectRef>
            <a:fontRef idx="minor">
              <a:schemeClr val="tx1"/>
            </a:fontRef>
          </p:style>
        </p:cxnSp>
      </p:grpSp>
    </p:spTree>
    <p:extLst>
      <p:ext uri="{BB962C8B-B14F-4D97-AF65-F5344CB8AC3E}">
        <p14:creationId xmlns:p14="http://schemas.microsoft.com/office/powerpoint/2010/main" val="2142604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t>Goals for Today</a:t>
            </a:r>
            <a:endParaRPr lang="en-US" dirty="0"/>
          </a:p>
        </p:txBody>
      </p:sp>
      <p:sp>
        <p:nvSpPr>
          <p:cNvPr id="3" name="Content Placeholder 2"/>
          <p:cNvSpPr>
            <a:spLocks noGrp="1"/>
          </p:cNvSpPr>
          <p:nvPr>
            <p:ph idx="1"/>
          </p:nvPr>
        </p:nvSpPr>
        <p:spPr>
          <a:xfrm>
            <a:off x="156307" y="1053547"/>
            <a:ext cx="8893907" cy="5738021"/>
          </a:xfrm>
        </p:spPr>
        <p:txBody>
          <a:bodyPr>
            <a:normAutofit/>
          </a:bodyPr>
          <a:lstStyle/>
          <a:p>
            <a:r>
              <a:rPr lang="en-US" dirty="0"/>
              <a:t> Plug into the </a:t>
            </a:r>
            <a:r>
              <a:rPr lang="en-US" dirty="0" err="1" smtClean="0"/>
              <a:t>Supercloud</a:t>
            </a:r>
            <a:endParaRPr lang="en-US" dirty="0" smtClean="0"/>
          </a:p>
          <a:p>
            <a:pPr lvl="1"/>
            <a:r>
              <a:rPr lang="en-US" dirty="0" smtClean="0"/>
              <a:t>D</a:t>
            </a:r>
            <a:r>
              <a:rPr lang="en-US" dirty="0"/>
              <a:t>. Williams, H. Jamjoom, and H. Weatherspoon. IEEE Internet Computing, Vol. 17, No 2, March/April 2013, pages </a:t>
            </a:r>
            <a:r>
              <a:rPr lang="en-US" dirty="0" smtClean="0"/>
              <a:t>28-34</a:t>
            </a:r>
          </a:p>
          <a:p>
            <a:pPr lvl="1"/>
            <a:endParaRPr lang="en-US" dirty="0"/>
          </a:p>
          <a:p>
            <a:r>
              <a:rPr lang="en-US" dirty="0" smtClean="0"/>
              <a:t>Follow </a:t>
            </a:r>
            <a:r>
              <a:rPr lang="en-US" dirty="0"/>
              <a:t>the Sun through the Clouds: Application Migration for </a:t>
            </a:r>
            <a:r>
              <a:rPr lang="en-US" dirty="0" smtClean="0"/>
              <a:t>Geographically </a:t>
            </a:r>
            <a:r>
              <a:rPr lang="en-US" dirty="0"/>
              <a:t>Shifting Workloads </a:t>
            </a:r>
            <a:r>
              <a:rPr lang="en-US" dirty="0" smtClean="0"/>
              <a:t> </a:t>
            </a:r>
          </a:p>
          <a:p>
            <a:pPr lvl="1"/>
            <a:r>
              <a:rPr lang="en-US" dirty="0" smtClean="0"/>
              <a:t>Z</a:t>
            </a:r>
            <a:r>
              <a:rPr lang="en-US" dirty="0"/>
              <a:t>. Shen, Q. Jia, E. Sela, B. Rainero, W. Song, </a:t>
            </a:r>
            <a:r>
              <a:rPr lang="en-US" dirty="0" smtClean="0"/>
              <a:t>R</a:t>
            </a:r>
            <a:r>
              <a:rPr lang="en-US" dirty="0"/>
              <a:t>. van Renesse, H. Weatherspoon. In </a:t>
            </a:r>
            <a:r>
              <a:rPr lang="en-US" dirty="0" smtClean="0"/>
              <a:t>the </a:t>
            </a:r>
            <a:r>
              <a:rPr lang="en-US" dirty="0"/>
              <a:t>ACM Symposium on Cloud </a:t>
            </a:r>
            <a:r>
              <a:rPr lang="en-US" dirty="0" smtClean="0"/>
              <a:t>Computing </a:t>
            </a:r>
            <a:r>
              <a:rPr lang="en-US" dirty="0"/>
              <a:t>(</a:t>
            </a:r>
            <a:r>
              <a:rPr lang="en-US" dirty="0" err="1"/>
              <a:t>SoCC</a:t>
            </a:r>
            <a:r>
              <a:rPr lang="en-US" dirty="0"/>
              <a:t>), October 2016.</a:t>
            </a:r>
          </a:p>
          <a:p>
            <a:pPr lvl="1"/>
            <a:endParaRPr lang="en-US" dirty="0"/>
          </a:p>
        </p:txBody>
      </p:sp>
    </p:spTree>
    <p:extLst>
      <p:ext uri="{BB962C8B-B14F-4D97-AF65-F5344CB8AC3E}">
        <p14:creationId xmlns:p14="http://schemas.microsoft.com/office/powerpoint/2010/main" val="31378615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world ma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48601" y="2907247"/>
            <a:ext cx="4962117" cy="2296397"/>
          </a:xfrm>
          <a:prstGeom prst="rect">
            <a:avLst/>
          </a:prstGeom>
          <a:noFill/>
          <a:extLst>
            <a:ext uri="{909E8E84-426E-40DD-AFC4-6F175D3DCCD1}">
              <a14:hiddenFill xmlns:a14="http://schemas.microsoft.com/office/drawing/2010/main">
                <a:solidFill>
                  <a:srgbClr val="FFFFFF"/>
                </a:solidFill>
              </a14:hiddenFill>
            </a:ext>
          </a:extLst>
        </p:spPr>
      </p:pic>
      <p:sp>
        <p:nvSpPr>
          <p:cNvPr id="40" name="Rectangular Callout 39"/>
          <p:cNvSpPr/>
          <p:nvPr/>
        </p:nvSpPr>
        <p:spPr>
          <a:xfrm>
            <a:off x="6768792" y="2039280"/>
            <a:ext cx="1934735" cy="2867540"/>
          </a:xfrm>
          <a:prstGeom prst="wedgeRectCallout">
            <a:avLst>
              <a:gd name="adj1" fmla="val -75776"/>
              <a:gd name="adj2" fmla="val 5701"/>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Rectangular Callout 2"/>
          <p:cNvSpPr/>
          <p:nvPr/>
        </p:nvSpPr>
        <p:spPr>
          <a:xfrm>
            <a:off x="292612" y="2873107"/>
            <a:ext cx="2053298" cy="2360684"/>
          </a:xfrm>
          <a:prstGeom prst="wedgeRectCallout">
            <a:avLst>
              <a:gd name="adj1" fmla="val 62822"/>
              <a:gd name="adj2" fmla="val -16598"/>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p:txBody>
          <a:bodyPr>
            <a:normAutofit fontScale="90000"/>
          </a:bodyPr>
          <a:lstStyle/>
          <a:p>
            <a:r>
              <a:rPr lang="en-US" dirty="0" err="1" smtClean="0"/>
              <a:t>Supercloud</a:t>
            </a:r>
            <a:r>
              <a:rPr lang="en-US" dirty="0" smtClean="0"/>
              <a:t> Demo</a:t>
            </a:r>
            <a:endParaRPr lang="en-US" dirty="0"/>
          </a:p>
        </p:txBody>
      </p:sp>
      <p:sp>
        <p:nvSpPr>
          <p:cNvPr id="4" name="Slide Number Placeholder 3"/>
          <p:cNvSpPr>
            <a:spLocks noGrp="1"/>
          </p:cNvSpPr>
          <p:nvPr>
            <p:ph type="sldNum" sz="quarter" idx="12"/>
          </p:nvPr>
        </p:nvSpPr>
        <p:spPr/>
        <p:txBody>
          <a:bodyPr/>
          <a:lstStyle/>
          <a:p>
            <a:fld id="{DDA415CE-AC42-4738-8370-870597C8B600}" type="slidenum">
              <a:rPr lang="en-US" smtClean="0"/>
              <a:t>7</a:t>
            </a:fld>
            <a:endParaRPr lang="en-US" dirty="0"/>
          </a:p>
        </p:txBody>
      </p:sp>
      <p:sp>
        <p:nvSpPr>
          <p:cNvPr id="6" name="4-Point Star 5"/>
          <p:cNvSpPr/>
          <p:nvPr/>
        </p:nvSpPr>
        <p:spPr>
          <a:xfrm>
            <a:off x="6137616" y="3520646"/>
            <a:ext cx="257175" cy="215686"/>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2" name="Picture 2" descr="VLC on Linu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6065" y="3616948"/>
            <a:ext cx="1017527" cy="790280"/>
          </a:xfrm>
          <a:prstGeom prst="rect">
            <a:avLst/>
          </a:prstGeom>
          <a:noFill/>
          <a:extLst>
            <a:ext uri="{909E8E84-426E-40DD-AFC4-6F175D3DCCD1}">
              <a14:hiddenFill xmlns:a14="http://schemas.microsoft.com/office/drawing/2010/main">
                <a:solidFill>
                  <a:srgbClr val="FFFFFF"/>
                </a:solidFill>
              </a14:hiddenFill>
            </a:ext>
          </a:extLst>
        </p:spPr>
      </p:pic>
      <p:grpSp>
        <p:nvGrpSpPr>
          <p:cNvPr id="23" name="Group 22"/>
          <p:cNvGrpSpPr/>
          <p:nvPr/>
        </p:nvGrpSpPr>
        <p:grpSpPr>
          <a:xfrm>
            <a:off x="495634" y="3209728"/>
            <a:ext cx="1595804" cy="1495009"/>
            <a:chOff x="2237640" y="2323677"/>
            <a:chExt cx="2127738" cy="1993345"/>
          </a:xfrm>
        </p:grpSpPr>
        <p:sp>
          <p:nvSpPr>
            <p:cNvPr id="24" name="Rounded Rectangle 23"/>
            <p:cNvSpPr/>
            <p:nvPr/>
          </p:nvSpPr>
          <p:spPr>
            <a:xfrm>
              <a:off x="2237640" y="2329961"/>
              <a:ext cx="2127738" cy="1987061"/>
            </a:xfrm>
            <a:prstGeom prst="roundRect">
              <a:avLst/>
            </a:prstGeom>
            <a:solidFill>
              <a:schemeClr val="bg1"/>
            </a:solidFill>
            <a:ln w="28575"/>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25" name="TextBox 24"/>
            <p:cNvSpPr txBox="1"/>
            <p:nvPr/>
          </p:nvSpPr>
          <p:spPr>
            <a:xfrm>
              <a:off x="2695073" y="2323677"/>
              <a:ext cx="1288473" cy="400109"/>
            </a:xfrm>
            <a:prstGeom prst="rect">
              <a:avLst/>
            </a:prstGeom>
            <a:noFill/>
          </p:spPr>
          <p:txBody>
            <a:bodyPr wrap="none" rtlCol="0">
              <a:spAutoFit/>
            </a:bodyPr>
            <a:lstStyle/>
            <a:p>
              <a:r>
                <a:rPr lang="en-US" sz="1350" dirty="0"/>
                <a:t>Nested VM</a:t>
              </a:r>
              <a:endParaRPr lang="en-US" sz="1350" dirty="0"/>
            </a:p>
          </p:txBody>
        </p:sp>
      </p:grpSp>
      <p:grpSp>
        <p:nvGrpSpPr>
          <p:cNvPr id="27" name="Group 26"/>
          <p:cNvGrpSpPr/>
          <p:nvPr/>
        </p:nvGrpSpPr>
        <p:grpSpPr>
          <a:xfrm>
            <a:off x="1802299" y="3963845"/>
            <a:ext cx="5033766" cy="369332"/>
            <a:chOff x="5044437" y="3466319"/>
            <a:chExt cx="5783276" cy="492443"/>
          </a:xfrm>
        </p:grpSpPr>
        <p:sp>
          <p:nvSpPr>
            <p:cNvPr id="28" name="TextBox 27"/>
            <p:cNvSpPr txBox="1"/>
            <p:nvPr/>
          </p:nvSpPr>
          <p:spPr>
            <a:xfrm>
              <a:off x="7025826" y="3466319"/>
              <a:ext cx="836420" cy="492443"/>
            </a:xfrm>
            <a:prstGeom prst="rect">
              <a:avLst/>
            </a:prstGeom>
            <a:noFill/>
          </p:spPr>
          <p:txBody>
            <a:bodyPr wrap="none" rtlCol="0">
              <a:spAutoFit/>
            </a:bodyPr>
            <a:lstStyle/>
            <a:p>
              <a:r>
                <a:rPr lang="en-US" dirty="0"/>
                <a:t>HTTP </a:t>
              </a:r>
              <a:endParaRPr lang="en-US" dirty="0"/>
            </a:p>
          </p:txBody>
        </p:sp>
        <p:cxnSp>
          <p:nvCxnSpPr>
            <p:cNvPr id="29" name="Elbow Connector 28"/>
            <p:cNvCxnSpPr>
              <a:endCxn id="22" idx="1"/>
            </p:cNvCxnSpPr>
            <p:nvPr/>
          </p:nvCxnSpPr>
          <p:spPr>
            <a:xfrm flipV="1">
              <a:off x="5044437" y="3530644"/>
              <a:ext cx="5783276" cy="314774"/>
            </a:xfrm>
            <a:prstGeom prst="bentConnector3">
              <a:avLst/>
            </a:prstGeom>
            <a:ln w="57150">
              <a:tailEnd type="triangle"/>
            </a:ln>
          </p:spPr>
          <p:style>
            <a:lnRef idx="1">
              <a:schemeClr val="accent1"/>
            </a:lnRef>
            <a:fillRef idx="0">
              <a:schemeClr val="accent1"/>
            </a:fillRef>
            <a:effectRef idx="0">
              <a:schemeClr val="accent1"/>
            </a:effectRef>
            <a:fontRef idx="minor">
              <a:schemeClr val="tx1"/>
            </a:fontRef>
          </p:style>
        </p:cxnSp>
      </p:grpSp>
      <p:grpSp>
        <p:nvGrpSpPr>
          <p:cNvPr id="30" name="Group 29"/>
          <p:cNvGrpSpPr/>
          <p:nvPr/>
        </p:nvGrpSpPr>
        <p:grpSpPr>
          <a:xfrm>
            <a:off x="6179122" y="2847722"/>
            <a:ext cx="1140983" cy="1079479"/>
            <a:chOff x="6923586" y="3090785"/>
            <a:chExt cx="1521311" cy="1439305"/>
          </a:xfrm>
        </p:grpSpPr>
        <p:grpSp>
          <p:nvGrpSpPr>
            <p:cNvPr id="31" name="Group 30"/>
            <p:cNvGrpSpPr/>
            <p:nvPr/>
          </p:nvGrpSpPr>
          <p:grpSpPr>
            <a:xfrm>
              <a:off x="6923586" y="3486064"/>
              <a:ext cx="1521311" cy="1044026"/>
              <a:chOff x="6451445" y="1174582"/>
              <a:chExt cx="1521311" cy="1044026"/>
            </a:xfrm>
          </p:grpSpPr>
          <p:cxnSp>
            <p:nvCxnSpPr>
              <p:cNvPr id="33" name="Straight Connector 32"/>
              <p:cNvCxnSpPr/>
              <p:nvPr/>
            </p:nvCxnSpPr>
            <p:spPr>
              <a:xfrm>
                <a:off x="6451445" y="1174582"/>
                <a:ext cx="1521311" cy="0"/>
              </a:xfrm>
              <a:prstGeom prst="line">
                <a:avLst/>
              </a:prstGeom>
              <a:ln w="5715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6480434" y="1174735"/>
                <a:ext cx="0" cy="1043873"/>
              </a:xfrm>
              <a:prstGeom prst="line">
                <a:avLst/>
              </a:prstGeom>
              <a:ln w="5715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6451445" y="2218194"/>
                <a:ext cx="867895" cy="0"/>
              </a:xfrm>
              <a:prstGeom prst="line">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32" name="TextBox 31"/>
            <p:cNvSpPr txBox="1"/>
            <p:nvPr/>
          </p:nvSpPr>
          <p:spPr>
            <a:xfrm>
              <a:off x="6966271" y="3090785"/>
              <a:ext cx="970694" cy="492443"/>
            </a:xfrm>
            <a:prstGeom prst="rect">
              <a:avLst/>
            </a:prstGeom>
            <a:noFill/>
          </p:spPr>
          <p:txBody>
            <a:bodyPr wrap="none" rtlCol="0">
              <a:spAutoFit/>
            </a:bodyPr>
            <a:lstStyle/>
            <a:p>
              <a:r>
                <a:rPr lang="en-US" dirty="0"/>
                <a:t>HTTP </a:t>
              </a:r>
              <a:endParaRPr lang="en-US" dirty="0"/>
            </a:p>
          </p:txBody>
        </p:sp>
      </p:grpSp>
      <p:sp>
        <p:nvSpPr>
          <p:cNvPr id="36" name="TextBox 35"/>
          <p:cNvSpPr txBox="1"/>
          <p:nvPr/>
        </p:nvSpPr>
        <p:spPr>
          <a:xfrm>
            <a:off x="1053831" y="2842960"/>
            <a:ext cx="513282" cy="369332"/>
          </a:xfrm>
          <a:prstGeom prst="rect">
            <a:avLst/>
          </a:prstGeom>
          <a:noFill/>
        </p:spPr>
        <p:txBody>
          <a:bodyPr wrap="none" rtlCol="0">
            <a:spAutoFit/>
          </a:bodyPr>
          <a:lstStyle/>
          <a:p>
            <a:r>
              <a:rPr lang="en-US" dirty="0"/>
              <a:t>VM</a:t>
            </a:r>
            <a:endParaRPr lang="en-US" dirty="0"/>
          </a:p>
        </p:txBody>
      </p:sp>
      <p:sp>
        <p:nvSpPr>
          <p:cNvPr id="37" name="TextBox 36"/>
          <p:cNvSpPr txBox="1"/>
          <p:nvPr/>
        </p:nvSpPr>
        <p:spPr>
          <a:xfrm>
            <a:off x="7502802" y="2094454"/>
            <a:ext cx="513282" cy="369332"/>
          </a:xfrm>
          <a:prstGeom prst="rect">
            <a:avLst/>
          </a:prstGeom>
          <a:noFill/>
        </p:spPr>
        <p:txBody>
          <a:bodyPr wrap="none" rtlCol="0">
            <a:spAutoFit/>
          </a:bodyPr>
          <a:lstStyle/>
          <a:p>
            <a:r>
              <a:rPr lang="en-US" dirty="0"/>
              <a:t>VM</a:t>
            </a:r>
            <a:endParaRPr lang="en-US" dirty="0"/>
          </a:p>
        </p:txBody>
      </p:sp>
      <p:pic>
        <p:nvPicPr>
          <p:cNvPr id="19" name="Picture 4" descr="Image result for amazon ec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46951" y="4360215"/>
            <a:ext cx="1789147" cy="536744"/>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6" descr="Image result for microsoft azur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04380" y="4633020"/>
            <a:ext cx="2237883" cy="644314"/>
          </a:xfrm>
          <a:prstGeom prst="rect">
            <a:avLst/>
          </a:prstGeom>
          <a:noFill/>
          <a:extLst>
            <a:ext uri="{909E8E84-426E-40DD-AFC4-6F175D3DCCD1}">
              <a14:hiddenFill xmlns:a14="http://schemas.microsoft.com/office/drawing/2010/main">
                <a:solidFill>
                  <a:srgbClr val="FFFFFF"/>
                </a:solidFill>
              </a14:hiddenFill>
            </a:ext>
          </a:extLst>
        </p:spPr>
      </p:pic>
      <p:sp>
        <p:nvSpPr>
          <p:cNvPr id="39" name="4-Point Star 38"/>
          <p:cNvSpPr/>
          <p:nvPr/>
        </p:nvSpPr>
        <p:spPr>
          <a:xfrm>
            <a:off x="2474920" y="3547116"/>
            <a:ext cx="257175" cy="215686"/>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6" name="Picture 2" descr="VLC on Linu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4772" y="3608948"/>
            <a:ext cx="1017527" cy="79028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26669689"/>
      </p:ext>
    </p:extLst>
  </p:cSld>
  <p:clrMapOvr>
    <a:masterClrMapping/>
  </p:clrMapOvr>
  <mc:AlternateContent xmlns:mc="http://schemas.openxmlformats.org/markup-compatibility/2006" xmlns:p14="http://schemas.microsoft.com/office/powerpoint/2010/main">
    <mc:Choice Requires="p14">
      <p:transition spd="slow" p14:dur="2000" advTm="90722"/>
    </mc:Choice>
    <mc:Fallback xmlns="">
      <p:transition spd="slow" advTm="9072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fade">
                                      <p:cBhvr>
                                        <p:cTn id="14" dur="1000"/>
                                        <p:tgtEl>
                                          <p:spTgt spid="26"/>
                                        </p:tgtEl>
                                      </p:cBhvr>
                                    </p:animEffect>
                                    <p:anim calcmode="lin" valueType="num">
                                      <p:cBhvr>
                                        <p:cTn id="15" dur="1000" fill="hold"/>
                                        <p:tgtEl>
                                          <p:spTgt spid="26"/>
                                        </p:tgtEl>
                                        <p:attrNameLst>
                                          <p:attrName>ppt_x</p:attrName>
                                        </p:attrNameLst>
                                      </p:cBhvr>
                                      <p:tavLst>
                                        <p:tav tm="0">
                                          <p:val>
                                            <p:strVal val="#ppt_x"/>
                                          </p:val>
                                        </p:tav>
                                        <p:tav tm="100000">
                                          <p:val>
                                            <p:strVal val="#ppt_x"/>
                                          </p:val>
                                        </p:tav>
                                      </p:tavLst>
                                    </p:anim>
                                    <p:anim calcmode="lin" valueType="num">
                                      <p:cBhvr>
                                        <p:cTn id="16"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1000"/>
                                        <p:tgtEl>
                                          <p:spTgt spid="22"/>
                                        </p:tgtEl>
                                      </p:cBhvr>
                                    </p:animEffect>
                                    <p:anim calcmode="lin" valueType="num">
                                      <p:cBhvr>
                                        <p:cTn id="22" dur="1000" fill="hold"/>
                                        <p:tgtEl>
                                          <p:spTgt spid="22"/>
                                        </p:tgtEl>
                                        <p:attrNameLst>
                                          <p:attrName>ppt_x</p:attrName>
                                        </p:attrNameLst>
                                      </p:cBhvr>
                                      <p:tavLst>
                                        <p:tav tm="0">
                                          <p:val>
                                            <p:strVal val="#ppt_x"/>
                                          </p:val>
                                        </p:tav>
                                        <p:tav tm="100000">
                                          <p:val>
                                            <p:strVal val="#ppt_x"/>
                                          </p:val>
                                        </p:tav>
                                      </p:tavLst>
                                    </p:anim>
                                    <p:anim calcmode="lin" valueType="num">
                                      <p:cBhvr>
                                        <p:cTn id="2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wipe(down)">
                                      <p:cBhvr>
                                        <p:cTn id="28" dur="500"/>
                                        <p:tgtEl>
                                          <p:spTgt spid="27"/>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path" presetSubtype="0" accel="50000" decel="50000" fill="hold" nodeType="clickEffect">
                                  <p:stCondLst>
                                    <p:cond delay="0"/>
                                  </p:stCondLst>
                                  <p:childTnLst>
                                    <p:animMotion origin="layout" path="M 3.75E-6 3.7037E-6 L 0.70976 -0.15787 " pathEditMode="relative" rAng="0" ptsTypes="AA">
                                      <p:cBhvr>
                                        <p:cTn id="32" dur="2000" fill="hold"/>
                                        <p:tgtEl>
                                          <p:spTgt spid="23"/>
                                        </p:tgtEl>
                                        <p:attrNameLst>
                                          <p:attrName>ppt_x</p:attrName>
                                          <p:attrName>ppt_y</p:attrName>
                                        </p:attrNameLst>
                                      </p:cBhvr>
                                      <p:rCtr x="35482" y="-7894"/>
                                    </p:animMotion>
                                  </p:childTnLst>
                                </p:cTn>
                              </p:par>
                              <p:par>
                                <p:cTn id="33" presetID="42" presetClass="path" presetSubtype="0" accel="50000" decel="50000" fill="hold" nodeType="withEffect">
                                  <p:stCondLst>
                                    <p:cond delay="0"/>
                                  </p:stCondLst>
                                  <p:childTnLst>
                                    <p:animMotion origin="layout" path="M 3.75E-6 4.44444E-6 L 0.70976 -0.15255 " pathEditMode="relative" rAng="0" ptsTypes="AA">
                                      <p:cBhvr>
                                        <p:cTn id="34" dur="2000" fill="hold"/>
                                        <p:tgtEl>
                                          <p:spTgt spid="26"/>
                                        </p:tgtEl>
                                        <p:attrNameLst>
                                          <p:attrName>ppt_x</p:attrName>
                                          <p:attrName>ppt_y</p:attrName>
                                        </p:attrNameLst>
                                      </p:cBhvr>
                                      <p:rCtr x="35482" y="-7639"/>
                                    </p:animMotion>
                                  </p:childTnLst>
                                </p:cTn>
                              </p:par>
                            </p:childTnLst>
                          </p:cTn>
                        </p:par>
                        <p:par>
                          <p:cTn id="35" fill="hold">
                            <p:stCondLst>
                              <p:cond delay="2000"/>
                            </p:stCondLst>
                            <p:childTnLst>
                              <p:par>
                                <p:cTn id="36" presetID="22" presetClass="exit" presetSubtype="4" fill="hold" nodeType="afterEffect">
                                  <p:stCondLst>
                                    <p:cond delay="0"/>
                                  </p:stCondLst>
                                  <p:childTnLst>
                                    <p:animEffect transition="out" filter="wipe(down)">
                                      <p:cBhvr>
                                        <p:cTn id="37" dur="500"/>
                                        <p:tgtEl>
                                          <p:spTgt spid="27"/>
                                        </p:tgtEl>
                                      </p:cBhvr>
                                    </p:animEffect>
                                    <p:set>
                                      <p:cBhvr>
                                        <p:cTn id="38" dur="1" fill="hold">
                                          <p:stCondLst>
                                            <p:cond delay="499"/>
                                          </p:stCondLst>
                                        </p:cTn>
                                        <p:tgtEl>
                                          <p:spTgt spid="27"/>
                                        </p:tgtEl>
                                        <p:attrNameLst>
                                          <p:attrName>style.visibility</p:attrName>
                                        </p:attrNameLst>
                                      </p:cBhvr>
                                      <p:to>
                                        <p:strVal val="hidden"/>
                                      </p:to>
                                    </p:set>
                                  </p:childTnLst>
                                </p:cTn>
                              </p:par>
                            </p:childTnLst>
                          </p:cTn>
                        </p:par>
                        <p:par>
                          <p:cTn id="39" fill="hold">
                            <p:stCondLst>
                              <p:cond delay="2500"/>
                            </p:stCondLst>
                            <p:childTnLst>
                              <p:par>
                                <p:cTn id="40" presetID="22" presetClass="entr" presetSubtype="4"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wipe(down)">
                                      <p:cBhvr>
                                        <p:cTn id="4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Highlights</a:t>
            </a:r>
            <a:endParaRPr lang="en-US" dirty="0"/>
          </a:p>
        </p:txBody>
      </p:sp>
      <p:sp>
        <p:nvSpPr>
          <p:cNvPr id="3" name="Content Placeholder 2"/>
          <p:cNvSpPr>
            <a:spLocks noGrp="1"/>
          </p:cNvSpPr>
          <p:nvPr>
            <p:ph idx="1"/>
          </p:nvPr>
        </p:nvSpPr>
        <p:spPr/>
        <p:txBody>
          <a:bodyPr/>
          <a:lstStyle/>
          <a:p>
            <a:r>
              <a:rPr lang="en-US" dirty="0" smtClean="0"/>
              <a:t>Automatic VM placement and migration</a:t>
            </a:r>
            <a:endParaRPr lang="en-US" dirty="0"/>
          </a:p>
          <a:p>
            <a:r>
              <a:rPr lang="en-US" dirty="0"/>
              <a:t>Migrated VMs are LIVE</a:t>
            </a:r>
          </a:p>
          <a:p>
            <a:r>
              <a:rPr lang="en-US" dirty="0"/>
              <a:t>IP addresses are not changed</a:t>
            </a:r>
          </a:p>
          <a:p>
            <a:r>
              <a:rPr lang="en-US" dirty="0"/>
              <a:t>TCP </a:t>
            </a:r>
            <a:r>
              <a:rPr lang="en-US" dirty="0" smtClean="0"/>
              <a:t>connections </a:t>
            </a:r>
            <a:r>
              <a:rPr lang="en-US" dirty="0"/>
              <a:t>are not </a:t>
            </a:r>
            <a:r>
              <a:rPr lang="en-US" dirty="0" smtClean="0"/>
              <a:t>broken</a:t>
            </a:r>
            <a:endParaRPr lang="en-US" dirty="0"/>
          </a:p>
          <a:p>
            <a:endParaRPr lang="en-US" dirty="0"/>
          </a:p>
        </p:txBody>
      </p:sp>
      <p:sp>
        <p:nvSpPr>
          <p:cNvPr id="4" name="Slide Number Placeholder 3"/>
          <p:cNvSpPr>
            <a:spLocks noGrp="1"/>
          </p:cNvSpPr>
          <p:nvPr>
            <p:ph type="sldNum" sz="quarter" idx="12"/>
          </p:nvPr>
        </p:nvSpPr>
        <p:spPr/>
        <p:txBody>
          <a:bodyPr/>
          <a:lstStyle/>
          <a:p>
            <a:fld id="{DDA415CE-AC42-4738-8370-870597C8B600}" type="slidenum">
              <a:rPr lang="en-US" smtClean="0"/>
              <a:t>8</a:t>
            </a:fld>
            <a:endParaRPr lang="en-US" dirty="0"/>
          </a:p>
        </p:txBody>
      </p:sp>
    </p:spTree>
    <p:custDataLst>
      <p:tags r:id="rId1"/>
    </p:custDataLst>
    <p:extLst>
      <p:ext uri="{BB962C8B-B14F-4D97-AF65-F5344CB8AC3E}">
        <p14:creationId xmlns:p14="http://schemas.microsoft.com/office/powerpoint/2010/main" val="3950055023"/>
      </p:ext>
    </p:extLst>
  </p:cSld>
  <p:clrMapOvr>
    <a:masterClrMapping/>
  </p:clrMapOvr>
  <mc:AlternateContent xmlns:mc="http://schemas.openxmlformats.org/markup-compatibility/2006" xmlns:p14="http://schemas.microsoft.com/office/powerpoint/2010/main">
    <mc:Choice Requires="p14">
      <p:transition spd="slow" p14:dur="2000" advTm="19023"/>
    </mc:Choice>
    <mc:Fallback xmlns="">
      <p:transition spd="slow" advTm="1902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Demo</a:t>
            </a:r>
            <a:endParaRPr lang="en-US" dirty="0"/>
          </a:p>
        </p:txBody>
      </p:sp>
      <p:sp>
        <p:nvSpPr>
          <p:cNvPr id="4" name="Slide Number Placeholder 3"/>
          <p:cNvSpPr>
            <a:spLocks noGrp="1"/>
          </p:cNvSpPr>
          <p:nvPr>
            <p:ph type="sldNum" sz="quarter" idx="12"/>
          </p:nvPr>
        </p:nvSpPr>
        <p:spPr/>
        <p:txBody>
          <a:bodyPr/>
          <a:lstStyle/>
          <a:p>
            <a:fld id="{DDA415CE-AC42-4738-8370-870597C8B600}" type="slidenum">
              <a:rPr lang="en-US" smtClean="0"/>
              <a:t>9</a:t>
            </a:fld>
            <a:endParaRPr lang="en-US" dirty="0"/>
          </a:p>
        </p:txBody>
      </p:sp>
      <p:sp>
        <p:nvSpPr>
          <p:cNvPr id="7" name="TextBox 6"/>
          <p:cNvSpPr txBox="1"/>
          <p:nvPr/>
        </p:nvSpPr>
        <p:spPr>
          <a:xfrm>
            <a:off x="1773283" y="1488452"/>
            <a:ext cx="5429243" cy="369332"/>
          </a:xfrm>
          <a:prstGeom prst="rect">
            <a:avLst/>
          </a:prstGeom>
          <a:noFill/>
        </p:spPr>
        <p:txBody>
          <a:bodyPr wrap="none" rtlCol="0">
            <a:spAutoFit/>
          </a:bodyPr>
          <a:lstStyle/>
          <a:p>
            <a:r>
              <a:rPr lang="en-US" dirty="0"/>
              <a:t>(Full video available at </a:t>
            </a:r>
            <a:r>
              <a:rPr lang="en-US" u="sng" dirty="0">
                <a:solidFill>
                  <a:srgbClr val="00B0F0"/>
                </a:solidFill>
              </a:rPr>
              <a:t>http://supercloud.cs.cornell.edu</a:t>
            </a:r>
            <a:r>
              <a:rPr lang="en-US" dirty="0"/>
              <a:t>)</a:t>
            </a:r>
            <a:endParaRPr lang="en-US" dirty="0"/>
          </a:p>
        </p:txBody>
      </p:sp>
      <p:pic>
        <p:nvPicPr>
          <p:cNvPr id="8" name="demo3_processed">
            <a:hlinkClick r:id="" action="ppaction://media"/>
          </p:cNvPr>
          <p:cNvPicPr>
            <a:picLocks noGrp="1" noChangeAspect="1"/>
          </p:cNvPicPr>
          <p:nvPr>
            <p:ph idx="1"/>
            <a:videoFile r:link="rId2"/>
            <p:extLst>
              <p:ext uri="{DAA4B4D4-6D71-4841-9C94-3DE7FCFB9230}">
                <p14:media xmlns:p14="http://schemas.microsoft.com/office/powerpoint/2010/main" r:link="rId3">
                  <p14:trim end="16000.3125"/>
                </p14:media>
              </p:ext>
            </p:extLst>
          </p:nvPr>
        </p:nvPicPr>
        <p:blipFill>
          <a:blip r:embed="rId6"/>
          <a:stretch>
            <a:fillRect/>
          </a:stretch>
        </p:blipFill>
        <p:spPr>
          <a:xfrm>
            <a:off x="1132717" y="1940336"/>
            <a:ext cx="6878567" cy="3869106"/>
          </a:xfrm>
        </p:spPr>
      </p:pic>
    </p:spTree>
    <p:custDataLst>
      <p:tags r:id="rId1"/>
    </p:custDataLst>
    <p:extLst>
      <p:ext uri="{BB962C8B-B14F-4D97-AF65-F5344CB8AC3E}">
        <p14:creationId xmlns:p14="http://schemas.microsoft.com/office/powerpoint/2010/main" val="3961721793"/>
      </p:ext>
    </p:extLst>
  </p:cSld>
  <p:clrMapOvr>
    <a:masterClrMapping/>
  </p:clrMapOvr>
  <mc:AlternateContent xmlns:mc="http://schemas.openxmlformats.org/markup-compatibility/2006" xmlns:p14="http://schemas.microsoft.com/office/powerpoint/2010/main">
    <mc:Choice Requires="p14">
      <p:transition spd="slow" p14:dur="2000" advTm="298000"/>
    </mc:Choice>
    <mc:Fallback xmlns="">
      <p:transition spd="slow" advTm="29800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8"/>
                                        </p:tgtEl>
                                      </p:cBhvr>
                                    </p:cmd>
                                  </p:childTnLst>
                                </p:cTn>
                              </p:par>
                            </p:childTnLst>
                          </p:cTn>
                        </p:par>
                      </p:childTnLst>
                    </p:cTn>
                  </p:par>
                </p:childTnLst>
              </p:cTn>
              <p:nextCondLst>
                <p:cond evt="onClick" delay="0">
                  <p:tgtEl>
                    <p:spTgt spid="8"/>
                  </p:tgtEl>
                </p:cond>
              </p:nextCondLst>
            </p:seq>
            <p:video fullScrn="1">
              <p:cMediaNode vol="80000" mute="1">
                <p:cTn id="7" fill="hold" display="0">
                  <p:stCondLst>
                    <p:cond delay="indefinite"/>
                  </p:stCondLst>
                </p:cTn>
                <p:tgtEl>
                  <p:spTgt spid="8"/>
                </p:tgtEl>
              </p:cMediaNode>
            </p:video>
          </p:childTnLst>
        </p:cTn>
      </p:par>
    </p:tnLst>
  </p:timing>
  <p:extLst mod="1">
    <p:ext uri="{E180D4A7-C9FB-4DFB-919C-405C955672EB}">
      <p14:showEvtLst xmlns:p14="http://schemas.microsoft.com/office/powerpoint/2010/main">
        <p14:playEvt time="32371" objId="8"/>
        <p14:triggerEvt type="onClick" time="32371" objId="8"/>
        <p14:stopEvt time="293123" objId="8"/>
      </p14:showEvtLst>
    </p:ext>
  </p:extLst>
</p:sld>
</file>

<file path=ppt/tags/tag1.xml><?xml version="1.0" encoding="utf-8"?>
<p:tagLst xmlns:a="http://schemas.openxmlformats.org/drawingml/2006/main" xmlns:r="http://schemas.openxmlformats.org/officeDocument/2006/relationships" xmlns:p="http://schemas.openxmlformats.org/presentationml/2006/main">
  <p:tag name="TIMING" val="|32.7|7.5|12|4.9|27.7"/>
</p:tagLst>
</file>

<file path=ppt/tags/tag10.xml><?xml version="1.0" encoding="utf-8"?>
<p:tagLst xmlns:a="http://schemas.openxmlformats.org/drawingml/2006/main" xmlns:r="http://schemas.openxmlformats.org/officeDocument/2006/relationships" xmlns:p="http://schemas.openxmlformats.org/presentationml/2006/main">
  <p:tag name="TIMING" val="|11.7|7.4|7.2|4.9|2.8"/>
</p:tagLst>
</file>

<file path=ppt/tags/tag11.xml><?xml version="1.0" encoding="utf-8"?>
<p:tagLst xmlns:a="http://schemas.openxmlformats.org/drawingml/2006/main" xmlns:r="http://schemas.openxmlformats.org/officeDocument/2006/relationships" xmlns:p="http://schemas.openxmlformats.org/presentationml/2006/main">
  <p:tag name="TIMING" val="|16.3"/>
</p:tagLst>
</file>

<file path=ppt/tags/tag12.xml><?xml version="1.0" encoding="utf-8"?>
<p:tagLst xmlns:a="http://schemas.openxmlformats.org/drawingml/2006/main" xmlns:r="http://schemas.openxmlformats.org/officeDocument/2006/relationships" xmlns:p="http://schemas.openxmlformats.org/presentationml/2006/main">
  <p:tag name="TIMING" val="|11.3|10.9|16.8"/>
</p:tagLst>
</file>

<file path=ppt/tags/tag13.xml><?xml version="1.0" encoding="utf-8"?>
<p:tagLst xmlns:a="http://schemas.openxmlformats.org/drawingml/2006/main" xmlns:r="http://schemas.openxmlformats.org/officeDocument/2006/relationships" xmlns:p="http://schemas.openxmlformats.org/presentationml/2006/main">
  <p:tag name="TIMING" val="|6.6|16.4|38.1|11.3"/>
</p:tagLst>
</file>

<file path=ppt/tags/tag14.xml><?xml version="1.0" encoding="utf-8"?>
<p:tagLst xmlns:a="http://schemas.openxmlformats.org/drawingml/2006/main" xmlns:r="http://schemas.openxmlformats.org/officeDocument/2006/relationships" xmlns:p="http://schemas.openxmlformats.org/presentationml/2006/main">
  <p:tag name="TIMING" val="|10.1|14.9|9.8|7.1"/>
</p:tagLst>
</file>

<file path=ppt/tags/tag15.xml><?xml version="1.0" encoding="utf-8"?>
<p:tagLst xmlns:a="http://schemas.openxmlformats.org/drawingml/2006/main" xmlns:r="http://schemas.openxmlformats.org/officeDocument/2006/relationships" xmlns:p="http://schemas.openxmlformats.org/presentationml/2006/main">
  <p:tag name="TIMING" val="|27.4|6.8|4.6|3.6"/>
</p:tagLst>
</file>

<file path=ppt/tags/tag2.xml><?xml version="1.0" encoding="utf-8"?>
<p:tagLst xmlns:a="http://schemas.openxmlformats.org/drawingml/2006/main" xmlns:r="http://schemas.openxmlformats.org/officeDocument/2006/relationships" xmlns:p="http://schemas.openxmlformats.org/presentationml/2006/main">
  <p:tag name="TIMING" val="|6.2|6.2|2.4"/>
</p:tagLst>
</file>

<file path=ppt/tags/tag3.xml><?xml version="1.0" encoding="utf-8"?>
<p:tagLst xmlns:a="http://schemas.openxmlformats.org/drawingml/2006/main" xmlns:r="http://schemas.openxmlformats.org/officeDocument/2006/relationships" xmlns:p="http://schemas.openxmlformats.org/presentationml/2006/main">
  <p:tag name="TIMING" val="|30.3"/>
</p:tagLst>
</file>

<file path=ppt/tags/tag4.xml><?xml version="1.0" encoding="utf-8"?>
<p:tagLst xmlns:a="http://schemas.openxmlformats.org/drawingml/2006/main" xmlns:r="http://schemas.openxmlformats.org/officeDocument/2006/relationships" xmlns:p="http://schemas.openxmlformats.org/presentationml/2006/main">
  <p:tag name="TIMING" val="|7.2|2.6|1.8|3.8|10.2"/>
</p:tagLst>
</file>

<file path=ppt/tags/tag5.xml><?xml version="1.0" encoding="utf-8"?>
<p:tagLst xmlns:a="http://schemas.openxmlformats.org/drawingml/2006/main" xmlns:r="http://schemas.openxmlformats.org/officeDocument/2006/relationships" xmlns:p="http://schemas.openxmlformats.org/presentationml/2006/main">
  <p:tag name="TIMING" val="|32|10.8|9"/>
</p:tagLst>
</file>

<file path=ppt/tags/tag6.xml><?xml version="1.0" encoding="utf-8"?>
<p:tagLst xmlns:a="http://schemas.openxmlformats.org/drawingml/2006/main" xmlns:r="http://schemas.openxmlformats.org/officeDocument/2006/relationships" xmlns:p="http://schemas.openxmlformats.org/presentationml/2006/main">
  <p:tag name="TIMING" val="|7.2|2.2|2.1|1.7|1.9|3.6|2.8"/>
</p:tagLst>
</file>

<file path=ppt/tags/tag7.xml><?xml version="1.0" encoding="utf-8"?>
<p:tagLst xmlns:a="http://schemas.openxmlformats.org/drawingml/2006/main" xmlns:r="http://schemas.openxmlformats.org/officeDocument/2006/relationships" xmlns:p="http://schemas.openxmlformats.org/presentationml/2006/main">
  <p:tag name="TIMING" val="|17.4|2.9|6.2|9.5|5|3.4|5.5|13.2|11.2"/>
</p:tagLst>
</file>

<file path=ppt/tags/tag8.xml><?xml version="1.0" encoding="utf-8"?>
<p:tagLst xmlns:a="http://schemas.openxmlformats.org/drawingml/2006/main" xmlns:r="http://schemas.openxmlformats.org/officeDocument/2006/relationships" xmlns:p="http://schemas.openxmlformats.org/presentationml/2006/main">
  <p:tag name="TIMING" val="|24.4|4.2|34.8|9.3"/>
</p:tagLst>
</file>

<file path=ppt/tags/tag9.xml><?xml version="1.0" encoding="utf-8"?>
<p:tagLst xmlns:a="http://schemas.openxmlformats.org/drawingml/2006/main" xmlns:r="http://schemas.openxmlformats.org/officeDocument/2006/relationships" xmlns:p="http://schemas.openxmlformats.org/presentationml/2006/main">
  <p:tag name="TIMING" val="|14.4|5.5|4.9|2.8|12.2|2.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18042</TotalTime>
  <Words>2689</Words>
  <Application>Microsoft Office PowerPoint</Application>
  <PresentationFormat>On-screen Show (4:3)</PresentationFormat>
  <Paragraphs>702</Paragraphs>
  <Slides>48</Slides>
  <Notes>36</Notes>
  <HiddenSlides>1</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48</vt:i4>
      </vt:variant>
    </vt:vector>
  </HeadingPairs>
  <TitlesOfParts>
    <vt:vector size="54" baseType="lpstr">
      <vt:lpstr>宋体</vt:lpstr>
      <vt:lpstr>Arial</vt:lpstr>
      <vt:lpstr>Calibri</vt:lpstr>
      <vt:lpstr>Cambria Math</vt:lpstr>
      <vt:lpstr>Times New Roman</vt:lpstr>
      <vt:lpstr>Office Theme</vt:lpstr>
      <vt:lpstr>Datacenter Virtualization:  Global-scale software switches</vt:lpstr>
      <vt:lpstr>Where are we in the semester?</vt:lpstr>
      <vt:lpstr>Where are we in the semester?</vt:lpstr>
      <vt:lpstr>High Performance Systems and Networks</vt:lpstr>
      <vt:lpstr>High Performance Systems and Networks</vt:lpstr>
      <vt:lpstr>Goals for Today</vt:lpstr>
      <vt:lpstr>Supercloud Demo</vt:lpstr>
      <vt:lpstr>Highlights</vt:lpstr>
      <vt:lpstr>Demo</vt:lpstr>
      <vt:lpstr>Full Demo (http://supercloud.cs.cornell.edu)</vt:lpstr>
      <vt:lpstr>Highlights</vt:lpstr>
      <vt:lpstr>Research Challenges</vt:lpstr>
      <vt:lpstr>PowerPoint Presentation</vt:lpstr>
      <vt:lpstr>Supercloud Architecture</vt:lpstr>
      <vt:lpstr>Supercloud Compute Instances</vt:lpstr>
      <vt:lpstr>PowerPoint Presentation</vt:lpstr>
      <vt:lpstr>Supercloud Compute Instances</vt:lpstr>
      <vt:lpstr>Supercloud Compute Instances</vt:lpstr>
      <vt:lpstr>Supercloud Compute Instances</vt:lpstr>
      <vt:lpstr>Supercloud Compute Instances</vt:lpstr>
      <vt:lpstr>Supercloud Compute Instances</vt:lpstr>
      <vt:lpstr>Supercloud Compute Instances</vt:lpstr>
      <vt:lpstr>Supercloud Networking</vt:lpstr>
      <vt:lpstr>Supercloud Networking</vt:lpstr>
      <vt:lpstr>Supercloud Networking</vt:lpstr>
      <vt:lpstr>Supercloud Networking</vt:lpstr>
      <vt:lpstr>Supercloud Networking</vt:lpstr>
      <vt:lpstr>VM Migration with Public IP Address</vt:lpstr>
      <vt:lpstr>VM Migration with Public IP Address</vt:lpstr>
      <vt:lpstr>Centralized VM Image Storage</vt:lpstr>
      <vt:lpstr>Supercloud Geo-Replicated VM Image Storage</vt:lpstr>
      <vt:lpstr>Supercloud Geo-Replicated VM Image Storage</vt:lpstr>
      <vt:lpstr>Scheduling Framework</vt:lpstr>
      <vt:lpstr>Benefits of the Supercloud</vt:lpstr>
      <vt:lpstr>Benefits of the Supercloud</vt:lpstr>
      <vt:lpstr>Follow the Sun with Zookeeper</vt:lpstr>
      <vt:lpstr>Follow the Sun with Zookeeper</vt:lpstr>
      <vt:lpstr>Benefits of Exploiting Diversity</vt:lpstr>
      <vt:lpstr>Spot Instance</vt:lpstr>
      <vt:lpstr>Smart Spot Instance</vt:lpstr>
      <vt:lpstr>Spot Instance Price History</vt:lpstr>
      <vt:lpstr>Accumulated Price</vt:lpstr>
      <vt:lpstr>Benefits of Exploiting Diversity</vt:lpstr>
      <vt:lpstr>Resource Oversubscription</vt:lpstr>
      <vt:lpstr>Resource Oversubscription</vt:lpstr>
      <vt:lpstr>In the Paper</vt:lpstr>
      <vt:lpstr>Perspective</vt:lpstr>
      <vt:lpstr>Paper Trail</vt:lpstr>
    </vt:vector>
  </TitlesOfParts>
  <Company>Cornell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Hakim Weatherspoon</dc:creator>
  <cp:lastModifiedBy>Hakim Weatherspoon</cp:lastModifiedBy>
  <cp:revision>274</cp:revision>
  <dcterms:created xsi:type="dcterms:W3CDTF">2011-03-13T12:50:14Z</dcterms:created>
  <dcterms:modified xsi:type="dcterms:W3CDTF">2017-05-08T14:50:09Z</dcterms:modified>
</cp:coreProperties>
</file>