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04" r:id="rId2"/>
    <p:sldId id="644" r:id="rId3"/>
    <p:sldId id="612" r:id="rId4"/>
    <p:sldId id="645" r:id="rId5"/>
    <p:sldId id="646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1" autoAdjust="0"/>
    <p:restoredTop sz="78089" autoAdjust="0"/>
  </p:normalViewPr>
  <p:slideViewPr>
    <p:cSldViewPr snapToObjects="1">
      <p:cViewPr varScale="1">
        <p:scale>
          <a:sx n="79" d="100"/>
          <a:sy n="79" d="100"/>
        </p:scale>
        <p:origin x="1113" y="51"/>
      </p:cViewPr>
      <p:guideLst>
        <p:guide orient="horz" pos="3600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9492E1-ACFC-4EAE-89F0-B97929643C9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E6B7794-846B-480D-A4E0-E405160C4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0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47736FB-8E1A-4DB5-A89A-F4B63F1CB70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3DB6A07-BADA-4063-9EF1-0CD1D2A12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515F1C-CF0D-49AC-81AB-8736104F66D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03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40CE30-D056-4673-B137-C424BD5A195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0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58811C-27F4-411A-BD3D-2B159EF8997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1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42FA9F-1F78-48E0-B658-1C9CBF73453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2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CE5069-3454-486B-B3B0-5410F16E04A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0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7268DE-D012-4407-8BBE-63615F983CE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0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695C5B-0D7E-4803-9BDD-AFBFA7F9B17A}" type="slidenum">
              <a:rPr lang="en-US" altLang="en-US" sz="1300" b="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2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72D456-1256-429E-8BA3-BB8536E7B5A1}" type="slidenum">
              <a:rPr lang="en-US" altLang="en-US" sz="1300" b="0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7630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Center Networks and Software-defined Networking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8915400" cy="2438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Hakim Weatherspoon</a:t>
            </a:r>
            <a:endParaRPr lang="en-US" sz="2800" dirty="0" smtClean="0"/>
          </a:p>
          <a:p>
            <a:r>
              <a:rPr lang="en-US" sz="2800" dirty="0" smtClean="0"/>
              <a:t>Associate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 CS 5413: High Performance Computing and Networking</a:t>
            </a:r>
            <a:endParaRPr lang="en-US" sz="2800" dirty="0"/>
          </a:p>
          <a:p>
            <a:endParaRPr lang="en-US" sz="2200" dirty="0"/>
          </a:p>
          <a:p>
            <a:r>
              <a:rPr lang="en-US" sz="2400" dirty="0" smtClean="0"/>
              <a:t>March 20,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259" y="617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Slides taken liberally from Jennifer Rexford’s Computer Networks, COS 461 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://www.cs.princeton.edu/courses/archive/spr12/cos461/docs/lec24-sdn.ppt</a:t>
            </a:r>
          </a:p>
        </p:txBody>
      </p:sp>
    </p:spTree>
    <p:extLst>
      <p:ext uri="{BB962C8B-B14F-4D97-AF65-F5344CB8AC3E}">
        <p14:creationId xmlns:p14="http://schemas.microsoft.com/office/powerpoint/2010/main" val="42641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Rethinking the “Division of Labor”</a:t>
            </a:r>
          </a:p>
        </p:txBody>
      </p:sp>
      <p:sp>
        <p:nvSpPr>
          <p:cNvPr id="26627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914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2D1A33-C2B6-4640-AD32-F8B52E9633CB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1"/>
          <p:cNvSpPr txBox="1">
            <a:spLocks noChangeArrowheads="1"/>
          </p:cNvSpPr>
          <p:nvPr/>
        </p:nvSpPr>
        <p:spPr bwMode="auto">
          <a:xfrm>
            <a:off x="228600" y="41148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Data plane:</a:t>
            </a:r>
          </a:p>
          <a:p>
            <a:pPr eaLnBrk="1" hangingPunct="1"/>
            <a:r>
              <a:rPr lang="en-US" altLang="en-US" sz="2400"/>
              <a:t>Packet streaming</a:t>
            </a:r>
          </a:p>
        </p:txBody>
      </p:sp>
      <p:sp>
        <p:nvSpPr>
          <p:cNvPr id="24590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800">
                <a:solidFill>
                  <a:srgbClr val="0000FF"/>
                </a:solidFill>
              </a:rPr>
              <a:t>Forward, filter, buffer, mark, </a:t>
            </a:r>
          </a:p>
          <a:p>
            <a:pPr lvl="1" eaLnBrk="1" hangingPunct="1"/>
            <a:r>
              <a:rPr lang="en-US" altLang="en-US" sz="2800">
                <a:solidFill>
                  <a:srgbClr val="0000FF"/>
                </a:solidFill>
              </a:rPr>
              <a:t>rate-limit, and measure packets</a:t>
            </a:r>
          </a:p>
        </p:txBody>
      </p:sp>
    </p:spTree>
    <p:extLst>
      <p:ext uri="{BB962C8B-B14F-4D97-AF65-F5344CB8AC3E}">
        <p14:creationId xmlns:p14="http://schemas.microsoft.com/office/powerpoint/2010/main" val="28085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62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6643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6645" idx="0"/>
          </p:cNvCxnSpPr>
          <p:nvPr/>
        </p:nvCxnSpPr>
        <p:spPr bwMode="auto">
          <a:xfrm rot="16200000" flipH="1">
            <a:off x="4610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3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4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5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6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800">
                <a:solidFill>
                  <a:srgbClr val="FF0000"/>
                </a:solidFill>
              </a:rPr>
              <a:t>Track topology changes, compute routes, install forwarding rules</a:t>
            </a: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>
            <a:off x="152400" y="2370138"/>
            <a:ext cx="396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Control plane:</a:t>
            </a:r>
          </a:p>
          <a:p>
            <a:pPr eaLnBrk="1" hangingPunct="1"/>
            <a:r>
              <a:rPr lang="en-US" altLang="en-US" sz="2400"/>
              <a:t>Distributed algorithms</a:t>
            </a:r>
          </a:p>
        </p:txBody>
      </p:sp>
    </p:spTree>
    <p:extLst>
      <p:ext uri="{BB962C8B-B14F-4D97-AF65-F5344CB8AC3E}">
        <p14:creationId xmlns:p14="http://schemas.microsoft.com/office/powerpoint/2010/main" val="1629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6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8692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8694" idx="0"/>
          </p:cNvCxnSpPr>
          <p:nvPr/>
        </p:nvCxnSpPr>
        <p:spPr bwMode="auto">
          <a:xfrm rot="16200000" flipH="1">
            <a:off x="4610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90" name="Picture 10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447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2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3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4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4" name="Straight Connector 43"/>
          <p:cNvCxnSpPr>
            <a:stCxn id="25626" idx="3"/>
          </p:cNvCxnSpPr>
          <p:nvPr/>
        </p:nvCxnSpPr>
        <p:spPr bwMode="auto">
          <a:xfrm rot="10800000" flipV="1">
            <a:off x="5029200" y="2046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5626" idx="3"/>
            <a:endCxn id="28694" idx="0"/>
          </p:cNvCxnSpPr>
          <p:nvPr/>
        </p:nvCxnSpPr>
        <p:spPr bwMode="auto">
          <a:xfrm rot="10800000" flipV="1">
            <a:off x="5638800" y="2046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5626" idx="3"/>
            <a:endCxn id="28693" idx="0"/>
          </p:cNvCxnSpPr>
          <p:nvPr/>
        </p:nvCxnSpPr>
        <p:spPr bwMode="auto">
          <a:xfrm rot="10800000" flipH="1" flipV="1">
            <a:off x="6400800" y="2046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25626" idx="3"/>
            <a:endCxn id="28691" idx="0"/>
          </p:cNvCxnSpPr>
          <p:nvPr/>
        </p:nvCxnSpPr>
        <p:spPr bwMode="auto">
          <a:xfrm rot="10800000" flipV="1">
            <a:off x="2971800" y="2046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295400" y="5751513"/>
            <a:ext cx="6858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1" charset="0"/>
                <a:ea typeface="+mn-ea"/>
              </a:rPr>
              <a:t>Collect measurements and configure the equipment</a:t>
            </a:r>
          </a:p>
        </p:txBody>
      </p:sp>
      <p:sp>
        <p:nvSpPr>
          <p:cNvPr id="28700" name="TextBox 28"/>
          <p:cNvSpPr txBox="1">
            <a:spLocks noChangeArrowheads="1"/>
          </p:cNvSpPr>
          <p:nvPr/>
        </p:nvSpPr>
        <p:spPr bwMode="auto">
          <a:xfrm>
            <a:off x="-76200" y="16002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BB7141"/>
                </a:solidFill>
              </a:rPr>
              <a:t>Management plane:</a:t>
            </a:r>
          </a:p>
          <a:p>
            <a:pPr eaLnBrk="1" hangingPunct="1"/>
            <a:r>
              <a:rPr lang="en-US" altLang="en-US" sz="2400"/>
              <a:t>     Human time scale</a:t>
            </a:r>
          </a:p>
        </p:txBody>
      </p:sp>
    </p:spTree>
    <p:extLst>
      <p:ext uri="{BB962C8B-B14F-4D97-AF65-F5344CB8AC3E}">
        <p14:creationId xmlns:p14="http://schemas.microsoft.com/office/powerpoint/2010/main" val="39776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Death to the Control Plane!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Simpler management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No need to “invert” control-plane operations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Faster pace of innovation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Less dependence on vendors and standards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Easier interoperability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Compatibility only in “wire” protocols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Simpler, cheaper equipment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Minimal software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ounded Rectangle 5"/>
          <p:cNvSpPr>
            <a:spLocks noChangeArrowheads="1"/>
          </p:cNvSpPr>
          <p:nvPr/>
        </p:nvSpPr>
        <p:spPr bwMode="auto">
          <a:xfrm>
            <a:off x="7391400" y="4724400"/>
            <a:ext cx="641350" cy="555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174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625600" y="2466975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371725" y="2894013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438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505075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>
            <a:off x="4972050" y="25146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API to the data plane</a:t>
            </a:r>
          </a:p>
          <a:p>
            <a:pPr eaLnBrk="1" hangingPunct="1"/>
            <a:r>
              <a:rPr lang="en-US" altLang="en-US"/>
              <a:t>(e.g., OpenFlow)</a:t>
            </a:r>
          </a:p>
        </p:txBody>
      </p:sp>
      <p:sp>
        <p:nvSpPr>
          <p:cNvPr id="31762" name="TextBox 25"/>
          <p:cNvSpPr txBox="1">
            <a:spLocks noChangeArrowheads="1"/>
          </p:cNvSpPr>
          <p:nvPr/>
        </p:nvSpPr>
        <p:spPr bwMode="auto">
          <a:xfrm>
            <a:off x="2438400" y="1371600"/>
            <a:ext cx="366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Logically-centralized control</a:t>
            </a:r>
          </a:p>
        </p:txBody>
      </p:sp>
      <p:sp>
        <p:nvSpPr>
          <p:cNvPr id="31763" name="TextBox 27"/>
          <p:cNvSpPr txBox="1">
            <a:spLocks noChangeArrowheads="1"/>
          </p:cNvSpPr>
          <p:nvPr/>
        </p:nvSpPr>
        <p:spPr bwMode="auto">
          <a:xfrm>
            <a:off x="7223125" y="48006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Switches</a:t>
            </a:r>
          </a:p>
        </p:txBody>
      </p:sp>
      <p:sp>
        <p:nvSpPr>
          <p:cNvPr id="31764" name="Rounded Rectangle 21"/>
          <p:cNvSpPr>
            <a:spLocks noChangeArrowheads="1"/>
          </p:cNvSpPr>
          <p:nvPr/>
        </p:nvSpPr>
        <p:spPr bwMode="auto">
          <a:xfrm>
            <a:off x="1600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338" y="1981200"/>
            <a:ext cx="982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Smart,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01000" y="39624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Dumb,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fast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Networking (SDN)</a:t>
            </a:r>
          </a:p>
        </p:txBody>
      </p:sp>
    </p:spTree>
    <p:extLst>
      <p:ext uri="{BB962C8B-B14F-4D97-AF65-F5344CB8AC3E}">
        <p14:creationId xmlns:p14="http://schemas.microsoft.com/office/powerpoint/2010/main" val="17658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OpenFlow Networks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807262-B3AA-455E-838B-E906E78B849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Data-Plane: Simple Packet Handling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Simple packet-handling rules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Pattern: match packet header bits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Actions: drop, forward, modify, send to controller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Priority: disambiguate overlapping patterns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Counters: #bytes and #packets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0" y="5257800"/>
            <a:ext cx="6553200" cy="12001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1" charset="-128"/>
              </a:rPr>
              <a:t>src=1.2.*.*, dest=3.4.5.*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1" charset="-128"/>
                <a:sym typeface="Wingdings" panose="05000000000000000000" pitchFamily="2" charset="2"/>
              </a:rPr>
              <a:t> drop                        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1" charset="-128"/>
                <a:sym typeface="Wingdings" panose="05000000000000000000" pitchFamily="2" charset="2"/>
              </a:rPr>
              <a:t>src = *.*.*.*, dest=3.4.*.*  forward(2)</a:t>
            </a:r>
          </a:p>
          <a:p>
            <a:pPr algn="l" eaLnBrk="1" hangingPunct="1"/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1" charset="-128"/>
                <a:sym typeface="Wingdings" panose="05000000000000000000" pitchFamily="2" charset="2"/>
              </a:rPr>
              <a:t>3.  src=10.1.2.3, dest=*.*.*.*  send to controller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ea typeface="ヒラギノ角ゴ Pro W3" pitchFamily="1" charset="-128"/>
            </a:endParaRPr>
          </a:p>
        </p:txBody>
      </p:sp>
      <p:pic>
        <p:nvPicPr>
          <p:cNvPr id="3482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048000" y="419100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638800" y="419100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506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Unifies Different Kinds of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Router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Match: longest destination IP prefix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Action: forward out a link</a:t>
            </a:r>
          </a:p>
          <a:p>
            <a:r>
              <a:rPr lang="en-US" altLang="en-US" sz="3200" smtClean="0">
                <a:ea typeface="ＭＳ Ｐゴシック" panose="020B0600070205080204" pitchFamily="34" charset="-128"/>
              </a:rPr>
              <a:t>Switch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Match: destination MAC address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Action: 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Firewall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Match: IP addresses and TCP/UDP port numbers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Action: permit or deny </a:t>
            </a:r>
          </a:p>
          <a:p>
            <a:r>
              <a:rPr lang="en-US" altLang="en-US" sz="3200" smtClean="0">
                <a:ea typeface="ＭＳ Ｐゴシック" panose="020B0600070205080204" pitchFamily="34" charset="-128"/>
              </a:rPr>
              <a:t>NAT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Match: IP address and port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Action: rewrite address and port</a:t>
            </a:r>
          </a:p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C4F42E-4942-47F8-977C-998DE007DB5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Controller: Programmability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6F822B-4C9D-4C39-8F91-298C2CF4C56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8930" y="3352800"/>
            <a:ext cx="472440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36871" name="Rounded Rectangle 5"/>
          <p:cNvSpPr>
            <a:spLocks noChangeArrowheads="1"/>
          </p:cNvSpPr>
          <p:nvPr/>
        </p:nvSpPr>
        <p:spPr bwMode="auto">
          <a:xfrm>
            <a:off x="2332038" y="1981200"/>
            <a:ext cx="4297362" cy="1295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3074988" y="2419350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Controller Application</a:t>
            </a:r>
          </a:p>
        </p:txBody>
      </p:sp>
      <p:sp>
        <p:nvSpPr>
          <p:cNvPr id="36873" name="Rounded Rectangle 13"/>
          <p:cNvSpPr>
            <a:spLocks noChangeArrowheads="1"/>
          </p:cNvSpPr>
          <p:nvPr/>
        </p:nvSpPr>
        <p:spPr bwMode="auto">
          <a:xfrm>
            <a:off x="1951038" y="1752600"/>
            <a:ext cx="5105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6874" name="Curved Connector 15"/>
          <p:cNvCxnSpPr>
            <a:cxnSpLocks noChangeShapeType="1"/>
          </p:cNvCxnSpPr>
          <p:nvPr/>
        </p:nvCxnSpPr>
        <p:spPr bwMode="auto">
          <a:xfrm flipV="1">
            <a:off x="24082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798513" y="4876800"/>
            <a:ext cx="282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0000"/>
                </a:solidFill>
              </a:rPr>
              <a:t>Events from switches</a:t>
            </a:r>
          </a:p>
          <a:p>
            <a:pPr eaLnBrk="1" hangingPunct="1"/>
            <a:r>
              <a:rPr lang="en-US" altLang="en-US"/>
              <a:t>Topology changes,</a:t>
            </a:r>
          </a:p>
          <a:p>
            <a:pPr eaLnBrk="1" hangingPunct="1"/>
            <a:r>
              <a:rPr lang="en-US" altLang="en-US"/>
              <a:t>Traffic statistics,</a:t>
            </a:r>
          </a:p>
          <a:p>
            <a:pPr eaLnBrk="1" hangingPunct="1"/>
            <a:r>
              <a:rPr lang="en-US" altLang="en-US"/>
              <a:t>Arriving packets</a:t>
            </a:r>
          </a:p>
        </p:txBody>
      </p:sp>
      <p:cxnSp>
        <p:nvCxnSpPr>
          <p:cNvPr id="36876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TextBox 20"/>
          <p:cNvSpPr txBox="1">
            <a:spLocks noChangeArrowheads="1"/>
          </p:cNvSpPr>
          <p:nvPr/>
        </p:nvSpPr>
        <p:spPr bwMode="auto">
          <a:xfrm>
            <a:off x="4875213" y="4876800"/>
            <a:ext cx="304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0000"/>
                </a:solidFill>
              </a:rPr>
              <a:t>Commands to switches</a:t>
            </a:r>
          </a:p>
          <a:p>
            <a:pPr eaLnBrk="1" hangingPunct="1"/>
            <a:r>
              <a:rPr lang="en-US" altLang="en-US"/>
              <a:t>(Un)install rules,</a:t>
            </a:r>
          </a:p>
          <a:p>
            <a:pPr eaLnBrk="1" hangingPunct="1"/>
            <a:r>
              <a:rPr lang="en-US" altLang="en-US"/>
              <a:t>Query statistics,</a:t>
            </a:r>
          </a:p>
          <a:p>
            <a:pPr eaLnBrk="1" hangingPunct="1"/>
            <a:r>
              <a:rPr lang="en-US" altLang="en-US"/>
              <a:t>Send packets</a:t>
            </a:r>
          </a:p>
        </p:txBody>
      </p:sp>
    </p:spTree>
    <p:extLst>
      <p:ext uri="{BB962C8B-B14F-4D97-AF65-F5344CB8AC3E}">
        <p14:creationId xmlns:p14="http://schemas.microsoft.com/office/powerpoint/2010/main" val="1621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 </a:t>
            </a:r>
            <a:r>
              <a:rPr lang="en-US" smtClean="0"/>
              <a:t>for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87" y="1417637"/>
            <a:ext cx="9216293" cy="53739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HW2 grading</a:t>
            </a:r>
          </a:p>
          <a:p>
            <a:pPr lvl="1"/>
            <a:r>
              <a:rPr lang="en-US" dirty="0"/>
              <a:t>Sign up interactive demo session</a:t>
            </a:r>
          </a:p>
          <a:p>
            <a:pPr lvl="1"/>
            <a:r>
              <a:rPr lang="en-US" b="1" dirty="0"/>
              <a:t>This Wednesday and </a:t>
            </a:r>
            <a:r>
              <a:rPr lang="en-US" b="1" dirty="0" smtClean="0"/>
              <a:t>Thursday</a:t>
            </a:r>
          </a:p>
          <a:p>
            <a:pPr lvl="1"/>
            <a:endParaRPr lang="en-US" b="1" dirty="0"/>
          </a:p>
          <a:p>
            <a:r>
              <a:rPr lang="en-US" sz="2800" dirty="0" smtClean="0"/>
              <a:t>Project</a:t>
            </a:r>
            <a:endParaRPr lang="en-US" sz="2400" b="1" dirty="0" smtClean="0"/>
          </a:p>
          <a:p>
            <a:pPr lvl="1"/>
            <a:r>
              <a:rPr lang="en-US" sz="2400" dirty="0" smtClean="0"/>
              <a:t>Continue to make progress.</a:t>
            </a:r>
          </a:p>
          <a:p>
            <a:pPr lvl="1"/>
            <a:r>
              <a:rPr lang="en-US" sz="2400" b="1" dirty="0" smtClean="0"/>
              <a:t>Intermediate project report due Mar 24. BOOM proposal due Mar </a:t>
            </a:r>
            <a:r>
              <a:rPr lang="en-US" b="1" dirty="0" smtClean="0"/>
              <a:t>31</a:t>
            </a:r>
            <a:r>
              <a:rPr lang="en-US" sz="2400" b="1" dirty="0" smtClean="0"/>
              <a:t>.</a:t>
            </a:r>
          </a:p>
          <a:p>
            <a:pPr lvl="1"/>
            <a:r>
              <a:rPr lang="en-US" b="1" dirty="0" smtClean="0"/>
              <a:t>Spring break, week of April 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Intermediate project report 2 due April 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.</a:t>
            </a:r>
          </a:p>
          <a:p>
            <a:pPr lvl="1"/>
            <a:r>
              <a:rPr lang="en-US" b="1" dirty="0" smtClean="0"/>
              <a:t>BOOM, Wednesday, April 19</a:t>
            </a:r>
          </a:p>
          <a:p>
            <a:pPr lvl="1"/>
            <a:r>
              <a:rPr lang="en-US" sz="2400" b="1" dirty="0" smtClean="0"/>
              <a:t>End of Semester, Wednesday, May 10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40292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Example OpenFlow Applications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Dynamic access control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Seamless mobility/migration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Server load balancing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Network virtualization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Using multiple wireless access points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Energy-efficient networking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Adaptive traffic monitoring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Denial-of-Service attack detection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See http://www.openflow.org/videos/</a:t>
            </a:r>
          </a:p>
        </p:txBody>
      </p:sp>
    </p:spTree>
    <p:extLst>
      <p:ext uri="{BB962C8B-B14F-4D97-AF65-F5344CB8AC3E}">
        <p14:creationId xmlns:p14="http://schemas.microsoft.com/office/powerpoint/2010/main" val="11570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E.g.: Dynamic Access Control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2209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Inspect first packet of a connection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Consult the access control policy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Install rules to block or route traffic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89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Freeform 34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1401763" y="3108325"/>
            <a:ext cx="569912" cy="2209800"/>
          </a:xfrm>
          <a:custGeom>
            <a:avLst/>
            <a:gdLst>
              <a:gd name="T0" fmla="*/ 0 w 568813"/>
              <a:gd name="T1" fmla="*/ 2214458 h 2209377"/>
              <a:gd name="T2" fmla="*/ 582142 w 568813"/>
              <a:gd name="T3" fmla="*/ 1631010 h 2209377"/>
              <a:gd name="T4" fmla="*/ 582142 w 568813"/>
              <a:gd name="T5" fmla="*/ 1631010 h 2209377"/>
              <a:gd name="T6" fmla="*/ 541525 w 568813"/>
              <a:gd name="T7" fmla="*/ 0 h 2209377"/>
              <a:gd name="T8" fmla="*/ 0 60000 65536"/>
              <a:gd name="T9" fmla="*/ 0 60000 65536"/>
              <a:gd name="T10" fmla="*/ 0 60000 65536"/>
              <a:gd name="T11" fmla="*/ 0 60000 65536"/>
              <a:gd name="T12" fmla="*/ 0 w 568813"/>
              <a:gd name="T13" fmla="*/ 0 h 2209377"/>
              <a:gd name="T14" fmla="*/ 568813 w 568813"/>
              <a:gd name="T15" fmla="*/ 2209377 h 2209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813" h="2209377">
                <a:moveTo>
                  <a:pt x="0" y="2209377"/>
                </a:moveTo>
                <a:lnTo>
                  <a:pt x="568813" y="1627266"/>
                </a:lnTo>
                <a:lnTo>
                  <a:pt x="529129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2" name="Rounded Rectangle 21"/>
          <p:cNvSpPr>
            <a:spLocks noChangeArrowheads="1"/>
          </p:cNvSpPr>
          <p:nvPr/>
        </p:nvSpPr>
        <p:spPr bwMode="auto">
          <a:xfrm>
            <a:off x="1066800" y="2133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E.g.: Seamless Mobility/Migration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629400" cy="1447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See host send traffic at new location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Modify rules to reroute the traffic</a:t>
            </a:r>
          </a:p>
        </p:txBody>
      </p:sp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994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5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3962400" y="3200400"/>
            <a:ext cx="6858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7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2227 w 2460447"/>
              <a:gd name="T1" fmla="*/ 616117 h 1217142"/>
              <a:gd name="T2" fmla="*/ 1853289 w 2460447"/>
              <a:gd name="T3" fmla="*/ 1206017 h 1217142"/>
              <a:gd name="T4" fmla="*/ 1853289 w 2460447"/>
              <a:gd name="T5" fmla="*/ 1206017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7400 w 3408470"/>
              <a:gd name="T1" fmla="*/ 2443710 h 2434284"/>
              <a:gd name="T2" fmla="*/ 2653632 w 3408470"/>
              <a:gd name="T3" fmla="*/ 1022640 h 2434284"/>
              <a:gd name="T4" fmla="*/ 2653632 w 3408470"/>
              <a:gd name="T5" fmla="*/ 1022640 h 2434284"/>
              <a:gd name="T6" fmla="*/ 365871 w 3408470"/>
              <a:gd name="T7" fmla="*/ 597646 h 2434284"/>
              <a:gd name="T8" fmla="*/ 458439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E.g.: Server Load Balancing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048000" y="1143000"/>
            <a:ext cx="5867400" cy="1981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Pre-install load-balancing policy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Split traffic based on source IP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646D2D-5120-4B83-8BA9-225FA2F6CF3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96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0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3962400" y="2895600"/>
            <a:ext cx="12192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8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16200000" flipV="1">
            <a:off x="1181100" y="4152900"/>
            <a:ext cx="6096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1492250" y="2933700"/>
            <a:ext cx="3286125" cy="1581150"/>
          </a:xfrm>
          <a:custGeom>
            <a:avLst/>
            <a:gdLst>
              <a:gd name="T0" fmla="*/ 0 w 3286406"/>
              <a:gd name="T1" fmla="*/ 1243934 h 1582196"/>
              <a:gd name="T2" fmla="*/ 549916 w 3286406"/>
              <a:gd name="T3" fmla="*/ 1558190 h 1582196"/>
              <a:gd name="T4" fmla="*/ 1400978 w 3286406"/>
              <a:gd name="T5" fmla="*/ 1322498 h 1582196"/>
              <a:gd name="T6" fmla="*/ 3286406 w 3286406"/>
              <a:gd name="T7" fmla="*/ 0 h 1582196"/>
              <a:gd name="T8" fmla="*/ 0 60000 65536"/>
              <a:gd name="T9" fmla="*/ 0 60000 65536"/>
              <a:gd name="T10" fmla="*/ 0 60000 65536"/>
              <a:gd name="T11" fmla="*/ 0 60000 65536"/>
              <a:gd name="T12" fmla="*/ 0 w 3286406"/>
              <a:gd name="T13" fmla="*/ 0 h 1582196"/>
              <a:gd name="T14" fmla="*/ 3286406 w 3286406"/>
              <a:gd name="T15" fmla="*/ 1582196 h 1582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 type="triangle" w="lg" len="lg"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986" name="TextBox 52"/>
          <p:cNvSpPr txBox="1">
            <a:spLocks noChangeArrowheads="1"/>
          </p:cNvSpPr>
          <p:nvPr/>
        </p:nvSpPr>
        <p:spPr bwMode="auto">
          <a:xfrm>
            <a:off x="1752600" y="38862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src=0*</a:t>
            </a:r>
          </a:p>
        </p:txBody>
      </p:sp>
      <p:sp>
        <p:nvSpPr>
          <p:cNvPr id="40987" name="TextBox 53"/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src=1*</a:t>
            </a:r>
          </a:p>
        </p:txBody>
      </p:sp>
    </p:spTree>
    <p:extLst>
      <p:ext uri="{BB962C8B-B14F-4D97-AF65-F5344CB8AC3E}">
        <p14:creationId xmlns:p14="http://schemas.microsoft.com/office/powerpoint/2010/main" val="1311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E.g.: Network Virtualization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52154B-74D5-4A4B-BE3C-6B168CACDF3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9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99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99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2" name="Rounded Rectangle 21"/>
          <p:cNvSpPr>
            <a:spLocks noChangeArrowheads="1"/>
          </p:cNvSpPr>
          <p:nvPr/>
        </p:nvSpPr>
        <p:spPr bwMode="auto">
          <a:xfrm>
            <a:off x="1295400" y="2819400"/>
            <a:ext cx="6705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3" name="TextBox 22"/>
          <p:cNvSpPr txBox="1">
            <a:spLocks noChangeArrowheads="1"/>
          </p:cNvSpPr>
          <p:nvPr/>
        </p:nvSpPr>
        <p:spPr bwMode="auto">
          <a:xfrm>
            <a:off x="1984375" y="2819400"/>
            <a:ext cx="564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Partition the space of packet headers</a:t>
            </a:r>
          </a:p>
        </p:txBody>
      </p:sp>
      <p:sp>
        <p:nvSpPr>
          <p:cNvPr id="42004" name="Rounded Rectangle 23"/>
          <p:cNvSpPr>
            <a:spLocks noChangeArrowheads="1"/>
          </p:cNvSpPr>
          <p:nvPr/>
        </p:nvSpPr>
        <p:spPr bwMode="auto">
          <a:xfrm>
            <a:off x="16002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5" name="Rounded Rectangle 24"/>
          <p:cNvSpPr>
            <a:spLocks noChangeArrowheads="1"/>
          </p:cNvSpPr>
          <p:nvPr/>
        </p:nvSpPr>
        <p:spPr bwMode="auto">
          <a:xfrm>
            <a:off x="37338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6" name="Rounded Rectangle 25"/>
          <p:cNvSpPr>
            <a:spLocks noChangeArrowheads="1"/>
          </p:cNvSpPr>
          <p:nvPr/>
        </p:nvSpPr>
        <p:spPr bwMode="auto">
          <a:xfrm>
            <a:off x="5791200" y="16002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7" name="TextBox 26"/>
          <p:cNvSpPr txBox="1">
            <a:spLocks noChangeArrowheads="1"/>
          </p:cNvSpPr>
          <p:nvPr/>
        </p:nvSpPr>
        <p:spPr bwMode="auto">
          <a:xfrm>
            <a:off x="16621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#1</a:t>
            </a:r>
          </a:p>
        </p:txBody>
      </p:sp>
      <p:sp>
        <p:nvSpPr>
          <p:cNvPr id="42008" name="TextBox 27"/>
          <p:cNvSpPr txBox="1">
            <a:spLocks noChangeArrowheads="1"/>
          </p:cNvSpPr>
          <p:nvPr/>
        </p:nvSpPr>
        <p:spPr bwMode="auto">
          <a:xfrm>
            <a:off x="37957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#2</a:t>
            </a:r>
          </a:p>
        </p:txBody>
      </p:sp>
      <p:sp>
        <p:nvSpPr>
          <p:cNvPr id="42009" name="TextBox 28"/>
          <p:cNvSpPr txBox="1">
            <a:spLocks noChangeArrowheads="1"/>
          </p:cNvSpPr>
          <p:nvPr/>
        </p:nvSpPr>
        <p:spPr bwMode="auto">
          <a:xfrm>
            <a:off x="5853113" y="1905000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Controller #3</a:t>
            </a:r>
          </a:p>
        </p:txBody>
      </p:sp>
    </p:spTree>
    <p:extLst>
      <p:ext uri="{BB962C8B-B14F-4D97-AF65-F5344CB8AC3E}">
        <p14:creationId xmlns:p14="http://schemas.microsoft.com/office/powerpoint/2010/main" val="18494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OpenFlow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 the Wild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144000" cy="5334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Open Networking Foundation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Google, Facebook, Microsoft, Yahoo, Verizon, Deutsche Telekom, and many other companies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Commercial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OpenFlow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switches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HP, NEC, Quanta, Dell, IBM, Juniper, …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Network operating systems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NOX, Beacon, Floodlight, Nettle, ONIX, POX, Frenetic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Network deployments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Eight campuses, and two research backbone networks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Commercial deployments (e.g., Google backbone)</a:t>
            </a:r>
          </a:p>
        </p:txBody>
      </p:sp>
    </p:spTree>
    <p:extLst>
      <p:ext uri="{BB962C8B-B14F-4D97-AF65-F5344CB8AC3E}">
        <p14:creationId xmlns:p14="http://schemas.microsoft.com/office/powerpoint/2010/main" val="6458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Helpful Analogy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898989"/>
                </a:solidFill>
                <a:ea typeface="ＭＳ Ｐゴシック" panose="020B0600070205080204" pitchFamily="34" charset="-128"/>
              </a:rPr>
              <a:t>From Nick McKeown’s talk “Making SDN Work” at the Open Networking Summit, April 2012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C088A8-09B3-469B-999F-FB5176ABE1F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5211763"/>
            <a:ext cx="327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Vertically integrated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Closed, proprietary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Slow innovation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5334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5146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Operating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560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1066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764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Horizontal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Open interfaces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Rapid innovation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Huge industry</a:t>
            </a:r>
          </a:p>
        </p:txBody>
      </p:sp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019800" y="3427343"/>
                <a:ext cx="25908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FFFFFF"/>
                  </a:solidFill>
                </a:rPr>
                <a:t>Windows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075" name="TextBox 47"/>
          <p:cNvSpPr txBox="1">
            <a:spLocks noChangeArrowheads="1"/>
          </p:cNvSpPr>
          <p:nvPr/>
        </p:nvSpPr>
        <p:spPr bwMode="auto">
          <a:xfrm>
            <a:off x="-231775" y="137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Mainframes</a:t>
            </a:r>
          </a:p>
        </p:txBody>
      </p:sp>
    </p:spTree>
    <p:extLst>
      <p:ext uri="{BB962C8B-B14F-4D97-AF65-F5344CB8AC3E}">
        <p14:creationId xmlns:p14="http://schemas.microsoft.com/office/powerpoint/2010/main" val="5758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521176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Vertically integrated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Closed, proprietary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906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Horizontal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Open interfaces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Rapid innovation</a:t>
            </a:r>
          </a:p>
        </p:txBody>
      </p:sp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47140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47141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or</a:t>
              </a:r>
            </a:p>
          </p:txBody>
        </p:sp>
        <p:grpSp>
          <p:nvGrpSpPr>
            <p:cNvPr id="47142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44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Control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Plane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Features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Merchant</a:t>
              </a:r>
            </a:p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Switching Chips</a:t>
              </a:r>
            </a:p>
          </p:txBody>
        </p:sp>
        <p:grpSp>
          <p:nvGrpSpPr>
            <p:cNvPr id="47127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019337" y="3427338"/>
                <a:ext cx="2591237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3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Arial" panose="020B0604020202020204" pitchFamily="34" charset="0"/>
                  </a:rPr>
                  <a:t>Open Interface</a:t>
                </a:r>
              </a:p>
            </p:txBody>
          </p:sp>
        </p:grpSp>
        <p:pic>
          <p:nvPicPr>
            <p:cNvPr id="47128" name="Picture 6" descr="48HD10Gb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3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Routers/Switches</a:t>
            </a:r>
          </a:p>
        </p:txBody>
      </p:sp>
    </p:spTree>
    <p:extLst>
      <p:ext uri="{BB962C8B-B14F-4D97-AF65-F5344CB8AC3E}">
        <p14:creationId xmlns:p14="http://schemas.microsoft.com/office/powerpoint/2010/main" val="4479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7B077B-5136-4F5C-9C35-DEB19EF86F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1296059"/>
            <a:ext cx="8799285" cy="55619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Basic Switch and Queuing (today)</a:t>
            </a:r>
          </a:p>
          <a:p>
            <a:pPr lvl="1"/>
            <a:r>
              <a:rPr lang="en-US" dirty="0" smtClean="0"/>
              <a:t>Low-latency and congestion avoidance (DCTCP)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Data Center Network Topologies</a:t>
            </a:r>
          </a:p>
          <a:p>
            <a:pPr lvl="1"/>
            <a:r>
              <a:rPr lang="en-US" dirty="0" smtClean="0"/>
              <a:t>Software defined networking</a:t>
            </a:r>
          </a:p>
          <a:p>
            <a:pPr lvl="2"/>
            <a:r>
              <a:rPr lang="en-US" dirty="0" smtClean="0"/>
              <a:t>Software control plane (SDN)</a:t>
            </a:r>
          </a:p>
          <a:p>
            <a:pPr lvl="2"/>
            <a:r>
              <a:rPr lang="en-US" dirty="0" smtClean="0"/>
              <a:t>Programmable data plane (hardware [P4] and software [</a:t>
            </a:r>
            <a:r>
              <a:rPr lang="en-US" dirty="0" err="1" smtClean="0"/>
              <a:t>Netmap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Rack-scale computers and networks</a:t>
            </a:r>
          </a:p>
          <a:p>
            <a:pPr lvl="1"/>
            <a:r>
              <a:rPr lang="en-US" dirty="0" smtClean="0"/>
              <a:t>Disaggregated datacenters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95400" y="4114800"/>
            <a:ext cx="6629400" cy="1752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Heterogeneous Switches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Number of packet-handling rules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Range of matches and actions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Multi-stage pipeline of packet processing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Offload some control-plane functionality (?)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1C2FE1-4C97-491E-9C46-CF4C96F4AC7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914400" y="5029200"/>
            <a:ext cx="685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048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7620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334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TextBox 20"/>
          <p:cNvSpPr txBox="1">
            <a:spLocks noChangeArrowheads="1"/>
          </p:cNvSpPr>
          <p:nvPr/>
        </p:nvSpPr>
        <p:spPr bwMode="auto">
          <a:xfrm>
            <a:off x="1752600" y="4648200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access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50190" name="TextBox 21"/>
          <p:cNvSpPr txBox="1">
            <a:spLocks noChangeArrowheads="1"/>
          </p:cNvSpPr>
          <p:nvPr/>
        </p:nvSpPr>
        <p:spPr bwMode="auto">
          <a:xfrm>
            <a:off x="4038600" y="4648200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MAC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look-up</a:t>
            </a:r>
          </a:p>
        </p:txBody>
      </p:sp>
      <p:sp>
        <p:nvSpPr>
          <p:cNvPr id="50191" name="TextBox 22"/>
          <p:cNvSpPr txBox="1">
            <a:spLocks noChangeArrowheads="1"/>
          </p:cNvSpPr>
          <p:nvPr/>
        </p:nvSpPr>
        <p:spPr bwMode="auto">
          <a:xfrm>
            <a:off x="6324600" y="4648200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IP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look-up</a:t>
            </a:r>
          </a:p>
        </p:txBody>
      </p:sp>
    </p:spTree>
    <p:extLst>
      <p:ext uri="{BB962C8B-B14F-4D97-AF65-F5344CB8AC3E}">
        <p14:creationId xmlns:p14="http://schemas.microsoft.com/office/powerpoint/2010/main" val="21070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Controller Delay and Overhead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Controller is much slower the the switch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Processing packets leads to delay and overhead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Need to keep most packets in the “fast path”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A2AE62-FAF6-4446-BC94-3DABCCDB193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8" name="Straight Connector 10"/>
          <p:cNvCxnSpPr>
            <a:cxnSpLocks noChangeShapeType="1"/>
          </p:cNvCxnSpPr>
          <p:nvPr/>
        </p:nvCxnSpPr>
        <p:spPr bwMode="auto">
          <a:xfrm>
            <a:off x="1066800" y="57912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11"/>
          <p:cNvCxnSpPr>
            <a:cxnSpLocks noChangeShapeType="1"/>
          </p:cNvCxnSpPr>
          <p:nvPr/>
        </p:nvCxnSpPr>
        <p:spPr bwMode="auto">
          <a:xfrm>
            <a:off x="3200400" y="57912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Straight Connector 13"/>
          <p:cNvCxnSpPr>
            <a:cxnSpLocks noChangeShapeType="1"/>
          </p:cNvCxnSpPr>
          <p:nvPr/>
        </p:nvCxnSpPr>
        <p:spPr bwMode="auto">
          <a:xfrm>
            <a:off x="5257800" y="57912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Connector 14"/>
          <p:cNvCxnSpPr>
            <a:cxnSpLocks noChangeShapeType="1"/>
          </p:cNvCxnSpPr>
          <p:nvPr/>
        </p:nvCxnSpPr>
        <p:spPr bwMode="auto">
          <a:xfrm>
            <a:off x="7315200" y="57912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2" name="Rectangle 18"/>
          <p:cNvSpPr>
            <a:spLocks noChangeArrowheads="1"/>
          </p:cNvSpPr>
          <p:nvPr/>
        </p:nvSpPr>
        <p:spPr bwMode="auto">
          <a:xfrm>
            <a:off x="15240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3" name="Rectangle 19"/>
          <p:cNvSpPr>
            <a:spLocks noChangeArrowheads="1"/>
          </p:cNvSpPr>
          <p:nvPr/>
        </p:nvSpPr>
        <p:spPr bwMode="auto">
          <a:xfrm>
            <a:off x="19812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4" name="Rectangle 21"/>
          <p:cNvSpPr>
            <a:spLocks noChangeArrowheads="1"/>
          </p:cNvSpPr>
          <p:nvPr/>
        </p:nvSpPr>
        <p:spPr bwMode="auto">
          <a:xfrm>
            <a:off x="10668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5" name="TextBox 22"/>
          <p:cNvSpPr txBox="1">
            <a:spLocks noChangeArrowheads="1"/>
          </p:cNvSpPr>
          <p:nvPr/>
        </p:nvSpPr>
        <p:spPr bwMode="auto">
          <a:xfrm>
            <a:off x="1069975" y="57721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1216" name="Rounded Rectangle 18"/>
          <p:cNvSpPr>
            <a:spLocks noChangeArrowheads="1"/>
          </p:cNvSpPr>
          <p:nvPr/>
        </p:nvSpPr>
        <p:spPr bwMode="auto">
          <a:xfrm>
            <a:off x="4267200" y="34290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1217" name="Straight Arrow Connector 16"/>
          <p:cNvCxnSpPr>
            <a:cxnSpLocks noChangeShapeType="1"/>
            <a:endCxn id="51216" idx="1"/>
          </p:cNvCxnSpPr>
          <p:nvPr/>
        </p:nvCxnSpPr>
        <p:spPr bwMode="auto">
          <a:xfrm rot="5400000" flipH="1" flipV="1">
            <a:off x="2647950" y="40195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Straight Arrow Connector 17"/>
          <p:cNvCxnSpPr>
            <a:cxnSpLocks noChangeShapeType="1"/>
          </p:cNvCxnSpPr>
          <p:nvPr/>
        </p:nvCxnSpPr>
        <p:spPr bwMode="auto">
          <a:xfrm rot="5400000">
            <a:off x="3200400" y="44196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971800" y="4648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1220" name="Straight Arrow Connector 19"/>
          <p:cNvCxnSpPr>
            <a:cxnSpLocks noChangeShapeType="1"/>
            <a:stCxn id="51216" idx="2"/>
          </p:cNvCxnSpPr>
          <p:nvPr/>
        </p:nvCxnSpPr>
        <p:spPr bwMode="auto">
          <a:xfrm rot="16200000" flipH="1">
            <a:off x="4171950" y="5010150"/>
            <a:ext cx="12192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1" name="Straight Arrow Connector 20"/>
          <p:cNvCxnSpPr>
            <a:cxnSpLocks noChangeShapeType="1"/>
          </p:cNvCxnSpPr>
          <p:nvPr/>
        </p:nvCxnSpPr>
        <p:spPr bwMode="auto">
          <a:xfrm>
            <a:off x="5029200" y="4419600"/>
            <a:ext cx="1828800" cy="1219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-1858963" y="17160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Distributed Controller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DFA414-E009-443C-9A45-AEFD47AC5B5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52400" y="1371600"/>
            <a:ext cx="2620963" cy="2286000"/>
            <a:chOff x="1542755" y="1543110"/>
            <a:chExt cx="2620962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Network OS</a:t>
              </a:r>
            </a:p>
          </p:txBody>
        </p:sp>
        <p:sp>
          <p:nvSpPr>
            <p:cNvPr id="52256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57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Controller Application</a:t>
              </a:r>
            </a:p>
          </p:txBody>
        </p:sp>
        <p:sp>
          <p:nvSpPr>
            <p:cNvPr id="52258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2229" name="Group 9"/>
          <p:cNvGrpSpPr>
            <a:grpSpLocks/>
          </p:cNvGrpSpPr>
          <p:nvPr/>
        </p:nvGrpSpPr>
        <p:grpSpPr bwMode="auto">
          <a:xfrm>
            <a:off x="6294438" y="1371600"/>
            <a:ext cx="2620962" cy="2286000"/>
            <a:chOff x="1542755" y="1543110"/>
            <a:chExt cx="2620962" cy="2286000"/>
          </a:xfrm>
        </p:grpSpPr>
        <p:sp>
          <p:nvSpPr>
            <p:cNvPr id="11" name="Rounded Rectangle 10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Network OS</a:t>
              </a:r>
            </a:p>
          </p:txBody>
        </p:sp>
        <p:sp>
          <p:nvSpPr>
            <p:cNvPr id="52250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51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Controller Application</a:t>
              </a:r>
            </a:p>
          </p:txBody>
        </p:sp>
        <p:sp>
          <p:nvSpPr>
            <p:cNvPr id="52252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22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8575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1676400" y="3965575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223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290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530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624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578100" y="4333875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578100" y="5000625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267200" y="4486275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483100" y="4238625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5321300" y="4943475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672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0975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219200" y="5260975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H="1">
            <a:off x="6772275" y="5346700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endCxn id="0" idx="1"/>
          </p:cNvCxnSpPr>
          <p:nvPr/>
        </p:nvCxnSpPr>
        <p:spPr bwMode="auto">
          <a:xfrm flipV="1">
            <a:off x="2514600" y="3179763"/>
            <a:ext cx="4008438" cy="2063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lg" len="lg"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TextBox 29"/>
          <p:cNvSpPr txBox="1">
            <a:spLocks noChangeArrowheads="1"/>
          </p:cNvSpPr>
          <p:nvPr/>
        </p:nvSpPr>
        <p:spPr bwMode="auto">
          <a:xfrm>
            <a:off x="3276600" y="1447800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For scalability and reliability</a:t>
            </a:r>
          </a:p>
        </p:txBody>
      </p:sp>
      <p:sp>
        <p:nvSpPr>
          <p:cNvPr id="52246" name="TextBox 30"/>
          <p:cNvSpPr txBox="1">
            <a:spLocks noChangeArrowheads="1"/>
          </p:cNvSpPr>
          <p:nvPr/>
        </p:nvSpPr>
        <p:spPr bwMode="auto">
          <a:xfrm>
            <a:off x="2743200" y="2647950"/>
            <a:ext cx="354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Partition and replicate state</a:t>
            </a:r>
          </a:p>
        </p:txBody>
      </p:sp>
    </p:spTree>
    <p:extLst>
      <p:ext uri="{BB962C8B-B14F-4D97-AF65-F5344CB8AC3E}">
        <p14:creationId xmlns:p14="http://schemas.microsoft.com/office/powerpoint/2010/main" val="40020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Testing and Debugging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OpenFlow makes programming possible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Network-wide view at controller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Direct control over data plane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Plenty of room for bugs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Still a complex, distributed system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Need for testing techniques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Controller applications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Controller and switches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Rules installed in the switches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486E8B-BB02-4AFD-AD9B-433D8A5BB93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Programming Abstractions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Controller APIs are low-level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Thin veneer on the underlying hardware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Need better languages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Composition of modules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Managing concurrency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Querying network state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Network-wide abstractions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Ongoing at Princeton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http://www.frenetic-lang.org/</a:t>
            </a:r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8D77CE-84F9-4DCD-B5F1-4CE99A438CE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4277" name="Picture 6" descr="ofarch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67038"/>
            <a:ext cx="368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6307138" y="2509838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latin typeface="Myriad Pro" charset="0"/>
              </a:rPr>
              <a:t>Controller</a:t>
            </a: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6373813" y="5329238"/>
            <a:ext cx="132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1002B"/>
                </a:solidFill>
                <a:latin typeface="Myriad Pro" charset="0"/>
              </a:rPr>
              <a:t>Switches</a:t>
            </a:r>
            <a:endParaRPr lang="en-US" altLang="en-US" sz="2800">
              <a:solidFill>
                <a:srgbClr val="01002B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Perspective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Rethinking networking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Open interfaces to the data plane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Separation of control and data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Leveraging techniques from distributed systems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Significant momentum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In both research and industry</a:t>
            </a: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38325A-2813-42EC-A056-4C69F775C0C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Interested Topics:</a:t>
            </a:r>
          </a:p>
          <a:p>
            <a:pPr lvl="1"/>
            <a:r>
              <a:rPr lang="en-US" dirty="0" smtClean="0"/>
              <a:t>SDN and programmable data planes</a:t>
            </a:r>
          </a:p>
          <a:p>
            <a:pPr lvl="1"/>
            <a:r>
              <a:rPr lang="en-US" dirty="0" smtClean="0"/>
              <a:t>Disaggregated datacenters and rack-scale computers</a:t>
            </a:r>
          </a:p>
          <a:p>
            <a:pPr lvl="1"/>
            <a:r>
              <a:rPr lang="en-US" dirty="0" smtClean="0"/>
              <a:t>Alternative switch technologies</a:t>
            </a:r>
          </a:p>
          <a:p>
            <a:pPr lvl="1"/>
            <a:r>
              <a:rPr lang="en-US" dirty="0" smtClean="0"/>
              <a:t>Datacenter topologies</a:t>
            </a:r>
          </a:p>
          <a:p>
            <a:pPr lvl="1"/>
            <a:r>
              <a:rPr lang="en-US" dirty="0" smtClean="0"/>
              <a:t>Datacenter transports</a:t>
            </a:r>
          </a:p>
          <a:p>
            <a:pPr lvl="1"/>
            <a:r>
              <a:rPr lang="en-US" dirty="0" smtClean="0"/>
              <a:t>Advanced topics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Interest in student presentations</a:t>
            </a:r>
          </a:p>
          <a:p>
            <a:pPr lvl="1"/>
            <a:r>
              <a:rPr lang="en-US" dirty="0" smtClean="0"/>
              <a:t>Not really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Load</a:t>
            </a:r>
          </a:p>
          <a:p>
            <a:pPr lvl="1"/>
            <a:r>
              <a:rPr lang="en-US" smtClean="0"/>
              <a:t>A bit High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Interesting: lectures, Lab’s, </a:t>
            </a:r>
            <a:r>
              <a:rPr lang="en-US" dirty="0" err="1" smtClean="0"/>
              <a:t>homeworks</a:t>
            </a:r>
            <a:r>
              <a:rPr lang="en-US" dirty="0" smtClean="0"/>
              <a:t>, projects</a:t>
            </a:r>
          </a:p>
          <a:p>
            <a:pPr lvl="1"/>
            <a:r>
              <a:rPr lang="en-US" dirty="0" smtClean="0"/>
              <a:t>4 out of 5 on average.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to make the class a 5 out of 5</a:t>
            </a:r>
          </a:p>
          <a:p>
            <a:pPr lvl="1"/>
            <a:r>
              <a:rPr lang="en-US" dirty="0" smtClean="0"/>
              <a:t>Easier or no homework!</a:t>
            </a:r>
          </a:p>
          <a:p>
            <a:pPr lvl="1"/>
            <a:r>
              <a:rPr lang="en-US" dirty="0" smtClean="0"/>
              <a:t>In class labs</a:t>
            </a:r>
          </a:p>
          <a:p>
            <a:pPr lvl="1"/>
            <a:r>
              <a:rPr lang="en-US" dirty="0" smtClean="0"/>
              <a:t>Guidance and assistance on project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Linux kernel modules!</a:t>
            </a:r>
          </a:p>
          <a:p>
            <a:pPr lvl="1"/>
            <a:r>
              <a:rPr lang="en-US" dirty="0" smtClean="0"/>
              <a:t>Labs about the cloud.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Internet: A Remarkable 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Tremendous success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From research experiment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to global infrastructure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Brilliance of under-specifying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Network: best-effort packet delivery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Hosts: arbitrary applications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Enables innovation in applications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Web, P2P, VoIP, social networks, virtual worlds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But, change is easy only at the edge… </a:t>
            </a:r>
            <a:r>
              <a:rPr lang="en-US" alt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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0668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Inside the ‘Net: A Different Story…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Closed equipment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Software bundled with hardware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Vendor-specific interfaces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Over specified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Slow protocol standardization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Few people can innovate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Equipment vendors write the code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Long delays to introduce new features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cxnSp>
        <p:nvCxnSpPr>
          <p:cNvPr id="19460" name="Straight Connector 17"/>
          <p:cNvCxnSpPr>
            <a:cxnSpLocks noChangeShapeType="1"/>
          </p:cNvCxnSpPr>
          <p:nvPr/>
        </p:nvCxnSpPr>
        <p:spPr bwMode="auto">
          <a:xfrm>
            <a:off x="630396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057400"/>
            <a:ext cx="1428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Connector 29"/>
          <p:cNvCxnSpPr>
            <a:cxnSpLocks noChangeShapeType="1"/>
          </p:cNvCxnSpPr>
          <p:nvPr/>
        </p:nvCxnSpPr>
        <p:spPr bwMode="auto">
          <a:xfrm>
            <a:off x="811371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42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4" name="Straight Connector 31"/>
          <p:cNvCxnSpPr>
            <a:cxnSpLocks noChangeShapeType="1"/>
          </p:cNvCxnSpPr>
          <p:nvPr/>
        </p:nvCxnSpPr>
        <p:spPr bwMode="auto">
          <a:xfrm rot="5400000">
            <a:off x="7066757" y="3048794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Connector 34"/>
          <p:cNvCxnSpPr>
            <a:cxnSpLocks noChangeShapeType="1"/>
          </p:cNvCxnSpPr>
          <p:nvPr/>
        </p:nvCxnSpPr>
        <p:spPr bwMode="auto">
          <a:xfrm>
            <a:off x="6172200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35"/>
          <p:cNvCxnSpPr>
            <a:cxnSpLocks noChangeShapeType="1"/>
          </p:cNvCxnSpPr>
          <p:nvPr/>
        </p:nvCxnSpPr>
        <p:spPr bwMode="auto">
          <a:xfrm>
            <a:off x="7980363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5867400"/>
            <a:ext cx="841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Impacts performance, security, reliability, cost…</a:t>
            </a:r>
          </a:p>
        </p:txBody>
      </p:sp>
    </p:spTree>
    <p:extLst>
      <p:ext uri="{BB962C8B-B14F-4D97-AF65-F5344CB8AC3E}">
        <p14:creationId xmlns:p14="http://schemas.microsoft.com/office/powerpoint/2010/main" val="1540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Networks are Hard to Manage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Operating a network is expensive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More than half the cost of a network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Yet, operator error causes most outages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Buggy software in the equipment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Routers with 20+ million lines of code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Cascading failures, vulnerabilities, etc.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The network is “in the way”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Especially a problem in data centers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… and home networks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2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domain, not (yet?) a discipline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Alphabet soup of protocols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Header formats, bit twiddling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Preoccupation with artifacts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From practice, to principles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Intellectual foundation for networking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Identify the key abstractions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… and support them efficiently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To build networks worthy of society’s trust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Foundation for Networking</a:t>
            </a:r>
          </a:p>
        </p:txBody>
      </p:sp>
    </p:spTree>
    <p:extLst>
      <p:ext uri="{BB962C8B-B14F-4D97-AF65-F5344CB8AC3E}">
        <p14:creationId xmlns:p14="http://schemas.microsoft.com/office/powerpoint/2010/main" val="1013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35242</TotalTime>
  <Words>1296</Words>
  <Application>Microsoft Office PowerPoint</Application>
  <PresentationFormat>On-screen Show (4:3)</PresentationFormat>
  <Paragraphs>365</Paragraphs>
  <Slides>35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Helvetica</vt:lpstr>
      <vt:lpstr>Myriad Pro</vt:lpstr>
      <vt:lpstr>Times New Roman</vt:lpstr>
      <vt:lpstr>Wingdings</vt:lpstr>
      <vt:lpstr>ヒラギノ角ゴ Pro W3</vt:lpstr>
      <vt:lpstr>Office Theme</vt:lpstr>
      <vt:lpstr>Data Center Networks and Software-defined Networking</vt:lpstr>
      <vt:lpstr>Agenda for semester</vt:lpstr>
      <vt:lpstr>Where are we in the semester?</vt:lpstr>
      <vt:lpstr>Results from Survey</vt:lpstr>
      <vt:lpstr>Results from Survey</vt:lpstr>
      <vt:lpstr>The Internet: A Remarkable Story</vt:lpstr>
      <vt:lpstr>Inside the ‘Net: A Different Story…</vt:lpstr>
      <vt:lpstr>Networks are Hard to Manage</vt:lpstr>
      <vt:lpstr>Creating Foundation for Networking</vt:lpstr>
      <vt:lpstr>Rethinking the “Division of Labor”</vt:lpstr>
      <vt:lpstr>Traditional Computer Networks</vt:lpstr>
      <vt:lpstr>Traditional Computer Networks</vt:lpstr>
      <vt:lpstr>Traditional Computer Networks</vt:lpstr>
      <vt:lpstr>Death to the Control Plane!</vt:lpstr>
      <vt:lpstr>Software Defined Networking (SDN)</vt:lpstr>
      <vt:lpstr>OpenFlow Networks</vt:lpstr>
      <vt:lpstr>Data-Plane: Simple Packet Handling</vt:lpstr>
      <vt:lpstr>Unifies Different Kinds of Boxes</vt:lpstr>
      <vt:lpstr>Controller: Programmability</vt:lpstr>
      <vt:lpstr>Example OpenFlow Applications</vt:lpstr>
      <vt:lpstr>E.g.: Dynamic Access Control</vt:lpstr>
      <vt:lpstr>E.g.: Seamless Mobility/Migration</vt:lpstr>
      <vt:lpstr>E.g.: Server Load Balancing</vt:lpstr>
      <vt:lpstr>E.g.: Network Virtualization</vt:lpstr>
      <vt:lpstr>OpenFlow in the Wild</vt:lpstr>
      <vt:lpstr>A Helpful Analogy</vt:lpstr>
      <vt:lpstr>Mainframes</vt:lpstr>
      <vt:lpstr>Routers/Switches</vt:lpstr>
      <vt:lpstr>Challenges</vt:lpstr>
      <vt:lpstr>Heterogeneous Switches</vt:lpstr>
      <vt:lpstr>Controller Delay and Overhead</vt:lpstr>
      <vt:lpstr>Distributed Controller</vt:lpstr>
      <vt:lpstr>Testing and Debugging</vt:lpstr>
      <vt:lpstr>Programming Abstractions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SoNIC: Precise Realtime Software Access and Control of Wired Networks</dc:title>
  <dc:creator>kslee</dc:creator>
  <cp:lastModifiedBy>Hakim Weatherspoon</cp:lastModifiedBy>
  <cp:revision>1302</cp:revision>
  <cp:lastPrinted>2014-09-11T13:53:47Z</cp:lastPrinted>
  <dcterms:created xsi:type="dcterms:W3CDTF">2013-03-08T13:49:57Z</dcterms:created>
  <dcterms:modified xsi:type="dcterms:W3CDTF">2017-03-21T14:04:40Z</dcterms:modified>
</cp:coreProperties>
</file>