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50" r:id="rId3"/>
    <p:sldId id="692" r:id="rId4"/>
    <p:sldId id="710" r:id="rId5"/>
    <p:sldId id="677" r:id="rId6"/>
    <p:sldId id="694" r:id="rId7"/>
    <p:sldId id="706" r:id="rId8"/>
    <p:sldId id="698" r:id="rId9"/>
    <p:sldId id="697" r:id="rId10"/>
    <p:sldId id="695" r:id="rId11"/>
    <p:sldId id="700" r:id="rId12"/>
    <p:sldId id="707" r:id="rId13"/>
    <p:sldId id="708" r:id="rId14"/>
    <p:sldId id="702" r:id="rId15"/>
    <p:sldId id="709" r:id="rId16"/>
    <p:sldId id="703" r:id="rId17"/>
    <p:sldId id="711" r:id="rId18"/>
    <p:sldId id="669" r:id="rId19"/>
    <p:sldId id="7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4" autoAdjust="0"/>
    <p:restoredTop sz="86332" autoAdjust="0"/>
  </p:normalViewPr>
  <p:slideViewPr>
    <p:cSldViewPr snapToObjects="1">
      <p:cViewPr varScale="1">
        <p:scale>
          <a:sx n="65" d="100"/>
          <a:sy n="65" d="100"/>
        </p:scale>
        <p:origin x="42" y="108"/>
      </p:cViewPr>
      <p:guideLst>
        <p:guide orient="horz" pos="3600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9492E1-ACFC-4EAE-89F0-B97929643C96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E6B7794-846B-480D-A4E0-E405160C4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0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47736FB-8E1A-4DB5-A89A-F4B63F1CB706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3DB6A07-BADA-4063-9EF1-0CD1D2A12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 Suh Lee – A exam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 Suh Lee – A exam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78" y="1169987"/>
            <a:ext cx="85344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Queues don’t matter when you can JUMP them!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96" y="2895600"/>
            <a:ext cx="89154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Matthew P. </a:t>
            </a:r>
            <a:r>
              <a:rPr lang="en-US" sz="2800" dirty="0" smtClean="0"/>
              <a:t>Grosvenor, </a:t>
            </a:r>
            <a:r>
              <a:rPr lang="en-US" sz="2800" dirty="0" err="1"/>
              <a:t>Malte</a:t>
            </a:r>
            <a:r>
              <a:rPr lang="en-US" sz="2800" dirty="0"/>
              <a:t> </a:t>
            </a:r>
            <a:r>
              <a:rPr lang="en-US" sz="2800" dirty="0" smtClean="0"/>
              <a:t>Schwarzkopf, </a:t>
            </a:r>
            <a:r>
              <a:rPr lang="en-US" sz="2800" dirty="0" err="1"/>
              <a:t>Ionel</a:t>
            </a:r>
            <a:r>
              <a:rPr lang="en-US" sz="2800" dirty="0"/>
              <a:t> </a:t>
            </a:r>
            <a:r>
              <a:rPr lang="en-US" sz="2800" dirty="0" smtClean="0"/>
              <a:t>Gog, </a:t>
            </a:r>
          </a:p>
          <a:p>
            <a:r>
              <a:rPr lang="en-US" sz="2800" dirty="0" smtClean="0"/>
              <a:t>Robert </a:t>
            </a:r>
            <a:r>
              <a:rPr lang="en-US" sz="2800" dirty="0"/>
              <a:t>N. M. </a:t>
            </a:r>
            <a:r>
              <a:rPr lang="en-US" sz="2800" dirty="0" smtClean="0"/>
              <a:t>Watson, </a:t>
            </a:r>
            <a:r>
              <a:rPr lang="en-US" sz="2800" dirty="0"/>
              <a:t>Andrew W. </a:t>
            </a:r>
            <a:r>
              <a:rPr lang="en-US" sz="2800" dirty="0" smtClean="0"/>
              <a:t>Moore, </a:t>
            </a:r>
          </a:p>
          <a:p>
            <a:r>
              <a:rPr lang="en-US" sz="2800" dirty="0" smtClean="0"/>
              <a:t>Steven Hand, Jon </a:t>
            </a:r>
            <a:r>
              <a:rPr lang="en-US" sz="2800" dirty="0" err="1"/>
              <a:t>Crowcroft</a:t>
            </a:r>
            <a:r>
              <a:rPr lang="en-US" sz="2800" dirty="0"/>
              <a:t> </a:t>
            </a:r>
          </a:p>
          <a:p>
            <a:r>
              <a:rPr lang="en-US" sz="2800" i="1" dirty="0"/>
              <a:t>University of Cambridge Computer Laboratory </a:t>
            </a:r>
            <a:endParaRPr lang="en-US" sz="2800" dirty="0"/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965859" y="5334000"/>
            <a:ext cx="5391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Presented by</a:t>
            </a:r>
          </a:p>
          <a:p>
            <a:pPr algn="ctr"/>
            <a:r>
              <a:rPr lang="en-US" sz="2800" dirty="0" smtClean="0"/>
              <a:t>Vishal Shrivastav, Cornell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610600" cy="73183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QJump</a:t>
            </a:r>
            <a:r>
              <a:rPr lang="en-US" dirty="0" smtClean="0">
                <a:solidFill>
                  <a:srgbClr val="800000"/>
                </a:solidFill>
              </a:rPr>
              <a:t> within switches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Datacenter switches support 8 hardware enforced priorities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Map each “logical” </a:t>
            </a:r>
            <a:r>
              <a:rPr lang="en-US" sz="2600" dirty="0" err="1" smtClean="0"/>
              <a:t>QJump</a:t>
            </a:r>
            <a:r>
              <a:rPr lang="en-US" sz="2600" dirty="0" smtClean="0"/>
              <a:t> level to “physical” priority level on switches</a:t>
            </a:r>
          </a:p>
          <a:p>
            <a:pPr lvl="1"/>
            <a:r>
              <a:rPr lang="en-US" sz="2200" dirty="0" smtClean="0"/>
              <a:t>Highest </a:t>
            </a:r>
            <a:r>
              <a:rPr lang="en-US" sz="2200" dirty="0" err="1" smtClean="0"/>
              <a:t>QJump</a:t>
            </a:r>
            <a:r>
              <a:rPr lang="en-US" sz="2200" dirty="0" smtClean="0"/>
              <a:t> level mapped to highest priority level on switches and so on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Packets from higher </a:t>
            </a:r>
            <a:r>
              <a:rPr lang="en-US" sz="2600" dirty="0" err="1" smtClean="0"/>
              <a:t>QJump</a:t>
            </a:r>
            <a:r>
              <a:rPr lang="en-US" sz="2600" dirty="0" smtClean="0"/>
              <a:t> levels can now “jump” the queue in the switches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3058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Evaluation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fig3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63" r="-24563"/>
          <a:stretch>
            <a:fillRect/>
          </a:stretch>
        </p:blipFill>
        <p:spPr>
          <a:xfrm>
            <a:off x="4419600" y="4238609"/>
            <a:ext cx="4724400" cy="25054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fig3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88" y="1600201"/>
            <a:ext cx="3138312" cy="2481933"/>
          </a:xfrm>
          <a:prstGeom prst="rect">
            <a:avLst/>
          </a:prstGeom>
        </p:spPr>
      </p:pic>
      <p:pic>
        <p:nvPicPr>
          <p:cNvPr id="7" name="Picture 6" descr="fig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84867"/>
            <a:ext cx="3505200" cy="4343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8329" y="1415535"/>
            <a:ext cx="316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 - Naiad barrier sync latency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396" y="4053943"/>
            <a:ext cx="339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 - </a:t>
            </a:r>
            <a:r>
              <a:rPr lang="en-US" dirty="0" err="1" smtClean="0"/>
              <a:t>Memcached</a:t>
            </a:r>
            <a:r>
              <a:rPr lang="en-US" dirty="0" smtClean="0"/>
              <a:t> request latency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7511" y="3087245"/>
            <a:ext cx="7924799" cy="99488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QJump</a:t>
            </a:r>
            <a:r>
              <a:rPr lang="en-US" sz="2400" dirty="0" smtClean="0"/>
              <a:t> resolves in-network interference </a:t>
            </a:r>
          </a:p>
          <a:p>
            <a:pPr algn="ctr"/>
            <a:r>
              <a:rPr lang="en-US" sz="2400" dirty="0" smtClean="0"/>
              <a:t>and </a:t>
            </a:r>
            <a:r>
              <a:rPr lang="en-US" sz="2400" dirty="0"/>
              <a:t>attains near-ideal performance for real applications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3058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Simulation : Workload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Screen Shot 2017-03-07 at 11.2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71" y="1501775"/>
            <a:ext cx="5765800" cy="5219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2133600"/>
            <a:ext cx="79247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web search workload, 95% of all bytes are from 30% of the flows that are 1-20 MB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9600" y="4572000"/>
            <a:ext cx="79247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data mining workload, 80% of flows are less than 10KB and 95% of all bytes are from 4% of the flows that are &gt;35 MB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46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3058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Simulation : Setup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Screen Shot 2017-03-07 at 11.0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426650"/>
            <a:ext cx="5588000" cy="241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0894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 err="1" smtClean="0"/>
              <a:t>QJump</a:t>
            </a:r>
            <a:r>
              <a:rPr lang="en-US" sz="2600" b="1" dirty="0" smtClean="0"/>
              <a:t> parameters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Maximum bytes that can be transmitted in an epoch (P) = 9KB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Bandwidth of slowest link (R) = 10Gbps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err="1" smtClean="0"/>
              <a:t>QJump</a:t>
            </a:r>
            <a:r>
              <a:rPr lang="en-US" sz="2200" dirty="0" smtClean="0"/>
              <a:t> levels = {1, 1.44, 7.2, 14.4, 28.8, 48, 72, 144}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v</a:t>
            </a:r>
            <a:r>
              <a:rPr lang="en-US" sz="2200" dirty="0" smtClean="0"/>
              <a:t>arying value of n from lowest -&gt; highest level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6106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Simulation : Results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7-03-05 at 09.46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650"/>
            <a:ext cx="9144000" cy="492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600200"/>
            <a:ext cx="8229599" cy="1066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short flows, on </a:t>
            </a:r>
            <a:r>
              <a:rPr lang="en-US" sz="2400" dirty="0"/>
              <a:t>both </a:t>
            </a:r>
            <a:r>
              <a:rPr lang="en-US" sz="2400" dirty="0" smtClean="0"/>
              <a:t>workloads</a:t>
            </a:r>
            <a:r>
              <a:rPr lang="en-US" sz="2400" dirty="0"/>
              <a:t>, QJUMP achieves average and 99th percentile FCTs close to or better than </a:t>
            </a:r>
            <a:r>
              <a:rPr lang="en-US" sz="2400" dirty="0" err="1"/>
              <a:t>pFabric</a:t>
            </a:r>
            <a:r>
              <a:rPr lang="en-US" sz="2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230" y="3186042"/>
            <a:ext cx="8229599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long flows, on web search workload, </a:t>
            </a:r>
            <a:r>
              <a:rPr lang="en-US" sz="2400" dirty="0" err="1" smtClean="0"/>
              <a:t>QJump</a:t>
            </a:r>
            <a:r>
              <a:rPr lang="en-US" sz="2400" dirty="0" smtClean="0"/>
              <a:t> beats </a:t>
            </a:r>
            <a:r>
              <a:rPr lang="en-US" sz="2400" dirty="0" err="1" smtClean="0"/>
              <a:t>pFabric</a:t>
            </a:r>
            <a:r>
              <a:rPr lang="en-US" sz="2400" dirty="0" smtClean="0"/>
              <a:t> </a:t>
            </a:r>
            <a:r>
              <a:rPr lang="en-US" sz="2400" dirty="0"/>
              <a:t>by up to 20% at high load, but loses </a:t>
            </a:r>
            <a:r>
              <a:rPr lang="en-US" sz="2400" dirty="0" smtClean="0"/>
              <a:t>by </a:t>
            </a:r>
            <a:r>
              <a:rPr lang="en-US" sz="2400" dirty="0"/>
              <a:t>15% at low </a:t>
            </a:r>
            <a:r>
              <a:rPr lang="en-US" sz="2400" dirty="0" smtClean="0"/>
              <a:t>load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3230" y="4876800"/>
            <a:ext cx="8229599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long flows, on data mining workload, </a:t>
            </a:r>
            <a:r>
              <a:rPr lang="en-US" sz="2400" dirty="0" err="1" smtClean="0"/>
              <a:t>QJump</a:t>
            </a:r>
            <a:r>
              <a:rPr lang="en-US" sz="2400" dirty="0" smtClean="0"/>
              <a:t> </a:t>
            </a:r>
            <a:r>
              <a:rPr lang="en-US" sz="2400" dirty="0"/>
              <a:t>average FCTs are between 30% and 63% worse than </a:t>
            </a:r>
            <a:r>
              <a:rPr lang="en-US" sz="2400" dirty="0" err="1"/>
              <a:t>pFabric’s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8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9154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Conclusion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56150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QJump</a:t>
            </a:r>
            <a:r>
              <a:rPr lang="en-US" sz="2600" dirty="0" smtClean="0"/>
              <a:t> </a:t>
            </a:r>
            <a:r>
              <a:rPr lang="en-US" sz="2600" dirty="0"/>
              <a:t>applies </a:t>
            </a:r>
            <a:r>
              <a:rPr lang="en-US" sz="2600" dirty="0" err="1"/>
              <a:t>QoS</a:t>
            </a:r>
            <a:r>
              <a:rPr lang="en-US" sz="2600" dirty="0"/>
              <a:t>-inspired concepts to datacenter </a:t>
            </a:r>
            <a:r>
              <a:rPr lang="en-US" sz="2600" dirty="0" smtClean="0"/>
              <a:t>applications </a:t>
            </a:r>
            <a:r>
              <a:rPr lang="en-US" sz="2600" dirty="0"/>
              <a:t>to mitigate network interference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/>
              <a:t>O</a:t>
            </a:r>
            <a:r>
              <a:rPr lang="en-US" sz="2600" dirty="0" smtClean="0"/>
              <a:t>ffers multiple service levels </a:t>
            </a:r>
            <a:r>
              <a:rPr lang="en-US" sz="2600" dirty="0"/>
              <a:t>with different latency variance vs. throughput </a:t>
            </a:r>
            <a:r>
              <a:rPr lang="en-US" sz="2600" dirty="0" smtClean="0"/>
              <a:t>tradeoffs</a:t>
            </a:r>
          </a:p>
          <a:p>
            <a:endParaRPr lang="en-US" sz="2600" dirty="0"/>
          </a:p>
          <a:p>
            <a:r>
              <a:rPr lang="en-US" sz="2600" dirty="0"/>
              <a:t>A</a:t>
            </a:r>
            <a:r>
              <a:rPr lang="en-US" sz="2600" dirty="0" smtClean="0"/>
              <a:t>ttains </a:t>
            </a:r>
            <a:r>
              <a:rPr lang="en-US" sz="2600" dirty="0"/>
              <a:t>near-ideal performance for real applications </a:t>
            </a:r>
            <a:r>
              <a:rPr lang="en-US" sz="2600" dirty="0" smtClean="0"/>
              <a:t>in the </a:t>
            </a:r>
            <a:r>
              <a:rPr lang="en-US" sz="2600" dirty="0" err="1" smtClean="0"/>
              <a:t>testbed</a:t>
            </a:r>
            <a:r>
              <a:rPr lang="en-US" sz="2600" dirty="0" smtClean="0"/>
              <a:t> and </a:t>
            </a:r>
            <a:r>
              <a:rPr lang="en-US" sz="2600" dirty="0"/>
              <a:t>good flow completion times in </a:t>
            </a:r>
            <a:r>
              <a:rPr lang="en-US" sz="2600" dirty="0" smtClean="0"/>
              <a:t>simulations</a:t>
            </a:r>
          </a:p>
          <a:p>
            <a:endParaRPr lang="en-US" sz="2600" dirty="0"/>
          </a:p>
          <a:p>
            <a:r>
              <a:rPr lang="en-US" sz="2600" dirty="0" err="1" smtClean="0"/>
              <a:t>QJump</a:t>
            </a:r>
            <a:r>
              <a:rPr lang="en-US" sz="2600" dirty="0" smtClean="0"/>
              <a:t> is immediately deployable and requires no modifications to the hardware</a:t>
            </a:r>
            <a:endParaRPr lang="en-US" sz="2600" dirty="0"/>
          </a:p>
          <a:p>
            <a:endParaRPr lang="en-US" sz="2400" dirty="0"/>
          </a:p>
          <a:p>
            <a:endParaRPr lang="en-US" sz="26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9154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Final thoughts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The Good </a:t>
            </a:r>
            <a:r>
              <a:rPr lang="mr-IN" sz="2600" b="1" dirty="0" smtClean="0"/>
              <a:t>…</a:t>
            </a:r>
            <a:endParaRPr lang="en-US" sz="2600" b="1" dirty="0" smtClean="0"/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provide bounded latencies for applications that require it</a:t>
            </a:r>
          </a:p>
          <a:p>
            <a:pPr lvl="1"/>
            <a:r>
              <a:rPr lang="en-US" sz="2200" dirty="0"/>
              <a:t>d</a:t>
            </a:r>
            <a:r>
              <a:rPr lang="en-US" sz="2200" dirty="0" smtClean="0"/>
              <a:t>oes a good job of resolving interference via priorities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mmediately deployable</a:t>
            </a:r>
          </a:p>
          <a:p>
            <a:pPr lvl="1"/>
            <a:endParaRPr lang="en-US" sz="2200" dirty="0"/>
          </a:p>
          <a:p>
            <a:r>
              <a:rPr lang="en-US" sz="2600" b="1" dirty="0" smtClean="0"/>
              <a:t>The Bad </a:t>
            </a:r>
            <a:r>
              <a:rPr lang="mr-IN" sz="2600" b="1" dirty="0" smtClean="0"/>
              <a:t>…</a:t>
            </a:r>
            <a:endParaRPr lang="en-US" sz="2600" b="1" dirty="0" smtClean="0"/>
          </a:p>
          <a:p>
            <a:pPr lvl="1"/>
            <a:r>
              <a:rPr lang="en-US" sz="2200" dirty="0" err="1" smtClean="0"/>
              <a:t>QJump</a:t>
            </a:r>
            <a:r>
              <a:rPr lang="en-US" sz="2200" dirty="0" smtClean="0"/>
              <a:t> levels are determined by applications (instead of automatic classification)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b="1" dirty="0" smtClean="0"/>
              <a:t>and The Ugly </a:t>
            </a:r>
            <a:r>
              <a:rPr lang="mr-IN" sz="2600" b="1" dirty="0" smtClean="0"/>
              <a:t>…</a:t>
            </a:r>
            <a:endParaRPr lang="en-US" sz="2600" b="1" dirty="0" smtClean="0"/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 principled way to figure out rate limit values for different </a:t>
            </a:r>
            <a:r>
              <a:rPr lang="en-US" sz="2200" dirty="0" err="1" smtClean="0"/>
              <a:t>QJump</a:t>
            </a:r>
            <a:r>
              <a:rPr lang="en-US" sz="2200" dirty="0" smtClean="0"/>
              <a:t> levels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923962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200" b="1" dirty="0" smtClean="0"/>
              <a:t>Are we fundamentally limited by statistical multiplexing when it comes to achieving strong guarantees (latency, throughput, queuing) about the network?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200" b="1" dirty="0" smtClean="0"/>
              <a:t>Is it reasonable to trade-off throughput for strong latency guarantees?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8371" y="4464168"/>
            <a:ext cx="2772640" cy="893181"/>
            <a:chOff x="6549656" y="3756130"/>
            <a:chExt cx="3491113" cy="1124630"/>
          </a:xfrm>
        </p:grpSpPr>
        <p:grpSp>
          <p:nvGrpSpPr>
            <p:cNvPr id="6" name="Group 5"/>
            <p:cNvGrpSpPr/>
            <p:nvPr/>
          </p:nvGrpSpPr>
          <p:grpSpPr>
            <a:xfrm>
              <a:off x="6577361" y="3756130"/>
              <a:ext cx="3463408" cy="1124630"/>
              <a:chOff x="2848305" y="2420181"/>
              <a:chExt cx="6012506" cy="195237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848305" y="2420181"/>
                <a:ext cx="6012506" cy="1572308"/>
                <a:chOff x="3269979" y="5247431"/>
                <a:chExt cx="4399885" cy="1572308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487219" y="5247431"/>
                  <a:ext cx="3006222" cy="121494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269979" y="6146981"/>
                  <a:ext cx="764634" cy="672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SoC</a:t>
                  </a:r>
                  <a:endParaRPr lang="en-US" sz="14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57952" y="5953310"/>
                  <a:ext cx="580091" cy="4395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470011" y="5855925"/>
                  <a:ext cx="942493" cy="672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CPU</a:t>
                  </a:r>
                  <a:endParaRPr lang="en-US" sz="1400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5095791" y="5844982"/>
                  <a:ext cx="2574073" cy="672760"/>
                  <a:chOff x="5714747" y="6420367"/>
                  <a:chExt cx="2574073" cy="68588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827595" y="6503211"/>
                    <a:ext cx="2135333" cy="4858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714747" y="6420367"/>
                    <a:ext cx="2574073" cy="685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/>
                      <a:t>NIC/Packet switch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6414558" y="3538835"/>
                <a:ext cx="0" cy="3028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601118" y="3538835"/>
                <a:ext cx="0" cy="3028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787545" y="3538835"/>
                <a:ext cx="0" cy="3028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985845" y="3538835"/>
                <a:ext cx="0" cy="3028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072932" y="3784818"/>
                <a:ext cx="1333530" cy="58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i="1" dirty="0"/>
                  <a:t>d ports</a:t>
                </a:r>
                <a:endParaRPr lang="en-US" sz="1600" i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08333" y="2533002"/>
                <a:ext cx="3807142" cy="5058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31404" y="2490961"/>
                <a:ext cx="4155742" cy="60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Controllers: IO, memory...</a:t>
                </a:r>
                <a:endParaRPr lang="en-US" sz="12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656" y="3756132"/>
              <a:ext cx="616047" cy="614615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6944108" y="3785829"/>
              <a:ext cx="553464" cy="66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77195" y="4292026"/>
              <a:ext cx="458434" cy="168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33637" y="5389340"/>
            <a:ext cx="946487" cy="1169095"/>
            <a:chOff x="8386421" y="3065370"/>
            <a:chExt cx="946487" cy="11690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6499" y="3559637"/>
              <a:ext cx="856409" cy="5405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886" y="4113724"/>
              <a:ext cx="456986" cy="1207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6137" y="3430033"/>
              <a:ext cx="856409" cy="5405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2800" y="3309825"/>
              <a:ext cx="856409" cy="5405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463" y="3188444"/>
              <a:ext cx="856409" cy="5405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6421" y="3065370"/>
              <a:ext cx="856409" cy="540538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53697" y="5608303"/>
            <a:ext cx="2427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Boston </a:t>
            </a:r>
            <a:r>
              <a:rPr lang="en-GB" b="1" dirty="0" err="1"/>
              <a:t>Viridis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Server = </a:t>
            </a:r>
            <a:r>
              <a:rPr lang="en-GB" dirty="0" err="1"/>
              <a:t>Calxeda</a:t>
            </a:r>
            <a:r>
              <a:rPr lang="en-GB" dirty="0"/>
              <a:t> 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900 </a:t>
            </a:r>
            <a:r>
              <a:rPr lang="en-GB" dirty="0"/>
              <a:t>CPUs</a:t>
            </a:r>
          </a:p>
        </p:txBody>
      </p:sp>
      <p:sp>
        <p:nvSpPr>
          <p:cNvPr id="37" name="Cloud 36"/>
          <p:cNvSpPr/>
          <p:nvPr/>
        </p:nvSpPr>
        <p:spPr>
          <a:xfrm>
            <a:off x="5204813" y="4839603"/>
            <a:ext cx="152827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</a:t>
            </a:r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6" y="3943346"/>
            <a:ext cx="663905" cy="6639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4" y="3863181"/>
            <a:ext cx="663905" cy="6639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21" y="5837427"/>
            <a:ext cx="748513" cy="571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19" y="6182239"/>
            <a:ext cx="748513" cy="5715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44" y="4609416"/>
            <a:ext cx="598978" cy="5989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79" y="5159131"/>
            <a:ext cx="598978" cy="598978"/>
          </a:xfrm>
          <a:prstGeom prst="rect">
            <a:avLst/>
          </a:prstGeom>
        </p:spPr>
      </p:pic>
      <p:sp>
        <p:nvSpPr>
          <p:cNvPr id="44" name="Up-Down Arrow 43"/>
          <p:cNvSpPr/>
          <p:nvPr/>
        </p:nvSpPr>
        <p:spPr>
          <a:xfrm flipH="1">
            <a:off x="5981815" y="4401690"/>
            <a:ext cx="78901" cy="4138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-Down Arrow 44"/>
          <p:cNvSpPr/>
          <p:nvPr/>
        </p:nvSpPr>
        <p:spPr>
          <a:xfrm flipH="1">
            <a:off x="6579201" y="4402502"/>
            <a:ext cx="78901" cy="413828"/>
          </a:xfrm>
          <a:prstGeom prst="upDownArrow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-Down Arrow 45"/>
          <p:cNvSpPr/>
          <p:nvPr/>
        </p:nvSpPr>
        <p:spPr>
          <a:xfrm flipH="1">
            <a:off x="6867095" y="4785743"/>
            <a:ext cx="78901" cy="413828"/>
          </a:xfrm>
          <a:prstGeom prst="upDownArrow">
            <a:avLst/>
          </a:prstGeom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-Down Arrow 46"/>
          <p:cNvSpPr/>
          <p:nvPr/>
        </p:nvSpPr>
        <p:spPr>
          <a:xfrm flipH="1">
            <a:off x="6922193" y="5199571"/>
            <a:ext cx="78901" cy="413828"/>
          </a:xfrm>
          <a:prstGeom prst="upDownArrow">
            <a:avLst/>
          </a:prstGeom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-Down Arrow 47"/>
          <p:cNvSpPr/>
          <p:nvPr/>
        </p:nvSpPr>
        <p:spPr>
          <a:xfrm flipH="1">
            <a:off x="6702921" y="5578805"/>
            <a:ext cx="78901" cy="413828"/>
          </a:xfrm>
          <a:prstGeom prst="upDownArrow">
            <a:avLst/>
          </a:prstGeom>
          <a:scene3d>
            <a:camera prst="orthographicFront">
              <a:rot lat="0" lon="0" rev="138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-Down Arrow 48"/>
          <p:cNvSpPr/>
          <p:nvPr/>
        </p:nvSpPr>
        <p:spPr>
          <a:xfrm flipH="1">
            <a:off x="6077417" y="5744326"/>
            <a:ext cx="78901" cy="4138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46102" y="4038600"/>
            <a:ext cx="224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Rack-scale computing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0059" y="3587234"/>
            <a:ext cx="25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Resource disaggregation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13392"/>
            <a:ext cx="914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868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Where in the network interference happens?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One instance of </a:t>
            </a:r>
            <a:r>
              <a:rPr lang="en-US" b="1" dirty="0" smtClean="0">
                <a:latin typeface="Courier"/>
                <a:cs typeface="Courier"/>
              </a:rPr>
              <a:t>ping</a:t>
            </a:r>
            <a:r>
              <a:rPr lang="en-US" dirty="0" smtClean="0"/>
              <a:t> and two instances of </a:t>
            </a:r>
            <a:r>
              <a:rPr lang="en-US" b="1" dirty="0" err="1" smtClean="0">
                <a:latin typeface="Courier"/>
                <a:cs typeface="Courier"/>
              </a:rPr>
              <a:t>iperf</a:t>
            </a:r>
            <a:r>
              <a:rPr lang="en-US" dirty="0" smtClean="0"/>
              <a:t> sharing the same network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Paper </a:t>
            </a:r>
            <a:r>
              <a:rPr lang="en-US" sz="2400" dirty="0" err="1">
                <a:solidFill>
                  <a:srgbClr val="FF0000"/>
                </a:solidFill>
              </a:rPr>
              <a:t>focusses</a:t>
            </a:r>
            <a:r>
              <a:rPr lang="en-US" sz="2400" dirty="0">
                <a:solidFill>
                  <a:srgbClr val="FF0000"/>
                </a:solidFill>
              </a:rPr>
              <a:t> only on interference at shared switch queues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tabl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3" y="2590800"/>
            <a:ext cx="6972300" cy="27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123934"/>
            <a:ext cx="421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and 99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 smtClean="0">
                <a:latin typeface="Courier"/>
                <a:cs typeface="Courier"/>
              </a:rPr>
              <a:t>ping</a:t>
            </a:r>
            <a:r>
              <a:rPr lang="en-US" dirty="0" smtClean="0"/>
              <a:t> latencies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Datacenters comprise of varying mixture of workloads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ome require very low latencies, some sustained high throughput, and others require some combination of both</a:t>
            </a:r>
          </a:p>
          <a:p>
            <a:endParaRPr lang="en-US" sz="2600" dirty="0"/>
          </a:p>
          <a:p>
            <a:r>
              <a:rPr lang="en-US" sz="2600" dirty="0" smtClean="0"/>
              <a:t>Statistical Multiplexing leads to </a:t>
            </a:r>
            <a:r>
              <a:rPr lang="en-US" sz="2600" b="1" dirty="0" smtClean="0"/>
              <a:t>in-network interference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lead to large latency variance and long latency tails</a:t>
            </a:r>
          </a:p>
          <a:p>
            <a:pPr lvl="1"/>
            <a:r>
              <a:rPr lang="en-US" sz="2200" dirty="0"/>
              <a:t>l</a:t>
            </a:r>
            <a:r>
              <a:rPr lang="en-US" sz="2200" dirty="0" smtClean="0"/>
              <a:t>eads to poor user experience and impacts revenue</a:t>
            </a:r>
          </a:p>
          <a:p>
            <a:pPr lvl="1"/>
            <a:endParaRPr lang="en-US" sz="2200" dirty="0"/>
          </a:p>
          <a:p>
            <a:pPr marL="5715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How to achieve strong (bounded?) latency guarantees in present day datacenters?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3" y="694812"/>
            <a:ext cx="8915400" cy="7318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What causes latency variance? 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Queue build-up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packets from throughput intensive flows block a latency-sensitive packet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Need a way to separate throughput intensive flows from latency-sensitive flows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b="1" dirty="0" err="1" smtClean="0">
                <a:solidFill>
                  <a:srgbClr val="000000"/>
                </a:solidFill>
              </a:rPr>
              <a:t>Incast</a:t>
            </a:r>
            <a:endParaRPr lang="en-US" sz="2600" b="1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packets from many different latency-sensitive flows hit the queue at the same time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Need a way to </a:t>
            </a:r>
            <a:r>
              <a:rPr lang="en-US" sz="2200" i="1" dirty="0" smtClean="0">
                <a:solidFill>
                  <a:srgbClr val="FF0000"/>
                </a:solidFill>
              </a:rPr>
              <a:t>proactively</a:t>
            </a:r>
            <a:r>
              <a:rPr lang="en-US" sz="2200" dirty="0" smtClean="0">
                <a:solidFill>
                  <a:srgbClr val="FF0000"/>
                </a:solidFill>
              </a:rPr>
              <a:t> rate-limit latency-sensitive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9154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Setup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Screen Shot 2017-03-07 at 11.5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15" b="-15915"/>
          <a:stretch>
            <a:fillRect/>
          </a:stretch>
        </p:blipFill>
        <p:spPr>
          <a:xfrm>
            <a:off x="152400" y="1144026"/>
            <a:ext cx="85344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79247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 server running </a:t>
            </a:r>
            <a:r>
              <a:rPr lang="en-US" sz="2400" dirty="0" err="1" smtClean="0">
                <a:latin typeface="Courier"/>
                <a:cs typeface="Courier"/>
              </a:rPr>
              <a:t>ptpd</a:t>
            </a:r>
            <a:r>
              <a:rPr lang="en-US" sz="2400" dirty="0" smtClean="0">
                <a:latin typeface="Courier"/>
                <a:cs typeface="Courier"/>
              </a:rPr>
              <a:t> v2.1.0</a:t>
            </a:r>
            <a:r>
              <a:rPr lang="en-US" sz="2400" dirty="0" smtClean="0"/>
              <a:t> synchronizing with a timeserver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2743200"/>
            <a:ext cx="79247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 server generating mixed </a:t>
            </a:r>
            <a:r>
              <a:rPr lang="en-US" sz="2400" dirty="0"/>
              <a:t>GET/SET workload of 1 KB requests in TCP mode </a:t>
            </a:r>
            <a:r>
              <a:rPr lang="en-US" sz="2400" dirty="0" smtClean="0"/>
              <a:t>sent to </a:t>
            </a:r>
            <a:r>
              <a:rPr lang="en-US" sz="2400" dirty="0" err="1" smtClean="0">
                <a:latin typeface="Courier"/>
                <a:cs typeface="Courier"/>
              </a:rPr>
              <a:t>memcached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+mj-lt"/>
                <a:cs typeface="Courier"/>
              </a:rPr>
              <a:t>server</a:t>
            </a:r>
            <a:endParaRPr lang="en-US" sz="2400" dirty="0">
              <a:latin typeface="+mj-lt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451" y="3886200"/>
            <a:ext cx="7924799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r>
              <a:rPr lang="en-US" sz="2400" dirty="0" smtClean="0"/>
              <a:t> servers running 4-way barrier-synchronization benchmark</a:t>
            </a:r>
          </a:p>
          <a:p>
            <a:pPr algn="ctr"/>
            <a:r>
              <a:rPr lang="en-US" sz="2400" dirty="0">
                <a:cs typeface="Courier"/>
              </a:rPr>
              <a:t>u</a:t>
            </a:r>
            <a:r>
              <a:rPr lang="en-US" sz="2400" dirty="0" smtClean="0">
                <a:cs typeface="Courier"/>
              </a:rPr>
              <a:t>sing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Naiad </a:t>
            </a:r>
            <a:r>
              <a:rPr lang="en-US" sz="2400" dirty="0" smtClean="0">
                <a:latin typeface="Courier"/>
                <a:cs typeface="Courier"/>
              </a:rPr>
              <a:t>v0.2.3 </a:t>
            </a:r>
            <a:r>
              <a:rPr lang="en-US" sz="2400" dirty="0" smtClean="0">
                <a:cs typeface="Courier"/>
              </a:rPr>
              <a:t>benchmark</a:t>
            </a:r>
            <a:endParaRPr lang="en-US" sz="2400" dirty="0"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451" y="4963356"/>
            <a:ext cx="7924799" cy="85903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Courier"/>
              </a:rPr>
              <a:t>8 servers running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Hadoop</a:t>
            </a:r>
            <a:r>
              <a:rPr lang="en-US" sz="2400" dirty="0" smtClean="0">
                <a:latin typeface="+mj-lt"/>
                <a:cs typeface="Courier"/>
              </a:rPr>
              <a:t>, performing </a:t>
            </a:r>
            <a:r>
              <a:rPr lang="en-US" sz="2400" dirty="0"/>
              <a:t>a natural join between two </a:t>
            </a:r>
            <a:r>
              <a:rPr lang="en-US" sz="2400" dirty="0" smtClean="0"/>
              <a:t>512 </a:t>
            </a:r>
            <a:r>
              <a:rPr lang="en-US" sz="2400" dirty="0"/>
              <a:t>MB data sets </a:t>
            </a:r>
            <a:r>
              <a:rPr lang="en-US" sz="2400" dirty="0" smtClean="0"/>
              <a:t>(39M rows each)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2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How bad it really is?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fig1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0" r="-21900"/>
          <a:stretch>
            <a:fillRect/>
          </a:stretch>
        </p:blipFill>
        <p:spPr>
          <a:xfrm>
            <a:off x="3909302" y="1602026"/>
            <a:ext cx="4251905" cy="2338384"/>
          </a:xfrm>
        </p:spPr>
      </p:pic>
      <p:pic>
        <p:nvPicPr>
          <p:cNvPr id="8" name="Picture 7" descr="fig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3200400" cy="2264010"/>
          </a:xfrm>
          <a:prstGeom prst="rect">
            <a:avLst/>
          </a:prstGeom>
        </p:spPr>
      </p:pic>
      <p:pic>
        <p:nvPicPr>
          <p:cNvPr id="9" name="Picture 8" descr="fig1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5" y="4267200"/>
            <a:ext cx="2971800" cy="2350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6637" y="143922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0825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3026010"/>
            <a:ext cx="7924799" cy="124119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In-network interference can lead to significant increase in latencies </a:t>
            </a:r>
            <a:r>
              <a:rPr lang="en-US" sz="2400" smtClean="0"/>
              <a:t>and eventual performance </a:t>
            </a:r>
            <a:r>
              <a:rPr lang="en-US" sz="2400" dirty="0" smtClean="0"/>
              <a:t>degradation for latency-sensitive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6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Towards achieving bounded latency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600" b="1" dirty="0" smtClean="0"/>
              <a:t>Servicing delay</a:t>
            </a:r>
          </a:p>
          <a:p>
            <a:pPr lvl="1"/>
            <a:r>
              <a:rPr lang="en-US" sz="2200" dirty="0" smtClean="0"/>
              <a:t>Time since a packet got assigned to an output port to when it is finally ready to be transmitted over the outgoing link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Servicing delay is a function of the queue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Screen Shot 2017-03-05 at 02.23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0594"/>
            <a:ext cx="6883400" cy="233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5165916"/>
            <a:ext cx="582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Packets fanning in to a </a:t>
            </a:r>
            <a:r>
              <a:rPr lang="en-US" dirty="0" smtClean="0"/>
              <a:t>4-</a:t>
            </a:r>
            <a:r>
              <a:rPr lang="en-US" dirty="0"/>
              <a:t>port, virtual output queued switch. </a:t>
            </a:r>
            <a:endParaRPr lang="en-US" dirty="0" smtClean="0"/>
          </a:p>
          <a:p>
            <a:r>
              <a:rPr lang="en-US" dirty="0" smtClean="0"/>
              <a:t>Output </a:t>
            </a:r>
            <a:r>
              <a:rPr lang="en-US" dirty="0"/>
              <a:t>queues shown for port 3 only.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Maximum servicing delay</a:t>
            </a:r>
            <a:endParaRPr lang="en-US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>
                  <a:buFont typeface="Arial"/>
                  <a:buChar char="•"/>
                </a:pPr>
                <a:r>
                  <a:rPr lang="en-US" sz="2600" b="1" dirty="0" smtClean="0"/>
                  <a:t>Assumptions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2200" dirty="0" smtClean="0"/>
                  <a:t>Entire network abstracted as a “single big switch”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2200" dirty="0" smtClean="0"/>
                  <a:t>Initially idle network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2200" dirty="0" smtClean="0"/>
                  <a:t>Each host connected to the network via a single link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2200" dirty="0" smtClean="0"/>
                  <a:t>Link rates do not decrease from edges to network core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                      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𝑤𝑜𝑟𝑠𝑡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𝑐𝑎𝑠𝑒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𝑠𝑒𝑟𝑣𝑖𝑐𝑖𝑛𝑔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𝑑𝑒𝑙𝑎𝑦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≤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∗ </m:t>
                      </m:r>
                      <m:f>
                        <m:fPr>
                          <m:ctrlPr>
                            <a:rPr lang="mr-I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𝑅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 +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𝜀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3"/>
                <a:stretch>
                  <a:fillRect l="-107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3223" y="4907696"/>
                <a:ext cx="323755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 = number of hosts</a:t>
                </a:r>
              </a:p>
              <a:p>
                <a:r>
                  <a:rPr lang="en-US" sz="2000" dirty="0" smtClean="0"/>
                  <a:t>P = maximum packet size</a:t>
                </a:r>
              </a:p>
              <a:p>
                <a:r>
                  <a:rPr lang="en-US" sz="2000" dirty="0" smtClean="0"/>
                  <a:t>R = bandwidth of slowest link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sz="2000" dirty="0" smtClean="0"/>
                  <a:t> = switch processing delay</a:t>
                </a:r>
                <a:endParaRPr lang="en-US" sz="2000" dirty="0"/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223" y="4907696"/>
                <a:ext cx="3237553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1880" t="-1866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0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597154" cy="73183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800000"/>
                </a:solidFill>
              </a:rPr>
              <a:t>Rate-limiting to achieve bounded latency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4" y="1458119"/>
            <a:ext cx="8534400" cy="355065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600" b="1" dirty="0" smtClean="0"/>
              <a:t>Network epoch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aximum </a:t>
            </a:r>
            <a:r>
              <a:rPr lang="en-US" sz="2200" dirty="0"/>
              <a:t>time that an </a:t>
            </a:r>
            <a:r>
              <a:rPr lang="en-US" sz="2200" i="1" dirty="0"/>
              <a:t>idle</a:t>
            </a:r>
            <a:r>
              <a:rPr lang="en-US" sz="2200" dirty="0"/>
              <a:t> network will take to service one packet from every sending </a:t>
            </a:r>
            <a:r>
              <a:rPr lang="en-US" sz="2200" dirty="0" smtClean="0"/>
              <a:t>host</a:t>
            </a:r>
          </a:p>
          <a:p>
            <a:pPr lvl="1">
              <a:buFont typeface="Arial"/>
              <a:buChar char="•"/>
            </a:pPr>
            <a:endParaRPr lang="en-US" sz="2200" dirty="0"/>
          </a:p>
          <a:p>
            <a:pPr lvl="1">
              <a:buFont typeface="Arial"/>
              <a:buChar char="•"/>
            </a:pPr>
            <a:endParaRPr lang="en-US" sz="3000" dirty="0"/>
          </a:p>
          <a:p>
            <a:r>
              <a:rPr lang="en-US" sz="2600" dirty="0" smtClean="0"/>
              <a:t>All </a:t>
            </a:r>
            <a:r>
              <a:rPr lang="en-US" sz="2600" dirty="0"/>
              <a:t>hosts are rate-limited so that they can issue </a:t>
            </a:r>
            <a:r>
              <a:rPr lang="en-US" sz="2600" i="1" dirty="0" err="1"/>
              <a:t>atmost</a:t>
            </a:r>
            <a:r>
              <a:rPr lang="en-US" sz="2600" dirty="0"/>
              <a:t> one packet per epoch</a:t>
            </a:r>
          </a:p>
          <a:p>
            <a:pPr lvl="1">
              <a:buFont typeface="Arial"/>
              <a:buChar char="•"/>
            </a:pPr>
            <a:r>
              <a:rPr lang="en-US" b="1" dirty="0"/>
              <a:t>bounded queuing   =&gt;   bounded </a:t>
            </a:r>
            <a:r>
              <a:rPr lang="en-US" b="1" dirty="0" smtClean="0"/>
              <a:t>latency</a:t>
            </a:r>
            <a:endParaRPr lang="en-US" sz="2400" dirty="0"/>
          </a:p>
          <a:p>
            <a:pPr marL="0" indent="0">
              <a:buNone/>
            </a:pPr>
            <a:endParaRPr lang="en-US" sz="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A39C9447-7781-422B-80AA-8BF5919C3CC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87421" y="5673485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0021" y="5665018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87421" y="6062952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40021" y="6054485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7421" y="6443952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0021" y="6435485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82821" y="5357396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82821" y="5744041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79999" y="6150441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58554" y="5357396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58554" y="5758152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58554" y="6150441"/>
            <a:ext cx="304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40021" y="5357396"/>
            <a:ext cx="0" cy="119067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67057" y="5153817"/>
            <a:ext cx="93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poch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172730"/>
            <a:ext cx="93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poch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3078" y="2747799"/>
                <a:ext cx="3858685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𝑛𝑒𝑡𝑤𝑜𝑟𝑘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𝑒𝑝𝑜𝑐h</m:t>
                      </m:r>
                      <m:r>
                        <a:rPr lang="en-US" sz="2200" b="0" i="1" smtClean="0">
                          <a:latin typeface="Cambria Math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∗ </m:t>
                      </m:r>
                      <m:f>
                        <m:fPr>
                          <m:ctrlPr>
                            <a:rPr lang="mr-I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𝑅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 + 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𝜀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78" y="2747799"/>
                <a:ext cx="3858685" cy="6316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4812"/>
            <a:ext cx="86106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What about throughput?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Configure the value of </a:t>
            </a:r>
            <a:r>
              <a:rPr lang="en-US" sz="2600" b="1" dirty="0" smtClean="0"/>
              <a:t>n</a:t>
            </a:r>
            <a:r>
              <a:rPr lang="en-US" sz="2600" dirty="0" smtClean="0"/>
              <a:t> to create different </a:t>
            </a:r>
            <a:r>
              <a:rPr lang="en-US" sz="2600" dirty="0" err="1" smtClean="0"/>
              <a:t>QJump</a:t>
            </a:r>
            <a:r>
              <a:rPr lang="en-US" sz="2600" dirty="0" smtClean="0"/>
              <a:t> levels</a:t>
            </a:r>
          </a:p>
          <a:p>
            <a:pPr marL="457200" lvl="1" indent="0">
              <a:buNone/>
            </a:pPr>
            <a:r>
              <a:rPr lang="en-US" sz="2200" dirty="0" smtClean="0"/>
              <a:t>n = number of hosts -- </a:t>
            </a:r>
            <a:r>
              <a:rPr lang="en-US" sz="2200" b="1" dirty="0" smtClean="0"/>
              <a:t>highest </a:t>
            </a:r>
            <a:r>
              <a:rPr lang="en-US" sz="2200" b="1" dirty="0" err="1" smtClean="0"/>
              <a:t>QJump</a:t>
            </a:r>
            <a:r>
              <a:rPr lang="en-US" sz="2200" b="1" dirty="0" smtClean="0"/>
              <a:t> level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bounded latency; very low throughput</a:t>
            </a:r>
          </a:p>
          <a:p>
            <a:pPr marL="457200" lvl="1" indent="0">
              <a:buNone/>
            </a:pPr>
            <a:r>
              <a:rPr lang="en-US" sz="2200" dirty="0" smtClean="0"/>
              <a:t>n = 1 -- </a:t>
            </a:r>
            <a:r>
              <a:rPr lang="en-US" sz="2200" b="1" dirty="0" smtClean="0"/>
              <a:t>lowest </a:t>
            </a:r>
            <a:r>
              <a:rPr lang="en-US" sz="2200" b="1" dirty="0" err="1" smtClean="0"/>
              <a:t>QJump</a:t>
            </a:r>
            <a:r>
              <a:rPr lang="en-US" sz="2200" b="1" dirty="0" smtClean="0"/>
              <a:t> level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latency variance; line rate throughput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 descr="Screen Shot 2017-03-05 at 02.5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35" b="-107235"/>
          <a:stretch>
            <a:fillRect/>
          </a:stretch>
        </p:blipFill>
        <p:spPr>
          <a:xfrm>
            <a:off x="1752600" y="1219200"/>
            <a:ext cx="5029200" cy="26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40436</TotalTime>
  <Words>956</Words>
  <Application>Microsoft Office PowerPoint</Application>
  <PresentationFormat>On-screen Show (4:3)</PresentationFormat>
  <Paragraphs>178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Courier</vt:lpstr>
      <vt:lpstr>Mangal</vt:lpstr>
      <vt:lpstr>Office Theme</vt:lpstr>
      <vt:lpstr>Queues don’t matter when you can JUMP them! </vt:lpstr>
      <vt:lpstr>Introduction</vt:lpstr>
      <vt:lpstr>What causes latency variance? </vt:lpstr>
      <vt:lpstr>Setup</vt:lpstr>
      <vt:lpstr>How bad it really is?</vt:lpstr>
      <vt:lpstr>Towards achieving bounded latency</vt:lpstr>
      <vt:lpstr>Maximum servicing delay</vt:lpstr>
      <vt:lpstr>Rate-limiting to achieve bounded latency</vt:lpstr>
      <vt:lpstr>What about throughput?</vt:lpstr>
      <vt:lpstr>QJump within switches</vt:lpstr>
      <vt:lpstr>Evaluation</vt:lpstr>
      <vt:lpstr>Simulation : Workload</vt:lpstr>
      <vt:lpstr>Simulation : Setup</vt:lpstr>
      <vt:lpstr>Simulation : Results</vt:lpstr>
      <vt:lpstr>Conclusion</vt:lpstr>
      <vt:lpstr>Final thoughts</vt:lpstr>
      <vt:lpstr>Discussion</vt:lpstr>
      <vt:lpstr>PowerPoint Presentation</vt:lpstr>
      <vt:lpstr>Where in the network interference happens?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SoNIC: Precise Realtime Software Access and Control of Wired Networks</dc:title>
  <dc:creator>kslee</dc:creator>
  <cp:lastModifiedBy>Hakim Weatherspoon</cp:lastModifiedBy>
  <cp:revision>1705</cp:revision>
  <cp:lastPrinted>2014-09-11T13:53:47Z</cp:lastPrinted>
  <dcterms:created xsi:type="dcterms:W3CDTF">2013-03-08T13:49:57Z</dcterms:created>
  <dcterms:modified xsi:type="dcterms:W3CDTF">2017-03-09T14:19:51Z</dcterms:modified>
</cp:coreProperties>
</file>