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584" r:id="rId14"/>
    <p:sldId id="636" r:id="rId15"/>
    <p:sldId id="637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85" r:id="rId26"/>
    <p:sldId id="639" r:id="rId27"/>
    <p:sldId id="638" r:id="rId28"/>
    <p:sldId id="640" r:id="rId29"/>
    <p:sldId id="64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1" autoAdjust="0"/>
    <p:restoredTop sz="78089" autoAdjust="0"/>
  </p:normalViewPr>
  <p:slideViewPr>
    <p:cSldViewPr snapToObjects="1">
      <p:cViewPr varScale="1">
        <p:scale>
          <a:sx n="61" d="100"/>
          <a:sy n="61" d="100"/>
        </p:scale>
        <p:origin x="498" y="42"/>
      </p:cViewPr>
      <p:guideLst>
        <p:guide orient="horz" pos="3600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7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9492E1-ACFC-4EAE-89F0-B97929643C9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E6B7794-846B-480D-A4E0-E405160C4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0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47736FB-8E1A-4DB5-A89A-F4B63F1CB70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3DB6A07-BADA-4063-9EF1-0CD1D2A12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(10/17/14 17:10) -----</a:t>
            </a:r>
          </a:p>
          <a:p>
            <a:r>
              <a:rPr lang="en-US"/>
              <a:t>Modulating packet at PHY layer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always sending bits</a:t>
            </a:r>
          </a:p>
          <a:p>
            <a:endParaRPr lang="en-US"/>
          </a:p>
          <a:p>
            <a:r>
              <a:rPr lang="en-US"/>
              <a:t>fill with idle.</a:t>
            </a:r>
          </a:p>
          <a:p>
            <a:endParaRPr lang="en-US"/>
          </a:p>
          <a:p>
            <a:r>
              <a:rPr lang="en-US"/>
              <a:t>key is access / control idle in phy layer</a:t>
            </a:r>
          </a:p>
          <a:p>
            <a:endParaRPr lang="en-US"/>
          </a:p>
          <a:p>
            <a:r>
              <a:rPr lang="en-US"/>
              <a:t>given this, we can precisely generate packet train, and measure packet train.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(10/21/14 21:24) -----</a:t>
            </a:r>
          </a:p>
          <a:p>
            <a:r>
              <a:rPr lang="en-US"/>
              <a:t>Need to mention that it is sufficient to measure with packet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2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exact amount.</a:t>
            </a:r>
            <a:r>
              <a:rPr lang="en-US" baseline="0" dirty="0" smtClean="0"/>
              <a:t> That is what makes us accurate.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61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6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5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2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1’20”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8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1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3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(1/24/14 10:03) -----</a:t>
            </a:r>
          </a:p>
          <a:p>
            <a:r>
              <a:rPr lang="en-US"/>
              <a:t>Robustness: Forward error correction</a:t>
            </a:r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Map </a:t>
            </a:r>
          </a:p>
          <a:p>
            <a:endParaRPr lang="en-US"/>
          </a:p>
          <a:p>
            <a:r>
              <a:rPr lang="en-US"/>
              <a:t>Show one at a time.</a:t>
            </a:r>
          </a:p>
          <a:p>
            <a:r>
              <a:rPr lang="en-US"/>
              <a:t>----- Meeting Notes (11/6/14 14:13) -----</a:t>
            </a:r>
          </a:p>
          <a:p>
            <a:r>
              <a:rPr lang="en-US"/>
              <a:t>Make this bigger.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(1/24/14 10:03) -----</a:t>
            </a:r>
          </a:p>
          <a:p>
            <a:r>
              <a:rPr lang="en-US"/>
              <a:t>Robustness: Forward error correction</a:t>
            </a:r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Map </a:t>
            </a:r>
          </a:p>
          <a:p>
            <a:endParaRPr lang="en-US"/>
          </a:p>
          <a:p>
            <a:r>
              <a:rPr lang="en-US"/>
              <a:t>Show one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17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</a:t>
            </a:r>
            <a:r>
              <a:rPr lang="en-US" baseline="0" dirty="0" smtClean="0"/>
              <a:t> going to use active probe because we assume autonomous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example</a:t>
            </a:r>
          </a:p>
          <a:p>
            <a:r>
              <a:rPr lang="en-US" dirty="0" smtClean="0"/>
              <a:t>Narrow</a:t>
            </a:r>
            <a:r>
              <a:rPr lang="en-US" baseline="0" dirty="0" smtClean="0"/>
              <a:t> link is 2 </a:t>
            </a:r>
            <a:r>
              <a:rPr lang="en-US" baseline="0" dirty="0" err="1" smtClean="0"/>
              <a:t>Gbps</a:t>
            </a:r>
            <a:endParaRPr lang="en-US" baseline="0" dirty="0" smtClean="0"/>
          </a:p>
          <a:p>
            <a:r>
              <a:rPr lang="en-US" baseline="0" dirty="0" smtClean="0"/>
              <a:t>Tight link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 also put the actual figure up.</a:t>
            </a:r>
          </a:p>
          <a:p>
            <a:r>
              <a:rPr lang="en-US" baseline="0" dirty="0" smtClean="0"/>
              <a:t>----- Meeting Notes (11/6/14 13:26) -----</a:t>
            </a:r>
          </a:p>
          <a:p>
            <a:r>
              <a:rPr lang="en-US" baseline="0" dirty="0" smtClean="0"/>
              <a:t>Circle the knee,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4 figures.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5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Summary: two basic issues.</a:t>
            </a:r>
          </a:p>
          <a:p>
            <a:r>
              <a:rPr lang="en-US" baseline="0" dirty="0" smtClean="0"/>
              <a:t>At the sender end, in order to generate accurate probe rate, need fine control of packet timing at 100ps.</a:t>
            </a:r>
          </a:p>
          <a:p>
            <a:r>
              <a:rPr lang="en-US" baseline="0" dirty="0" smtClean="0"/>
              <a:t>What can commodity machine do? forwarding.</a:t>
            </a:r>
          </a:p>
          <a:p>
            <a:r>
              <a:rPr lang="en-US" baseline="0" dirty="0" smtClean="0"/>
              <a:t>Incoming rate is accurately controlled with increase rate.</a:t>
            </a:r>
          </a:p>
          <a:p>
            <a:r>
              <a:rPr lang="en-US" baseline="0" dirty="0" smtClean="0"/>
              <a:t>Linux kernel forwarding lost control on timing.</a:t>
            </a:r>
          </a:p>
          <a:p>
            <a:r>
              <a:rPr lang="en-US" baseline="0" dirty="0" smtClean="0"/>
              <a:t>Similarly,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dpdk</a:t>
            </a:r>
            <a:r>
              <a:rPr lang="en-US" baseline="0" dirty="0" smtClean="0"/>
              <a:t> does better at lower data rate, but still have no control over high data rate.</a:t>
            </a:r>
          </a:p>
          <a:p>
            <a:r>
              <a:rPr lang="en-US" baseline="0" dirty="0" smtClean="0"/>
              <a:t>Takeaway, with commodity machine, obtaining the level of control to generate accurate probe rate is not possible.</a:t>
            </a:r>
          </a:p>
          <a:p>
            <a:r>
              <a:rPr lang="en-US" baseline="0" dirty="0" smtClean="0"/>
              <a:t>Similarly, the problem of measuring packet timing at the receiver end is also difficult.</a:t>
            </a:r>
          </a:p>
          <a:p>
            <a:r>
              <a:rPr lang="en-US" baseline="0" dirty="0" smtClean="0"/>
              <a:t>----- Meeting Notes (11/6/14 13:57) -----</a:t>
            </a:r>
          </a:p>
          <a:p>
            <a:r>
              <a:rPr lang="en-US" baseline="0" dirty="0" smtClean="0"/>
              <a:t>10Gbps every bit is 100ps.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userspace we generated packet with instantenous rate from 0.1 Gbps, each pair of packet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Experiment is simple, we have one forwarding element.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batching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slow down and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lines to emphasize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(10/17/14 17:10) -----</a:t>
            </a:r>
          </a:p>
          <a:p>
            <a:r>
              <a:rPr lang="en-US"/>
              <a:t>Modulating packet at PHY layer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always sending bits</a:t>
            </a:r>
          </a:p>
          <a:p>
            <a:endParaRPr lang="en-US"/>
          </a:p>
          <a:p>
            <a:r>
              <a:rPr lang="en-US"/>
              <a:t>fill with idle.</a:t>
            </a:r>
          </a:p>
          <a:p>
            <a:endParaRPr lang="en-US"/>
          </a:p>
          <a:p>
            <a:r>
              <a:rPr lang="en-US"/>
              <a:t>key is access / control idle in phy layer</a:t>
            </a:r>
          </a:p>
          <a:p>
            <a:endParaRPr lang="en-US"/>
          </a:p>
          <a:p>
            <a:r>
              <a:rPr lang="en-US"/>
              <a:t>given this, we can precisely generate packet train, and measure packet train.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(10/21/14 21:24) -----</a:t>
            </a:r>
          </a:p>
          <a:p>
            <a:r>
              <a:rPr lang="en-US"/>
              <a:t>Need to mention that it is sufficient to measure with packet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ysClr val="windowText" lastClr="000000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9.png"/><Relationship Id="rId10" Type="http://schemas.openxmlformats.org/officeDocument/2006/relationships/image" Target="../media/image17.emf"/><Relationship Id="rId4" Type="http://schemas.openxmlformats.org/officeDocument/2006/relationships/image" Target="../media/image10.png"/><Relationship Id="rId9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9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5344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Center Networks and Switching and Queueing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8915400" cy="2438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Hakim Weatherspoon</a:t>
            </a:r>
            <a:endParaRPr lang="en-US" sz="2800" dirty="0" smtClean="0"/>
          </a:p>
          <a:p>
            <a:r>
              <a:rPr lang="en-US" sz="2800" dirty="0" smtClean="0"/>
              <a:t>Associate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 CS 5413: High Performance Computing and Networking</a:t>
            </a:r>
            <a:endParaRPr lang="en-US" sz="2800" dirty="0"/>
          </a:p>
          <a:p>
            <a:endParaRPr lang="en-US" sz="2200" dirty="0"/>
          </a:p>
          <a:p>
            <a:r>
              <a:rPr lang="en-US" sz="2400" dirty="0" smtClean="0"/>
              <a:t>March 6,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352800"/>
            <a:ext cx="8610600" cy="2773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State-of-art (software) tools do </a:t>
            </a:r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work at high speed because they cannot control and capture inter-packet spacing with required precision.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652657" y="2185879"/>
            <a:ext cx="1571485" cy="445532"/>
            <a:chOff x="350354" y="2362200"/>
            <a:chExt cx="1571485" cy="445532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2362200"/>
              <a:ext cx="1540839" cy="152400"/>
              <a:chOff x="909542" y="2971800"/>
              <a:chExt cx="3313541" cy="304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70179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7244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50354" y="2645783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96997" y="2655332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3777" y="2552531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21839" y="2551413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67945" y="2438400"/>
              <a:ext cx="44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A</a:t>
              </a:r>
              <a:r>
                <a:rPr lang="en-US" baseline="30000" dirty="0"/>
                <a:t>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7587" y="2209800"/>
            <a:ext cx="1718195" cy="445532"/>
            <a:chOff x="6740005" y="2362200"/>
            <a:chExt cx="1718195" cy="445532"/>
          </a:xfrm>
        </p:grpSpPr>
        <p:grpSp>
          <p:nvGrpSpPr>
            <p:cNvPr id="10" name="Group 9"/>
            <p:cNvGrpSpPr/>
            <p:nvPr/>
          </p:nvGrpSpPr>
          <p:grpSpPr>
            <a:xfrm>
              <a:off x="6756844" y="2362200"/>
              <a:ext cx="1693239" cy="152400"/>
              <a:chOff x="909542" y="2971800"/>
              <a:chExt cx="3641274" cy="304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6740005" y="2630966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829955" y="2640515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63428" y="2537714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458200" y="2536596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333631" y="2438400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B</a:t>
              </a:r>
              <a:r>
                <a:rPr lang="en-US" baseline="30000" dirty="0"/>
                <a:t>8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151031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23014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28800" y="2057400"/>
            <a:ext cx="3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23014" y="2057400"/>
            <a:ext cx="291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95400" y="155958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Cannot Control at 100ps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95961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19809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73730" y="2057400"/>
            <a:ext cx="3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48982" y="2057400"/>
            <a:ext cx="291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86400" y="1547636"/>
            <a:ext cx="25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Cannot Measure at 100ps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5" name="Group 63"/>
          <p:cNvGrpSpPr/>
          <p:nvPr/>
        </p:nvGrpSpPr>
        <p:grpSpPr>
          <a:xfrm>
            <a:off x="7391400" y="1600200"/>
            <a:ext cx="1524000" cy="2209800"/>
            <a:chOff x="304800" y="1600200"/>
            <a:chExt cx="1524000" cy="2209800"/>
          </a:xfrm>
        </p:grpSpPr>
        <p:sp>
          <p:nvSpPr>
            <p:cNvPr id="46" name="Rectangle 45"/>
            <p:cNvSpPr/>
            <p:nvPr/>
          </p:nvSpPr>
          <p:spPr>
            <a:xfrm>
              <a:off x="304800" y="1600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2057400"/>
              <a:ext cx="1524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Transport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" y="2514600"/>
              <a:ext cx="1524000" cy="381000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" y="29718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Data Link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" y="3429000"/>
              <a:ext cx="15240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Physical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14401" y="2514600"/>
            <a:ext cx="6172199" cy="304800"/>
            <a:chOff x="914401" y="2514600"/>
            <a:chExt cx="6172199" cy="304800"/>
          </a:xfrm>
        </p:grpSpPr>
        <p:sp>
          <p:nvSpPr>
            <p:cNvPr id="52" name="Rectangle 51"/>
            <p:cNvSpPr/>
            <p:nvPr/>
          </p:nvSpPr>
          <p:spPr>
            <a:xfrm>
              <a:off x="914401" y="2514600"/>
              <a:ext cx="1371601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00402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i+1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5001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i+2</a:t>
              </a:r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Idle Characters (/I/)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Each bit ~100 picoseconds </a:t>
            </a:r>
          </a:p>
          <a:p>
            <a:pPr lvl="1"/>
            <a:r>
              <a:rPr lang="en-US" dirty="0" smtClean="0"/>
              <a:t>7~8 bit special character in the physical layer</a:t>
            </a:r>
          </a:p>
          <a:p>
            <a:pPr lvl="1"/>
            <a:r>
              <a:rPr lang="en-US" dirty="0" smtClean="0"/>
              <a:t>700~800 picoseconds to transmit</a:t>
            </a:r>
          </a:p>
          <a:p>
            <a:pPr lvl="1"/>
            <a:r>
              <a:rPr lang="en-US" dirty="0" smtClean="0"/>
              <a:t>Only in 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14401" y="2362200"/>
            <a:ext cx="6172199" cy="609600"/>
            <a:chOff x="914401" y="2362200"/>
            <a:chExt cx="6172199" cy="609600"/>
          </a:xfrm>
        </p:grpSpPr>
        <p:sp>
          <p:nvSpPr>
            <p:cNvPr id="5" name="Rectangle 4"/>
            <p:cNvSpPr/>
            <p:nvPr/>
          </p:nvSpPr>
          <p:spPr>
            <a:xfrm>
              <a:off x="914401" y="2514600"/>
              <a:ext cx="1371601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2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i+1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86002" y="2514600"/>
              <a:ext cx="914400" cy="304800"/>
              <a:chOff x="4114800" y="2514600"/>
              <a:chExt cx="914400" cy="304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114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91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672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434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196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5800" y="2514600"/>
                <a:ext cx="76200" cy="3048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482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244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006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76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53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715001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i+2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572001" y="2514600"/>
              <a:ext cx="1143000" cy="304800"/>
              <a:chOff x="6172200" y="2514600"/>
              <a:chExt cx="1143000" cy="304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162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11"/>
              <p:cNvGrpSpPr/>
              <p:nvPr/>
            </p:nvGrpSpPr>
            <p:grpSpPr>
              <a:xfrm>
                <a:off x="6172200" y="2514600"/>
                <a:ext cx="1143000" cy="304800"/>
                <a:chOff x="6172200" y="2971800"/>
                <a:chExt cx="1143000" cy="304800"/>
              </a:xfrm>
            </p:grpSpPr>
            <p:grpSp>
              <p:nvGrpSpPr>
                <p:cNvPr id="24" name="Group 48"/>
                <p:cNvGrpSpPr/>
                <p:nvPr/>
              </p:nvGrpSpPr>
              <p:grpSpPr>
                <a:xfrm>
                  <a:off x="6172200" y="2971800"/>
                  <a:ext cx="914400" cy="304800"/>
                  <a:chOff x="4114800" y="2514600"/>
                  <a:chExt cx="914400" cy="304800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4114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191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2672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43434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4196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4495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572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6482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7244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48006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4876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4953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7239000" y="29718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086600" y="29718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Donut 38"/>
            <p:cNvSpPr/>
            <p:nvPr/>
          </p:nvSpPr>
          <p:spPr>
            <a:xfrm>
              <a:off x="4419601" y="2362200"/>
              <a:ext cx="1409700" cy="609600"/>
            </a:xfrm>
            <a:prstGeom prst="donut">
              <a:avLst>
                <a:gd name="adj" fmla="val 3965"/>
              </a:avLst>
            </a:prstGeom>
            <a:ln>
              <a:solidFill>
                <a:srgbClr val="558ED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2133601" y="2362200"/>
              <a:ext cx="1219200" cy="609600"/>
            </a:xfrm>
            <a:prstGeom prst="donut">
              <a:avLst>
                <a:gd name="adj" fmla="val 3965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63"/>
          <p:cNvGrpSpPr/>
          <p:nvPr/>
        </p:nvGrpSpPr>
        <p:grpSpPr>
          <a:xfrm>
            <a:off x="7391400" y="1600200"/>
            <a:ext cx="1524000" cy="2209800"/>
            <a:chOff x="304800" y="1600200"/>
            <a:chExt cx="1524000" cy="2209800"/>
          </a:xfrm>
        </p:grpSpPr>
        <p:sp>
          <p:nvSpPr>
            <p:cNvPr id="46" name="Rectangle 45"/>
            <p:cNvSpPr/>
            <p:nvPr/>
          </p:nvSpPr>
          <p:spPr>
            <a:xfrm>
              <a:off x="304800" y="1600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Application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20574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Transport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" y="25146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" y="29718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Data Link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" y="3429000"/>
              <a:ext cx="15240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Physical</a:t>
              </a:r>
              <a:endParaRPr lang="en-US" dirty="0"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Probe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443382" y="44178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443382" y="3018688"/>
            <a:ext cx="0" cy="139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671982" y="4226218"/>
            <a:ext cx="152400" cy="1760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487997" y="4048468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1.0Gbps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830639" y="2907268"/>
            <a:ext cx="61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903921" y="44987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 #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010400" y="3896068"/>
            <a:ext cx="152400" cy="51309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487997" y="372924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4.0Gbps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7391400" y="3388020"/>
            <a:ext cx="152400" cy="10142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487997" y="327660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.0Gbps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371600" y="5410200"/>
            <a:ext cx="6699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By modulating Inter-packet gap at PHY layer,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we can generate accurate probe rate.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607" y="2545725"/>
            <a:ext cx="4250285" cy="878521"/>
            <a:chOff x="75607" y="2545725"/>
            <a:chExt cx="4250285" cy="878521"/>
          </a:xfrm>
        </p:grpSpPr>
        <p:grpSp>
          <p:nvGrpSpPr>
            <p:cNvPr id="7" name="Group 6"/>
            <p:cNvGrpSpPr/>
            <p:nvPr/>
          </p:nvGrpSpPr>
          <p:grpSpPr>
            <a:xfrm>
              <a:off x="909542" y="2590800"/>
              <a:ext cx="3416350" cy="833446"/>
              <a:chOff x="909542" y="2590800"/>
              <a:chExt cx="3416350" cy="83344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909542" y="2590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133600" y="2590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320052" y="2590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1600200" y="3048000"/>
                <a:ext cx="91563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382 /I/s</a:t>
                </a:r>
                <a:endParaRPr lang="en-US" dirty="0"/>
              </a:p>
            </p:txBody>
          </p:sp>
          <p:sp>
            <p:nvSpPr>
              <p:cNvPr id="197" name="Left Brace 196"/>
              <p:cNvSpPr/>
              <p:nvPr/>
            </p:nvSpPr>
            <p:spPr>
              <a:xfrm rot="16200000">
                <a:off x="1956135" y="2862332"/>
                <a:ext cx="132940" cy="238392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Left Brace 197"/>
              <p:cNvSpPr/>
              <p:nvPr/>
            </p:nvSpPr>
            <p:spPr>
              <a:xfrm rot="16200000">
                <a:off x="3166879" y="2872379"/>
                <a:ext cx="145395" cy="230752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819400" y="3054914"/>
                <a:ext cx="91563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382 /I/s</a:t>
                </a:r>
                <a:endParaRPr lang="en-US" dirty="0"/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3124200" y="2590800"/>
                <a:ext cx="228600" cy="304800"/>
                <a:chOff x="3174661" y="1981200"/>
                <a:chExt cx="228600" cy="304800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31746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2508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33270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1913198" y="2590800"/>
                <a:ext cx="228600" cy="304800"/>
                <a:chOff x="3588409" y="1981200"/>
                <a:chExt cx="228600" cy="304800"/>
              </a:xfrm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TextBox 106"/>
            <p:cNvSpPr txBox="1"/>
            <p:nvPr/>
          </p:nvSpPr>
          <p:spPr>
            <a:xfrm>
              <a:off x="75607" y="2545725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8Gbps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40" y="3544574"/>
            <a:ext cx="4596300" cy="870272"/>
            <a:chOff x="67140" y="3544574"/>
            <a:chExt cx="4596300" cy="870272"/>
          </a:xfrm>
        </p:grpSpPr>
        <p:grpSp>
          <p:nvGrpSpPr>
            <p:cNvPr id="5" name="Group 4"/>
            <p:cNvGrpSpPr/>
            <p:nvPr/>
          </p:nvGrpSpPr>
          <p:grpSpPr>
            <a:xfrm>
              <a:off x="909542" y="3581400"/>
              <a:ext cx="3753898" cy="833446"/>
              <a:chOff x="909542" y="3814754"/>
              <a:chExt cx="3753898" cy="833446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909542" y="3814754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286000" y="3814754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657600" y="3814754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671543" y="4263314"/>
                <a:ext cx="103157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2290 /I/s</a:t>
                </a:r>
                <a:endParaRPr lang="en-US" dirty="0"/>
              </a:p>
            </p:txBody>
          </p:sp>
          <p:sp>
            <p:nvSpPr>
              <p:cNvPr id="172" name="Left Brace 171"/>
              <p:cNvSpPr/>
              <p:nvPr/>
            </p:nvSpPr>
            <p:spPr>
              <a:xfrm rot="16200000">
                <a:off x="2032290" y="4010130"/>
                <a:ext cx="132940" cy="390703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Left Brace 172"/>
              <p:cNvSpPr/>
              <p:nvPr/>
            </p:nvSpPr>
            <p:spPr>
              <a:xfrm rot="16200000">
                <a:off x="3394403" y="4021209"/>
                <a:ext cx="145395" cy="3810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354952" y="4278868"/>
                <a:ext cx="103157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2290 /I/s</a:t>
                </a:r>
                <a:endParaRPr lang="en-US" dirty="0"/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3276600" y="3814754"/>
                <a:ext cx="380911" cy="304800"/>
                <a:chOff x="3327061" y="1981200"/>
                <a:chExt cx="380911" cy="3048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3270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34032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34794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35556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3631772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913198" y="3814754"/>
                <a:ext cx="380911" cy="304800"/>
                <a:chOff x="3588409" y="1981200"/>
                <a:chExt cx="380911" cy="304800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38170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8931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>
              <a:off x="67140" y="3544574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4Gbps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607" y="4497542"/>
            <a:ext cx="5077662" cy="907904"/>
            <a:chOff x="75607" y="4497542"/>
            <a:chExt cx="5077662" cy="907904"/>
          </a:xfrm>
        </p:grpSpPr>
        <p:grpSp>
          <p:nvGrpSpPr>
            <p:cNvPr id="6" name="Group 5"/>
            <p:cNvGrpSpPr/>
            <p:nvPr/>
          </p:nvGrpSpPr>
          <p:grpSpPr>
            <a:xfrm>
              <a:off x="909542" y="4572000"/>
              <a:ext cx="4243727" cy="833446"/>
              <a:chOff x="909542" y="5181600"/>
              <a:chExt cx="4243727" cy="83344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909542" y="51816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522709" y="51816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47429" y="51816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1500 B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671543" y="5630160"/>
                <a:ext cx="1148572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11374 /I/s</a:t>
                </a:r>
                <a:endParaRPr lang="en-US" dirty="0"/>
              </a:p>
            </p:txBody>
          </p:sp>
          <p:sp>
            <p:nvSpPr>
              <p:cNvPr id="75" name="Left Brace 74"/>
              <p:cNvSpPr/>
              <p:nvPr/>
            </p:nvSpPr>
            <p:spPr>
              <a:xfrm rot="16200000">
                <a:off x="2146588" y="5262677"/>
                <a:ext cx="132940" cy="61930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Left Brace 75"/>
              <p:cNvSpPr/>
              <p:nvPr/>
            </p:nvSpPr>
            <p:spPr>
              <a:xfrm rot="16200000">
                <a:off x="3769961" y="5273800"/>
                <a:ext cx="145395" cy="60951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354952" y="5645714"/>
                <a:ext cx="1148572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11374 /I/s</a:t>
                </a:r>
                <a:endParaRPr lang="en-US" dirty="0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537948" y="5181600"/>
                <a:ext cx="609511" cy="304800"/>
                <a:chOff x="3588409" y="1981200"/>
                <a:chExt cx="609511" cy="3048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8170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8931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39693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0455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41217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913198" y="5181600"/>
                <a:ext cx="609511" cy="304800"/>
                <a:chOff x="3588409" y="1981200"/>
                <a:chExt cx="609511" cy="3048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8170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8931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39693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0455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1217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75607" y="4497542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1Gbps</a:t>
              </a:r>
              <a:endParaRPr lang="en-US" dirty="0"/>
            </a:p>
          </p:txBody>
        </p:sp>
      </p:grp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4" grpId="0" animBg="1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accurately estimate avail-</a:t>
            </a:r>
            <a:r>
              <a:rPr lang="en-US" dirty="0" err="1" smtClean="0">
                <a:solidFill>
                  <a:srgbClr val="FF0000"/>
                </a:solidFill>
              </a:rPr>
              <a:t>bw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10Gbps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existing estimation algorithms work with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How do the following parameters affect accuracy?</a:t>
            </a:r>
          </a:p>
          <a:p>
            <a:pPr lvl="1"/>
            <a:r>
              <a:rPr lang="en-US" dirty="0"/>
              <a:t>Packet train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probe packet </a:t>
            </a:r>
            <a:r>
              <a:rPr lang="en-US" dirty="0"/>
              <a:t>size distribution 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size distribution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</a:t>
            </a:r>
            <a:r>
              <a:rPr lang="en-US" dirty="0" err="1" smtClean="0"/>
              <a:t>burstiness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inProbe</a:t>
            </a:r>
            <a:r>
              <a:rPr lang="en-US" dirty="0" smtClean="0">
                <a:solidFill>
                  <a:srgbClr val="FF0000"/>
                </a:solidFill>
              </a:rPr>
              <a:t> work in the wild, Internet?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work in rate limiting environments?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22437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</a:t>
            </a:r>
            <a:r>
              <a:rPr lang="en-US" dirty="0" err="1" smtClean="0"/>
              <a:t>MinProbe</a:t>
            </a:r>
            <a:r>
              <a:rPr lang="en-US" dirty="0" smtClean="0"/>
              <a:t> accurately estimate avail-</a:t>
            </a:r>
            <a:r>
              <a:rPr lang="en-US" dirty="0" err="1" smtClean="0"/>
              <a:t>bw</a:t>
            </a:r>
            <a:r>
              <a:rPr lang="en-US" dirty="0" smtClean="0"/>
              <a:t> at 10Gbps?</a:t>
            </a:r>
          </a:p>
          <a:p>
            <a:r>
              <a:rPr lang="en-US" dirty="0" smtClean="0"/>
              <a:t>Can existing estimation algorithms work with </a:t>
            </a:r>
            <a:r>
              <a:rPr lang="en-US" dirty="0" err="1" smtClean="0"/>
              <a:t>MinProbe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the following parameters affect accuracy?</a:t>
            </a:r>
          </a:p>
          <a:p>
            <a:pPr lvl="1"/>
            <a:r>
              <a:rPr lang="en-US" dirty="0" smtClean="0"/>
              <a:t>Packet train length</a:t>
            </a:r>
          </a:p>
          <a:p>
            <a:pPr lvl="1"/>
            <a:r>
              <a:rPr lang="en-US" dirty="0" smtClean="0"/>
              <a:t>probe packet size distribution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ross packet size distribution</a:t>
            </a:r>
          </a:p>
          <a:p>
            <a:pPr lvl="1"/>
            <a:r>
              <a:rPr lang="en-US" dirty="0" smtClean="0"/>
              <a:t>cross packet </a:t>
            </a:r>
            <a:r>
              <a:rPr lang="en-US" dirty="0" err="1" smtClean="0"/>
              <a:t>burstiness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 err="1"/>
              <a:t>M</a:t>
            </a:r>
            <a:r>
              <a:rPr lang="en-US" dirty="0" err="1" smtClean="0"/>
              <a:t>inProbe</a:t>
            </a:r>
            <a:r>
              <a:rPr lang="en-US" dirty="0" smtClean="0"/>
              <a:t> work in the wild, Internet?</a:t>
            </a:r>
          </a:p>
          <a:p>
            <a:r>
              <a:rPr lang="en-US" dirty="0" smtClean="0"/>
              <a:t>Does </a:t>
            </a:r>
            <a:r>
              <a:rPr lang="en-US" dirty="0" err="1" smtClean="0"/>
              <a:t>MinProbe</a:t>
            </a:r>
            <a:r>
              <a:rPr lang="en-US" dirty="0" smtClean="0"/>
              <a:t> work in rate limiting environments?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88" y="3875419"/>
            <a:ext cx="632957" cy="743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648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Controlled Environment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8690" y="4648200"/>
            <a:ext cx="217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Lambda Rail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782321" y="2371286"/>
            <a:ext cx="3371071" cy="1979019"/>
            <a:chOff x="782321" y="2371286"/>
            <a:chExt cx="3371071" cy="1979019"/>
          </a:xfrm>
        </p:grpSpPr>
        <p:pic>
          <p:nvPicPr>
            <p:cNvPr id="18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2321" y="3759060"/>
              <a:ext cx="372592" cy="591245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248444"/>
              <a:ext cx="735963" cy="7680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248444"/>
              <a:ext cx="735963" cy="768058"/>
            </a:xfrm>
            <a:prstGeom prst="rect">
              <a:avLst/>
            </a:prstGeom>
          </p:spPr>
        </p:pic>
        <p:pic>
          <p:nvPicPr>
            <p:cNvPr id="23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2321" y="2371286"/>
              <a:ext cx="372592" cy="591245"/>
            </a:xfrm>
            <a:prstGeom prst="rect">
              <a:avLst/>
            </a:prstGeom>
            <a:noFill/>
          </p:spPr>
        </p:pic>
        <p:pic>
          <p:nvPicPr>
            <p:cNvPr id="24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780800" y="2423717"/>
              <a:ext cx="372592" cy="591245"/>
            </a:xfrm>
            <a:prstGeom prst="rect">
              <a:avLst/>
            </a:prstGeom>
            <a:noFill/>
          </p:spPr>
        </p:pic>
        <p:pic>
          <p:nvPicPr>
            <p:cNvPr id="26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5876" y="3215301"/>
              <a:ext cx="410675" cy="333204"/>
            </a:xfrm>
            <a:prstGeom prst="rect">
              <a:avLst/>
            </a:prstGeom>
            <a:noFill/>
          </p:spPr>
        </p:pic>
        <p:pic>
          <p:nvPicPr>
            <p:cNvPr id="29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5919" y="3284866"/>
              <a:ext cx="410675" cy="333204"/>
            </a:xfrm>
            <a:prstGeom prst="rect">
              <a:avLst/>
            </a:prstGeom>
            <a:noFill/>
          </p:spPr>
        </p:pic>
        <p:cxnSp>
          <p:nvCxnSpPr>
            <p:cNvPr id="36" name="Straight Connector 35"/>
            <p:cNvCxnSpPr>
              <a:stCxn id="23" idx="2"/>
            </p:cNvCxnSpPr>
            <p:nvPr/>
          </p:nvCxnSpPr>
          <p:spPr>
            <a:xfrm>
              <a:off x="968617" y="2962531"/>
              <a:ext cx="0" cy="274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3"/>
            </p:cNvCxnSpPr>
            <p:nvPr/>
          </p:nvCxnSpPr>
          <p:spPr>
            <a:xfrm>
              <a:off x="1266551" y="3381903"/>
              <a:ext cx="409849" cy="166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1"/>
            </p:cNvCxnSpPr>
            <p:nvPr/>
          </p:nvCxnSpPr>
          <p:spPr>
            <a:xfrm flipV="1">
              <a:off x="1154913" y="3759060"/>
              <a:ext cx="521487" cy="2956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09800" y="3618070"/>
              <a:ext cx="533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9" idx="1"/>
            </p:cNvCxnSpPr>
            <p:nvPr/>
          </p:nvCxnSpPr>
          <p:spPr>
            <a:xfrm flipV="1">
              <a:off x="3301485" y="3451468"/>
              <a:ext cx="304434" cy="970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67096" y="3065448"/>
              <a:ext cx="0" cy="2699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4612174" y="1965995"/>
            <a:ext cx="3653453" cy="2504569"/>
            <a:chOff x="271392" y="1611868"/>
            <a:chExt cx="6892634" cy="4047208"/>
          </a:xfrm>
        </p:grpSpPr>
        <p:pic>
          <p:nvPicPr>
            <p:cNvPr id="87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521019" y="4662613"/>
              <a:ext cx="643007" cy="983503"/>
            </a:xfrm>
            <a:prstGeom prst="rect">
              <a:avLst/>
            </a:prstGeom>
            <a:noFill/>
          </p:spPr>
        </p:pic>
        <p:pic>
          <p:nvPicPr>
            <p:cNvPr id="88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1695" y="4973843"/>
              <a:ext cx="708733" cy="554266"/>
            </a:xfrm>
            <a:prstGeom prst="rect">
              <a:avLst/>
            </a:prstGeom>
            <a:noFill/>
          </p:spPr>
        </p:pic>
        <p:pic>
          <p:nvPicPr>
            <p:cNvPr id="89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9050" y="4973843"/>
              <a:ext cx="708733" cy="554266"/>
            </a:xfrm>
            <a:prstGeom prst="rect">
              <a:avLst/>
            </a:prstGeom>
            <a:noFill/>
          </p:spPr>
        </p:pic>
        <p:pic>
          <p:nvPicPr>
            <p:cNvPr id="91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1392" y="4675573"/>
              <a:ext cx="643008" cy="983503"/>
            </a:xfrm>
            <a:prstGeom prst="rect">
              <a:avLst/>
            </a:prstGeom>
            <a:noFill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3429000"/>
              <a:ext cx="1270105" cy="127762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3429000"/>
              <a:ext cx="1270105" cy="127762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1676400"/>
              <a:ext cx="1270105" cy="127762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696" y="1676400"/>
              <a:ext cx="1270105" cy="127762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196730"/>
              <a:ext cx="1270105" cy="1277620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4774780" y="3289684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NYC</a:t>
              </a:r>
              <a:endParaRPr lang="en-US" sz="12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14414" y="3290954"/>
              <a:ext cx="979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Cornell(NYC)</a:t>
              </a:r>
              <a:endParaRPr lang="en-US" sz="12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15000" y="1611868"/>
              <a:ext cx="623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Boston</a:t>
              </a:r>
              <a:endParaRPr lang="en-US" sz="1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98843" y="1611868"/>
              <a:ext cx="67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Chicago</a:t>
              </a:r>
              <a:endParaRPr lang="en-US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52800" y="2196730"/>
              <a:ext cx="795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Cleveland</a:t>
              </a:r>
              <a:endParaRPr lang="en-US" sz="1200" dirty="0"/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6014488" y="2327930"/>
            <a:ext cx="1362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919934" y="2545074"/>
            <a:ext cx="285373" cy="91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96" idx="3"/>
          </p:cNvCxnSpPr>
          <p:nvPr/>
        </p:nvCxnSpPr>
        <p:spPr>
          <a:xfrm flipV="1">
            <a:off x="6878311" y="2545074"/>
            <a:ext cx="605849" cy="178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636188" y="2796571"/>
            <a:ext cx="322842" cy="451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553200" y="3381903"/>
            <a:ext cx="2849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24600" y="3618070"/>
            <a:ext cx="0" cy="398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989029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51811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629400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467600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Cross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209" y="4724400"/>
            <a:ext cx="1270105" cy="12776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92" name="Straight Arrow Connector 91"/>
          <p:cNvCxnSpPr>
            <a:stCxn id="90" idx="3"/>
            <a:endCxn id="91" idx="1"/>
          </p:cNvCxnSpPr>
          <p:nvPr/>
        </p:nvCxnSpPr>
        <p:spPr>
          <a:xfrm>
            <a:off x="3147314" y="5363210"/>
            <a:ext cx="2899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324854" y="5601222"/>
            <a:ext cx="705652" cy="64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95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107" name="Straight Arrow Connector 106"/>
          <p:cNvCxnSpPr/>
          <p:nvPr/>
        </p:nvCxnSpPr>
        <p:spPr>
          <a:xfrm>
            <a:off x="1423147" y="5076973"/>
            <a:ext cx="506506" cy="10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112" name="Straight Arrow Connector 111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sp>
        <p:nvSpPr>
          <p:cNvPr id="124" name="TextBox 123"/>
          <p:cNvSpPr txBox="1"/>
          <p:nvPr/>
        </p:nvSpPr>
        <p:spPr>
          <a:xfrm>
            <a:off x="3962400" y="49765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ight link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276243"/>
            <a:ext cx="138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 Traffic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44469" y="5029200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MinProbe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030143" y="4993515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MinProbe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5"/>
          <p:cNvSpPr txBox="1">
            <a:spLocks/>
          </p:cNvSpPr>
          <p:nvPr/>
        </p:nvSpPr>
        <p:spPr>
          <a:xfrm>
            <a:off x="457200" y="2133600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Probe Traffic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15671" y="617782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Traffic, paced at 1.0, 3.0, 6.0, 8.0Gbps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33655" y="4518957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33655" y="4389779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/>
      <p:bldP spid="5" grpId="0"/>
      <p:bldP spid="36" grpId="0"/>
      <p:bldP spid="37" grpId="0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r>
              <a:rPr lang="en-US" dirty="0" smtClean="0"/>
              <a:t>Cross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209" y="4724400"/>
            <a:ext cx="1270105" cy="12776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92" name="Straight Arrow Connector 91"/>
          <p:cNvCxnSpPr>
            <a:stCxn id="90" idx="3"/>
            <a:endCxn id="91" idx="1"/>
          </p:cNvCxnSpPr>
          <p:nvPr/>
        </p:nvCxnSpPr>
        <p:spPr>
          <a:xfrm>
            <a:off x="3147314" y="5363210"/>
            <a:ext cx="2899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324854" y="5601222"/>
            <a:ext cx="705652" cy="64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95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107" name="Straight Arrow Connector 106"/>
          <p:cNvCxnSpPr/>
          <p:nvPr/>
        </p:nvCxnSpPr>
        <p:spPr>
          <a:xfrm>
            <a:off x="1423147" y="5076973"/>
            <a:ext cx="506506" cy="10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112" name="Straight Arrow Connector 111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122" name="Straight Arrow Connector 121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3962400" y="49765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ight link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44469" y="5029200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MinProbe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030143" y="4993515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MinProbe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9985" y="590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86854" y="3442468"/>
            <a:ext cx="2332746" cy="1510532"/>
            <a:chOff x="2086854" y="3442468"/>
            <a:chExt cx="2332746" cy="1510532"/>
          </a:xfrm>
        </p:grpSpPr>
        <p:grpSp>
          <p:nvGrpSpPr>
            <p:cNvPr id="6" name="Group 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515671" y="617782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Traffic, paced at 1.0, 3.0, 6.0, 8.0Gbps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5"/>
          <p:cNvSpPr txBox="1">
            <a:spLocks/>
          </p:cNvSpPr>
          <p:nvPr/>
        </p:nvSpPr>
        <p:spPr>
          <a:xfrm>
            <a:off x="457200" y="2133600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Probe Traffic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556333" y="4902075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8448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2Gbps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8Gbps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6552" y="4773168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420185" y="4887224"/>
            <a:ext cx="274320" cy="890704"/>
            <a:chOff x="5273040" y="4888886"/>
            <a:chExt cx="274320" cy="890704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>
          <a:xfrm>
            <a:off x="3087024" y="4089252"/>
            <a:ext cx="191453" cy="119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7317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0.1Gbps</a:t>
              </a:r>
              <a:endParaRPr lang="en-US" dirty="0"/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8.1Gbps</a:t>
              </a:r>
              <a:endParaRPr lang="en-US" dirty="0"/>
            </a:p>
          </p:txBody>
        </p:sp>
      </p:grp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8448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2Gbps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8Gbps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6552" y="4773168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420185" y="4887224"/>
            <a:ext cx="274320" cy="890704"/>
            <a:chOff x="5273040" y="4888886"/>
            <a:chExt cx="274320" cy="890704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>
          <a:xfrm>
            <a:off x="3087024" y="4089252"/>
            <a:ext cx="191453" cy="119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7317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8.2Gbps</a:t>
              </a:r>
              <a:endParaRPr lang="en-US" dirty="0"/>
            </a:p>
          </p:txBody>
        </p:sp>
      </p:grp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5362575"/>
            <a:ext cx="7772400" cy="11906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buffering when arrival rate via switch exceeds output line speed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queueing (delay) and loss due to output port buffer overflow!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45063" name="Group 29"/>
          <p:cNvGrpSpPr>
            <a:grpSpLocks/>
          </p:cNvGrpSpPr>
          <p:nvPr/>
        </p:nvGrpSpPr>
        <p:grpSpPr bwMode="auto">
          <a:xfrm>
            <a:off x="1120775" y="2265363"/>
            <a:ext cx="3332162" cy="2152650"/>
            <a:chOff x="523" y="976"/>
            <a:chExt cx="2099" cy="1356"/>
          </a:xfrm>
        </p:grpSpPr>
        <p:sp>
          <p:nvSpPr>
            <p:cNvPr id="29750" name="Rectangle 6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110" name="Group 10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29770" name="Rectangle 7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71" name="Rectangle 8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72" name="Rectangle 9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11" name="Group 11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29767" name="Rectangle 12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8" name="Rectangle 13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9" name="Rectangle 14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753" name="Line 15"/>
            <p:cNvSpPr>
              <a:spLocks noChangeShapeType="1"/>
            </p:cNvSpPr>
            <p:nvPr/>
          </p:nvSpPr>
          <p:spPr bwMode="auto">
            <a:xfrm>
              <a:off x="1946" y="1180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4" name="Line 16"/>
            <p:cNvSpPr>
              <a:spLocks noChangeShapeType="1"/>
            </p:cNvSpPr>
            <p:nvPr/>
          </p:nvSpPr>
          <p:spPr bwMode="auto">
            <a:xfrm>
              <a:off x="1940" y="1645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5" name="Line 17"/>
            <p:cNvSpPr>
              <a:spLocks noChangeShapeType="1"/>
            </p:cNvSpPr>
            <p:nvPr/>
          </p:nvSpPr>
          <p:spPr bwMode="auto">
            <a:xfrm>
              <a:off x="1940" y="211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6" name="Line 18"/>
            <p:cNvSpPr>
              <a:spLocks noChangeShapeType="1"/>
            </p:cNvSpPr>
            <p:nvPr/>
          </p:nvSpPr>
          <p:spPr bwMode="auto">
            <a:xfrm>
              <a:off x="1044" y="1164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7" name="Line 19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8" name="Line 20"/>
            <p:cNvSpPr>
              <a:spLocks noChangeShapeType="1"/>
            </p:cNvSpPr>
            <p:nvPr/>
          </p:nvSpPr>
          <p:spPr bwMode="auto">
            <a:xfrm>
              <a:off x="1038" y="2103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118" name="Group 24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29764" name="Line 21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5" name="Line 22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6" name="Line 23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19" name="Group 25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29761" name="Line 26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2" name="Line 27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3" name="Line 28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051550" y="2238375"/>
            <a:ext cx="1182687" cy="2152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5087" name="Group 32"/>
          <p:cNvGrpSpPr>
            <a:grpSpLocks/>
          </p:cNvGrpSpPr>
          <p:nvPr/>
        </p:nvGrpSpPr>
        <p:grpSpPr bwMode="auto">
          <a:xfrm>
            <a:off x="5410200" y="2271713"/>
            <a:ext cx="395287" cy="2055813"/>
            <a:chOff x="748" y="997"/>
            <a:chExt cx="249" cy="1295"/>
          </a:xfrm>
        </p:grpSpPr>
        <p:sp>
          <p:nvSpPr>
            <p:cNvPr id="29747" name="Rectangle 33"/>
            <p:cNvSpPr>
              <a:spLocks noChangeArrowheads="1"/>
            </p:cNvSpPr>
            <p:nvPr/>
          </p:nvSpPr>
          <p:spPr bwMode="auto">
            <a:xfrm>
              <a:off x="759" y="997"/>
              <a:ext cx="23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8" name="Rectangle 34"/>
            <p:cNvSpPr>
              <a:spLocks noChangeArrowheads="1"/>
            </p:cNvSpPr>
            <p:nvPr/>
          </p:nvSpPr>
          <p:spPr bwMode="auto">
            <a:xfrm>
              <a:off x="750" y="1472"/>
              <a:ext cx="23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9" name="Rectangle 35"/>
            <p:cNvSpPr>
              <a:spLocks noChangeArrowheads="1"/>
            </p:cNvSpPr>
            <p:nvPr/>
          </p:nvSpPr>
          <p:spPr bwMode="auto">
            <a:xfrm>
              <a:off x="748" y="1940"/>
              <a:ext cx="23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9744" name="Rectangle 37"/>
          <p:cNvSpPr>
            <a:spLocks noChangeArrowheads="1"/>
          </p:cNvSpPr>
          <p:nvPr/>
        </p:nvSpPr>
        <p:spPr bwMode="auto">
          <a:xfrm>
            <a:off x="7499350" y="2279650"/>
            <a:ext cx="377825" cy="5588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45" name="Rectangle 38"/>
          <p:cNvSpPr>
            <a:spLocks noChangeArrowheads="1"/>
          </p:cNvSpPr>
          <p:nvPr/>
        </p:nvSpPr>
        <p:spPr bwMode="auto">
          <a:xfrm>
            <a:off x="7485063" y="3033713"/>
            <a:ext cx="377825" cy="558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46" name="Rectangle 39"/>
          <p:cNvSpPr>
            <a:spLocks noChangeArrowheads="1"/>
          </p:cNvSpPr>
          <p:nvPr/>
        </p:nvSpPr>
        <p:spPr bwMode="auto">
          <a:xfrm>
            <a:off x="7481888" y="3776663"/>
            <a:ext cx="377825" cy="558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0" name="Line 40"/>
          <p:cNvSpPr>
            <a:spLocks noChangeShapeType="1"/>
          </p:cNvSpPr>
          <p:nvPr/>
        </p:nvSpPr>
        <p:spPr bwMode="auto">
          <a:xfrm>
            <a:off x="7223125" y="2562225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1" name="Line 41"/>
          <p:cNvSpPr>
            <a:spLocks noChangeShapeType="1"/>
          </p:cNvSpPr>
          <p:nvPr/>
        </p:nvSpPr>
        <p:spPr bwMode="auto">
          <a:xfrm>
            <a:off x="7213600" y="33004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2" name="Line 42"/>
          <p:cNvSpPr>
            <a:spLocks noChangeShapeType="1"/>
          </p:cNvSpPr>
          <p:nvPr/>
        </p:nvSpPr>
        <p:spPr bwMode="auto">
          <a:xfrm>
            <a:off x="7213600" y="4052888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3" name="Line 43"/>
          <p:cNvSpPr>
            <a:spLocks noChangeShapeType="1"/>
          </p:cNvSpPr>
          <p:nvPr/>
        </p:nvSpPr>
        <p:spPr bwMode="auto">
          <a:xfrm>
            <a:off x="5791200" y="2536825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4" name="Line 44"/>
          <p:cNvSpPr>
            <a:spLocks noChangeShapeType="1"/>
          </p:cNvSpPr>
          <p:nvPr/>
        </p:nvSpPr>
        <p:spPr bwMode="auto">
          <a:xfrm>
            <a:off x="5781675" y="32750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5" name="Line 45"/>
          <p:cNvSpPr>
            <a:spLocks noChangeShapeType="1"/>
          </p:cNvSpPr>
          <p:nvPr/>
        </p:nvSpPr>
        <p:spPr bwMode="auto">
          <a:xfrm>
            <a:off x="5781675" y="4027488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5095" name="Group 46"/>
          <p:cNvGrpSpPr>
            <a:grpSpLocks/>
          </p:cNvGrpSpPr>
          <p:nvPr/>
        </p:nvGrpSpPr>
        <p:grpSpPr bwMode="auto">
          <a:xfrm>
            <a:off x="4964113" y="2544763"/>
            <a:ext cx="457200" cy="1490663"/>
            <a:chOff x="-60" y="1148"/>
            <a:chExt cx="168" cy="939"/>
          </a:xfrm>
        </p:grpSpPr>
        <p:sp>
          <p:nvSpPr>
            <p:cNvPr id="29741" name="Line 47"/>
            <p:cNvSpPr>
              <a:spLocks noChangeShapeType="1"/>
            </p:cNvSpPr>
            <p:nvPr/>
          </p:nvSpPr>
          <p:spPr bwMode="auto">
            <a:xfrm>
              <a:off x="-54" y="1148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2" name="Line 48"/>
            <p:cNvSpPr>
              <a:spLocks noChangeShapeType="1"/>
            </p:cNvSpPr>
            <p:nvPr/>
          </p:nvSpPr>
          <p:spPr bwMode="auto">
            <a:xfrm>
              <a:off x="-60" y="1613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3" name="Line 49"/>
            <p:cNvSpPr>
              <a:spLocks noChangeShapeType="1"/>
            </p:cNvSpPr>
            <p:nvPr/>
          </p:nvSpPr>
          <p:spPr bwMode="auto">
            <a:xfrm>
              <a:off x="-60" y="2087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096" name="Group 50"/>
          <p:cNvGrpSpPr>
            <a:grpSpLocks/>
          </p:cNvGrpSpPr>
          <p:nvPr/>
        </p:nvGrpSpPr>
        <p:grpSpPr bwMode="auto">
          <a:xfrm>
            <a:off x="7839075" y="2551113"/>
            <a:ext cx="457200" cy="1490663"/>
            <a:chOff x="-60" y="1148"/>
            <a:chExt cx="168" cy="939"/>
          </a:xfrm>
        </p:grpSpPr>
        <p:sp>
          <p:nvSpPr>
            <p:cNvPr id="29738" name="Line 51"/>
            <p:cNvSpPr>
              <a:spLocks noChangeShapeType="1"/>
            </p:cNvSpPr>
            <p:nvPr/>
          </p:nvSpPr>
          <p:spPr bwMode="auto">
            <a:xfrm>
              <a:off x="-54" y="1148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39" name="Line 52"/>
            <p:cNvSpPr>
              <a:spLocks noChangeShapeType="1"/>
            </p:cNvSpPr>
            <p:nvPr/>
          </p:nvSpPr>
          <p:spPr bwMode="auto">
            <a:xfrm>
              <a:off x="-60" y="1613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0" name="Line 53"/>
            <p:cNvSpPr>
              <a:spLocks noChangeShapeType="1"/>
            </p:cNvSpPr>
            <p:nvPr/>
          </p:nvSpPr>
          <p:spPr bwMode="auto">
            <a:xfrm>
              <a:off x="-60" y="2087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9706" name="Rectangle 54"/>
          <p:cNvSpPr>
            <a:spLocks noChangeArrowheads="1"/>
          </p:cNvSpPr>
          <p:nvPr/>
        </p:nvSpPr>
        <p:spPr bwMode="auto">
          <a:xfrm>
            <a:off x="1617663" y="2366963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8" name="Rectangle 56"/>
          <p:cNvSpPr>
            <a:spLocks noChangeArrowheads="1"/>
          </p:cNvSpPr>
          <p:nvPr/>
        </p:nvSpPr>
        <p:spPr bwMode="auto">
          <a:xfrm>
            <a:off x="1589088" y="38862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9" name="Rectangle 57"/>
          <p:cNvSpPr>
            <a:spLocks noChangeArrowheads="1"/>
          </p:cNvSpPr>
          <p:nvPr/>
        </p:nvSpPr>
        <p:spPr bwMode="auto">
          <a:xfrm>
            <a:off x="1223963" y="23749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0" name="Rectangle 58"/>
          <p:cNvSpPr>
            <a:spLocks noChangeArrowheads="1"/>
          </p:cNvSpPr>
          <p:nvPr/>
        </p:nvSpPr>
        <p:spPr bwMode="auto">
          <a:xfrm>
            <a:off x="1217613" y="38608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1" name="Line 60"/>
          <p:cNvSpPr>
            <a:spLocks noChangeShapeType="1"/>
          </p:cNvSpPr>
          <p:nvPr/>
        </p:nvSpPr>
        <p:spPr bwMode="auto">
          <a:xfrm>
            <a:off x="1939925" y="2433638"/>
            <a:ext cx="1628775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71" name="Freeform 62"/>
          <p:cNvSpPr>
            <a:spLocks/>
          </p:cNvSpPr>
          <p:nvPr/>
        </p:nvSpPr>
        <p:spPr bwMode="auto">
          <a:xfrm>
            <a:off x="1989138" y="2800350"/>
            <a:ext cx="1535112" cy="1166813"/>
          </a:xfrm>
          <a:custGeom>
            <a:avLst/>
            <a:gdLst>
              <a:gd name="T0" fmla="*/ 0 w 967"/>
              <a:gd name="T1" fmla="*/ 733 h 735"/>
              <a:gd name="T2" fmla="*/ 522 w 967"/>
              <a:gd name="T3" fmla="*/ 735 h 735"/>
              <a:gd name="T4" fmla="*/ 967 w 967"/>
              <a:gd name="T5" fmla="*/ 0 h 7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Text Box 63"/>
          <p:cNvSpPr txBox="1">
            <a:spLocks noChangeArrowheads="1"/>
          </p:cNvSpPr>
          <p:nvPr/>
        </p:nvSpPr>
        <p:spPr bwMode="auto">
          <a:xfrm>
            <a:off x="1492250" y="4467225"/>
            <a:ext cx="2459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at </a:t>
            </a:r>
            <a:r>
              <a:rPr lang="en-US" i="1" smtClean="0"/>
              <a:t>t,</a:t>
            </a:r>
            <a:r>
              <a:rPr lang="en-US" smtClean="0"/>
              <a:t> packets more</a:t>
            </a:r>
          </a:p>
          <a:p>
            <a:pPr algn="ctr">
              <a:defRPr/>
            </a:pPr>
            <a:r>
              <a:rPr lang="en-US" smtClean="0"/>
              <a:t>from input to output</a:t>
            </a:r>
            <a:endParaRPr lang="en-US" i="1" smtClean="0"/>
          </a:p>
        </p:txBody>
      </p:sp>
      <p:sp>
        <p:nvSpPr>
          <p:cNvPr id="29714" name="Text Box 64"/>
          <p:cNvSpPr txBox="1">
            <a:spLocks noChangeArrowheads="1"/>
          </p:cNvSpPr>
          <p:nvPr/>
        </p:nvSpPr>
        <p:spPr bwMode="auto">
          <a:xfrm>
            <a:off x="5335588" y="4451350"/>
            <a:ext cx="245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one packet time later</a:t>
            </a:r>
            <a:endParaRPr lang="en-US" i="1" smtClean="0"/>
          </a:p>
        </p:txBody>
      </p:sp>
      <p:sp>
        <p:nvSpPr>
          <p:cNvPr id="29715" name="Text Box 66"/>
          <p:cNvSpPr txBox="1">
            <a:spLocks noChangeArrowheads="1"/>
          </p:cNvSpPr>
          <p:nvPr/>
        </p:nvSpPr>
        <p:spPr bwMode="auto">
          <a:xfrm>
            <a:off x="2373313" y="3213100"/>
            <a:ext cx="747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switch</a:t>
            </a:r>
          </a:p>
          <a:p>
            <a:pPr>
              <a:defRPr/>
            </a:pPr>
            <a:r>
              <a:rPr lang="en-US" sz="1600" smtClean="0"/>
              <a:t>fabric</a:t>
            </a:r>
          </a:p>
        </p:txBody>
      </p:sp>
      <p:sp>
        <p:nvSpPr>
          <p:cNvPr id="29716" name="Text Box 67"/>
          <p:cNvSpPr txBox="1">
            <a:spLocks noChangeArrowheads="1"/>
          </p:cNvSpPr>
          <p:nvPr/>
        </p:nvSpPr>
        <p:spPr bwMode="auto">
          <a:xfrm>
            <a:off x="6194425" y="3108325"/>
            <a:ext cx="747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switch</a:t>
            </a:r>
          </a:p>
          <a:p>
            <a:pPr>
              <a:defRPr/>
            </a:pPr>
            <a:r>
              <a:rPr lang="en-US" sz="1600" smtClean="0"/>
              <a:t>fabric</a:t>
            </a:r>
          </a:p>
        </p:txBody>
      </p:sp>
      <p:sp>
        <p:nvSpPr>
          <p:cNvPr id="29717" name="Rectangle 68"/>
          <p:cNvSpPr>
            <a:spLocks noChangeArrowheads="1"/>
          </p:cNvSpPr>
          <p:nvPr/>
        </p:nvSpPr>
        <p:spPr bwMode="auto">
          <a:xfrm>
            <a:off x="7545388" y="2303463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9" name="Rectangle 70"/>
          <p:cNvSpPr>
            <a:spLocks noChangeArrowheads="1"/>
          </p:cNvSpPr>
          <p:nvPr/>
        </p:nvSpPr>
        <p:spPr bwMode="auto">
          <a:xfrm>
            <a:off x="7540625" y="2505075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20" name="Rectangle 71"/>
          <p:cNvSpPr>
            <a:spLocks noChangeArrowheads="1"/>
          </p:cNvSpPr>
          <p:nvPr/>
        </p:nvSpPr>
        <p:spPr bwMode="auto">
          <a:xfrm>
            <a:off x="5480050" y="23495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21" name="Rectangle 72"/>
          <p:cNvSpPr>
            <a:spLocks noChangeArrowheads="1"/>
          </p:cNvSpPr>
          <p:nvPr/>
        </p:nvSpPr>
        <p:spPr bwMode="auto">
          <a:xfrm>
            <a:off x="5462588" y="387985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81" name="Freeform 73"/>
          <p:cNvSpPr>
            <a:spLocks/>
          </p:cNvSpPr>
          <p:nvPr/>
        </p:nvSpPr>
        <p:spPr bwMode="auto">
          <a:xfrm>
            <a:off x="5856288" y="2762250"/>
            <a:ext cx="1535112" cy="1166813"/>
          </a:xfrm>
          <a:custGeom>
            <a:avLst/>
            <a:gdLst>
              <a:gd name="T0" fmla="*/ 0 w 967"/>
              <a:gd name="T1" fmla="*/ 733 h 735"/>
              <a:gd name="T2" fmla="*/ 522 w 967"/>
              <a:gd name="T3" fmla="*/ 735 h 735"/>
              <a:gd name="T4" fmla="*/ 967 w 967"/>
              <a:gd name="T5" fmla="*/ 0 h 7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5" name="Rectangle 76"/>
          <p:cNvSpPr>
            <a:spLocks noChangeArrowheads="1"/>
          </p:cNvSpPr>
          <p:nvPr/>
        </p:nvSpPr>
        <p:spPr bwMode="auto">
          <a:xfrm>
            <a:off x="884238" y="2363788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26" name="Rectangle 77"/>
          <p:cNvSpPr>
            <a:spLocks noChangeArrowheads="1"/>
          </p:cNvSpPr>
          <p:nvPr/>
        </p:nvSpPr>
        <p:spPr bwMode="auto">
          <a:xfrm>
            <a:off x="5081588" y="234315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15804" y="1219200"/>
            <a:ext cx="8534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happens when a burst of packets arrive at a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switch destined to the same output port?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Queueing</a:t>
            </a:r>
            <a:endParaRPr lang="en-US" dirty="0"/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>
            <a:off x="5791200" y="2436812"/>
            <a:ext cx="1628775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727" grpId="0" animBg="1"/>
      <p:bldP spid="29744" grpId="0" animBg="1"/>
      <p:bldP spid="29745" grpId="0" animBg="1"/>
      <p:bldP spid="29746" grpId="0" animBg="1"/>
      <p:bldP spid="29730" grpId="0" animBg="1"/>
      <p:bldP spid="29731" grpId="0" animBg="1"/>
      <p:bldP spid="29732" grpId="0" animBg="1"/>
      <p:bldP spid="29733" grpId="0" animBg="1"/>
      <p:bldP spid="29734" grpId="0" animBg="1"/>
      <p:bldP spid="29735" grpId="0" animBg="1"/>
      <p:bldP spid="29714" grpId="0"/>
      <p:bldP spid="29716" grpId="0"/>
      <p:bldP spid="29717" grpId="0" animBg="1"/>
      <p:bldP spid="29719" grpId="0" animBg="1"/>
      <p:bldP spid="29720" grpId="0" animBg="1"/>
      <p:bldP spid="29721" grpId="0" animBg="1"/>
      <p:bldP spid="45081" grpId="0" animBg="1"/>
      <p:bldP spid="29726" grpId="0" animBg="1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8448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2Gbps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8Gbps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6552" y="4773168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420185" y="4887224"/>
            <a:ext cx="274320" cy="890704"/>
            <a:chOff x="5273040" y="4888886"/>
            <a:chExt cx="274320" cy="890704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>
          <a:xfrm>
            <a:off x="3087024" y="4089252"/>
            <a:ext cx="191453" cy="119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7317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0.3Gbps</a:t>
              </a:r>
              <a:endParaRPr lang="en-US" dirty="0"/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8.3Gbps</a:t>
              </a:r>
              <a:endParaRPr lang="en-US" dirty="0"/>
            </a:p>
          </p:txBody>
        </p:sp>
      </p:grp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9" name="Picture 8" descr="scatter_plot_80-eps-converted-t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88" y="1828800"/>
            <a:ext cx="4114800" cy="2743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95400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2Gbps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8Gbps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9600" y="4772456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556333" y="4929390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catter_plot_80_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5" name="Picture 24" descr="scatter_plot_80_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6" name="Picture 25" descr="scatter_plot_80_3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7" name="Picture 26" descr="scatter_plot_80_4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8" name="Picture 27" descr="scatter_plot_80_5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419600" y="4772456"/>
            <a:ext cx="274320" cy="996711"/>
            <a:chOff x="4846320" y="4771624"/>
            <a:chExt cx="274320" cy="996711"/>
          </a:xfrm>
        </p:grpSpPr>
        <p:sp>
          <p:nvSpPr>
            <p:cNvPr id="177" name="Rectangle 176"/>
            <p:cNvSpPr/>
            <p:nvPr/>
          </p:nvSpPr>
          <p:spPr>
            <a:xfrm>
              <a:off x="4846320" y="55742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46320" y="5476049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46320" y="538250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846320" y="5281919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46320" y="518371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846320" y="507770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46320" y="497584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846320" y="4877631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846320" y="4771624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846320" y="56768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197" name="Rectangle 196"/>
          <p:cNvSpPr/>
          <p:nvPr/>
        </p:nvSpPr>
        <p:spPr>
          <a:xfrm>
            <a:off x="1556333" y="4816049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560233" y="4701256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1560233" y="4581730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6344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1.0Gbps</a:t>
              </a:r>
              <a:endParaRPr lang="en-US" dirty="0"/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9.0Gbps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828800" y="4663440"/>
            <a:ext cx="4003385" cy="1095997"/>
            <a:chOff x="1828800" y="4673170"/>
            <a:chExt cx="4003385" cy="1095997"/>
          </a:xfrm>
        </p:grpSpPr>
        <p:sp>
          <p:nvSpPr>
            <p:cNvPr id="93" name="TextBox 92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1.9Gbps</a:t>
              </a:r>
              <a:endParaRPr lang="en-US" dirty="0"/>
            </a:p>
          </p:txBody>
        </p:sp>
        <p:sp>
          <p:nvSpPr>
            <p:cNvPr id="94" name="Right Brace 93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9.9Gbps</a:t>
              </a:r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28800" y="4663440"/>
            <a:ext cx="4120379" cy="1095997"/>
            <a:chOff x="1828800" y="4673170"/>
            <a:chExt cx="4120379" cy="1095997"/>
          </a:xfrm>
        </p:grpSpPr>
        <p:sp>
          <p:nvSpPr>
            <p:cNvPr id="97" name="TextBox 96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Right Brace 97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76800" y="4689103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  <a:endParaRPr lang="en-US" dirty="0" smtClean="0"/>
            </a:p>
            <a:p>
              <a:r>
                <a:rPr lang="en-US" dirty="0" smtClean="0"/>
                <a:t>10.0Gbps</a:t>
              </a:r>
              <a:endParaRPr lang="en-US" dirty="0"/>
            </a:p>
          </p:txBody>
        </p:sp>
      </p:grpSp>
      <p:pic>
        <p:nvPicPr>
          <p:cNvPr id="3" name="Picture 2" descr="scatter_plot_80_1_9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02" name="TextBox 101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3" name="Right Brace 102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r>
                <a:rPr lang="en-US" dirty="0" smtClean="0"/>
                <a:t>10.0Gbps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06" name="TextBox 105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" name="Right Brace 106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r>
                <a:rPr lang="en-US" dirty="0" smtClean="0"/>
                <a:t>10.0Gbps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10" name="TextBox 109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" name="Right Brace 110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r>
                <a:rPr lang="en-US" dirty="0" smtClean="0"/>
                <a:t>10.0Gbps</a:t>
              </a:r>
              <a:endParaRPr lang="en-US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68" name="TextBox 167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Right Brace 168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r>
                <a:rPr lang="en-US" dirty="0" smtClean="0"/>
                <a:t>10.0Gbps</a:t>
              </a:r>
              <a:endParaRPr lang="en-US" dirty="0"/>
            </a:p>
          </p:txBody>
        </p:sp>
      </p:grpSp>
      <p:sp>
        <p:nvSpPr>
          <p:cNvPr id="201" name="Rectangle 200"/>
          <p:cNvSpPr/>
          <p:nvPr/>
        </p:nvSpPr>
        <p:spPr>
          <a:xfrm>
            <a:off x="1560233" y="4468554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505200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97" grpId="0" animBg="1"/>
      <p:bldP spid="198" grpId="0" animBg="1"/>
      <p:bldP spid="199" grpId="0" animBg="1"/>
      <p:bldP spid="201" grpId="0" animBg="1"/>
      <p:bldP spid="202" grpId="0" animBg="1"/>
      <p:bldP spid="2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304708" y="1823444"/>
            <a:ext cx="5196840" cy="4712732"/>
            <a:chOff x="1295400" y="1828800"/>
            <a:chExt cx="5196840" cy="4712732"/>
          </a:xfrm>
        </p:grpSpPr>
        <p:sp>
          <p:nvSpPr>
            <p:cNvPr id="47" name="TextBox 46"/>
            <p:cNvSpPr txBox="1"/>
            <p:nvPr/>
          </p:nvSpPr>
          <p:spPr>
            <a:xfrm>
              <a:off x="3075839" y="5732024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4Gbps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scatter_plot_60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0" y="1828800"/>
              <a:ext cx="4114800" cy="27432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6Gbps</a:t>
              </a:r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1553285" y="5995416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553285" y="589720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1553285" y="579120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53285" y="609805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553285" y="5024484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553285" y="4918477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211" name="Rectangle 210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1553285" y="5578311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1553285" y="5680948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1553285" y="4801001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553285" y="4694994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1307592" y="1819656"/>
            <a:ext cx="5288280" cy="4712732"/>
            <a:chOff x="1295400" y="1828800"/>
            <a:chExt cx="5288280" cy="4712732"/>
          </a:xfrm>
        </p:grpSpPr>
        <p:sp>
          <p:nvSpPr>
            <p:cNvPr id="94" name="TextBox 93"/>
            <p:cNvSpPr txBox="1"/>
            <p:nvPr/>
          </p:nvSpPr>
          <p:spPr>
            <a:xfrm>
              <a:off x="3075839" y="5735812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7Gbps</a:t>
              </a:r>
              <a:endParaRPr lang="en-US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100" descr="scatter_plot_30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880" y="1828800"/>
              <a:ext cx="4114800" cy="27432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03" name="Straight Arrow Connector 102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3Gbps</a:t>
              </a:r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141" name="Rectangle 140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557228" y="593155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557228" y="5833348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557228" y="60341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557228" y="5144405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557228" y="5043821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557228" y="4945612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557228" y="4839605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557228" y="4737742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557228" y="4639533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557228" y="4533526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5170011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val 181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0.1Gbps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</a:t>
                </a:r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9.6 </a:t>
                </a:r>
                <a:r>
                  <a:rPr lang="en-US" dirty="0" err="1" smtClean="0"/>
                  <a:t>Gbps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0.2Gbps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5400" y="1818711"/>
            <a:ext cx="5254752" cy="4712732"/>
            <a:chOff x="1295400" y="1828800"/>
            <a:chExt cx="5254752" cy="4712732"/>
          </a:xfrm>
        </p:grpSpPr>
        <p:cxnSp>
          <p:nvCxnSpPr>
            <p:cNvPr id="204" name="Straight Arrow Connector 203"/>
            <p:cNvCxnSpPr/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8" name="Picture 207" descr="scatter_plot_10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352" y="1828800"/>
              <a:ext cx="4114800" cy="2743200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210" name="Straight Arrow Connector 209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3075839" y="5736757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Bandwidth = 9Gbps</a:t>
              </a:r>
              <a:endParaRPr lang="en-US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 Traffic 1Gbps</a:t>
              </a:r>
              <a:endParaRPr lang="en-US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218" name="Rectangle 217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1524000" y="5946211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1524000" y="4529880"/>
            <a:ext cx="274320" cy="894074"/>
            <a:chOff x="5273040" y="4782879"/>
            <a:chExt cx="274320" cy="894074"/>
          </a:xfrm>
        </p:grpSpPr>
        <p:sp>
          <p:nvSpPr>
            <p:cNvPr id="230" name="Rectangle 229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Oval 239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Oval 240"/>
          <p:cNvSpPr/>
          <p:nvPr/>
        </p:nvSpPr>
        <p:spPr>
          <a:xfrm>
            <a:off x="5638800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3147314" y="5363210"/>
            <a:ext cx="2899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34" name="Straight Arrow Connector 33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09" y="4724400"/>
            <a:ext cx="1270105" cy="127762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423147" y="5076973"/>
            <a:ext cx="506506" cy="10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324854" y="5601222"/>
            <a:ext cx="705652" cy="64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6" name="Straight Arrow Connector 45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4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5" name="Picture 4" descr="cbr_dumbbel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7638"/>
            <a:ext cx="4572000" cy="36576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10Gbps</a:t>
            </a:r>
            <a:endParaRPr lang="en-US" dirty="0"/>
          </a:p>
        </p:txBody>
      </p:sp>
      <p:pic>
        <p:nvPicPr>
          <p:cNvPr id="3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91400" y="4662613"/>
            <a:ext cx="643008" cy="983503"/>
          </a:xfrm>
          <a:prstGeom prst="rect">
            <a:avLst/>
          </a:prstGeom>
          <a:noFill/>
        </p:spPr>
      </p:pic>
      <p:pic>
        <p:nvPicPr>
          <p:cNvPr id="41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3857" y="4973843"/>
            <a:ext cx="708732" cy="554265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601448"/>
            <a:ext cx="1270105" cy="1277620"/>
          </a:xfrm>
          <a:prstGeom prst="rect">
            <a:avLst/>
          </a:prstGeom>
        </p:spPr>
      </p:pic>
      <p:pic>
        <p:nvPicPr>
          <p:cNvPr id="48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973843"/>
            <a:ext cx="708732" cy="554265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>
            <a:off x="1066800" y="5257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1392" y="4675573"/>
            <a:ext cx="643008" cy="983503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429000"/>
            <a:ext cx="1270105" cy="1277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1270105" cy="12776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676400"/>
            <a:ext cx="1270105" cy="12776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696" y="1676400"/>
            <a:ext cx="1270105" cy="12776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196730"/>
            <a:ext cx="1270105" cy="12776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02248" y="4429426"/>
            <a:ext cx="2952" cy="407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051172" y="3971015"/>
            <a:ext cx="4955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379151" y="2667000"/>
            <a:ext cx="640649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992801" y="2196730"/>
            <a:ext cx="261779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781067" y="2514600"/>
            <a:ext cx="571733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60838" y="3088806"/>
            <a:ext cx="571733" cy="568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400067" y="5257800"/>
            <a:ext cx="5927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165705" y="5257800"/>
            <a:ext cx="14448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17811" y="5257800"/>
            <a:ext cx="6973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74780" y="32896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14414" y="3290954"/>
            <a:ext cx="137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Cornell(NYC)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95600" y="5501780"/>
            <a:ext cx="156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Cornell(Ithaca)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715000" y="1611868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Boston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898843" y="1611868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352800" y="2196730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Cleveland</a:t>
            </a:r>
            <a:endParaRPr lang="en-US" dirty="0"/>
          </a:p>
        </p:txBody>
      </p:sp>
      <p:pic>
        <p:nvPicPr>
          <p:cNvPr id="3" name="Picture 2" descr="nlr_timeseries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280160"/>
            <a:ext cx="5486400" cy="3657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nlr_timeseries_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280160"/>
            <a:ext cx="5486400" cy="3657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nlr_timeseries_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280160"/>
            <a:ext cx="5486400" cy="3657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Accurate </a:t>
            </a:r>
            <a:r>
              <a:rPr lang="en-US" dirty="0"/>
              <a:t>a</a:t>
            </a:r>
            <a:r>
              <a:rPr lang="en-US" dirty="0" smtClean="0"/>
              <a:t>vailable bandwidth </a:t>
            </a:r>
            <a:r>
              <a:rPr lang="en-US" dirty="0"/>
              <a:t>estimation </a:t>
            </a:r>
            <a:r>
              <a:rPr lang="en-US" dirty="0" smtClean="0"/>
              <a:t>[IMC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accurately estimate avail-</a:t>
            </a:r>
            <a:r>
              <a:rPr lang="en-US" dirty="0" err="1" smtClean="0">
                <a:solidFill>
                  <a:srgbClr val="FF0000"/>
                </a:solidFill>
              </a:rPr>
              <a:t>bw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10Gbps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existing estimation algorithms work with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How do the following parameters affect accuracy?</a:t>
            </a:r>
          </a:p>
          <a:p>
            <a:pPr lvl="1"/>
            <a:r>
              <a:rPr lang="en-US" dirty="0"/>
              <a:t>Packet train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probe packet </a:t>
            </a:r>
            <a:r>
              <a:rPr lang="en-US" dirty="0"/>
              <a:t>size distribution 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size distribution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</a:t>
            </a:r>
            <a:r>
              <a:rPr lang="en-US" dirty="0" err="1" smtClean="0"/>
              <a:t>burstiness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inProbe</a:t>
            </a:r>
            <a:r>
              <a:rPr lang="en-US" dirty="0" smtClean="0">
                <a:solidFill>
                  <a:srgbClr val="FF0000"/>
                </a:solidFill>
              </a:rPr>
              <a:t> work in the wild, Internet?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work in rate limiting environments?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Modulation of probe packets in PHY</a:t>
            </a:r>
          </a:p>
          <a:p>
            <a:r>
              <a:rPr lang="en-US" dirty="0" smtClean="0"/>
              <a:t>Accurate control &amp; measure of packet timing</a:t>
            </a:r>
          </a:p>
          <a:p>
            <a:r>
              <a:rPr lang="en-US" dirty="0" smtClean="0"/>
              <a:t>Enabled available bandwidth estimation i</a:t>
            </a:r>
            <a:r>
              <a:rPr lang="en-US" dirty="0"/>
              <a:t>n</a:t>
            </a:r>
            <a:r>
              <a:rPr lang="en-US" dirty="0" smtClean="0"/>
              <a:t> 10Gbps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Accurate, Minimum Overhead, </a:t>
            </a:r>
            <a:r>
              <a:rPr lang="en-US" dirty="0" smtClean="0">
                <a:solidFill>
                  <a:srgbClr val="FF0000"/>
                </a:solidFill>
              </a:rPr>
              <a:t>Available </a:t>
            </a:r>
            <a:r>
              <a:rPr lang="en-US" dirty="0">
                <a:solidFill>
                  <a:srgbClr val="FF0000"/>
                </a:solidFill>
              </a:rPr>
              <a:t>Bandwidth Estimation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High Speed Wired </a:t>
            </a:r>
            <a:r>
              <a:rPr lang="en-US" dirty="0" smtClean="0">
                <a:solidFill>
                  <a:srgbClr val="FF0000"/>
                </a:solidFill>
              </a:rPr>
              <a:t>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87" y="1417637"/>
            <a:ext cx="9216293" cy="537393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Project</a:t>
            </a:r>
            <a:endParaRPr lang="en-US" sz="2400" b="1" dirty="0" smtClean="0"/>
          </a:p>
          <a:p>
            <a:pPr lvl="1"/>
            <a:r>
              <a:rPr lang="en-US" sz="2400" dirty="0" smtClean="0"/>
              <a:t>Continue to make progress.</a:t>
            </a:r>
          </a:p>
          <a:p>
            <a:pPr lvl="1"/>
            <a:r>
              <a:rPr lang="en-US" sz="2400" b="1" dirty="0" smtClean="0"/>
              <a:t>Intermediate project report due Mar 22. BOOM proposal due Mar 29.</a:t>
            </a:r>
          </a:p>
          <a:p>
            <a:endParaRPr lang="en-US" sz="2800" dirty="0" smtClean="0"/>
          </a:p>
          <a:p>
            <a:r>
              <a:rPr lang="en-US" sz="2800" dirty="0" smtClean="0"/>
              <a:t>HW2</a:t>
            </a:r>
          </a:p>
          <a:p>
            <a:pPr lvl="1"/>
            <a:r>
              <a:rPr lang="en-US" sz="2400" dirty="0" smtClean="0"/>
              <a:t>Chat Server</a:t>
            </a:r>
          </a:p>
          <a:p>
            <a:pPr lvl="1"/>
            <a:r>
              <a:rPr lang="en-US" sz="2400" b="1" dirty="0" smtClean="0"/>
              <a:t>Due this Friday, March 10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Background for next time (not required reading)</a:t>
            </a:r>
          </a:p>
          <a:p>
            <a:pPr lvl="1"/>
            <a:r>
              <a:rPr lang="en-US" sz="2000" b="1" dirty="0" smtClean="0"/>
              <a:t>Queues </a:t>
            </a:r>
            <a:r>
              <a:rPr lang="en-US" sz="2000" b="1" dirty="0"/>
              <a:t>Don’t Matter When You Can JUMP Them!</a:t>
            </a:r>
            <a:r>
              <a:rPr lang="en-US" sz="2000" dirty="0"/>
              <a:t>, Matthew P. Grosvenor, </a:t>
            </a:r>
            <a:r>
              <a:rPr lang="en-US" sz="2000" dirty="0" err="1"/>
              <a:t>Malte</a:t>
            </a:r>
            <a:r>
              <a:rPr lang="en-US" sz="2000" dirty="0"/>
              <a:t> Schwarzkopf, </a:t>
            </a:r>
            <a:r>
              <a:rPr lang="en-US" sz="2000" dirty="0" err="1"/>
              <a:t>Ionel</a:t>
            </a:r>
            <a:r>
              <a:rPr lang="en-US" sz="2000" dirty="0"/>
              <a:t> Gog, Robert N. M. Watson, Andrew W. Moore, Steven Hand, and Jon Crowcroft. Appears in the </a:t>
            </a:r>
            <a:r>
              <a:rPr lang="en-US" sz="2000" i="1" dirty="0"/>
              <a:t>Proceedings of the USENIX symposium on Networked Systems Design and Implementation (NSDI)</a:t>
            </a:r>
            <a:r>
              <a:rPr lang="en-US" sz="2000" dirty="0"/>
              <a:t>, pp 1--14, May 2015.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42097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15645"/>
            <a:ext cx="9544050" cy="1409004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 dirty="0" smtClean="0">
                <a:ea typeface="ＭＳ Ｐゴシック" charset="0"/>
              </a:rPr>
              <a:t>Ideally, each flow sends at its “fair share”, 1/n the network path capacity</a:t>
            </a:r>
          </a:p>
          <a:p>
            <a:pPr>
              <a:buFont typeface="Wingdings" charset="0"/>
              <a:buChar char="v"/>
              <a:defRPr/>
            </a:pPr>
            <a:r>
              <a:rPr lang="en-US" sz="2200" dirty="0" smtClean="0">
                <a:ea typeface="ＭＳ Ｐゴシック" charset="0"/>
              </a:rPr>
              <a:t>TCP uses packet drops to signal congestion and flows adjust rates, AIMD</a:t>
            </a:r>
          </a:p>
          <a:p>
            <a:pPr>
              <a:buFont typeface="Wingdings" charset="0"/>
              <a:buChar char="v"/>
              <a:defRPr/>
            </a:pPr>
            <a:r>
              <a:rPr lang="en-US" sz="2200" dirty="0" smtClean="0">
                <a:solidFill>
                  <a:srgbClr val="CC0000"/>
                </a:solidFill>
                <a:ea typeface="ＭＳ Ｐゴシック" charset="0"/>
              </a:rPr>
              <a:t>How do we proactively estimate available bandwidth?</a:t>
            </a:r>
            <a:endParaRPr lang="en-US" sz="2200" dirty="0">
              <a:solidFill>
                <a:srgbClr val="CC0000"/>
              </a:solidFill>
              <a:ea typeface="ＭＳ Ｐゴシック" charset="0"/>
            </a:endParaRPr>
          </a:p>
        </p:txBody>
      </p:sp>
      <p:grpSp>
        <p:nvGrpSpPr>
          <p:cNvPr id="45063" name="Group 29"/>
          <p:cNvGrpSpPr>
            <a:grpSpLocks/>
          </p:cNvGrpSpPr>
          <p:nvPr/>
        </p:nvGrpSpPr>
        <p:grpSpPr bwMode="auto">
          <a:xfrm>
            <a:off x="1120775" y="2265363"/>
            <a:ext cx="3332162" cy="2152650"/>
            <a:chOff x="523" y="976"/>
            <a:chExt cx="2099" cy="1356"/>
          </a:xfrm>
        </p:grpSpPr>
        <p:sp>
          <p:nvSpPr>
            <p:cNvPr id="29750" name="Rectangle 6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110" name="Group 10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29770" name="Rectangle 7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71" name="Rectangle 8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72" name="Rectangle 9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11" name="Group 11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29767" name="Rectangle 12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8" name="Rectangle 13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9" name="Rectangle 14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9753" name="Line 15"/>
            <p:cNvSpPr>
              <a:spLocks noChangeShapeType="1"/>
            </p:cNvSpPr>
            <p:nvPr/>
          </p:nvSpPr>
          <p:spPr bwMode="auto">
            <a:xfrm>
              <a:off x="1946" y="1180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4" name="Line 16"/>
            <p:cNvSpPr>
              <a:spLocks noChangeShapeType="1"/>
            </p:cNvSpPr>
            <p:nvPr/>
          </p:nvSpPr>
          <p:spPr bwMode="auto">
            <a:xfrm>
              <a:off x="1940" y="1645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5" name="Line 17"/>
            <p:cNvSpPr>
              <a:spLocks noChangeShapeType="1"/>
            </p:cNvSpPr>
            <p:nvPr/>
          </p:nvSpPr>
          <p:spPr bwMode="auto">
            <a:xfrm>
              <a:off x="1940" y="211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6" name="Line 18"/>
            <p:cNvSpPr>
              <a:spLocks noChangeShapeType="1"/>
            </p:cNvSpPr>
            <p:nvPr/>
          </p:nvSpPr>
          <p:spPr bwMode="auto">
            <a:xfrm>
              <a:off x="1044" y="1164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7" name="Line 19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58" name="Line 20"/>
            <p:cNvSpPr>
              <a:spLocks noChangeShapeType="1"/>
            </p:cNvSpPr>
            <p:nvPr/>
          </p:nvSpPr>
          <p:spPr bwMode="auto">
            <a:xfrm>
              <a:off x="1038" y="2103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118" name="Group 24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29764" name="Line 21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5" name="Line 22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6" name="Line 23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119" name="Group 25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29761" name="Line 26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2" name="Line 27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63" name="Line 28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051550" y="2238375"/>
            <a:ext cx="1182687" cy="2152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5087" name="Group 32"/>
          <p:cNvGrpSpPr>
            <a:grpSpLocks/>
          </p:cNvGrpSpPr>
          <p:nvPr/>
        </p:nvGrpSpPr>
        <p:grpSpPr bwMode="auto">
          <a:xfrm>
            <a:off x="5410200" y="2271713"/>
            <a:ext cx="395287" cy="2055813"/>
            <a:chOff x="748" y="997"/>
            <a:chExt cx="249" cy="1295"/>
          </a:xfrm>
        </p:grpSpPr>
        <p:sp>
          <p:nvSpPr>
            <p:cNvPr id="29747" name="Rectangle 33"/>
            <p:cNvSpPr>
              <a:spLocks noChangeArrowheads="1"/>
            </p:cNvSpPr>
            <p:nvPr/>
          </p:nvSpPr>
          <p:spPr bwMode="auto">
            <a:xfrm>
              <a:off x="759" y="997"/>
              <a:ext cx="23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8" name="Rectangle 34"/>
            <p:cNvSpPr>
              <a:spLocks noChangeArrowheads="1"/>
            </p:cNvSpPr>
            <p:nvPr/>
          </p:nvSpPr>
          <p:spPr bwMode="auto">
            <a:xfrm>
              <a:off x="750" y="1472"/>
              <a:ext cx="23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9" name="Rectangle 35"/>
            <p:cNvSpPr>
              <a:spLocks noChangeArrowheads="1"/>
            </p:cNvSpPr>
            <p:nvPr/>
          </p:nvSpPr>
          <p:spPr bwMode="auto">
            <a:xfrm>
              <a:off x="748" y="1940"/>
              <a:ext cx="23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9744" name="Rectangle 37"/>
          <p:cNvSpPr>
            <a:spLocks noChangeArrowheads="1"/>
          </p:cNvSpPr>
          <p:nvPr/>
        </p:nvSpPr>
        <p:spPr bwMode="auto">
          <a:xfrm>
            <a:off x="7499350" y="2279650"/>
            <a:ext cx="377825" cy="5588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45" name="Rectangle 38"/>
          <p:cNvSpPr>
            <a:spLocks noChangeArrowheads="1"/>
          </p:cNvSpPr>
          <p:nvPr/>
        </p:nvSpPr>
        <p:spPr bwMode="auto">
          <a:xfrm>
            <a:off x="7485063" y="3033713"/>
            <a:ext cx="377825" cy="558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46" name="Rectangle 39"/>
          <p:cNvSpPr>
            <a:spLocks noChangeArrowheads="1"/>
          </p:cNvSpPr>
          <p:nvPr/>
        </p:nvSpPr>
        <p:spPr bwMode="auto">
          <a:xfrm>
            <a:off x="7481888" y="3776663"/>
            <a:ext cx="377825" cy="558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0" name="Line 40"/>
          <p:cNvSpPr>
            <a:spLocks noChangeShapeType="1"/>
          </p:cNvSpPr>
          <p:nvPr/>
        </p:nvSpPr>
        <p:spPr bwMode="auto">
          <a:xfrm>
            <a:off x="7223125" y="2562225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1" name="Line 41"/>
          <p:cNvSpPr>
            <a:spLocks noChangeShapeType="1"/>
          </p:cNvSpPr>
          <p:nvPr/>
        </p:nvSpPr>
        <p:spPr bwMode="auto">
          <a:xfrm>
            <a:off x="7213600" y="33004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2" name="Line 42"/>
          <p:cNvSpPr>
            <a:spLocks noChangeShapeType="1"/>
          </p:cNvSpPr>
          <p:nvPr/>
        </p:nvSpPr>
        <p:spPr bwMode="auto">
          <a:xfrm>
            <a:off x="7213600" y="4052888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3" name="Line 43"/>
          <p:cNvSpPr>
            <a:spLocks noChangeShapeType="1"/>
          </p:cNvSpPr>
          <p:nvPr/>
        </p:nvSpPr>
        <p:spPr bwMode="auto">
          <a:xfrm>
            <a:off x="5791200" y="2536825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4" name="Line 44"/>
          <p:cNvSpPr>
            <a:spLocks noChangeShapeType="1"/>
          </p:cNvSpPr>
          <p:nvPr/>
        </p:nvSpPr>
        <p:spPr bwMode="auto">
          <a:xfrm>
            <a:off x="5781675" y="32750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35" name="Line 45"/>
          <p:cNvSpPr>
            <a:spLocks noChangeShapeType="1"/>
          </p:cNvSpPr>
          <p:nvPr/>
        </p:nvSpPr>
        <p:spPr bwMode="auto">
          <a:xfrm>
            <a:off x="5781675" y="4027488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5095" name="Group 46"/>
          <p:cNvGrpSpPr>
            <a:grpSpLocks/>
          </p:cNvGrpSpPr>
          <p:nvPr/>
        </p:nvGrpSpPr>
        <p:grpSpPr bwMode="auto">
          <a:xfrm>
            <a:off x="4964113" y="2544763"/>
            <a:ext cx="457200" cy="1490663"/>
            <a:chOff x="-60" y="1148"/>
            <a:chExt cx="168" cy="939"/>
          </a:xfrm>
        </p:grpSpPr>
        <p:sp>
          <p:nvSpPr>
            <p:cNvPr id="29741" name="Line 47"/>
            <p:cNvSpPr>
              <a:spLocks noChangeShapeType="1"/>
            </p:cNvSpPr>
            <p:nvPr/>
          </p:nvSpPr>
          <p:spPr bwMode="auto">
            <a:xfrm>
              <a:off x="-54" y="1148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2" name="Line 48"/>
            <p:cNvSpPr>
              <a:spLocks noChangeShapeType="1"/>
            </p:cNvSpPr>
            <p:nvPr/>
          </p:nvSpPr>
          <p:spPr bwMode="auto">
            <a:xfrm>
              <a:off x="-60" y="1613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3" name="Line 49"/>
            <p:cNvSpPr>
              <a:spLocks noChangeShapeType="1"/>
            </p:cNvSpPr>
            <p:nvPr/>
          </p:nvSpPr>
          <p:spPr bwMode="auto">
            <a:xfrm>
              <a:off x="-60" y="2087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096" name="Group 50"/>
          <p:cNvGrpSpPr>
            <a:grpSpLocks/>
          </p:cNvGrpSpPr>
          <p:nvPr/>
        </p:nvGrpSpPr>
        <p:grpSpPr bwMode="auto">
          <a:xfrm>
            <a:off x="7839075" y="2551113"/>
            <a:ext cx="457200" cy="1490663"/>
            <a:chOff x="-60" y="1148"/>
            <a:chExt cx="168" cy="939"/>
          </a:xfrm>
        </p:grpSpPr>
        <p:sp>
          <p:nvSpPr>
            <p:cNvPr id="29738" name="Line 51"/>
            <p:cNvSpPr>
              <a:spLocks noChangeShapeType="1"/>
            </p:cNvSpPr>
            <p:nvPr/>
          </p:nvSpPr>
          <p:spPr bwMode="auto">
            <a:xfrm>
              <a:off x="-54" y="1148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39" name="Line 52"/>
            <p:cNvSpPr>
              <a:spLocks noChangeShapeType="1"/>
            </p:cNvSpPr>
            <p:nvPr/>
          </p:nvSpPr>
          <p:spPr bwMode="auto">
            <a:xfrm>
              <a:off x="-60" y="1613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40" name="Line 53"/>
            <p:cNvSpPr>
              <a:spLocks noChangeShapeType="1"/>
            </p:cNvSpPr>
            <p:nvPr/>
          </p:nvSpPr>
          <p:spPr bwMode="auto">
            <a:xfrm>
              <a:off x="-60" y="2087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9706" name="Rectangle 54"/>
          <p:cNvSpPr>
            <a:spLocks noChangeArrowheads="1"/>
          </p:cNvSpPr>
          <p:nvPr/>
        </p:nvSpPr>
        <p:spPr bwMode="auto">
          <a:xfrm>
            <a:off x="1617663" y="2366963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8" name="Rectangle 56"/>
          <p:cNvSpPr>
            <a:spLocks noChangeArrowheads="1"/>
          </p:cNvSpPr>
          <p:nvPr/>
        </p:nvSpPr>
        <p:spPr bwMode="auto">
          <a:xfrm>
            <a:off x="1209675" y="38862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09" name="Rectangle 57"/>
          <p:cNvSpPr>
            <a:spLocks noChangeArrowheads="1"/>
          </p:cNvSpPr>
          <p:nvPr/>
        </p:nvSpPr>
        <p:spPr bwMode="auto">
          <a:xfrm>
            <a:off x="842963" y="23749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0" name="Rectangle 58"/>
          <p:cNvSpPr>
            <a:spLocks noChangeArrowheads="1"/>
          </p:cNvSpPr>
          <p:nvPr/>
        </p:nvSpPr>
        <p:spPr bwMode="auto">
          <a:xfrm>
            <a:off x="457200" y="386080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11" name="Line 60"/>
          <p:cNvSpPr>
            <a:spLocks noChangeShapeType="1"/>
          </p:cNvSpPr>
          <p:nvPr/>
        </p:nvSpPr>
        <p:spPr bwMode="auto">
          <a:xfrm>
            <a:off x="1939925" y="2433638"/>
            <a:ext cx="1628775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71" name="Freeform 62"/>
          <p:cNvSpPr>
            <a:spLocks/>
          </p:cNvSpPr>
          <p:nvPr/>
        </p:nvSpPr>
        <p:spPr bwMode="auto">
          <a:xfrm>
            <a:off x="1989138" y="2800350"/>
            <a:ext cx="1535112" cy="1166813"/>
          </a:xfrm>
          <a:custGeom>
            <a:avLst/>
            <a:gdLst>
              <a:gd name="T0" fmla="*/ 0 w 967"/>
              <a:gd name="T1" fmla="*/ 733 h 735"/>
              <a:gd name="T2" fmla="*/ 522 w 967"/>
              <a:gd name="T3" fmla="*/ 735 h 735"/>
              <a:gd name="T4" fmla="*/ 967 w 967"/>
              <a:gd name="T5" fmla="*/ 0 h 7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Text Box 63"/>
          <p:cNvSpPr txBox="1">
            <a:spLocks noChangeArrowheads="1"/>
          </p:cNvSpPr>
          <p:nvPr/>
        </p:nvSpPr>
        <p:spPr bwMode="auto">
          <a:xfrm>
            <a:off x="1492250" y="4467225"/>
            <a:ext cx="2459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at </a:t>
            </a:r>
            <a:r>
              <a:rPr lang="en-US" i="1" smtClean="0"/>
              <a:t>t,</a:t>
            </a:r>
            <a:r>
              <a:rPr lang="en-US" smtClean="0"/>
              <a:t> packets more</a:t>
            </a:r>
          </a:p>
          <a:p>
            <a:pPr algn="ctr">
              <a:defRPr/>
            </a:pPr>
            <a:r>
              <a:rPr lang="en-US" smtClean="0"/>
              <a:t>from input to output</a:t>
            </a:r>
            <a:endParaRPr lang="en-US" i="1" smtClean="0"/>
          </a:p>
        </p:txBody>
      </p:sp>
      <p:sp>
        <p:nvSpPr>
          <p:cNvPr id="29714" name="Text Box 64"/>
          <p:cNvSpPr txBox="1">
            <a:spLocks noChangeArrowheads="1"/>
          </p:cNvSpPr>
          <p:nvPr/>
        </p:nvSpPr>
        <p:spPr bwMode="auto">
          <a:xfrm>
            <a:off x="5335588" y="4451350"/>
            <a:ext cx="245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one packet time later</a:t>
            </a:r>
            <a:endParaRPr lang="en-US" i="1" smtClean="0"/>
          </a:p>
        </p:txBody>
      </p:sp>
      <p:sp>
        <p:nvSpPr>
          <p:cNvPr id="29715" name="Text Box 66"/>
          <p:cNvSpPr txBox="1">
            <a:spLocks noChangeArrowheads="1"/>
          </p:cNvSpPr>
          <p:nvPr/>
        </p:nvSpPr>
        <p:spPr bwMode="auto">
          <a:xfrm>
            <a:off x="2373313" y="3213100"/>
            <a:ext cx="747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switch</a:t>
            </a:r>
          </a:p>
          <a:p>
            <a:pPr>
              <a:defRPr/>
            </a:pPr>
            <a:r>
              <a:rPr lang="en-US" sz="1600" smtClean="0"/>
              <a:t>fabric</a:t>
            </a:r>
          </a:p>
        </p:txBody>
      </p:sp>
      <p:sp>
        <p:nvSpPr>
          <p:cNvPr id="29716" name="Text Box 67"/>
          <p:cNvSpPr txBox="1">
            <a:spLocks noChangeArrowheads="1"/>
          </p:cNvSpPr>
          <p:nvPr/>
        </p:nvSpPr>
        <p:spPr bwMode="auto">
          <a:xfrm>
            <a:off x="6194425" y="3108325"/>
            <a:ext cx="747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switch</a:t>
            </a:r>
          </a:p>
          <a:p>
            <a:pPr>
              <a:defRPr/>
            </a:pPr>
            <a:r>
              <a:rPr lang="en-US" sz="1600" smtClean="0"/>
              <a:t>fabric</a:t>
            </a:r>
          </a:p>
        </p:txBody>
      </p:sp>
      <p:sp>
        <p:nvSpPr>
          <p:cNvPr id="29717" name="Rectangle 68"/>
          <p:cNvSpPr>
            <a:spLocks noChangeArrowheads="1"/>
          </p:cNvSpPr>
          <p:nvPr/>
        </p:nvSpPr>
        <p:spPr bwMode="auto">
          <a:xfrm>
            <a:off x="7545388" y="2303463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721" name="Rectangle 72"/>
          <p:cNvSpPr>
            <a:spLocks noChangeArrowheads="1"/>
          </p:cNvSpPr>
          <p:nvPr/>
        </p:nvSpPr>
        <p:spPr bwMode="auto">
          <a:xfrm>
            <a:off x="5462588" y="387985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81" name="Freeform 73"/>
          <p:cNvSpPr>
            <a:spLocks/>
          </p:cNvSpPr>
          <p:nvPr/>
        </p:nvSpPr>
        <p:spPr bwMode="auto">
          <a:xfrm>
            <a:off x="5856288" y="2762250"/>
            <a:ext cx="1535112" cy="1166813"/>
          </a:xfrm>
          <a:custGeom>
            <a:avLst/>
            <a:gdLst>
              <a:gd name="T0" fmla="*/ 0 w 967"/>
              <a:gd name="T1" fmla="*/ 733 h 735"/>
              <a:gd name="T2" fmla="*/ 522 w 967"/>
              <a:gd name="T3" fmla="*/ 735 h 735"/>
              <a:gd name="T4" fmla="*/ 967 w 967"/>
              <a:gd name="T5" fmla="*/ 0 h 7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6" name="Rectangle 77"/>
          <p:cNvSpPr>
            <a:spLocks noChangeArrowheads="1"/>
          </p:cNvSpPr>
          <p:nvPr/>
        </p:nvSpPr>
        <p:spPr bwMode="auto">
          <a:xfrm>
            <a:off x="5081588" y="2343150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15804" y="1219200"/>
            <a:ext cx="8634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TCP congestion control and avoidance attempts to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share bandwidth and prevent buffering (queueing)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Queueing</a:t>
            </a:r>
            <a:endParaRPr lang="en-US" dirty="0"/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>
            <a:off x="5791200" y="2436812"/>
            <a:ext cx="1628775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4751388" y="3883025"/>
            <a:ext cx="277812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727" grpId="0" animBg="1"/>
      <p:bldP spid="29744" grpId="0" animBg="1"/>
      <p:bldP spid="29745" grpId="0" animBg="1"/>
      <p:bldP spid="29746" grpId="0" animBg="1"/>
      <p:bldP spid="29730" grpId="0" animBg="1"/>
      <p:bldP spid="29731" grpId="0" animBg="1"/>
      <p:bldP spid="29732" grpId="0" animBg="1"/>
      <p:bldP spid="29733" grpId="0" animBg="1"/>
      <p:bldP spid="29734" grpId="0" animBg="1"/>
      <p:bldP spid="29735" grpId="0" animBg="1"/>
      <p:bldP spid="29714" grpId="0"/>
      <p:bldP spid="29716" grpId="0"/>
      <p:bldP spid="29717" grpId="0" animBg="1"/>
      <p:bldP spid="29721" grpId="0" animBg="1"/>
      <p:bldP spid="45081" grpId="0" animBg="1"/>
      <p:bldP spid="29726" grpId="0" animBg="1"/>
      <p:bldP spid="76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Bandwidth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Basic building block</a:t>
            </a:r>
          </a:p>
          <a:p>
            <a:pPr lvl="1"/>
            <a:r>
              <a:rPr lang="en-US" dirty="0" smtClean="0"/>
              <a:t>Network Protocol</a:t>
            </a:r>
          </a:p>
          <a:p>
            <a:pPr lvl="1"/>
            <a:r>
              <a:rPr lang="en-US" dirty="0" smtClean="0"/>
              <a:t>Networked Systems</a:t>
            </a:r>
          </a:p>
          <a:p>
            <a:pPr lvl="1"/>
            <a:r>
              <a:rPr lang="en-US" dirty="0" smtClean="0"/>
              <a:t>Distributed Systems</a:t>
            </a:r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6" name="Group 5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25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Straight Connector 26"/>
              <p:cNvCxnSpPr>
                <a:stCxn id="10" idx="2"/>
                <a:endCxn id="18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9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10" idx="2"/>
              <a:endCxn id="7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2"/>
              <a:endCxn id="8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3"/>
              <a:endCxn id="9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15" name="Straight Connector 14"/>
            <p:cNvCxnSpPr>
              <a:stCxn id="9" idx="3"/>
              <a:endCxn id="14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21" name="Straight Connector 20"/>
            <p:cNvCxnSpPr>
              <a:stCxn id="18" idx="3"/>
              <a:endCxn id="20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3"/>
              <a:endCxn id="19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Callout 29"/>
          <p:cNvSpPr/>
          <p:nvPr/>
        </p:nvSpPr>
        <p:spPr>
          <a:xfrm>
            <a:off x="4327875" y="2403936"/>
            <a:ext cx="3389461" cy="1524000"/>
          </a:xfrm>
          <a:prstGeom prst="wedgeEllipseCallout">
            <a:avLst>
              <a:gd name="adj1" fmla="val -60591"/>
              <a:gd name="adj2" fmla="val 1143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of the two paths has more available bandwidth?</a:t>
            </a:r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5867400" y="4924634"/>
            <a:ext cx="2898159" cy="1169554"/>
          </a:xfrm>
          <a:prstGeom prst="wedgeEllipseCallout">
            <a:avLst>
              <a:gd name="adj1" fmla="val -67785"/>
              <a:gd name="adj2" fmla="val -645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End-to-end: How to measure without access to anything in the network?</a:t>
            </a:r>
            <a:endParaRPr lang="en-US" dirty="0"/>
          </a:p>
        </p:txBody>
      </p:sp>
      <p:sp>
        <p:nvSpPr>
          <p:cNvPr id="31" name="Oval Callout 30"/>
          <p:cNvSpPr/>
          <p:nvPr/>
        </p:nvSpPr>
        <p:spPr>
          <a:xfrm>
            <a:off x="123367" y="4982908"/>
            <a:ext cx="2727818" cy="1497479"/>
          </a:xfrm>
          <a:prstGeom prst="wedgeEllipseCallout">
            <a:avLst>
              <a:gd name="adj1" fmla="val 45731"/>
              <a:gd name="adj2" fmla="val -4328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 I measure with minimum overhead?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Bandwidth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161" name="Group 160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180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2" name="Straight Connector 181"/>
              <p:cNvCxnSpPr>
                <a:stCxn id="165" idx="2"/>
                <a:endCxn id="173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166" name="Straight Connector 165"/>
            <p:cNvCxnSpPr>
              <a:stCxn id="165" idx="2"/>
              <a:endCxn id="162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2" idx="2"/>
              <a:endCxn id="163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3" idx="3"/>
              <a:endCxn id="164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170" name="Straight Connector 169"/>
            <p:cNvCxnSpPr>
              <a:stCxn id="164" idx="3"/>
              <a:endCxn id="169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172" name="Straight Connector 171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176" name="Straight Connector 175"/>
            <p:cNvCxnSpPr>
              <a:stCxn id="173" idx="3"/>
              <a:endCxn id="175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5" idx="3"/>
              <a:endCxn id="174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Passive Measurement</a:t>
            </a:r>
          </a:p>
          <a:p>
            <a:pPr lvl="1"/>
            <a:r>
              <a:rPr lang="en-US" dirty="0" smtClean="0"/>
              <a:t>Polling </a:t>
            </a:r>
            <a:r>
              <a:rPr lang="en-US" dirty="0"/>
              <a:t>counters: Port Stats or Flow </a:t>
            </a:r>
            <a:r>
              <a:rPr lang="en-US" dirty="0" smtClean="0"/>
              <a:t>Stats</a:t>
            </a:r>
          </a:p>
          <a:p>
            <a:r>
              <a:rPr lang="en-US" dirty="0" smtClean="0"/>
              <a:t>Active Measurement</a:t>
            </a:r>
          </a:p>
          <a:p>
            <a:pPr lvl="1"/>
            <a:r>
              <a:rPr lang="en-US" dirty="0"/>
              <a:t>Probe Packets: Packet Pair or Packet Train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9200" y="3043535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</a:rPr>
              <a:t>Probe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sz="2400" i="1" dirty="0" smtClean="0">
                <a:solidFill>
                  <a:schemeClr val="accent3"/>
                </a:solidFill>
              </a:rPr>
              <a:t>Packets: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link: least capacity</a:t>
            </a:r>
          </a:p>
          <a:p>
            <a:r>
              <a:rPr lang="en-US" dirty="0" smtClean="0"/>
              <a:t>Tight link: least available bandwidth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117" name="Group 116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136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8" name="Straight Connector 137"/>
              <p:cNvCxnSpPr>
                <a:stCxn id="121" idx="2"/>
                <a:endCxn id="129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0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122" name="Straight Connector 121"/>
            <p:cNvCxnSpPr>
              <a:stCxn id="121" idx="2"/>
              <a:endCxn id="118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8" idx="2"/>
              <a:endCxn id="119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9" idx="3"/>
              <a:endCxn id="120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stCxn id="120" idx="3"/>
              <a:endCxn id="125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128" name="Straight Connector 127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132" name="Straight Connector 131"/>
            <p:cNvCxnSpPr>
              <a:stCxn id="129" idx="3"/>
              <a:endCxn id="131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1" idx="3"/>
              <a:endCxn id="130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ounded Rectangular Callout 139"/>
          <p:cNvSpPr/>
          <p:nvPr/>
        </p:nvSpPr>
        <p:spPr>
          <a:xfrm>
            <a:off x="3649423" y="3928202"/>
            <a:ext cx="1043894" cy="612648"/>
          </a:xfrm>
          <a:prstGeom prst="wedgeRoundRectCallout">
            <a:avLst>
              <a:gd name="adj1" fmla="val -53902"/>
              <a:gd name="adj2" fmla="val 1019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link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6553200" y="4876800"/>
            <a:ext cx="152400" cy="451181"/>
            <a:chOff x="7010400" y="4460898"/>
            <a:chExt cx="152400" cy="451181"/>
          </a:xfrm>
        </p:grpSpPr>
        <p:sp>
          <p:nvSpPr>
            <p:cNvPr id="142" name="Rounded Rectangle 14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841867" y="49796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Capacity</a:t>
            </a:r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6558280" y="5485051"/>
            <a:ext cx="152400" cy="275922"/>
            <a:chOff x="7010400" y="4636157"/>
            <a:chExt cx="152400" cy="275922"/>
          </a:xfrm>
        </p:grpSpPr>
        <p:sp>
          <p:nvSpPr>
            <p:cNvPr id="152" name="Rounded Rectangle 151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6846947" y="5412603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Traffic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2421082" y="4295162"/>
            <a:ext cx="152400" cy="451181"/>
            <a:chOff x="7010400" y="4460898"/>
            <a:chExt cx="152400" cy="451181"/>
          </a:xfrm>
        </p:grpSpPr>
        <p:sp>
          <p:nvSpPr>
            <p:cNvPr id="159" name="Rounded Rectangle 158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420823" y="4628068"/>
            <a:ext cx="152400" cy="163886"/>
            <a:chOff x="7010400" y="4748193"/>
            <a:chExt cx="152400" cy="163886"/>
          </a:xfrm>
        </p:grpSpPr>
        <p:sp>
          <p:nvSpPr>
            <p:cNvPr id="239" name="Rounded Rectangle 23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4147065" y="4673787"/>
            <a:ext cx="152400" cy="451181"/>
            <a:chOff x="7010400" y="4460898"/>
            <a:chExt cx="152400" cy="451181"/>
          </a:xfrm>
        </p:grpSpPr>
        <p:sp>
          <p:nvSpPr>
            <p:cNvPr id="243" name="Rounded Rectangle 242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733039" y="4605209"/>
            <a:ext cx="152400" cy="451181"/>
            <a:chOff x="7010400" y="4460898"/>
            <a:chExt cx="152400" cy="451181"/>
          </a:xfrm>
        </p:grpSpPr>
        <p:sp>
          <p:nvSpPr>
            <p:cNvPr id="252" name="Rounded Rectangle 25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689765" y="4564287"/>
            <a:ext cx="152400" cy="451181"/>
            <a:chOff x="7010400" y="4460898"/>
            <a:chExt cx="152400" cy="451181"/>
          </a:xfrm>
        </p:grpSpPr>
        <p:sp>
          <p:nvSpPr>
            <p:cNvPr id="270" name="Rounded Rectangle 269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3573223" y="5089647"/>
            <a:ext cx="152400" cy="451181"/>
            <a:chOff x="7010400" y="4460898"/>
            <a:chExt cx="152400" cy="451181"/>
          </a:xfrm>
        </p:grpSpPr>
        <p:sp>
          <p:nvSpPr>
            <p:cNvPr id="279" name="Rounded Rectangle 278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4656839" y="5185013"/>
            <a:ext cx="152400" cy="451181"/>
            <a:chOff x="7010400" y="4460898"/>
            <a:chExt cx="152400" cy="451181"/>
          </a:xfrm>
        </p:grpSpPr>
        <p:sp>
          <p:nvSpPr>
            <p:cNvPr id="315" name="Rounded Rectangle 314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936355" y="4072521"/>
            <a:ext cx="152400" cy="451181"/>
            <a:chOff x="7010400" y="4460898"/>
            <a:chExt cx="152400" cy="451181"/>
          </a:xfrm>
        </p:grpSpPr>
        <p:sp>
          <p:nvSpPr>
            <p:cNvPr id="327" name="Rounded Rectangle 32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ounded Rectangle 32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ounded Rectangle 32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6558280" y="6025819"/>
            <a:ext cx="152400" cy="451181"/>
            <a:chOff x="7010400" y="4460898"/>
            <a:chExt cx="152400" cy="451181"/>
          </a:xfrm>
        </p:grpSpPr>
        <p:sp>
          <p:nvSpPr>
            <p:cNvPr id="337" name="Rounded Rectangle 33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6558280" y="6201078"/>
            <a:ext cx="152400" cy="275922"/>
            <a:chOff x="7010400" y="4636157"/>
            <a:chExt cx="152400" cy="275922"/>
          </a:xfrm>
        </p:grpSpPr>
        <p:sp>
          <p:nvSpPr>
            <p:cNvPr id="346" name="Rounded Rectangle 34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1" name="TextBox 350"/>
          <p:cNvSpPr txBox="1"/>
          <p:nvPr/>
        </p:nvSpPr>
        <p:spPr>
          <a:xfrm>
            <a:off x="6858000" y="5858590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Bandwidth</a:t>
            </a:r>
            <a:endParaRPr lang="en-US" dirty="0"/>
          </a:p>
        </p:txBody>
      </p:sp>
      <p:sp>
        <p:nvSpPr>
          <p:cNvPr id="352" name="Oval 351"/>
          <p:cNvSpPr/>
          <p:nvPr/>
        </p:nvSpPr>
        <p:spPr>
          <a:xfrm>
            <a:off x="6493133" y="5955792"/>
            <a:ext cx="288667" cy="29260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53" name="Rounded Rectangular Callout 352"/>
          <p:cNvSpPr/>
          <p:nvPr/>
        </p:nvSpPr>
        <p:spPr>
          <a:xfrm>
            <a:off x="1722824" y="5636194"/>
            <a:ext cx="1043894" cy="612648"/>
          </a:xfrm>
          <a:prstGeom prst="wedgeRoundRectCallout">
            <a:avLst>
              <a:gd name="adj1" fmla="val 116653"/>
              <a:gd name="adj2" fmla="val -9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Tight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Estimate available bandwidth by saturating the tight link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2803926"/>
            <a:ext cx="33037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Estimate Available Bandwidth?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4" idx="0"/>
            <a:endCxn id="24" idx="1"/>
          </p:cNvCxnSpPr>
          <p:nvPr/>
        </p:nvCxnSpPr>
        <p:spPr>
          <a:xfrm flipV="1">
            <a:off x="2337689" y="2454680"/>
            <a:ext cx="1043092" cy="34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0781" y="2270014"/>
            <a:ext cx="2782770" cy="369332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Saturate/Congest Tight Link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43503" y="2803926"/>
            <a:ext cx="3279489" cy="369332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Packet Queuing Delays Increase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4" idx="3"/>
            <a:endCxn id="28" idx="0"/>
          </p:cNvCxnSpPr>
          <p:nvPr/>
        </p:nvCxnSpPr>
        <p:spPr>
          <a:xfrm>
            <a:off x="6163551" y="2454680"/>
            <a:ext cx="1119697" cy="34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>
            <a:stCxn id="28" idx="2"/>
            <a:endCxn id="31" idx="3"/>
          </p:cNvCxnSpPr>
          <p:nvPr/>
        </p:nvCxnSpPr>
        <p:spPr>
          <a:xfrm flipH="1">
            <a:off x="6853319" y="3173258"/>
            <a:ext cx="429929" cy="387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>
            <a:stCxn id="31" idx="1"/>
            <a:endCxn id="14" idx="2"/>
          </p:cNvCxnSpPr>
          <p:nvPr/>
        </p:nvCxnSpPr>
        <p:spPr>
          <a:xfrm flipH="1" flipV="1">
            <a:off x="2337689" y="3173258"/>
            <a:ext cx="812009" cy="387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C9447-7781-422B-80AA-8BF5919C3CC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91" name="Group 490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492" name="Group 491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511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3" name="Straight Connector 512"/>
              <p:cNvCxnSpPr>
                <a:stCxn id="496" idx="2"/>
                <a:endCxn id="504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>
                <a:stCxn id="505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3" name="Picture 4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494" name="Picture 4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495" name="Picture 4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496" name="Picture 4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497" name="Straight Connector 496"/>
            <p:cNvCxnSpPr>
              <a:stCxn id="496" idx="2"/>
              <a:endCxn id="493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stCxn id="493" idx="2"/>
              <a:endCxn id="494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stCxn id="494" idx="3"/>
              <a:endCxn id="495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0" name="Picture 4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501" name="Straight Connector 500"/>
            <p:cNvCxnSpPr>
              <a:stCxn id="495" idx="3"/>
              <a:endCxn id="500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2" name="Picture 5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503" name="Straight Connector 502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4" name="Picture 5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505" name="Picture 5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506" name="Picture 5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507" name="Straight Connector 506"/>
            <p:cNvCxnSpPr>
              <a:stCxn id="504" idx="3"/>
              <a:endCxn id="506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6" idx="3"/>
              <a:endCxn id="505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5" name="Rounded Rectangular Callout 514"/>
          <p:cNvSpPr/>
          <p:nvPr/>
        </p:nvSpPr>
        <p:spPr>
          <a:xfrm>
            <a:off x="3649423" y="3928202"/>
            <a:ext cx="1043894" cy="612648"/>
          </a:xfrm>
          <a:prstGeom prst="wedgeRoundRectCallout">
            <a:avLst>
              <a:gd name="adj1" fmla="val -53902"/>
              <a:gd name="adj2" fmla="val 1019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link</a:t>
            </a:r>
            <a:endParaRPr lang="en-US" dirty="0"/>
          </a:p>
        </p:txBody>
      </p:sp>
      <p:grpSp>
        <p:nvGrpSpPr>
          <p:cNvPr id="516" name="Group 515"/>
          <p:cNvGrpSpPr/>
          <p:nvPr/>
        </p:nvGrpSpPr>
        <p:grpSpPr>
          <a:xfrm>
            <a:off x="6553200" y="4876800"/>
            <a:ext cx="152400" cy="451181"/>
            <a:chOff x="7010400" y="4460898"/>
            <a:chExt cx="152400" cy="451181"/>
          </a:xfrm>
        </p:grpSpPr>
        <p:sp>
          <p:nvSpPr>
            <p:cNvPr id="517" name="Rounded Rectangle 51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ounded Rectangle 51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ounded Rectangle 51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ounded Rectangle 51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ounded Rectangle 52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ounded Rectangle 52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ounded Rectangle 52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ounded Rectangle 52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6841867" y="49796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Capacity</a:t>
            </a:r>
            <a:endParaRPr lang="en-US" dirty="0"/>
          </a:p>
        </p:txBody>
      </p:sp>
      <p:grpSp>
        <p:nvGrpSpPr>
          <p:cNvPr id="526" name="Group 525"/>
          <p:cNvGrpSpPr/>
          <p:nvPr/>
        </p:nvGrpSpPr>
        <p:grpSpPr>
          <a:xfrm>
            <a:off x="6558280" y="5485051"/>
            <a:ext cx="152400" cy="275922"/>
            <a:chOff x="7010400" y="4636157"/>
            <a:chExt cx="152400" cy="275922"/>
          </a:xfrm>
        </p:grpSpPr>
        <p:sp>
          <p:nvSpPr>
            <p:cNvPr id="527" name="Rounded Rectangle 52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ounded Rectangle 52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ounded Rectangle 52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ounded Rectangle 52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ounded Rectangle 53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46947" y="5412603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Traffic</a:t>
            </a:r>
            <a:endParaRPr lang="en-US" dirty="0"/>
          </a:p>
        </p:txBody>
      </p:sp>
      <p:grpSp>
        <p:nvGrpSpPr>
          <p:cNvPr id="533" name="Group 532"/>
          <p:cNvGrpSpPr/>
          <p:nvPr/>
        </p:nvGrpSpPr>
        <p:grpSpPr>
          <a:xfrm>
            <a:off x="2421082" y="4295162"/>
            <a:ext cx="152400" cy="451181"/>
            <a:chOff x="7010400" y="4460898"/>
            <a:chExt cx="152400" cy="451181"/>
          </a:xfrm>
        </p:grpSpPr>
        <p:sp>
          <p:nvSpPr>
            <p:cNvPr id="534" name="Rounded Rectangle 53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ounded Rectangle 53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ounded Rectangle 53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ounded Rectangle 53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ounded Rectangle 53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ounded Rectangle 53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ounded Rectangle 53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ounded Rectangle 54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3420823" y="4628068"/>
            <a:ext cx="152400" cy="163886"/>
            <a:chOff x="7010400" y="4748193"/>
            <a:chExt cx="152400" cy="163886"/>
          </a:xfrm>
        </p:grpSpPr>
        <p:sp>
          <p:nvSpPr>
            <p:cNvPr id="543" name="Rounded Rectangle 542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ounded Rectangle 543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ounded Rectangle 544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Group 545"/>
          <p:cNvGrpSpPr/>
          <p:nvPr/>
        </p:nvGrpSpPr>
        <p:grpSpPr>
          <a:xfrm>
            <a:off x="4147065" y="4673787"/>
            <a:ext cx="152400" cy="451181"/>
            <a:chOff x="7010400" y="4460898"/>
            <a:chExt cx="152400" cy="451181"/>
          </a:xfrm>
        </p:grpSpPr>
        <p:sp>
          <p:nvSpPr>
            <p:cNvPr id="547" name="Rounded Rectangle 54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ounded Rectangle 54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ounded Rectangle 54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ounded Rectangle 54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ounded Rectangle 55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ounded Rectangle 55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ounded Rectangle 55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ounded Rectangle 55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Group 554"/>
          <p:cNvGrpSpPr/>
          <p:nvPr/>
        </p:nvGrpSpPr>
        <p:grpSpPr>
          <a:xfrm>
            <a:off x="4733039" y="4605209"/>
            <a:ext cx="152400" cy="451181"/>
            <a:chOff x="7010400" y="4460898"/>
            <a:chExt cx="152400" cy="451181"/>
          </a:xfrm>
        </p:grpSpPr>
        <p:sp>
          <p:nvSpPr>
            <p:cNvPr id="556" name="Rounded Rectangle 555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ounded Rectangle 556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ounded Rectangle 557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ounded Rectangle 558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ounded Rectangle 559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ounded Rectangle 560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ounded Rectangle 561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ounded Rectangle 562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Group 563"/>
          <p:cNvGrpSpPr/>
          <p:nvPr/>
        </p:nvGrpSpPr>
        <p:grpSpPr>
          <a:xfrm>
            <a:off x="2689765" y="4564287"/>
            <a:ext cx="152400" cy="451181"/>
            <a:chOff x="7010400" y="4460898"/>
            <a:chExt cx="152400" cy="451181"/>
          </a:xfrm>
        </p:grpSpPr>
        <p:sp>
          <p:nvSpPr>
            <p:cNvPr id="565" name="Rounded Rectangle 564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ounded Rectangle 565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ounded Rectangle 566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ounded Rectangle 567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ounded Rectangle 568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ounded Rectangle 569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ounded Rectangle 570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ounded Rectangle 571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Group 572"/>
          <p:cNvGrpSpPr/>
          <p:nvPr/>
        </p:nvGrpSpPr>
        <p:grpSpPr>
          <a:xfrm>
            <a:off x="3573223" y="5089647"/>
            <a:ext cx="152400" cy="451181"/>
            <a:chOff x="7010400" y="4460898"/>
            <a:chExt cx="152400" cy="451181"/>
          </a:xfrm>
        </p:grpSpPr>
        <p:sp>
          <p:nvSpPr>
            <p:cNvPr id="574" name="Rounded Rectangle 57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ounded Rectangle 57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ounded Rectangle 57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ounded Rectangle 57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ounded Rectangle 57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ounded Rectangle 57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ounded Rectangle 57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ounded Rectangle 58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656839" y="5185013"/>
            <a:ext cx="152400" cy="451181"/>
            <a:chOff x="7010400" y="4460898"/>
            <a:chExt cx="152400" cy="451181"/>
          </a:xfrm>
        </p:grpSpPr>
        <p:sp>
          <p:nvSpPr>
            <p:cNvPr id="583" name="Rounded Rectangle 582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ounded Rectangle 583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ounded Rectangle 584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ounded Rectangle 58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ounded Rectangle 58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ounded Rectangle 58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ounded Rectangle 58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ounded Rectangle 58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2936355" y="4072521"/>
            <a:ext cx="152400" cy="451181"/>
            <a:chOff x="7010400" y="4460898"/>
            <a:chExt cx="152400" cy="451181"/>
          </a:xfrm>
        </p:grpSpPr>
        <p:sp>
          <p:nvSpPr>
            <p:cNvPr id="592" name="Rounded Rectangle 59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ounded Rectangle 592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ounded Rectangle 593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ounded Rectangle 594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ounded Rectangle 595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ounded Rectangle 596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ounded Rectangle 597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ounded Rectangle 598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6558280" y="6025819"/>
            <a:ext cx="152400" cy="451181"/>
            <a:chOff x="7010400" y="4460898"/>
            <a:chExt cx="152400" cy="451181"/>
          </a:xfrm>
        </p:grpSpPr>
        <p:sp>
          <p:nvSpPr>
            <p:cNvPr id="604" name="Rounded Rectangle 60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ounded Rectangle 60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ounded Rectangle 60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ounded Rectangle 60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ounded Rectangle 60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ounded Rectangle 60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ounded Rectangle 60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ounded Rectangle 61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6558280" y="6201078"/>
            <a:ext cx="152400" cy="275922"/>
            <a:chOff x="7010400" y="4636157"/>
            <a:chExt cx="152400" cy="275922"/>
          </a:xfrm>
        </p:grpSpPr>
        <p:sp>
          <p:nvSpPr>
            <p:cNvPr id="613" name="Rounded Rectangle 612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ounded Rectangle 61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ounded Rectangle 61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8" name="TextBox 617"/>
          <p:cNvSpPr txBox="1"/>
          <p:nvPr/>
        </p:nvSpPr>
        <p:spPr>
          <a:xfrm>
            <a:off x="6858000" y="5858590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Bandwidth</a:t>
            </a:r>
            <a:endParaRPr lang="en-US" dirty="0"/>
          </a:p>
        </p:txBody>
      </p:sp>
      <p:sp>
        <p:nvSpPr>
          <p:cNvPr id="619" name="Oval 618"/>
          <p:cNvSpPr/>
          <p:nvPr/>
        </p:nvSpPr>
        <p:spPr>
          <a:xfrm>
            <a:off x="6493133" y="5955792"/>
            <a:ext cx="288667" cy="29260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9698" y="3375798"/>
            <a:ext cx="3703621" cy="369332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Measuring (Increased) Queuing Delay</a:t>
            </a:r>
            <a:endParaRPr lang="en-US" dirty="0"/>
          </a:p>
        </p:txBody>
      </p:sp>
      <p:sp>
        <p:nvSpPr>
          <p:cNvPr id="620" name="Rounded Rectangular Callout 619"/>
          <p:cNvSpPr/>
          <p:nvPr/>
        </p:nvSpPr>
        <p:spPr>
          <a:xfrm>
            <a:off x="1722824" y="5636194"/>
            <a:ext cx="1043894" cy="612648"/>
          </a:xfrm>
          <a:prstGeom prst="wedgeRoundRectCallout">
            <a:avLst>
              <a:gd name="adj1" fmla="val 116653"/>
              <a:gd name="adj2" fmla="val -9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Tight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212" name="Group 211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399"/>
                <a:ext cx="6725839" cy="4359276"/>
              </a:xfrm>
              <a:prstGeom prst="rect">
                <a:avLst/>
              </a:prstGeom>
            </p:spPr>
          </p:pic>
          <p:pic>
            <p:nvPicPr>
              <p:cNvPr id="231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2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3" name="Straight Connector 232"/>
              <p:cNvCxnSpPr>
                <a:stCxn id="216" idx="2"/>
                <a:endCxn id="224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25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217" name="Straight Connector 216"/>
            <p:cNvCxnSpPr>
              <a:stCxn id="216" idx="2"/>
              <a:endCxn id="213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3" idx="2"/>
              <a:endCxn id="214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14" idx="3"/>
              <a:endCxn id="215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221" name="Straight Connector 220"/>
            <p:cNvCxnSpPr>
              <a:stCxn id="215" idx="3"/>
              <a:endCxn id="220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223" name="Straight Connector 222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227" name="Straight Connector 226"/>
            <p:cNvCxnSpPr>
              <a:stCxn id="224" idx="3"/>
              <a:endCxn id="226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3"/>
              <a:endCxn id="225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Estimate available bandwidth by saturating the tight link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3909931"/>
            <a:ext cx="2077750" cy="1195469"/>
            <a:chOff x="264984" y="2895600"/>
            <a:chExt cx="2077750" cy="1195469"/>
          </a:xfrm>
        </p:grpSpPr>
        <p:grpSp>
          <p:nvGrpSpPr>
            <p:cNvPr id="5" name="Group 4"/>
            <p:cNvGrpSpPr/>
            <p:nvPr/>
          </p:nvGrpSpPr>
          <p:grpSpPr>
            <a:xfrm>
              <a:off x="1191028" y="3473738"/>
              <a:ext cx="152400" cy="164591"/>
              <a:chOff x="1219200" y="2971800"/>
              <a:chExt cx="152400" cy="16459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495828" y="3476568"/>
              <a:ext cx="152400" cy="164591"/>
              <a:chOff x="1219200" y="2971800"/>
              <a:chExt cx="152400" cy="164591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495828" y="3282696"/>
              <a:ext cx="152400" cy="164591"/>
              <a:chOff x="1219200" y="2971800"/>
              <a:chExt cx="152400" cy="164591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00628" y="3464377"/>
              <a:ext cx="152400" cy="164591"/>
              <a:chOff x="1219200" y="2971800"/>
              <a:chExt cx="152400" cy="164591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800628" y="3271752"/>
              <a:ext cx="152400" cy="164591"/>
              <a:chOff x="1219200" y="2971800"/>
              <a:chExt cx="152400" cy="164591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800628" y="3086802"/>
              <a:ext cx="152400" cy="164591"/>
              <a:chOff x="1219200" y="2971800"/>
              <a:chExt cx="152400" cy="16459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914400" y="3721737"/>
              <a:ext cx="14283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14400" y="2895600"/>
              <a:ext cx="0" cy="826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4984" y="2977386"/>
              <a:ext cx="61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Rate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0372" y="3721737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Probe Train #</a:t>
              </a:r>
              <a:endParaRPr lang="en-US" dirty="0"/>
            </a:p>
          </p:txBody>
        </p:sp>
      </p:grpSp>
      <p:sp>
        <p:nvSpPr>
          <p:cNvPr id="235" name="Rounded Rectangular Callout 234"/>
          <p:cNvSpPr/>
          <p:nvPr/>
        </p:nvSpPr>
        <p:spPr>
          <a:xfrm>
            <a:off x="3649423" y="3928202"/>
            <a:ext cx="1043894" cy="612648"/>
          </a:xfrm>
          <a:prstGeom prst="wedgeRoundRectCallout">
            <a:avLst>
              <a:gd name="adj1" fmla="val -53902"/>
              <a:gd name="adj2" fmla="val 1019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Narrow link</a:t>
            </a:r>
            <a:endParaRPr lang="en-US" dirty="0"/>
          </a:p>
        </p:txBody>
      </p:sp>
      <p:grpSp>
        <p:nvGrpSpPr>
          <p:cNvPr id="236" name="Group 235"/>
          <p:cNvGrpSpPr/>
          <p:nvPr/>
        </p:nvGrpSpPr>
        <p:grpSpPr>
          <a:xfrm>
            <a:off x="6553200" y="4876800"/>
            <a:ext cx="152400" cy="451181"/>
            <a:chOff x="7010400" y="4460898"/>
            <a:chExt cx="152400" cy="451181"/>
          </a:xfrm>
        </p:grpSpPr>
        <p:sp>
          <p:nvSpPr>
            <p:cNvPr id="237" name="Rounded Rectangle 23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6841867" y="49796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Capacity</a:t>
            </a:r>
            <a:endParaRPr lang="en-US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6558280" y="5485051"/>
            <a:ext cx="152400" cy="275922"/>
            <a:chOff x="7010400" y="4636157"/>
            <a:chExt cx="152400" cy="275922"/>
          </a:xfrm>
        </p:grpSpPr>
        <p:sp>
          <p:nvSpPr>
            <p:cNvPr id="247" name="Rounded Rectangle 24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6846947" y="5412603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Traffic</a:t>
            </a:r>
            <a:endParaRPr lang="en-US" dirty="0"/>
          </a:p>
        </p:txBody>
      </p:sp>
      <p:grpSp>
        <p:nvGrpSpPr>
          <p:cNvPr id="253" name="Group 252"/>
          <p:cNvGrpSpPr/>
          <p:nvPr/>
        </p:nvGrpSpPr>
        <p:grpSpPr>
          <a:xfrm>
            <a:off x="2421082" y="4295162"/>
            <a:ext cx="152400" cy="451181"/>
            <a:chOff x="7010400" y="4460898"/>
            <a:chExt cx="152400" cy="451181"/>
          </a:xfrm>
        </p:grpSpPr>
        <p:sp>
          <p:nvSpPr>
            <p:cNvPr id="254" name="Rounded Rectangle 25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420823" y="4628068"/>
            <a:ext cx="152400" cy="163886"/>
            <a:chOff x="7010400" y="4748193"/>
            <a:chExt cx="152400" cy="163886"/>
          </a:xfrm>
        </p:grpSpPr>
        <p:sp>
          <p:nvSpPr>
            <p:cNvPr id="263" name="Rounded Rectangle 262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147065" y="4673787"/>
            <a:ext cx="152400" cy="451181"/>
            <a:chOff x="7010400" y="4460898"/>
            <a:chExt cx="152400" cy="451181"/>
          </a:xfrm>
        </p:grpSpPr>
        <p:sp>
          <p:nvSpPr>
            <p:cNvPr id="267" name="Rounded Rectangle 26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733039" y="4605209"/>
            <a:ext cx="152400" cy="451181"/>
            <a:chOff x="7010400" y="4460898"/>
            <a:chExt cx="152400" cy="451181"/>
          </a:xfrm>
        </p:grpSpPr>
        <p:sp>
          <p:nvSpPr>
            <p:cNvPr id="276" name="Rounded Rectangle 275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2689765" y="4564287"/>
            <a:ext cx="152400" cy="451181"/>
            <a:chOff x="7010400" y="4460898"/>
            <a:chExt cx="152400" cy="451181"/>
          </a:xfrm>
        </p:grpSpPr>
        <p:sp>
          <p:nvSpPr>
            <p:cNvPr id="285" name="Rounded Rectangle 284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573223" y="5089647"/>
            <a:ext cx="152400" cy="451181"/>
            <a:chOff x="7010400" y="4460898"/>
            <a:chExt cx="152400" cy="451181"/>
          </a:xfrm>
        </p:grpSpPr>
        <p:sp>
          <p:nvSpPr>
            <p:cNvPr id="294" name="Rounded Rectangle 29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656839" y="5185013"/>
            <a:ext cx="152400" cy="451181"/>
            <a:chOff x="7010400" y="4460898"/>
            <a:chExt cx="152400" cy="451181"/>
          </a:xfrm>
        </p:grpSpPr>
        <p:sp>
          <p:nvSpPr>
            <p:cNvPr id="303" name="Rounded Rectangle 302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2936355" y="4072521"/>
            <a:ext cx="152400" cy="451181"/>
            <a:chOff x="7010400" y="4460898"/>
            <a:chExt cx="152400" cy="451181"/>
          </a:xfrm>
        </p:grpSpPr>
        <p:sp>
          <p:nvSpPr>
            <p:cNvPr id="312" name="Rounded Rectangle 31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697" y="3048000"/>
            <a:ext cx="8733490" cy="641866"/>
            <a:chOff x="21697" y="3048000"/>
            <a:chExt cx="8733490" cy="641866"/>
          </a:xfrm>
        </p:grpSpPr>
        <p:sp>
          <p:nvSpPr>
            <p:cNvPr id="9" name="TextBox 8"/>
            <p:cNvSpPr txBox="1"/>
            <p:nvPr/>
          </p:nvSpPr>
          <p:spPr>
            <a:xfrm>
              <a:off x="3176656" y="3135868"/>
              <a:ext cx="2472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A</a:t>
              </a:r>
              <a:r>
                <a:rPr lang="en-US" baseline="30000" dirty="0" smtClean="0"/>
                <a:t>1</a:t>
              </a:r>
              <a:r>
                <a:rPr lang="en-US" dirty="0" smtClean="0"/>
                <a:t> == L</a:t>
              </a:r>
              <a:r>
                <a:rPr lang="en-US" baseline="-25000" dirty="0" smtClean="0"/>
                <a:t>B</a:t>
              </a:r>
              <a:r>
                <a:rPr lang="en-US" baseline="30000" dirty="0" smtClean="0"/>
                <a:t>1</a:t>
              </a:r>
              <a:r>
                <a:rPr lang="en-US" dirty="0" smtClean="0"/>
                <a:t>, no congestion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13391" y="3200400"/>
              <a:ext cx="1973387" cy="489466"/>
              <a:chOff x="388813" y="3352800"/>
              <a:chExt cx="1973387" cy="489466"/>
            </a:xfrm>
          </p:grpSpPr>
          <p:grpSp>
            <p:nvGrpSpPr>
              <p:cNvPr id="467" name="Group 466"/>
              <p:cNvGrpSpPr/>
              <p:nvPr/>
            </p:nvGrpSpPr>
            <p:grpSpPr>
              <a:xfrm>
                <a:off x="388813" y="3352800"/>
                <a:ext cx="1973387" cy="152400"/>
                <a:chOff x="909542" y="2971800"/>
                <a:chExt cx="4243727" cy="304800"/>
              </a:xfrm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909542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252270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414742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388813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362200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388813" y="3657600"/>
                <a:ext cx="8420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248759" y="347293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A</a:t>
                </a:r>
                <a:r>
                  <a:rPr lang="en-US" baseline="30000" dirty="0" smtClean="0"/>
                  <a:t>1</a:t>
                </a:r>
                <a:endParaRPr lang="en-US" baseline="30000" dirty="0"/>
              </a:p>
            </p:txBody>
          </p:sp>
          <p:cxnSp>
            <p:nvCxnSpPr>
              <p:cNvPr id="19" name="Straight Arrow Connector 18"/>
              <p:cNvCxnSpPr>
                <a:stCxn id="10" idx="3"/>
              </p:cNvCxnSpPr>
              <p:nvPr/>
            </p:nvCxnSpPr>
            <p:spPr>
              <a:xfrm>
                <a:off x="1702729" y="3657600"/>
                <a:ext cx="64000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6781800" y="3200400"/>
              <a:ext cx="1973387" cy="489466"/>
              <a:chOff x="388813" y="3352800"/>
              <a:chExt cx="1973387" cy="489466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388813" y="3352800"/>
                <a:ext cx="1973387" cy="152400"/>
                <a:chOff x="909542" y="2971800"/>
                <a:chExt cx="4243727" cy="304800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909542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252270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414742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84" name="Straight Connector 183"/>
              <p:cNvCxnSpPr/>
              <p:nvPr/>
            </p:nvCxnSpPr>
            <p:spPr>
              <a:xfrm>
                <a:off x="388813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2362200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388813" y="3657600"/>
                <a:ext cx="8420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/>
              <p:cNvSpPr txBox="1"/>
              <p:nvPr/>
            </p:nvSpPr>
            <p:spPr>
              <a:xfrm>
                <a:off x="1248759" y="3472934"/>
                <a:ext cx="443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B</a:t>
                </a:r>
                <a:r>
                  <a:rPr lang="en-US" baseline="30000" dirty="0" smtClean="0"/>
                  <a:t>1</a:t>
                </a:r>
                <a:endParaRPr lang="en-US" baseline="30000" dirty="0"/>
              </a:p>
            </p:txBody>
          </p:sp>
          <p:cxnSp>
            <p:nvCxnSpPr>
              <p:cNvPr id="188" name="Straight Arrow Connector 187"/>
              <p:cNvCxnSpPr>
                <a:stCxn id="187" idx="3"/>
              </p:cNvCxnSpPr>
              <p:nvPr/>
            </p:nvCxnSpPr>
            <p:spPr>
              <a:xfrm>
                <a:off x="1692172" y="3657600"/>
                <a:ext cx="650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1697" y="30480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1Gbps</a:t>
              </a:r>
              <a:endParaRPr lang="en-US" dirty="0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995370" y="30480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1Gbps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697" y="2057400"/>
            <a:ext cx="8436503" cy="597932"/>
            <a:chOff x="21697" y="2057400"/>
            <a:chExt cx="8436503" cy="597932"/>
          </a:xfrm>
        </p:grpSpPr>
        <p:sp>
          <p:nvSpPr>
            <p:cNvPr id="454" name="TextBox 453"/>
            <p:cNvSpPr txBox="1"/>
            <p:nvPr/>
          </p:nvSpPr>
          <p:spPr>
            <a:xfrm>
              <a:off x="3210552" y="2133600"/>
              <a:ext cx="2137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baseline="30000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 &lt; L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B</a:t>
              </a:r>
              <a:r>
                <a:rPr lang="en-US" baseline="30000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, congestion!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3" name="Group 462"/>
            <p:cNvGrpSpPr/>
            <p:nvPr/>
          </p:nvGrpSpPr>
          <p:grpSpPr>
            <a:xfrm>
              <a:off x="6756844" y="2209800"/>
              <a:ext cx="1693239" cy="152400"/>
              <a:chOff x="909542" y="2971800"/>
              <a:chExt cx="3641274" cy="304800"/>
            </a:xfrm>
          </p:grpSpPr>
          <p:sp>
            <p:nvSpPr>
              <p:cNvPr id="464" name="Rectangle 463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792646" y="2209800"/>
              <a:ext cx="1540839" cy="152400"/>
              <a:chOff x="909542" y="2971800"/>
              <a:chExt cx="3313541" cy="304800"/>
            </a:xfrm>
          </p:grpSpPr>
          <p:sp>
            <p:nvSpPr>
              <p:cNvPr id="476" name="Rectangle 475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070179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3217244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8" name="Straight Arrow Connector 207"/>
            <p:cNvCxnSpPr/>
            <p:nvPr/>
          </p:nvCxnSpPr>
          <p:spPr>
            <a:xfrm flipH="1">
              <a:off x="762000" y="2493383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>
              <a:off x="1708643" y="2502932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85423" y="2400131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2333485" y="2399013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TextBox 321"/>
            <p:cNvSpPr txBox="1"/>
            <p:nvPr/>
          </p:nvSpPr>
          <p:spPr>
            <a:xfrm>
              <a:off x="1279591" y="2286000"/>
              <a:ext cx="44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A</a:t>
              </a:r>
              <a:r>
                <a:rPr lang="en-US" baseline="30000" dirty="0"/>
                <a:t>8</a:t>
              </a: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H="1">
              <a:off x="6740005" y="2478566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7829955" y="2488115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6763428" y="2385314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8458200" y="2384196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>
              <a:off x="7333631" y="2286000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B</a:t>
              </a:r>
              <a:r>
                <a:rPr lang="en-US" baseline="30000" dirty="0"/>
                <a:t>8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1697" y="20574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8Gbps</a:t>
              </a:r>
              <a:endParaRPr lang="en-US" dirty="0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001681" y="2145268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272" y="2590800"/>
            <a:ext cx="8436221" cy="609600"/>
            <a:chOff x="33272" y="2590800"/>
            <a:chExt cx="8436221" cy="609600"/>
          </a:xfrm>
        </p:grpSpPr>
        <p:sp>
          <p:nvSpPr>
            <p:cNvPr id="453" name="TextBox 452"/>
            <p:cNvSpPr txBox="1"/>
            <p:nvPr/>
          </p:nvSpPr>
          <p:spPr>
            <a:xfrm>
              <a:off x="3192818" y="2646402"/>
              <a:ext cx="2472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A</a:t>
              </a:r>
              <a:r>
                <a:rPr lang="en-US" baseline="30000" dirty="0" smtClean="0"/>
                <a:t>4</a:t>
              </a:r>
              <a:r>
                <a:rPr lang="en-US" dirty="0" smtClean="0"/>
                <a:t> == L</a:t>
              </a:r>
              <a:r>
                <a:rPr lang="en-US" baseline="-25000" dirty="0" smtClean="0"/>
                <a:t>B</a:t>
              </a:r>
              <a:r>
                <a:rPr lang="en-US" baseline="30000" dirty="0" smtClean="0"/>
                <a:t>4</a:t>
              </a:r>
              <a:r>
                <a:rPr lang="en-US" dirty="0" smtClean="0"/>
                <a:t>, no congestion</a:t>
              </a:r>
              <a:endParaRPr lang="en-US" dirty="0"/>
            </a:p>
          </p:txBody>
        </p:sp>
        <p:grpSp>
          <p:nvGrpSpPr>
            <p:cNvPr id="455" name="Group 454"/>
            <p:cNvGrpSpPr/>
            <p:nvPr/>
          </p:nvGrpSpPr>
          <p:grpSpPr>
            <a:xfrm>
              <a:off x="6775489" y="2722602"/>
              <a:ext cx="1693239" cy="152400"/>
              <a:chOff x="909542" y="2971800"/>
              <a:chExt cx="3641274" cy="304800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797037" y="2722602"/>
              <a:ext cx="1693239" cy="152400"/>
              <a:chOff x="909542" y="2971800"/>
              <a:chExt cx="3641274" cy="304800"/>
            </a:xfrm>
          </p:grpSpPr>
          <p:sp>
            <p:nvSpPr>
              <p:cNvPr id="472" name="Rectangle 471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>
              <a:off x="797037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2491041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>
              <a:off x="797039" y="3015734"/>
              <a:ext cx="689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1870148" y="3015734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1451030" y="28310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A</a:t>
              </a:r>
              <a:r>
                <a:rPr lang="en-US" baseline="30000" dirty="0" smtClean="0"/>
                <a:t>4</a:t>
              </a:r>
              <a:endParaRPr lang="en-US" baseline="30000" dirty="0"/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6775489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8469493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flipH="1">
              <a:off x="6775491" y="3015734"/>
              <a:ext cx="689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7848600" y="3015734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7483183" y="2805663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B</a:t>
              </a:r>
              <a:r>
                <a:rPr lang="en-US" baseline="30000" dirty="0" smtClean="0"/>
                <a:t>4</a:t>
              </a:r>
              <a:endParaRPr lang="en-US" baseline="30000" dirty="0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5991898" y="25908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Gbps</a:t>
              </a:r>
              <a:endParaRPr lang="en-US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33272" y="2602468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Gbps</a:t>
              </a:r>
              <a:endParaRPr lang="en-US" dirty="0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6558280" y="6025819"/>
            <a:ext cx="152400" cy="451181"/>
            <a:chOff x="7010400" y="4460898"/>
            <a:chExt cx="152400" cy="451181"/>
          </a:xfrm>
        </p:grpSpPr>
        <p:sp>
          <p:nvSpPr>
            <p:cNvPr id="334" name="Rounded Rectangle 33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ounded Rectangle 33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ounded Rectangle 33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6558280" y="6201078"/>
            <a:ext cx="152400" cy="275922"/>
            <a:chOff x="7010400" y="4636157"/>
            <a:chExt cx="152400" cy="275922"/>
          </a:xfrm>
        </p:grpSpPr>
        <p:sp>
          <p:nvSpPr>
            <p:cNvPr id="343" name="Rounded Rectangle 342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TextBox 347"/>
          <p:cNvSpPr txBox="1"/>
          <p:nvPr/>
        </p:nvSpPr>
        <p:spPr>
          <a:xfrm>
            <a:off x="6858000" y="5858590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Bandwidth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493133" y="5955792"/>
            <a:ext cx="288667" cy="29260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69" name="Rounded Rectangular Callout 368"/>
          <p:cNvSpPr/>
          <p:nvPr/>
        </p:nvSpPr>
        <p:spPr>
          <a:xfrm>
            <a:off x="1722824" y="5636194"/>
            <a:ext cx="1043894" cy="612648"/>
          </a:xfrm>
          <a:prstGeom prst="wedgeRoundRectCallout">
            <a:avLst>
              <a:gd name="adj1" fmla="val 116653"/>
              <a:gd name="adj2" fmla="val -9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Tight link</a:t>
            </a:r>
            <a:endParaRPr lang="en-US" dirty="0"/>
          </a:p>
        </p:txBody>
      </p:sp>
      <p:pic>
        <p:nvPicPr>
          <p:cNvPr id="3" name="Picture 2" descr="presentation_trainlength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103120"/>
            <a:ext cx="3360713" cy="2198202"/>
          </a:xfrm>
          <a:prstGeom prst="rect">
            <a:avLst/>
          </a:prstGeom>
        </p:spPr>
      </p:pic>
      <p:pic>
        <p:nvPicPr>
          <p:cNvPr id="27" name="Picture 26" descr="presentation_queuingdelay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03120"/>
            <a:ext cx="3327009" cy="2194560"/>
          </a:xfrm>
          <a:prstGeom prst="rect">
            <a:avLst/>
          </a:prstGeom>
        </p:spPr>
      </p:pic>
      <p:pic>
        <p:nvPicPr>
          <p:cNvPr id="28" name="Picture 27" descr="presentation_queuingdelay varianc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87" y="2103120"/>
            <a:ext cx="3383280" cy="21945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777044" y="3505200"/>
            <a:ext cx="251190" cy="251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measuring the </a:t>
            </a:r>
            <a:r>
              <a:rPr lang="en-US" i="1" dirty="0" smtClean="0">
                <a:solidFill>
                  <a:srgbClr val="FF0000"/>
                </a:solidFill>
              </a:rPr>
              <a:t>increase in packet train length*</a:t>
            </a:r>
            <a:r>
              <a:rPr lang="en-US" dirty="0" smtClean="0">
                <a:solidFill>
                  <a:srgbClr val="FF0000"/>
                </a:solidFill>
              </a:rPr>
              <a:t>, we can compute the </a:t>
            </a:r>
            <a:r>
              <a:rPr lang="en-US" i="1" dirty="0" smtClean="0">
                <a:solidFill>
                  <a:srgbClr val="FF0000"/>
                </a:solidFill>
              </a:rPr>
              <a:t>queuing delay </a:t>
            </a:r>
            <a:r>
              <a:rPr lang="en-US" dirty="0" smtClean="0">
                <a:solidFill>
                  <a:srgbClr val="FF0000"/>
                </a:solidFill>
              </a:rPr>
              <a:t>experienced, hence estimate the available bandwidth.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Increase in packet train length == increase in sum of inter-packet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32487</TotalTime>
  <Words>1775</Words>
  <Application>Microsoft Office PowerPoint</Application>
  <PresentationFormat>On-screen Show (4:3)</PresentationFormat>
  <Paragraphs>533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Office Theme</vt:lpstr>
      <vt:lpstr>Data Center Networks and Switching and Queueing</vt:lpstr>
      <vt:lpstr>Network Queueing</vt:lpstr>
      <vt:lpstr>Network Queueing</vt:lpstr>
      <vt:lpstr>Available Bandwidth Estimation</vt:lpstr>
      <vt:lpstr>Available Bandwidth Estimation</vt:lpstr>
      <vt:lpstr>Active Measurement</vt:lpstr>
      <vt:lpstr>Active Measurement</vt:lpstr>
      <vt:lpstr>Active Measurement</vt:lpstr>
      <vt:lpstr>PowerPoint Presentation</vt:lpstr>
      <vt:lpstr>Challenge</vt:lpstr>
      <vt:lpstr>Accurate available bandwidth estimation [IMC 2014]</vt:lpstr>
      <vt:lpstr>Accurate available bandwidth estimation [IMC 2014]</vt:lpstr>
      <vt:lpstr>Accurate available bandwidth estimation [IMC 2014]</vt:lpstr>
      <vt:lpstr>Questions:</vt:lpstr>
      <vt:lpstr>Experiment Setup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Accurate available bandwidth estimation [IMC 2014]</vt:lpstr>
      <vt:lpstr>Questions:</vt:lpstr>
      <vt:lpstr>Perspective</vt:lpstr>
      <vt:lpstr>Before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SoNIC: Precise Realtime Software Access and Control of Wired Networks</dc:title>
  <dc:creator>kslee</dc:creator>
  <cp:lastModifiedBy>Hakim Weatherspoon</cp:lastModifiedBy>
  <cp:revision>1326</cp:revision>
  <cp:lastPrinted>2014-09-11T13:53:47Z</cp:lastPrinted>
  <dcterms:created xsi:type="dcterms:W3CDTF">2013-03-08T13:49:57Z</dcterms:created>
  <dcterms:modified xsi:type="dcterms:W3CDTF">2017-03-06T17:29:51Z</dcterms:modified>
</cp:coreProperties>
</file>