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1081" r:id="rId3"/>
    <p:sldId id="1082" r:id="rId4"/>
    <p:sldId id="1080" r:id="rId5"/>
    <p:sldId id="90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9"/>
    <a:srgbClr val="FFFF66"/>
    <a:srgbClr val="B41B1D"/>
    <a:srgbClr val="575757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94" autoAdjust="0"/>
    <p:restoredTop sz="81576" autoAdjust="0"/>
  </p:normalViewPr>
  <p:slideViewPr>
    <p:cSldViewPr snapToGrid="0" snapToObjects="1">
      <p:cViewPr varScale="1">
        <p:scale>
          <a:sx n="64" d="100"/>
          <a:sy n="64" d="100"/>
        </p:scale>
        <p:origin x="240" y="6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E8772-0606-C348-9152-88923EF61D7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19041-1A58-5848-983A-F7DEF26E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P4 is a </a:t>
            </a:r>
            <a:r>
              <a:rPr lang="en-US" dirty="0" err="1" smtClean="0"/>
              <a:t>dataplane</a:t>
            </a:r>
            <a:r>
              <a:rPr lang="en-US" baseline="0" dirty="0" smtClean="0"/>
              <a:t> programming language for packet processing. The best way to think about P4 is it is like the instruction set for packet processing pipeline, as a result,</a:t>
            </a:r>
          </a:p>
          <a:p>
            <a:r>
              <a:rPr lang="en-US" baseline="0" dirty="0" smtClean="0"/>
              <a:t>P4 provides a set of basic constructs to describe a packet processing pipeline, for example, you can define headers, parser, action and table in a packet pipeline.</a:t>
            </a:r>
          </a:p>
          <a:p>
            <a:r>
              <a:rPr lang="en-US" baseline="0" dirty="0" smtClean="0"/>
              <a:t>In this example, we define a ethernet header as a </a:t>
            </a:r>
            <a:r>
              <a:rPr lang="en-US" baseline="0" dirty="0" err="1" smtClean="0"/>
              <a:t>struct</a:t>
            </a:r>
            <a:r>
              <a:rPr lang="en-US" baseline="0" dirty="0" smtClean="0"/>
              <a:t> with three fields, </a:t>
            </a:r>
            <a:r>
              <a:rPr lang="en-US" baseline="0" dirty="0" err="1" smtClean="0"/>
              <a:t>dst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etherType</a:t>
            </a:r>
            <a:r>
              <a:rPr lang="en-US" baseline="0" dirty="0" smtClean="0"/>
              <a:t>; then we define a parser to extract information from the header</a:t>
            </a:r>
          </a:p>
          <a:p>
            <a:r>
              <a:rPr lang="en-US" baseline="0" dirty="0" smtClean="0"/>
              <a:t>and make a decision on the next parsing step.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designed an assembler for FPGA. </a:t>
            </a:r>
          </a:p>
          <a:p>
            <a:endParaRPr lang="en-US" baseline="0" dirty="0" smtClean="0"/>
          </a:p>
          <a:p>
            <a:r>
              <a:rPr lang="en-US" dirty="0" smtClean="0"/>
              <a:t>Next,</a:t>
            </a:r>
            <a:r>
              <a:rPr lang="en-US" baseline="0" dirty="0" smtClean="0"/>
              <a:t> tables can be defined with two clauses. First the key that the table will match on. Second, the action to be performed on a packet if match is true. </a:t>
            </a:r>
          </a:p>
          <a:p>
            <a:r>
              <a:rPr lang="en-US" baseline="0" dirty="0" smtClean="0"/>
              <a:t>For example, we can define an action of drop, to drop a packet. </a:t>
            </a:r>
            <a:r>
              <a:rPr lang="en-US" baseline="0" smtClean="0"/>
              <a:t>An action can also take arguments, which is from an entry in the table.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AF8E6-4542-D540-81E4-33E323E901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46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P4 is a </a:t>
            </a:r>
            <a:r>
              <a:rPr lang="en-US" dirty="0" err="1" smtClean="0"/>
              <a:t>dataplane</a:t>
            </a:r>
            <a:r>
              <a:rPr lang="en-US" baseline="0" dirty="0" smtClean="0"/>
              <a:t> programming language for packet processing. The best way to think about P4 is it is like the instruction set for packet processing pipeline, as a result,</a:t>
            </a:r>
          </a:p>
          <a:p>
            <a:r>
              <a:rPr lang="en-US" baseline="0" dirty="0" smtClean="0"/>
              <a:t>P4 provides a set of basic constructs to describe a packet processing pipeline, for example, you can define headers, parser, action and table in a packet pipeline.</a:t>
            </a:r>
          </a:p>
          <a:p>
            <a:r>
              <a:rPr lang="en-US" baseline="0" dirty="0" smtClean="0"/>
              <a:t>In this example, we define a ethernet header as a </a:t>
            </a:r>
            <a:r>
              <a:rPr lang="en-US" baseline="0" dirty="0" err="1" smtClean="0"/>
              <a:t>struct</a:t>
            </a:r>
            <a:r>
              <a:rPr lang="en-US" baseline="0" dirty="0" smtClean="0"/>
              <a:t> with three fields, </a:t>
            </a:r>
            <a:r>
              <a:rPr lang="en-US" baseline="0" dirty="0" err="1" smtClean="0"/>
              <a:t>dst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etherType</a:t>
            </a:r>
            <a:r>
              <a:rPr lang="en-US" baseline="0" dirty="0" smtClean="0"/>
              <a:t>; then we define a parser to extract information from the header</a:t>
            </a:r>
          </a:p>
          <a:p>
            <a:r>
              <a:rPr lang="en-US" baseline="0" dirty="0" smtClean="0"/>
              <a:t>and make a decision on the next parsing step.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designed an assembler for FPGA. </a:t>
            </a:r>
          </a:p>
          <a:p>
            <a:endParaRPr lang="en-US" baseline="0" dirty="0" smtClean="0"/>
          </a:p>
          <a:p>
            <a:r>
              <a:rPr lang="en-US" dirty="0" smtClean="0"/>
              <a:t>Next,</a:t>
            </a:r>
            <a:r>
              <a:rPr lang="en-US" baseline="0" dirty="0" smtClean="0"/>
              <a:t> tables can be defined with two clauses. First the key that the table will match on. Second, the action to be performed on a packet if match is true. </a:t>
            </a:r>
          </a:p>
          <a:p>
            <a:r>
              <a:rPr lang="en-US" baseline="0" dirty="0" smtClean="0"/>
              <a:t>For example, we can define an action of drop, to drop a packet. </a:t>
            </a:r>
            <a:r>
              <a:rPr lang="en-US" baseline="0" smtClean="0"/>
              <a:t>An action can also take arguments, which is from an entry in the table.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AF8E6-4542-D540-81E4-33E323E901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22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83911" cy="685800"/>
          </a:xfrm>
          <a:prstGeom prst="rect">
            <a:avLst/>
          </a:prstGeom>
          <a:solidFill>
            <a:srgbClr val="B4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rnell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1"/>
            <a:ext cx="1142999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7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89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68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5" y="852714"/>
            <a:ext cx="8799285" cy="527344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516911" y="0"/>
            <a:ext cx="2667000" cy="685800"/>
          </a:xfrm>
          <a:prstGeom prst="rect">
            <a:avLst/>
          </a:prstGeom>
          <a:solidFill>
            <a:srgbClr val="B4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rnell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1"/>
            <a:ext cx="1142999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  <a:solidFill>
            <a:srgbClr val="B41B1D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44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04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04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22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8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98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429" y="816430"/>
            <a:ext cx="8817428" cy="5309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26B9A-0B58-3440-8916-C6A5286BE8E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83911" cy="685800"/>
          </a:xfrm>
          <a:prstGeom prst="rect">
            <a:avLst/>
          </a:prstGeom>
          <a:solidFill>
            <a:srgbClr val="B4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rnell_log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1"/>
            <a:ext cx="1142999" cy="1142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85800"/>
          </a:xfrm>
          <a:prstGeom prst="rect">
            <a:avLst/>
          </a:prstGeom>
          <a:solidFill>
            <a:srgbClr val="B41B1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1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9287"/>
            <a:ext cx="7772400" cy="1851163"/>
          </a:xfrm>
        </p:spPr>
        <p:txBody>
          <a:bodyPr>
            <a:normAutofit fontScale="90000"/>
          </a:bodyPr>
          <a:lstStyle/>
          <a:p>
            <a:r>
              <a:rPr lang="en-US" dirty="0"/>
              <a:t>Data Center Networks and Fast and Programmable Switching Technologies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199"/>
            <a:ext cx="7909560" cy="23016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Hakim </a:t>
            </a:r>
            <a:r>
              <a:rPr lang="en-US" sz="4000" dirty="0" err="1" smtClean="0"/>
              <a:t>Weatherspoon</a:t>
            </a:r>
            <a:endParaRPr lang="en-US" sz="4000" dirty="0" smtClean="0"/>
          </a:p>
          <a:p>
            <a:r>
              <a:rPr lang="en-US" sz="2800" dirty="0" smtClean="0"/>
              <a:t>Assistant Professor, </a:t>
            </a:r>
            <a:r>
              <a:rPr lang="en-US" sz="2800" dirty="0" err="1" smtClean="0"/>
              <a:t>Dept</a:t>
            </a:r>
            <a:r>
              <a:rPr lang="en-US" sz="2800" dirty="0" smtClean="0"/>
              <a:t> of Computer Science</a:t>
            </a:r>
          </a:p>
          <a:p>
            <a:r>
              <a:rPr lang="en-US" sz="2800" dirty="0" smtClean="0"/>
              <a:t>CS 5413: High Performance Systems and Networking</a:t>
            </a:r>
          </a:p>
          <a:p>
            <a:r>
              <a:rPr lang="en-US" sz="2800" dirty="0" smtClean="0"/>
              <a:t>March 3, 2017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25844"/>
            <a:ext cx="9206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Slides used and adapted judiciously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from Computer Networking, A Top-Down Approach</a:t>
            </a:r>
          </a:p>
        </p:txBody>
      </p:sp>
    </p:spTree>
    <p:extLst>
      <p:ext uri="{BB962C8B-B14F-4D97-AF65-F5344CB8AC3E}">
        <p14:creationId xmlns:p14="http://schemas.microsoft.com/office/powerpoint/2010/main" val="26899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68300" y="732689"/>
            <a:ext cx="7886700" cy="133185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P4: Specifying packet </a:t>
            </a:r>
            <a:r>
              <a:rPr lang="en-US" dirty="0"/>
              <a:t>processing </a:t>
            </a:r>
            <a:r>
              <a:rPr lang="en-US" dirty="0" smtClean="0"/>
              <a:t>logic</a:t>
            </a:r>
          </a:p>
          <a:p>
            <a:r>
              <a:rPr lang="en-US" dirty="0" smtClean="0"/>
              <a:t>Basic constructs: Header, Parser, Action, Table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28650" y="1877828"/>
            <a:ext cx="349885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/* </a:t>
            </a:r>
            <a:r>
              <a:rPr lang="en-US" dirty="0"/>
              <a:t>Header definition */</a:t>
            </a:r>
          </a:p>
          <a:p>
            <a:endParaRPr lang="en-US" dirty="0"/>
          </a:p>
          <a:p>
            <a:r>
              <a:rPr lang="en-US" b="1" dirty="0" err="1" smtClean="0"/>
              <a:t>header_type</a:t>
            </a:r>
            <a:r>
              <a:rPr lang="en-US" dirty="0" smtClean="0"/>
              <a:t> </a:t>
            </a:r>
            <a:r>
              <a:rPr lang="en-US" dirty="0" err="1" smtClean="0"/>
              <a:t>ethernet_t</a:t>
            </a:r>
            <a:r>
              <a:rPr lang="en-US" dirty="0" smtClean="0"/>
              <a:t> </a:t>
            </a:r>
            <a:r>
              <a:rPr lang="en-US" dirty="0"/>
              <a:t>{</a:t>
            </a:r>
          </a:p>
          <a:p>
            <a:r>
              <a:rPr lang="en-US" dirty="0" smtClean="0"/>
              <a:t>    fields </a:t>
            </a:r>
            <a:r>
              <a:rPr lang="en-US" dirty="0"/>
              <a:t>{</a:t>
            </a:r>
          </a:p>
          <a:p>
            <a:r>
              <a:rPr lang="mr-IN" dirty="0"/>
              <a:t>    </a:t>
            </a:r>
            <a:r>
              <a:rPr lang="en-US" dirty="0" smtClean="0"/>
              <a:t>    </a:t>
            </a:r>
            <a:r>
              <a:rPr lang="mr-IN" dirty="0" smtClean="0"/>
              <a:t>dstAddr </a:t>
            </a:r>
            <a:r>
              <a:rPr lang="mr-IN" dirty="0"/>
              <a:t>: 48;</a:t>
            </a:r>
          </a:p>
          <a:p>
            <a:r>
              <a:rPr lang="en-US" dirty="0" smtClean="0"/>
              <a:t>         </a:t>
            </a:r>
            <a:r>
              <a:rPr lang="mr-IN" dirty="0" err="1" smtClean="0"/>
              <a:t>srcAddr</a:t>
            </a:r>
            <a:r>
              <a:rPr lang="mr-IN" dirty="0" smtClean="0"/>
              <a:t> </a:t>
            </a:r>
            <a:r>
              <a:rPr lang="mr-IN" dirty="0"/>
              <a:t>: 48;</a:t>
            </a:r>
          </a:p>
          <a:p>
            <a:r>
              <a:rPr lang="en-US" dirty="0"/>
              <a:t>        </a:t>
            </a:r>
            <a:r>
              <a:rPr lang="en-US" dirty="0" smtClean="0"/>
              <a:t> </a:t>
            </a:r>
            <a:r>
              <a:rPr lang="en-US" dirty="0" err="1" smtClean="0"/>
              <a:t>etherType</a:t>
            </a:r>
            <a:r>
              <a:rPr lang="en-US" dirty="0" smtClean="0"/>
              <a:t> </a:t>
            </a:r>
            <a:r>
              <a:rPr lang="en-US" dirty="0"/>
              <a:t>: 16</a:t>
            </a:r>
            <a:r>
              <a:rPr lang="en-US" dirty="0" smtClean="0"/>
              <a:t>; </a:t>
            </a:r>
            <a:r>
              <a:rPr lang="mr-IN" dirty="0" smtClean="0"/>
              <a:t>}</a:t>
            </a:r>
            <a:r>
              <a:rPr lang="en-US" dirty="0"/>
              <a:t> </a:t>
            </a:r>
            <a:r>
              <a:rPr lang="mr-IN" dirty="0" smtClean="0"/>
              <a:t>}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1877828"/>
            <a:ext cx="35306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mr-IN" dirty="0" smtClean="0"/>
              <a:t>/* </a:t>
            </a:r>
            <a:r>
              <a:rPr lang="mr-IN" dirty="0" err="1"/>
              <a:t>Parser</a:t>
            </a:r>
            <a:r>
              <a:rPr lang="mr-IN" dirty="0"/>
              <a:t> */</a:t>
            </a:r>
          </a:p>
          <a:p>
            <a:endParaRPr lang="mr-IN" dirty="0"/>
          </a:p>
          <a:p>
            <a:r>
              <a:rPr lang="en-US" b="1" dirty="0" smtClean="0"/>
              <a:t>parser</a:t>
            </a:r>
            <a:r>
              <a:rPr lang="en-US" dirty="0" smtClean="0"/>
              <a:t> </a:t>
            </a:r>
            <a:r>
              <a:rPr lang="en-US" dirty="0" err="1"/>
              <a:t>parse_ethernet</a:t>
            </a:r>
            <a:r>
              <a:rPr lang="en-US" dirty="0"/>
              <a:t> {</a:t>
            </a:r>
          </a:p>
          <a:p>
            <a:r>
              <a:rPr lang="en-US" dirty="0"/>
              <a:t>    extract(ethernet);</a:t>
            </a:r>
          </a:p>
          <a:p>
            <a:r>
              <a:rPr lang="en-US" dirty="0"/>
              <a:t>    return select(</a:t>
            </a:r>
            <a:r>
              <a:rPr lang="en-US" dirty="0" err="1"/>
              <a:t>latest.etherType</a:t>
            </a:r>
            <a:r>
              <a:rPr lang="en-US" dirty="0"/>
              <a:t>) {</a:t>
            </a:r>
          </a:p>
          <a:p>
            <a:r>
              <a:rPr lang="mr-IN" dirty="0"/>
              <a:t>        0x800 : parse_ipv4; </a:t>
            </a:r>
          </a:p>
          <a:p>
            <a:r>
              <a:rPr lang="mr-IN" dirty="0"/>
              <a:t>        0x806 : </a:t>
            </a:r>
            <a:r>
              <a:rPr lang="mr-IN" dirty="0" err="1"/>
              <a:t>parse_arp</a:t>
            </a:r>
            <a:r>
              <a:rPr lang="mr-IN" dirty="0"/>
              <a:t>; </a:t>
            </a:r>
          </a:p>
          <a:p>
            <a:r>
              <a:rPr lang="en-US" dirty="0"/>
              <a:t>        default : ingress</a:t>
            </a:r>
            <a:r>
              <a:rPr lang="en-US" dirty="0" smtClean="0"/>
              <a:t>; </a:t>
            </a:r>
            <a:r>
              <a:rPr lang="mr-IN" dirty="0" smtClean="0"/>
              <a:t>}</a:t>
            </a:r>
            <a:r>
              <a:rPr lang="en-US" dirty="0"/>
              <a:t> </a:t>
            </a:r>
            <a:r>
              <a:rPr lang="mr-IN" dirty="0" smtClean="0"/>
              <a:t>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8650" y="4426541"/>
            <a:ext cx="340995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ea typeface="Courier" charset="0"/>
                <a:cs typeface="Courier" charset="0"/>
              </a:rPr>
              <a:t>action</a:t>
            </a:r>
            <a:r>
              <a:rPr lang="en-US" dirty="0">
                <a:ea typeface="Courier" charset="0"/>
                <a:cs typeface="Courier" charset="0"/>
              </a:rPr>
              <a:t> _drop()</a:t>
            </a:r>
          </a:p>
          <a:p>
            <a:r>
              <a:rPr lang="en-US" dirty="0"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ea typeface="Courier" charset="0"/>
                <a:cs typeface="Courier" charset="0"/>
              </a:rPr>
              <a:t> </a:t>
            </a:r>
            <a:r>
              <a:rPr lang="en-US" dirty="0" smtClean="0">
                <a:ea typeface="Courier" charset="0"/>
                <a:cs typeface="Courier" charset="0"/>
              </a:rPr>
              <a:t>   </a:t>
            </a:r>
            <a:r>
              <a:rPr lang="mr-IN" dirty="0" smtClean="0">
                <a:ea typeface="Courier" charset="0"/>
                <a:cs typeface="Courier" charset="0"/>
              </a:rPr>
              <a:t>drop();</a:t>
            </a:r>
            <a:endParaRPr lang="en-US" dirty="0" smtClean="0">
              <a:ea typeface="Courier" charset="0"/>
              <a:cs typeface="Courier" charset="0"/>
            </a:endParaRPr>
          </a:p>
          <a:p>
            <a:r>
              <a:rPr lang="mr-IN" dirty="0" smtClean="0">
                <a:ea typeface="Courier" charset="0"/>
                <a:cs typeface="Courier" charset="0"/>
              </a:rPr>
              <a:t>}</a:t>
            </a:r>
            <a:endParaRPr lang="mr-IN" dirty="0">
              <a:ea typeface="Courier" charset="0"/>
              <a:cs typeface="Courier" charset="0"/>
            </a:endParaRPr>
          </a:p>
          <a:p>
            <a:endParaRPr lang="mr-IN" dirty="0">
              <a:ea typeface="Courier" charset="0"/>
              <a:cs typeface="Courier" charset="0"/>
            </a:endParaRPr>
          </a:p>
          <a:p>
            <a:r>
              <a:rPr lang="en-US" b="1" dirty="0">
                <a:ea typeface="Courier" charset="0"/>
                <a:cs typeface="Courier" charset="0"/>
              </a:rPr>
              <a:t>action</a:t>
            </a:r>
            <a:r>
              <a:rPr lang="en-US" dirty="0">
                <a:ea typeface="Courier" charset="0"/>
                <a:cs typeface="Courier" charset="0"/>
              </a:rPr>
              <a:t> </a:t>
            </a:r>
            <a:r>
              <a:rPr lang="en-US" dirty="0" err="1">
                <a:ea typeface="Courier" charset="0"/>
                <a:cs typeface="Courier" charset="0"/>
              </a:rPr>
              <a:t>next_hop</a:t>
            </a:r>
            <a:r>
              <a:rPr lang="en-US" dirty="0">
                <a:ea typeface="Courier" charset="0"/>
                <a:cs typeface="Courier" charset="0"/>
              </a:rPr>
              <a:t>(arg1, arg2, …) {</a:t>
            </a:r>
          </a:p>
          <a:p>
            <a:r>
              <a:rPr lang="en-US" dirty="0" smtClean="0">
                <a:ea typeface="Courier" charset="0"/>
                <a:cs typeface="Courier" charset="0"/>
              </a:rPr>
              <a:t>    // </a:t>
            </a:r>
            <a:r>
              <a:rPr lang="en-US" dirty="0">
                <a:ea typeface="Courier" charset="0"/>
                <a:cs typeface="Courier" charset="0"/>
              </a:rPr>
              <a:t>instructions</a:t>
            </a:r>
          </a:p>
          <a:p>
            <a:r>
              <a:rPr lang="en-US" dirty="0"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60900" y="4426541"/>
            <a:ext cx="385445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table</a:t>
            </a:r>
            <a:r>
              <a:rPr lang="en-US" dirty="0"/>
              <a:t> </a:t>
            </a:r>
            <a:r>
              <a:rPr lang="en-US" dirty="0" err="1"/>
              <a:t>forwarding_tbl</a:t>
            </a:r>
            <a:r>
              <a:rPr lang="en-US" dirty="0"/>
              <a:t> </a:t>
            </a:r>
            <a:r>
              <a:rPr lang="en-US" dirty="0" smtClean="0"/>
              <a:t>{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read</a:t>
            </a:r>
            <a:r>
              <a:rPr lang="en-US" dirty="0" smtClean="0"/>
              <a:t> { ipv4.dstAddr </a:t>
            </a:r>
            <a:r>
              <a:rPr lang="en-US" dirty="0"/>
              <a:t>: </a:t>
            </a:r>
            <a:r>
              <a:rPr lang="en-US" dirty="0" err="1"/>
              <a:t>lpm</a:t>
            </a:r>
            <a:r>
              <a:rPr lang="en-US" dirty="0" smtClean="0"/>
              <a:t>; }</a:t>
            </a:r>
            <a:endParaRPr lang="en-US" dirty="0"/>
          </a:p>
          <a:p>
            <a:r>
              <a:rPr lang="en-US" dirty="0" smtClean="0"/>
              <a:t>    </a:t>
            </a:r>
            <a:r>
              <a:rPr lang="en-US" b="1" dirty="0" smtClean="0"/>
              <a:t>actions</a:t>
            </a:r>
            <a:r>
              <a:rPr lang="en-US" dirty="0" smtClean="0"/>
              <a:t> { </a:t>
            </a:r>
            <a:r>
              <a:rPr lang="en-US" dirty="0" err="1" smtClean="0"/>
              <a:t>next_hop</a:t>
            </a:r>
            <a:r>
              <a:rPr lang="en-US" dirty="0" smtClean="0"/>
              <a:t>; _</a:t>
            </a:r>
            <a:r>
              <a:rPr lang="en-US" dirty="0"/>
              <a:t>drop</a:t>
            </a:r>
            <a:r>
              <a:rPr lang="en-US" dirty="0" smtClean="0"/>
              <a:t>; }}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PISA: Protocol Independent Switch Architecture </a:t>
            </a:r>
          </a:p>
        </p:txBody>
      </p:sp>
    </p:spTree>
    <p:extLst>
      <p:ext uri="{BB962C8B-B14F-4D97-AF65-F5344CB8AC3E}">
        <p14:creationId xmlns:p14="http://schemas.microsoft.com/office/powerpoint/2010/main" val="3257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68300" y="732689"/>
            <a:ext cx="7886700" cy="133185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P4: Specifying packet </a:t>
            </a:r>
            <a:r>
              <a:rPr lang="en-US" dirty="0"/>
              <a:t>processing </a:t>
            </a:r>
            <a:r>
              <a:rPr lang="en-US" dirty="0" smtClean="0"/>
              <a:t>logic</a:t>
            </a:r>
          </a:p>
          <a:p>
            <a:r>
              <a:rPr lang="en-US" dirty="0" smtClean="0"/>
              <a:t>Basic constructs: Header, Parser, Action, Table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28650" y="1872004"/>
            <a:ext cx="349885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/* </a:t>
            </a:r>
            <a:r>
              <a:rPr lang="en-US" dirty="0"/>
              <a:t>Header definition */</a:t>
            </a:r>
          </a:p>
          <a:p>
            <a:endParaRPr lang="en-US" dirty="0"/>
          </a:p>
          <a:p>
            <a:r>
              <a:rPr lang="en-US" b="1" dirty="0" err="1" smtClean="0"/>
              <a:t>header_type</a:t>
            </a:r>
            <a:r>
              <a:rPr lang="en-US" dirty="0" smtClean="0"/>
              <a:t> </a:t>
            </a:r>
            <a:r>
              <a:rPr lang="en-US" dirty="0" err="1" smtClean="0"/>
              <a:t>udp_t</a:t>
            </a:r>
            <a:r>
              <a:rPr lang="en-US" dirty="0" smtClean="0"/>
              <a:t> </a:t>
            </a:r>
            <a:r>
              <a:rPr lang="en-US" dirty="0"/>
              <a:t>{</a:t>
            </a:r>
          </a:p>
          <a:p>
            <a:r>
              <a:rPr lang="en-US" dirty="0" smtClean="0"/>
              <a:t>    fields </a:t>
            </a:r>
            <a:r>
              <a:rPr lang="en-US" dirty="0"/>
              <a:t>{</a:t>
            </a:r>
          </a:p>
          <a:p>
            <a:r>
              <a:rPr lang="mr-IN" dirty="0"/>
              <a:t>    </a:t>
            </a:r>
            <a:r>
              <a:rPr lang="en-US" dirty="0" smtClean="0"/>
              <a:t>    </a:t>
            </a:r>
            <a:r>
              <a:rPr lang="en-US" dirty="0" err="1" smtClean="0"/>
              <a:t>srcPort</a:t>
            </a:r>
            <a:r>
              <a:rPr lang="mr-IN" dirty="0" smtClean="0"/>
              <a:t> </a:t>
            </a:r>
            <a:r>
              <a:rPr lang="mr-IN" dirty="0"/>
              <a:t>: </a:t>
            </a:r>
            <a:r>
              <a:rPr lang="en-US" dirty="0" smtClean="0"/>
              <a:t>16</a:t>
            </a:r>
            <a:r>
              <a:rPr lang="mr-IN" dirty="0" smtClean="0"/>
              <a:t>;</a:t>
            </a:r>
            <a:endParaRPr lang="mr-IN" dirty="0"/>
          </a:p>
          <a:p>
            <a:r>
              <a:rPr lang="en-US" dirty="0" smtClean="0"/>
              <a:t>         </a:t>
            </a:r>
            <a:r>
              <a:rPr lang="en-US" dirty="0" err="1" smtClean="0"/>
              <a:t>dstPort</a:t>
            </a:r>
            <a:r>
              <a:rPr lang="mr-IN" dirty="0" smtClean="0"/>
              <a:t> </a:t>
            </a:r>
            <a:r>
              <a:rPr lang="mr-IN" dirty="0"/>
              <a:t>: </a:t>
            </a:r>
            <a:r>
              <a:rPr lang="en-US" dirty="0" smtClean="0"/>
              <a:t>16</a:t>
            </a:r>
            <a:r>
              <a:rPr lang="mr-IN" dirty="0" smtClean="0"/>
              <a:t>;</a:t>
            </a:r>
            <a:endParaRPr lang="mr-IN" dirty="0"/>
          </a:p>
          <a:p>
            <a:r>
              <a:rPr lang="en-US" dirty="0"/>
              <a:t>        </a:t>
            </a:r>
            <a:r>
              <a:rPr lang="en-US" dirty="0" smtClean="0"/>
              <a:t> length </a:t>
            </a:r>
            <a:r>
              <a:rPr lang="en-US" dirty="0"/>
              <a:t>: 16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     checksum : 16; </a:t>
            </a:r>
            <a:r>
              <a:rPr lang="mr-IN" dirty="0" smtClean="0"/>
              <a:t>}</a:t>
            </a:r>
            <a:r>
              <a:rPr lang="en-US" dirty="0"/>
              <a:t> </a:t>
            </a:r>
            <a:r>
              <a:rPr lang="mr-IN" dirty="0" smtClean="0"/>
              <a:t>}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1872004"/>
            <a:ext cx="35306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mr-IN" dirty="0" smtClean="0"/>
              <a:t>/* </a:t>
            </a:r>
            <a:r>
              <a:rPr lang="mr-IN" dirty="0" err="1"/>
              <a:t>Parser</a:t>
            </a:r>
            <a:r>
              <a:rPr lang="mr-IN" dirty="0"/>
              <a:t> */</a:t>
            </a:r>
          </a:p>
          <a:p>
            <a:endParaRPr lang="en-US" dirty="0" smtClean="0"/>
          </a:p>
          <a:p>
            <a:r>
              <a:rPr lang="en-US" b="1" dirty="0" smtClean="0"/>
              <a:t>header</a:t>
            </a:r>
            <a:r>
              <a:rPr lang="en-US" dirty="0" smtClean="0"/>
              <a:t> </a:t>
            </a:r>
            <a:r>
              <a:rPr lang="en-US" dirty="0" err="1" smtClean="0"/>
              <a:t>udp_t</a:t>
            </a:r>
            <a:r>
              <a:rPr lang="en-US" dirty="0" smtClean="0"/>
              <a:t> </a:t>
            </a:r>
            <a:r>
              <a:rPr lang="en-US" dirty="0" err="1" smtClean="0"/>
              <a:t>udp</a:t>
            </a:r>
            <a:r>
              <a:rPr lang="en-US" dirty="0" smtClean="0"/>
              <a:t>;</a:t>
            </a:r>
            <a:endParaRPr lang="mr-IN" dirty="0"/>
          </a:p>
          <a:p>
            <a:r>
              <a:rPr lang="en-US" b="1" dirty="0" smtClean="0"/>
              <a:t>parser</a:t>
            </a:r>
            <a:r>
              <a:rPr lang="en-US" dirty="0" smtClean="0"/>
              <a:t> </a:t>
            </a:r>
            <a:r>
              <a:rPr lang="en-US" dirty="0" err="1" smtClean="0"/>
              <a:t>parse_udp</a:t>
            </a:r>
            <a:r>
              <a:rPr lang="en-US" dirty="0" smtClean="0"/>
              <a:t> </a:t>
            </a:r>
            <a:r>
              <a:rPr lang="en-US" dirty="0"/>
              <a:t>{</a:t>
            </a:r>
          </a:p>
          <a:p>
            <a:r>
              <a:rPr lang="en-US" dirty="0"/>
              <a:t>    </a:t>
            </a:r>
            <a:r>
              <a:rPr lang="en-US" dirty="0" smtClean="0"/>
              <a:t>extract(</a:t>
            </a:r>
            <a:r>
              <a:rPr lang="en-US" dirty="0" err="1" smtClean="0"/>
              <a:t>udp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n-US" dirty="0"/>
              <a:t>    return </a:t>
            </a:r>
            <a:r>
              <a:rPr lang="en-US" dirty="0" smtClean="0"/>
              <a:t>ingres</a:t>
            </a:r>
            <a:r>
              <a:rPr lang="en-US" dirty="0"/>
              <a:t>s</a:t>
            </a:r>
            <a:r>
              <a:rPr lang="en-US" dirty="0" smtClean="0"/>
              <a:t>; </a:t>
            </a:r>
            <a:r>
              <a:rPr lang="mr-IN" dirty="0" smtClean="0"/>
              <a:t>}</a:t>
            </a:r>
            <a:r>
              <a:rPr lang="en-US" dirty="0"/>
              <a:t> </a:t>
            </a:r>
            <a:r>
              <a:rPr lang="mr-IN" dirty="0" smtClean="0"/>
              <a:t>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8650" y="4449837"/>
            <a:ext cx="340995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ea typeface="Courier" charset="0"/>
                <a:cs typeface="Courier" charset="0"/>
              </a:rPr>
              <a:t>action</a:t>
            </a:r>
            <a:r>
              <a:rPr lang="en-US" dirty="0">
                <a:ea typeface="Courier" charset="0"/>
                <a:cs typeface="Courier" charset="0"/>
              </a:rPr>
              <a:t> _drop()</a:t>
            </a:r>
          </a:p>
          <a:p>
            <a:r>
              <a:rPr lang="en-US" dirty="0"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ea typeface="Courier" charset="0"/>
                <a:cs typeface="Courier" charset="0"/>
              </a:rPr>
              <a:t> </a:t>
            </a:r>
            <a:r>
              <a:rPr lang="en-US" dirty="0" smtClean="0">
                <a:ea typeface="Courier" charset="0"/>
                <a:cs typeface="Courier" charset="0"/>
              </a:rPr>
              <a:t>   </a:t>
            </a:r>
            <a:r>
              <a:rPr lang="mr-IN" dirty="0" smtClean="0">
                <a:ea typeface="Courier" charset="0"/>
                <a:cs typeface="Courier" charset="0"/>
              </a:rPr>
              <a:t>drop();</a:t>
            </a:r>
            <a:endParaRPr lang="en-US" dirty="0" smtClean="0">
              <a:ea typeface="Courier" charset="0"/>
              <a:cs typeface="Courier" charset="0"/>
            </a:endParaRPr>
          </a:p>
          <a:p>
            <a:r>
              <a:rPr lang="mr-IN" dirty="0" smtClean="0">
                <a:ea typeface="Courier" charset="0"/>
                <a:cs typeface="Courier" charset="0"/>
              </a:rPr>
              <a:t>}</a:t>
            </a:r>
            <a:endParaRPr lang="mr-IN" dirty="0">
              <a:ea typeface="Courier" charset="0"/>
              <a:cs typeface="Courier" charset="0"/>
            </a:endParaRPr>
          </a:p>
          <a:p>
            <a:endParaRPr lang="mr-IN" dirty="0">
              <a:ea typeface="Courier" charset="0"/>
              <a:cs typeface="Courier" charset="0"/>
            </a:endParaRPr>
          </a:p>
          <a:p>
            <a:r>
              <a:rPr lang="en-US" b="1" dirty="0">
                <a:ea typeface="Courier" charset="0"/>
                <a:cs typeface="Courier" charset="0"/>
              </a:rPr>
              <a:t>action</a:t>
            </a:r>
            <a:r>
              <a:rPr lang="en-US" dirty="0">
                <a:ea typeface="Courier" charset="0"/>
                <a:cs typeface="Courier" charset="0"/>
              </a:rPr>
              <a:t> </a:t>
            </a:r>
            <a:r>
              <a:rPr lang="en-US" dirty="0" smtClean="0">
                <a:ea typeface="Courier" charset="0"/>
                <a:cs typeface="Courier" charset="0"/>
              </a:rPr>
              <a:t>count_c1(arg1</a:t>
            </a:r>
            <a:r>
              <a:rPr lang="en-US" dirty="0">
                <a:ea typeface="Courier" charset="0"/>
                <a:cs typeface="Courier" charset="0"/>
              </a:rPr>
              <a:t>, arg2, …) {</a:t>
            </a:r>
          </a:p>
          <a:p>
            <a:r>
              <a:rPr lang="en-US" dirty="0" smtClean="0">
                <a:ea typeface="Courier" charset="0"/>
                <a:cs typeface="Courier" charset="0"/>
              </a:rPr>
              <a:t>    // </a:t>
            </a:r>
            <a:r>
              <a:rPr lang="en-US" dirty="0">
                <a:ea typeface="Courier" charset="0"/>
                <a:cs typeface="Courier" charset="0"/>
              </a:rPr>
              <a:t>instructions</a:t>
            </a:r>
          </a:p>
          <a:p>
            <a:r>
              <a:rPr lang="en-US" dirty="0"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400" y="3896538"/>
            <a:ext cx="385445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table</a:t>
            </a:r>
            <a:r>
              <a:rPr lang="en-US" dirty="0"/>
              <a:t> </a:t>
            </a:r>
            <a:r>
              <a:rPr lang="en-US" dirty="0" err="1" smtClean="0"/>
              <a:t>table_count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read</a:t>
            </a:r>
            <a:r>
              <a:rPr lang="en-US" dirty="0" smtClean="0"/>
              <a:t> { </a:t>
            </a:r>
            <a:r>
              <a:rPr lang="en-US" dirty="0" err="1" smtClean="0"/>
              <a:t>udp.dstPort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smtClean="0"/>
              <a:t>exact; }</a:t>
            </a:r>
            <a:endParaRPr lang="en-US" dirty="0"/>
          </a:p>
          <a:p>
            <a:r>
              <a:rPr lang="en-US" dirty="0" smtClean="0"/>
              <a:t>    </a:t>
            </a:r>
            <a:r>
              <a:rPr lang="en-US" b="1" dirty="0" smtClean="0"/>
              <a:t>actions</a:t>
            </a:r>
            <a:r>
              <a:rPr lang="en-US" dirty="0" smtClean="0"/>
              <a:t> { count_c1;</a:t>
            </a:r>
            <a:r>
              <a:rPr lang="en-US" dirty="0"/>
              <a:t> </a:t>
            </a:r>
            <a:r>
              <a:rPr lang="en-US" dirty="0" smtClean="0"/>
              <a:t>_</a:t>
            </a:r>
            <a:r>
              <a:rPr lang="en-US" dirty="0"/>
              <a:t>drop</a:t>
            </a:r>
            <a:r>
              <a:rPr lang="en-US" dirty="0" smtClean="0"/>
              <a:t>; }}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PISA: Protocol Independent Switch Architecture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8777" y="4972268"/>
            <a:ext cx="385445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control</a:t>
            </a:r>
            <a:r>
              <a:rPr lang="en-US" dirty="0" smtClean="0"/>
              <a:t> ingress {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if</a:t>
            </a:r>
            <a:r>
              <a:rPr lang="en-US" dirty="0" smtClean="0"/>
              <a:t> { valid(eth)) {</a:t>
            </a:r>
          </a:p>
          <a:p>
            <a:r>
              <a:rPr lang="en-US" dirty="0" smtClean="0"/>
              <a:t>       </a:t>
            </a:r>
            <a:r>
              <a:rPr lang="en-US" b="1" dirty="0"/>
              <a:t>if</a:t>
            </a:r>
            <a:r>
              <a:rPr lang="en-US" dirty="0"/>
              <a:t> { </a:t>
            </a:r>
            <a:r>
              <a:rPr lang="en-US" dirty="0" smtClean="0"/>
              <a:t>valid(ip4)) </a:t>
            </a:r>
            <a:r>
              <a:rPr lang="en-US" dirty="0"/>
              <a:t>{</a:t>
            </a:r>
          </a:p>
          <a:p>
            <a:r>
              <a:rPr lang="en-US" dirty="0" smtClean="0"/>
              <a:t>          </a:t>
            </a:r>
            <a:r>
              <a:rPr lang="en-US" b="1" dirty="0"/>
              <a:t>if</a:t>
            </a:r>
            <a:r>
              <a:rPr lang="en-US" dirty="0"/>
              <a:t> { </a:t>
            </a:r>
            <a:r>
              <a:rPr lang="en-US" dirty="0" smtClean="0"/>
              <a:t>valid(</a:t>
            </a:r>
            <a:r>
              <a:rPr lang="en-US" dirty="0" err="1" smtClean="0"/>
              <a:t>udp</a:t>
            </a:r>
            <a:r>
              <a:rPr lang="en-US" dirty="0" smtClean="0"/>
              <a:t>)) {</a:t>
            </a:r>
          </a:p>
          <a:p>
            <a:r>
              <a:rPr lang="en-US" dirty="0" smtClean="0"/>
              <a:t>             </a:t>
            </a:r>
            <a:r>
              <a:rPr lang="en-US" b="1" dirty="0" smtClean="0"/>
              <a:t>apply</a:t>
            </a:r>
            <a:r>
              <a:rPr lang="en-US" dirty="0" smtClean="0"/>
              <a:t> (</a:t>
            </a:r>
            <a:r>
              <a:rPr lang="en-US" dirty="0" err="1" smtClean="0"/>
              <a:t>table_count</a:t>
            </a:r>
            <a:r>
              <a:rPr lang="en-US" dirty="0" smtClean="0"/>
              <a:t>); }}}}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27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5648"/>
            <a:ext cx="8439271" cy="683305"/>
          </a:xfrm>
        </p:spPr>
        <p:txBody>
          <a:bodyPr>
            <a:noAutofit/>
          </a:bodyPr>
          <a:lstStyle/>
          <a:p>
            <a:r>
              <a:rPr lang="en-US" sz="3200" dirty="0" smtClean="0"/>
              <a:t>PISA: Protocol Independent Switch Architecture 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6452" y="953690"/>
            <a:ext cx="7886700" cy="4351338"/>
          </a:xfrm>
        </p:spPr>
        <p:txBody>
          <a:bodyPr/>
          <a:lstStyle/>
          <a:p>
            <a:r>
              <a:rPr lang="en-US" dirty="0" smtClean="0"/>
              <a:t>PISA Protocol Independent Switch Architecture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052896"/>
            <a:ext cx="7953643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28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Before</a:t>
            </a:r>
            <a:r>
              <a:rPr lang="en-US" dirty="0" smtClean="0"/>
              <a:t> 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07" y="734787"/>
            <a:ext cx="8893907" cy="605678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Project Proposal</a:t>
            </a:r>
            <a:endParaRPr lang="en-US" sz="2800" dirty="0"/>
          </a:p>
          <a:p>
            <a:pPr lvl="1"/>
            <a:r>
              <a:rPr lang="en-US" sz="2400" b="1" dirty="0" smtClean="0"/>
              <a:t>due </a:t>
            </a:r>
            <a:r>
              <a:rPr lang="en-US" sz="2400" b="1" dirty="0" err="1" smtClean="0"/>
              <a:t>thoday</a:t>
            </a:r>
            <a:r>
              <a:rPr lang="en-US" sz="2400" b="1" dirty="0" smtClean="0"/>
              <a:t> </a:t>
            </a:r>
            <a:r>
              <a:rPr lang="en-US" sz="2400" b="1" dirty="0" smtClean="0"/>
              <a:t>Friday, March 3</a:t>
            </a:r>
          </a:p>
          <a:p>
            <a:pPr lvl="1"/>
            <a:r>
              <a:rPr lang="en-US" sz="2400" dirty="0" smtClean="0"/>
              <a:t>Meet with groups, TA, and professor</a:t>
            </a:r>
          </a:p>
          <a:p>
            <a:endParaRPr lang="en-US" sz="2800" dirty="0" smtClean="0"/>
          </a:p>
          <a:p>
            <a:r>
              <a:rPr lang="en-US" sz="2800" dirty="0" smtClean="0"/>
              <a:t>HW2</a:t>
            </a:r>
            <a:endParaRPr lang="en-US" sz="2800" dirty="0" smtClean="0"/>
          </a:p>
          <a:p>
            <a:pPr lvl="1"/>
            <a:r>
              <a:rPr lang="en-US" sz="2400" dirty="0" smtClean="0"/>
              <a:t>Chat Server</a:t>
            </a:r>
          </a:p>
          <a:p>
            <a:pPr lvl="1"/>
            <a:r>
              <a:rPr lang="en-US" sz="2400" b="1" dirty="0" smtClean="0"/>
              <a:t>Due this next Friday, March 10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Check website for updated schedule</a:t>
            </a:r>
          </a:p>
        </p:txBody>
      </p:sp>
    </p:spTree>
    <p:extLst>
      <p:ext uri="{BB962C8B-B14F-4D97-AF65-F5344CB8AC3E}">
        <p14:creationId xmlns:p14="http://schemas.microsoft.com/office/powerpoint/2010/main" val="27716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17416</TotalTime>
  <Words>713</Words>
  <Application>Microsoft Office PowerPoint</Application>
  <PresentationFormat>On-screen Show (4:3)</PresentationFormat>
  <Paragraphs>100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</vt:lpstr>
      <vt:lpstr>Mangal</vt:lpstr>
      <vt:lpstr>Office Theme</vt:lpstr>
      <vt:lpstr>Data Center Networks and Fast and Programmable Switching Technologies</vt:lpstr>
      <vt:lpstr>PISA: Protocol Independent Switch Architecture </vt:lpstr>
      <vt:lpstr>PISA: Protocol Independent Switch Architecture </vt:lpstr>
      <vt:lpstr>PISA: Protocol Independent Switch Architecture </vt:lpstr>
      <vt:lpstr>Before Next time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187</cp:revision>
  <dcterms:created xsi:type="dcterms:W3CDTF">2011-03-13T12:50:14Z</dcterms:created>
  <dcterms:modified xsi:type="dcterms:W3CDTF">2017-03-13T13:55:39Z</dcterms:modified>
</cp:coreProperties>
</file>