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1061" r:id="rId3"/>
    <p:sldId id="1062" r:id="rId4"/>
    <p:sldId id="1063" r:id="rId5"/>
    <p:sldId id="1064" r:id="rId6"/>
    <p:sldId id="1065" r:id="rId7"/>
    <p:sldId id="1066" r:id="rId8"/>
    <p:sldId id="1067" r:id="rId9"/>
    <p:sldId id="1068" r:id="rId10"/>
    <p:sldId id="1069" r:id="rId11"/>
    <p:sldId id="1070" r:id="rId12"/>
    <p:sldId id="1071" r:id="rId13"/>
    <p:sldId id="1073" r:id="rId14"/>
    <p:sldId id="1077" r:id="rId15"/>
    <p:sldId id="1076" r:id="rId16"/>
    <p:sldId id="1078" r:id="rId17"/>
    <p:sldId id="1079" r:id="rId18"/>
    <p:sldId id="1075" r:id="rId19"/>
    <p:sldId id="9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94" autoAdjust="0"/>
    <p:restoredTop sz="81576" autoAdjust="0"/>
  </p:normalViewPr>
  <p:slideViewPr>
    <p:cSldViewPr snapToGrid="0" snapToObjects="1">
      <p:cViewPr varScale="1">
        <p:scale>
          <a:sx n="84" d="100"/>
          <a:sy n="84" d="100"/>
        </p:scale>
        <p:origin x="750" y="57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Center Networks and Basic Switching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February 27, 2017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5844"/>
            <a:ext cx="9206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and adapted judiciously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from Computer Networking, A Top-Down Approach</a:t>
            </a: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602163"/>
            <a:ext cx="7772400" cy="11906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buffering when arrival rate via switch exceeds output line speed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queueing (delay) and loss due to output port buffer overflow!</a:t>
            </a:r>
            <a:endParaRPr lang="en-US">
              <a:solidFill>
                <a:srgbClr val="CC0000"/>
              </a:solidFill>
              <a:ea typeface="ＭＳ Ｐゴシック" charset="0"/>
              <a:cs typeface="+mn-cs"/>
            </a:endParaRPr>
          </a:p>
        </p:txBody>
      </p:sp>
      <p:grpSp>
        <p:nvGrpSpPr>
          <p:cNvPr id="45062" name="Group 78"/>
          <p:cNvGrpSpPr>
            <a:grpSpLocks/>
          </p:cNvGrpSpPr>
          <p:nvPr/>
        </p:nvGrpSpPr>
        <p:grpSpPr bwMode="auto">
          <a:xfrm>
            <a:off x="884238" y="1477963"/>
            <a:ext cx="7412037" cy="2870200"/>
            <a:chOff x="550" y="931"/>
            <a:chExt cx="4669" cy="1808"/>
          </a:xfrm>
        </p:grpSpPr>
        <p:grpSp>
          <p:nvGrpSpPr>
            <p:cNvPr id="45063" name="Group 29"/>
            <p:cNvGrpSpPr>
              <a:grpSpLocks/>
            </p:cNvGrpSpPr>
            <p:nvPr/>
          </p:nvGrpSpPr>
          <p:grpSpPr bwMode="auto">
            <a:xfrm>
              <a:off x="699" y="948"/>
              <a:ext cx="2099" cy="1356"/>
              <a:chOff x="523" y="976"/>
              <a:chExt cx="2099" cy="1356"/>
            </a:xfrm>
          </p:grpSpPr>
          <p:sp>
            <p:nvSpPr>
              <p:cNvPr id="29750" name="Rectangle 6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110" name="Group 10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70" name="Rectangle 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71" name="Rectangle 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72" name="Rectangle 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111" name="Group 11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67" name="Rectangle 12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8" name="Rectangle 13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9" name="Rectangle 14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9753" name="Line 15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4" name="Line 16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5" name="Line 17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6" name="Line 18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7" name="Line 19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8" name="Line 20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118" name="Group 24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64" name="Line 2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5" name="Line 2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6" name="Line 2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119" name="Group 25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61" name="Line 26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2" name="Line 27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3" name="Line 28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45064" name="Group 30"/>
            <p:cNvGrpSpPr>
              <a:grpSpLocks/>
            </p:cNvGrpSpPr>
            <p:nvPr/>
          </p:nvGrpSpPr>
          <p:grpSpPr bwMode="auto">
            <a:xfrm>
              <a:off x="3120" y="931"/>
              <a:ext cx="2099" cy="1356"/>
              <a:chOff x="523" y="976"/>
              <a:chExt cx="2099" cy="1356"/>
            </a:xfrm>
          </p:grpSpPr>
          <p:sp>
            <p:nvSpPr>
              <p:cNvPr id="29727" name="Rectangle 31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087" name="Group 32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47" name="Rectangle 33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8" name="Rectangle 34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9" name="Rectangle 35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088" name="Group 36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44" name="Rectangle 3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5" name="Rectangle 3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6" name="Rectangle 3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9730" name="Line 40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1" name="Line 41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2" name="Line 42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3" name="Line 43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4" name="Line 44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5" name="Line 45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095" name="Group 46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41" name="Line 47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2" name="Line 48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3" name="Line 49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096" name="Group 50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38" name="Line 5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39" name="Line 5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0" name="Line 5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9706" name="Rectangle 54"/>
            <p:cNvSpPr>
              <a:spLocks noChangeArrowheads="1"/>
            </p:cNvSpPr>
            <p:nvPr/>
          </p:nvSpPr>
          <p:spPr bwMode="auto">
            <a:xfrm>
              <a:off x="1012" y="101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7" name="Rectangle 55"/>
            <p:cNvSpPr>
              <a:spLocks noChangeArrowheads="1"/>
            </p:cNvSpPr>
            <p:nvPr/>
          </p:nvSpPr>
          <p:spPr bwMode="auto">
            <a:xfrm>
              <a:off x="1003" y="1494"/>
              <a:ext cx="175" cy="9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8" name="Rectangle 56"/>
            <p:cNvSpPr>
              <a:spLocks noChangeArrowheads="1"/>
            </p:cNvSpPr>
            <p:nvPr/>
          </p:nvSpPr>
          <p:spPr bwMode="auto">
            <a:xfrm>
              <a:off x="994" y="196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9" name="Rectangle 57"/>
            <p:cNvSpPr>
              <a:spLocks noChangeArrowheads="1"/>
            </p:cNvSpPr>
            <p:nvPr/>
          </p:nvSpPr>
          <p:spPr bwMode="auto">
            <a:xfrm>
              <a:off x="764" y="1017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0" name="Rectangle 58"/>
            <p:cNvSpPr>
              <a:spLocks noChangeArrowheads="1"/>
            </p:cNvSpPr>
            <p:nvPr/>
          </p:nvSpPr>
          <p:spPr bwMode="auto">
            <a:xfrm>
              <a:off x="760" y="1953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1" name="Line 60"/>
            <p:cNvSpPr>
              <a:spLocks noChangeShapeType="1"/>
            </p:cNvSpPr>
            <p:nvPr/>
          </p:nvSpPr>
          <p:spPr bwMode="auto">
            <a:xfrm>
              <a:off x="1215" y="1054"/>
              <a:ext cx="102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071" name="Freeform 62"/>
            <p:cNvSpPr>
              <a:spLocks/>
            </p:cNvSpPr>
            <p:nvPr/>
          </p:nvSpPr>
          <p:spPr bwMode="auto">
            <a:xfrm>
              <a:off x="1246" y="1285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3" name="Text Box 63"/>
            <p:cNvSpPr txBox="1">
              <a:spLocks noChangeArrowheads="1"/>
            </p:cNvSpPr>
            <p:nvPr/>
          </p:nvSpPr>
          <p:spPr bwMode="auto">
            <a:xfrm>
              <a:off x="933" y="2335"/>
              <a:ext cx="1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at </a:t>
              </a:r>
              <a:r>
                <a:rPr lang="en-US" i="1" smtClean="0"/>
                <a:t>t,</a:t>
              </a:r>
              <a:r>
                <a:rPr lang="en-US" smtClean="0"/>
                <a:t> packets more</a:t>
              </a:r>
            </a:p>
            <a:p>
              <a:pPr algn="ctr">
                <a:defRPr/>
              </a:pPr>
              <a:r>
                <a:rPr lang="en-US" smtClean="0"/>
                <a:t>from input to output</a:t>
              </a:r>
              <a:endParaRPr lang="en-US" i="1" smtClean="0"/>
            </a:p>
          </p:txBody>
        </p:sp>
        <p:sp>
          <p:nvSpPr>
            <p:cNvPr id="29714" name="Text Box 64"/>
            <p:cNvSpPr txBox="1">
              <a:spLocks noChangeArrowheads="1"/>
            </p:cNvSpPr>
            <p:nvPr/>
          </p:nvSpPr>
          <p:spPr bwMode="auto">
            <a:xfrm>
              <a:off x="3354" y="2325"/>
              <a:ext cx="15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one packet time later</a:t>
              </a:r>
              <a:endParaRPr lang="en-US" i="1" smtClean="0"/>
            </a:p>
          </p:txBody>
        </p:sp>
        <p:sp>
          <p:nvSpPr>
            <p:cNvPr id="29715" name="Text Box 66"/>
            <p:cNvSpPr txBox="1">
              <a:spLocks noChangeArrowheads="1"/>
            </p:cNvSpPr>
            <p:nvPr/>
          </p:nvSpPr>
          <p:spPr bwMode="auto">
            <a:xfrm>
              <a:off x="1488" y="1545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6" name="Text Box 67"/>
            <p:cNvSpPr txBox="1">
              <a:spLocks noChangeArrowheads="1"/>
            </p:cNvSpPr>
            <p:nvPr/>
          </p:nvSpPr>
          <p:spPr bwMode="auto">
            <a:xfrm>
              <a:off x="3895" y="1479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7" name="Rectangle 68"/>
            <p:cNvSpPr>
              <a:spLocks noChangeArrowheads="1"/>
            </p:cNvSpPr>
            <p:nvPr/>
          </p:nvSpPr>
          <p:spPr bwMode="auto">
            <a:xfrm>
              <a:off x="4746" y="97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8" name="Rectangle 69"/>
            <p:cNvSpPr>
              <a:spLocks noChangeArrowheads="1"/>
            </p:cNvSpPr>
            <p:nvPr/>
          </p:nvSpPr>
          <p:spPr bwMode="auto">
            <a:xfrm>
              <a:off x="4746" y="14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9" name="Rectangle 70"/>
            <p:cNvSpPr>
              <a:spLocks noChangeArrowheads="1"/>
            </p:cNvSpPr>
            <p:nvPr/>
          </p:nvSpPr>
          <p:spPr bwMode="auto">
            <a:xfrm>
              <a:off x="4743" y="109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0" name="Rectangle 71"/>
            <p:cNvSpPr>
              <a:spLocks noChangeArrowheads="1"/>
            </p:cNvSpPr>
            <p:nvPr/>
          </p:nvSpPr>
          <p:spPr bwMode="auto">
            <a:xfrm>
              <a:off x="3445" y="1001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1" name="Rectangle 72"/>
            <p:cNvSpPr>
              <a:spLocks noChangeArrowheads="1"/>
            </p:cNvSpPr>
            <p:nvPr/>
          </p:nvSpPr>
          <p:spPr bwMode="auto">
            <a:xfrm>
              <a:off x="3434" y="1965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081" name="Freeform 73"/>
            <p:cNvSpPr>
              <a:spLocks/>
            </p:cNvSpPr>
            <p:nvPr/>
          </p:nvSpPr>
          <p:spPr bwMode="auto">
            <a:xfrm>
              <a:off x="3682" y="1261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2" name="Freeform 74"/>
            <p:cNvSpPr>
              <a:spLocks/>
            </p:cNvSpPr>
            <p:nvPr/>
          </p:nvSpPr>
          <p:spPr bwMode="auto">
            <a:xfrm>
              <a:off x="3669" y="1051"/>
              <a:ext cx="988" cy="951"/>
            </a:xfrm>
            <a:custGeom>
              <a:avLst/>
              <a:gdLst>
                <a:gd name="T0" fmla="*/ 0 w 1002"/>
                <a:gd name="T1" fmla="*/ 63 h 480"/>
                <a:gd name="T2" fmla="*/ 487 w 1002"/>
                <a:gd name="T3" fmla="*/ 0 h 480"/>
                <a:gd name="T4" fmla="*/ 934 w 1002"/>
                <a:gd name="T5" fmla="*/ 14653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2" h="480">
                  <a:moveTo>
                    <a:pt x="0" y="2"/>
                  </a:moveTo>
                  <a:lnTo>
                    <a:pt x="522" y="0"/>
                  </a:lnTo>
                  <a:lnTo>
                    <a:pt x="1002" y="480"/>
                  </a:ln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4" name="Line 75"/>
            <p:cNvSpPr>
              <a:spLocks noChangeShapeType="1"/>
            </p:cNvSpPr>
            <p:nvPr/>
          </p:nvSpPr>
          <p:spPr bwMode="auto">
            <a:xfrm>
              <a:off x="1208" y="1545"/>
              <a:ext cx="1012" cy="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5" name="Rectangle 76"/>
            <p:cNvSpPr>
              <a:spLocks noChangeArrowheads="1"/>
            </p:cNvSpPr>
            <p:nvPr/>
          </p:nvSpPr>
          <p:spPr bwMode="auto">
            <a:xfrm>
              <a:off x="550" y="1010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6" name="Rectangle 77"/>
            <p:cNvSpPr>
              <a:spLocks noChangeArrowheads="1"/>
            </p:cNvSpPr>
            <p:nvPr/>
          </p:nvSpPr>
          <p:spPr bwMode="auto">
            <a:xfrm>
              <a:off x="3194" y="9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81855" y="713912"/>
            <a:ext cx="3778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 Port Queuing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1530927"/>
            <a:ext cx="8799285" cy="4595236"/>
          </a:xfrm>
        </p:spPr>
        <p:txBody>
          <a:bodyPr/>
          <a:lstStyle/>
          <a:p>
            <a:r>
              <a:rPr lang="en-US" altLang="en-US" dirty="0" smtClean="0"/>
              <a:t>RFC 3439 rule of thumb: average buffering equal to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typical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RTT (say 250 </a:t>
            </a:r>
            <a:r>
              <a:rPr lang="en-US" altLang="ja-JP" dirty="0" err="1" smtClean="0"/>
              <a:t>msec</a:t>
            </a:r>
            <a:r>
              <a:rPr lang="en-US" altLang="ja-JP" dirty="0" smtClean="0"/>
              <a:t>) times link capacity C</a:t>
            </a:r>
          </a:p>
          <a:p>
            <a:pPr lvl="1"/>
            <a:r>
              <a:rPr lang="en-US" altLang="en-US" dirty="0" smtClean="0"/>
              <a:t>e.g., C = 10 </a:t>
            </a:r>
            <a:r>
              <a:rPr lang="en-US" altLang="en-US" dirty="0" err="1" smtClean="0"/>
              <a:t>Gpbs</a:t>
            </a:r>
            <a:r>
              <a:rPr lang="en-US" altLang="en-US" dirty="0" smtClean="0"/>
              <a:t> link: 2.5 </a:t>
            </a:r>
            <a:r>
              <a:rPr lang="en-US" altLang="en-US" dirty="0" err="1" smtClean="0"/>
              <a:t>Gbit</a:t>
            </a:r>
            <a:r>
              <a:rPr lang="en-US" altLang="en-US" dirty="0" smtClean="0"/>
              <a:t> buffer</a:t>
            </a:r>
          </a:p>
          <a:p>
            <a:r>
              <a:rPr lang="en-US" altLang="en-US" dirty="0" smtClean="0"/>
              <a:t>recent recommendation: with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flows, buffering equal to </a:t>
            </a:r>
          </a:p>
        </p:txBody>
      </p:sp>
      <p:grpSp>
        <p:nvGrpSpPr>
          <p:cNvPr id="46086" name="Group 9"/>
          <p:cNvGrpSpPr>
            <a:grpSpLocks/>
          </p:cNvGrpSpPr>
          <p:nvPr/>
        </p:nvGrpSpPr>
        <p:grpSpPr bwMode="auto">
          <a:xfrm>
            <a:off x="4167188" y="4299815"/>
            <a:ext cx="1165225" cy="1109663"/>
            <a:chOff x="1923" y="2801"/>
            <a:chExt cx="734" cy="699"/>
          </a:xfrm>
        </p:grpSpPr>
        <p:sp>
          <p:nvSpPr>
            <p:cNvPr id="30728" name="Text Box 4"/>
            <p:cNvSpPr txBox="1">
              <a:spLocks noChangeArrowheads="1"/>
            </p:cNvSpPr>
            <p:nvPr/>
          </p:nvSpPr>
          <p:spPr bwMode="auto">
            <a:xfrm>
              <a:off x="1923" y="2918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/>
                <a:t>RTT  C</a:t>
              </a:r>
            </a:p>
          </p:txBody>
        </p:sp>
        <p:sp>
          <p:nvSpPr>
            <p:cNvPr id="30729" name="Text Box 5"/>
            <p:cNvSpPr txBox="1">
              <a:spLocks noChangeArrowheads="1"/>
            </p:cNvSpPr>
            <p:nvPr/>
          </p:nvSpPr>
          <p:spPr bwMode="auto">
            <a:xfrm>
              <a:off x="2309" y="2801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3200" smtClean="0"/>
                <a:t>.</a:t>
              </a:r>
            </a:p>
          </p:txBody>
        </p:sp>
        <p:sp>
          <p:nvSpPr>
            <p:cNvPr id="30730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731" name="Text Box 7"/>
            <p:cNvSpPr txBox="1">
              <a:spLocks noChangeArrowheads="1"/>
            </p:cNvSpPr>
            <p:nvPr/>
          </p:nvSpPr>
          <p:spPr bwMode="auto">
            <a:xfrm>
              <a:off x="2091" y="321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/>
                <a:t>N</a:t>
              </a:r>
            </a:p>
          </p:txBody>
        </p:sp>
        <p:sp>
          <p:nvSpPr>
            <p:cNvPr id="46091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>
                <a:gd name="T0" fmla="*/ 0 w 279"/>
                <a:gd name="T1" fmla="*/ 148 h 209"/>
                <a:gd name="T2" fmla="*/ 26 w 279"/>
                <a:gd name="T3" fmla="*/ 105 h 209"/>
                <a:gd name="T4" fmla="*/ 44 w 279"/>
                <a:gd name="T5" fmla="*/ 209 h 209"/>
                <a:gd name="T6" fmla="*/ 61 w 279"/>
                <a:gd name="T7" fmla="*/ 0 h 209"/>
                <a:gd name="T8" fmla="*/ 279 w 279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855" y="713912"/>
            <a:ext cx="3780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much buffering?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2649538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fabric slower than input ports combined -&gt; queueing may occur at input queues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queueing delay and loss due to input buffer overflow!</a:t>
            </a:r>
            <a:endParaRPr lang="en-US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Head-of-the-Line (HOL) blocking:</a:t>
            </a:r>
            <a:r>
              <a:rPr lang="en-US" sz="2400">
                <a:ea typeface="ＭＳ Ｐゴシック" charset="0"/>
                <a:cs typeface="+mn-cs"/>
              </a:rPr>
              <a:t> queued datagram at front of queue prevents others in queue from moving forward</a:t>
            </a:r>
          </a:p>
        </p:txBody>
      </p:sp>
      <p:grpSp>
        <p:nvGrpSpPr>
          <p:cNvPr id="47110" name="Group 7"/>
          <p:cNvGrpSpPr>
            <a:grpSpLocks/>
          </p:cNvGrpSpPr>
          <p:nvPr/>
        </p:nvGrpSpPr>
        <p:grpSpPr bwMode="auto">
          <a:xfrm>
            <a:off x="1389063" y="3644320"/>
            <a:ext cx="3027362" cy="1809750"/>
            <a:chOff x="523" y="976"/>
            <a:chExt cx="2099" cy="1356"/>
          </a:xfrm>
        </p:grpSpPr>
        <p:sp>
          <p:nvSpPr>
            <p:cNvPr id="31796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7156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31816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7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8" name="Rectangle 12"/>
              <p:cNvSpPr>
                <a:spLocks noChangeArrowheads="1"/>
              </p:cNvSpPr>
              <p:nvPr/>
            </p:nvSpPr>
            <p:spPr bwMode="auto">
              <a:xfrm>
                <a:off x="748" y="1938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7157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31813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4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5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799" name="Line 17"/>
            <p:cNvSpPr>
              <a:spLocks noChangeShapeType="1"/>
            </p:cNvSpPr>
            <p:nvPr/>
          </p:nvSpPr>
          <p:spPr bwMode="auto">
            <a:xfrm>
              <a:off x="1946" y="1181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0" name="Line 18"/>
            <p:cNvSpPr>
              <a:spLocks noChangeShapeType="1"/>
            </p:cNvSpPr>
            <p:nvPr/>
          </p:nvSpPr>
          <p:spPr bwMode="auto">
            <a:xfrm>
              <a:off x="1940" y="164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1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2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3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>
              <a:off x="1038" y="2102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7164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31810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1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2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7165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31807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8" name="Line 29"/>
              <p:cNvSpPr>
                <a:spLocks noChangeShapeType="1"/>
              </p:cNvSpPr>
              <p:nvPr/>
            </p:nvSpPr>
            <p:spPr bwMode="auto">
              <a:xfrm>
                <a:off x="-60" y="161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9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31752" name="Rectangle 55"/>
          <p:cNvSpPr>
            <a:spLocks noChangeArrowheads="1"/>
          </p:cNvSpPr>
          <p:nvPr/>
        </p:nvSpPr>
        <p:spPr bwMode="auto">
          <a:xfrm>
            <a:off x="1841500" y="3641145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3" name="Rectangle 56"/>
          <p:cNvSpPr>
            <a:spLocks noChangeArrowheads="1"/>
          </p:cNvSpPr>
          <p:nvPr/>
        </p:nvSpPr>
        <p:spPr bwMode="auto">
          <a:xfrm>
            <a:off x="1827213" y="4372983"/>
            <a:ext cx="252412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4" name="Rectangle 57"/>
          <p:cNvSpPr>
            <a:spLocks noChangeArrowheads="1"/>
          </p:cNvSpPr>
          <p:nvPr/>
        </p:nvSpPr>
        <p:spPr bwMode="auto">
          <a:xfrm>
            <a:off x="1825625" y="5007983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5" name="Rectangle 58"/>
          <p:cNvSpPr>
            <a:spLocks noChangeArrowheads="1"/>
          </p:cNvSpPr>
          <p:nvPr/>
        </p:nvSpPr>
        <p:spPr bwMode="auto">
          <a:xfrm>
            <a:off x="1482725" y="3636383"/>
            <a:ext cx="252413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6" name="Rectangle 59"/>
          <p:cNvSpPr>
            <a:spLocks noChangeArrowheads="1"/>
          </p:cNvSpPr>
          <p:nvPr/>
        </p:nvSpPr>
        <p:spPr bwMode="auto">
          <a:xfrm>
            <a:off x="1477963" y="4996870"/>
            <a:ext cx="252412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7" name="Line 60"/>
          <p:cNvSpPr>
            <a:spLocks noChangeShapeType="1"/>
          </p:cNvSpPr>
          <p:nvPr/>
        </p:nvSpPr>
        <p:spPr bwMode="auto">
          <a:xfrm>
            <a:off x="2133600" y="3696708"/>
            <a:ext cx="1479550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7" name="Freeform 61"/>
          <p:cNvSpPr>
            <a:spLocks/>
          </p:cNvSpPr>
          <p:nvPr/>
        </p:nvSpPr>
        <p:spPr bwMode="auto">
          <a:xfrm>
            <a:off x="2178050" y="4095170"/>
            <a:ext cx="1395413" cy="979488"/>
          </a:xfrm>
          <a:custGeom>
            <a:avLst/>
            <a:gdLst>
              <a:gd name="T0" fmla="*/ 0 w 967"/>
              <a:gd name="T1" fmla="*/ 2147483647 h 735"/>
              <a:gd name="T2" fmla="*/ 2147483647 w 967"/>
              <a:gd name="T3" fmla="*/ 2147483647 h 735"/>
              <a:gd name="T4" fmla="*/ 2147483647 w 967"/>
              <a:gd name="T5" fmla="*/ 0 h 7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9" name="Text Box 62"/>
          <p:cNvSpPr txBox="1">
            <a:spLocks noChangeArrowheads="1"/>
          </p:cNvSpPr>
          <p:nvPr/>
        </p:nvSpPr>
        <p:spPr bwMode="auto">
          <a:xfrm>
            <a:off x="1349375" y="5550908"/>
            <a:ext cx="339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output port contention: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only one red datagram can be transferred.</a:t>
            </a:r>
            <a:br>
              <a:rPr lang="en-US" smtClean="0">
                <a:latin typeface="Gill Sans MT" charset="0"/>
              </a:rPr>
            </a:br>
            <a:r>
              <a:rPr lang="en-US" i="1" smtClean="0">
                <a:latin typeface="Gill Sans MT" charset="0"/>
              </a:rPr>
              <a:t>lower red packet is blocked</a:t>
            </a:r>
          </a:p>
        </p:txBody>
      </p:sp>
      <p:sp>
        <p:nvSpPr>
          <p:cNvPr id="31760" name="Text Box 64"/>
          <p:cNvSpPr txBox="1">
            <a:spLocks noChangeArrowheads="1"/>
          </p:cNvSpPr>
          <p:nvPr/>
        </p:nvSpPr>
        <p:spPr bwMode="auto">
          <a:xfrm>
            <a:off x="2527300" y="4441245"/>
            <a:ext cx="747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switch</a:t>
            </a:r>
          </a:p>
          <a:p>
            <a:pPr>
              <a:defRPr/>
            </a:pPr>
            <a:r>
              <a:rPr lang="en-US" sz="1600" smtClean="0"/>
              <a:t>fabric</a:t>
            </a:r>
          </a:p>
        </p:txBody>
      </p:sp>
      <p:sp>
        <p:nvSpPr>
          <p:cNvPr id="31761" name="Line 73"/>
          <p:cNvSpPr>
            <a:spLocks noChangeShapeType="1"/>
          </p:cNvSpPr>
          <p:nvPr/>
        </p:nvSpPr>
        <p:spPr bwMode="auto">
          <a:xfrm>
            <a:off x="2124075" y="4441245"/>
            <a:ext cx="1458913" cy="19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5279" name="Group 79"/>
          <p:cNvGrpSpPr>
            <a:grpSpLocks/>
          </p:cNvGrpSpPr>
          <p:nvPr/>
        </p:nvGrpSpPr>
        <p:grpSpPr bwMode="auto">
          <a:xfrm>
            <a:off x="4879975" y="3664958"/>
            <a:ext cx="3027363" cy="3086100"/>
            <a:chOff x="3074" y="2025"/>
            <a:chExt cx="1907" cy="1944"/>
          </a:xfrm>
        </p:grpSpPr>
        <p:grpSp>
          <p:nvGrpSpPr>
            <p:cNvPr id="47122" name="Group 31"/>
            <p:cNvGrpSpPr>
              <a:grpSpLocks/>
            </p:cNvGrpSpPr>
            <p:nvPr/>
          </p:nvGrpSpPr>
          <p:grpSpPr bwMode="auto">
            <a:xfrm>
              <a:off x="3074" y="2047"/>
              <a:ext cx="1907" cy="1140"/>
              <a:chOff x="523" y="976"/>
              <a:chExt cx="2099" cy="1356"/>
            </a:xfrm>
          </p:grpSpPr>
          <p:sp>
            <p:nvSpPr>
              <p:cNvPr id="31773" name="Rectangle 32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7133" name="Group 33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31793" name="Rectangle 34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4" name="Rectangle 35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5" name="Rectangle 36"/>
                <p:cNvSpPr>
                  <a:spLocks noChangeArrowheads="1"/>
                </p:cNvSpPr>
                <p:nvPr/>
              </p:nvSpPr>
              <p:spPr bwMode="auto">
                <a:xfrm>
                  <a:off x="748" y="1938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7134" name="Group 37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31790" name="Rectangle 38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1" name="Rectangle 39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2" name="Rectangle 40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1776" name="Line 41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7" name="Line 42"/>
              <p:cNvSpPr>
                <a:spLocks noChangeShapeType="1"/>
              </p:cNvSpPr>
              <p:nvPr/>
            </p:nvSpPr>
            <p:spPr bwMode="auto">
              <a:xfrm>
                <a:off x="1940" y="164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8" name="Line 43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9" name="Line 44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80" name="Line 45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81" name="Line 46"/>
              <p:cNvSpPr>
                <a:spLocks noChangeShapeType="1"/>
              </p:cNvSpPr>
              <p:nvPr/>
            </p:nvSpPr>
            <p:spPr bwMode="auto">
              <a:xfrm>
                <a:off x="1038" y="210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7141" name="Group 47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31787" name="Line 48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8" name="Line 49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9" name="Line 50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7142" name="Group 51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31784" name="Line 52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5" name="Line 53"/>
                <p:cNvSpPr>
                  <a:spLocks noChangeShapeType="1"/>
                </p:cNvSpPr>
                <p:nvPr/>
              </p:nvSpPr>
              <p:spPr bwMode="auto">
                <a:xfrm>
                  <a:off x="-60" y="1615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6" name="Line 54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31764" name="Text Box 63"/>
            <p:cNvSpPr txBox="1">
              <a:spLocks noChangeArrowheads="1"/>
            </p:cNvSpPr>
            <p:nvPr/>
          </p:nvSpPr>
          <p:spPr bwMode="auto">
            <a:xfrm>
              <a:off x="3287" y="3219"/>
              <a:ext cx="140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Gill Sans MT" charset="0"/>
                </a:rPr>
                <a:t>one packet time later: green packet experiences HOL blocking</a:t>
              </a:r>
              <a:endParaRPr lang="en-US" i="1" smtClean="0">
                <a:latin typeface="Gill Sans MT" charset="0"/>
              </a:endParaRPr>
            </a:p>
          </p:txBody>
        </p:sp>
        <p:sp>
          <p:nvSpPr>
            <p:cNvPr id="31765" name="Text Box 65"/>
            <p:cNvSpPr txBox="1">
              <a:spLocks noChangeArrowheads="1"/>
            </p:cNvSpPr>
            <p:nvPr/>
          </p:nvSpPr>
          <p:spPr bwMode="auto">
            <a:xfrm>
              <a:off x="3778" y="2507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31766" name="Rectangle 66"/>
            <p:cNvSpPr>
              <a:spLocks noChangeArrowheads="1"/>
            </p:cNvSpPr>
            <p:nvPr/>
          </p:nvSpPr>
          <p:spPr bwMode="auto">
            <a:xfrm>
              <a:off x="4551" y="2025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67" name="Rectangle 69"/>
            <p:cNvSpPr>
              <a:spLocks noChangeArrowheads="1"/>
            </p:cNvSpPr>
            <p:nvPr/>
          </p:nvSpPr>
          <p:spPr bwMode="auto">
            <a:xfrm>
              <a:off x="3363" y="2050"/>
              <a:ext cx="159" cy="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68" name="Rectangle 70"/>
            <p:cNvSpPr>
              <a:spLocks noChangeArrowheads="1"/>
            </p:cNvSpPr>
            <p:nvPr/>
          </p:nvSpPr>
          <p:spPr bwMode="auto">
            <a:xfrm>
              <a:off x="3360" y="2916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8" name="Freeform 71"/>
            <p:cNvSpPr>
              <a:spLocks/>
            </p:cNvSpPr>
            <p:nvPr/>
          </p:nvSpPr>
          <p:spPr bwMode="auto">
            <a:xfrm>
              <a:off x="3585" y="2324"/>
              <a:ext cx="878" cy="618"/>
            </a:xfrm>
            <a:custGeom>
              <a:avLst/>
              <a:gdLst>
                <a:gd name="T0" fmla="*/ 0 w 967"/>
                <a:gd name="T1" fmla="*/ 309 h 735"/>
                <a:gd name="T2" fmla="*/ 321 w 967"/>
                <a:gd name="T3" fmla="*/ 309 h 735"/>
                <a:gd name="T4" fmla="*/ 59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9" name="Freeform 72"/>
            <p:cNvSpPr>
              <a:spLocks/>
            </p:cNvSpPr>
            <p:nvPr/>
          </p:nvSpPr>
          <p:spPr bwMode="auto">
            <a:xfrm>
              <a:off x="3573" y="2134"/>
              <a:ext cx="860" cy="437"/>
            </a:xfrm>
            <a:custGeom>
              <a:avLst/>
              <a:gdLst>
                <a:gd name="T0" fmla="*/ 0 w 860"/>
                <a:gd name="T1" fmla="*/ 3 h 437"/>
                <a:gd name="T2" fmla="*/ 468 w 860"/>
                <a:gd name="T3" fmla="*/ 0 h 437"/>
                <a:gd name="T4" fmla="*/ 860 w 860"/>
                <a:gd name="T5" fmla="*/ 437 h 4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0" h="437">
                  <a:moveTo>
                    <a:pt x="0" y="3"/>
                  </a:moveTo>
                  <a:lnTo>
                    <a:pt x="468" y="0"/>
                  </a:lnTo>
                  <a:lnTo>
                    <a:pt x="860" y="437"/>
                  </a:ln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71" name="Rectangle 76"/>
            <p:cNvSpPr>
              <a:spLocks noChangeArrowheads="1"/>
            </p:cNvSpPr>
            <p:nvPr/>
          </p:nvSpPr>
          <p:spPr bwMode="auto">
            <a:xfrm>
              <a:off x="3141" y="2890"/>
              <a:ext cx="159" cy="83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72" name="Rectangle 77"/>
            <p:cNvSpPr>
              <a:spLocks noChangeArrowheads="1"/>
            </p:cNvSpPr>
            <p:nvPr/>
          </p:nvSpPr>
          <p:spPr bwMode="auto">
            <a:xfrm>
              <a:off x="4542" y="2518"/>
              <a:ext cx="159" cy="8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81855" y="713912"/>
            <a:ext cx="3379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Input Port Queuing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30852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Architecture</a:t>
            </a:r>
          </a:p>
          <a:p>
            <a:r>
              <a:rPr lang="en-US" dirty="0" smtClean="0"/>
              <a:t>Network interfaces (Line cards)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Forwarding Engine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Network Processor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Switching Fabric</a:t>
            </a:r>
          </a:p>
          <a:p>
            <a:pPr lvl="1"/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Contributions</a:t>
            </a:r>
          </a:p>
          <a:p>
            <a:r>
              <a:rPr lang="en-US" dirty="0" smtClean="0"/>
              <a:t>Network interfaces (Line cards)</a:t>
            </a:r>
          </a:p>
          <a:p>
            <a:pPr lvl="1"/>
            <a:r>
              <a:rPr lang="en-US" dirty="0" smtClean="0"/>
              <a:t>Forwarding Engine distinct from line cards</a:t>
            </a:r>
          </a:p>
          <a:p>
            <a:r>
              <a:rPr lang="en-US" dirty="0" smtClean="0"/>
              <a:t>Forwarding Engine</a:t>
            </a:r>
          </a:p>
          <a:p>
            <a:pPr lvl="1"/>
            <a:r>
              <a:rPr lang="en-US" dirty="0" smtClean="0"/>
              <a:t>Complete set of forwarding tables, fast path</a:t>
            </a:r>
          </a:p>
          <a:p>
            <a:pPr lvl="1"/>
            <a:r>
              <a:rPr lang="en-US" dirty="0" err="1" smtClean="0"/>
              <a:t>QoS</a:t>
            </a:r>
            <a:endParaRPr lang="en-US" dirty="0" smtClean="0"/>
          </a:p>
          <a:p>
            <a:r>
              <a:rPr lang="en-US" dirty="0" smtClean="0"/>
              <a:t>Network Processor</a:t>
            </a:r>
          </a:p>
          <a:p>
            <a:pPr lvl="1"/>
            <a:r>
              <a:rPr lang="en-US" dirty="0" smtClean="0"/>
              <a:t>Updates Routing Table</a:t>
            </a:r>
          </a:p>
          <a:p>
            <a:pPr lvl="1"/>
            <a:r>
              <a:rPr lang="en-US" dirty="0" smtClean="0"/>
              <a:t>Separates  and handles slow path</a:t>
            </a:r>
          </a:p>
          <a:p>
            <a:r>
              <a:rPr lang="en-US" dirty="0" smtClean="0"/>
              <a:t>Switching Fabric</a:t>
            </a:r>
          </a:p>
          <a:p>
            <a:pPr lvl="1"/>
            <a:r>
              <a:rPr lang="en-US" dirty="0" smtClean="0"/>
              <a:t>Switched backplane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Forwarding Engine</a:t>
            </a:r>
          </a:p>
          <a:p>
            <a:r>
              <a:rPr lang="en-US" dirty="0" smtClean="0"/>
              <a:t>RISC Architecture</a:t>
            </a:r>
          </a:p>
          <a:p>
            <a:pPr lvl="1"/>
            <a:r>
              <a:rPr lang="en-US" dirty="0" smtClean="0"/>
              <a:t>64-bit, 415MHz, Alpha 21164</a:t>
            </a:r>
          </a:p>
          <a:p>
            <a:pPr lvl="1"/>
            <a:r>
              <a:rPr lang="en-US" dirty="0" smtClean="0"/>
              <a:t>Quad issue (two integer and two floating point every cycle)</a:t>
            </a:r>
          </a:p>
          <a:p>
            <a:r>
              <a:rPr lang="en-US" dirty="0" smtClean="0"/>
              <a:t>Cache</a:t>
            </a:r>
          </a:p>
          <a:p>
            <a:pPr lvl="1"/>
            <a:r>
              <a:rPr lang="en-US" dirty="0" err="1" smtClean="0"/>
              <a:t>Dcache</a:t>
            </a:r>
            <a:r>
              <a:rPr lang="en-US" dirty="0" smtClean="0"/>
              <a:t> and </a:t>
            </a:r>
            <a:r>
              <a:rPr lang="en-US" dirty="0" err="1" smtClean="0"/>
              <a:t>icache</a:t>
            </a:r>
            <a:r>
              <a:rPr lang="en-US" dirty="0" smtClean="0"/>
              <a:t> 8kB each</a:t>
            </a:r>
          </a:p>
          <a:p>
            <a:pPr lvl="1"/>
            <a:r>
              <a:rPr lang="en-US" dirty="0" smtClean="0"/>
              <a:t>Secondary Cache (</a:t>
            </a:r>
            <a:r>
              <a:rPr lang="en-US" dirty="0" err="1" smtClean="0"/>
              <a:t>Scache</a:t>
            </a:r>
            <a:r>
              <a:rPr lang="en-US" dirty="0" smtClean="0"/>
              <a:t>; unified, 96kB)</a:t>
            </a:r>
          </a:p>
          <a:p>
            <a:pPr lvl="2"/>
            <a:r>
              <a:rPr lang="en-US" dirty="0"/>
              <a:t>Entire routing table fits in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Tertiary cache (</a:t>
            </a:r>
            <a:r>
              <a:rPr lang="en-US" dirty="0" err="1" smtClean="0"/>
              <a:t>Bcache</a:t>
            </a:r>
            <a:r>
              <a:rPr lang="en-US" dirty="0" smtClean="0"/>
              <a:t>; 16MB)</a:t>
            </a:r>
          </a:p>
          <a:p>
            <a:pPr lvl="2"/>
            <a:r>
              <a:rPr lang="en-US" dirty="0" smtClean="0"/>
              <a:t>32 Byte </a:t>
            </a:r>
            <a:r>
              <a:rPr lang="en-US" dirty="0" err="1" smtClean="0"/>
              <a:t>cacheline</a:t>
            </a:r>
            <a:endParaRPr lang="en-US" dirty="0" smtClean="0"/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2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2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2" y="702601"/>
            <a:ext cx="6406625" cy="53100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P4FPGA Switch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23601" y="6027003"/>
            <a:ext cx="826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P4FPGA: A Rapid Prototyping Framework for P4</a:t>
            </a:r>
            <a:r>
              <a:rPr lang="en-US" sz="1600" dirty="0"/>
              <a:t>, Han Wang, Robert Soulé, Huynh Tu Dang, Ki Suh Lee, Vishal Shrivastav, Nate Foster, and Hakim Weatherspoon, To Appear in </a:t>
            </a:r>
            <a:r>
              <a:rPr lang="en-US" sz="1600" i="1" dirty="0"/>
              <a:t>Proceedings of the ACM Symposium of Software-defined networking Research (SOSR)</a:t>
            </a:r>
            <a:r>
              <a:rPr lang="en-US" sz="1600" dirty="0"/>
              <a:t>, April 2017</a:t>
            </a:r>
          </a:p>
        </p:txBody>
      </p:sp>
    </p:spTree>
    <p:extLst>
      <p:ext uri="{BB962C8B-B14F-4D97-AF65-F5344CB8AC3E}">
        <p14:creationId xmlns:p14="http://schemas.microsoft.com/office/powerpoint/2010/main" val="7699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24391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Proposal</a:t>
            </a:r>
            <a:endParaRPr lang="en-US" sz="2800" dirty="0"/>
          </a:p>
          <a:p>
            <a:pPr lvl="1"/>
            <a:r>
              <a:rPr lang="en-US" sz="2400" b="1" dirty="0" smtClean="0"/>
              <a:t>due this Friday, </a:t>
            </a:r>
            <a:r>
              <a:rPr lang="en-US" sz="2400" b="1" dirty="0" smtClean="0"/>
              <a:t>March 3</a:t>
            </a:r>
            <a:endParaRPr lang="en-US" sz="2400" b="1" dirty="0" smtClean="0"/>
          </a:p>
          <a:p>
            <a:pPr lvl="1"/>
            <a:r>
              <a:rPr lang="en-US" sz="2400" dirty="0" smtClean="0"/>
              <a:t>Meet with groups, TA, and professor</a:t>
            </a:r>
          </a:p>
          <a:p>
            <a:r>
              <a:rPr lang="en-US" sz="2800" dirty="0" smtClean="0"/>
              <a:t>HW</a:t>
            </a:r>
            <a:r>
              <a:rPr lang="en-US" sz="2800" dirty="0" smtClean="0"/>
              <a:t>2</a:t>
            </a:r>
            <a:endParaRPr lang="en-US" sz="2800" dirty="0" smtClean="0"/>
          </a:p>
          <a:p>
            <a:pPr lvl="1"/>
            <a:r>
              <a:rPr lang="en-US" sz="2400" dirty="0" smtClean="0"/>
              <a:t>Chat Server</a:t>
            </a:r>
            <a:endParaRPr lang="en-US" sz="2400" dirty="0" smtClean="0"/>
          </a:p>
          <a:p>
            <a:pPr lvl="1"/>
            <a:r>
              <a:rPr lang="en-US" sz="2400" b="1" dirty="0" smtClean="0"/>
              <a:t>Due this </a:t>
            </a:r>
            <a:r>
              <a:rPr lang="en-US" sz="2400" b="1" dirty="0" smtClean="0"/>
              <a:t>next Friday</a:t>
            </a:r>
            <a:r>
              <a:rPr lang="en-US" sz="2400" b="1" dirty="0" smtClean="0"/>
              <a:t>, </a:t>
            </a:r>
            <a:r>
              <a:rPr lang="en-US" sz="2400" b="1" dirty="0" smtClean="0"/>
              <a:t>March 10</a:t>
            </a:r>
            <a:endParaRPr lang="en-US" sz="2400" b="1" dirty="0" smtClean="0"/>
          </a:p>
          <a:p>
            <a:pPr lvl="1"/>
            <a:endParaRPr lang="en-US" sz="2800" dirty="0" smtClean="0"/>
          </a:p>
          <a:p>
            <a:r>
              <a:rPr lang="en-US" sz="2800" b="1" i="1" dirty="0"/>
              <a:t>R</a:t>
            </a:r>
            <a:r>
              <a:rPr lang="en-US" sz="2800" b="1" i="1" dirty="0" smtClean="0"/>
              <a:t>equired review and reading</a:t>
            </a:r>
          </a:p>
          <a:p>
            <a:pPr lvl="1"/>
            <a:r>
              <a:rPr lang="en-US" sz="2000" dirty="0" smtClean="0"/>
              <a:t>“The Worlds Fastest and Programmable Networks”, Barefoot Whitepaper</a:t>
            </a:r>
            <a:endParaRPr lang="en-US" sz="2000" dirty="0" smtClean="0"/>
          </a:p>
          <a:p>
            <a:pPr lvl="1"/>
            <a:r>
              <a:rPr lang="en-US" sz="2000" dirty="0"/>
              <a:t>https://www.barefootnetworks.com/media/white_papers/Barefoot-Worlds-Fastest-Most-Programmable-Networks.pdf</a:t>
            </a:r>
            <a:endParaRPr lang="en-US" sz="2000" dirty="0" smtClean="0"/>
          </a:p>
          <a:p>
            <a:pPr lvl="1"/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2771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2207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052513"/>
            <a:ext cx="8126412" cy="914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two key router functions:</a:t>
            </a:r>
            <a:r>
              <a:rPr lang="en-US" sz="1800" dirty="0">
                <a:ea typeface="ＭＳ Ｐゴシック" charset="0"/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run routing algorithms/protocol </a:t>
            </a:r>
            <a:r>
              <a:rPr lang="en-US" sz="2400" dirty="0" smtClean="0">
                <a:ea typeface="ＭＳ Ｐゴシック" charset="0"/>
                <a:cs typeface="+mn-cs"/>
              </a:rPr>
              <a:t>(e.g. RIP</a:t>
            </a:r>
            <a:r>
              <a:rPr lang="en-US" sz="2400" dirty="0">
                <a:ea typeface="ＭＳ Ｐゴシック" charset="0"/>
                <a:cs typeface="+mn-cs"/>
              </a:rPr>
              <a:t>, OSPF, BGP)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ea typeface="ＭＳ Ｐゴシック" charset="0"/>
                <a:cs typeface="+mn-cs"/>
              </a:rPr>
              <a:t>forwarding </a:t>
            </a:r>
            <a:r>
              <a:rPr lang="en-US" sz="2400" dirty="0">
                <a:ea typeface="ＭＳ Ｐゴシック" charset="0"/>
                <a:cs typeface="+mn-cs"/>
              </a:rPr>
              <a:t>datagrams from incoming to outgoing link</a:t>
            </a:r>
          </a:p>
        </p:txBody>
      </p:sp>
      <p:grpSp>
        <p:nvGrpSpPr>
          <p:cNvPr id="37893" name="Group 60"/>
          <p:cNvGrpSpPr>
            <a:grpSpLocks/>
          </p:cNvGrpSpPr>
          <p:nvPr/>
        </p:nvGrpSpPr>
        <p:grpSpPr bwMode="auto">
          <a:xfrm>
            <a:off x="2787650" y="3646488"/>
            <a:ext cx="1609725" cy="2343150"/>
            <a:chOff x="2418" y="1882"/>
            <a:chExt cx="1014" cy="1476"/>
          </a:xfrm>
        </p:grpSpPr>
        <p:sp>
          <p:nvSpPr>
            <p:cNvPr id="22580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81" name="Text Box 48"/>
            <p:cNvSpPr txBox="1">
              <a:spLocks noChangeArrowheads="1"/>
            </p:cNvSpPr>
            <p:nvPr/>
          </p:nvSpPr>
          <p:spPr bwMode="auto">
            <a:xfrm>
              <a:off x="2533" y="2418"/>
              <a:ext cx="779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high-seed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switching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fabric</a:t>
              </a:r>
            </a:p>
          </p:txBody>
        </p:sp>
      </p:grpSp>
      <p:sp>
        <p:nvSpPr>
          <p:cNvPr id="22577" name="Rectangle 46"/>
          <p:cNvSpPr>
            <a:spLocks noChangeArrowheads="1"/>
          </p:cNvSpPr>
          <p:nvPr/>
        </p:nvSpPr>
        <p:spPr bwMode="auto">
          <a:xfrm>
            <a:off x="2805113" y="2684463"/>
            <a:ext cx="1590675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78" name="Text Box 47"/>
          <p:cNvSpPr txBox="1">
            <a:spLocks noChangeArrowheads="1"/>
          </p:cNvSpPr>
          <p:nvPr/>
        </p:nvSpPr>
        <p:spPr bwMode="auto">
          <a:xfrm>
            <a:off x="2982913" y="2725738"/>
            <a:ext cx="11874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mtClean="0"/>
              <a:t>routing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mtClean="0"/>
              <a:t>processor</a:t>
            </a:r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3533775" y="3203575"/>
            <a:ext cx="1905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7897" name="Group 17"/>
          <p:cNvGrpSpPr>
            <a:grpSpLocks/>
          </p:cNvGrpSpPr>
          <p:nvPr/>
        </p:nvGrpSpPr>
        <p:grpSpPr bwMode="auto">
          <a:xfrm>
            <a:off x="744538" y="3660775"/>
            <a:ext cx="2033587" cy="566738"/>
            <a:chOff x="930" y="1989"/>
            <a:chExt cx="1482" cy="357"/>
          </a:xfrm>
        </p:grpSpPr>
        <p:sp>
          <p:nvSpPr>
            <p:cNvPr id="22572" name="Rectangle 9"/>
            <p:cNvSpPr>
              <a:spLocks noChangeArrowheads="1"/>
            </p:cNvSpPr>
            <p:nvPr/>
          </p:nvSpPr>
          <p:spPr bwMode="auto">
            <a:xfrm>
              <a:off x="1152" y="1989"/>
              <a:ext cx="1086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3" name="Rectangle 5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4" name="Rectangle 6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5" name="Rectangle 8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6" name="Line 16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8" name="Group 18"/>
          <p:cNvGrpSpPr>
            <a:grpSpLocks/>
          </p:cNvGrpSpPr>
          <p:nvPr/>
        </p:nvGrpSpPr>
        <p:grpSpPr bwMode="auto">
          <a:xfrm>
            <a:off x="733425" y="5399088"/>
            <a:ext cx="2058988" cy="566737"/>
            <a:chOff x="930" y="1989"/>
            <a:chExt cx="1482" cy="357"/>
          </a:xfrm>
        </p:grpSpPr>
        <p:sp>
          <p:nvSpPr>
            <p:cNvPr id="22567" name="Rectangle 19"/>
            <p:cNvSpPr>
              <a:spLocks noChangeArrowheads="1"/>
            </p:cNvSpPr>
            <p:nvPr/>
          </p:nvSpPr>
          <p:spPr bwMode="auto">
            <a:xfrm>
              <a:off x="1152" y="1989"/>
              <a:ext cx="1088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8" name="Rectangle 20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9" name="Rectangle 21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0" name="Rectangle 22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1" name="Line 23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9" name="Group 29"/>
          <p:cNvGrpSpPr>
            <a:grpSpLocks/>
          </p:cNvGrpSpPr>
          <p:nvPr/>
        </p:nvGrpSpPr>
        <p:grpSpPr bwMode="auto">
          <a:xfrm rot="2656396">
            <a:off x="1363663" y="4551363"/>
            <a:ext cx="546100" cy="546100"/>
            <a:chOff x="354" y="2715"/>
            <a:chExt cx="344" cy="344"/>
          </a:xfrm>
        </p:grpSpPr>
        <p:sp>
          <p:nvSpPr>
            <p:cNvPr id="22563" name="Oval 25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4" name="Oval 26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5" name="Oval 27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6" name="Oval 28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562" name="Text Box 57"/>
          <p:cNvSpPr txBox="1">
            <a:spLocks noChangeArrowheads="1"/>
          </p:cNvSpPr>
          <p:nvPr/>
        </p:nvSpPr>
        <p:spPr bwMode="auto">
          <a:xfrm>
            <a:off x="639763" y="60452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input ports</a:t>
            </a:r>
          </a:p>
        </p:txBody>
      </p:sp>
      <p:grpSp>
        <p:nvGrpSpPr>
          <p:cNvPr id="37901" name="Group 37"/>
          <p:cNvGrpSpPr>
            <a:grpSpLocks/>
          </p:cNvGrpSpPr>
          <p:nvPr/>
        </p:nvGrpSpPr>
        <p:grpSpPr bwMode="auto">
          <a:xfrm>
            <a:off x="4344988" y="3665538"/>
            <a:ext cx="1957387" cy="566737"/>
            <a:chOff x="-51" y="2454"/>
            <a:chExt cx="1482" cy="357"/>
          </a:xfrm>
        </p:grpSpPr>
        <p:grpSp>
          <p:nvGrpSpPr>
            <p:cNvPr id="37923" name="Group 36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55" name="Rectangle 31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6" name="Rectangle 32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8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7" name="Rectangle 33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8" name="Rectangle 34"/>
              <p:cNvSpPr>
                <a:spLocks noChangeArrowheads="1"/>
              </p:cNvSpPr>
              <p:nvPr/>
            </p:nvSpPr>
            <p:spPr bwMode="auto">
              <a:xfrm>
                <a:off x="921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554" name="Line 35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2" name="Group 38"/>
          <p:cNvGrpSpPr>
            <a:grpSpLocks/>
          </p:cNvGrpSpPr>
          <p:nvPr/>
        </p:nvGrpSpPr>
        <p:grpSpPr bwMode="auto">
          <a:xfrm>
            <a:off x="4364038" y="5399088"/>
            <a:ext cx="2011362" cy="566737"/>
            <a:chOff x="-51" y="2454"/>
            <a:chExt cx="1482" cy="357"/>
          </a:xfrm>
        </p:grpSpPr>
        <p:grpSp>
          <p:nvGrpSpPr>
            <p:cNvPr id="37917" name="Group 39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49" name="Rectangle 40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0" name="Rectangle 41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1" name="Rectangle 42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2" name="Rectangle 43"/>
              <p:cNvSpPr>
                <a:spLocks noChangeArrowheads="1"/>
              </p:cNvSpPr>
              <p:nvPr/>
            </p:nvSpPr>
            <p:spPr bwMode="auto">
              <a:xfrm>
                <a:off x="923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548" name="Line 44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3" name="Group 51"/>
          <p:cNvGrpSpPr>
            <a:grpSpLocks/>
          </p:cNvGrpSpPr>
          <p:nvPr/>
        </p:nvGrpSpPr>
        <p:grpSpPr bwMode="auto">
          <a:xfrm rot="2656396">
            <a:off x="5230813" y="4541838"/>
            <a:ext cx="546100" cy="546100"/>
            <a:chOff x="354" y="2715"/>
            <a:chExt cx="344" cy="344"/>
          </a:xfrm>
        </p:grpSpPr>
        <p:sp>
          <p:nvSpPr>
            <p:cNvPr id="22543" name="Oval 52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4" name="Oval 53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5" name="Oval 54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6" name="Oval 55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542" name="Text Box 58"/>
          <p:cNvSpPr txBox="1">
            <a:spLocks noChangeArrowheads="1"/>
          </p:cNvSpPr>
          <p:nvPr/>
        </p:nvSpPr>
        <p:spPr bwMode="auto">
          <a:xfrm>
            <a:off x="4664075" y="6086475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output ports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733425" y="3455988"/>
            <a:ext cx="780256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8163" y="3492500"/>
            <a:ext cx="1938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600"/>
              <a:t>forwarding data plane  (hardware)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62700" y="2825750"/>
            <a:ext cx="2449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600"/>
              <a:t>routing, management</a:t>
            </a:r>
          </a:p>
          <a:p>
            <a:pPr algn="r"/>
            <a:r>
              <a:rPr lang="en-US" altLang="en-US" sz="1600"/>
              <a:t>control plane (software)</a:t>
            </a:r>
          </a:p>
        </p:txBody>
      </p:sp>
      <p:sp>
        <p:nvSpPr>
          <p:cNvPr id="37909" name="Freeform 10"/>
          <p:cNvSpPr>
            <a:spLocks/>
          </p:cNvSpPr>
          <p:nvPr/>
        </p:nvSpPr>
        <p:spPr bwMode="auto">
          <a:xfrm>
            <a:off x="2198688" y="2979738"/>
            <a:ext cx="512762" cy="73025"/>
          </a:xfrm>
          <a:custGeom>
            <a:avLst/>
            <a:gdLst>
              <a:gd name="T0" fmla="*/ 488344 w 512919"/>
              <a:gd name="T1" fmla="*/ 73025 h 73266"/>
              <a:gd name="T2" fmla="*/ 512762 w 512919"/>
              <a:gd name="T3" fmla="*/ 0 h 73266"/>
              <a:gd name="T4" fmla="*/ 146503 w 512919"/>
              <a:gd name="T5" fmla="*/ 12171 h 73266"/>
              <a:gd name="T6" fmla="*/ 97669 w 512919"/>
              <a:gd name="T7" fmla="*/ 24342 h 73266"/>
              <a:gd name="T8" fmla="*/ 0 w 512919"/>
              <a:gd name="T9" fmla="*/ 12171 h 73266"/>
              <a:gd name="T10" fmla="*/ 0 w 512919"/>
              <a:gd name="T11" fmla="*/ 12171 h 73266"/>
              <a:gd name="T12" fmla="*/ 512762 w 512919"/>
              <a:gd name="T13" fmla="*/ 12171 h 73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919" h="73266">
                <a:moveTo>
                  <a:pt x="488494" y="73266"/>
                </a:moveTo>
                <a:lnTo>
                  <a:pt x="512919" y="0"/>
                </a:lnTo>
                <a:cubicBezTo>
                  <a:pt x="390795" y="4070"/>
                  <a:pt x="268529" y="5036"/>
                  <a:pt x="146548" y="12211"/>
                </a:cubicBezTo>
                <a:cubicBezTo>
                  <a:pt x="129793" y="13196"/>
                  <a:pt x="114483" y="24422"/>
                  <a:pt x="97699" y="24422"/>
                </a:cubicBezTo>
                <a:cubicBezTo>
                  <a:pt x="64879" y="24422"/>
                  <a:pt x="0" y="12211"/>
                  <a:pt x="0" y="12211"/>
                </a:cubicBezTo>
                <a:lnTo>
                  <a:pt x="512919" y="122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0" name="Freeform 11"/>
          <p:cNvSpPr>
            <a:spLocks/>
          </p:cNvSpPr>
          <p:nvPr/>
        </p:nvSpPr>
        <p:spPr bwMode="auto">
          <a:xfrm>
            <a:off x="-144463" y="647700"/>
            <a:ext cx="8802688" cy="2197100"/>
          </a:xfrm>
          <a:custGeom>
            <a:avLst/>
            <a:gdLst>
              <a:gd name="T0" fmla="*/ 8253140 w 8802811"/>
              <a:gd name="T1" fmla="*/ 0 h 2197979"/>
              <a:gd name="T2" fmla="*/ 8289776 w 8802811"/>
              <a:gd name="T3" fmla="*/ 353977 h 2197979"/>
              <a:gd name="T4" fmla="*/ 8301988 w 8802811"/>
              <a:gd name="T5" fmla="*/ 988694 h 2197979"/>
              <a:gd name="T6" fmla="*/ 8314201 w 8802811"/>
              <a:gd name="T7" fmla="*/ 1208405 h 2197979"/>
              <a:gd name="T8" fmla="*/ 8338624 w 8802811"/>
              <a:gd name="T9" fmla="*/ 1379290 h 2197979"/>
              <a:gd name="T10" fmla="*/ 8314201 w 8802811"/>
              <a:gd name="T11" fmla="*/ 1306053 h 2197979"/>
              <a:gd name="T12" fmla="*/ 8301988 w 8802811"/>
              <a:gd name="T13" fmla="*/ 1220611 h 2197979"/>
              <a:gd name="T14" fmla="*/ 8289776 w 8802811"/>
              <a:gd name="T15" fmla="*/ 1171786 h 2197979"/>
              <a:gd name="T16" fmla="*/ 8253140 w 8802811"/>
              <a:gd name="T17" fmla="*/ 988694 h 2197979"/>
              <a:gd name="T18" fmla="*/ 8240928 w 8802811"/>
              <a:gd name="T19" fmla="*/ 854427 h 2197979"/>
              <a:gd name="T20" fmla="*/ 8216503 w 8802811"/>
              <a:gd name="T21" fmla="*/ 683542 h 2197979"/>
              <a:gd name="T22" fmla="*/ 8204291 w 8802811"/>
              <a:gd name="T23" fmla="*/ 549274 h 2197979"/>
              <a:gd name="T24" fmla="*/ 8179867 w 8802811"/>
              <a:gd name="T25" fmla="*/ 549274 h 2197979"/>
              <a:gd name="T26" fmla="*/ 8179867 w 8802811"/>
              <a:gd name="T27" fmla="*/ 549274 h 2197979"/>
              <a:gd name="T28" fmla="*/ 8411898 w 8802811"/>
              <a:gd name="T29" fmla="*/ 622511 h 2197979"/>
              <a:gd name="T30" fmla="*/ 8472959 w 8802811"/>
              <a:gd name="T31" fmla="*/ 683542 h 2197979"/>
              <a:gd name="T32" fmla="*/ 8558444 w 8802811"/>
              <a:gd name="T33" fmla="*/ 793397 h 2197979"/>
              <a:gd name="T34" fmla="*/ 8582869 w 8802811"/>
              <a:gd name="T35" fmla="*/ 866633 h 2197979"/>
              <a:gd name="T36" fmla="*/ 8619506 w 8802811"/>
              <a:gd name="T37" fmla="*/ 952076 h 2197979"/>
              <a:gd name="T38" fmla="*/ 8692779 w 8802811"/>
              <a:gd name="T39" fmla="*/ 1183992 h 2197979"/>
              <a:gd name="T40" fmla="*/ 8704990 w 8802811"/>
              <a:gd name="T41" fmla="*/ 1257229 h 2197979"/>
              <a:gd name="T42" fmla="*/ 8717202 w 8802811"/>
              <a:gd name="T43" fmla="*/ 1342672 h 2197979"/>
              <a:gd name="T44" fmla="*/ 8741627 w 8802811"/>
              <a:gd name="T45" fmla="*/ 1403702 h 2197979"/>
              <a:gd name="T46" fmla="*/ 8802688 w 8802811"/>
              <a:gd name="T47" fmla="*/ 1403702 h 2197979"/>
              <a:gd name="T48" fmla="*/ 8802688 w 8802811"/>
              <a:gd name="T49" fmla="*/ 1403702 h 2197979"/>
              <a:gd name="T50" fmla="*/ 8790476 w 8802811"/>
              <a:gd name="T51" fmla="*/ 1672237 h 2197979"/>
              <a:gd name="T52" fmla="*/ 8790476 w 8802811"/>
              <a:gd name="T53" fmla="*/ 1672237 h 2197979"/>
              <a:gd name="T54" fmla="*/ 8704990 w 8802811"/>
              <a:gd name="T55" fmla="*/ 1574588 h 2197979"/>
              <a:gd name="T56" fmla="*/ 8643929 w 8802811"/>
              <a:gd name="T57" fmla="*/ 1513557 h 2197979"/>
              <a:gd name="T58" fmla="*/ 8582869 w 8802811"/>
              <a:gd name="T59" fmla="*/ 1415909 h 2197979"/>
              <a:gd name="T60" fmla="*/ 8509595 w 8802811"/>
              <a:gd name="T61" fmla="*/ 1330466 h 2197979"/>
              <a:gd name="T62" fmla="*/ 8436322 w 8802811"/>
              <a:gd name="T63" fmla="*/ 1232817 h 2197979"/>
              <a:gd name="T64" fmla="*/ 8301988 w 8802811"/>
              <a:gd name="T65" fmla="*/ 1037519 h 2197979"/>
              <a:gd name="T66" fmla="*/ 8228715 w 8802811"/>
              <a:gd name="T67" fmla="*/ 915458 h 2197979"/>
              <a:gd name="T68" fmla="*/ 8216503 w 8802811"/>
              <a:gd name="T69" fmla="*/ 878839 h 2197979"/>
              <a:gd name="T70" fmla="*/ 8192079 w 8802811"/>
              <a:gd name="T71" fmla="*/ 842221 h 2197979"/>
              <a:gd name="T72" fmla="*/ 8179867 w 8802811"/>
              <a:gd name="T73" fmla="*/ 793397 h 2197979"/>
              <a:gd name="T74" fmla="*/ 8131017 w 8802811"/>
              <a:gd name="T75" fmla="*/ 720160 h 2197979"/>
              <a:gd name="T76" fmla="*/ 8118806 w 8802811"/>
              <a:gd name="T77" fmla="*/ 707954 h 2197979"/>
              <a:gd name="T78" fmla="*/ 8216503 w 8802811"/>
              <a:gd name="T79" fmla="*/ 781190 h 2197979"/>
              <a:gd name="T80" fmla="*/ 8253140 w 8802811"/>
              <a:gd name="T81" fmla="*/ 817809 h 2197979"/>
              <a:gd name="T82" fmla="*/ 8363049 w 8802811"/>
              <a:gd name="T83" fmla="*/ 915458 h 2197979"/>
              <a:gd name="T84" fmla="*/ 8436322 w 8802811"/>
              <a:gd name="T85" fmla="*/ 1013107 h 2197979"/>
              <a:gd name="T86" fmla="*/ 8472959 w 8802811"/>
              <a:gd name="T87" fmla="*/ 1049725 h 2197979"/>
              <a:gd name="T88" fmla="*/ 8460747 w 8802811"/>
              <a:gd name="T89" fmla="*/ 1037519 h 2197979"/>
              <a:gd name="T90" fmla="*/ 632737 w 8802811"/>
              <a:gd name="T91" fmla="*/ 2160482 h 2197979"/>
              <a:gd name="T92" fmla="*/ 1524227 w 8802811"/>
              <a:gd name="T93" fmla="*/ 2197100 h 2197979"/>
              <a:gd name="T94" fmla="*/ 1035740 w 8802811"/>
              <a:gd name="T95" fmla="*/ 2160482 h 2197979"/>
              <a:gd name="T96" fmla="*/ 547252 w 8802811"/>
              <a:gd name="T97" fmla="*/ 2111657 h 2197979"/>
              <a:gd name="T98" fmla="*/ 70977 w 8802811"/>
              <a:gd name="T99" fmla="*/ 2087245 h 21979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802811" h="2197979">
                <a:moveTo>
                  <a:pt x="8253255" y="0"/>
                </a:moveTo>
                <a:lnTo>
                  <a:pt x="8289892" y="354119"/>
                </a:lnTo>
                <a:cubicBezTo>
                  <a:pt x="8293963" y="565776"/>
                  <a:pt x="8296057" y="777480"/>
                  <a:pt x="8302104" y="989090"/>
                </a:cubicBezTo>
                <a:cubicBezTo>
                  <a:pt x="8304200" y="1062439"/>
                  <a:pt x="8308222" y="1135763"/>
                  <a:pt x="8314317" y="1208888"/>
                </a:cubicBezTo>
                <a:cubicBezTo>
                  <a:pt x="8316142" y="1230787"/>
                  <a:pt x="8344376" y="1368573"/>
                  <a:pt x="8338741" y="1379842"/>
                </a:cubicBezTo>
                <a:cubicBezTo>
                  <a:pt x="8327228" y="1402867"/>
                  <a:pt x="8314317" y="1306576"/>
                  <a:pt x="8314317" y="1306576"/>
                </a:cubicBezTo>
                <a:cubicBezTo>
                  <a:pt x="8310246" y="1278084"/>
                  <a:pt x="8307253" y="1249416"/>
                  <a:pt x="8302104" y="1221099"/>
                </a:cubicBezTo>
                <a:cubicBezTo>
                  <a:pt x="8299101" y="1204587"/>
                  <a:pt x="8292894" y="1188767"/>
                  <a:pt x="8289892" y="1172255"/>
                </a:cubicBezTo>
                <a:cubicBezTo>
                  <a:pt x="8255975" y="985729"/>
                  <a:pt x="8304437" y="1193793"/>
                  <a:pt x="8253255" y="989090"/>
                </a:cubicBezTo>
                <a:cubicBezTo>
                  <a:pt x="8249184" y="944316"/>
                  <a:pt x="8246400" y="899407"/>
                  <a:pt x="8241043" y="854769"/>
                </a:cubicBezTo>
                <a:cubicBezTo>
                  <a:pt x="8234184" y="797616"/>
                  <a:pt x="8221830" y="741142"/>
                  <a:pt x="8216618" y="683815"/>
                </a:cubicBezTo>
                <a:cubicBezTo>
                  <a:pt x="8212547" y="639041"/>
                  <a:pt x="8216237" y="592868"/>
                  <a:pt x="8204406" y="549494"/>
                </a:cubicBezTo>
                <a:cubicBezTo>
                  <a:pt x="8202264" y="541639"/>
                  <a:pt x="8188123" y="549494"/>
                  <a:pt x="8179981" y="549494"/>
                </a:cubicBezTo>
                <a:cubicBezTo>
                  <a:pt x="8254412" y="566668"/>
                  <a:pt x="8345942" y="574712"/>
                  <a:pt x="8412016" y="622760"/>
                </a:cubicBezTo>
                <a:cubicBezTo>
                  <a:pt x="8435295" y="639688"/>
                  <a:pt x="8454344" y="661962"/>
                  <a:pt x="8473077" y="683815"/>
                </a:cubicBezTo>
                <a:cubicBezTo>
                  <a:pt x="8503283" y="719051"/>
                  <a:pt x="8558564" y="793714"/>
                  <a:pt x="8558564" y="793714"/>
                </a:cubicBezTo>
                <a:cubicBezTo>
                  <a:pt x="8566706" y="818136"/>
                  <a:pt x="8573747" y="842953"/>
                  <a:pt x="8582989" y="866980"/>
                </a:cubicBezTo>
                <a:cubicBezTo>
                  <a:pt x="8594118" y="895913"/>
                  <a:pt x="8610878" y="922718"/>
                  <a:pt x="8619626" y="952457"/>
                </a:cubicBezTo>
                <a:cubicBezTo>
                  <a:pt x="8696833" y="1214937"/>
                  <a:pt x="8583806" y="939035"/>
                  <a:pt x="8692900" y="1184466"/>
                </a:cubicBezTo>
                <a:cubicBezTo>
                  <a:pt x="8696971" y="1208888"/>
                  <a:pt x="8701347" y="1233261"/>
                  <a:pt x="8705112" y="1257732"/>
                </a:cubicBezTo>
                <a:cubicBezTo>
                  <a:pt x="8709489" y="1286179"/>
                  <a:pt x="8710343" y="1315287"/>
                  <a:pt x="8717324" y="1343209"/>
                </a:cubicBezTo>
                <a:cubicBezTo>
                  <a:pt x="8722641" y="1364474"/>
                  <a:pt x="8723911" y="1391524"/>
                  <a:pt x="8741749" y="1404264"/>
                </a:cubicBezTo>
                <a:cubicBezTo>
                  <a:pt x="8758312" y="1416094"/>
                  <a:pt x="8782457" y="1404264"/>
                  <a:pt x="8802811" y="1404264"/>
                </a:cubicBezTo>
                <a:lnTo>
                  <a:pt x="8790599" y="1672906"/>
                </a:lnTo>
                <a:cubicBezTo>
                  <a:pt x="8762103" y="1640343"/>
                  <a:pt x="8734463" y="1607012"/>
                  <a:pt x="8705112" y="1575218"/>
                </a:cubicBezTo>
                <a:cubicBezTo>
                  <a:pt x="8685588" y="1554069"/>
                  <a:pt x="8661601" y="1536976"/>
                  <a:pt x="8644050" y="1514163"/>
                </a:cubicBezTo>
                <a:cubicBezTo>
                  <a:pt x="8620635" y="1483727"/>
                  <a:pt x="8605699" y="1447440"/>
                  <a:pt x="8582989" y="1416475"/>
                </a:cubicBezTo>
                <a:cubicBezTo>
                  <a:pt x="8560794" y="1386213"/>
                  <a:pt x="8533160" y="1360302"/>
                  <a:pt x="8509714" y="1330998"/>
                </a:cubicBezTo>
                <a:cubicBezTo>
                  <a:pt x="8484284" y="1299214"/>
                  <a:pt x="8459970" y="1266525"/>
                  <a:pt x="8436440" y="1233310"/>
                </a:cubicBezTo>
                <a:cubicBezTo>
                  <a:pt x="8390753" y="1168818"/>
                  <a:pt x="8331459" y="1111315"/>
                  <a:pt x="8302104" y="1037934"/>
                </a:cubicBezTo>
                <a:cubicBezTo>
                  <a:pt x="8267999" y="952679"/>
                  <a:pt x="8291374" y="993995"/>
                  <a:pt x="8228830" y="915824"/>
                </a:cubicBezTo>
                <a:cubicBezTo>
                  <a:pt x="8224759" y="903613"/>
                  <a:pt x="8222375" y="890703"/>
                  <a:pt x="8216618" y="879191"/>
                </a:cubicBezTo>
                <a:cubicBezTo>
                  <a:pt x="8210054" y="866064"/>
                  <a:pt x="8197975" y="856047"/>
                  <a:pt x="8192193" y="842558"/>
                </a:cubicBezTo>
                <a:cubicBezTo>
                  <a:pt x="8185581" y="827133"/>
                  <a:pt x="8185874" y="809428"/>
                  <a:pt x="8179981" y="793714"/>
                </a:cubicBezTo>
                <a:cubicBezTo>
                  <a:pt x="8162237" y="746401"/>
                  <a:pt x="8160946" y="750260"/>
                  <a:pt x="8131131" y="720448"/>
                </a:cubicBezTo>
                <a:lnTo>
                  <a:pt x="8118919" y="708237"/>
                </a:lnTo>
                <a:cubicBezTo>
                  <a:pt x="8151485" y="732659"/>
                  <a:pt x="8185112" y="755728"/>
                  <a:pt x="8216618" y="781503"/>
                </a:cubicBezTo>
                <a:cubicBezTo>
                  <a:pt x="8229985" y="792438"/>
                  <a:pt x="8240257" y="806764"/>
                  <a:pt x="8253255" y="818136"/>
                </a:cubicBezTo>
                <a:cubicBezTo>
                  <a:pt x="8303675" y="862248"/>
                  <a:pt x="8321173" y="865438"/>
                  <a:pt x="8363166" y="915824"/>
                </a:cubicBezTo>
                <a:cubicBezTo>
                  <a:pt x="8389226" y="947093"/>
                  <a:pt x="8407656" y="984731"/>
                  <a:pt x="8436440" y="1013512"/>
                </a:cubicBezTo>
                <a:lnTo>
                  <a:pt x="8473077" y="1050145"/>
                </a:lnTo>
                <a:lnTo>
                  <a:pt x="8460865" y="1037934"/>
                </a:lnTo>
                <a:lnTo>
                  <a:pt x="632746" y="2161346"/>
                </a:lnTo>
                <a:lnTo>
                  <a:pt x="1524248" y="2197979"/>
                </a:lnTo>
                <a:lnTo>
                  <a:pt x="1035754" y="2161346"/>
                </a:lnTo>
                <a:cubicBezTo>
                  <a:pt x="712856" y="2131451"/>
                  <a:pt x="1008547" y="2123752"/>
                  <a:pt x="547260" y="2112502"/>
                </a:cubicBezTo>
                <a:cubicBezTo>
                  <a:pt x="37453" y="2100069"/>
                  <a:pt x="-102777" y="2174947"/>
                  <a:pt x="70978" y="208808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4" name="Elbow Connector 13"/>
          <p:cNvCxnSpPr>
            <a:cxnSpLocks noChangeShapeType="1"/>
            <a:endCxn id="22570" idx="0"/>
          </p:cNvCxnSpPr>
          <p:nvPr/>
        </p:nvCxnSpPr>
        <p:spPr bwMode="auto">
          <a:xfrm rot="5400000">
            <a:off x="1215231" y="4042570"/>
            <a:ext cx="2473325" cy="347662"/>
          </a:xfrm>
          <a:prstGeom prst="bentConnector3">
            <a:avLst>
              <a:gd name="adj1" fmla="val -6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1675" y="2698750"/>
            <a:ext cx="2155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i="1"/>
              <a:t>forwarding tables computed,</a:t>
            </a:r>
          </a:p>
          <a:p>
            <a:r>
              <a:rPr lang="en-US" altLang="en-US" sz="1200" i="1"/>
              <a:t>pushed to input ports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8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1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(receive)</a:t>
            </a:r>
          </a:p>
        </p:txBody>
      </p:sp>
      <p:sp>
        <p:nvSpPr>
          <p:cNvPr id="23566" name="Text Box 35"/>
          <p:cNvSpPr txBox="1">
            <a:spLocks noChangeArrowheads="1"/>
          </p:cNvSpPr>
          <p:nvPr/>
        </p:nvSpPr>
        <p:spPr bwMode="auto">
          <a:xfrm>
            <a:off x="5080000" y="1455738"/>
            <a:ext cx="12509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lookup,</a:t>
            </a:r>
          </a:p>
          <a:p>
            <a:pPr algn="ctr">
              <a:defRPr/>
            </a:pPr>
            <a:r>
              <a:rPr lang="en-US" smtClean="0"/>
              <a:t>forwarding</a:t>
            </a:r>
          </a:p>
          <a:p>
            <a:pPr algn="ctr">
              <a:defRPr/>
            </a:pPr>
            <a:endParaRPr lang="en-US" smtClean="0"/>
          </a:p>
          <a:p>
            <a:pPr algn="ctr">
              <a:defRPr/>
            </a:pPr>
            <a:endParaRPr lang="en-US" smtClean="0"/>
          </a:p>
          <a:p>
            <a:pPr algn="ctr">
              <a:defRPr/>
            </a:pPr>
            <a:r>
              <a:rPr lang="en-US" smtClean="0"/>
              <a:t>queueing</a:t>
            </a:r>
          </a:p>
        </p:txBody>
      </p:sp>
      <p:sp>
        <p:nvSpPr>
          <p:cNvPr id="235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746500"/>
            <a:ext cx="5456238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000099"/>
                </a:solidFill>
              </a:rPr>
              <a:t>decentralized switching</a:t>
            </a:r>
            <a:r>
              <a:rPr lang="en-US" altLang="en-US" sz="2400" i="1" dirty="0" smtClean="0">
                <a:solidFill>
                  <a:srgbClr val="000099"/>
                </a:solidFill>
              </a:rPr>
              <a:t>:</a:t>
            </a:r>
            <a:r>
              <a:rPr lang="en-US" altLang="en-US" sz="2400" dirty="0" smtClean="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200" dirty="0" smtClean="0"/>
              <a:t>given datagram </a:t>
            </a:r>
            <a:r>
              <a:rPr lang="en-US" altLang="en-US" sz="2200" dirty="0" err="1" smtClean="0"/>
              <a:t>dest</a:t>
            </a:r>
            <a:r>
              <a:rPr lang="en-US" altLang="en-US" sz="2200" dirty="0" smtClean="0"/>
              <a:t>., lookup output port using forwarding table in input port memory </a:t>
            </a:r>
            <a:r>
              <a:rPr lang="en-US" altLang="en-US" sz="2200" i="1" dirty="0" smtClean="0"/>
              <a:t>(“match plus action”)</a:t>
            </a:r>
          </a:p>
          <a:p>
            <a:pPr>
              <a:lnSpc>
                <a:spcPct val="90000"/>
              </a:lnSpc>
            </a:pPr>
            <a:r>
              <a:rPr lang="en-US" altLang="en-US" sz="2200" b="1" i="1" dirty="0" smtClean="0"/>
              <a:t>goal: complete input port processing at </a:t>
            </a:r>
            <a:r>
              <a:rPr lang="ja-JP" altLang="en-US" sz="2200" b="1" i="1" dirty="0" smtClean="0"/>
              <a:t>‘</a:t>
            </a:r>
            <a:r>
              <a:rPr lang="en-US" altLang="ja-JP" sz="2200" b="1" i="1" dirty="0" smtClean="0"/>
              <a:t>line speed</a:t>
            </a:r>
            <a:r>
              <a:rPr lang="ja-JP" altLang="en-US" sz="2200" b="1" i="1" dirty="0" smtClean="0"/>
              <a:t>’</a:t>
            </a:r>
            <a:endParaRPr lang="en-US" altLang="ja-JP" sz="2200" b="1" i="1" dirty="0" smtClean="0"/>
          </a:p>
          <a:p>
            <a:pPr>
              <a:lnSpc>
                <a:spcPct val="90000"/>
              </a:lnSpc>
            </a:pPr>
            <a:r>
              <a:rPr lang="en-US" altLang="en-US" sz="2200" b="1" i="1" dirty="0" smtClean="0"/>
              <a:t>queuing</a:t>
            </a:r>
            <a:r>
              <a:rPr lang="en-US" altLang="en-US" sz="2200" dirty="0" smtClean="0"/>
              <a:t>: if datagrams arrive faster than forwarding rate into switch fabric</a:t>
            </a:r>
          </a:p>
        </p:txBody>
      </p:sp>
      <p:sp>
        <p:nvSpPr>
          <p:cNvPr id="23569" name="Text Box 5"/>
          <p:cNvSpPr txBox="1">
            <a:spLocks noChangeArrowheads="1"/>
          </p:cNvSpPr>
          <p:nvPr/>
        </p:nvSpPr>
        <p:spPr bwMode="auto">
          <a:xfrm>
            <a:off x="201613" y="3054350"/>
            <a:ext cx="217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>
                <a:solidFill>
                  <a:srgbClr val="000099"/>
                </a:solidFill>
              </a:rPr>
              <a:t>physical layer:</a:t>
            </a:r>
          </a:p>
          <a:p>
            <a:pPr algn="r">
              <a:defRPr/>
            </a:pPr>
            <a:r>
              <a:rPr lang="en-US" sz="2000" smtClean="0"/>
              <a:t>bit-level reception</a:t>
            </a:r>
            <a:endParaRPr lang="en-US" smtClean="0"/>
          </a:p>
        </p:txBody>
      </p:sp>
      <p:sp>
        <p:nvSpPr>
          <p:cNvPr id="23570" name="Text Box 6"/>
          <p:cNvSpPr txBox="1">
            <a:spLocks noChangeArrowheads="1"/>
          </p:cNvSpPr>
          <p:nvPr/>
        </p:nvSpPr>
        <p:spPr bwMode="auto">
          <a:xfrm>
            <a:off x="569913" y="3783013"/>
            <a:ext cx="1820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>
                <a:solidFill>
                  <a:srgbClr val="000099"/>
                </a:solidFill>
              </a:rPr>
              <a:t>data link layer:</a:t>
            </a:r>
          </a:p>
          <a:p>
            <a:pPr algn="r">
              <a:defRPr/>
            </a:pPr>
            <a:r>
              <a:rPr lang="en-US" sz="2000" smtClean="0"/>
              <a:t>e.g., Ethernet</a:t>
            </a:r>
          </a:p>
          <a:p>
            <a:pPr algn="r">
              <a:defRPr/>
            </a:pPr>
            <a:r>
              <a:rPr lang="en-US" sz="2000" smtClean="0"/>
              <a:t>see chapter 5</a:t>
            </a:r>
            <a:endParaRPr lang="en-US" smtClean="0"/>
          </a:p>
        </p:txBody>
      </p:sp>
      <p:sp>
        <p:nvSpPr>
          <p:cNvPr id="23571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2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38932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23577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78" name="Line 48"/>
            <p:cNvSpPr>
              <a:spLocks noChangeShapeType="1"/>
            </p:cNvSpPr>
            <p:nvPr/>
          </p:nvSpPr>
          <p:spPr bwMode="auto">
            <a:xfrm>
              <a:off x="446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79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0" name="Line 50"/>
            <p:cNvSpPr>
              <a:spLocks noChangeShapeType="1"/>
            </p:cNvSpPr>
            <p:nvPr/>
          </p:nvSpPr>
          <p:spPr bwMode="auto">
            <a:xfrm>
              <a:off x="671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1" name="Line 51"/>
            <p:cNvSpPr>
              <a:spLocks noChangeShapeType="1"/>
            </p:cNvSpPr>
            <p:nvPr/>
          </p:nvSpPr>
          <p:spPr bwMode="auto">
            <a:xfrm>
              <a:off x="782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2" name="Line 52"/>
            <p:cNvSpPr>
              <a:spLocks noChangeShapeType="1"/>
            </p:cNvSpPr>
            <p:nvPr/>
          </p:nvSpPr>
          <p:spPr bwMode="auto">
            <a:xfrm>
              <a:off x="895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3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4" name="Line 54"/>
            <p:cNvSpPr>
              <a:spLocks noChangeShapeType="1"/>
            </p:cNvSpPr>
            <p:nvPr/>
          </p:nvSpPr>
          <p:spPr bwMode="auto">
            <a:xfrm>
              <a:off x="1121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5" name="Line 55"/>
            <p:cNvSpPr>
              <a:spLocks noChangeShapeType="1"/>
            </p:cNvSpPr>
            <p:nvPr/>
          </p:nvSpPr>
          <p:spPr bwMode="auto">
            <a:xfrm>
              <a:off x="1229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3574" name="Line 58"/>
          <p:cNvSpPr>
            <a:spLocks noChangeShapeType="1"/>
          </p:cNvSpPr>
          <p:nvPr/>
        </p:nvSpPr>
        <p:spPr bwMode="auto">
          <a:xfrm flipV="1">
            <a:off x="2386013" y="2743200"/>
            <a:ext cx="446087" cy="4905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5" name="Line 59"/>
          <p:cNvSpPr>
            <a:spLocks noChangeShapeType="1"/>
          </p:cNvSpPr>
          <p:nvPr/>
        </p:nvSpPr>
        <p:spPr bwMode="auto">
          <a:xfrm flipV="1">
            <a:off x="2405063" y="2940050"/>
            <a:ext cx="1193800" cy="13382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6" name="Line 60"/>
          <p:cNvSpPr>
            <a:spLocks noChangeShapeType="1"/>
          </p:cNvSpPr>
          <p:nvPr/>
        </p:nvSpPr>
        <p:spPr bwMode="auto">
          <a:xfrm flipV="1">
            <a:off x="4910138" y="3070225"/>
            <a:ext cx="669925" cy="790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855" y="713912"/>
            <a:ext cx="3582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Input Port Functions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1177925"/>
            <a:ext cx="77724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transfer packet from input buffer to appropriate output buffer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switching rate: rate at which packets can be </a:t>
            </a:r>
            <a:r>
              <a:rPr lang="en-US" dirty="0" err="1" smtClean="0">
                <a:ea typeface="ＭＳ Ｐゴシック" charset="0"/>
                <a:cs typeface="+mn-cs"/>
              </a:rPr>
              <a:t>transfered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from inputs to outputs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often measured as multiple of input/output line rate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N inputs: switching rate N times line rate desirable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three types of switching fabrics</a:t>
            </a:r>
          </a:p>
        </p:txBody>
      </p:sp>
      <p:grpSp>
        <p:nvGrpSpPr>
          <p:cNvPr id="39942" name="Group 30"/>
          <p:cNvGrpSpPr>
            <a:grpSpLocks/>
          </p:cNvGrpSpPr>
          <p:nvPr/>
        </p:nvGrpSpPr>
        <p:grpSpPr bwMode="auto">
          <a:xfrm>
            <a:off x="742950" y="4684855"/>
            <a:ext cx="890588" cy="215900"/>
            <a:chOff x="876" y="2800"/>
            <a:chExt cx="642" cy="175"/>
          </a:xfrm>
        </p:grpSpPr>
        <p:sp>
          <p:nvSpPr>
            <p:cNvPr id="24711" name="Rectangle 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2" name="Rectangle 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3" name="Rectangle 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4" name="Rectangle 1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5" name="Line 1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3" name="Group 45"/>
          <p:cNvGrpSpPr>
            <a:grpSpLocks/>
          </p:cNvGrpSpPr>
          <p:nvPr/>
        </p:nvGrpSpPr>
        <p:grpSpPr bwMode="auto">
          <a:xfrm>
            <a:off x="719138" y="5080143"/>
            <a:ext cx="890587" cy="215900"/>
            <a:chOff x="876" y="2800"/>
            <a:chExt cx="642" cy="175"/>
          </a:xfrm>
        </p:grpSpPr>
        <p:sp>
          <p:nvSpPr>
            <p:cNvPr id="24706" name="Rectangle 46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7" name="Rectangle 47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8" name="Rectangle 48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9" name="Rectangle 49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0" name="Line 50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4" name="Group 51"/>
          <p:cNvGrpSpPr>
            <a:grpSpLocks/>
          </p:cNvGrpSpPr>
          <p:nvPr/>
        </p:nvGrpSpPr>
        <p:grpSpPr bwMode="auto">
          <a:xfrm>
            <a:off x="714375" y="5507180"/>
            <a:ext cx="890588" cy="215900"/>
            <a:chOff x="876" y="2800"/>
            <a:chExt cx="642" cy="175"/>
          </a:xfrm>
        </p:grpSpPr>
        <p:sp>
          <p:nvSpPr>
            <p:cNvPr id="24701" name="Rectangle 52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2" name="Rectangle 53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3" name="Rectangle 54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4" name="Rectangle 55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5" name="Line 56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86" name="Rectangle 57"/>
          <p:cNvSpPr>
            <a:spLocks noChangeArrowheads="1"/>
          </p:cNvSpPr>
          <p:nvPr/>
        </p:nvSpPr>
        <p:spPr bwMode="auto">
          <a:xfrm>
            <a:off x="1601788" y="4602305"/>
            <a:ext cx="704850" cy="1176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46" name="Group 64"/>
          <p:cNvGrpSpPr>
            <a:grpSpLocks/>
          </p:cNvGrpSpPr>
          <p:nvPr/>
        </p:nvGrpSpPr>
        <p:grpSpPr bwMode="auto">
          <a:xfrm>
            <a:off x="2311400" y="4683268"/>
            <a:ext cx="890588" cy="215900"/>
            <a:chOff x="455" y="3463"/>
            <a:chExt cx="561" cy="136"/>
          </a:xfrm>
        </p:grpSpPr>
        <p:sp>
          <p:nvSpPr>
            <p:cNvPr id="24696" name="Rectangle 59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7" name="Rectangle 60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8" name="Rectangle 61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9" name="Rectangle 62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0" name="Line 63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7" name="Group 65"/>
          <p:cNvGrpSpPr>
            <a:grpSpLocks/>
          </p:cNvGrpSpPr>
          <p:nvPr/>
        </p:nvGrpSpPr>
        <p:grpSpPr bwMode="auto">
          <a:xfrm>
            <a:off x="2316163" y="5075380"/>
            <a:ext cx="890587" cy="215900"/>
            <a:chOff x="455" y="3463"/>
            <a:chExt cx="561" cy="136"/>
          </a:xfrm>
        </p:grpSpPr>
        <p:sp>
          <p:nvSpPr>
            <p:cNvPr id="24691" name="Rectangle 6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2" name="Rectangle 6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3" name="Rectangle 6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4" name="Rectangle 6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5" name="Line 7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8" name="Group 71"/>
          <p:cNvGrpSpPr>
            <a:grpSpLocks/>
          </p:cNvGrpSpPr>
          <p:nvPr/>
        </p:nvGrpSpPr>
        <p:grpSpPr bwMode="auto">
          <a:xfrm>
            <a:off x="2311400" y="5502418"/>
            <a:ext cx="890588" cy="215900"/>
            <a:chOff x="455" y="3463"/>
            <a:chExt cx="561" cy="136"/>
          </a:xfrm>
        </p:grpSpPr>
        <p:sp>
          <p:nvSpPr>
            <p:cNvPr id="24686" name="Rectangle 7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7" name="Rectangle 7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8" name="Rectangle 7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9" name="Rectangle 7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0" name="Line 7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0" name="Text Box 78"/>
          <p:cNvSpPr txBox="1">
            <a:spLocks noChangeArrowheads="1"/>
          </p:cNvSpPr>
          <p:nvPr/>
        </p:nvSpPr>
        <p:spPr bwMode="auto">
          <a:xfrm>
            <a:off x="1435100" y="598819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memory</a:t>
            </a:r>
          </a:p>
        </p:txBody>
      </p:sp>
      <p:sp>
        <p:nvSpPr>
          <p:cNvPr id="24591" name="Text Box 79"/>
          <p:cNvSpPr txBox="1">
            <a:spLocks noChangeArrowheads="1"/>
          </p:cNvSpPr>
          <p:nvPr/>
        </p:nvSpPr>
        <p:spPr bwMode="auto">
          <a:xfrm>
            <a:off x="1533525" y="491980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memory</a:t>
            </a:r>
          </a:p>
        </p:txBody>
      </p:sp>
      <p:grpSp>
        <p:nvGrpSpPr>
          <p:cNvPr id="39951" name="Group 80"/>
          <p:cNvGrpSpPr>
            <a:grpSpLocks/>
          </p:cNvGrpSpPr>
          <p:nvPr/>
        </p:nvGrpSpPr>
        <p:grpSpPr bwMode="auto">
          <a:xfrm>
            <a:off x="3648075" y="4668980"/>
            <a:ext cx="890588" cy="215900"/>
            <a:chOff x="876" y="2800"/>
            <a:chExt cx="642" cy="175"/>
          </a:xfrm>
        </p:grpSpPr>
        <p:sp>
          <p:nvSpPr>
            <p:cNvPr id="24681" name="Rectangle 8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2" name="Rectangle 8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3" name="Rectangle 8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4" name="Rectangle 8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5" name="Line 8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2" name="Group 86"/>
          <p:cNvGrpSpPr>
            <a:grpSpLocks/>
          </p:cNvGrpSpPr>
          <p:nvPr/>
        </p:nvGrpSpPr>
        <p:grpSpPr bwMode="auto">
          <a:xfrm>
            <a:off x="3646488" y="5064268"/>
            <a:ext cx="890587" cy="215900"/>
            <a:chOff x="876" y="2800"/>
            <a:chExt cx="642" cy="175"/>
          </a:xfrm>
        </p:grpSpPr>
        <p:sp>
          <p:nvSpPr>
            <p:cNvPr id="24676" name="Rectangle 8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7" name="Rectangle 8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8" name="Rectangle 8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9" name="Rectangle 9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0" name="Line 9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3" name="Group 92"/>
          <p:cNvGrpSpPr>
            <a:grpSpLocks/>
          </p:cNvGrpSpPr>
          <p:nvPr/>
        </p:nvGrpSpPr>
        <p:grpSpPr bwMode="auto">
          <a:xfrm>
            <a:off x="3641725" y="5491305"/>
            <a:ext cx="890588" cy="215900"/>
            <a:chOff x="876" y="2800"/>
            <a:chExt cx="642" cy="175"/>
          </a:xfrm>
        </p:grpSpPr>
        <p:sp>
          <p:nvSpPr>
            <p:cNvPr id="24671" name="Rectangle 93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2" name="Rectangle 94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3" name="Rectangle 95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4" name="Rectangle 96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5" name="Line 97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5" name="Line 98"/>
          <p:cNvSpPr>
            <a:spLocks noChangeShapeType="1"/>
          </p:cNvSpPr>
          <p:nvPr/>
        </p:nvSpPr>
        <p:spPr bwMode="auto">
          <a:xfrm>
            <a:off x="4549775" y="4672155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5" name="Group 99"/>
          <p:cNvGrpSpPr>
            <a:grpSpLocks/>
          </p:cNvGrpSpPr>
          <p:nvPr/>
        </p:nvGrpSpPr>
        <p:grpSpPr bwMode="auto">
          <a:xfrm>
            <a:off x="4603750" y="4656280"/>
            <a:ext cx="890588" cy="215900"/>
            <a:chOff x="455" y="3463"/>
            <a:chExt cx="561" cy="136"/>
          </a:xfrm>
        </p:grpSpPr>
        <p:sp>
          <p:nvSpPr>
            <p:cNvPr id="24666" name="Rectangle 10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7" name="Rectangle 10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8" name="Rectangle 10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9" name="Rectangle 10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0" name="Line 10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6" name="Group 105"/>
          <p:cNvGrpSpPr>
            <a:grpSpLocks/>
          </p:cNvGrpSpPr>
          <p:nvPr/>
        </p:nvGrpSpPr>
        <p:grpSpPr bwMode="auto">
          <a:xfrm>
            <a:off x="4608513" y="5048393"/>
            <a:ext cx="890587" cy="215900"/>
            <a:chOff x="455" y="3463"/>
            <a:chExt cx="561" cy="136"/>
          </a:xfrm>
        </p:grpSpPr>
        <p:sp>
          <p:nvSpPr>
            <p:cNvPr id="24661" name="Rectangle 10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2" name="Rectangle 10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3" name="Rectangle 10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4" name="Rectangle 10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5" name="Line 11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7" name="Group 111"/>
          <p:cNvGrpSpPr>
            <a:grpSpLocks/>
          </p:cNvGrpSpPr>
          <p:nvPr/>
        </p:nvGrpSpPr>
        <p:grpSpPr bwMode="auto">
          <a:xfrm>
            <a:off x="4603750" y="5475430"/>
            <a:ext cx="890588" cy="215900"/>
            <a:chOff x="455" y="3463"/>
            <a:chExt cx="561" cy="136"/>
          </a:xfrm>
        </p:grpSpPr>
        <p:sp>
          <p:nvSpPr>
            <p:cNvPr id="24656" name="Rectangle 11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7" name="Rectangle 11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8" name="Rectangle 11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9" name="Rectangle 11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0" name="Line 11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9" name="Text Box 117"/>
          <p:cNvSpPr txBox="1">
            <a:spLocks noChangeArrowheads="1"/>
          </p:cNvSpPr>
          <p:nvPr/>
        </p:nvSpPr>
        <p:spPr bwMode="auto">
          <a:xfrm>
            <a:off x="4286250" y="598501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bus</a:t>
            </a:r>
          </a:p>
        </p:txBody>
      </p: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6091238" y="4635643"/>
            <a:ext cx="890587" cy="215900"/>
            <a:chOff x="876" y="2800"/>
            <a:chExt cx="642" cy="175"/>
          </a:xfrm>
        </p:grpSpPr>
        <p:sp>
          <p:nvSpPr>
            <p:cNvPr id="24651" name="Rectangle 11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2" name="Rectangle 12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3" name="Rectangle 12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4" name="Rectangle 12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5" name="Line 12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0" name="Group 124"/>
          <p:cNvGrpSpPr>
            <a:grpSpLocks/>
          </p:cNvGrpSpPr>
          <p:nvPr/>
        </p:nvGrpSpPr>
        <p:grpSpPr bwMode="auto">
          <a:xfrm>
            <a:off x="6067425" y="5030930"/>
            <a:ext cx="890588" cy="215900"/>
            <a:chOff x="876" y="2800"/>
            <a:chExt cx="642" cy="175"/>
          </a:xfrm>
        </p:grpSpPr>
        <p:sp>
          <p:nvSpPr>
            <p:cNvPr id="24646" name="Rectangle 12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7" name="Rectangle 12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8" name="Rectangle 12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9" name="Rectangle 12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0" name="Line 12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1" name="Group 130"/>
          <p:cNvGrpSpPr>
            <a:grpSpLocks/>
          </p:cNvGrpSpPr>
          <p:nvPr/>
        </p:nvGrpSpPr>
        <p:grpSpPr bwMode="auto">
          <a:xfrm>
            <a:off x="6062663" y="5457968"/>
            <a:ext cx="890587" cy="215900"/>
            <a:chOff x="876" y="2800"/>
            <a:chExt cx="642" cy="175"/>
          </a:xfrm>
        </p:grpSpPr>
        <p:sp>
          <p:nvSpPr>
            <p:cNvPr id="24641" name="Rectangle 13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2" name="Rectangle 13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3" name="Rectangle 13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4" name="Rectangle 13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5" name="Line 13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2" name="Group 154"/>
          <p:cNvGrpSpPr>
            <a:grpSpLocks/>
          </p:cNvGrpSpPr>
          <p:nvPr/>
        </p:nvGrpSpPr>
        <p:grpSpPr bwMode="auto">
          <a:xfrm rot="5400000">
            <a:off x="7186613" y="5654818"/>
            <a:ext cx="895350" cy="1035050"/>
            <a:chOff x="2954" y="2776"/>
            <a:chExt cx="564" cy="652"/>
          </a:xfrm>
        </p:grpSpPr>
        <p:grpSp>
          <p:nvGrpSpPr>
            <p:cNvPr id="39982" name="Group 136"/>
            <p:cNvGrpSpPr>
              <a:grpSpLocks/>
            </p:cNvGrpSpPr>
            <p:nvPr/>
          </p:nvGrpSpPr>
          <p:grpSpPr bwMode="auto">
            <a:xfrm>
              <a:off x="2954" y="2776"/>
              <a:ext cx="561" cy="136"/>
              <a:chOff x="455" y="3463"/>
              <a:chExt cx="561" cy="136"/>
            </a:xfrm>
          </p:grpSpPr>
          <p:sp>
            <p:nvSpPr>
              <p:cNvPr id="24636" name="Rectangle 137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7" name="Rectangle 138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8" name="Rectangle 139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9" name="Rectangle 140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40" name="Line 141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3" name="Group 142"/>
            <p:cNvGrpSpPr>
              <a:grpSpLocks/>
            </p:cNvGrpSpPr>
            <p:nvPr/>
          </p:nvGrpSpPr>
          <p:grpSpPr bwMode="auto">
            <a:xfrm>
              <a:off x="2957" y="3023"/>
              <a:ext cx="561" cy="136"/>
              <a:chOff x="455" y="3463"/>
              <a:chExt cx="561" cy="136"/>
            </a:xfrm>
          </p:grpSpPr>
          <p:sp>
            <p:nvSpPr>
              <p:cNvPr id="24631" name="Rectangle 143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2" name="Rectangle 144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3" name="Rectangle 145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4" name="Rectangle 146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5" name="Line 147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4" name="Group 148"/>
            <p:cNvGrpSpPr>
              <a:grpSpLocks/>
            </p:cNvGrpSpPr>
            <p:nvPr/>
          </p:nvGrpSpPr>
          <p:grpSpPr bwMode="auto">
            <a:xfrm>
              <a:off x="2954" y="3292"/>
              <a:ext cx="561" cy="136"/>
              <a:chOff x="455" y="3463"/>
              <a:chExt cx="561" cy="136"/>
            </a:xfrm>
          </p:grpSpPr>
          <p:sp>
            <p:nvSpPr>
              <p:cNvPr id="24626" name="Rectangle 149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7" name="Rectangle 150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8" name="Rectangle 151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9" name="Rectangle 152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0" name="Line 153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4604" name="Line 155"/>
          <p:cNvSpPr>
            <a:spLocks noChangeShapeType="1"/>
          </p:cNvSpPr>
          <p:nvPr/>
        </p:nvSpPr>
        <p:spPr bwMode="auto">
          <a:xfrm>
            <a:off x="6981825" y="4742005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5" name="Line 156"/>
          <p:cNvSpPr>
            <a:spLocks noChangeShapeType="1"/>
          </p:cNvSpPr>
          <p:nvPr/>
        </p:nvSpPr>
        <p:spPr bwMode="auto">
          <a:xfrm flipV="1">
            <a:off x="6943725" y="5129355"/>
            <a:ext cx="1111250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6" name="Line 157"/>
          <p:cNvSpPr>
            <a:spLocks noChangeShapeType="1"/>
          </p:cNvSpPr>
          <p:nvPr/>
        </p:nvSpPr>
        <p:spPr bwMode="auto">
          <a:xfrm>
            <a:off x="6943725" y="5561155"/>
            <a:ext cx="1101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7" name="Line 158"/>
          <p:cNvSpPr>
            <a:spLocks noChangeShapeType="1"/>
          </p:cNvSpPr>
          <p:nvPr/>
        </p:nvSpPr>
        <p:spPr bwMode="auto">
          <a:xfrm flipV="1">
            <a:off x="7226300" y="474200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8" name="Line 159"/>
          <p:cNvSpPr>
            <a:spLocks noChangeShapeType="1"/>
          </p:cNvSpPr>
          <p:nvPr/>
        </p:nvSpPr>
        <p:spPr bwMode="auto">
          <a:xfrm flipV="1">
            <a:off x="7648575" y="474200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9" name="Line 160"/>
          <p:cNvSpPr>
            <a:spLocks noChangeShapeType="1"/>
          </p:cNvSpPr>
          <p:nvPr/>
        </p:nvSpPr>
        <p:spPr bwMode="auto">
          <a:xfrm flipV="1">
            <a:off x="8045450" y="4732480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0" name="Oval 161"/>
          <p:cNvSpPr>
            <a:spLocks noChangeArrowheads="1"/>
          </p:cNvSpPr>
          <p:nvPr/>
        </p:nvSpPr>
        <p:spPr bwMode="auto">
          <a:xfrm>
            <a:off x="7185025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1" name="Oval 162"/>
          <p:cNvSpPr>
            <a:spLocks noChangeArrowheads="1"/>
          </p:cNvSpPr>
          <p:nvPr/>
        </p:nvSpPr>
        <p:spPr bwMode="auto">
          <a:xfrm>
            <a:off x="7185025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2" name="Oval 163"/>
          <p:cNvSpPr>
            <a:spLocks noChangeArrowheads="1"/>
          </p:cNvSpPr>
          <p:nvPr/>
        </p:nvSpPr>
        <p:spPr bwMode="auto">
          <a:xfrm>
            <a:off x="7178675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3" name="Oval 164"/>
          <p:cNvSpPr>
            <a:spLocks noChangeArrowheads="1"/>
          </p:cNvSpPr>
          <p:nvPr/>
        </p:nvSpPr>
        <p:spPr bwMode="auto">
          <a:xfrm>
            <a:off x="7610475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4" name="Oval 165"/>
          <p:cNvSpPr>
            <a:spLocks noChangeArrowheads="1"/>
          </p:cNvSpPr>
          <p:nvPr/>
        </p:nvSpPr>
        <p:spPr bwMode="auto">
          <a:xfrm>
            <a:off x="7610475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5" name="Oval 166"/>
          <p:cNvSpPr>
            <a:spLocks noChangeArrowheads="1"/>
          </p:cNvSpPr>
          <p:nvPr/>
        </p:nvSpPr>
        <p:spPr bwMode="auto">
          <a:xfrm>
            <a:off x="7604125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6" name="Oval 167"/>
          <p:cNvSpPr>
            <a:spLocks noChangeArrowheads="1"/>
          </p:cNvSpPr>
          <p:nvPr/>
        </p:nvSpPr>
        <p:spPr bwMode="auto">
          <a:xfrm>
            <a:off x="8001000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7" name="Oval 168"/>
          <p:cNvSpPr>
            <a:spLocks noChangeArrowheads="1"/>
          </p:cNvSpPr>
          <p:nvPr/>
        </p:nvSpPr>
        <p:spPr bwMode="auto">
          <a:xfrm>
            <a:off x="8001000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8" name="Oval 169"/>
          <p:cNvSpPr>
            <a:spLocks noChangeArrowheads="1"/>
          </p:cNvSpPr>
          <p:nvPr/>
        </p:nvSpPr>
        <p:spPr bwMode="auto">
          <a:xfrm>
            <a:off x="7994650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9" name="Text Box 170"/>
          <p:cNvSpPr txBox="1">
            <a:spLocks noChangeArrowheads="1"/>
          </p:cNvSpPr>
          <p:nvPr/>
        </p:nvSpPr>
        <p:spPr bwMode="auto">
          <a:xfrm>
            <a:off x="5899150" y="599136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crossbar</a:t>
            </a:r>
          </a:p>
        </p:txBody>
      </p:sp>
      <p:sp>
        <p:nvSpPr>
          <p:cNvPr id="39979" name="Freeform 171"/>
          <p:cNvSpPr>
            <a:spLocks/>
          </p:cNvSpPr>
          <p:nvPr/>
        </p:nvSpPr>
        <p:spPr bwMode="auto">
          <a:xfrm>
            <a:off x="590550" y="4727718"/>
            <a:ext cx="2798763" cy="412750"/>
          </a:xfrm>
          <a:custGeom>
            <a:avLst/>
            <a:gdLst>
              <a:gd name="T0" fmla="*/ 0 w 1763"/>
              <a:gd name="T1" fmla="*/ 0 h 260"/>
              <a:gd name="T2" fmla="*/ 2147483647 w 1763"/>
              <a:gd name="T3" fmla="*/ 0 h 260"/>
              <a:gd name="T4" fmla="*/ 2147483647 w 1763"/>
              <a:gd name="T5" fmla="*/ 2147483647 h 260"/>
              <a:gd name="T6" fmla="*/ 2147483647 w 1763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260">
                <a:moveTo>
                  <a:pt x="0" y="0"/>
                </a:moveTo>
                <a:lnTo>
                  <a:pt x="689" y="0"/>
                </a:lnTo>
                <a:lnTo>
                  <a:pt x="1054" y="260"/>
                </a:lnTo>
                <a:lnTo>
                  <a:pt x="1763" y="2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0" name="Freeform 172"/>
          <p:cNvSpPr>
            <a:spLocks/>
          </p:cNvSpPr>
          <p:nvPr/>
        </p:nvSpPr>
        <p:spPr bwMode="auto">
          <a:xfrm>
            <a:off x="3641725" y="4697555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1" name="Freeform 173"/>
          <p:cNvSpPr>
            <a:spLocks/>
          </p:cNvSpPr>
          <p:nvPr/>
        </p:nvSpPr>
        <p:spPr bwMode="auto">
          <a:xfrm>
            <a:off x="6038850" y="4688030"/>
            <a:ext cx="1543050" cy="2014538"/>
          </a:xfrm>
          <a:custGeom>
            <a:avLst/>
            <a:gdLst>
              <a:gd name="T0" fmla="*/ 0 w 972"/>
              <a:gd name="T1" fmla="*/ 2147483647 h 1266"/>
              <a:gd name="T2" fmla="*/ 2147483647 w 972"/>
              <a:gd name="T3" fmla="*/ 0 h 1266"/>
              <a:gd name="T4" fmla="*/ 2147483647 w 972"/>
              <a:gd name="T5" fmla="*/ 2147483647 h 12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2" h="1266">
                <a:moveTo>
                  <a:pt x="0" y="3"/>
                </a:moveTo>
                <a:lnTo>
                  <a:pt x="969" y="0"/>
                </a:lnTo>
                <a:lnTo>
                  <a:pt x="972" y="126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81855" y="713912"/>
            <a:ext cx="304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Fabrics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177924"/>
            <a:ext cx="8434820" cy="1669185"/>
          </a:xfrm>
        </p:spPr>
        <p:txBody>
          <a:bodyPr>
            <a:normAutofit lnSpcReduction="10000"/>
          </a:bodyPr>
          <a:lstStyle/>
          <a:p>
            <a:pPr marL="234950" indent="-234950"/>
            <a:r>
              <a:rPr lang="en-US" altLang="en-US" sz="2400" dirty="0" smtClean="0"/>
              <a:t>traditional computers with switching under direct control of CPU</a:t>
            </a:r>
          </a:p>
          <a:p>
            <a:pPr marL="234950" indent="-234950"/>
            <a:r>
              <a:rPr lang="en-US" altLang="en-US" sz="2400" dirty="0" smtClean="0"/>
              <a:t>packet copied to system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s memory</a:t>
            </a:r>
          </a:p>
          <a:p>
            <a:pPr marL="234950" indent="-234950"/>
            <a:r>
              <a:rPr lang="en-US" altLang="en-US" sz="2400" dirty="0" smtClean="0"/>
              <a:t> speed limited by memory bandwidth (2 bus crossings per datagram)</a:t>
            </a:r>
            <a:endParaRPr lang="en-US" altLang="en-US" sz="1800" dirty="0" smtClean="0"/>
          </a:p>
        </p:txBody>
      </p:sp>
      <p:grpSp>
        <p:nvGrpSpPr>
          <p:cNvPr id="40966" name="Group 42"/>
          <p:cNvGrpSpPr>
            <a:grpSpLocks/>
          </p:cNvGrpSpPr>
          <p:nvPr/>
        </p:nvGrpSpPr>
        <p:grpSpPr bwMode="auto">
          <a:xfrm>
            <a:off x="1560513" y="4032250"/>
            <a:ext cx="6611937" cy="1787525"/>
            <a:chOff x="983" y="2540"/>
            <a:chExt cx="4165" cy="1126"/>
          </a:xfrm>
        </p:grpSpPr>
        <p:sp>
          <p:nvSpPr>
            <p:cNvPr id="25612" name="Rectangle 30"/>
            <p:cNvSpPr>
              <a:spLocks noChangeArrowheads="1"/>
            </p:cNvSpPr>
            <p:nvPr/>
          </p:nvSpPr>
          <p:spPr bwMode="auto">
            <a:xfrm>
              <a:off x="983" y="2542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3" name="Text Box 31"/>
            <p:cNvSpPr txBox="1">
              <a:spLocks noChangeArrowheads="1"/>
            </p:cNvSpPr>
            <p:nvPr/>
          </p:nvSpPr>
          <p:spPr bwMode="auto">
            <a:xfrm>
              <a:off x="991" y="2557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input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4" name="Text Box 32"/>
            <p:cNvSpPr txBox="1">
              <a:spLocks noChangeArrowheads="1"/>
            </p:cNvSpPr>
            <p:nvPr/>
          </p:nvSpPr>
          <p:spPr bwMode="auto">
            <a:xfrm>
              <a:off x="2324" y="2773"/>
              <a:ext cx="6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memory</a:t>
              </a:r>
            </a:p>
          </p:txBody>
        </p:sp>
        <p:sp>
          <p:nvSpPr>
            <p:cNvPr id="25615" name="Rectangle 34"/>
            <p:cNvSpPr>
              <a:spLocks noChangeArrowheads="1"/>
            </p:cNvSpPr>
            <p:nvPr/>
          </p:nvSpPr>
          <p:spPr bwMode="auto">
            <a:xfrm>
              <a:off x="2072" y="2542"/>
              <a:ext cx="1173" cy="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6" name="Rectangle 35"/>
            <p:cNvSpPr>
              <a:spLocks noChangeArrowheads="1"/>
            </p:cNvSpPr>
            <p:nvPr/>
          </p:nvSpPr>
          <p:spPr bwMode="auto">
            <a:xfrm>
              <a:off x="3557" y="2540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7" name="Text Box 36"/>
            <p:cNvSpPr txBox="1">
              <a:spLocks noChangeArrowheads="1"/>
            </p:cNvSpPr>
            <p:nvPr/>
          </p:nvSpPr>
          <p:spPr bwMode="auto">
            <a:xfrm>
              <a:off x="3565" y="2555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output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8" name="Line 37"/>
            <p:cNvSpPr>
              <a:spLocks noChangeShapeType="1"/>
            </p:cNvSpPr>
            <p:nvPr/>
          </p:nvSpPr>
          <p:spPr bwMode="auto">
            <a:xfrm>
              <a:off x="983" y="3561"/>
              <a:ext cx="3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9" name="Line 38"/>
            <p:cNvSpPr>
              <a:spLocks noChangeShapeType="1"/>
            </p:cNvSpPr>
            <p:nvPr/>
          </p:nvSpPr>
          <p:spPr bwMode="auto">
            <a:xfrm>
              <a:off x="1370" y="325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0" name="Line 39"/>
            <p:cNvSpPr>
              <a:spLocks noChangeShapeType="1"/>
            </p:cNvSpPr>
            <p:nvPr/>
          </p:nvSpPr>
          <p:spPr bwMode="auto">
            <a:xfrm>
              <a:off x="3939" y="324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1" name="Line 40"/>
            <p:cNvSpPr>
              <a:spLocks noChangeShapeType="1"/>
            </p:cNvSpPr>
            <p:nvPr/>
          </p:nvSpPr>
          <p:spPr bwMode="auto">
            <a:xfrm>
              <a:off x="2665" y="3240"/>
              <a:ext cx="0" cy="3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2" name="Text Box 41"/>
            <p:cNvSpPr txBox="1">
              <a:spLocks noChangeArrowheads="1"/>
            </p:cNvSpPr>
            <p:nvPr/>
          </p:nvSpPr>
          <p:spPr bwMode="auto">
            <a:xfrm>
              <a:off x="4304" y="3435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system bus</a:t>
              </a:r>
            </a:p>
          </p:txBody>
        </p:sp>
      </p:grpSp>
      <p:pic>
        <p:nvPicPr>
          <p:cNvPr id="25608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225925"/>
            <a:ext cx="5334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9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189413"/>
            <a:ext cx="5334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37293" name="Rectangle 45"/>
          <p:cNvSpPr>
            <a:spLocks noChangeArrowheads="1"/>
          </p:cNvSpPr>
          <p:nvPr/>
        </p:nvSpPr>
        <p:spPr bwMode="auto">
          <a:xfrm>
            <a:off x="377825" y="4460875"/>
            <a:ext cx="4349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7294" name="Rectangle 46"/>
          <p:cNvSpPr>
            <a:spLocks noChangeArrowheads="1"/>
          </p:cNvSpPr>
          <p:nvPr/>
        </p:nvSpPr>
        <p:spPr bwMode="auto">
          <a:xfrm>
            <a:off x="390525" y="4470400"/>
            <a:ext cx="446088" cy="21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855" y="713912"/>
            <a:ext cx="813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Memory: First Generation Routers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4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16476 3.33333E-6 L 0.16962 0.13495 L 0.39098 0.13495 L 0.39098 0.0407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6233 -1.11111E-6 L 0.16597 0.1382 L 0.33906 0.13588 L 0.33785 0.03843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98 0.04074 L 0.408 0.04074 L 0.408 0.12847 L 0.61911 0.12361 L 0.62032 -0.00162 L 0.79098 -0.00162 " pathEditMode="relative" ptsTypes="AAAAAA">
                                      <p:cBhvr>
                                        <p:cTn id="17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37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93" grpId="0" animBg="1"/>
      <p:bldP spid="437293" grpId="1" animBg="1"/>
      <p:bldP spid="437293" grpId="2" animBg="1"/>
      <p:bldP spid="437294" grpId="0" animBg="1"/>
      <p:bldP spid="43729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datagram from input port memory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    to output port memory via a shared bus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bus contention:</a:t>
            </a:r>
            <a:r>
              <a:rPr lang="en-US">
                <a:ea typeface="ＭＳ Ｐゴシック" charset="0"/>
                <a:cs typeface="+mn-cs"/>
              </a:rPr>
              <a:t>  switching speed limited by bus bandwidth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32 Gbps bus, Cisco 5600: sufficient speed for access and enterprise routers</a:t>
            </a:r>
          </a:p>
        </p:txBody>
      </p:sp>
      <p:grpSp>
        <p:nvGrpSpPr>
          <p:cNvPr id="41990" name="Group 8"/>
          <p:cNvGrpSpPr>
            <a:grpSpLocks/>
          </p:cNvGrpSpPr>
          <p:nvPr/>
        </p:nvGrpSpPr>
        <p:grpSpPr bwMode="auto">
          <a:xfrm>
            <a:off x="6408738" y="2435225"/>
            <a:ext cx="890587" cy="215900"/>
            <a:chOff x="876" y="2800"/>
            <a:chExt cx="642" cy="175"/>
          </a:xfrm>
        </p:grpSpPr>
        <p:sp>
          <p:nvSpPr>
            <p:cNvPr id="26665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6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7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8" name="Rectangle 1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9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1" name="Group 14"/>
          <p:cNvGrpSpPr>
            <a:grpSpLocks/>
          </p:cNvGrpSpPr>
          <p:nvPr/>
        </p:nvGrpSpPr>
        <p:grpSpPr bwMode="auto">
          <a:xfrm>
            <a:off x="6407150" y="2830513"/>
            <a:ext cx="890588" cy="215900"/>
            <a:chOff x="876" y="2800"/>
            <a:chExt cx="642" cy="175"/>
          </a:xfrm>
        </p:grpSpPr>
        <p:sp>
          <p:nvSpPr>
            <p:cNvPr id="26660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1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2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3" name="Rectangle 1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4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2" name="Group 20"/>
          <p:cNvGrpSpPr>
            <a:grpSpLocks/>
          </p:cNvGrpSpPr>
          <p:nvPr/>
        </p:nvGrpSpPr>
        <p:grpSpPr bwMode="auto">
          <a:xfrm>
            <a:off x="6402388" y="3257550"/>
            <a:ext cx="890587" cy="215900"/>
            <a:chOff x="876" y="2800"/>
            <a:chExt cx="642" cy="175"/>
          </a:xfrm>
        </p:grpSpPr>
        <p:sp>
          <p:nvSpPr>
            <p:cNvPr id="26655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6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7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8" name="Rectangle 2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9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4" name="Line 26"/>
          <p:cNvSpPr>
            <a:spLocks noChangeShapeType="1"/>
          </p:cNvSpPr>
          <p:nvPr/>
        </p:nvSpPr>
        <p:spPr bwMode="auto">
          <a:xfrm>
            <a:off x="7310438" y="243840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4" name="Group 27"/>
          <p:cNvGrpSpPr>
            <a:grpSpLocks/>
          </p:cNvGrpSpPr>
          <p:nvPr/>
        </p:nvGrpSpPr>
        <p:grpSpPr bwMode="auto">
          <a:xfrm>
            <a:off x="7364413" y="2422525"/>
            <a:ext cx="890587" cy="215900"/>
            <a:chOff x="455" y="3463"/>
            <a:chExt cx="561" cy="136"/>
          </a:xfrm>
        </p:grpSpPr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1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2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4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5" name="Group 33"/>
          <p:cNvGrpSpPr>
            <a:grpSpLocks/>
          </p:cNvGrpSpPr>
          <p:nvPr/>
        </p:nvGrpSpPr>
        <p:grpSpPr bwMode="auto">
          <a:xfrm>
            <a:off x="7369175" y="2814638"/>
            <a:ext cx="890588" cy="215900"/>
            <a:chOff x="455" y="3463"/>
            <a:chExt cx="561" cy="136"/>
          </a:xfrm>
        </p:grpSpPr>
        <p:sp>
          <p:nvSpPr>
            <p:cNvPr id="26645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6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7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8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9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6" name="Group 39"/>
          <p:cNvGrpSpPr>
            <a:grpSpLocks/>
          </p:cNvGrpSpPr>
          <p:nvPr/>
        </p:nvGrpSpPr>
        <p:grpSpPr bwMode="auto">
          <a:xfrm>
            <a:off x="7364413" y="3241675"/>
            <a:ext cx="890587" cy="215900"/>
            <a:chOff x="455" y="3463"/>
            <a:chExt cx="561" cy="136"/>
          </a:xfrm>
        </p:grpSpPr>
        <p:sp>
          <p:nvSpPr>
            <p:cNvPr id="26640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1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2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3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4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8" name="Text Box 45"/>
          <p:cNvSpPr txBox="1">
            <a:spLocks noChangeArrowheads="1"/>
          </p:cNvSpPr>
          <p:nvPr/>
        </p:nvSpPr>
        <p:spPr bwMode="auto">
          <a:xfrm>
            <a:off x="7046913" y="3678238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bus</a:t>
            </a:r>
          </a:p>
        </p:txBody>
      </p:sp>
      <p:sp>
        <p:nvSpPr>
          <p:cNvPr id="41998" name="Freeform 46"/>
          <p:cNvSpPr>
            <a:spLocks/>
          </p:cNvSpPr>
          <p:nvPr/>
        </p:nvSpPr>
        <p:spPr bwMode="auto">
          <a:xfrm>
            <a:off x="6402388" y="2463800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81855" y="713912"/>
            <a:ext cx="333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a bus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325563"/>
            <a:ext cx="5934075" cy="441166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overcome  bus bandwidth limitations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banyan networks, crossbar, other interconnection nets initially developed to connect processors in multiprocessor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advanced design: fragmenting datagram into fixed length cells, switch cells through the fabric.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Cisco 12000: switches 60 Gbps through the interconnection network</a:t>
            </a:r>
          </a:p>
        </p:txBody>
      </p:sp>
      <p:grpSp>
        <p:nvGrpSpPr>
          <p:cNvPr id="43014" name="Group 58"/>
          <p:cNvGrpSpPr>
            <a:grpSpLocks/>
          </p:cNvGrpSpPr>
          <p:nvPr/>
        </p:nvGrpSpPr>
        <p:grpSpPr bwMode="auto">
          <a:xfrm>
            <a:off x="6184900" y="2535238"/>
            <a:ext cx="2252663" cy="2066925"/>
            <a:chOff x="3812" y="2763"/>
            <a:chExt cx="1419" cy="1302"/>
          </a:xfrm>
        </p:grpSpPr>
        <p:grpSp>
          <p:nvGrpSpPr>
            <p:cNvPr id="43015" name="Group 4"/>
            <p:cNvGrpSpPr>
              <a:grpSpLocks/>
            </p:cNvGrpSpPr>
            <p:nvPr/>
          </p:nvGrpSpPr>
          <p:grpSpPr bwMode="auto">
            <a:xfrm>
              <a:off x="3933" y="2763"/>
              <a:ext cx="561" cy="136"/>
              <a:chOff x="876" y="2800"/>
              <a:chExt cx="642" cy="175"/>
            </a:xfrm>
          </p:grpSpPr>
          <p:sp>
            <p:nvSpPr>
              <p:cNvPr id="27705" name="Rectangle 5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6" name="Rectangle 6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7" name="Rectangle 7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8" name="Rectangle 8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9" name="Line 9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6" name="Group 10"/>
            <p:cNvGrpSpPr>
              <a:grpSpLocks/>
            </p:cNvGrpSpPr>
            <p:nvPr/>
          </p:nvGrpSpPr>
          <p:grpSpPr bwMode="auto">
            <a:xfrm>
              <a:off x="3918" y="3012"/>
              <a:ext cx="561" cy="136"/>
              <a:chOff x="876" y="2800"/>
              <a:chExt cx="642" cy="175"/>
            </a:xfrm>
          </p:grpSpPr>
          <p:sp>
            <p:nvSpPr>
              <p:cNvPr id="27700" name="Rectangle 11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1" name="Rectangle 12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2" name="Rectangle 13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3" name="Rectangle 14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4" name="Line 15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7" name="Group 16"/>
            <p:cNvGrpSpPr>
              <a:grpSpLocks/>
            </p:cNvGrpSpPr>
            <p:nvPr/>
          </p:nvGrpSpPr>
          <p:grpSpPr bwMode="auto">
            <a:xfrm>
              <a:off x="3915" y="3281"/>
              <a:ext cx="561" cy="136"/>
              <a:chOff x="876" y="2800"/>
              <a:chExt cx="642" cy="175"/>
            </a:xfrm>
          </p:grpSpPr>
          <p:sp>
            <p:nvSpPr>
              <p:cNvPr id="27695" name="Rectangle 17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6" name="Rectangle 18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7" name="Rectangle 19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8" name="Rectangle 20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9" name="Line 21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8" name="Group 22"/>
            <p:cNvGrpSpPr>
              <a:grpSpLocks/>
            </p:cNvGrpSpPr>
            <p:nvPr/>
          </p:nvGrpSpPr>
          <p:grpSpPr bwMode="auto">
            <a:xfrm rot="5400000">
              <a:off x="4623" y="3405"/>
              <a:ext cx="564" cy="652"/>
              <a:chOff x="2954" y="2776"/>
              <a:chExt cx="564" cy="652"/>
            </a:xfrm>
          </p:grpSpPr>
          <p:grpSp>
            <p:nvGrpSpPr>
              <p:cNvPr id="43036" name="Group 23"/>
              <p:cNvGrpSpPr>
                <a:grpSpLocks/>
              </p:cNvGrpSpPr>
              <p:nvPr/>
            </p:nvGrpSpPr>
            <p:grpSpPr bwMode="auto">
              <a:xfrm>
                <a:off x="2954" y="2776"/>
                <a:ext cx="561" cy="136"/>
                <a:chOff x="455" y="3463"/>
                <a:chExt cx="561" cy="136"/>
              </a:xfrm>
            </p:grpSpPr>
            <p:sp>
              <p:nvSpPr>
                <p:cNvPr id="27690" name="Rectangle 24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1" name="Rectangle 25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3" name="Rectangle 27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7" name="Group 29"/>
              <p:cNvGrpSpPr>
                <a:grpSpLocks/>
              </p:cNvGrpSpPr>
              <p:nvPr/>
            </p:nvGrpSpPr>
            <p:grpSpPr bwMode="auto">
              <a:xfrm>
                <a:off x="2957" y="3023"/>
                <a:ext cx="561" cy="136"/>
                <a:chOff x="455" y="3463"/>
                <a:chExt cx="561" cy="136"/>
              </a:xfrm>
            </p:grpSpPr>
            <p:sp>
              <p:nvSpPr>
                <p:cNvPr id="27685" name="Rectangle 30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6" name="Rectangle 31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7" name="Rectangle 32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8" name="Rectangle 33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8" name="Group 35"/>
              <p:cNvGrpSpPr>
                <a:grpSpLocks/>
              </p:cNvGrpSpPr>
              <p:nvPr/>
            </p:nvGrpSpPr>
            <p:grpSpPr bwMode="auto">
              <a:xfrm>
                <a:off x="2954" y="3292"/>
                <a:ext cx="561" cy="136"/>
                <a:chOff x="455" y="3463"/>
                <a:chExt cx="561" cy="136"/>
              </a:xfrm>
            </p:grpSpPr>
            <p:sp>
              <p:nvSpPr>
                <p:cNvPr id="27680" name="Rectangle 36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1" name="Rectangle 37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2" name="Rectangle 38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3" name="Rectangle 39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7660" name="Line 41"/>
            <p:cNvSpPr>
              <a:spLocks noChangeShapeType="1"/>
            </p:cNvSpPr>
            <p:nvPr/>
          </p:nvSpPr>
          <p:spPr bwMode="auto">
            <a:xfrm>
              <a:off x="4494" y="2830"/>
              <a:ext cx="6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1" name="Line 42"/>
            <p:cNvSpPr>
              <a:spLocks noChangeShapeType="1"/>
            </p:cNvSpPr>
            <p:nvPr/>
          </p:nvSpPr>
          <p:spPr bwMode="auto">
            <a:xfrm flipV="1">
              <a:off x="4470" y="3074"/>
              <a:ext cx="700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2" name="Line 43"/>
            <p:cNvSpPr>
              <a:spLocks noChangeShapeType="1"/>
            </p:cNvSpPr>
            <p:nvPr/>
          </p:nvSpPr>
          <p:spPr bwMode="auto">
            <a:xfrm>
              <a:off x="4470" y="3346"/>
              <a:ext cx="6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3" name="Line 44"/>
            <p:cNvSpPr>
              <a:spLocks noChangeShapeType="1"/>
            </p:cNvSpPr>
            <p:nvPr/>
          </p:nvSpPr>
          <p:spPr bwMode="auto">
            <a:xfrm flipV="1">
              <a:off x="4648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4" name="Line 45"/>
            <p:cNvSpPr>
              <a:spLocks noChangeShapeType="1"/>
            </p:cNvSpPr>
            <p:nvPr/>
          </p:nvSpPr>
          <p:spPr bwMode="auto">
            <a:xfrm flipV="1">
              <a:off x="4914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5" name="Line 46"/>
            <p:cNvSpPr>
              <a:spLocks noChangeShapeType="1"/>
            </p:cNvSpPr>
            <p:nvPr/>
          </p:nvSpPr>
          <p:spPr bwMode="auto">
            <a:xfrm flipV="1">
              <a:off x="5164" y="2824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6" name="Oval 47"/>
            <p:cNvSpPr>
              <a:spLocks noChangeArrowheads="1"/>
            </p:cNvSpPr>
            <p:nvPr/>
          </p:nvSpPr>
          <p:spPr bwMode="auto">
            <a:xfrm>
              <a:off x="4622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7" name="Oval 48"/>
            <p:cNvSpPr>
              <a:spLocks noChangeArrowheads="1"/>
            </p:cNvSpPr>
            <p:nvPr/>
          </p:nvSpPr>
          <p:spPr bwMode="auto">
            <a:xfrm>
              <a:off x="4622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8" name="Oval 49"/>
            <p:cNvSpPr>
              <a:spLocks noChangeArrowheads="1"/>
            </p:cNvSpPr>
            <p:nvPr/>
          </p:nvSpPr>
          <p:spPr bwMode="auto">
            <a:xfrm>
              <a:off x="4618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9" name="Oval 50"/>
            <p:cNvSpPr>
              <a:spLocks noChangeArrowheads="1"/>
            </p:cNvSpPr>
            <p:nvPr/>
          </p:nvSpPr>
          <p:spPr bwMode="auto">
            <a:xfrm>
              <a:off x="4890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0" name="Oval 51"/>
            <p:cNvSpPr>
              <a:spLocks noChangeArrowheads="1"/>
            </p:cNvSpPr>
            <p:nvPr/>
          </p:nvSpPr>
          <p:spPr bwMode="auto">
            <a:xfrm>
              <a:off x="4890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1" name="Oval 52"/>
            <p:cNvSpPr>
              <a:spLocks noChangeArrowheads="1"/>
            </p:cNvSpPr>
            <p:nvPr/>
          </p:nvSpPr>
          <p:spPr bwMode="auto">
            <a:xfrm>
              <a:off x="4886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2" name="Oval 53"/>
            <p:cNvSpPr>
              <a:spLocks noChangeArrowheads="1"/>
            </p:cNvSpPr>
            <p:nvPr/>
          </p:nvSpPr>
          <p:spPr bwMode="auto">
            <a:xfrm>
              <a:off x="5136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3" name="Oval 54"/>
            <p:cNvSpPr>
              <a:spLocks noChangeArrowheads="1"/>
            </p:cNvSpPr>
            <p:nvPr/>
          </p:nvSpPr>
          <p:spPr bwMode="auto">
            <a:xfrm>
              <a:off x="5136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4" name="Oval 55"/>
            <p:cNvSpPr>
              <a:spLocks noChangeArrowheads="1"/>
            </p:cNvSpPr>
            <p:nvPr/>
          </p:nvSpPr>
          <p:spPr bwMode="auto">
            <a:xfrm>
              <a:off x="5132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5" name="Text Box 56"/>
            <p:cNvSpPr txBox="1">
              <a:spLocks noChangeArrowheads="1"/>
            </p:cNvSpPr>
            <p:nvPr/>
          </p:nvSpPr>
          <p:spPr bwMode="auto">
            <a:xfrm>
              <a:off x="3812" y="3601"/>
              <a:ext cx="7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crossbar</a:t>
              </a:r>
            </a:p>
          </p:txBody>
        </p:sp>
        <p:sp>
          <p:nvSpPr>
            <p:cNvPr id="43035" name="Freeform 57"/>
            <p:cNvSpPr>
              <a:spLocks/>
            </p:cNvSpPr>
            <p:nvPr/>
          </p:nvSpPr>
          <p:spPr bwMode="auto">
            <a:xfrm>
              <a:off x="3900" y="2796"/>
              <a:ext cx="972" cy="1269"/>
            </a:xfrm>
            <a:custGeom>
              <a:avLst/>
              <a:gdLst>
                <a:gd name="T0" fmla="*/ 0 w 972"/>
                <a:gd name="T1" fmla="*/ 3 h 1266"/>
                <a:gd name="T2" fmla="*/ 969 w 972"/>
                <a:gd name="T3" fmla="*/ 0 h 1266"/>
                <a:gd name="T4" fmla="*/ 972 w 972"/>
                <a:gd name="T5" fmla="*/ 1281 h 12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2" h="1266">
                  <a:moveTo>
                    <a:pt x="0" y="3"/>
                  </a:moveTo>
                  <a:lnTo>
                    <a:pt x="969" y="0"/>
                  </a:lnTo>
                  <a:lnTo>
                    <a:pt x="972" y="126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81855" y="713912"/>
            <a:ext cx="6574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interconnection network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</p:spPr>
        <p:txBody>
          <a:bodyPr>
            <a:no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buffering</a:t>
            </a:r>
            <a:r>
              <a:rPr lang="en-US" sz="2400" dirty="0">
                <a:ea typeface="ＭＳ Ｐゴシック" charset="0"/>
                <a:cs typeface="+mn-cs"/>
              </a:rPr>
              <a:t> required when datagrams arrive from fabric faster than the transmission rate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scheduling discipline</a:t>
            </a:r>
            <a:r>
              <a:rPr lang="en-US" sz="2400" dirty="0">
                <a:ea typeface="ＭＳ Ｐゴシック" charset="0"/>
                <a:cs typeface="+mn-cs"/>
              </a:rPr>
              <a:t> chooses among queued datagrams for transmission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(send)</a:t>
            </a: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44046" name="Group 28"/>
          <p:cNvGrpSpPr>
            <a:grpSpLocks/>
          </p:cNvGrpSpPr>
          <p:nvPr/>
        </p:nvGrpSpPr>
        <p:grpSpPr bwMode="auto">
          <a:xfrm>
            <a:off x="2559050" y="1609725"/>
            <a:ext cx="1247775" cy="1504950"/>
            <a:chOff x="3180" y="909"/>
            <a:chExt cx="786" cy="948"/>
          </a:xfrm>
        </p:grpSpPr>
        <p:sp>
          <p:nvSpPr>
            <p:cNvPr id="28690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691" name="Text Box 14"/>
            <p:cNvSpPr txBox="1">
              <a:spLocks noChangeArrowheads="1"/>
            </p:cNvSpPr>
            <p:nvPr/>
          </p:nvSpPr>
          <p:spPr bwMode="auto">
            <a:xfrm>
              <a:off x="3232" y="917"/>
              <a:ext cx="72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datagram</a:t>
              </a:r>
            </a:p>
            <a:p>
              <a:pPr algn="ctr">
                <a:defRPr/>
              </a:pPr>
              <a:r>
                <a:rPr lang="en-US" smtClean="0"/>
                <a:t>buffer</a:t>
              </a:r>
            </a:p>
            <a:p>
              <a:pPr algn="ctr">
                <a:defRPr/>
              </a:pPr>
              <a:endParaRPr lang="en-US" smtClean="0"/>
            </a:p>
            <a:p>
              <a:pPr algn="ctr">
                <a:defRPr/>
              </a:pPr>
              <a:endParaRPr lang="en-US" smtClean="0"/>
            </a:p>
            <a:p>
              <a:pPr algn="ctr">
                <a:defRPr/>
              </a:pPr>
              <a:r>
                <a:rPr lang="en-US" smtClean="0"/>
                <a:t>queueing</a:t>
              </a:r>
            </a:p>
          </p:txBody>
        </p:sp>
        <p:grpSp>
          <p:nvGrpSpPr>
            <p:cNvPr id="44051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28693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4" name="Line 19"/>
              <p:cNvSpPr>
                <a:spLocks noChangeShapeType="1"/>
              </p:cNvSpPr>
              <p:nvPr/>
            </p:nvSpPr>
            <p:spPr bwMode="auto">
              <a:xfrm>
                <a:off x="446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5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6" name="Line 21"/>
              <p:cNvSpPr>
                <a:spLocks noChangeShapeType="1"/>
              </p:cNvSpPr>
              <p:nvPr/>
            </p:nvSpPr>
            <p:spPr bwMode="auto">
              <a:xfrm>
                <a:off x="671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7" name="Line 22"/>
              <p:cNvSpPr>
                <a:spLocks noChangeShapeType="1"/>
              </p:cNvSpPr>
              <p:nvPr/>
            </p:nvSpPr>
            <p:spPr bwMode="auto">
              <a:xfrm>
                <a:off x="782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8" name="Line 23"/>
              <p:cNvSpPr>
                <a:spLocks noChangeShapeType="1"/>
              </p:cNvSpPr>
              <p:nvPr/>
            </p:nvSpPr>
            <p:spPr bwMode="auto">
              <a:xfrm>
                <a:off x="895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9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0" name="Line 25"/>
              <p:cNvSpPr>
                <a:spLocks noChangeShapeType="1"/>
              </p:cNvSpPr>
              <p:nvPr/>
            </p:nvSpPr>
            <p:spPr bwMode="auto">
              <a:xfrm>
                <a:off x="1121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1" name="Line 26"/>
              <p:cNvSpPr>
                <a:spLocks noChangeShapeType="1"/>
              </p:cNvSpPr>
              <p:nvPr/>
            </p:nvSpPr>
            <p:spPr bwMode="auto">
              <a:xfrm>
                <a:off x="1229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8688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9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1855" y="713912"/>
            <a:ext cx="233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 Ports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11521</TotalTime>
  <Words>1068</Words>
  <Application>Microsoft Office PowerPoint</Application>
  <PresentationFormat>On-screen Show (4:3)</PresentationFormat>
  <Paragraphs>203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Gill Sans MT</vt:lpstr>
      <vt:lpstr>Wingdings</vt:lpstr>
      <vt:lpstr>Office Theme</vt:lpstr>
      <vt:lpstr>Data Center Networks and Basic Switching Technologies</vt:lpstr>
      <vt:lpstr>Goals for Today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Goals for Today</vt:lpstr>
      <vt:lpstr>Multigigabit Router (MGR)</vt:lpstr>
      <vt:lpstr>Multigigabit Router (MGR)</vt:lpstr>
      <vt:lpstr>Multigigabit Router (MGR)</vt:lpstr>
      <vt:lpstr>Case study: P4FPGA Switch</vt:lpstr>
      <vt:lpstr>Goals for Today</vt:lpstr>
      <vt:lpstr>Before 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177</cp:revision>
  <dcterms:created xsi:type="dcterms:W3CDTF">2011-03-13T12:50:14Z</dcterms:created>
  <dcterms:modified xsi:type="dcterms:W3CDTF">2017-02-27T18:07:31Z</dcterms:modified>
</cp:coreProperties>
</file>