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2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3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tags/tag4.xml" ContentType="application/vnd.openxmlformats-officedocument.presentationml.tags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tags/tag5.xml" ContentType="application/vnd.openxmlformats-officedocument.presentationml.tags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tags/tag6.xml" ContentType="application/vnd.openxmlformats-officedocument.presentationml.tags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tags/tag7.xml" ContentType="application/vnd.openxmlformats-officedocument.presentationml.tags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tags/tag8.xml" ContentType="application/vnd.openxmlformats-officedocument.presentationml.tags+xml"/>
  <Override PartName="/ppt/notesSlides/notesSlide52.xml" ContentType="application/vnd.openxmlformats-officedocument.presentationml.notesSlide+xml"/>
  <Override PartName="/ppt/tags/tag9.xml" ContentType="application/vnd.openxmlformats-officedocument.presentationml.tags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tags/tag10.xml" ContentType="application/vnd.openxmlformats-officedocument.presentationml.tags+xml"/>
  <Override PartName="/ppt/notesSlides/notesSlide7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6"/>
  </p:notesMasterIdLst>
  <p:sldIdLst>
    <p:sldId id="256" r:id="rId2"/>
    <p:sldId id="1043" r:id="rId3"/>
    <p:sldId id="1000" r:id="rId4"/>
    <p:sldId id="1001" r:id="rId5"/>
    <p:sldId id="1002" r:id="rId6"/>
    <p:sldId id="1003" r:id="rId7"/>
    <p:sldId id="1004" r:id="rId8"/>
    <p:sldId id="1005" r:id="rId9"/>
    <p:sldId id="1006" r:id="rId10"/>
    <p:sldId id="1073" r:id="rId11"/>
    <p:sldId id="1074" r:id="rId12"/>
    <p:sldId id="1075" r:id="rId13"/>
    <p:sldId id="1076" r:id="rId14"/>
    <p:sldId id="1077" r:id="rId15"/>
    <p:sldId id="1078" r:id="rId16"/>
    <p:sldId id="1079" r:id="rId17"/>
    <p:sldId id="1080" r:id="rId18"/>
    <p:sldId id="1081" r:id="rId19"/>
    <p:sldId id="1082" r:id="rId20"/>
    <p:sldId id="1083" r:id="rId21"/>
    <p:sldId id="1042" r:id="rId22"/>
    <p:sldId id="1013" r:id="rId23"/>
    <p:sldId id="1014" r:id="rId24"/>
    <p:sldId id="1015" r:id="rId25"/>
    <p:sldId id="1016" r:id="rId26"/>
    <p:sldId id="1017" r:id="rId27"/>
    <p:sldId id="1018" r:id="rId28"/>
    <p:sldId id="1019" r:id="rId29"/>
    <p:sldId id="1020" r:id="rId30"/>
    <p:sldId id="1021" r:id="rId31"/>
    <p:sldId id="1022" r:id="rId32"/>
    <p:sldId id="1023" r:id="rId33"/>
    <p:sldId id="1044" r:id="rId34"/>
    <p:sldId id="1025" r:id="rId35"/>
    <p:sldId id="1026" r:id="rId36"/>
    <p:sldId id="1027" r:id="rId37"/>
    <p:sldId id="1028" r:id="rId38"/>
    <p:sldId id="1029" r:id="rId39"/>
    <p:sldId id="1030" r:id="rId40"/>
    <p:sldId id="1047" r:id="rId41"/>
    <p:sldId id="1049" r:id="rId42"/>
    <p:sldId id="1048" r:id="rId43"/>
    <p:sldId id="1050" r:id="rId44"/>
    <p:sldId id="1051" r:id="rId45"/>
    <p:sldId id="1052" r:id="rId46"/>
    <p:sldId id="1064" r:id="rId47"/>
    <p:sldId id="1053" r:id="rId48"/>
    <p:sldId id="1054" r:id="rId49"/>
    <p:sldId id="901" r:id="rId50"/>
    <p:sldId id="1068" r:id="rId51"/>
    <p:sldId id="1069" r:id="rId52"/>
    <p:sldId id="1070" r:id="rId53"/>
    <p:sldId id="1071" r:id="rId54"/>
    <p:sldId id="1072" r:id="rId55"/>
    <p:sldId id="1065" r:id="rId56"/>
    <p:sldId id="1055" r:id="rId57"/>
    <p:sldId id="1056" r:id="rId58"/>
    <p:sldId id="1057" r:id="rId59"/>
    <p:sldId id="1058" r:id="rId60"/>
    <p:sldId id="1059" r:id="rId61"/>
    <p:sldId id="1066" r:id="rId62"/>
    <p:sldId id="919" r:id="rId63"/>
    <p:sldId id="920" r:id="rId64"/>
    <p:sldId id="921" r:id="rId65"/>
    <p:sldId id="1063" r:id="rId66"/>
    <p:sldId id="923" r:id="rId67"/>
    <p:sldId id="924" r:id="rId68"/>
    <p:sldId id="925" r:id="rId69"/>
    <p:sldId id="926" r:id="rId70"/>
    <p:sldId id="927" r:id="rId71"/>
    <p:sldId id="928" r:id="rId72"/>
    <p:sldId id="929" r:id="rId73"/>
    <p:sldId id="930" r:id="rId74"/>
    <p:sldId id="931" r:id="rId75"/>
    <p:sldId id="932" r:id="rId76"/>
    <p:sldId id="933" r:id="rId77"/>
    <p:sldId id="934" r:id="rId78"/>
    <p:sldId id="935" r:id="rId79"/>
    <p:sldId id="936" r:id="rId80"/>
    <p:sldId id="937" r:id="rId81"/>
    <p:sldId id="938" r:id="rId82"/>
    <p:sldId id="939" r:id="rId83"/>
    <p:sldId id="940" r:id="rId84"/>
    <p:sldId id="941" r:id="rId85"/>
    <p:sldId id="942" r:id="rId86"/>
    <p:sldId id="1067" r:id="rId87"/>
    <p:sldId id="990" r:id="rId88"/>
    <p:sldId id="991" r:id="rId89"/>
    <p:sldId id="992" r:id="rId90"/>
    <p:sldId id="993" r:id="rId91"/>
    <p:sldId id="994" r:id="rId92"/>
    <p:sldId id="995" r:id="rId93"/>
    <p:sldId id="996" r:id="rId94"/>
    <p:sldId id="997" r:id="rId9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89"/>
    <a:srgbClr val="FFFF66"/>
    <a:srgbClr val="B41B1D"/>
    <a:srgbClr val="575757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994" autoAdjust="0"/>
    <p:restoredTop sz="81576" autoAdjust="0"/>
  </p:normalViewPr>
  <p:slideViewPr>
    <p:cSldViewPr snapToGrid="0" snapToObjects="1">
      <p:cViewPr varScale="1">
        <p:scale>
          <a:sx n="84" d="100"/>
          <a:sy n="84" d="100"/>
        </p:scale>
        <p:origin x="201" y="57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6E8772-0606-C348-9152-88923EF61D77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819041-1A58-5848-983A-F7DEF26E5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27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E0BDB4-5FE0-CC4F-AB76-0867127B2A0A}" type="slidenum">
              <a:rPr lang="en-US"/>
              <a:pPr/>
              <a:t>2</a:t>
            </a:fld>
            <a:endParaRPr lang="en-US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1413" y="684213"/>
            <a:ext cx="4576762" cy="3432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6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7650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fld id="{A14E06BD-212A-413B-B31C-6D2595591E04}" type="slidenum">
              <a:rPr lang="en-US" altLang="en-US" sz="1200" i="0">
                <a:latin typeface="Times New Roman" panose="02020603050405020304" pitchFamily="18" charset="0"/>
              </a:rPr>
              <a:pPr/>
              <a:t>11</a:t>
            </a:fld>
            <a:endParaRPr lang="en-US" altLang="en-US" sz="1200" i="0">
              <a:latin typeface="Times New Roman" panose="02020603050405020304" pitchFamily="18" charset="0"/>
            </a:endParaRPr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8623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fld id="{D2AB3343-B32E-4D79-82FA-C8E36322F9CB}" type="slidenum">
              <a:rPr lang="en-US" altLang="en-US" sz="1200" i="0">
                <a:latin typeface="Times New Roman" panose="02020603050405020304" pitchFamily="18" charset="0"/>
              </a:rPr>
              <a:pPr/>
              <a:t>12</a:t>
            </a:fld>
            <a:endParaRPr lang="en-US" altLang="en-US" sz="1200" i="0">
              <a:latin typeface="Times New Roman" panose="02020603050405020304" pitchFamily="18" charset="0"/>
            </a:endParaRPr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30388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fld id="{3E6E66B1-45F4-4F24-8288-89742A480793}" type="slidenum">
              <a:rPr lang="en-US" altLang="en-US" sz="1200" i="0">
                <a:latin typeface="Times New Roman" panose="02020603050405020304" pitchFamily="18" charset="0"/>
              </a:rPr>
              <a:pPr/>
              <a:t>13</a:t>
            </a:fld>
            <a:endParaRPr lang="en-US" altLang="en-US" sz="1200" i="0">
              <a:latin typeface="Times New Roman" panose="02020603050405020304" pitchFamily="18" charset="0"/>
            </a:endParaRPr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71881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defTabSz="9652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defTabSz="9652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defTabSz="9652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defTabSz="9652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fld id="{AEE5DE0A-4C61-41C0-8DC1-F5970D9E428E}" type="slidenum">
              <a:rPr lang="en-US" altLang="en-US" sz="1200" i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14</a:t>
            </a:fld>
            <a:endParaRPr lang="en-US" altLang="en-US" sz="1200" i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61366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defTabSz="9652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defTabSz="9652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defTabSz="9652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defTabSz="9652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fld id="{3A981512-D413-4115-8E63-E07CD8545242}" type="slidenum">
              <a:rPr lang="en-US" altLang="en-US" sz="1200" i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15</a:t>
            </a:fld>
            <a:endParaRPr lang="en-US" altLang="en-US" sz="1200" i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33868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defTabSz="9652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defTabSz="9652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defTabSz="9652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defTabSz="9652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fld id="{08BB3D20-1478-4245-A957-6C09D2D8BBAF}" type="slidenum">
              <a:rPr lang="en-US" altLang="en-US" sz="1200" i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16</a:t>
            </a:fld>
            <a:endParaRPr lang="en-US" altLang="en-US" sz="1200" i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86232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defTabSz="9652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defTabSz="9652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defTabSz="9652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defTabSz="9652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fld id="{94398997-6FC5-4542-8882-86AC1834D1CD}" type="slidenum">
              <a:rPr lang="en-US" altLang="en-US" sz="1200" i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17</a:t>
            </a:fld>
            <a:endParaRPr lang="en-US" altLang="en-US" sz="1200" i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82527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defTabSz="9652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defTabSz="9652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defTabSz="9652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defTabSz="9652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fld id="{E4684AF1-7578-47CF-BF84-97C7C384CA5C}" type="slidenum">
              <a:rPr lang="en-US" altLang="en-US" sz="1200" i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18</a:t>
            </a:fld>
            <a:endParaRPr lang="en-US" altLang="en-US" sz="1200" i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06129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defTabSz="9652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defTabSz="9652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defTabSz="9652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defTabSz="9652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fld id="{30E37F06-D652-45C9-8D12-1B0194BF75D9}" type="slidenum">
              <a:rPr lang="en-US" altLang="en-US" sz="1200" i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19</a:t>
            </a:fld>
            <a:endParaRPr lang="en-US" altLang="en-US" sz="1200" i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01662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defTabSz="9652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defTabSz="9652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defTabSz="9652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defTabSz="9652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fld id="{08CF4C31-6EB4-4B43-97C8-A3C66F5D832E}" type="slidenum">
              <a:rPr lang="en-US" altLang="en-US" sz="1200" i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20</a:t>
            </a:fld>
            <a:endParaRPr lang="en-US" altLang="en-US" sz="1200" i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9842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fld id="{48FE49ED-0A7F-4449-88C9-478FBDCAA7A5}" type="slidenum">
              <a:rPr lang="en-US" altLang="en-US" sz="1200" i="0">
                <a:latin typeface="Times New Roman" panose="02020603050405020304" pitchFamily="18" charset="0"/>
              </a:rPr>
              <a:pPr/>
              <a:t>3</a:t>
            </a:fld>
            <a:endParaRPr lang="en-US" altLang="en-US" sz="1200" i="0">
              <a:latin typeface="Times New Roman" panose="02020603050405020304" pitchFamily="18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47711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E0BDB4-5FE0-CC4F-AB76-0867127B2A0A}" type="slidenum">
              <a:rPr lang="en-US"/>
              <a:pPr/>
              <a:t>21</a:t>
            </a:fld>
            <a:endParaRPr lang="en-US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1413" y="684213"/>
            <a:ext cx="4576762" cy="3432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6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2559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fld id="{0F08DB66-B371-4010-B607-36DBC9DD6726}" type="slidenum">
              <a:rPr lang="en-US" altLang="en-US" sz="1200" i="0">
                <a:latin typeface="Times New Roman" panose="02020603050405020304" pitchFamily="18" charset="0"/>
              </a:rPr>
              <a:pPr/>
              <a:t>22</a:t>
            </a:fld>
            <a:endParaRPr lang="en-US" altLang="en-US" sz="1200" i="0">
              <a:latin typeface="Times New Roman" panose="02020603050405020304" pitchFamily="18" charset="0"/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64562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fld id="{134AAC87-35B5-4CE2-B29F-B43C7054F9B9}" type="slidenum">
              <a:rPr lang="en-US" altLang="en-US" sz="1200" i="0">
                <a:latin typeface="Times New Roman" panose="02020603050405020304" pitchFamily="18" charset="0"/>
              </a:rPr>
              <a:pPr/>
              <a:t>23</a:t>
            </a:fld>
            <a:endParaRPr lang="en-US" altLang="en-US" sz="1200" i="0">
              <a:latin typeface="Times New Roman" panose="02020603050405020304" pitchFamily="18" charset="0"/>
            </a:endParaRPr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59872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fld id="{5FADFC36-ABB6-4AC2-8405-9F81CC30A6AC}" type="slidenum">
              <a:rPr lang="en-US" altLang="en-US" sz="1200" i="0">
                <a:latin typeface="Times New Roman" panose="02020603050405020304" pitchFamily="18" charset="0"/>
              </a:rPr>
              <a:pPr/>
              <a:t>24</a:t>
            </a:fld>
            <a:endParaRPr lang="en-US" altLang="en-US" sz="1200" i="0">
              <a:latin typeface="Times New Roman" panose="02020603050405020304" pitchFamily="18" charset="0"/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94493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fld id="{1BC01062-E8BA-43F3-8CC0-D9B6373436DE}" type="slidenum">
              <a:rPr lang="en-US" altLang="en-US" sz="1200" i="0">
                <a:latin typeface="Times New Roman" panose="02020603050405020304" pitchFamily="18" charset="0"/>
              </a:rPr>
              <a:pPr/>
              <a:t>25</a:t>
            </a:fld>
            <a:endParaRPr lang="en-US" altLang="en-US" sz="1200" i="0">
              <a:latin typeface="Times New Roman" panose="02020603050405020304" pitchFamily="18" charset="0"/>
            </a:endParaRPr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71059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fld id="{AD85010C-CB4F-4C3C-B2DF-D462004D5AB5}" type="slidenum">
              <a:rPr lang="en-US" altLang="en-US" sz="1200" i="0">
                <a:latin typeface="Times New Roman" panose="02020603050405020304" pitchFamily="18" charset="0"/>
              </a:rPr>
              <a:pPr/>
              <a:t>26</a:t>
            </a:fld>
            <a:endParaRPr lang="en-US" altLang="en-US" sz="1200" i="0">
              <a:latin typeface="Times New Roman" panose="02020603050405020304" pitchFamily="18" charset="0"/>
            </a:endParaRPr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2719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fld id="{435853A0-8818-4E4A-80DA-EC601798C0AA}" type="slidenum">
              <a:rPr lang="en-US" altLang="en-US" sz="1200" i="0">
                <a:latin typeface="Times New Roman" panose="02020603050405020304" pitchFamily="18" charset="0"/>
              </a:rPr>
              <a:pPr/>
              <a:t>27</a:t>
            </a:fld>
            <a:endParaRPr lang="en-US" altLang="en-US" sz="1200" i="0">
              <a:latin typeface="Times New Roman" panose="02020603050405020304" pitchFamily="18" charset="0"/>
            </a:endParaRPr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553190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fld id="{44D93DB5-1123-4BCE-87EC-818FEAA2BF32}" type="slidenum">
              <a:rPr lang="en-US" altLang="en-US" sz="1200" i="0">
                <a:latin typeface="Times New Roman" panose="02020603050405020304" pitchFamily="18" charset="0"/>
              </a:rPr>
              <a:pPr/>
              <a:t>28</a:t>
            </a:fld>
            <a:endParaRPr lang="en-US" altLang="en-US" sz="1200" i="0">
              <a:latin typeface="Times New Roman" panose="02020603050405020304" pitchFamily="18" charset="0"/>
            </a:endParaRPr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98986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fld id="{D671273D-09DD-4E85-81B9-6384DFC8645B}" type="slidenum">
              <a:rPr lang="en-US" altLang="en-US" sz="1200" i="0">
                <a:latin typeface="Times New Roman" panose="02020603050405020304" pitchFamily="18" charset="0"/>
              </a:rPr>
              <a:pPr/>
              <a:t>29</a:t>
            </a:fld>
            <a:endParaRPr lang="en-US" altLang="en-US" sz="1200" i="0">
              <a:latin typeface="Times New Roman" panose="02020603050405020304" pitchFamily="18" charset="0"/>
            </a:endParaRPr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717878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fld id="{38C102DF-3646-4177-86FB-A4189836C9B0}" type="slidenum">
              <a:rPr lang="en-US" altLang="en-US" sz="1200" i="0">
                <a:latin typeface="Times New Roman" panose="02020603050405020304" pitchFamily="18" charset="0"/>
              </a:rPr>
              <a:pPr/>
              <a:t>30</a:t>
            </a:fld>
            <a:endParaRPr lang="en-US" altLang="en-US" sz="1200" i="0">
              <a:latin typeface="Times New Roman" panose="02020603050405020304" pitchFamily="18" charset="0"/>
            </a:endParaRPr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27328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fld id="{17ABAA22-AF43-4067-9883-A4DD2AE4DE7B}" type="slidenum">
              <a:rPr lang="en-US" altLang="en-US" sz="1200" i="0">
                <a:latin typeface="Times New Roman" panose="02020603050405020304" pitchFamily="18" charset="0"/>
              </a:rPr>
              <a:pPr/>
              <a:t>4</a:t>
            </a:fld>
            <a:endParaRPr lang="en-US" altLang="en-US" sz="1200" i="0">
              <a:latin typeface="Times New Roman" panose="02020603050405020304" pitchFamily="18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640114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fld id="{E23ECD39-B4F0-4947-ACC3-C62FA6F21C80}" type="slidenum">
              <a:rPr lang="en-US" altLang="en-US" sz="1200" i="0">
                <a:latin typeface="Times New Roman" panose="02020603050405020304" pitchFamily="18" charset="0"/>
              </a:rPr>
              <a:pPr/>
              <a:t>31</a:t>
            </a:fld>
            <a:endParaRPr lang="en-US" altLang="en-US" sz="1200" i="0">
              <a:latin typeface="Times New Roman" panose="02020603050405020304" pitchFamily="18" charset="0"/>
            </a:endParaRPr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128449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fld id="{F959D044-07D1-4BCE-A9BF-B3FAB8E211BA}" type="slidenum">
              <a:rPr lang="en-US" altLang="en-US" sz="1200" i="0">
                <a:latin typeface="Times New Roman" panose="02020603050405020304" pitchFamily="18" charset="0"/>
              </a:rPr>
              <a:pPr/>
              <a:t>32</a:t>
            </a:fld>
            <a:endParaRPr lang="en-US" altLang="en-US" sz="1200" i="0">
              <a:latin typeface="Times New Roman" panose="02020603050405020304" pitchFamily="18" charset="0"/>
            </a:endParaRPr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420227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E0BDB4-5FE0-CC4F-AB76-0867127B2A0A}" type="slidenum">
              <a:rPr lang="en-US"/>
              <a:pPr/>
              <a:t>33</a:t>
            </a:fld>
            <a:endParaRPr lang="en-US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1413" y="684213"/>
            <a:ext cx="4576762" cy="3432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6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07405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fld id="{EEE8858C-E0E0-4F14-A1E1-B6A6FBE533B1}" type="slidenum">
              <a:rPr lang="en-US" altLang="en-US" sz="1200" i="0">
                <a:latin typeface="Times New Roman" panose="02020603050405020304" pitchFamily="18" charset="0"/>
              </a:rPr>
              <a:pPr/>
              <a:t>34</a:t>
            </a:fld>
            <a:endParaRPr lang="en-US" altLang="en-US" sz="1200" i="0">
              <a:latin typeface="Times New Roman" panose="02020603050405020304" pitchFamily="18" charset="0"/>
            </a:endParaRPr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68853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fld id="{6701C508-5584-4824-8213-C341244A20D5}" type="slidenum">
              <a:rPr lang="en-US" altLang="en-US" sz="1200" i="0">
                <a:latin typeface="Times New Roman" panose="02020603050405020304" pitchFamily="18" charset="0"/>
              </a:rPr>
              <a:pPr/>
              <a:t>35</a:t>
            </a:fld>
            <a:endParaRPr lang="en-US" altLang="en-US" sz="1200" i="0">
              <a:latin typeface="Times New Roman" panose="02020603050405020304" pitchFamily="18" charset="0"/>
            </a:endParaRPr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412365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fld id="{F5614F73-DB10-496C-9816-D533192F5EE9}" type="slidenum">
              <a:rPr lang="en-US" altLang="en-US" sz="1200" i="0">
                <a:latin typeface="Times New Roman" panose="02020603050405020304" pitchFamily="18" charset="0"/>
              </a:rPr>
              <a:pPr/>
              <a:t>36</a:t>
            </a:fld>
            <a:endParaRPr lang="en-US" altLang="en-US" sz="1200" i="0">
              <a:latin typeface="Times New Roman" panose="02020603050405020304" pitchFamily="18" charset="0"/>
            </a:endParaRPr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85241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fld id="{5C541BB9-C7C9-4FDB-B3F0-B4109B68872C}" type="slidenum">
              <a:rPr lang="en-US" altLang="en-US" sz="1200" i="0">
                <a:latin typeface="Times New Roman" panose="02020603050405020304" pitchFamily="18" charset="0"/>
              </a:rPr>
              <a:pPr/>
              <a:t>37</a:t>
            </a:fld>
            <a:endParaRPr lang="en-US" altLang="en-US" sz="1200" i="0">
              <a:latin typeface="Times New Roman" panose="02020603050405020304" pitchFamily="18" charset="0"/>
            </a:endParaRPr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589591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fld id="{C945AC1E-C39A-495D-8FC8-19A3E10CD37F}" type="slidenum">
              <a:rPr lang="en-US" altLang="en-US" sz="1200" i="0">
                <a:latin typeface="Times New Roman" panose="02020603050405020304" pitchFamily="18" charset="0"/>
              </a:rPr>
              <a:pPr/>
              <a:t>38</a:t>
            </a:fld>
            <a:endParaRPr lang="en-US" altLang="en-US" sz="1200" i="0">
              <a:latin typeface="Times New Roman" panose="02020603050405020304" pitchFamily="18" charset="0"/>
            </a:endParaRPr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424964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fld id="{BD09C5B7-F3B5-43BE-B5C5-6267D9FB580B}" type="slidenum">
              <a:rPr lang="en-US" altLang="en-US" sz="1200" i="0">
                <a:latin typeface="Times New Roman" panose="02020603050405020304" pitchFamily="18" charset="0"/>
              </a:rPr>
              <a:pPr/>
              <a:t>39</a:t>
            </a:fld>
            <a:endParaRPr lang="en-US" altLang="en-US" sz="1200" i="0">
              <a:latin typeface="Times New Roman" panose="02020603050405020304" pitchFamily="18" charset="0"/>
            </a:endParaRPr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3688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E0BDB4-5FE0-CC4F-AB76-0867127B2A0A}" type="slidenum">
              <a:rPr lang="en-US"/>
              <a:pPr/>
              <a:t>40</a:t>
            </a:fld>
            <a:endParaRPr lang="en-US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1413" y="684213"/>
            <a:ext cx="4576762" cy="3432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6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4050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fld id="{8EFA97C5-BA08-4100-A830-2853B5A8E8E6}" type="slidenum">
              <a:rPr lang="en-US" altLang="en-US" sz="1200" i="0">
                <a:latin typeface="Times New Roman" panose="02020603050405020304" pitchFamily="18" charset="0"/>
              </a:rPr>
              <a:pPr/>
              <a:t>5</a:t>
            </a:fld>
            <a:endParaRPr lang="en-US" altLang="en-US" sz="1200" i="0">
              <a:latin typeface="Times New Roman" panose="02020603050405020304" pitchFamily="18" charset="0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740330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 </a:t>
            </a:r>
            <a:r>
              <a:rPr lang="en-US" dirty="0"/>
              <a:t>need you to pay attention for 30 seconds,</a:t>
            </a:r>
          </a:p>
          <a:p>
            <a:r>
              <a:rPr lang="en-US" dirty="0"/>
              <a:t>I will discuss the details of a network stack.</a:t>
            </a:r>
          </a:p>
          <a:p>
            <a:r>
              <a:rPr lang="en-US" dirty="0"/>
              <a:t>Most of this you know, some you do not know</a:t>
            </a:r>
          </a:p>
          <a:p>
            <a:endParaRPr lang="en-US" dirty="0" smtClean="0"/>
          </a:p>
          <a:p>
            <a:r>
              <a:rPr lang="en-US" dirty="0" smtClean="0"/>
              <a:t>Going from the Data link layer to the physical layer:</a:t>
            </a:r>
          </a:p>
          <a:p>
            <a:r>
              <a:rPr lang="en-US" dirty="0" smtClean="0"/>
              <a:t>The physical layer encodes an Ethernet</a:t>
            </a:r>
            <a:r>
              <a:rPr lang="en-US" baseline="0" dirty="0" smtClean="0"/>
              <a:t> frame into a sequence of 64 bit block.</a:t>
            </a:r>
          </a:p>
          <a:p>
            <a:r>
              <a:rPr lang="en-US" baseline="0" dirty="0" smtClean="0"/>
              <a:t>Then for each 64bit block it adds 2 bit </a:t>
            </a:r>
            <a:r>
              <a:rPr lang="en-US" baseline="0" dirty="0" err="1" smtClean="0"/>
              <a:t>syncheaders</a:t>
            </a:r>
            <a:r>
              <a:rPr lang="en-US" baseline="0" dirty="0" smtClean="0"/>
              <a:t>. </a:t>
            </a:r>
          </a:p>
          <a:p>
            <a:r>
              <a:rPr lang="en-US" baseline="0" dirty="0" smtClean="0"/>
              <a:t>That is why this is called 64/66bit encoding.</a:t>
            </a:r>
          </a:p>
          <a:p>
            <a:endParaRPr lang="en-US" dirty="0"/>
          </a:p>
          <a:p>
            <a:r>
              <a:rPr lang="en-US" dirty="0" smtClean="0"/>
              <a:t>maintain </a:t>
            </a:r>
            <a:r>
              <a:rPr lang="en-US" dirty="0"/>
              <a:t>eqaul number of zeros and ones, which we call it DC balance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Where is /I/ characters?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B6A07-BADA-4063-9EF1-0CD1D2A1223C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97974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Tx/>
              <a:buChar char="•"/>
            </a:pPr>
            <a:r>
              <a:rPr lang="en-US" dirty="0" smtClean="0"/>
              <a:t>Definition of IPD</a:t>
            </a:r>
          </a:p>
          <a:p>
            <a:pPr marL="171450" indent="-171450">
              <a:buFontTx/>
              <a:buChar char="•"/>
            </a:pPr>
            <a:r>
              <a:rPr lang="en-US" dirty="0" smtClean="0"/>
              <a:t>How it is being used for network research.</a:t>
            </a:r>
          </a:p>
          <a:p>
            <a:pPr marL="171450" indent="-171450">
              <a:buFontTx/>
              <a:buChar char="•"/>
            </a:pPr>
            <a:r>
              <a:rPr lang="en-US" dirty="0" smtClean="0"/>
              <a:t>We argue here that we Can</a:t>
            </a:r>
            <a:r>
              <a:rPr lang="en-US" baseline="0" dirty="0" smtClean="0"/>
              <a:t> improve them with access to the physical layer of network protocol stack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B6A07-BADA-4063-9EF1-0CD1D2A1223C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20770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Tx/>
              <a:buChar char="•"/>
            </a:pPr>
            <a:r>
              <a:rPr lang="en-US" dirty="0" smtClean="0"/>
              <a:t>How</a:t>
            </a:r>
            <a:r>
              <a:rPr lang="en-US" baseline="0" dirty="0" smtClean="0"/>
              <a:t> can access to the physical layer of a network protocol stack improve network research?</a:t>
            </a:r>
          </a:p>
          <a:p>
            <a:pPr marL="171450" indent="-171450">
              <a:buFontTx/>
              <a:buChar char="•"/>
            </a:pPr>
            <a:r>
              <a:rPr lang="en-US" baseline="0" dirty="0" smtClean="0"/>
              <a:t>Because of special </a:t>
            </a:r>
            <a:r>
              <a:rPr lang="en-US" baseline="0" dirty="0" err="1" smtClean="0"/>
              <a:t>characeters</a:t>
            </a:r>
            <a:r>
              <a:rPr lang="en-US" baseline="0" dirty="0" smtClean="0"/>
              <a:t> that only reside in the physical layer, called idle characters</a:t>
            </a:r>
          </a:p>
          <a:p>
            <a:pPr marL="171450" indent="-171450">
              <a:buFontTx/>
              <a:buChar char="•"/>
            </a:pPr>
            <a:r>
              <a:rPr lang="en-US" baseline="0" dirty="0" smtClean="0"/>
              <a:t>Idle characters fills any gaps between two packets in 10 Gigabit Ethernet </a:t>
            </a:r>
          </a:p>
          <a:p>
            <a:pPr marL="628650" lvl="1" indent="-171450">
              <a:buFontTx/>
              <a:buChar char="•"/>
            </a:pPr>
            <a:r>
              <a:rPr lang="en-US" baseline="0" dirty="0" smtClean="0"/>
              <a:t>In particular, </a:t>
            </a:r>
            <a:r>
              <a:rPr lang="en-US" dirty="0" smtClean="0"/>
              <a:t>10GbE protocol always sends 10 Gigabits per second, as a result each bit is about 100 </a:t>
            </a:r>
            <a:r>
              <a:rPr lang="en-US" dirty="0" err="1" smtClean="0"/>
              <a:t>ps</a:t>
            </a:r>
            <a:r>
              <a:rPr lang="en-US" dirty="0" smtClean="0"/>
              <a:t> wide, I need 7~8 of those to make up a idle characters</a:t>
            </a:r>
            <a:endParaRPr lang="en-US" baseline="0" dirty="0" smtClean="0"/>
          </a:p>
          <a:p>
            <a:pPr marL="628650" lvl="1" indent="-171450">
              <a:buFontTx/>
              <a:buChar char="•"/>
            </a:pPr>
            <a:r>
              <a:rPr lang="en-US" baseline="0" dirty="0" smtClean="0"/>
              <a:t>Therefore, if we count the number of /I/s or the bits between two packets, we can measure the </a:t>
            </a:r>
            <a:r>
              <a:rPr lang="en-US" baseline="0" dirty="0" err="1" smtClean="0"/>
              <a:t>interpacket</a:t>
            </a:r>
            <a:r>
              <a:rPr lang="en-US" baseline="0" dirty="0" smtClean="0"/>
              <a:t> gaps very precisely.</a:t>
            </a:r>
          </a:p>
          <a:p>
            <a:pPr marL="171450" lvl="0" indent="-171450">
              <a:buFontTx/>
              <a:buChar char="•"/>
            </a:pPr>
            <a:r>
              <a:rPr lang="en-US" baseline="0" dirty="0" smtClean="0"/>
              <a:t>For example, &lt;click&gt;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B6A07-BADA-4063-9EF1-0CD1D2A1223C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6206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* 12 /I/s can be translated into 100 bits, and consequently 9.7 ns</a:t>
            </a:r>
          </a:p>
          <a:p>
            <a:pPr marL="171450" indent="-171450">
              <a:buFontTx/>
              <a:buChar char="•"/>
            </a:pPr>
            <a:r>
              <a:rPr lang="en-US" baseline="0" dirty="0" smtClean="0"/>
              <a:t>Therefore, by accessing and controlling bits, we can achieve unheard level of precision and control, which subsequently can improve network research applications that I previously mentioned.</a:t>
            </a:r>
          </a:p>
          <a:p>
            <a:pPr marL="0" indent="0">
              <a:buFontTx/>
              <a:buNone/>
            </a:pPr>
            <a:endParaRPr lang="en-US" dirty="0"/>
          </a:p>
          <a:p>
            <a:pPr marL="171450" indent="-171450">
              <a:buFontTx/>
              <a:buChar char="•"/>
            </a:pPr>
            <a:r>
              <a:rPr lang="en-US" dirty="0"/>
              <a:t>specifically, for example, with 10GBE standard, there has to be minimum 12 characters, 7~8 bits and each bit is 97 ps wide.</a:t>
            </a:r>
          </a:p>
          <a:p>
            <a:pPr marL="171450" indent="-171450">
              <a:buFontTx/>
              <a:buChar char="•"/>
            </a:pPr>
            <a:endParaRPr lang="en-US" dirty="0"/>
          </a:p>
          <a:p>
            <a:pPr marL="171450" indent="-171450">
              <a:buFontTx/>
              <a:buChar char="•"/>
            </a:pPr>
            <a:r>
              <a:rPr lang="en-US" dirty="0"/>
              <a:t>For example, 10GbE protoco always sends at 10 Gigabit, each bit is 97 ps wide, I need 7~8 of those to make up a idle characters</a:t>
            </a:r>
          </a:p>
          <a:p>
            <a:pPr marL="171450" indent="-171450">
              <a:buFontTx/>
              <a:buChar char="•"/>
            </a:pPr>
            <a:endParaRPr lang="en-US" dirty="0"/>
          </a:p>
          <a:p>
            <a:pPr marL="171450" indent="-171450">
              <a:buFontTx/>
              <a:buChar char="•"/>
            </a:pPr>
            <a:r>
              <a:rPr lang="en-US" dirty="0"/>
              <a:t>Idle character, /I/ equals 7~8 bits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B6A07-BADA-4063-9EF1-0CD1D2A1223C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372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E0BDB4-5FE0-CC4F-AB76-0867127B2A0A}" type="slidenum">
              <a:rPr lang="en-US"/>
              <a:pPr/>
              <a:t>46</a:t>
            </a:fld>
            <a:endParaRPr lang="en-US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1413" y="684213"/>
            <a:ext cx="4576762" cy="3432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6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55673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fld id="{185A364E-A2BC-40B5-A28D-ECC5397AAB84}" type="slidenum">
              <a:rPr lang="en-US" altLang="en-US" sz="1200" i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47</a:t>
            </a:fld>
            <a:endParaRPr lang="en-US" altLang="en-US" sz="1200" i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5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398814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fld id="{94185437-12D4-43D7-A2DC-46FFAC942F0D}" type="slidenum">
              <a:rPr lang="en-US" altLang="en-US" sz="1200" i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48</a:t>
            </a:fld>
            <a:endParaRPr lang="en-US" altLang="en-US" sz="1200" i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678524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E0BDB4-5FE0-CC4F-AB76-0867127B2A0A}" type="slidenum">
              <a:rPr lang="en-US"/>
              <a:pPr/>
              <a:t>50</a:t>
            </a:fld>
            <a:endParaRPr lang="en-US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1413" y="684213"/>
            <a:ext cx="4576762" cy="3432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6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49908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fld id="{73B69C9B-4756-4B4F-8E5B-A78AB03F02E8}" type="slidenum">
              <a:rPr lang="en-US" altLang="en-US" sz="1200" i="0">
                <a:latin typeface="Times New Roman" panose="02020603050405020304" pitchFamily="18" charset="0"/>
              </a:rPr>
              <a:pPr/>
              <a:t>51</a:t>
            </a:fld>
            <a:endParaRPr lang="en-US" altLang="en-US" sz="1200" i="0">
              <a:latin typeface="Times New Roman" panose="02020603050405020304" pitchFamily="18" charset="0"/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793272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fld id="{8F11FBD9-B9BC-4F44-88D5-2C553CCFDF13}" type="slidenum">
              <a:rPr lang="en-US" altLang="en-US" sz="1200" i="0">
                <a:latin typeface="Times New Roman" panose="02020603050405020304" pitchFamily="18" charset="0"/>
              </a:rPr>
              <a:pPr/>
              <a:t>52</a:t>
            </a:fld>
            <a:endParaRPr lang="en-US" altLang="en-US" sz="1200" i="0">
              <a:latin typeface="Times New Roman" panose="02020603050405020304" pitchFamily="18" charset="0"/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30681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fld id="{D3592FEA-C6E4-4097-A586-8C92026F927D}" type="slidenum">
              <a:rPr lang="en-US" altLang="en-US" sz="1200" i="0">
                <a:latin typeface="Times New Roman" panose="02020603050405020304" pitchFamily="18" charset="0"/>
              </a:rPr>
              <a:pPr/>
              <a:t>6</a:t>
            </a:fld>
            <a:endParaRPr lang="en-US" altLang="en-US" sz="1200" i="0">
              <a:latin typeface="Times New Roman" panose="02020603050405020304" pitchFamily="18" charset="0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928458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fld id="{3DB06978-51A6-425A-96C2-BB0033F0C2C7}" type="slidenum">
              <a:rPr lang="en-US" altLang="en-US" sz="1200" i="0">
                <a:latin typeface="Times New Roman" panose="02020603050405020304" pitchFamily="18" charset="0"/>
              </a:rPr>
              <a:pPr/>
              <a:t>53</a:t>
            </a:fld>
            <a:endParaRPr lang="en-US" altLang="en-US" sz="1200" i="0">
              <a:latin typeface="Times New Roman" panose="02020603050405020304" pitchFamily="18" charset="0"/>
            </a:endParaRPr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607685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fld id="{C02B24AB-3385-4A84-A3D6-BEA3F9052F66}" type="slidenum">
              <a:rPr lang="en-US" altLang="en-US" sz="1200" i="0">
                <a:latin typeface="Times New Roman" panose="02020603050405020304" pitchFamily="18" charset="0"/>
              </a:rPr>
              <a:pPr/>
              <a:t>54</a:t>
            </a:fld>
            <a:endParaRPr lang="en-US" altLang="en-US" sz="1200" i="0">
              <a:latin typeface="Times New Roman" panose="02020603050405020304" pitchFamily="18" charset="0"/>
            </a:endParaRPr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271148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E0BDB4-5FE0-CC4F-AB76-0867127B2A0A}" type="slidenum">
              <a:rPr lang="en-US"/>
              <a:pPr/>
              <a:t>55</a:t>
            </a:fld>
            <a:endParaRPr lang="en-US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1413" y="684213"/>
            <a:ext cx="4576762" cy="3432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6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84897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E0BDB4-5FE0-CC4F-AB76-0867127B2A0A}" type="slidenum">
              <a:rPr lang="en-US"/>
              <a:pPr/>
              <a:t>61</a:t>
            </a:fld>
            <a:endParaRPr lang="en-US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1413" y="684213"/>
            <a:ext cx="4576762" cy="3432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6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24628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fld id="{73B69C9B-4756-4B4F-8E5B-A78AB03F02E8}" type="slidenum">
              <a:rPr lang="en-US" altLang="en-US" sz="1200" i="0">
                <a:latin typeface="Times New Roman" panose="02020603050405020304" pitchFamily="18" charset="0"/>
              </a:rPr>
              <a:pPr/>
              <a:t>62</a:t>
            </a:fld>
            <a:endParaRPr lang="en-US" altLang="en-US" sz="1200" i="0">
              <a:latin typeface="Times New Roman" panose="02020603050405020304" pitchFamily="18" charset="0"/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347069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fld id="{0E7FB22C-2251-4BEF-A777-D86AA772EDDD}" type="slidenum">
              <a:rPr lang="en-US" altLang="en-US" sz="1200" i="0">
                <a:latin typeface="Times New Roman" panose="02020603050405020304" pitchFamily="18" charset="0"/>
              </a:rPr>
              <a:pPr/>
              <a:t>63</a:t>
            </a:fld>
            <a:endParaRPr lang="en-US" altLang="en-US" sz="1200" i="0">
              <a:latin typeface="Times New Roman" panose="02020603050405020304" pitchFamily="18" charset="0"/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185049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fld id="{6F73DB2B-D727-4538-ABFC-8FE48771DD43}" type="slidenum">
              <a:rPr lang="en-US" altLang="en-US" sz="1200" i="0">
                <a:latin typeface="Times New Roman" panose="02020603050405020304" pitchFamily="18" charset="0"/>
              </a:rPr>
              <a:pPr/>
              <a:t>64</a:t>
            </a:fld>
            <a:endParaRPr lang="en-US" altLang="en-US" sz="1200" i="0">
              <a:latin typeface="Times New Roman" panose="02020603050405020304" pitchFamily="18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522433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fld id="{8F11FBD9-B9BC-4F44-88D5-2C553CCFDF13}" type="slidenum">
              <a:rPr lang="en-US" altLang="en-US" sz="1200" i="0">
                <a:latin typeface="Times New Roman" panose="02020603050405020304" pitchFamily="18" charset="0"/>
              </a:rPr>
              <a:pPr/>
              <a:t>65</a:t>
            </a:fld>
            <a:endParaRPr lang="en-US" altLang="en-US" sz="1200" i="0">
              <a:latin typeface="Times New Roman" panose="02020603050405020304" pitchFamily="18" charset="0"/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385976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fld id="{DD0396C4-541B-422B-BBED-4357CF401872}" type="slidenum">
              <a:rPr lang="en-US" altLang="en-US" sz="1200" i="0">
                <a:latin typeface="Times New Roman" panose="02020603050405020304" pitchFamily="18" charset="0"/>
              </a:rPr>
              <a:pPr/>
              <a:t>66</a:t>
            </a:fld>
            <a:endParaRPr lang="en-US" altLang="en-US" sz="1200" i="0">
              <a:latin typeface="Times New Roman" panose="02020603050405020304" pitchFamily="18" charset="0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3673412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fld id="{0C72EF53-EC88-4E9E-A79F-C35E6317F2B7}" type="slidenum">
              <a:rPr lang="en-US" altLang="en-US" sz="1200" i="0">
                <a:latin typeface="Times New Roman" panose="02020603050405020304" pitchFamily="18" charset="0"/>
              </a:rPr>
              <a:pPr/>
              <a:t>67</a:t>
            </a:fld>
            <a:endParaRPr lang="en-US" altLang="en-US" sz="1200" i="0">
              <a:latin typeface="Times New Roman" panose="02020603050405020304" pitchFamily="18" charset="0"/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40146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fld id="{A26EF14D-E1E4-48E9-93DD-DF8186B973E4}" type="slidenum">
              <a:rPr lang="en-US" altLang="en-US" sz="1200" i="0">
                <a:latin typeface="Times New Roman" panose="02020603050405020304" pitchFamily="18" charset="0"/>
              </a:rPr>
              <a:pPr/>
              <a:t>7</a:t>
            </a:fld>
            <a:endParaRPr lang="en-US" altLang="en-US" sz="1200" i="0">
              <a:latin typeface="Times New Roman" panose="02020603050405020304" pitchFamily="18" charset="0"/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050772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fld id="{E272D02A-8831-464C-8E30-96C6A4F0EBA9}" type="slidenum">
              <a:rPr lang="en-US" altLang="en-US" sz="1200" i="0">
                <a:latin typeface="Times New Roman" panose="02020603050405020304" pitchFamily="18" charset="0"/>
              </a:rPr>
              <a:pPr/>
              <a:t>68</a:t>
            </a:fld>
            <a:endParaRPr lang="en-US" altLang="en-US" sz="1200" i="0">
              <a:latin typeface="Times New Roman" panose="02020603050405020304" pitchFamily="18" charset="0"/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9092765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fld id="{451E04D9-4FAA-44FB-8695-96E70C5C7E32}" type="slidenum">
              <a:rPr lang="en-US" altLang="en-US" sz="1200" i="0">
                <a:latin typeface="Times New Roman" panose="02020603050405020304" pitchFamily="18" charset="0"/>
              </a:rPr>
              <a:pPr/>
              <a:t>69</a:t>
            </a:fld>
            <a:endParaRPr lang="en-US" altLang="en-US" sz="1200" i="0">
              <a:latin typeface="Times New Roman" panose="02020603050405020304" pitchFamily="18" charset="0"/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799667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fld id="{2CB5EBC3-09F3-48AD-992F-33D4F3FF1674}" type="slidenum">
              <a:rPr lang="en-US" altLang="en-US" sz="1200" i="0">
                <a:latin typeface="Times New Roman" panose="02020603050405020304" pitchFamily="18" charset="0"/>
              </a:rPr>
              <a:pPr/>
              <a:t>70</a:t>
            </a:fld>
            <a:endParaRPr lang="en-US" altLang="en-US" sz="1200" i="0">
              <a:latin typeface="Times New Roman" panose="02020603050405020304" pitchFamily="18" charset="0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6872786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fld id="{8A2E85E6-EA9D-45F3-AC1C-281230C288E3}" type="slidenum">
              <a:rPr lang="en-US" altLang="en-US" sz="1200" i="0">
                <a:latin typeface="Times New Roman" panose="02020603050405020304" pitchFamily="18" charset="0"/>
              </a:rPr>
              <a:pPr/>
              <a:t>71</a:t>
            </a:fld>
            <a:endParaRPr lang="en-US" altLang="en-US" sz="1200" i="0">
              <a:latin typeface="Times New Roman" panose="02020603050405020304" pitchFamily="18" charset="0"/>
            </a:endParaRPr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9866751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fld id="{CE86BFAE-9D77-487B-B2C6-66CC58D5E43E}" type="slidenum">
              <a:rPr lang="en-US" altLang="en-US" sz="1200" i="0">
                <a:latin typeface="Times New Roman" panose="02020603050405020304" pitchFamily="18" charset="0"/>
              </a:rPr>
              <a:pPr/>
              <a:t>72</a:t>
            </a:fld>
            <a:endParaRPr lang="en-US" altLang="en-US" sz="1200" i="0">
              <a:latin typeface="Times New Roman" panose="02020603050405020304" pitchFamily="18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8624595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fld id="{A0261D11-C6B0-4D81-BA4A-060CF4501EE4}" type="slidenum">
              <a:rPr lang="en-US" altLang="en-US" sz="1200" i="0">
                <a:latin typeface="Times New Roman" panose="02020603050405020304" pitchFamily="18" charset="0"/>
              </a:rPr>
              <a:pPr/>
              <a:t>73</a:t>
            </a:fld>
            <a:endParaRPr lang="en-US" altLang="en-US" sz="1200" i="0">
              <a:latin typeface="Times New Roman" panose="02020603050405020304" pitchFamily="18" charset="0"/>
            </a:endParaRPr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8689280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fld id="{4317B352-4FAF-443D-9C8F-07B2403CFEA3}" type="slidenum">
              <a:rPr lang="en-US" altLang="en-US" sz="1200" i="0">
                <a:latin typeface="Times New Roman" panose="02020603050405020304" pitchFamily="18" charset="0"/>
              </a:rPr>
              <a:pPr/>
              <a:t>74</a:t>
            </a:fld>
            <a:endParaRPr lang="en-US" altLang="en-US" sz="1200" i="0">
              <a:latin typeface="Times New Roman" panose="02020603050405020304" pitchFamily="18" charset="0"/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7799344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fld id="{A743883F-6F19-434F-B4AA-E28B852D570F}" type="slidenum">
              <a:rPr lang="en-US" altLang="en-US" sz="1200" i="0">
                <a:latin typeface="Times New Roman" panose="02020603050405020304" pitchFamily="18" charset="0"/>
              </a:rPr>
              <a:pPr/>
              <a:t>75</a:t>
            </a:fld>
            <a:endParaRPr lang="en-US" altLang="en-US" sz="1200" i="0">
              <a:latin typeface="Times New Roman" panose="02020603050405020304" pitchFamily="18" charset="0"/>
            </a:endParaRPr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8518661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fld id="{83D581F6-3DF9-4C21-AE71-F8A50FAC04E8}" type="slidenum">
              <a:rPr lang="en-US" altLang="en-US" sz="1200" i="0">
                <a:latin typeface="Times New Roman" panose="02020603050405020304" pitchFamily="18" charset="0"/>
              </a:rPr>
              <a:pPr/>
              <a:t>76</a:t>
            </a:fld>
            <a:endParaRPr lang="en-US" altLang="en-US" sz="1200" i="0">
              <a:latin typeface="Times New Roman" panose="02020603050405020304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9538878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fld id="{C98E7126-AFFD-46B3-A978-0F608C8B6738}" type="slidenum">
              <a:rPr lang="en-US" altLang="en-US" sz="1200" i="0">
                <a:latin typeface="Times New Roman" panose="02020603050405020304" pitchFamily="18" charset="0"/>
              </a:rPr>
              <a:pPr/>
              <a:t>77</a:t>
            </a:fld>
            <a:endParaRPr lang="en-US" altLang="en-US" sz="1200" i="0">
              <a:latin typeface="Times New Roman" panose="02020603050405020304" pitchFamily="18" charset="0"/>
            </a:endParaRPr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76104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fld id="{0B73EAC4-ECC4-47B2-B626-043602AD6B40}" type="slidenum">
              <a:rPr lang="en-US" altLang="en-US" sz="1200" i="0">
                <a:latin typeface="Times New Roman" panose="02020603050405020304" pitchFamily="18" charset="0"/>
              </a:rPr>
              <a:pPr/>
              <a:t>8</a:t>
            </a:fld>
            <a:endParaRPr lang="en-US" altLang="en-US" sz="1200" i="0">
              <a:latin typeface="Times New Roman" panose="02020603050405020304" pitchFamily="18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0583360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fld id="{165B8A73-D8CB-4C46-B4B9-E3B5FECA5DB5}" type="slidenum">
              <a:rPr lang="en-US" altLang="en-US" sz="1200" i="0">
                <a:latin typeface="Times New Roman" panose="02020603050405020304" pitchFamily="18" charset="0"/>
              </a:rPr>
              <a:pPr/>
              <a:t>78</a:t>
            </a:fld>
            <a:endParaRPr lang="en-US" altLang="en-US" sz="1200" i="0">
              <a:latin typeface="Times New Roman" panose="02020603050405020304" pitchFamily="18" charset="0"/>
            </a:endParaRPr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5884554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fld id="{0FD51B6F-98D2-49C6-A1D1-44E4C375A90A}" type="slidenum">
              <a:rPr lang="en-US" altLang="en-US" sz="1200" i="0">
                <a:latin typeface="Times New Roman" panose="02020603050405020304" pitchFamily="18" charset="0"/>
              </a:rPr>
              <a:pPr/>
              <a:t>79</a:t>
            </a:fld>
            <a:endParaRPr lang="en-US" altLang="en-US" sz="1200" i="0">
              <a:latin typeface="Times New Roman" panose="02020603050405020304" pitchFamily="18" charset="0"/>
            </a:endParaRPr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2739384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fld id="{3DB06978-51A6-425A-96C2-BB0033F0C2C7}" type="slidenum">
              <a:rPr lang="en-US" altLang="en-US" sz="1200" i="0">
                <a:latin typeface="Times New Roman" panose="02020603050405020304" pitchFamily="18" charset="0"/>
              </a:rPr>
              <a:pPr/>
              <a:t>80</a:t>
            </a:fld>
            <a:endParaRPr lang="en-US" altLang="en-US" sz="1200" i="0">
              <a:latin typeface="Times New Roman" panose="02020603050405020304" pitchFamily="18" charset="0"/>
            </a:endParaRPr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8056336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fld id="{C513FA63-3EB2-4E02-93FE-481DCE5E82F7}" type="slidenum">
              <a:rPr lang="en-US" altLang="en-US" sz="1200" i="0">
                <a:latin typeface="Times New Roman" panose="02020603050405020304" pitchFamily="18" charset="0"/>
              </a:rPr>
              <a:pPr/>
              <a:t>81</a:t>
            </a:fld>
            <a:endParaRPr lang="en-US" altLang="en-US" sz="1200" i="0">
              <a:latin typeface="Times New Roman" panose="02020603050405020304" pitchFamily="18" charset="0"/>
            </a:endParaRPr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7919463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fld id="{859DDB00-52DC-481E-81B5-AD970497C002}" type="slidenum">
              <a:rPr lang="en-US" altLang="en-US" sz="1200" i="0">
                <a:latin typeface="Times New Roman" panose="02020603050405020304" pitchFamily="18" charset="0"/>
              </a:rPr>
              <a:pPr/>
              <a:t>82</a:t>
            </a:fld>
            <a:endParaRPr lang="en-US" altLang="en-US" sz="1200" i="0">
              <a:latin typeface="Times New Roman" panose="02020603050405020304" pitchFamily="18" charset="0"/>
            </a:endParaRPr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9686382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fld id="{C02B24AB-3385-4A84-A3D6-BEA3F9052F66}" type="slidenum">
              <a:rPr lang="en-US" altLang="en-US" sz="1200" i="0">
                <a:latin typeface="Times New Roman" panose="02020603050405020304" pitchFamily="18" charset="0"/>
              </a:rPr>
              <a:pPr/>
              <a:t>85</a:t>
            </a:fld>
            <a:endParaRPr lang="en-US" altLang="en-US" sz="1200" i="0">
              <a:latin typeface="Times New Roman" panose="02020603050405020304" pitchFamily="18" charset="0"/>
            </a:endParaRPr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0924174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E0BDB4-5FE0-CC4F-AB76-0867127B2A0A}" type="slidenum">
              <a:rPr lang="en-US"/>
              <a:pPr/>
              <a:t>86</a:t>
            </a:fld>
            <a:endParaRPr lang="en-US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1413" y="684213"/>
            <a:ext cx="4576762" cy="3432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6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2359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fld id="{86075B29-B665-46DD-BC8E-24CF1B48055D}" type="slidenum">
              <a:rPr lang="en-US" altLang="en-US" sz="1200" i="0">
                <a:latin typeface="Times New Roman" panose="02020603050405020304" pitchFamily="18" charset="0"/>
              </a:rPr>
              <a:pPr/>
              <a:t>9</a:t>
            </a:fld>
            <a:endParaRPr lang="en-US" altLang="en-US" sz="1200" i="0">
              <a:latin typeface="Times New Roman" panose="02020603050405020304" pitchFamily="18" charset="0"/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43603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E0BDB4-5FE0-CC4F-AB76-0867127B2A0A}" type="slidenum">
              <a:rPr lang="en-US"/>
              <a:pPr/>
              <a:t>10</a:t>
            </a:fld>
            <a:endParaRPr lang="en-US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1413" y="684213"/>
            <a:ext cx="4576762" cy="3432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6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768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26B9A-0B58-3440-8916-C6A5286BE8E6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E661-B494-314E-8590-24C6A1446C4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83911" cy="685800"/>
          </a:xfrm>
          <a:prstGeom prst="rect">
            <a:avLst/>
          </a:prstGeom>
          <a:solidFill>
            <a:srgbClr val="B41B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ornell_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001000" y="1"/>
            <a:ext cx="1142999" cy="114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774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26B9A-0B58-3440-8916-C6A5286BE8E6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E661-B494-314E-8590-24C6A1446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1896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26B9A-0B58-3440-8916-C6A5286BE8E6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E661-B494-314E-8590-24C6A1446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868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285" y="852714"/>
            <a:ext cx="8799285" cy="527344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26B9A-0B58-3440-8916-C6A5286BE8E6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E661-B494-314E-8590-24C6A1446C4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6516911" y="0"/>
            <a:ext cx="2667000" cy="685800"/>
          </a:xfrm>
          <a:prstGeom prst="rect">
            <a:avLst/>
          </a:prstGeom>
          <a:solidFill>
            <a:srgbClr val="B41B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ornell_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001000" y="1"/>
            <a:ext cx="1142999" cy="1142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648"/>
            <a:ext cx="7874000" cy="683305"/>
          </a:xfrm>
          <a:solidFill>
            <a:srgbClr val="B41B1D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444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26B9A-0B58-3440-8916-C6A5286BE8E6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E661-B494-314E-8590-24C6A1446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504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26B9A-0B58-3440-8916-C6A5286BE8E6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E661-B494-314E-8590-24C6A1446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404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26B9A-0B58-3440-8916-C6A5286BE8E6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E661-B494-314E-8590-24C6A1446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722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26B9A-0B58-3440-8916-C6A5286BE8E6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E661-B494-314E-8590-24C6A1446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198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26B9A-0B58-3440-8916-C6A5286BE8E6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E661-B494-314E-8590-24C6A1446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787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26B9A-0B58-3440-8916-C6A5286BE8E6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E661-B494-314E-8590-24C6A1446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151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26B9A-0B58-3440-8916-C6A5286BE8E6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E661-B494-314E-8590-24C6A1446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798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1429" y="816430"/>
            <a:ext cx="8817428" cy="5309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426B9A-0B58-3440-8916-C6A5286BE8E6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8E661-B494-314E-8590-24C6A1446C4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83911" cy="685800"/>
          </a:xfrm>
          <a:prstGeom prst="rect">
            <a:avLst/>
          </a:prstGeom>
          <a:solidFill>
            <a:srgbClr val="B41B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ornell_logo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001000" y="1"/>
            <a:ext cx="1142999" cy="114299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8001000" cy="685800"/>
          </a:xfrm>
          <a:prstGeom prst="rect">
            <a:avLst/>
          </a:prstGeom>
          <a:solidFill>
            <a:srgbClr val="B41B1D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110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26.gif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26.gif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5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emf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 Link and Physical Layers and 10 </a:t>
            </a:r>
            <a:r>
              <a:rPr lang="en-US" dirty="0" err="1" smtClean="0"/>
              <a:t>GbE</a:t>
            </a:r>
            <a:r>
              <a:rPr lang="en-US" dirty="0" smtClean="0"/>
              <a:t> Protocol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199"/>
            <a:ext cx="7909560" cy="2301621"/>
          </a:xfrm>
        </p:spPr>
        <p:txBody>
          <a:bodyPr>
            <a:normAutofit/>
          </a:bodyPr>
          <a:lstStyle/>
          <a:p>
            <a:r>
              <a:rPr lang="en-US" sz="4000" dirty="0" smtClean="0"/>
              <a:t>Hakim </a:t>
            </a:r>
            <a:r>
              <a:rPr lang="en-US" sz="4000" dirty="0" err="1" smtClean="0"/>
              <a:t>Weatherspoon</a:t>
            </a:r>
            <a:endParaRPr lang="en-US" sz="4000" dirty="0" smtClean="0"/>
          </a:p>
          <a:p>
            <a:r>
              <a:rPr lang="en-US" sz="2800" dirty="0" smtClean="0"/>
              <a:t>Associate </a:t>
            </a:r>
            <a:r>
              <a:rPr lang="en-US" sz="2800" dirty="0" smtClean="0"/>
              <a:t>Professor, </a:t>
            </a:r>
            <a:r>
              <a:rPr lang="en-US" sz="2800" dirty="0" err="1" smtClean="0"/>
              <a:t>Dept</a:t>
            </a:r>
            <a:r>
              <a:rPr lang="en-US" sz="2800" dirty="0" smtClean="0"/>
              <a:t> of Computer Science</a:t>
            </a:r>
          </a:p>
          <a:p>
            <a:r>
              <a:rPr lang="en-US" sz="2800" dirty="0" smtClean="0"/>
              <a:t>CS 5413: High Performance Systems and Networking</a:t>
            </a:r>
          </a:p>
          <a:p>
            <a:r>
              <a:rPr lang="en-US" sz="2800" dirty="0" smtClean="0"/>
              <a:t>February 22</a:t>
            </a:r>
            <a:r>
              <a:rPr lang="en-US" sz="2800" dirty="0" smtClean="0"/>
              <a:t>, 2017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-60326" y="6314831"/>
            <a:ext cx="92646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Slides used and adapted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judiciously from Computer Networking, A Top-Down Approach</a:t>
            </a:r>
          </a:p>
        </p:txBody>
      </p:sp>
    </p:spTree>
    <p:extLst>
      <p:ext uri="{BB962C8B-B14F-4D97-AF65-F5344CB8AC3E}">
        <p14:creationId xmlns:p14="http://schemas.microsoft.com/office/powerpoint/2010/main" val="268999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Goals for Today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3285" y="852714"/>
            <a:ext cx="8799285" cy="5790363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Link Layer and Physical Layer</a:t>
            </a:r>
          </a:p>
          <a:p>
            <a:pPr lvl="1"/>
            <a:r>
              <a:rPr lang="en-US" sz="2400" dirty="0" smtClean="0"/>
              <a:t>Abstraction / services</a:t>
            </a:r>
          </a:p>
          <a:p>
            <a:pPr lvl="1"/>
            <a:r>
              <a:rPr lang="en-US" sz="2400" dirty="0" smtClean="0"/>
              <a:t>Switches and Local Area Networks</a:t>
            </a:r>
          </a:p>
          <a:p>
            <a:pPr lvl="2"/>
            <a:r>
              <a:rPr lang="en-US" sz="2000" dirty="0"/>
              <a:t>Ethernet switch</a:t>
            </a:r>
          </a:p>
          <a:p>
            <a:pPr lvl="2"/>
            <a:r>
              <a:rPr lang="en-US" sz="2000" dirty="0" smtClean="0"/>
              <a:t>Addressing</a:t>
            </a:r>
            <a:r>
              <a:rPr lang="en-US" sz="2000" dirty="0" smtClean="0"/>
              <a:t>, ARP (address resolution protocol)</a:t>
            </a:r>
          </a:p>
          <a:p>
            <a:pPr lvl="2"/>
            <a:r>
              <a:rPr lang="en-US" sz="2000" dirty="0" smtClean="0"/>
              <a:t>Ethernet</a:t>
            </a:r>
          </a:p>
          <a:p>
            <a:pPr lvl="1"/>
            <a:endParaRPr lang="en-US" dirty="0" smtClean="0"/>
          </a:p>
          <a:p>
            <a:r>
              <a:rPr lang="en-US" sz="2800" dirty="0" smtClean="0"/>
              <a:t>Data Center Network</a:t>
            </a:r>
          </a:p>
          <a:p>
            <a:pPr lvl="1"/>
            <a:r>
              <a:rPr lang="en-US" sz="2400" dirty="0" smtClean="0"/>
              <a:t>10GbE (10 Gigabit Ethernet)</a:t>
            </a:r>
          </a:p>
          <a:p>
            <a:pPr lvl="1"/>
            <a:endParaRPr lang="en-US" sz="2800" dirty="0" smtClean="0"/>
          </a:p>
          <a:p>
            <a:r>
              <a:rPr lang="en-US" sz="2800" dirty="0" smtClean="0"/>
              <a:t>Backup </a:t>
            </a:r>
            <a:r>
              <a:rPr lang="en-US" sz="2800" dirty="0" smtClean="0"/>
              <a:t>Slides</a:t>
            </a:r>
          </a:p>
          <a:p>
            <a:pPr lvl="1"/>
            <a:r>
              <a:rPr lang="en-US" sz="2400" dirty="0"/>
              <a:t>Multiple Access </a:t>
            </a:r>
            <a:r>
              <a:rPr lang="en-US" sz="2400" dirty="0" smtClean="0"/>
              <a:t>Protocols</a:t>
            </a:r>
            <a:endParaRPr lang="en-US" sz="2400" dirty="0" smtClean="0"/>
          </a:p>
          <a:p>
            <a:pPr lvl="1"/>
            <a:r>
              <a:rPr lang="en-US" sz="2400" dirty="0" smtClean="0"/>
              <a:t>Virtual Local Area Networks (VLAN)</a:t>
            </a:r>
          </a:p>
          <a:p>
            <a:pPr lvl="1"/>
            <a:r>
              <a:rPr lang="en-US" sz="2400" dirty="0"/>
              <a:t>Multiple Access Protocols</a:t>
            </a:r>
          </a:p>
          <a:p>
            <a:pPr lvl="1"/>
            <a:r>
              <a:rPr lang="en-US" sz="2400" dirty="0"/>
              <a:t>Putting it all together: A day and a life of a web </a:t>
            </a:r>
            <a:r>
              <a:rPr lang="en-US" sz="2400" dirty="0" smtClean="0"/>
              <a:t>request</a:t>
            </a:r>
          </a:p>
          <a:p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18773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6425" y="1071563"/>
            <a:ext cx="8001000" cy="4640262"/>
          </a:xfrm>
        </p:spPr>
        <p:txBody>
          <a:bodyPr>
            <a:normAutofit lnSpcReduction="10000"/>
          </a:bodyPr>
          <a:lstStyle/>
          <a:p>
            <a:r>
              <a:rPr lang="en-US" altLang="en-US" smtClean="0">
                <a:solidFill>
                  <a:srgbClr val="CC0000"/>
                </a:solidFill>
              </a:rPr>
              <a:t>link-layer device: takes an </a:t>
            </a:r>
            <a:r>
              <a:rPr lang="en-US" altLang="en-US" i="1" smtClean="0">
                <a:solidFill>
                  <a:srgbClr val="CC0000"/>
                </a:solidFill>
              </a:rPr>
              <a:t>active</a:t>
            </a:r>
            <a:r>
              <a:rPr lang="en-US" altLang="en-US" smtClean="0">
                <a:solidFill>
                  <a:srgbClr val="CC0000"/>
                </a:solidFill>
              </a:rPr>
              <a:t> role</a:t>
            </a:r>
          </a:p>
          <a:p>
            <a:pPr lvl="1"/>
            <a:r>
              <a:rPr lang="en-US" altLang="en-US" sz="2800" smtClean="0"/>
              <a:t>store, forward Ethernet frames</a:t>
            </a:r>
          </a:p>
          <a:p>
            <a:pPr lvl="1"/>
            <a:r>
              <a:rPr lang="en-US" altLang="en-US" sz="2800" smtClean="0"/>
              <a:t>examine incoming frame</a:t>
            </a:r>
            <a:r>
              <a:rPr lang="ja-JP" altLang="en-US" sz="2800" smtClean="0"/>
              <a:t>’</a:t>
            </a:r>
            <a:r>
              <a:rPr lang="en-US" altLang="ja-JP" sz="2800" smtClean="0"/>
              <a:t>s MAC address, </a:t>
            </a:r>
            <a:r>
              <a:rPr lang="en-US" altLang="ja-JP" sz="2800" smtClean="0">
                <a:solidFill>
                  <a:srgbClr val="CC0000"/>
                </a:solidFill>
              </a:rPr>
              <a:t>selectively</a:t>
            </a:r>
            <a:r>
              <a:rPr lang="en-US" altLang="ja-JP" sz="2800" smtClean="0"/>
              <a:t> forward  frame to one-or-more outgoing links when frame is to be forwarded on segment, uses CSMA/CD to access segment</a:t>
            </a:r>
          </a:p>
          <a:p>
            <a:r>
              <a:rPr lang="en-US" altLang="en-US" i="1" smtClean="0">
                <a:solidFill>
                  <a:srgbClr val="CC0000"/>
                </a:solidFill>
              </a:rPr>
              <a:t>transparent</a:t>
            </a:r>
          </a:p>
          <a:p>
            <a:pPr lvl="1"/>
            <a:r>
              <a:rPr lang="en-US" altLang="en-US" sz="2800" smtClean="0"/>
              <a:t>hosts are unaware of presence of switches</a:t>
            </a:r>
          </a:p>
          <a:p>
            <a:r>
              <a:rPr lang="en-US" altLang="en-US" i="1" smtClean="0">
                <a:solidFill>
                  <a:srgbClr val="CC0000"/>
                </a:solidFill>
              </a:rPr>
              <a:t>plug-and-play, self-learning</a:t>
            </a:r>
          </a:p>
          <a:p>
            <a:pPr lvl="1"/>
            <a:r>
              <a:rPr lang="en-US" altLang="en-US" sz="2800" smtClean="0"/>
              <a:t>switches do not need to be configured</a:t>
            </a:r>
          </a:p>
          <a:p>
            <a:endParaRPr lang="en-US" altLang="en-US" sz="240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Ethernet Switch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96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2113" y="1393825"/>
            <a:ext cx="4503737" cy="45767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dirty="0" smtClean="0"/>
              <a:t>hosts have dedicated, direct connection to switch</a:t>
            </a:r>
          </a:p>
          <a:p>
            <a:pPr>
              <a:lnSpc>
                <a:spcPct val="90000"/>
              </a:lnSpc>
            </a:pPr>
            <a:r>
              <a:rPr lang="en-US" altLang="en-US" sz="2400" dirty="0" smtClean="0"/>
              <a:t>switches buffer packets</a:t>
            </a:r>
          </a:p>
          <a:p>
            <a:pPr>
              <a:lnSpc>
                <a:spcPct val="90000"/>
              </a:lnSpc>
            </a:pPr>
            <a:r>
              <a:rPr lang="en-US" altLang="en-US" sz="2400" dirty="0" smtClean="0"/>
              <a:t>Ethernet protocol used on </a:t>
            </a:r>
            <a:r>
              <a:rPr lang="en-US" altLang="en-US" sz="2400" i="1" dirty="0" smtClean="0"/>
              <a:t>each</a:t>
            </a:r>
            <a:r>
              <a:rPr lang="en-US" altLang="en-US" sz="2400" dirty="0" smtClean="0"/>
              <a:t> incoming link, but no collisions; full duplex</a:t>
            </a:r>
          </a:p>
          <a:p>
            <a:pPr lvl="1"/>
            <a:r>
              <a:rPr lang="en-US" altLang="en-US" dirty="0" smtClean="0"/>
              <a:t>each link is its own collision domain</a:t>
            </a:r>
          </a:p>
          <a:p>
            <a:pPr>
              <a:lnSpc>
                <a:spcPct val="90000"/>
              </a:lnSpc>
            </a:pPr>
            <a:r>
              <a:rPr lang="en-US" altLang="en-US" sz="2400" i="1" dirty="0" smtClean="0">
                <a:solidFill>
                  <a:srgbClr val="CC0000"/>
                </a:solidFill>
              </a:rPr>
              <a:t>switching:</a:t>
            </a:r>
            <a:r>
              <a:rPr lang="en-US" altLang="en-US" sz="2400" dirty="0" smtClean="0">
                <a:solidFill>
                  <a:srgbClr val="CC0000"/>
                </a:solidFill>
              </a:rPr>
              <a:t> </a:t>
            </a:r>
            <a:r>
              <a:rPr lang="en-US" altLang="en-US" sz="2400" dirty="0" smtClean="0"/>
              <a:t>A-to-A</a:t>
            </a:r>
            <a:r>
              <a:rPr lang="ja-JP" altLang="en-US" sz="2400" dirty="0" smtClean="0"/>
              <a:t>’</a:t>
            </a:r>
            <a:r>
              <a:rPr lang="en-US" altLang="ja-JP" sz="2400" dirty="0" smtClean="0"/>
              <a:t> and B-to-B</a:t>
            </a:r>
            <a:r>
              <a:rPr lang="ja-JP" altLang="en-US" sz="2400" dirty="0" smtClean="0"/>
              <a:t>’</a:t>
            </a:r>
            <a:r>
              <a:rPr lang="en-US" altLang="ja-JP" sz="2400" dirty="0" smtClean="0"/>
              <a:t> can transmit simultaneously, without collisions </a:t>
            </a:r>
            <a:endParaRPr lang="en-US" altLang="en-US" sz="2400" dirty="0" smtClean="0"/>
          </a:p>
        </p:txBody>
      </p:sp>
      <p:grpSp>
        <p:nvGrpSpPr>
          <p:cNvPr id="162821" name="Group 1"/>
          <p:cNvGrpSpPr>
            <a:grpSpLocks/>
          </p:cNvGrpSpPr>
          <p:nvPr/>
        </p:nvGrpSpPr>
        <p:grpSpPr bwMode="auto">
          <a:xfrm>
            <a:off x="5106988" y="1425575"/>
            <a:ext cx="3660775" cy="4283075"/>
            <a:chOff x="5106576" y="1425893"/>
            <a:chExt cx="3661504" cy="4282976"/>
          </a:xfrm>
        </p:grpSpPr>
        <p:sp>
          <p:nvSpPr>
            <p:cNvPr id="62472" name="Text Box 34"/>
            <p:cNvSpPr txBox="1">
              <a:spLocks noChangeArrowheads="1"/>
            </p:cNvSpPr>
            <p:nvPr/>
          </p:nvSpPr>
          <p:spPr bwMode="auto">
            <a:xfrm>
              <a:off x="5827445" y="5062772"/>
              <a:ext cx="2710402" cy="6460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mtClean="0">
                  <a:latin typeface="Arial" charset="0"/>
                  <a:cs typeface="Arial" charset="0"/>
                </a:rPr>
                <a:t>switch with six interfaces</a:t>
              </a:r>
            </a:p>
            <a:p>
              <a:pPr algn="ctr">
                <a:defRPr/>
              </a:pPr>
              <a:r>
                <a:rPr lang="en-US" smtClean="0">
                  <a:latin typeface="Arial" charset="0"/>
                  <a:cs typeface="Arial" charset="0"/>
                </a:rPr>
                <a:t>(</a:t>
              </a:r>
              <a:r>
                <a:rPr lang="en-US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1,2,3,4,5,6</a:t>
              </a:r>
              <a:r>
                <a:rPr lang="en-US" smtClean="0">
                  <a:latin typeface="Arial" charset="0"/>
                  <a:cs typeface="Arial" charset="0"/>
                </a:rPr>
                <a:t>)</a:t>
              </a:r>
              <a:r>
                <a:rPr lang="en-US" i="0" smtClean="0">
                  <a:latin typeface="Arial" charset="0"/>
                  <a:cs typeface="Arial" charset="0"/>
                </a:rPr>
                <a:t>  </a:t>
              </a:r>
            </a:p>
          </p:txBody>
        </p:sp>
        <p:grpSp>
          <p:nvGrpSpPr>
            <p:cNvPr id="162824" name="Group 34"/>
            <p:cNvGrpSpPr>
              <a:grpSpLocks/>
            </p:cNvGrpSpPr>
            <p:nvPr/>
          </p:nvGrpSpPr>
          <p:grpSpPr bwMode="auto">
            <a:xfrm>
              <a:off x="5106576" y="1425893"/>
              <a:ext cx="3661504" cy="3600334"/>
              <a:chOff x="731524" y="1819788"/>
              <a:chExt cx="3661504" cy="3600334"/>
            </a:xfrm>
          </p:grpSpPr>
          <p:sp>
            <p:nvSpPr>
              <p:cNvPr id="62474" name="Text Box 23"/>
              <p:cNvSpPr txBox="1">
                <a:spLocks noChangeArrowheads="1"/>
              </p:cNvSpPr>
              <p:nvPr/>
            </p:nvSpPr>
            <p:spPr bwMode="auto">
              <a:xfrm>
                <a:off x="2655957" y="1819788"/>
                <a:ext cx="350907" cy="3667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smtClean="0">
                    <a:latin typeface="Arial" charset="0"/>
                    <a:cs typeface="Arial" charset="0"/>
                  </a:rPr>
                  <a:t>A</a:t>
                </a:r>
              </a:p>
            </p:txBody>
          </p:sp>
          <p:sp>
            <p:nvSpPr>
              <p:cNvPr id="62475" name="Text Box 24"/>
              <p:cNvSpPr txBox="1">
                <a:spLocks noChangeArrowheads="1"/>
              </p:cNvSpPr>
              <p:nvPr/>
            </p:nvSpPr>
            <p:spPr bwMode="auto">
              <a:xfrm>
                <a:off x="2371738" y="5050277"/>
                <a:ext cx="371549" cy="3698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en-US" sz="1800" i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ja-JP" altLang="en-US" sz="1800" i="0">
                    <a:latin typeface="Arial" panose="020B0604020202020204" pitchFamily="34" charset="0"/>
                    <a:cs typeface="Arial" panose="020B0604020202020204" pitchFamily="34" charset="0"/>
                  </a:rPr>
                  <a:t>’</a:t>
                </a:r>
                <a:endParaRPr lang="en-US" altLang="en-US" sz="1800" i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476" name="Text Box 25"/>
              <p:cNvSpPr txBox="1">
                <a:spLocks noChangeArrowheads="1"/>
              </p:cNvSpPr>
              <p:nvPr/>
            </p:nvSpPr>
            <p:spPr bwMode="auto">
              <a:xfrm>
                <a:off x="3988134" y="2419849"/>
                <a:ext cx="338205" cy="3682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smtClean="0">
                    <a:latin typeface="Arial" charset="0"/>
                    <a:cs typeface="Arial" charset="0"/>
                  </a:rPr>
                  <a:t>B</a:t>
                </a:r>
              </a:p>
            </p:txBody>
          </p:sp>
          <p:sp>
            <p:nvSpPr>
              <p:cNvPr id="62477" name="Text Box 26"/>
              <p:cNvSpPr txBox="1">
                <a:spLocks noChangeArrowheads="1"/>
              </p:cNvSpPr>
              <p:nvPr/>
            </p:nvSpPr>
            <p:spPr bwMode="auto">
              <a:xfrm>
                <a:off x="995101" y="4188283"/>
                <a:ext cx="390603" cy="3682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en-US" sz="1800" i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ja-JP" altLang="en-US" sz="1800" i="0">
                    <a:latin typeface="Arial" panose="020B0604020202020204" pitchFamily="34" charset="0"/>
                    <a:cs typeface="Arial" panose="020B0604020202020204" pitchFamily="34" charset="0"/>
                  </a:rPr>
                  <a:t>’</a:t>
                </a:r>
                <a:endParaRPr lang="en-US" altLang="en-US" sz="1800" i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478" name="Text Box 27"/>
              <p:cNvSpPr txBox="1">
                <a:spLocks noChangeArrowheads="1"/>
              </p:cNvSpPr>
              <p:nvPr/>
            </p:nvSpPr>
            <p:spPr bwMode="auto">
              <a:xfrm>
                <a:off x="3740435" y="4188283"/>
                <a:ext cx="350908" cy="3682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smtClean="0">
                    <a:latin typeface="Arial" charset="0"/>
                    <a:cs typeface="Arial" charset="0"/>
                  </a:rPr>
                  <a:t>C</a:t>
                </a:r>
              </a:p>
            </p:txBody>
          </p:sp>
          <p:sp>
            <p:nvSpPr>
              <p:cNvPr id="62479" name="Text Box 28"/>
              <p:cNvSpPr txBox="1">
                <a:spLocks noChangeArrowheads="1"/>
              </p:cNvSpPr>
              <p:nvPr/>
            </p:nvSpPr>
            <p:spPr bwMode="auto">
              <a:xfrm>
                <a:off x="1123714" y="2465886"/>
                <a:ext cx="403305" cy="3682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en-US" sz="1800" i="0"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r>
                  <a:rPr lang="ja-JP" altLang="en-US" sz="1800" i="0">
                    <a:latin typeface="Arial" panose="020B0604020202020204" pitchFamily="34" charset="0"/>
                    <a:cs typeface="Arial" panose="020B0604020202020204" pitchFamily="34" charset="0"/>
                  </a:rPr>
                  <a:t>’</a:t>
                </a:r>
                <a:endParaRPr lang="en-US" altLang="en-US" sz="1800" i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480" name="Line 17"/>
              <p:cNvSpPr>
                <a:spLocks noChangeShapeType="1"/>
              </p:cNvSpPr>
              <p:nvPr/>
            </p:nvSpPr>
            <p:spPr bwMode="auto">
              <a:xfrm>
                <a:off x="1687389" y="3165957"/>
                <a:ext cx="720869" cy="2984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2481" name="Line 18"/>
              <p:cNvSpPr>
                <a:spLocks noChangeShapeType="1"/>
              </p:cNvSpPr>
              <p:nvPr/>
            </p:nvSpPr>
            <p:spPr bwMode="auto">
              <a:xfrm>
                <a:off x="2673423" y="2872277"/>
                <a:ext cx="0" cy="5048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2482" name="Line 19"/>
              <p:cNvSpPr>
                <a:spLocks noChangeShapeType="1"/>
              </p:cNvSpPr>
              <p:nvPr/>
            </p:nvSpPr>
            <p:spPr bwMode="auto">
              <a:xfrm flipH="1">
                <a:off x="2863961" y="2996099"/>
                <a:ext cx="892353" cy="4841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2483" name="Line 20"/>
              <p:cNvSpPr>
                <a:spLocks noChangeShapeType="1"/>
              </p:cNvSpPr>
              <p:nvPr/>
            </p:nvSpPr>
            <p:spPr bwMode="auto">
              <a:xfrm flipV="1">
                <a:off x="2673423" y="3605685"/>
                <a:ext cx="12703" cy="7095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grpSp>
            <p:nvGrpSpPr>
              <p:cNvPr id="162835" name="Group 45"/>
              <p:cNvGrpSpPr>
                <a:grpSpLocks/>
              </p:cNvGrpSpPr>
              <p:nvPr/>
            </p:nvGrpSpPr>
            <p:grpSpPr bwMode="auto">
              <a:xfrm>
                <a:off x="747936" y="2733042"/>
                <a:ext cx="914403" cy="690308"/>
                <a:chOff x="1046480" y="3962400"/>
                <a:chExt cx="1026163" cy="761428"/>
              </a:xfrm>
            </p:grpSpPr>
            <p:sp>
              <p:nvSpPr>
                <p:cNvPr id="80" name="Rectangle 48"/>
                <p:cNvSpPr>
                  <a:spLocks noChangeArrowheads="1"/>
                </p:cNvSpPr>
                <p:nvPr/>
              </p:nvSpPr>
              <p:spPr bwMode="auto">
                <a:xfrm rot="-5400000">
                  <a:off x="1893247" y="4299441"/>
                  <a:ext cx="110313" cy="247682"/>
                </a:xfrm>
                <a:prstGeom prst="rect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chemeClr val="bg1"/>
                    </a:gs>
                    <a:gs pos="100000">
                      <a:srgbClr val="008000"/>
                    </a:gs>
                  </a:gsLst>
                  <a:lin ang="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grpSp>
              <p:nvGrpSpPr>
                <p:cNvPr id="162870" name="Group 49"/>
                <p:cNvGrpSpPr>
                  <a:grpSpLocks/>
                </p:cNvGrpSpPr>
                <p:nvPr/>
              </p:nvGrpSpPr>
              <p:grpSpPr bwMode="auto">
                <a:xfrm>
                  <a:off x="1046480" y="3962400"/>
                  <a:ext cx="936071" cy="761428"/>
                  <a:chOff x="-44" y="1473"/>
                  <a:chExt cx="981" cy="1105"/>
                </a:xfrm>
              </p:grpSpPr>
              <p:pic>
                <p:nvPicPr>
                  <p:cNvPr id="162871" name="Picture 50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62872" name="Freeform 51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296 w 356"/>
                      <a:gd name="T3" fmla="*/ 69 h 368"/>
                      <a:gd name="T4" fmla="*/ 1537 w 356"/>
                      <a:gd name="T5" fmla="*/ 1447 h 368"/>
                      <a:gd name="T6" fmla="*/ 339 w 356"/>
                      <a:gd name="T7" fmla="*/ 1810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62836" name="Group 46"/>
              <p:cNvGrpSpPr>
                <a:grpSpLocks/>
              </p:cNvGrpSpPr>
              <p:nvPr/>
            </p:nvGrpSpPr>
            <p:grpSpPr bwMode="auto">
              <a:xfrm>
                <a:off x="3539588" y="2669737"/>
                <a:ext cx="853440" cy="741680"/>
                <a:chOff x="7179310" y="4033520"/>
                <a:chExt cx="1009650" cy="855028"/>
              </a:xfrm>
            </p:grpSpPr>
            <p:grpSp>
              <p:nvGrpSpPr>
                <p:cNvPr id="162865" name="Group 44"/>
                <p:cNvGrpSpPr>
                  <a:grpSpLocks/>
                </p:cNvGrpSpPr>
                <p:nvPr/>
              </p:nvGrpSpPr>
              <p:grpSpPr bwMode="auto">
                <a:xfrm>
                  <a:off x="7179310" y="4033520"/>
                  <a:ext cx="1009650" cy="855028"/>
                  <a:chOff x="-44" y="1473"/>
                  <a:chExt cx="981" cy="1105"/>
                </a:xfrm>
              </p:grpSpPr>
              <p:pic>
                <p:nvPicPr>
                  <p:cNvPr id="162867" name="Picture 45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62868" name="Freeform 46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296 w 356"/>
                      <a:gd name="T3" fmla="*/ 69 h 368"/>
                      <a:gd name="T4" fmla="*/ 1537 w 356"/>
                      <a:gd name="T5" fmla="*/ 1447 h 368"/>
                      <a:gd name="T6" fmla="*/ 339 w 356"/>
                      <a:gd name="T7" fmla="*/ 1810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77" name="Rectangle 43"/>
                <p:cNvSpPr>
                  <a:spLocks noChangeArrowheads="1"/>
                </p:cNvSpPr>
                <p:nvPr/>
              </p:nvSpPr>
              <p:spPr bwMode="auto">
                <a:xfrm rot="-5400000">
                  <a:off x="7440190" y="4309334"/>
                  <a:ext cx="126274" cy="195358"/>
                </a:xfrm>
                <a:prstGeom prst="rect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chemeClr val="bg1"/>
                    </a:gs>
                    <a:gs pos="100000">
                      <a:srgbClr val="008000"/>
                    </a:gs>
                  </a:gsLst>
                  <a:lin ang="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sp>
            <p:nvSpPr>
              <p:cNvPr id="48" name="Rectangle 43"/>
              <p:cNvSpPr>
                <a:spLocks noChangeArrowheads="1"/>
              </p:cNvSpPr>
              <p:nvPr/>
            </p:nvSpPr>
            <p:spPr bwMode="auto">
              <a:xfrm>
                <a:off x="2614674" y="2705593"/>
                <a:ext cx="109559" cy="165096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grpSp>
            <p:nvGrpSpPr>
              <p:cNvPr id="162838" name="Group 44"/>
              <p:cNvGrpSpPr>
                <a:grpSpLocks/>
              </p:cNvGrpSpPr>
              <p:nvPr/>
            </p:nvGrpSpPr>
            <p:grpSpPr bwMode="auto">
              <a:xfrm>
                <a:off x="2233637" y="2138292"/>
                <a:ext cx="853440" cy="741680"/>
                <a:chOff x="-44" y="1473"/>
                <a:chExt cx="981" cy="1105"/>
              </a:xfrm>
            </p:grpSpPr>
            <p:pic>
              <p:nvPicPr>
                <p:cNvPr id="162863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2864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296 w 356"/>
                    <a:gd name="T3" fmla="*/ 69 h 368"/>
                    <a:gd name="T4" fmla="*/ 1537 w 356"/>
                    <a:gd name="T5" fmla="*/ 1447 h 368"/>
                    <a:gd name="T6" fmla="*/ 339 w 356"/>
                    <a:gd name="T7" fmla="*/ 1810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162839" name="Group 49"/>
              <p:cNvGrpSpPr>
                <a:grpSpLocks/>
              </p:cNvGrpSpPr>
              <p:nvPr/>
            </p:nvGrpSpPr>
            <p:grpSpPr bwMode="auto">
              <a:xfrm>
                <a:off x="2060917" y="4279843"/>
                <a:ext cx="853440" cy="835329"/>
                <a:chOff x="8077200" y="3320111"/>
                <a:chExt cx="853440" cy="835329"/>
              </a:xfrm>
            </p:grpSpPr>
            <p:sp>
              <p:nvSpPr>
                <p:cNvPr id="70" name="Rectangle 43"/>
                <p:cNvSpPr>
                  <a:spLocks noChangeArrowheads="1"/>
                </p:cNvSpPr>
                <p:nvPr/>
              </p:nvSpPr>
              <p:spPr bwMode="auto">
                <a:xfrm>
                  <a:off x="8630957" y="3320624"/>
                  <a:ext cx="111147" cy="165096"/>
                </a:xfrm>
                <a:prstGeom prst="rect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chemeClr val="bg1"/>
                    </a:gs>
                    <a:gs pos="100000">
                      <a:srgbClr val="008000"/>
                    </a:gs>
                  </a:gsLst>
                  <a:lin ang="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grpSp>
              <p:nvGrpSpPr>
                <p:cNvPr id="162860" name="Group 44"/>
                <p:cNvGrpSpPr>
                  <a:grpSpLocks/>
                </p:cNvGrpSpPr>
                <p:nvPr/>
              </p:nvGrpSpPr>
              <p:grpSpPr bwMode="auto">
                <a:xfrm>
                  <a:off x="8077200" y="3413760"/>
                  <a:ext cx="853440" cy="741680"/>
                  <a:chOff x="-44" y="1473"/>
                  <a:chExt cx="981" cy="1105"/>
                </a:xfrm>
              </p:grpSpPr>
              <p:pic>
                <p:nvPicPr>
                  <p:cNvPr id="162861" name="Picture 45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62862" name="Freeform 46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296 w 356"/>
                      <a:gd name="T3" fmla="*/ 69 h 368"/>
                      <a:gd name="T4" fmla="*/ 1537 w 356"/>
                      <a:gd name="T5" fmla="*/ 1447 h 368"/>
                      <a:gd name="T6" fmla="*/ 339 w 356"/>
                      <a:gd name="T7" fmla="*/ 1810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</p:grpSp>
          <p:pic>
            <p:nvPicPr>
              <p:cNvPr id="62489" name="Picture 3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74913" y="3316766"/>
                <a:ext cx="603370" cy="3413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grpSp>
            <p:nvGrpSpPr>
              <p:cNvPr id="162841" name="Group 51"/>
              <p:cNvGrpSpPr>
                <a:grpSpLocks/>
              </p:cNvGrpSpPr>
              <p:nvPr/>
            </p:nvGrpSpPr>
            <p:grpSpPr bwMode="auto">
              <a:xfrm>
                <a:off x="731524" y="3616962"/>
                <a:ext cx="914403" cy="690308"/>
                <a:chOff x="1046480" y="3962400"/>
                <a:chExt cx="1026163" cy="761428"/>
              </a:xfrm>
            </p:grpSpPr>
            <p:sp>
              <p:nvSpPr>
                <p:cNvPr id="66" name="Rectangle 48"/>
                <p:cNvSpPr>
                  <a:spLocks noChangeArrowheads="1"/>
                </p:cNvSpPr>
                <p:nvPr/>
              </p:nvSpPr>
              <p:spPr bwMode="auto">
                <a:xfrm rot="-5400000">
                  <a:off x="1893846" y="4299769"/>
                  <a:ext cx="110314" cy="247682"/>
                </a:xfrm>
                <a:prstGeom prst="rect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chemeClr val="bg1"/>
                    </a:gs>
                    <a:gs pos="100000">
                      <a:srgbClr val="008000"/>
                    </a:gs>
                  </a:gsLst>
                  <a:lin ang="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grpSp>
              <p:nvGrpSpPr>
                <p:cNvPr id="162856" name="Group 49"/>
                <p:cNvGrpSpPr>
                  <a:grpSpLocks/>
                </p:cNvGrpSpPr>
                <p:nvPr/>
              </p:nvGrpSpPr>
              <p:grpSpPr bwMode="auto">
                <a:xfrm>
                  <a:off x="1046480" y="3962400"/>
                  <a:ext cx="936071" cy="761428"/>
                  <a:chOff x="-44" y="1473"/>
                  <a:chExt cx="981" cy="1105"/>
                </a:xfrm>
              </p:grpSpPr>
              <p:pic>
                <p:nvPicPr>
                  <p:cNvPr id="162857" name="Picture 50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62858" name="Freeform 51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296 w 356"/>
                      <a:gd name="T3" fmla="*/ 69 h 368"/>
                      <a:gd name="T4" fmla="*/ 1537 w 356"/>
                      <a:gd name="T5" fmla="*/ 1447 h 368"/>
                      <a:gd name="T6" fmla="*/ 339 w 356"/>
                      <a:gd name="T7" fmla="*/ 1810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62842" name="Group 52"/>
              <p:cNvGrpSpPr>
                <a:grpSpLocks/>
              </p:cNvGrpSpPr>
              <p:nvPr/>
            </p:nvGrpSpPr>
            <p:grpSpPr bwMode="auto">
              <a:xfrm>
                <a:off x="3410634" y="3567725"/>
                <a:ext cx="853440" cy="741680"/>
                <a:chOff x="7179310" y="4033520"/>
                <a:chExt cx="1009650" cy="855028"/>
              </a:xfrm>
            </p:grpSpPr>
            <p:grpSp>
              <p:nvGrpSpPr>
                <p:cNvPr id="162851" name="Group 44"/>
                <p:cNvGrpSpPr>
                  <a:grpSpLocks/>
                </p:cNvGrpSpPr>
                <p:nvPr/>
              </p:nvGrpSpPr>
              <p:grpSpPr bwMode="auto">
                <a:xfrm>
                  <a:off x="7179310" y="4033520"/>
                  <a:ext cx="1009650" cy="855028"/>
                  <a:chOff x="-44" y="1473"/>
                  <a:chExt cx="981" cy="1105"/>
                </a:xfrm>
              </p:grpSpPr>
              <p:pic>
                <p:nvPicPr>
                  <p:cNvPr id="162853" name="Picture 45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62854" name="Freeform 46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296 w 356"/>
                      <a:gd name="T3" fmla="*/ 69 h 368"/>
                      <a:gd name="T4" fmla="*/ 1537 w 356"/>
                      <a:gd name="T5" fmla="*/ 1447 h 368"/>
                      <a:gd name="T6" fmla="*/ 339 w 356"/>
                      <a:gd name="T7" fmla="*/ 1810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63" name="Rectangle 43"/>
                <p:cNvSpPr>
                  <a:spLocks noChangeArrowheads="1"/>
                </p:cNvSpPr>
                <p:nvPr/>
              </p:nvSpPr>
              <p:spPr bwMode="auto">
                <a:xfrm rot="-5400000">
                  <a:off x="7438739" y="4308075"/>
                  <a:ext cx="128105" cy="197237"/>
                </a:xfrm>
                <a:prstGeom prst="rect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chemeClr val="bg1"/>
                    </a:gs>
                    <a:gs pos="100000">
                      <a:srgbClr val="008000"/>
                    </a:gs>
                  </a:gsLst>
                  <a:lin ang="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sp>
            <p:nvSpPr>
              <p:cNvPr id="62492" name="Line 17"/>
              <p:cNvSpPr>
                <a:spLocks noChangeShapeType="1"/>
              </p:cNvSpPr>
              <p:nvPr/>
            </p:nvSpPr>
            <p:spPr bwMode="auto">
              <a:xfrm flipV="1">
                <a:off x="1660396" y="3600922"/>
                <a:ext cx="744686" cy="4508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2493" name="Line 19"/>
              <p:cNvSpPr>
                <a:spLocks noChangeShapeType="1"/>
              </p:cNvSpPr>
              <p:nvPr/>
            </p:nvSpPr>
            <p:spPr bwMode="auto">
              <a:xfrm flipH="1" flipV="1">
                <a:off x="2968756" y="3545361"/>
                <a:ext cx="646242" cy="3381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2494" name="Text Box 35"/>
              <p:cNvSpPr txBox="1">
                <a:spLocks noChangeArrowheads="1"/>
              </p:cNvSpPr>
              <p:nvPr/>
            </p:nvSpPr>
            <p:spPr bwMode="auto">
              <a:xfrm>
                <a:off x="2401907" y="3026260"/>
                <a:ext cx="312799" cy="3698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62495" name="Text Box 36"/>
              <p:cNvSpPr txBox="1">
                <a:spLocks noChangeArrowheads="1"/>
              </p:cNvSpPr>
              <p:nvPr/>
            </p:nvSpPr>
            <p:spPr bwMode="auto">
              <a:xfrm>
                <a:off x="2903656" y="3051660"/>
                <a:ext cx="323914" cy="3667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2</a:t>
                </a:r>
              </a:p>
            </p:txBody>
          </p:sp>
          <p:sp>
            <p:nvSpPr>
              <p:cNvPr id="62496" name="Text Box 37"/>
              <p:cNvSpPr txBox="1">
                <a:spLocks noChangeArrowheads="1"/>
              </p:cNvSpPr>
              <p:nvPr/>
            </p:nvSpPr>
            <p:spPr bwMode="auto">
              <a:xfrm>
                <a:off x="3125951" y="3710457"/>
                <a:ext cx="322326" cy="3667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3</a:t>
                </a:r>
              </a:p>
            </p:txBody>
          </p:sp>
          <p:sp>
            <p:nvSpPr>
              <p:cNvPr id="62497" name="Text Box 38"/>
              <p:cNvSpPr txBox="1">
                <a:spLocks noChangeArrowheads="1"/>
              </p:cNvSpPr>
              <p:nvPr/>
            </p:nvSpPr>
            <p:spPr bwMode="auto">
              <a:xfrm>
                <a:off x="2640079" y="3654896"/>
                <a:ext cx="323914" cy="3667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4</a:t>
                </a:r>
              </a:p>
            </p:txBody>
          </p:sp>
          <p:sp>
            <p:nvSpPr>
              <p:cNvPr id="62498" name="Text Box 39"/>
              <p:cNvSpPr txBox="1">
                <a:spLocks noChangeArrowheads="1"/>
              </p:cNvSpPr>
              <p:nvPr/>
            </p:nvSpPr>
            <p:spPr bwMode="auto">
              <a:xfrm>
                <a:off x="2070052" y="3704108"/>
                <a:ext cx="323914" cy="3667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5</a:t>
                </a:r>
              </a:p>
            </p:txBody>
          </p:sp>
          <p:sp>
            <p:nvSpPr>
              <p:cNvPr id="62499" name="Text Box 40"/>
              <p:cNvSpPr txBox="1">
                <a:spLocks noChangeArrowheads="1"/>
              </p:cNvSpPr>
              <p:nvPr/>
            </p:nvSpPr>
            <p:spPr bwMode="auto">
              <a:xfrm>
                <a:off x="2039884" y="3080234"/>
                <a:ext cx="319151" cy="3698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6</a:t>
                </a: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Ethernet Switch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36" y="686419"/>
            <a:ext cx="75000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Switch: Multiple Simultaneous Transmission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02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4663" y="1398588"/>
            <a:ext cx="4878387" cy="4805362"/>
          </a:xfrm>
        </p:spPr>
        <p:txBody>
          <a:bodyPr/>
          <a:lstStyle/>
          <a:p>
            <a:pPr marL="0" indent="0">
              <a:lnSpc>
                <a:spcPts val="3000"/>
              </a:lnSpc>
              <a:buFont typeface="Wingdings" panose="05000000000000000000" pitchFamily="2" charset="2"/>
              <a:buNone/>
            </a:pPr>
            <a:r>
              <a:rPr lang="en-US" altLang="en-US" i="1" u="sng" dirty="0" smtClean="0">
                <a:solidFill>
                  <a:srgbClr val="CC0000"/>
                </a:solidFill>
              </a:rPr>
              <a:t>Q:</a:t>
            </a:r>
            <a:r>
              <a:rPr lang="en-US" altLang="en-US" dirty="0" smtClean="0">
                <a:solidFill>
                  <a:srgbClr val="CC0000"/>
                </a:solidFill>
              </a:rPr>
              <a:t> </a:t>
            </a:r>
            <a:r>
              <a:rPr lang="en-US" altLang="en-US" dirty="0" smtClean="0"/>
              <a:t>how does switch know A</a:t>
            </a:r>
            <a:r>
              <a:rPr lang="ja-JP" altLang="en-US" dirty="0" smtClean="0"/>
              <a:t>’</a:t>
            </a:r>
            <a:r>
              <a:rPr lang="en-US" altLang="ja-JP" dirty="0" smtClean="0"/>
              <a:t> reachable via interface 4, B</a:t>
            </a:r>
            <a:r>
              <a:rPr lang="ja-JP" altLang="en-US" dirty="0" smtClean="0"/>
              <a:t>’</a:t>
            </a:r>
            <a:r>
              <a:rPr lang="en-US" altLang="ja-JP" dirty="0" smtClean="0"/>
              <a:t> reachable via interface 5?</a:t>
            </a:r>
            <a:endParaRPr lang="en-US" altLang="en-US" dirty="0" smtClean="0"/>
          </a:p>
        </p:txBody>
      </p:sp>
      <p:grpSp>
        <p:nvGrpSpPr>
          <p:cNvPr id="164869" name="Group 34"/>
          <p:cNvGrpSpPr>
            <a:grpSpLocks/>
          </p:cNvGrpSpPr>
          <p:nvPr/>
        </p:nvGrpSpPr>
        <p:grpSpPr bwMode="auto">
          <a:xfrm>
            <a:off x="5106988" y="1425575"/>
            <a:ext cx="3660775" cy="4283075"/>
            <a:chOff x="5106576" y="1425893"/>
            <a:chExt cx="3661504" cy="4282976"/>
          </a:xfrm>
        </p:grpSpPr>
        <p:sp>
          <p:nvSpPr>
            <p:cNvPr id="63496" name="Text Box 34"/>
            <p:cNvSpPr txBox="1">
              <a:spLocks noChangeArrowheads="1"/>
            </p:cNvSpPr>
            <p:nvPr/>
          </p:nvSpPr>
          <p:spPr bwMode="auto">
            <a:xfrm>
              <a:off x="5827445" y="5062772"/>
              <a:ext cx="2710402" cy="6460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mtClean="0">
                  <a:latin typeface="Arial" charset="0"/>
                  <a:cs typeface="Arial" charset="0"/>
                </a:rPr>
                <a:t>switch with six interfaces</a:t>
              </a:r>
            </a:p>
            <a:p>
              <a:pPr algn="ctr">
                <a:defRPr/>
              </a:pPr>
              <a:r>
                <a:rPr lang="en-US" smtClean="0">
                  <a:latin typeface="Arial" charset="0"/>
                  <a:cs typeface="Arial" charset="0"/>
                </a:rPr>
                <a:t>(</a:t>
              </a:r>
              <a:r>
                <a:rPr lang="en-US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1,2,3,4,5,6</a:t>
              </a:r>
              <a:r>
                <a:rPr lang="en-US" smtClean="0">
                  <a:latin typeface="Arial" charset="0"/>
                  <a:cs typeface="Arial" charset="0"/>
                </a:rPr>
                <a:t>)</a:t>
              </a:r>
              <a:r>
                <a:rPr lang="en-US" i="0" smtClean="0">
                  <a:latin typeface="Arial" charset="0"/>
                  <a:cs typeface="Arial" charset="0"/>
                </a:rPr>
                <a:t>  </a:t>
              </a:r>
            </a:p>
          </p:txBody>
        </p:sp>
        <p:grpSp>
          <p:nvGrpSpPr>
            <p:cNvPr id="164874" name="Group 36"/>
            <p:cNvGrpSpPr>
              <a:grpSpLocks/>
            </p:cNvGrpSpPr>
            <p:nvPr/>
          </p:nvGrpSpPr>
          <p:grpSpPr bwMode="auto">
            <a:xfrm>
              <a:off x="5106576" y="1425893"/>
              <a:ext cx="3661504" cy="3600334"/>
              <a:chOff x="731524" y="1819788"/>
              <a:chExt cx="3661504" cy="3600334"/>
            </a:xfrm>
          </p:grpSpPr>
          <p:sp>
            <p:nvSpPr>
              <p:cNvPr id="63498" name="Text Box 23"/>
              <p:cNvSpPr txBox="1">
                <a:spLocks noChangeArrowheads="1"/>
              </p:cNvSpPr>
              <p:nvPr/>
            </p:nvSpPr>
            <p:spPr bwMode="auto">
              <a:xfrm>
                <a:off x="2655957" y="1819788"/>
                <a:ext cx="350907" cy="3667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smtClean="0">
                    <a:latin typeface="Arial" charset="0"/>
                    <a:cs typeface="Arial" charset="0"/>
                  </a:rPr>
                  <a:t>A</a:t>
                </a:r>
              </a:p>
            </p:txBody>
          </p:sp>
          <p:sp>
            <p:nvSpPr>
              <p:cNvPr id="63499" name="Text Box 24"/>
              <p:cNvSpPr txBox="1">
                <a:spLocks noChangeArrowheads="1"/>
              </p:cNvSpPr>
              <p:nvPr/>
            </p:nvSpPr>
            <p:spPr bwMode="auto">
              <a:xfrm>
                <a:off x="2371738" y="5050277"/>
                <a:ext cx="371549" cy="3698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en-US" sz="1800" i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ja-JP" altLang="en-US" sz="1800" i="0">
                    <a:latin typeface="Arial" panose="020B0604020202020204" pitchFamily="34" charset="0"/>
                    <a:cs typeface="Arial" panose="020B0604020202020204" pitchFamily="34" charset="0"/>
                  </a:rPr>
                  <a:t>’</a:t>
                </a:r>
                <a:endParaRPr lang="en-US" altLang="en-US" sz="1800" i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500" name="Text Box 25"/>
              <p:cNvSpPr txBox="1">
                <a:spLocks noChangeArrowheads="1"/>
              </p:cNvSpPr>
              <p:nvPr/>
            </p:nvSpPr>
            <p:spPr bwMode="auto">
              <a:xfrm>
                <a:off x="3988134" y="2419849"/>
                <a:ext cx="338205" cy="3682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smtClean="0">
                    <a:latin typeface="Arial" charset="0"/>
                    <a:cs typeface="Arial" charset="0"/>
                  </a:rPr>
                  <a:t>B</a:t>
                </a:r>
              </a:p>
            </p:txBody>
          </p:sp>
          <p:sp>
            <p:nvSpPr>
              <p:cNvPr id="63501" name="Text Box 26"/>
              <p:cNvSpPr txBox="1">
                <a:spLocks noChangeArrowheads="1"/>
              </p:cNvSpPr>
              <p:nvPr/>
            </p:nvSpPr>
            <p:spPr bwMode="auto">
              <a:xfrm>
                <a:off x="995101" y="4188283"/>
                <a:ext cx="390603" cy="3682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en-US" sz="1800" i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ja-JP" altLang="en-US" sz="1800" i="0">
                    <a:latin typeface="Arial" panose="020B0604020202020204" pitchFamily="34" charset="0"/>
                    <a:cs typeface="Arial" panose="020B0604020202020204" pitchFamily="34" charset="0"/>
                  </a:rPr>
                  <a:t>’</a:t>
                </a:r>
                <a:endParaRPr lang="en-US" altLang="en-US" sz="1800" i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502" name="Text Box 27"/>
              <p:cNvSpPr txBox="1">
                <a:spLocks noChangeArrowheads="1"/>
              </p:cNvSpPr>
              <p:nvPr/>
            </p:nvSpPr>
            <p:spPr bwMode="auto">
              <a:xfrm>
                <a:off x="3740435" y="4188283"/>
                <a:ext cx="350908" cy="3682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smtClean="0">
                    <a:latin typeface="Arial" charset="0"/>
                    <a:cs typeface="Arial" charset="0"/>
                  </a:rPr>
                  <a:t>C</a:t>
                </a:r>
              </a:p>
            </p:txBody>
          </p:sp>
          <p:sp>
            <p:nvSpPr>
              <p:cNvPr id="63503" name="Text Box 28"/>
              <p:cNvSpPr txBox="1">
                <a:spLocks noChangeArrowheads="1"/>
              </p:cNvSpPr>
              <p:nvPr/>
            </p:nvSpPr>
            <p:spPr bwMode="auto">
              <a:xfrm>
                <a:off x="1123714" y="2465886"/>
                <a:ext cx="403305" cy="3682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en-US" sz="1800" i="0"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r>
                  <a:rPr lang="ja-JP" altLang="en-US" sz="1800" i="0">
                    <a:latin typeface="Arial" panose="020B0604020202020204" pitchFamily="34" charset="0"/>
                    <a:cs typeface="Arial" panose="020B0604020202020204" pitchFamily="34" charset="0"/>
                  </a:rPr>
                  <a:t>’</a:t>
                </a:r>
                <a:endParaRPr lang="en-US" altLang="en-US" sz="1800" i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504" name="Line 17"/>
              <p:cNvSpPr>
                <a:spLocks noChangeShapeType="1"/>
              </p:cNvSpPr>
              <p:nvPr/>
            </p:nvSpPr>
            <p:spPr bwMode="auto">
              <a:xfrm>
                <a:off x="1687389" y="3165957"/>
                <a:ext cx="720869" cy="2984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3505" name="Line 18"/>
              <p:cNvSpPr>
                <a:spLocks noChangeShapeType="1"/>
              </p:cNvSpPr>
              <p:nvPr/>
            </p:nvSpPr>
            <p:spPr bwMode="auto">
              <a:xfrm>
                <a:off x="2673423" y="2872277"/>
                <a:ext cx="0" cy="5048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3506" name="Line 19"/>
              <p:cNvSpPr>
                <a:spLocks noChangeShapeType="1"/>
              </p:cNvSpPr>
              <p:nvPr/>
            </p:nvSpPr>
            <p:spPr bwMode="auto">
              <a:xfrm flipH="1">
                <a:off x="2863961" y="2996099"/>
                <a:ext cx="892353" cy="4841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3507" name="Line 20"/>
              <p:cNvSpPr>
                <a:spLocks noChangeShapeType="1"/>
              </p:cNvSpPr>
              <p:nvPr/>
            </p:nvSpPr>
            <p:spPr bwMode="auto">
              <a:xfrm flipV="1">
                <a:off x="2673423" y="3605685"/>
                <a:ext cx="12703" cy="7095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grpSp>
            <p:nvGrpSpPr>
              <p:cNvPr id="164885" name="Group 47"/>
              <p:cNvGrpSpPr>
                <a:grpSpLocks/>
              </p:cNvGrpSpPr>
              <p:nvPr/>
            </p:nvGrpSpPr>
            <p:grpSpPr bwMode="auto">
              <a:xfrm>
                <a:off x="747936" y="2733042"/>
                <a:ext cx="914403" cy="690308"/>
                <a:chOff x="1046480" y="3962400"/>
                <a:chExt cx="1026163" cy="761428"/>
              </a:xfrm>
            </p:grpSpPr>
            <p:sp>
              <p:nvSpPr>
                <p:cNvPr id="82" name="Rectangle 48"/>
                <p:cNvSpPr>
                  <a:spLocks noChangeArrowheads="1"/>
                </p:cNvSpPr>
                <p:nvPr/>
              </p:nvSpPr>
              <p:spPr bwMode="auto">
                <a:xfrm rot="-5400000">
                  <a:off x="1893247" y="4299441"/>
                  <a:ext cx="110313" cy="247682"/>
                </a:xfrm>
                <a:prstGeom prst="rect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chemeClr val="bg1"/>
                    </a:gs>
                    <a:gs pos="100000">
                      <a:srgbClr val="008000"/>
                    </a:gs>
                  </a:gsLst>
                  <a:lin ang="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grpSp>
              <p:nvGrpSpPr>
                <p:cNvPr id="164920" name="Group 49"/>
                <p:cNvGrpSpPr>
                  <a:grpSpLocks/>
                </p:cNvGrpSpPr>
                <p:nvPr/>
              </p:nvGrpSpPr>
              <p:grpSpPr bwMode="auto">
                <a:xfrm>
                  <a:off x="1046480" y="3962400"/>
                  <a:ext cx="936071" cy="761428"/>
                  <a:chOff x="-44" y="1473"/>
                  <a:chExt cx="981" cy="1105"/>
                </a:xfrm>
              </p:grpSpPr>
              <p:pic>
                <p:nvPicPr>
                  <p:cNvPr id="164921" name="Picture 50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64922" name="Freeform 51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296 w 356"/>
                      <a:gd name="T3" fmla="*/ 69 h 368"/>
                      <a:gd name="T4" fmla="*/ 1537 w 356"/>
                      <a:gd name="T5" fmla="*/ 1447 h 368"/>
                      <a:gd name="T6" fmla="*/ 339 w 356"/>
                      <a:gd name="T7" fmla="*/ 1810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64886" name="Group 48"/>
              <p:cNvGrpSpPr>
                <a:grpSpLocks/>
              </p:cNvGrpSpPr>
              <p:nvPr/>
            </p:nvGrpSpPr>
            <p:grpSpPr bwMode="auto">
              <a:xfrm>
                <a:off x="3539588" y="2669737"/>
                <a:ext cx="853440" cy="741680"/>
                <a:chOff x="7179310" y="4033520"/>
                <a:chExt cx="1009650" cy="855028"/>
              </a:xfrm>
            </p:grpSpPr>
            <p:grpSp>
              <p:nvGrpSpPr>
                <p:cNvPr id="164915" name="Group 44"/>
                <p:cNvGrpSpPr>
                  <a:grpSpLocks/>
                </p:cNvGrpSpPr>
                <p:nvPr/>
              </p:nvGrpSpPr>
              <p:grpSpPr bwMode="auto">
                <a:xfrm>
                  <a:off x="7179310" y="4033520"/>
                  <a:ext cx="1009650" cy="855028"/>
                  <a:chOff x="-44" y="1473"/>
                  <a:chExt cx="981" cy="1105"/>
                </a:xfrm>
              </p:grpSpPr>
              <p:pic>
                <p:nvPicPr>
                  <p:cNvPr id="164917" name="Picture 45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64918" name="Freeform 46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296 w 356"/>
                      <a:gd name="T3" fmla="*/ 69 h 368"/>
                      <a:gd name="T4" fmla="*/ 1537 w 356"/>
                      <a:gd name="T5" fmla="*/ 1447 h 368"/>
                      <a:gd name="T6" fmla="*/ 339 w 356"/>
                      <a:gd name="T7" fmla="*/ 1810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79" name="Rectangle 43"/>
                <p:cNvSpPr>
                  <a:spLocks noChangeArrowheads="1"/>
                </p:cNvSpPr>
                <p:nvPr/>
              </p:nvSpPr>
              <p:spPr bwMode="auto">
                <a:xfrm rot="-5400000">
                  <a:off x="7440190" y="4309334"/>
                  <a:ext cx="126274" cy="195358"/>
                </a:xfrm>
                <a:prstGeom prst="rect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chemeClr val="bg1"/>
                    </a:gs>
                    <a:gs pos="100000">
                      <a:srgbClr val="008000"/>
                    </a:gs>
                  </a:gsLst>
                  <a:lin ang="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sp>
            <p:nvSpPr>
              <p:cNvPr id="50" name="Rectangle 43"/>
              <p:cNvSpPr>
                <a:spLocks noChangeArrowheads="1"/>
              </p:cNvSpPr>
              <p:nvPr/>
            </p:nvSpPr>
            <p:spPr bwMode="auto">
              <a:xfrm>
                <a:off x="2614674" y="2705593"/>
                <a:ext cx="109559" cy="165096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grpSp>
            <p:nvGrpSpPr>
              <p:cNvPr id="164888" name="Group 44"/>
              <p:cNvGrpSpPr>
                <a:grpSpLocks/>
              </p:cNvGrpSpPr>
              <p:nvPr/>
            </p:nvGrpSpPr>
            <p:grpSpPr bwMode="auto">
              <a:xfrm>
                <a:off x="2233637" y="2138292"/>
                <a:ext cx="853440" cy="741680"/>
                <a:chOff x="-44" y="1473"/>
                <a:chExt cx="981" cy="1105"/>
              </a:xfrm>
            </p:grpSpPr>
            <p:pic>
              <p:nvPicPr>
                <p:cNvPr id="164913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4914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296 w 356"/>
                    <a:gd name="T3" fmla="*/ 69 h 368"/>
                    <a:gd name="T4" fmla="*/ 1537 w 356"/>
                    <a:gd name="T5" fmla="*/ 1447 h 368"/>
                    <a:gd name="T6" fmla="*/ 339 w 356"/>
                    <a:gd name="T7" fmla="*/ 1810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164889" name="Group 51"/>
              <p:cNvGrpSpPr>
                <a:grpSpLocks/>
              </p:cNvGrpSpPr>
              <p:nvPr/>
            </p:nvGrpSpPr>
            <p:grpSpPr bwMode="auto">
              <a:xfrm>
                <a:off x="2060917" y="4279843"/>
                <a:ext cx="853440" cy="835329"/>
                <a:chOff x="8077200" y="3320111"/>
                <a:chExt cx="853440" cy="835329"/>
              </a:xfrm>
            </p:grpSpPr>
            <p:sp>
              <p:nvSpPr>
                <p:cNvPr id="72" name="Rectangle 43"/>
                <p:cNvSpPr>
                  <a:spLocks noChangeArrowheads="1"/>
                </p:cNvSpPr>
                <p:nvPr/>
              </p:nvSpPr>
              <p:spPr bwMode="auto">
                <a:xfrm>
                  <a:off x="8630957" y="3320624"/>
                  <a:ext cx="111147" cy="165096"/>
                </a:xfrm>
                <a:prstGeom prst="rect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chemeClr val="bg1"/>
                    </a:gs>
                    <a:gs pos="100000">
                      <a:srgbClr val="008000"/>
                    </a:gs>
                  </a:gsLst>
                  <a:lin ang="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grpSp>
              <p:nvGrpSpPr>
                <p:cNvPr id="164910" name="Group 44"/>
                <p:cNvGrpSpPr>
                  <a:grpSpLocks/>
                </p:cNvGrpSpPr>
                <p:nvPr/>
              </p:nvGrpSpPr>
              <p:grpSpPr bwMode="auto">
                <a:xfrm>
                  <a:off x="8077200" y="3413760"/>
                  <a:ext cx="853440" cy="741680"/>
                  <a:chOff x="-44" y="1473"/>
                  <a:chExt cx="981" cy="1105"/>
                </a:xfrm>
              </p:grpSpPr>
              <p:pic>
                <p:nvPicPr>
                  <p:cNvPr id="164911" name="Picture 45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64912" name="Freeform 46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296 w 356"/>
                      <a:gd name="T3" fmla="*/ 69 h 368"/>
                      <a:gd name="T4" fmla="*/ 1537 w 356"/>
                      <a:gd name="T5" fmla="*/ 1447 h 368"/>
                      <a:gd name="T6" fmla="*/ 339 w 356"/>
                      <a:gd name="T7" fmla="*/ 1810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</p:grpSp>
          <p:pic>
            <p:nvPicPr>
              <p:cNvPr id="63513" name="Picture 3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74913" y="3316766"/>
                <a:ext cx="603370" cy="3413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grpSp>
            <p:nvGrpSpPr>
              <p:cNvPr id="164891" name="Group 53"/>
              <p:cNvGrpSpPr>
                <a:grpSpLocks/>
              </p:cNvGrpSpPr>
              <p:nvPr/>
            </p:nvGrpSpPr>
            <p:grpSpPr bwMode="auto">
              <a:xfrm>
                <a:off x="731524" y="3616962"/>
                <a:ext cx="914403" cy="690308"/>
                <a:chOff x="1046480" y="3962400"/>
                <a:chExt cx="1026163" cy="761428"/>
              </a:xfrm>
            </p:grpSpPr>
            <p:sp>
              <p:nvSpPr>
                <p:cNvPr id="68" name="Rectangle 48"/>
                <p:cNvSpPr>
                  <a:spLocks noChangeArrowheads="1"/>
                </p:cNvSpPr>
                <p:nvPr/>
              </p:nvSpPr>
              <p:spPr bwMode="auto">
                <a:xfrm rot="-5400000">
                  <a:off x="1893846" y="4299769"/>
                  <a:ext cx="110314" cy="247682"/>
                </a:xfrm>
                <a:prstGeom prst="rect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chemeClr val="bg1"/>
                    </a:gs>
                    <a:gs pos="100000">
                      <a:srgbClr val="008000"/>
                    </a:gs>
                  </a:gsLst>
                  <a:lin ang="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grpSp>
              <p:nvGrpSpPr>
                <p:cNvPr id="164906" name="Group 49"/>
                <p:cNvGrpSpPr>
                  <a:grpSpLocks/>
                </p:cNvGrpSpPr>
                <p:nvPr/>
              </p:nvGrpSpPr>
              <p:grpSpPr bwMode="auto">
                <a:xfrm>
                  <a:off x="1046480" y="3962400"/>
                  <a:ext cx="936071" cy="761428"/>
                  <a:chOff x="-44" y="1473"/>
                  <a:chExt cx="981" cy="1105"/>
                </a:xfrm>
              </p:grpSpPr>
              <p:pic>
                <p:nvPicPr>
                  <p:cNvPr id="164907" name="Picture 50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64908" name="Freeform 51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296 w 356"/>
                      <a:gd name="T3" fmla="*/ 69 h 368"/>
                      <a:gd name="T4" fmla="*/ 1537 w 356"/>
                      <a:gd name="T5" fmla="*/ 1447 h 368"/>
                      <a:gd name="T6" fmla="*/ 339 w 356"/>
                      <a:gd name="T7" fmla="*/ 1810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64892" name="Group 54"/>
              <p:cNvGrpSpPr>
                <a:grpSpLocks/>
              </p:cNvGrpSpPr>
              <p:nvPr/>
            </p:nvGrpSpPr>
            <p:grpSpPr bwMode="auto">
              <a:xfrm>
                <a:off x="3410634" y="3567725"/>
                <a:ext cx="853440" cy="741680"/>
                <a:chOff x="7179310" y="4033520"/>
                <a:chExt cx="1009650" cy="855028"/>
              </a:xfrm>
            </p:grpSpPr>
            <p:grpSp>
              <p:nvGrpSpPr>
                <p:cNvPr id="164901" name="Group 44"/>
                <p:cNvGrpSpPr>
                  <a:grpSpLocks/>
                </p:cNvGrpSpPr>
                <p:nvPr/>
              </p:nvGrpSpPr>
              <p:grpSpPr bwMode="auto">
                <a:xfrm>
                  <a:off x="7179310" y="4033520"/>
                  <a:ext cx="1009650" cy="855028"/>
                  <a:chOff x="-44" y="1473"/>
                  <a:chExt cx="981" cy="1105"/>
                </a:xfrm>
              </p:grpSpPr>
              <p:pic>
                <p:nvPicPr>
                  <p:cNvPr id="164903" name="Picture 45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64904" name="Freeform 46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296 w 356"/>
                      <a:gd name="T3" fmla="*/ 69 h 368"/>
                      <a:gd name="T4" fmla="*/ 1537 w 356"/>
                      <a:gd name="T5" fmla="*/ 1447 h 368"/>
                      <a:gd name="T6" fmla="*/ 339 w 356"/>
                      <a:gd name="T7" fmla="*/ 1810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65" name="Rectangle 43"/>
                <p:cNvSpPr>
                  <a:spLocks noChangeArrowheads="1"/>
                </p:cNvSpPr>
                <p:nvPr/>
              </p:nvSpPr>
              <p:spPr bwMode="auto">
                <a:xfrm rot="-5400000">
                  <a:off x="7438739" y="4308075"/>
                  <a:ext cx="128105" cy="197237"/>
                </a:xfrm>
                <a:prstGeom prst="rect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chemeClr val="bg1"/>
                    </a:gs>
                    <a:gs pos="100000">
                      <a:srgbClr val="008000"/>
                    </a:gs>
                  </a:gsLst>
                  <a:lin ang="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sp>
            <p:nvSpPr>
              <p:cNvPr id="63516" name="Line 17"/>
              <p:cNvSpPr>
                <a:spLocks noChangeShapeType="1"/>
              </p:cNvSpPr>
              <p:nvPr/>
            </p:nvSpPr>
            <p:spPr bwMode="auto">
              <a:xfrm flipV="1">
                <a:off x="1660396" y="3600922"/>
                <a:ext cx="744686" cy="4508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3517" name="Line 19"/>
              <p:cNvSpPr>
                <a:spLocks noChangeShapeType="1"/>
              </p:cNvSpPr>
              <p:nvPr/>
            </p:nvSpPr>
            <p:spPr bwMode="auto">
              <a:xfrm flipH="1" flipV="1">
                <a:off x="2968756" y="3545361"/>
                <a:ext cx="646242" cy="3381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3518" name="Text Box 35"/>
              <p:cNvSpPr txBox="1">
                <a:spLocks noChangeArrowheads="1"/>
              </p:cNvSpPr>
              <p:nvPr/>
            </p:nvSpPr>
            <p:spPr bwMode="auto">
              <a:xfrm>
                <a:off x="2401907" y="3026260"/>
                <a:ext cx="312799" cy="3698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63519" name="Text Box 36"/>
              <p:cNvSpPr txBox="1">
                <a:spLocks noChangeArrowheads="1"/>
              </p:cNvSpPr>
              <p:nvPr/>
            </p:nvSpPr>
            <p:spPr bwMode="auto">
              <a:xfrm>
                <a:off x="2903656" y="3051660"/>
                <a:ext cx="323914" cy="3667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2</a:t>
                </a:r>
              </a:p>
            </p:txBody>
          </p:sp>
          <p:sp>
            <p:nvSpPr>
              <p:cNvPr id="63520" name="Text Box 37"/>
              <p:cNvSpPr txBox="1">
                <a:spLocks noChangeArrowheads="1"/>
              </p:cNvSpPr>
              <p:nvPr/>
            </p:nvSpPr>
            <p:spPr bwMode="auto">
              <a:xfrm>
                <a:off x="3125951" y="3710457"/>
                <a:ext cx="322326" cy="3667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3</a:t>
                </a:r>
              </a:p>
            </p:txBody>
          </p:sp>
          <p:sp>
            <p:nvSpPr>
              <p:cNvPr id="63521" name="Text Box 38"/>
              <p:cNvSpPr txBox="1">
                <a:spLocks noChangeArrowheads="1"/>
              </p:cNvSpPr>
              <p:nvPr/>
            </p:nvSpPr>
            <p:spPr bwMode="auto">
              <a:xfrm>
                <a:off x="2640079" y="3654896"/>
                <a:ext cx="323914" cy="3667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4</a:t>
                </a:r>
              </a:p>
            </p:txBody>
          </p:sp>
          <p:sp>
            <p:nvSpPr>
              <p:cNvPr id="63522" name="Text Box 39"/>
              <p:cNvSpPr txBox="1">
                <a:spLocks noChangeArrowheads="1"/>
              </p:cNvSpPr>
              <p:nvPr/>
            </p:nvSpPr>
            <p:spPr bwMode="auto">
              <a:xfrm>
                <a:off x="2070052" y="3704108"/>
                <a:ext cx="323914" cy="3667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5</a:t>
                </a:r>
              </a:p>
            </p:txBody>
          </p:sp>
          <p:sp>
            <p:nvSpPr>
              <p:cNvPr id="63523" name="Text Box 40"/>
              <p:cNvSpPr txBox="1">
                <a:spLocks noChangeArrowheads="1"/>
              </p:cNvSpPr>
              <p:nvPr/>
            </p:nvSpPr>
            <p:spPr bwMode="auto">
              <a:xfrm>
                <a:off x="2039884" y="3080234"/>
                <a:ext cx="319151" cy="3698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6</a:t>
                </a:r>
              </a:p>
            </p:txBody>
          </p:sp>
        </p:grpSp>
      </p:grpSp>
      <p:sp>
        <p:nvSpPr>
          <p:cNvPr id="58" name="Rectangle 3"/>
          <p:cNvSpPr txBox="1">
            <a:spLocks noChangeArrowheads="1"/>
          </p:cNvSpPr>
          <p:nvPr/>
        </p:nvSpPr>
        <p:spPr bwMode="auto">
          <a:xfrm>
            <a:off x="153988" y="2931216"/>
            <a:ext cx="4878387" cy="2132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65000"/>
              <a:buFont typeface="Wingdings" charset="0"/>
              <a:buChar char="v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>
              <a:lnSpc>
                <a:spcPts val="3000"/>
              </a:lnSpc>
              <a:defRPr/>
            </a:pPr>
            <a:r>
              <a:rPr lang="en-US" u="sng" dirty="0" smtClean="0">
                <a:solidFill>
                  <a:srgbClr val="CC0000"/>
                </a:solidFill>
              </a:rPr>
              <a:t>A:</a:t>
            </a:r>
            <a:r>
              <a:rPr lang="en-US" dirty="0" smtClean="0">
                <a:solidFill>
                  <a:srgbClr val="CC0000"/>
                </a:solidFill>
              </a:rPr>
              <a:t>  </a:t>
            </a:r>
            <a:r>
              <a:rPr lang="en-US" dirty="0" smtClean="0"/>
              <a:t>each switch has a </a:t>
            </a:r>
            <a:r>
              <a:rPr lang="en-US" dirty="0" smtClean="0">
                <a:solidFill>
                  <a:srgbClr val="CC0000"/>
                </a:solidFill>
              </a:rPr>
              <a:t>switch table,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each entry:</a:t>
            </a:r>
          </a:p>
          <a:p>
            <a:pPr lvl="1">
              <a:lnSpc>
                <a:spcPct val="100000"/>
              </a:lnSpc>
              <a:defRPr/>
            </a:pPr>
            <a:r>
              <a:rPr lang="en-US" dirty="0" smtClean="0"/>
              <a:t>(MAC address of host, interface to reach host, time stamp)</a:t>
            </a:r>
          </a:p>
          <a:p>
            <a:pPr lvl="1">
              <a:lnSpc>
                <a:spcPct val="100000"/>
              </a:lnSpc>
              <a:defRPr/>
            </a:pPr>
            <a:r>
              <a:rPr lang="en-US" dirty="0" smtClean="0"/>
              <a:t>looks like a routing table!</a:t>
            </a:r>
          </a:p>
        </p:txBody>
      </p:sp>
      <p:sp>
        <p:nvSpPr>
          <p:cNvPr id="61" name="Rectangle 3"/>
          <p:cNvSpPr txBox="1">
            <a:spLocks noChangeArrowheads="1"/>
          </p:cNvSpPr>
          <p:nvPr/>
        </p:nvSpPr>
        <p:spPr bwMode="auto">
          <a:xfrm>
            <a:off x="536575" y="5043488"/>
            <a:ext cx="5040313" cy="147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65000"/>
              <a:buFont typeface="Wingdings" charset="0"/>
              <a:buChar char="v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0" indent="0">
              <a:lnSpc>
                <a:spcPct val="75000"/>
              </a:lnSpc>
              <a:buFont typeface="Wingdings" charset="0"/>
              <a:buNone/>
              <a:defRPr/>
            </a:pPr>
            <a:r>
              <a:rPr lang="en-US" u="sng" dirty="0" smtClean="0">
                <a:solidFill>
                  <a:srgbClr val="CC0000"/>
                </a:solidFill>
              </a:rPr>
              <a:t>Q:</a:t>
            </a:r>
            <a:r>
              <a:rPr lang="en-US" dirty="0" smtClean="0">
                <a:solidFill>
                  <a:srgbClr val="CC0000"/>
                </a:solidFill>
              </a:rPr>
              <a:t> </a:t>
            </a:r>
            <a:r>
              <a:rPr lang="en-US" dirty="0" smtClean="0"/>
              <a:t>how are entries created, maintained in switch table? 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 smtClean="0"/>
              <a:t>something like a routing protocol?</a:t>
            </a:r>
            <a:endParaRPr lang="en-US" dirty="0"/>
          </a:p>
        </p:txBody>
      </p:sp>
      <p:sp>
        <p:nvSpPr>
          <p:cNvPr id="62" name="Title 1"/>
          <p:cNvSpPr>
            <a:spLocks noGrp="1"/>
          </p:cNvSpPr>
          <p:nvPr>
            <p:ph type="title"/>
          </p:nvPr>
        </p:nvSpPr>
        <p:spPr>
          <a:xfrm>
            <a:off x="0" y="-15648"/>
            <a:ext cx="7874000" cy="68330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Ethernet Switch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936" y="686419"/>
            <a:ext cx="42357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Switch Forwarding Table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678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6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913" name="Group 36"/>
          <p:cNvGrpSpPr>
            <a:grpSpLocks/>
          </p:cNvGrpSpPr>
          <p:nvPr/>
        </p:nvGrpSpPr>
        <p:grpSpPr bwMode="auto">
          <a:xfrm>
            <a:off x="4456113" y="1216025"/>
            <a:ext cx="3660775" cy="3600450"/>
            <a:chOff x="731524" y="1819788"/>
            <a:chExt cx="3661504" cy="3600334"/>
          </a:xfrm>
        </p:grpSpPr>
        <p:sp>
          <p:nvSpPr>
            <p:cNvPr id="65565" name="Text Box 23"/>
            <p:cNvSpPr txBox="1">
              <a:spLocks noChangeArrowheads="1"/>
            </p:cNvSpPr>
            <p:nvPr/>
          </p:nvSpPr>
          <p:spPr bwMode="auto">
            <a:xfrm>
              <a:off x="2655957" y="1819788"/>
              <a:ext cx="350907" cy="366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65566" name="Text Box 24"/>
            <p:cNvSpPr txBox="1">
              <a:spLocks noChangeArrowheads="1"/>
            </p:cNvSpPr>
            <p:nvPr/>
          </p:nvSpPr>
          <p:spPr bwMode="auto">
            <a:xfrm>
              <a:off x="2371738" y="5050247"/>
              <a:ext cx="371549" cy="369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800" i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ja-JP" altLang="en-US" sz="1800" i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’</a:t>
              </a:r>
              <a:endParaRPr lang="en-US" altLang="en-US" sz="1800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567" name="Text Box 25"/>
            <p:cNvSpPr txBox="1">
              <a:spLocks noChangeArrowheads="1"/>
            </p:cNvSpPr>
            <p:nvPr/>
          </p:nvSpPr>
          <p:spPr bwMode="auto">
            <a:xfrm>
              <a:off x="3988134" y="2419844"/>
              <a:ext cx="338205" cy="368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B</a:t>
              </a:r>
            </a:p>
          </p:txBody>
        </p:sp>
        <p:sp>
          <p:nvSpPr>
            <p:cNvPr id="65568" name="Text Box 26"/>
            <p:cNvSpPr txBox="1">
              <a:spLocks noChangeArrowheads="1"/>
            </p:cNvSpPr>
            <p:nvPr/>
          </p:nvSpPr>
          <p:spPr bwMode="auto">
            <a:xfrm>
              <a:off x="995101" y="4188262"/>
              <a:ext cx="390603" cy="368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800" i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r>
                <a:rPr lang="ja-JP" altLang="en-US" sz="1800" i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’</a:t>
              </a:r>
              <a:endParaRPr lang="en-US" altLang="en-US" sz="1800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569" name="Text Box 27"/>
            <p:cNvSpPr txBox="1">
              <a:spLocks noChangeArrowheads="1"/>
            </p:cNvSpPr>
            <p:nvPr/>
          </p:nvSpPr>
          <p:spPr bwMode="auto">
            <a:xfrm>
              <a:off x="3740435" y="4188262"/>
              <a:ext cx="350908" cy="368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C</a:t>
              </a:r>
            </a:p>
          </p:txBody>
        </p:sp>
        <p:sp>
          <p:nvSpPr>
            <p:cNvPr id="65570" name="Text Box 28"/>
            <p:cNvSpPr txBox="1">
              <a:spLocks noChangeArrowheads="1"/>
            </p:cNvSpPr>
            <p:nvPr/>
          </p:nvSpPr>
          <p:spPr bwMode="auto">
            <a:xfrm>
              <a:off x="1123714" y="2465880"/>
              <a:ext cx="403305" cy="368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800" i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ja-JP" altLang="en-US" sz="1800" i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’</a:t>
              </a:r>
              <a:endParaRPr lang="en-US" altLang="en-US" sz="1800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571" name="Line 17"/>
            <p:cNvSpPr>
              <a:spLocks noChangeShapeType="1"/>
            </p:cNvSpPr>
            <p:nvPr/>
          </p:nvSpPr>
          <p:spPr bwMode="auto">
            <a:xfrm>
              <a:off x="1687389" y="3165945"/>
              <a:ext cx="720869" cy="298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5572" name="Line 18"/>
            <p:cNvSpPr>
              <a:spLocks noChangeShapeType="1"/>
            </p:cNvSpPr>
            <p:nvPr/>
          </p:nvSpPr>
          <p:spPr bwMode="auto">
            <a:xfrm>
              <a:off x="2673423" y="2872267"/>
              <a:ext cx="0" cy="5048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5573" name="Line 19"/>
            <p:cNvSpPr>
              <a:spLocks noChangeShapeType="1"/>
            </p:cNvSpPr>
            <p:nvPr/>
          </p:nvSpPr>
          <p:spPr bwMode="auto">
            <a:xfrm flipH="1">
              <a:off x="2863961" y="2996088"/>
              <a:ext cx="892353" cy="4841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5574" name="Line 20"/>
            <p:cNvSpPr>
              <a:spLocks noChangeShapeType="1"/>
            </p:cNvSpPr>
            <p:nvPr/>
          </p:nvSpPr>
          <p:spPr bwMode="auto">
            <a:xfrm flipV="1">
              <a:off x="2673423" y="3605668"/>
              <a:ext cx="12703" cy="7095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166950" name="Group 47"/>
            <p:cNvGrpSpPr>
              <a:grpSpLocks/>
            </p:cNvGrpSpPr>
            <p:nvPr/>
          </p:nvGrpSpPr>
          <p:grpSpPr bwMode="auto">
            <a:xfrm>
              <a:off x="747936" y="2733042"/>
              <a:ext cx="914403" cy="690308"/>
              <a:chOff x="1046480" y="3962400"/>
              <a:chExt cx="1026163" cy="761428"/>
            </a:xfrm>
          </p:grpSpPr>
          <p:sp>
            <p:nvSpPr>
              <p:cNvPr id="100" name="Rectangle 48"/>
              <p:cNvSpPr>
                <a:spLocks noChangeArrowheads="1"/>
              </p:cNvSpPr>
              <p:nvPr/>
            </p:nvSpPr>
            <p:spPr bwMode="auto">
              <a:xfrm rot="-5400000">
                <a:off x="1893248" y="4299428"/>
                <a:ext cx="110312" cy="24768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grpSp>
            <p:nvGrpSpPr>
              <p:cNvPr id="166985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66986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6987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296 w 356"/>
                    <a:gd name="T3" fmla="*/ 69 h 368"/>
                    <a:gd name="T4" fmla="*/ 1537 w 356"/>
                    <a:gd name="T5" fmla="*/ 1447 h 368"/>
                    <a:gd name="T6" fmla="*/ 339 w 356"/>
                    <a:gd name="T7" fmla="*/ 1810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66951" name="Group 48"/>
            <p:cNvGrpSpPr>
              <a:grpSpLocks/>
            </p:cNvGrpSpPr>
            <p:nvPr/>
          </p:nvGrpSpPr>
          <p:grpSpPr bwMode="auto">
            <a:xfrm>
              <a:off x="3539588" y="2669737"/>
              <a:ext cx="853440" cy="741680"/>
              <a:chOff x="7179310" y="4033520"/>
              <a:chExt cx="1009650" cy="855028"/>
            </a:xfrm>
          </p:grpSpPr>
          <p:grpSp>
            <p:nvGrpSpPr>
              <p:cNvPr id="166980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66982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6983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296 w 356"/>
                    <a:gd name="T3" fmla="*/ 69 h 368"/>
                    <a:gd name="T4" fmla="*/ 1537 w 356"/>
                    <a:gd name="T5" fmla="*/ 1447 h 368"/>
                    <a:gd name="T6" fmla="*/ 339 w 356"/>
                    <a:gd name="T7" fmla="*/ 1810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sp>
            <p:nvSpPr>
              <p:cNvPr id="97" name="Rectangle 43"/>
              <p:cNvSpPr>
                <a:spLocks noChangeArrowheads="1"/>
              </p:cNvSpPr>
              <p:nvPr/>
            </p:nvSpPr>
            <p:spPr bwMode="auto">
              <a:xfrm rot="-5400000">
                <a:off x="7440190" y="4309323"/>
                <a:ext cx="126273" cy="195358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68" name="Rectangle 43"/>
            <p:cNvSpPr>
              <a:spLocks noChangeArrowheads="1"/>
            </p:cNvSpPr>
            <p:nvPr/>
          </p:nvSpPr>
          <p:spPr bwMode="auto">
            <a:xfrm>
              <a:off x="2614674" y="2705584"/>
              <a:ext cx="109559" cy="165095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grpSp>
          <p:nvGrpSpPr>
            <p:cNvPr id="166953" name="Group 44"/>
            <p:cNvGrpSpPr>
              <a:grpSpLocks/>
            </p:cNvGrpSpPr>
            <p:nvPr/>
          </p:nvGrpSpPr>
          <p:grpSpPr bwMode="auto">
            <a:xfrm>
              <a:off x="2233637" y="2138292"/>
              <a:ext cx="853440" cy="741680"/>
              <a:chOff x="-44" y="1473"/>
              <a:chExt cx="981" cy="1105"/>
            </a:xfrm>
          </p:grpSpPr>
          <p:pic>
            <p:nvPicPr>
              <p:cNvPr id="166978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6979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66954" name="Group 51"/>
            <p:cNvGrpSpPr>
              <a:grpSpLocks/>
            </p:cNvGrpSpPr>
            <p:nvPr/>
          </p:nvGrpSpPr>
          <p:grpSpPr bwMode="auto">
            <a:xfrm>
              <a:off x="2060917" y="4279843"/>
              <a:ext cx="853440" cy="835329"/>
              <a:chOff x="8077200" y="3320111"/>
              <a:chExt cx="853440" cy="835329"/>
            </a:xfrm>
          </p:grpSpPr>
          <p:sp>
            <p:nvSpPr>
              <p:cNvPr id="90" name="Rectangle 43"/>
              <p:cNvSpPr>
                <a:spLocks noChangeArrowheads="1"/>
              </p:cNvSpPr>
              <p:nvPr/>
            </p:nvSpPr>
            <p:spPr bwMode="auto">
              <a:xfrm>
                <a:off x="8630957" y="3320602"/>
                <a:ext cx="111147" cy="165095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grpSp>
            <p:nvGrpSpPr>
              <p:cNvPr id="166975" name="Group 44"/>
              <p:cNvGrpSpPr>
                <a:grpSpLocks/>
              </p:cNvGrpSpPr>
              <p:nvPr/>
            </p:nvGrpSpPr>
            <p:grpSpPr bwMode="auto">
              <a:xfrm>
                <a:off x="8077200" y="3413760"/>
                <a:ext cx="853440" cy="741680"/>
                <a:chOff x="-44" y="1473"/>
                <a:chExt cx="981" cy="1105"/>
              </a:xfrm>
            </p:grpSpPr>
            <p:pic>
              <p:nvPicPr>
                <p:cNvPr id="166976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6977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296 w 356"/>
                    <a:gd name="T3" fmla="*/ 69 h 368"/>
                    <a:gd name="T4" fmla="*/ 1537 w 356"/>
                    <a:gd name="T5" fmla="*/ 1447 h 368"/>
                    <a:gd name="T6" fmla="*/ 339 w 356"/>
                    <a:gd name="T7" fmla="*/ 1810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pic>
          <p:nvPicPr>
            <p:cNvPr id="65580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4913" y="3316753"/>
              <a:ext cx="603370" cy="3413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grpSp>
          <p:nvGrpSpPr>
            <p:cNvPr id="166956" name="Group 53"/>
            <p:cNvGrpSpPr>
              <a:grpSpLocks/>
            </p:cNvGrpSpPr>
            <p:nvPr/>
          </p:nvGrpSpPr>
          <p:grpSpPr bwMode="auto">
            <a:xfrm>
              <a:off x="731524" y="3616962"/>
              <a:ext cx="914403" cy="690308"/>
              <a:chOff x="1046480" y="3962400"/>
              <a:chExt cx="1026163" cy="761428"/>
            </a:xfrm>
          </p:grpSpPr>
          <p:sp>
            <p:nvSpPr>
              <p:cNvPr id="86" name="Rectangle 48"/>
              <p:cNvSpPr>
                <a:spLocks noChangeArrowheads="1"/>
              </p:cNvSpPr>
              <p:nvPr/>
            </p:nvSpPr>
            <p:spPr bwMode="auto">
              <a:xfrm rot="-5400000">
                <a:off x="1893846" y="4299747"/>
                <a:ext cx="110313" cy="24768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grpSp>
            <p:nvGrpSpPr>
              <p:cNvPr id="166971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66972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6973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296 w 356"/>
                    <a:gd name="T3" fmla="*/ 69 h 368"/>
                    <a:gd name="T4" fmla="*/ 1537 w 356"/>
                    <a:gd name="T5" fmla="*/ 1447 h 368"/>
                    <a:gd name="T6" fmla="*/ 339 w 356"/>
                    <a:gd name="T7" fmla="*/ 1810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66957" name="Group 54"/>
            <p:cNvGrpSpPr>
              <a:grpSpLocks/>
            </p:cNvGrpSpPr>
            <p:nvPr/>
          </p:nvGrpSpPr>
          <p:grpSpPr bwMode="auto">
            <a:xfrm>
              <a:off x="3410634" y="3567725"/>
              <a:ext cx="853440" cy="741680"/>
              <a:chOff x="7179310" y="4033520"/>
              <a:chExt cx="1009650" cy="855028"/>
            </a:xfrm>
          </p:grpSpPr>
          <p:grpSp>
            <p:nvGrpSpPr>
              <p:cNvPr id="166966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66968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6969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296 w 356"/>
                    <a:gd name="T3" fmla="*/ 69 h 368"/>
                    <a:gd name="T4" fmla="*/ 1537 w 356"/>
                    <a:gd name="T5" fmla="*/ 1447 h 368"/>
                    <a:gd name="T6" fmla="*/ 339 w 356"/>
                    <a:gd name="T7" fmla="*/ 1810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sp>
            <p:nvSpPr>
              <p:cNvPr id="83" name="Rectangle 43"/>
              <p:cNvSpPr>
                <a:spLocks noChangeArrowheads="1"/>
              </p:cNvSpPr>
              <p:nvPr/>
            </p:nvSpPr>
            <p:spPr bwMode="auto">
              <a:xfrm rot="-5400000">
                <a:off x="7438739" y="4308053"/>
                <a:ext cx="128104" cy="197237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65583" name="Line 17"/>
            <p:cNvSpPr>
              <a:spLocks noChangeShapeType="1"/>
            </p:cNvSpPr>
            <p:nvPr/>
          </p:nvSpPr>
          <p:spPr bwMode="auto">
            <a:xfrm flipV="1">
              <a:off x="1660396" y="3600906"/>
              <a:ext cx="744686" cy="4508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5584" name="Line 19"/>
            <p:cNvSpPr>
              <a:spLocks noChangeShapeType="1"/>
            </p:cNvSpPr>
            <p:nvPr/>
          </p:nvSpPr>
          <p:spPr bwMode="auto">
            <a:xfrm flipH="1" flipV="1">
              <a:off x="2968756" y="3545345"/>
              <a:ext cx="646242" cy="3381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5585" name="Text Box 35"/>
            <p:cNvSpPr txBox="1">
              <a:spLocks noChangeArrowheads="1"/>
            </p:cNvSpPr>
            <p:nvPr/>
          </p:nvSpPr>
          <p:spPr bwMode="auto">
            <a:xfrm>
              <a:off x="2401907" y="3026249"/>
              <a:ext cx="312799" cy="3698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65586" name="Text Box 36"/>
            <p:cNvSpPr txBox="1">
              <a:spLocks noChangeArrowheads="1"/>
            </p:cNvSpPr>
            <p:nvPr/>
          </p:nvSpPr>
          <p:spPr bwMode="auto">
            <a:xfrm>
              <a:off x="2903656" y="3051648"/>
              <a:ext cx="323914" cy="366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65587" name="Text Box 37"/>
            <p:cNvSpPr txBox="1">
              <a:spLocks noChangeArrowheads="1"/>
            </p:cNvSpPr>
            <p:nvPr/>
          </p:nvSpPr>
          <p:spPr bwMode="auto">
            <a:xfrm>
              <a:off x="3125951" y="3710440"/>
              <a:ext cx="322326" cy="366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3</a:t>
              </a:r>
            </a:p>
          </p:txBody>
        </p:sp>
        <p:sp>
          <p:nvSpPr>
            <p:cNvPr id="65588" name="Text Box 38"/>
            <p:cNvSpPr txBox="1">
              <a:spLocks noChangeArrowheads="1"/>
            </p:cNvSpPr>
            <p:nvPr/>
          </p:nvSpPr>
          <p:spPr bwMode="auto">
            <a:xfrm>
              <a:off x="2640079" y="3654879"/>
              <a:ext cx="323914" cy="366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4</a:t>
              </a:r>
            </a:p>
          </p:txBody>
        </p:sp>
        <p:sp>
          <p:nvSpPr>
            <p:cNvPr id="65589" name="Text Box 39"/>
            <p:cNvSpPr txBox="1">
              <a:spLocks noChangeArrowheads="1"/>
            </p:cNvSpPr>
            <p:nvPr/>
          </p:nvSpPr>
          <p:spPr bwMode="auto">
            <a:xfrm>
              <a:off x="2070052" y="3704090"/>
              <a:ext cx="323914" cy="366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5</a:t>
              </a:r>
            </a:p>
          </p:txBody>
        </p:sp>
        <p:sp>
          <p:nvSpPr>
            <p:cNvPr id="65590" name="Text Box 40"/>
            <p:cNvSpPr txBox="1">
              <a:spLocks noChangeArrowheads="1"/>
            </p:cNvSpPr>
            <p:nvPr/>
          </p:nvSpPr>
          <p:spPr bwMode="auto">
            <a:xfrm>
              <a:off x="2039884" y="3080222"/>
              <a:ext cx="319151" cy="3698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6</a:t>
              </a:r>
            </a:p>
          </p:txBody>
        </p:sp>
      </p:grpSp>
      <p:sp>
        <p:nvSpPr>
          <p:cNvPr id="655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9738" y="1339850"/>
            <a:ext cx="3935412" cy="4114800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sz="2400" smtClean="0"/>
              <a:t>switch</a:t>
            </a:r>
            <a:r>
              <a:rPr lang="en-US" altLang="en-US" sz="2400" smtClean="0">
                <a:solidFill>
                  <a:srgbClr val="FF0000"/>
                </a:solidFill>
              </a:rPr>
              <a:t> </a:t>
            </a:r>
            <a:r>
              <a:rPr lang="en-US" altLang="en-US" sz="2400" i="1" smtClean="0">
                <a:solidFill>
                  <a:srgbClr val="CC0000"/>
                </a:solidFill>
              </a:rPr>
              <a:t>learns</a:t>
            </a:r>
            <a:r>
              <a:rPr lang="en-US" altLang="en-US" sz="2400" smtClean="0">
                <a:solidFill>
                  <a:srgbClr val="CC0000"/>
                </a:solidFill>
              </a:rPr>
              <a:t> </a:t>
            </a:r>
            <a:r>
              <a:rPr lang="en-US" altLang="en-US" sz="2400" smtClean="0"/>
              <a:t>which hosts can be reached through which interfaces</a:t>
            </a:r>
          </a:p>
          <a:p>
            <a:pPr lvl="1"/>
            <a:r>
              <a:rPr lang="en-US" altLang="en-US" smtClean="0"/>
              <a:t>when frame received, switch </a:t>
            </a:r>
            <a:r>
              <a:rPr lang="ja-JP" altLang="en-US" smtClean="0"/>
              <a:t>“</a:t>
            </a:r>
            <a:r>
              <a:rPr lang="en-US" altLang="ja-JP" smtClean="0"/>
              <a:t>learns</a:t>
            </a:r>
            <a:r>
              <a:rPr lang="ja-JP" altLang="en-US" smtClean="0"/>
              <a:t>”</a:t>
            </a:r>
            <a:r>
              <a:rPr lang="en-US" altLang="ja-JP" smtClean="0"/>
              <a:t>  location of sender: incoming LAN segment</a:t>
            </a:r>
          </a:p>
          <a:p>
            <a:pPr lvl="1"/>
            <a:r>
              <a:rPr lang="en-US" altLang="en-US" smtClean="0"/>
              <a:t>records sender/location pair in switch table</a:t>
            </a:r>
          </a:p>
        </p:txBody>
      </p:sp>
      <p:grpSp>
        <p:nvGrpSpPr>
          <p:cNvPr id="420900" name="Group 36"/>
          <p:cNvGrpSpPr>
            <a:grpSpLocks/>
          </p:cNvGrpSpPr>
          <p:nvPr/>
        </p:nvGrpSpPr>
        <p:grpSpPr bwMode="auto">
          <a:xfrm>
            <a:off x="6778625" y="1223963"/>
            <a:ext cx="1428750" cy="369887"/>
            <a:chOff x="1750" y="3514"/>
            <a:chExt cx="900" cy="233"/>
          </a:xfrm>
        </p:grpSpPr>
        <p:sp>
          <p:nvSpPr>
            <p:cNvPr id="65561" name="Rectangle 32"/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65562" name="Text Box 33"/>
            <p:cNvSpPr txBox="1">
              <a:spLocks noChangeArrowheads="1"/>
            </p:cNvSpPr>
            <p:nvPr/>
          </p:nvSpPr>
          <p:spPr bwMode="auto">
            <a:xfrm>
              <a:off x="1750" y="3514"/>
              <a:ext cx="35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800" i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A</a:t>
              </a:r>
              <a:r>
                <a:rPr lang="ja-JP" altLang="en-US" sz="1800" i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’</a:t>
              </a:r>
              <a:endParaRPr lang="en-US" altLang="en-US" sz="1800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563" name="Line 34"/>
            <p:cNvSpPr>
              <a:spLocks noChangeShapeType="1"/>
            </p:cNvSpPr>
            <p:nvPr/>
          </p:nvSpPr>
          <p:spPr bwMode="auto">
            <a:xfrm>
              <a:off x="1936" y="3535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5564" name="Line 35"/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grpSp>
        <p:nvGrpSpPr>
          <p:cNvPr id="420905" name="Group 41"/>
          <p:cNvGrpSpPr>
            <a:grpSpLocks/>
          </p:cNvGrpSpPr>
          <p:nvPr/>
        </p:nvGrpSpPr>
        <p:grpSpPr bwMode="auto">
          <a:xfrm>
            <a:off x="6994525" y="525463"/>
            <a:ext cx="1450975" cy="714375"/>
            <a:chOff x="4406" y="331"/>
            <a:chExt cx="914" cy="450"/>
          </a:xfrm>
        </p:grpSpPr>
        <p:sp>
          <p:nvSpPr>
            <p:cNvPr id="65557" name="Line 37"/>
            <p:cNvSpPr>
              <a:spLocks noChangeShapeType="1"/>
            </p:cNvSpPr>
            <p:nvPr/>
          </p:nvSpPr>
          <p:spPr bwMode="auto">
            <a:xfrm flipV="1">
              <a:off x="4406" y="439"/>
              <a:ext cx="252" cy="3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5558" name="Line 38"/>
            <p:cNvSpPr>
              <a:spLocks noChangeShapeType="1"/>
            </p:cNvSpPr>
            <p:nvPr/>
          </p:nvSpPr>
          <p:spPr bwMode="auto">
            <a:xfrm flipV="1">
              <a:off x="4524" y="594"/>
              <a:ext cx="137" cy="1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5559" name="Text Box 39"/>
            <p:cNvSpPr txBox="1">
              <a:spLocks noChangeArrowheads="1"/>
            </p:cNvSpPr>
            <p:nvPr/>
          </p:nvSpPr>
          <p:spPr bwMode="auto">
            <a:xfrm>
              <a:off x="4643" y="331"/>
              <a:ext cx="677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i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Source: A</a:t>
              </a:r>
            </a:p>
          </p:txBody>
        </p:sp>
        <p:sp>
          <p:nvSpPr>
            <p:cNvPr id="65560" name="Text Box 40"/>
            <p:cNvSpPr txBox="1">
              <a:spLocks noChangeArrowheads="1"/>
            </p:cNvSpPr>
            <p:nvPr/>
          </p:nvSpPr>
          <p:spPr bwMode="auto">
            <a:xfrm>
              <a:off x="4660" y="492"/>
              <a:ext cx="552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600" i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Dest: A</a:t>
              </a:r>
              <a:r>
                <a:rPr lang="ja-JP" altLang="en-US" sz="1600" i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’</a:t>
              </a:r>
              <a:endParaRPr lang="en-US" altLang="en-US" sz="1600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0911" name="Group 47"/>
          <p:cNvGrpSpPr>
            <a:grpSpLocks/>
          </p:cNvGrpSpPr>
          <p:nvPr/>
        </p:nvGrpSpPr>
        <p:grpSpPr bwMode="auto">
          <a:xfrm>
            <a:off x="3336925" y="4937125"/>
            <a:ext cx="3017838" cy="1444625"/>
            <a:chOff x="3441" y="3154"/>
            <a:chExt cx="1901" cy="910"/>
          </a:xfrm>
        </p:grpSpPr>
        <p:sp>
          <p:nvSpPr>
            <p:cNvPr id="65552" name="Rectangle 43"/>
            <p:cNvSpPr>
              <a:spLocks noChangeArrowheads="1"/>
            </p:cNvSpPr>
            <p:nvPr/>
          </p:nvSpPr>
          <p:spPr bwMode="auto">
            <a:xfrm>
              <a:off x="3449" y="3154"/>
              <a:ext cx="1893" cy="90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65553" name="Text Box 42"/>
            <p:cNvSpPr txBox="1">
              <a:spLocks noChangeArrowheads="1"/>
            </p:cNvSpPr>
            <p:nvPr/>
          </p:nvSpPr>
          <p:spPr bwMode="auto">
            <a:xfrm>
              <a:off x="3441" y="3175"/>
              <a:ext cx="186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MAC addr   interface    TTL</a:t>
              </a:r>
            </a:p>
          </p:txBody>
        </p:sp>
        <p:sp>
          <p:nvSpPr>
            <p:cNvPr id="65554" name="Line 44"/>
            <p:cNvSpPr>
              <a:spLocks noChangeShapeType="1"/>
            </p:cNvSpPr>
            <p:nvPr/>
          </p:nvSpPr>
          <p:spPr bwMode="auto">
            <a:xfrm>
              <a:off x="4226" y="3154"/>
              <a:ext cx="0" cy="9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5555" name="Line 45"/>
            <p:cNvSpPr>
              <a:spLocks noChangeShapeType="1"/>
            </p:cNvSpPr>
            <p:nvPr/>
          </p:nvSpPr>
          <p:spPr bwMode="auto">
            <a:xfrm>
              <a:off x="4963" y="3157"/>
              <a:ext cx="0" cy="9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5556" name="Line 46"/>
            <p:cNvSpPr>
              <a:spLocks noChangeShapeType="1"/>
            </p:cNvSpPr>
            <p:nvPr/>
          </p:nvSpPr>
          <p:spPr bwMode="auto">
            <a:xfrm>
              <a:off x="3452" y="3397"/>
              <a:ext cx="188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sp>
        <p:nvSpPr>
          <p:cNvPr id="420912" name="Text Box 48"/>
          <p:cNvSpPr txBox="1">
            <a:spLocks noChangeArrowheads="1"/>
          </p:cNvSpPr>
          <p:nvPr/>
        </p:nvSpPr>
        <p:spPr bwMode="auto">
          <a:xfrm>
            <a:off x="6464300" y="5326063"/>
            <a:ext cx="1724025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Switch table </a:t>
            </a:r>
          </a:p>
          <a:p>
            <a:pPr algn="ctr">
              <a:defRPr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(initially empty)</a:t>
            </a:r>
          </a:p>
        </p:txBody>
      </p:sp>
      <p:grpSp>
        <p:nvGrpSpPr>
          <p:cNvPr id="420917" name="Group 53"/>
          <p:cNvGrpSpPr>
            <a:grpSpLocks/>
          </p:cNvGrpSpPr>
          <p:nvPr/>
        </p:nvGrpSpPr>
        <p:grpSpPr bwMode="auto">
          <a:xfrm>
            <a:off x="3771900" y="5370513"/>
            <a:ext cx="2471738" cy="376237"/>
            <a:chOff x="2376" y="3383"/>
            <a:chExt cx="1557" cy="237"/>
          </a:xfrm>
        </p:grpSpPr>
        <p:sp>
          <p:nvSpPr>
            <p:cNvPr id="65549" name="Text Box 49"/>
            <p:cNvSpPr txBox="1">
              <a:spLocks noChangeArrowheads="1"/>
            </p:cNvSpPr>
            <p:nvPr/>
          </p:nvSpPr>
          <p:spPr bwMode="auto">
            <a:xfrm>
              <a:off x="2376" y="3388"/>
              <a:ext cx="22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65550" name="Text Box 50"/>
            <p:cNvSpPr txBox="1">
              <a:spLocks noChangeArrowheads="1"/>
            </p:cNvSpPr>
            <p:nvPr/>
          </p:nvSpPr>
          <p:spPr bwMode="auto">
            <a:xfrm>
              <a:off x="3133" y="3387"/>
              <a:ext cx="19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65551" name="Text Box 51"/>
            <p:cNvSpPr txBox="1">
              <a:spLocks noChangeArrowheads="1"/>
            </p:cNvSpPr>
            <p:nvPr/>
          </p:nvSpPr>
          <p:spPr bwMode="auto">
            <a:xfrm>
              <a:off x="3655" y="3383"/>
              <a:ext cx="27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60</a:t>
              </a:r>
            </a:p>
          </p:txBody>
        </p:sp>
      </p:grpSp>
      <p:sp>
        <p:nvSpPr>
          <p:cNvPr id="78" name="Title 1"/>
          <p:cNvSpPr>
            <a:spLocks noGrp="1"/>
          </p:cNvSpPr>
          <p:nvPr>
            <p:ph type="title"/>
          </p:nvPr>
        </p:nvSpPr>
        <p:spPr>
          <a:xfrm>
            <a:off x="0" y="-15648"/>
            <a:ext cx="7874000" cy="68330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Ethernet Switch</a:t>
            </a:r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936" y="686419"/>
            <a:ext cx="35810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Switch: Self-learning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62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0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20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20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59259E-6 L -0.10694 0.11482 L -0.10694 0.24329 " pathEditMode="relative" rAng="0" ptsTypes="AAA">
                                      <p:cBhvr>
                                        <p:cTn id="24" dur="2000" fill="hold"/>
                                        <p:tgtEl>
                                          <p:spTgt spid="4209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47" y="1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20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9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0238" y="1228866"/>
            <a:ext cx="8201025" cy="5095875"/>
          </a:xfrm>
        </p:spPr>
        <p:txBody>
          <a:bodyPr>
            <a:noAutofit/>
          </a:bodyPr>
          <a:lstStyle/>
          <a:p>
            <a:pPr>
              <a:buFont typeface="Wingdings" charset="0"/>
              <a:buNone/>
              <a:defRPr/>
            </a:pPr>
            <a:r>
              <a:rPr lang="en-US" sz="2400" dirty="0">
                <a:ea typeface="ＭＳ Ｐゴシック" charset="0"/>
              </a:rPr>
              <a:t>W</a:t>
            </a:r>
            <a:r>
              <a:rPr lang="en-US" sz="2400" dirty="0" smtClean="0">
                <a:ea typeface="ＭＳ Ｐゴシック" charset="0"/>
              </a:rPr>
              <a:t>hen  </a:t>
            </a:r>
            <a:r>
              <a:rPr lang="en-US" sz="2400" dirty="0">
                <a:ea typeface="ＭＳ Ｐゴシック" charset="0"/>
              </a:rPr>
              <a:t>frame </a:t>
            </a:r>
            <a:r>
              <a:rPr lang="en-US" sz="2400" dirty="0" smtClean="0">
                <a:ea typeface="ＭＳ Ｐゴシック" charset="0"/>
              </a:rPr>
              <a:t>received at switch:</a:t>
            </a:r>
            <a:r>
              <a:rPr lang="en-US" sz="2400" dirty="0">
                <a:ea typeface="ＭＳ Ｐゴシック" charset="0"/>
              </a:rPr>
              <a:t/>
            </a:r>
            <a:br>
              <a:rPr lang="en-US" sz="2400" dirty="0">
                <a:ea typeface="ＭＳ Ｐゴシック" charset="0"/>
              </a:rPr>
            </a:br>
            <a:endParaRPr lang="en-US" sz="2400" dirty="0">
              <a:ea typeface="ＭＳ Ｐゴシック" charset="0"/>
            </a:endParaRPr>
          </a:p>
          <a:p>
            <a:pPr lvl="1">
              <a:buFont typeface="Wingdings" charset="0"/>
              <a:buNone/>
              <a:defRPr/>
            </a:pPr>
            <a:r>
              <a:rPr lang="en-US" sz="2400" dirty="0">
                <a:ea typeface="ＭＳ Ｐゴシック" charset="0"/>
              </a:rPr>
              <a:t>1. record </a:t>
            </a:r>
            <a:r>
              <a:rPr lang="en-US" sz="2400" dirty="0" smtClean="0">
                <a:ea typeface="ＭＳ Ｐゴシック" charset="0"/>
              </a:rPr>
              <a:t>incoming link, MAC address of sending </a:t>
            </a:r>
            <a:r>
              <a:rPr lang="en-US" sz="2400" dirty="0">
                <a:ea typeface="ＭＳ Ｐゴシック" charset="0"/>
              </a:rPr>
              <a:t>host</a:t>
            </a:r>
          </a:p>
          <a:p>
            <a:pPr lvl="1">
              <a:buFont typeface="Wingdings" charset="0"/>
              <a:buNone/>
              <a:defRPr/>
            </a:pPr>
            <a:r>
              <a:rPr lang="en-US" sz="2400" dirty="0">
                <a:ea typeface="ＭＳ Ｐゴシック" charset="0"/>
              </a:rPr>
              <a:t>2. index switch table using MAC </a:t>
            </a:r>
            <a:r>
              <a:rPr lang="en-US" sz="2400" dirty="0" smtClean="0">
                <a:ea typeface="ＭＳ Ｐゴシック" charset="0"/>
              </a:rPr>
              <a:t>destination </a:t>
            </a:r>
            <a:r>
              <a:rPr lang="en-US" sz="2400" dirty="0">
                <a:ea typeface="ＭＳ Ｐゴシック" charset="0"/>
              </a:rPr>
              <a:t>address</a:t>
            </a:r>
            <a:endParaRPr lang="en-US" sz="2400" b="1" dirty="0">
              <a:solidFill>
                <a:schemeClr val="accent2"/>
              </a:solidFill>
              <a:ea typeface="ＭＳ Ｐゴシック" charset="0"/>
            </a:endParaRPr>
          </a:p>
          <a:p>
            <a:pPr lvl="1"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ea typeface="ＭＳ Ｐゴシック" charset="0"/>
              </a:rPr>
              <a:t>3. if</a:t>
            </a:r>
            <a:r>
              <a:rPr lang="en-US" sz="2400" b="1" dirty="0">
                <a:solidFill>
                  <a:schemeClr val="accent2"/>
                </a:solidFill>
                <a:ea typeface="ＭＳ Ｐゴシック" charset="0"/>
              </a:rPr>
              <a:t> </a:t>
            </a:r>
            <a:r>
              <a:rPr lang="en-US" sz="2400" dirty="0">
                <a:ea typeface="ＭＳ Ｐゴシック" charset="0"/>
              </a:rPr>
              <a:t>entry found for destination</a:t>
            </a:r>
            <a:br>
              <a:rPr lang="en-US" sz="2400" dirty="0">
                <a:ea typeface="ＭＳ Ｐゴシック" charset="0"/>
              </a:rPr>
            </a:br>
            <a:r>
              <a:rPr lang="en-US" sz="2400" dirty="0">
                <a:ea typeface="ＭＳ Ｐゴシック" charset="0"/>
              </a:rPr>
              <a:t>  </a:t>
            </a:r>
            <a:r>
              <a:rPr lang="en-US" sz="2400" dirty="0">
                <a:solidFill>
                  <a:srgbClr val="000099"/>
                </a:solidFill>
                <a:ea typeface="ＭＳ Ｐゴシック" charset="0"/>
              </a:rPr>
              <a:t>then {</a:t>
            </a:r>
          </a:p>
          <a:p>
            <a:pPr lvl="1">
              <a:buFont typeface="Wingdings" charset="0"/>
              <a:buNone/>
              <a:defRPr/>
            </a:pPr>
            <a:r>
              <a:rPr lang="en-US" sz="2400" b="1" dirty="0">
                <a:solidFill>
                  <a:srgbClr val="000099"/>
                </a:solidFill>
                <a:ea typeface="ＭＳ Ｐゴシック" charset="0"/>
              </a:rPr>
              <a:t>    </a:t>
            </a:r>
            <a:r>
              <a:rPr lang="en-US" sz="2400" b="1" dirty="0" smtClean="0">
                <a:solidFill>
                  <a:srgbClr val="000099"/>
                </a:solidFill>
                <a:ea typeface="ＭＳ Ｐゴシック" charset="0"/>
              </a:rPr>
              <a:t>       </a:t>
            </a:r>
            <a:r>
              <a:rPr lang="en-US" sz="2400" dirty="0">
                <a:solidFill>
                  <a:srgbClr val="000099"/>
                </a:solidFill>
                <a:ea typeface="ＭＳ Ｐゴシック" charset="0"/>
              </a:rPr>
              <a:t>if</a:t>
            </a:r>
            <a:r>
              <a:rPr lang="en-US" sz="2400" b="1" dirty="0">
                <a:solidFill>
                  <a:schemeClr val="accent2"/>
                </a:solidFill>
                <a:ea typeface="ＭＳ Ｐゴシック" charset="0"/>
              </a:rPr>
              <a:t> </a:t>
            </a:r>
            <a:r>
              <a:rPr lang="en-US" sz="2400" dirty="0" smtClean="0">
                <a:ea typeface="ＭＳ Ｐゴシック" charset="0"/>
              </a:rPr>
              <a:t>destination </a:t>
            </a:r>
            <a:r>
              <a:rPr lang="en-US" sz="2400" dirty="0">
                <a:ea typeface="ＭＳ Ｐゴシック" charset="0"/>
              </a:rPr>
              <a:t>on segment from which frame arrived</a:t>
            </a:r>
            <a:br>
              <a:rPr lang="en-US" sz="2400" dirty="0">
                <a:ea typeface="ＭＳ Ｐゴシック" charset="0"/>
              </a:rPr>
            </a:br>
            <a:r>
              <a:rPr lang="en-US" sz="2400" dirty="0">
                <a:ea typeface="ＭＳ Ｐゴシック" charset="0"/>
              </a:rPr>
              <a:t>       </a:t>
            </a:r>
            <a:r>
              <a:rPr lang="en-US" sz="2400" dirty="0" smtClean="0">
                <a:ea typeface="ＭＳ Ｐゴシック" charset="0"/>
              </a:rPr>
              <a:t>    </a:t>
            </a:r>
            <a:r>
              <a:rPr lang="en-US" sz="2400" dirty="0" smtClean="0">
                <a:solidFill>
                  <a:srgbClr val="000099"/>
                </a:solidFill>
                <a:ea typeface="ＭＳ Ｐゴシック" charset="0"/>
              </a:rPr>
              <a:t>then</a:t>
            </a:r>
            <a:r>
              <a:rPr lang="en-US" sz="2400" dirty="0" smtClean="0">
                <a:ea typeface="ＭＳ Ｐゴシック" charset="0"/>
              </a:rPr>
              <a:t> </a:t>
            </a:r>
            <a:r>
              <a:rPr lang="en-US" sz="2400" dirty="0">
                <a:ea typeface="ＭＳ Ｐゴシック" charset="0"/>
              </a:rPr>
              <a:t>drop </a:t>
            </a:r>
            <a:r>
              <a:rPr lang="en-US" sz="2400" dirty="0" smtClean="0">
                <a:ea typeface="ＭＳ Ｐゴシック" charset="0"/>
              </a:rPr>
              <a:t>frame</a:t>
            </a:r>
            <a:endParaRPr lang="en-US" sz="2400" dirty="0">
              <a:ea typeface="ＭＳ Ｐゴシック" charset="0"/>
            </a:endParaRPr>
          </a:p>
          <a:p>
            <a:pPr lvl="1">
              <a:buFont typeface="Wingdings" charset="0"/>
              <a:buNone/>
              <a:defRPr/>
            </a:pPr>
            <a:r>
              <a:rPr lang="en-US" sz="2400" dirty="0">
                <a:ea typeface="ＭＳ Ｐゴシック" charset="0"/>
              </a:rPr>
              <a:t>           </a:t>
            </a:r>
            <a:r>
              <a:rPr lang="en-US" sz="2400" dirty="0" smtClean="0">
                <a:ea typeface="ＭＳ Ｐゴシック" charset="0"/>
              </a:rPr>
              <a:t>    </a:t>
            </a:r>
            <a:r>
              <a:rPr lang="en-US" sz="2400" dirty="0" smtClean="0">
                <a:solidFill>
                  <a:srgbClr val="000099"/>
                </a:solidFill>
                <a:ea typeface="ＭＳ Ｐゴシック" charset="0"/>
              </a:rPr>
              <a:t>else</a:t>
            </a:r>
            <a:r>
              <a:rPr lang="en-US" sz="2400" dirty="0" smtClean="0">
                <a:ea typeface="ＭＳ Ｐゴシック" charset="0"/>
              </a:rPr>
              <a:t> </a:t>
            </a:r>
            <a:r>
              <a:rPr lang="en-US" sz="2400" dirty="0">
                <a:ea typeface="ＭＳ Ｐゴシック" charset="0"/>
              </a:rPr>
              <a:t>forward </a:t>
            </a:r>
            <a:r>
              <a:rPr lang="en-US" sz="2400" dirty="0" smtClean="0">
                <a:ea typeface="ＭＳ Ｐゴシック" charset="0"/>
              </a:rPr>
              <a:t>frame </a:t>
            </a:r>
            <a:r>
              <a:rPr lang="en-US" sz="2400" dirty="0">
                <a:ea typeface="ＭＳ Ｐゴシック" charset="0"/>
              </a:rPr>
              <a:t>on interface </a:t>
            </a:r>
            <a:r>
              <a:rPr lang="en-US" sz="2400" dirty="0" smtClean="0">
                <a:ea typeface="ＭＳ Ｐゴシック" charset="0"/>
              </a:rPr>
              <a:t>indicated by entry</a:t>
            </a:r>
            <a:endParaRPr lang="en-US" sz="2400" dirty="0">
              <a:ea typeface="ＭＳ Ｐゴシック" charset="0"/>
            </a:endParaRPr>
          </a:p>
          <a:p>
            <a:pPr lvl="1">
              <a:buFont typeface="Wingdings" charset="0"/>
              <a:buNone/>
              <a:defRPr/>
            </a:pPr>
            <a:r>
              <a:rPr lang="en-US" sz="2400" dirty="0">
                <a:ea typeface="ＭＳ Ｐゴシック" charset="0"/>
              </a:rPr>
              <a:t>     </a:t>
            </a:r>
            <a:r>
              <a:rPr lang="en-US" sz="2400" b="1" dirty="0">
                <a:solidFill>
                  <a:schemeClr val="accent2"/>
                </a:solidFill>
                <a:ea typeface="ＭＳ Ｐゴシック" charset="0"/>
              </a:rPr>
              <a:t>  </a:t>
            </a:r>
            <a:r>
              <a:rPr lang="en-US" sz="2400" dirty="0">
                <a:solidFill>
                  <a:srgbClr val="000099"/>
                </a:solidFill>
                <a:ea typeface="ＭＳ Ｐゴシック" charset="0"/>
              </a:rPr>
              <a:t>}</a:t>
            </a:r>
            <a:r>
              <a:rPr lang="en-US" sz="2400" b="1" dirty="0">
                <a:solidFill>
                  <a:schemeClr val="accent2"/>
                </a:solidFill>
                <a:ea typeface="ＭＳ Ｐゴシック" charset="0"/>
              </a:rPr>
              <a:t>   </a:t>
            </a:r>
            <a:endParaRPr lang="en-US" sz="2400" dirty="0">
              <a:ea typeface="ＭＳ Ｐゴシック" charset="0"/>
            </a:endParaRPr>
          </a:p>
          <a:p>
            <a:pPr lvl="1">
              <a:buFont typeface="Wingdings" charset="0"/>
              <a:buNone/>
              <a:defRPr/>
            </a:pPr>
            <a:r>
              <a:rPr lang="en-US" sz="2400" dirty="0">
                <a:ea typeface="ＭＳ Ｐゴシック" charset="0"/>
              </a:rPr>
              <a:t>      </a:t>
            </a:r>
            <a:r>
              <a:rPr lang="en-US" sz="2400" dirty="0">
                <a:solidFill>
                  <a:srgbClr val="000099"/>
                </a:solidFill>
                <a:ea typeface="ＭＳ Ｐゴシック" charset="0"/>
              </a:rPr>
              <a:t>else</a:t>
            </a:r>
            <a:r>
              <a:rPr lang="en-US" sz="2400" dirty="0">
                <a:ea typeface="ＭＳ Ｐゴシック" charset="0"/>
              </a:rPr>
              <a:t> </a:t>
            </a:r>
            <a:r>
              <a:rPr lang="en-US" sz="2400" dirty="0" smtClean="0">
                <a:ea typeface="ＭＳ Ｐゴシック" charset="0"/>
              </a:rPr>
              <a:t>flood  /* forward on all interfaces except arriving</a:t>
            </a:r>
          </a:p>
          <a:p>
            <a:pPr lvl="1">
              <a:buFont typeface="Wingdings" charset="0"/>
              <a:buNone/>
              <a:defRPr/>
            </a:pPr>
            <a:r>
              <a:rPr lang="en-US" sz="2400" dirty="0">
                <a:ea typeface="ＭＳ Ｐゴシック" charset="0"/>
              </a:rPr>
              <a:t> </a:t>
            </a:r>
            <a:r>
              <a:rPr lang="en-US" sz="2400" dirty="0" smtClean="0">
                <a:ea typeface="ＭＳ Ｐゴシック" charset="0"/>
              </a:rPr>
              <a:t>                         interface */</a:t>
            </a:r>
            <a:endParaRPr lang="en-US" sz="2400" dirty="0">
              <a:ea typeface="ＭＳ Ｐゴシック" charset="0"/>
            </a:endParaRPr>
          </a:p>
          <a:p>
            <a:pPr lvl="3">
              <a:buFontTx/>
              <a:buNone/>
              <a:defRPr/>
            </a:pPr>
            <a:r>
              <a:rPr lang="en-US" sz="2400" dirty="0">
                <a:latin typeface="Times New Roman" charset="0"/>
                <a:ea typeface="ＭＳ Ｐゴシック" charset="0"/>
              </a:rPr>
              <a:t>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Ethernet Switch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-15648"/>
            <a:ext cx="7874000" cy="683305"/>
          </a:xfrm>
          <a:prstGeom prst="rect">
            <a:avLst/>
          </a:prstGeom>
          <a:solidFill>
            <a:srgbClr val="B41B1D"/>
          </a:solidFill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Ethernet Switch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36" y="686419"/>
            <a:ext cx="59241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Switch: Frame filtering/forwarding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85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009" name="Group 36"/>
          <p:cNvGrpSpPr>
            <a:grpSpLocks/>
          </p:cNvGrpSpPr>
          <p:nvPr/>
        </p:nvGrpSpPr>
        <p:grpSpPr bwMode="auto">
          <a:xfrm>
            <a:off x="4456113" y="1216025"/>
            <a:ext cx="3660775" cy="3600450"/>
            <a:chOff x="731524" y="1819788"/>
            <a:chExt cx="3661504" cy="3600334"/>
          </a:xfrm>
        </p:grpSpPr>
        <p:sp>
          <p:nvSpPr>
            <p:cNvPr id="67650" name="Text Box 23"/>
            <p:cNvSpPr txBox="1">
              <a:spLocks noChangeArrowheads="1"/>
            </p:cNvSpPr>
            <p:nvPr/>
          </p:nvSpPr>
          <p:spPr bwMode="auto">
            <a:xfrm>
              <a:off x="2655957" y="1819788"/>
              <a:ext cx="350907" cy="366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67651" name="Text Box 24"/>
            <p:cNvSpPr txBox="1">
              <a:spLocks noChangeArrowheads="1"/>
            </p:cNvSpPr>
            <p:nvPr/>
          </p:nvSpPr>
          <p:spPr bwMode="auto">
            <a:xfrm>
              <a:off x="2371738" y="5050247"/>
              <a:ext cx="371549" cy="369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800" i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ja-JP" altLang="en-US" sz="1800" i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’</a:t>
              </a:r>
              <a:endParaRPr lang="en-US" altLang="en-US" sz="1800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652" name="Text Box 25"/>
            <p:cNvSpPr txBox="1">
              <a:spLocks noChangeArrowheads="1"/>
            </p:cNvSpPr>
            <p:nvPr/>
          </p:nvSpPr>
          <p:spPr bwMode="auto">
            <a:xfrm>
              <a:off x="3988134" y="2419844"/>
              <a:ext cx="338205" cy="368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B</a:t>
              </a:r>
            </a:p>
          </p:txBody>
        </p:sp>
        <p:sp>
          <p:nvSpPr>
            <p:cNvPr id="67653" name="Text Box 26"/>
            <p:cNvSpPr txBox="1">
              <a:spLocks noChangeArrowheads="1"/>
            </p:cNvSpPr>
            <p:nvPr/>
          </p:nvSpPr>
          <p:spPr bwMode="auto">
            <a:xfrm>
              <a:off x="995101" y="4188262"/>
              <a:ext cx="390603" cy="368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800" i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r>
                <a:rPr lang="ja-JP" altLang="en-US" sz="1800" i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’</a:t>
              </a:r>
              <a:endParaRPr lang="en-US" altLang="en-US" sz="1800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654" name="Text Box 27"/>
            <p:cNvSpPr txBox="1">
              <a:spLocks noChangeArrowheads="1"/>
            </p:cNvSpPr>
            <p:nvPr/>
          </p:nvSpPr>
          <p:spPr bwMode="auto">
            <a:xfrm>
              <a:off x="3740435" y="4188262"/>
              <a:ext cx="350908" cy="368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C</a:t>
              </a:r>
            </a:p>
          </p:txBody>
        </p:sp>
        <p:sp>
          <p:nvSpPr>
            <p:cNvPr id="67655" name="Text Box 28"/>
            <p:cNvSpPr txBox="1">
              <a:spLocks noChangeArrowheads="1"/>
            </p:cNvSpPr>
            <p:nvPr/>
          </p:nvSpPr>
          <p:spPr bwMode="auto">
            <a:xfrm>
              <a:off x="1123714" y="2465880"/>
              <a:ext cx="403305" cy="368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800" i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ja-JP" altLang="en-US" sz="1800" i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’</a:t>
              </a:r>
              <a:endParaRPr lang="en-US" altLang="en-US" sz="1800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656" name="Line 17"/>
            <p:cNvSpPr>
              <a:spLocks noChangeShapeType="1"/>
            </p:cNvSpPr>
            <p:nvPr/>
          </p:nvSpPr>
          <p:spPr bwMode="auto">
            <a:xfrm>
              <a:off x="1687389" y="3165945"/>
              <a:ext cx="720869" cy="298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7657" name="Line 18"/>
            <p:cNvSpPr>
              <a:spLocks noChangeShapeType="1"/>
            </p:cNvSpPr>
            <p:nvPr/>
          </p:nvSpPr>
          <p:spPr bwMode="auto">
            <a:xfrm>
              <a:off x="2673423" y="2872267"/>
              <a:ext cx="0" cy="5048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7658" name="Line 19"/>
            <p:cNvSpPr>
              <a:spLocks noChangeShapeType="1"/>
            </p:cNvSpPr>
            <p:nvPr/>
          </p:nvSpPr>
          <p:spPr bwMode="auto">
            <a:xfrm flipH="1">
              <a:off x="2863961" y="2996088"/>
              <a:ext cx="892353" cy="4841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7659" name="Line 20"/>
            <p:cNvSpPr>
              <a:spLocks noChangeShapeType="1"/>
            </p:cNvSpPr>
            <p:nvPr/>
          </p:nvSpPr>
          <p:spPr bwMode="auto">
            <a:xfrm flipV="1">
              <a:off x="2673423" y="3605668"/>
              <a:ext cx="12703" cy="7095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171083" name="Group 47"/>
            <p:cNvGrpSpPr>
              <a:grpSpLocks/>
            </p:cNvGrpSpPr>
            <p:nvPr/>
          </p:nvGrpSpPr>
          <p:grpSpPr bwMode="auto">
            <a:xfrm>
              <a:off x="747936" y="2733042"/>
              <a:ext cx="914403" cy="690308"/>
              <a:chOff x="1046480" y="3962400"/>
              <a:chExt cx="1026163" cy="761428"/>
            </a:xfrm>
          </p:grpSpPr>
          <p:sp>
            <p:nvSpPr>
              <p:cNvPr id="186" name="Rectangle 48"/>
              <p:cNvSpPr>
                <a:spLocks noChangeArrowheads="1"/>
              </p:cNvSpPr>
              <p:nvPr/>
            </p:nvSpPr>
            <p:spPr bwMode="auto">
              <a:xfrm rot="-5400000">
                <a:off x="1893248" y="4299428"/>
                <a:ext cx="110312" cy="24768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grpSp>
            <p:nvGrpSpPr>
              <p:cNvPr id="171118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71119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71120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296 w 356"/>
                    <a:gd name="T3" fmla="*/ 69 h 368"/>
                    <a:gd name="T4" fmla="*/ 1537 w 356"/>
                    <a:gd name="T5" fmla="*/ 1447 h 368"/>
                    <a:gd name="T6" fmla="*/ 339 w 356"/>
                    <a:gd name="T7" fmla="*/ 1810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71084" name="Group 48"/>
            <p:cNvGrpSpPr>
              <a:grpSpLocks/>
            </p:cNvGrpSpPr>
            <p:nvPr/>
          </p:nvGrpSpPr>
          <p:grpSpPr bwMode="auto">
            <a:xfrm>
              <a:off x="3539588" y="2669737"/>
              <a:ext cx="853440" cy="741680"/>
              <a:chOff x="7179310" y="4033520"/>
              <a:chExt cx="1009650" cy="855028"/>
            </a:xfrm>
          </p:grpSpPr>
          <p:grpSp>
            <p:nvGrpSpPr>
              <p:cNvPr id="171113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71115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71116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296 w 356"/>
                    <a:gd name="T3" fmla="*/ 69 h 368"/>
                    <a:gd name="T4" fmla="*/ 1537 w 356"/>
                    <a:gd name="T5" fmla="*/ 1447 h 368"/>
                    <a:gd name="T6" fmla="*/ 339 w 356"/>
                    <a:gd name="T7" fmla="*/ 1810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sp>
            <p:nvSpPr>
              <p:cNvPr id="183" name="Rectangle 43"/>
              <p:cNvSpPr>
                <a:spLocks noChangeArrowheads="1"/>
              </p:cNvSpPr>
              <p:nvPr/>
            </p:nvSpPr>
            <p:spPr bwMode="auto">
              <a:xfrm rot="-5400000">
                <a:off x="7440190" y="4309323"/>
                <a:ext cx="126273" cy="195358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154" name="Rectangle 43"/>
            <p:cNvSpPr>
              <a:spLocks noChangeArrowheads="1"/>
            </p:cNvSpPr>
            <p:nvPr/>
          </p:nvSpPr>
          <p:spPr bwMode="auto">
            <a:xfrm>
              <a:off x="2614674" y="2705584"/>
              <a:ext cx="109559" cy="165095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grpSp>
          <p:nvGrpSpPr>
            <p:cNvPr id="171086" name="Group 44"/>
            <p:cNvGrpSpPr>
              <a:grpSpLocks/>
            </p:cNvGrpSpPr>
            <p:nvPr/>
          </p:nvGrpSpPr>
          <p:grpSpPr bwMode="auto">
            <a:xfrm>
              <a:off x="2233637" y="2138292"/>
              <a:ext cx="853440" cy="741680"/>
              <a:chOff x="-44" y="1473"/>
              <a:chExt cx="981" cy="1105"/>
            </a:xfrm>
          </p:grpSpPr>
          <p:pic>
            <p:nvPicPr>
              <p:cNvPr id="171111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1112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71087" name="Group 51"/>
            <p:cNvGrpSpPr>
              <a:grpSpLocks/>
            </p:cNvGrpSpPr>
            <p:nvPr/>
          </p:nvGrpSpPr>
          <p:grpSpPr bwMode="auto">
            <a:xfrm>
              <a:off x="2060917" y="4279843"/>
              <a:ext cx="853440" cy="835329"/>
              <a:chOff x="8077200" y="3320111"/>
              <a:chExt cx="853440" cy="835329"/>
            </a:xfrm>
          </p:grpSpPr>
          <p:sp>
            <p:nvSpPr>
              <p:cNvPr id="176" name="Rectangle 43"/>
              <p:cNvSpPr>
                <a:spLocks noChangeArrowheads="1"/>
              </p:cNvSpPr>
              <p:nvPr/>
            </p:nvSpPr>
            <p:spPr bwMode="auto">
              <a:xfrm>
                <a:off x="8630957" y="3320602"/>
                <a:ext cx="111147" cy="165095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grpSp>
            <p:nvGrpSpPr>
              <p:cNvPr id="171108" name="Group 44"/>
              <p:cNvGrpSpPr>
                <a:grpSpLocks/>
              </p:cNvGrpSpPr>
              <p:nvPr/>
            </p:nvGrpSpPr>
            <p:grpSpPr bwMode="auto">
              <a:xfrm>
                <a:off x="8077200" y="3413760"/>
                <a:ext cx="853440" cy="741680"/>
                <a:chOff x="-44" y="1473"/>
                <a:chExt cx="981" cy="1105"/>
              </a:xfrm>
            </p:grpSpPr>
            <p:pic>
              <p:nvPicPr>
                <p:cNvPr id="171109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71110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296 w 356"/>
                    <a:gd name="T3" fmla="*/ 69 h 368"/>
                    <a:gd name="T4" fmla="*/ 1537 w 356"/>
                    <a:gd name="T5" fmla="*/ 1447 h 368"/>
                    <a:gd name="T6" fmla="*/ 339 w 356"/>
                    <a:gd name="T7" fmla="*/ 1810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pic>
          <p:nvPicPr>
            <p:cNvPr id="67665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4913" y="3316753"/>
              <a:ext cx="603370" cy="3413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grpSp>
          <p:nvGrpSpPr>
            <p:cNvPr id="171089" name="Group 53"/>
            <p:cNvGrpSpPr>
              <a:grpSpLocks/>
            </p:cNvGrpSpPr>
            <p:nvPr/>
          </p:nvGrpSpPr>
          <p:grpSpPr bwMode="auto">
            <a:xfrm>
              <a:off x="731524" y="3616962"/>
              <a:ext cx="914403" cy="690308"/>
              <a:chOff x="1046480" y="3962400"/>
              <a:chExt cx="1026163" cy="761428"/>
            </a:xfrm>
          </p:grpSpPr>
          <p:sp>
            <p:nvSpPr>
              <p:cNvPr id="172" name="Rectangle 48"/>
              <p:cNvSpPr>
                <a:spLocks noChangeArrowheads="1"/>
              </p:cNvSpPr>
              <p:nvPr/>
            </p:nvSpPr>
            <p:spPr bwMode="auto">
              <a:xfrm rot="-5400000">
                <a:off x="1893846" y="4299747"/>
                <a:ext cx="110313" cy="24768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grpSp>
            <p:nvGrpSpPr>
              <p:cNvPr id="171104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71105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71106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296 w 356"/>
                    <a:gd name="T3" fmla="*/ 69 h 368"/>
                    <a:gd name="T4" fmla="*/ 1537 w 356"/>
                    <a:gd name="T5" fmla="*/ 1447 h 368"/>
                    <a:gd name="T6" fmla="*/ 339 w 356"/>
                    <a:gd name="T7" fmla="*/ 1810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71090" name="Group 54"/>
            <p:cNvGrpSpPr>
              <a:grpSpLocks/>
            </p:cNvGrpSpPr>
            <p:nvPr/>
          </p:nvGrpSpPr>
          <p:grpSpPr bwMode="auto">
            <a:xfrm>
              <a:off x="3410634" y="3567725"/>
              <a:ext cx="853440" cy="741680"/>
              <a:chOff x="7179310" y="4033520"/>
              <a:chExt cx="1009650" cy="855028"/>
            </a:xfrm>
          </p:grpSpPr>
          <p:grpSp>
            <p:nvGrpSpPr>
              <p:cNvPr id="171099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71101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71102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296 w 356"/>
                    <a:gd name="T3" fmla="*/ 69 h 368"/>
                    <a:gd name="T4" fmla="*/ 1537 w 356"/>
                    <a:gd name="T5" fmla="*/ 1447 h 368"/>
                    <a:gd name="T6" fmla="*/ 339 w 356"/>
                    <a:gd name="T7" fmla="*/ 1810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sp>
            <p:nvSpPr>
              <p:cNvPr id="169" name="Rectangle 43"/>
              <p:cNvSpPr>
                <a:spLocks noChangeArrowheads="1"/>
              </p:cNvSpPr>
              <p:nvPr/>
            </p:nvSpPr>
            <p:spPr bwMode="auto">
              <a:xfrm rot="-5400000">
                <a:off x="7438739" y="4308053"/>
                <a:ext cx="128104" cy="197237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67668" name="Line 17"/>
            <p:cNvSpPr>
              <a:spLocks noChangeShapeType="1"/>
            </p:cNvSpPr>
            <p:nvPr/>
          </p:nvSpPr>
          <p:spPr bwMode="auto">
            <a:xfrm flipV="1">
              <a:off x="1660396" y="3600906"/>
              <a:ext cx="744686" cy="4508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7669" name="Line 19"/>
            <p:cNvSpPr>
              <a:spLocks noChangeShapeType="1"/>
            </p:cNvSpPr>
            <p:nvPr/>
          </p:nvSpPr>
          <p:spPr bwMode="auto">
            <a:xfrm flipH="1" flipV="1">
              <a:off x="2968756" y="3545345"/>
              <a:ext cx="646242" cy="3381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7670" name="Text Box 35"/>
            <p:cNvSpPr txBox="1">
              <a:spLocks noChangeArrowheads="1"/>
            </p:cNvSpPr>
            <p:nvPr/>
          </p:nvSpPr>
          <p:spPr bwMode="auto">
            <a:xfrm>
              <a:off x="2401907" y="3026249"/>
              <a:ext cx="312799" cy="3698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67671" name="Text Box 36"/>
            <p:cNvSpPr txBox="1">
              <a:spLocks noChangeArrowheads="1"/>
            </p:cNvSpPr>
            <p:nvPr/>
          </p:nvSpPr>
          <p:spPr bwMode="auto">
            <a:xfrm>
              <a:off x="2903656" y="3051648"/>
              <a:ext cx="323914" cy="366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67672" name="Text Box 37"/>
            <p:cNvSpPr txBox="1">
              <a:spLocks noChangeArrowheads="1"/>
            </p:cNvSpPr>
            <p:nvPr/>
          </p:nvSpPr>
          <p:spPr bwMode="auto">
            <a:xfrm>
              <a:off x="3125951" y="3710440"/>
              <a:ext cx="322326" cy="366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3</a:t>
              </a:r>
            </a:p>
          </p:txBody>
        </p:sp>
        <p:sp>
          <p:nvSpPr>
            <p:cNvPr id="67673" name="Text Box 38"/>
            <p:cNvSpPr txBox="1">
              <a:spLocks noChangeArrowheads="1"/>
            </p:cNvSpPr>
            <p:nvPr/>
          </p:nvSpPr>
          <p:spPr bwMode="auto">
            <a:xfrm>
              <a:off x="2640079" y="3654879"/>
              <a:ext cx="323914" cy="366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4</a:t>
              </a:r>
            </a:p>
          </p:txBody>
        </p:sp>
        <p:sp>
          <p:nvSpPr>
            <p:cNvPr id="67674" name="Text Box 39"/>
            <p:cNvSpPr txBox="1">
              <a:spLocks noChangeArrowheads="1"/>
            </p:cNvSpPr>
            <p:nvPr/>
          </p:nvSpPr>
          <p:spPr bwMode="auto">
            <a:xfrm>
              <a:off x="2070052" y="3704090"/>
              <a:ext cx="323914" cy="366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5</a:t>
              </a:r>
            </a:p>
          </p:txBody>
        </p:sp>
        <p:sp>
          <p:nvSpPr>
            <p:cNvPr id="67675" name="Text Box 40"/>
            <p:cNvSpPr txBox="1">
              <a:spLocks noChangeArrowheads="1"/>
            </p:cNvSpPr>
            <p:nvPr/>
          </p:nvSpPr>
          <p:spPr bwMode="auto">
            <a:xfrm>
              <a:off x="2039884" y="3080222"/>
              <a:ext cx="319151" cy="3698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6</a:t>
              </a:r>
            </a:p>
          </p:txBody>
        </p:sp>
      </p:grpSp>
      <p:grpSp>
        <p:nvGrpSpPr>
          <p:cNvPr id="685088" name="Group 32"/>
          <p:cNvGrpSpPr>
            <a:grpSpLocks/>
          </p:cNvGrpSpPr>
          <p:nvPr/>
        </p:nvGrpSpPr>
        <p:grpSpPr bwMode="auto">
          <a:xfrm>
            <a:off x="6778625" y="1223963"/>
            <a:ext cx="1428750" cy="369887"/>
            <a:chOff x="1750" y="3514"/>
            <a:chExt cx="900" cy="233"/>
          </a:xfrm>
        </p:grpSpPr>
        <p:sp>
          <p:nvSpPr>
            <p:cNvPr id="67646" name="Rectangle 33"/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67647" name="Text Box 34"/>
            <p:cNvSpPr txBox="1">
              <a:spLocks noChangeArrowheads="1"/>
            </p:cNvSpPr>
            <p:nvPr/>
          </p:nvSpPr>
          <p:spPr bwMode="auto">
            <a:xfrm>
              <a:off x="1750" y="3514"/>
              <a:ext cx="35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800" i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A</a:t>
              </a:r>
              <a:r>
                <a:rPr lang="ja-JP" altLang="en-US" sz="1800" i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’</a:t>
              </a:r>
              <a:endParaRPr lang="en-US" altLang="en-US" sz="1800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648" name="Line 35"/>
            <p:cNvSpPr>
              <a:spLocks noChangeShapeType="1"/>
            </p:cNvSpPr>
            <p:nvPr/>
          </p:nvSpPr>
          <p:spPr bwMode="auto">
            <a:xfrm>
              <a:off x="1936" y="3535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7649" name="Line 36"/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grpSp>
        <p:nvGrpSpPr>
          <p:cNvPr id="685093" name="Group 37"/>
          <p:cNvGrpSpPr>
            <a:grpSpLocks/>
          </p:cNvGrpSpPr>
          <p:nvPr/>
        </p:nvGrpSpPr>
        <p:grpSpPr bwMode="auto">
          <a:xfrm>
            <a:off x="6994525" y="525463"/>
            <a:ext cx="1450975" cy="714375"/>
            <a:chOff x="4406" y="331"/>
            <a:chExt cx="914" cy="450"/>
          </a:xfrm>
        </p:grpSpPr>
        <p:sp>
          <p:nvSpPr>
            <p:cNvPr id="67642" name="Line 38"/>
            <p:cNvSpPr>
              <a:spLocks noChangeShapeType="1"/>
            </p:cNvSpPr>
            <p:nvPr/>
          </p:nvSpPr>
          <p:spPr bwMode="auto">
            <a:xfrm flipV="1">
              <a:off x="4406" y="439"/>
              <a:ext cx="252" cy="3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7643" name="Line 39"/>
            <p:cNvSpPr>
              <a:spLocks noChangeShapeType="1"/>
            </p:cNvSpPr>
            <p:nvPr/>
          </p:nvSpPr>
          <p:spPr bwMode="auto">
            <a:xfrm flipV="1">
              <a:off x="4524" y="594"/>
              <a:ext cx="137" cy="1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7644" name="Text Box 40"/>
            <p:cNvSpPr txBox="1">
              <a:spLocks noChangeArrowheads="1"/>
            </p:cNvSpPr>
            <p:nvPr/>
          </p:nvSpPr>
          <p:spPr bwMode="auto">
            <a:xfrm>
              <a:off x="4643" y="331"/>
              <a:ext cx="677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i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Source: A</a:t>
              </a:r>
            </a:p>
          </p:txBody>
        </p:sp>
        <p:sp>
          <p:nvSpPr>
            <p:cNvPr id="67645" name="Text Box 41"/>
            <p:cNvSpPr txBox="1">
              <a:spLocks noChangeArrowheads="1"/>
            </p:cNvSpPr>
            <p:nvPr/>
          </p:nvSpPr>
          <p:spPr bwMode="auto">
            <a:xfrm>
              <a:off x="4660" y="492"/>
              <a:ext cx="552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600" i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Dest: A</a:t>
              </a:r>
              <a:r>
                <a:rPr lang="ja-JP" altLang="en-US" sz="1600" i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’</a:t>
              </a:r>
              <a:endParaRPr lang="en-US" altLang="en-US" sz="1600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85098" name="Group 42"/>
          <p:cNvGrpSpPr>
            <a:grpSpLocks/>
          </p:cNvGrpSpPr>
          <p:nvPr/>
        </p:nvGrpSpPr>
        <p:grpSpPr bwMode="auto">
          <a:xfrm>
            <a:off x="3336925" y="4937125"/>
            <a:ext cx="3017838" cy="1444625"/>
            <a:chOff x="3441" y="3154"/>
            <a:chExt cx="1901" cy="910"/>
          </a:xfrm>
        </p:grpSpPr>
        <p:sp>
          <p:nvSpPr>
            <p:cNvPr id="67637" name="Rectangle 43"/>
            <p:cNvSpPr>
              <a:spLocks noChangeArrowheads="1"/>
            </p:cNvSpPr>
            <p:nvPr/>
          </p:nvSpPr>
          <p:spPr bwMode="auto">
            <a:xfrm>
              <a:off x="3449" y="3154"/>
              <a:ext cx="1893" cy="90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67638" name="Text Box 44"/>
            <p:cNvSpPr txBox="1">
              <a:spLocks noChangeArrowheads="1"/>
            </p:cNvSpPr>
            <p:nvPr/>
          </p:nvSpPr>
          <p:spPr bwMode="auto">
            <a:xfrm>
              <a:off x="3441" y="3175"/>
              <a:ext cx="186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MAC addr   interface    TTL</a:t>
              </a:r>
            </a:p>
          </p:txBody>
        </p:sp>
        <p:sp>
          <p:nvSpPr>
            <p:cNvPr id="67639" name="Line 45"/>
            <p:cNvSpPr>
              <a:spLocks noChangeShapeType="1"/>
            </p:cNvSpPr>
            <p:nvPr/>
          </p:nvSpPr>
          <p:spPr bwMode="auto">
            <a:xfrm>
              <a:off x="4226" y="3154"/>
              <a:ext cx="0" cy="9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7640" name="Line 46"/>
            <p:cNvSpPr>
              <a:spLocks noChangeShapeType="1"/>
            </p:cNvSpPr>
            <p:nvPr/>
          </p:nvSpPr>
          <p:spPr bwMode="auto">
            <a:xfrm>
              <a:off x="4963" y="3157"/>
              <a:ext cx="0" cy="9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7641" name="Line 47"/>
            <p:cNvSpPr>
              <a:spLocks noChangeShapeType="1"/>
            </p:cNvSpPr>
            <p:nvPr/>
          </p:nvSpPr>
          <p:spPr bwMode="auto">
            <a:xfrm>
              <a:off x="3452" y="3397"/>
              <a:ext cx="188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sp>
        <p:nvSpPr>
          <p:cNvPr id="685104" name="Text Box 48"/>
          <p:cNvSpPr txBox="1">
            <a:spLocks noChangeArrowheads="1"/>
          </p:cNvSpPr>
          <p:nvPr/>
        </p:nvSpPr>
        <p:spPr bwMode="auto">
          <a:xfrm>
            <a:off x="6437313" y="5326063"/>
            <a:ext cx="17780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switch table </a:t>
            </a:r>
          </a:p>
          <a:p>
            <a:pPr algn="ctr"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(initially empty)</a:t>
            </a:r>
          </a:p>
        </p:txBody>
      </p:sp>
      <p:grpSp>
        <p:nvGrpSpPr>
          <p:cNvPr id="685105" name="Group 49"/>
          <p:cNvGrpSpPr>
            <a:grpSpLocks/>
          </p:cNvGrpSpPr>
          <p:nvPr/>
        </p:nvGrpSpPr>
        <p:grpSpPr bwMode="auto">
          <a:xfrm>
            <a:off x="3771900" y="5370513"/>
            <a:ext cx="2471738" cy="376237"/>
            <a:chOff x="2376" y="3383"/>
            <a:chExt cx="1557" cy="237"/>
          </a:xfrm>
        </p:grpSpPr>
        <p:sp>
          <p:nvSpPr>
            <p:cNvPr id="67634" name="Text Box 50"/>
            <p:cNvSpPr txBox="1">
              <a:spLocks noChangeArrowheads="1"/>
            </p:cNvSpPr>
            <p:nvPr/>
          </p:nvSpPr>
          <p:spPr bwMode="auto">
            <a:xfrm>
              <a:off x="2376" y="3388"/>
              <a:ext cx="22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67635" name="Text Box 51"/>
            <p:cNvSpPr txBox="1">
              <a:spLocks noChangeArrowheads="1"/>
            </p:cNvSpPr>
            <p:nvPr/>
          </p:nvSpPr>
          <p:spPr bwMode="auto">
            <a:xfrm>
              <a:off x="3133" y="3387"/>
              <a:ext cx="19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67636" name="Text Box 52"/>
            <p:cNvSpPr txBox="1">
              <a:spLocks noChangeArrowheads="1"/>
            </p:cNvSpPr>
            <p:nvPr/>
          </p:nvSpPr>
          <p:spPr bwMode="auto">
            <a:xfrm>
              <a:off x="3655" y="3383"/>
              <a:ext cx="27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60</a:t>
              </a:r>
            </a:p>
          </p:txBody>
        </p:sp>
      </p:grpSp>
      <p:grpSp>
        <p:nvGrpSpPr>
          <p:cNvPr id="685115" name="Group 59"/>
          <p:cNvGrpSpPr>
            <a:grpSpLocks/>
          </p:cNvGrpSpPr>
          <p:nvPr/>
        </p:nvGrpSpPr>
        <p:grpSpPr bwMode="auto">
          <a:xfrm>
            <a:off x="5799138" y="2881313"/>
            <a:ext cx="1428750" cy="369887"/>
            <a:chOff x="1750" y="3514"/>
            <a:chExt cx="900" cy="233"/>
          </a:xfrm>
        </p:grpSpPr>
        <p:sp>
          <p:nvSpPr>
            <p:cNvPr id="67630" name="Rectangle 60"/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67631" name="Text Box 61"/>
            <p:cNvSpPr txBox="1">
              <a:spLocks noChangeArrowheads="1"/>
            </p:cNvSpPr>
            <p:nvPr/>
          </p:nvSpPr>
          <p:spPr bwMode="auto">
            <a:xfrm>
              <a:off x="1750" y="3514"/>
              <a:ext cx="35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800" i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A</a:t>
              </a:r>
              <a:r>
                <a:rPr lang="ja-JP" altLang="en-US" sz="1800" i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’</a:t>
              </a:r>
              <a:endParaRPr lang="en-US" altLang="en-US" sz="1800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632" name="Line 62"/>
            <p:cNvSpPr>
              <a:spLocks noChangeShapeType="1"/>
            </p:cNvSpPr>
            <p:nvPr/>
          </p:nvSpPr>
          <p:spPr bwMode="auto">
            <a:xfrm>
              <a:off x="1936" y="3535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7633" name="Line 63"/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grpSp>
        <p:nvGrpSpPr>
          <p:cNvPr id="685120" name="Group 64"/>
          <p:cNvGrpSpPr>
            <a:grpSpLocks/>
          </p:cNvGrpSpPr>
          <p:nvPr/>
        </p:nvGrpSpPr>
        <p:grpSpPr bwMode="auto">
          <a:xfrm>
            <a:off x="5799138" y="2879725"/>
            <a:ext cx="1428750" cy="369888"/>
            <a:chOff x="1750" y="3514"/>
            <a:chExt cx="900" cy="233"/>
          </a:xfrm>
        </p:grpSpPr>
        <p:sp>
          <p:nvSpPr>
            <p:cNvPr id="67626" name="Rectangle 65"/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67627" name="Text Box 66"/>
            <p:cNvSpPr txBox="1">
              <a:spLocks noChangeArrowheads="1"/>
            </p:cNvSpPr>
            <p:nvPr/>
          </p:nvSpPr>
          <p:spPr bwMode="auto">
            <a:xfrm>
              <a:off x="1750" y="3514"/>
              <a:ext cx="35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800" i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A</a:t>
              </a:r>
              <a:r>
                <a:rPr lang="ja-JP" altLang="en-US" sz="1800" i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’</a:t>
              </a:r>
              <a:endParaRPr lang="en-US" altLang="en-US" sz="1800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628" name="Line 67"/>
            <p:cNvSpPr>
              <a:spLocks noChangeShapeType="1"/>
            </p:cNvSpPr>
            <p:nvPr/>
          </p:nvSpPr>
          <p:spPr bwMode="auto">
            <a:xfrm>
              <a:off x="1936" y="3535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7629" name="Line 68"/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grpSp>
        <p:nvGrpSpPr>
          <p:cNvPr id="685125" name="Group 69"/>
          <p:cNvGrpSpPr>
            <a:grpSpLocks/>
          </p:cNvGrpSpPr>
          <p:nvPr/>
        </p:nvGrpSpPr>
        <p:grpSpPr bwMode="auto">
          <a:xfrm>
            <a:off x="5799138" y="2882900"/>
            <a:ext cx="1428750" cy="369888"/>
            <a:chOff x="1750" y="3514"/>
            <a:chExt cx="900" cy="233"/>
          </a:xfrm>
        </p:grpSpPr>
        <p:sp>
          <p:nvSpPr>
            <p:cNvPr id="67622" name="Rectangle 70"/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67623" name="Text Box 71"/>
            <p:cNvSpPr txBox="1">
              <a:spLocks noChangeArrowheads="1"/>
            </p:cNvSpPr>
            <p:nvPr/>
          </p:nvSpPr>
          <p:spPr bwMode="auto">
            <a:xfrm>
              <a:off x="1750" y="3514"/>
              <a:ext cx="35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800" i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A</a:t>
              </a:r>
              <a:r>
                <a:rPr lang="ja-JP" altLang="en-US" sz="1800" i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’</a:t>
              </a:r>
              <a:endParaRPr lang="en-US" altLang="en-US" sz="1800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624" name="Line 72"/>
            <p:cNvSpPr>
              <a:spLocks noChangeShapeType="1"/>
            </p:cNvSpPr>
            <p:nvPr/>
          </p:nvSpPr>
          <p:spPr bwMode="auto">
            <a:xfrm>
              <a:off x="1936" y="3535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7625" name="Line 73"/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grpSp>
        <p:nvGrpSpPr>
          <p:cNvPr id="685130" name="Group 74"/>
          <p:cNvGrpSpPr>
            <a:grpSpLocks/>
          </p:cNvGrpSpPr>
          <p:nvPr/>
        </p:nvGrpSpPr>
        <p:grpSpPr bwMode="auto">
          <a:xfrm>
            <a:off x="5799138" y="2882900"/>
            <a:ext cx="1428750" cy="369888"/>
            <a:chOff x="1750" y="3514"/>
            <a:chExt cx="900" cy="233"/>
          </a:xfrm>
        </p:grpSpPr>
        <p:sp>
          <p:nvSpPr>
            <p:cNvPr id="67618" name="Rectangle 75"/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67619" name="Text Box 76"/>
            <p:cNvSpPr txBox="1">
              <a:spLocks noChangeArrowheads="1"/>
            </p:cNvSpPr>
            <p:nvPr/>
          </p:nvSpPr>
          <p:spPr bwMode="auto">
            <a:xfrm>
              <a:off x="1750" y="3514"/>
              <a:ext cx="35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800" i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A</a:t>
              </a:r>
              <a:r>
                <a:rPr lang="ja-JP" altLang="en-US" sz="1800" i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’</a:t>
              </a:r>
              <a:endParaRPr lang="en-US" altLang="en-US" sz="1800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620" name="Line 77"/>
            <p:cNvSpPr>
              <a:spLocks noChangeShapeType="1"/>
            </p:cNvSpPr>
            <p:nvPr/>
          </p:nvSpPr>
          <p:spPr bwMode="auto">
            <a:xfrm>
              <a:off x="1936" y="3535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7621" name="Line 78"/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grpSp>
        <p:nvGrpSpPr>
          <p:cNvPr id="685135" name="Group 79"/>
          <p:cNvGrpSpPr>
            <a:grpSpLocks/>
          </p:cNvGrpSpPr>
          <p:nvPr/>
        </p:nvGrpSpPr>
        <p:grpSpPr bwMode="auto">
          <a:xfrm>
            <a:off x="5795963" y="2879725"/>
            <a:ext cx="1428750" cy="369888"/>
            <a:chOff x="1750" y="3514"/>
            <a:chExt cx="900" cy="233"/>
          </a:xfrm>
        </p:grpSpPr>
        <p:sp>
          <p:nvSpPr>
            <p:cNvPr id="67614" name="Rectangle 80"/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67615" name="Text Box 81"/>
            <p:cNvSpPr txBox="1">
              <a:spLocks noChangeArrowheads="1"/>
            </p:cNvSpPr>
            <p:nvPr/>
          </p:nvSpPr>
          <p:spPr bwMode="auto">
            <a:xfrm>
              <a:off x="1750" y="3514"/>
              <a:ext cx="35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800" i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A</a:t>
              </a:r>
              <a:r>
                <a:rPr lang="ja-JP" altLang="en-US" sz="1800" i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’</a:t>
              </a:r>
              <a:endParaRPr lang="en-US" altLang="en-US" sz="1800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616" name="Line 82"/>
            <p:cNvSpPr>
              <a:spLocks noChangeShapeType="1"/>
            </p:cNvSpPr>
            <p:nvPr/>
          </p:nvSpPr>
          <p:spPr bwMode="auto">
            <a:xfrm>
              <a:off x="1936" y="3535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7617" name="Line 83"/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sp>
        <p:nvSpPr>
          <p:cNvPr id="685140" name="Rectangle 84"/>
          <p:cNvSpPr>
            <a:spLocks noGrp="1" noChangeArrowheads="1"/>
          </p:cNvSpPr>
          <p:nvPr>
            <p:ph type="body" idx="1"/>
          </p:nvPr>
        </p:nvSpPr>
        <p:spPr>
          <a:xfrm>
            <a:off x="285750" y="1508125"/>
            <a:ext cx="4044950" cy="944563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smtClean="0"/>
              <a:t>frame destination, A’, locaton unknown:</a:t>
            </a:r>
            <a:endParaRPr lang="en-US" altLang="en-US" i="1" smtClean="0"/>
          </a:p>
        </p:txBody>
      </p:sp>
      <p:sp>
        <p:nvSpPr>
          <p:cNvPr id="685142" name="Text Box 86"/>
          <p:cNvSpPr txBox="1">
            <a:spLocks noChangeArrowheads="1"/>
          </p:cNvSpPr>
          <p:nvPr/>
        </p:nvSpPr>
        <p:spPr bwMode="auto">
          <a:xfrm>
            <a:off x="3672279" y="1853949"/>
            <a:ext cx="838200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800" dirty="0" smtClean="0">
                <a:solidFill>
                  <a:srgbClr val="CC0000"/>
                </a:solidFill>
                <a:latin typeface="Gill Sans MT" charset="0"/>
              </a:rPr>
              <a:t>flood</a:t>
            </a:r>
          </a:p>
        </p:txBody>
      </p:sp>
      <p:grpSp>
        <p:nvGrpSpPr>
          <p:cNvPr id="685148" name="Group 92"/>
          <p:cNvGrpSpPr>
            <a:grpSpLocks/>
          </p:cNvGrpSpPr>
          <p:nvPr/>
        </p:nvGrpSpPr>
        <p:grpSpPr bwMode="auto">
          <a:xfrm>
            <a:off x="6130925" y="3981450"/>
            <a:ext cx="1428750" cy="369888"/>
            <a:chOff x="730" y="2472"/>
            <a:chExt cx="900" cy="233"/>
          </a:xfrm>
        </p:grpSpPr>
        <p:sp>
          <p:nvSpPr>
            <p:cNvPr id="67610" name="Rectangle 88"/>
            <p:cNvSpPr>
              <a:spLocks noChangeArrowheads="1"/>
            </p:cNvSpPr>
            <p:nvPr/>
          </p:nvSpPr>
          <p:spPr bwMode="auto">
            <a:xfrm>
              <a:off x="751" y="2500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67611" name="Text Box 89"/>
            <p:cNvSpPr txBox="1">
              <a:spLocks noChangeArrowheads="1"/>
            </p:cNvSpPr>
            <p:nvPr/>
          </p:nvSpPr>
          <p:spPr bwMode="auto">
            <a:xfrm>
              <a:off x="730" y="2472"/>
              <a:ext cx="35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800" i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ja-JP" altLang="en-US" sz="1800" i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’</a:t>
              </a:r>
              <a:r>
                <a:rPr lang="en-US" altLang="ja-JP" sz="1800" i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</a:t>
              </a:r>
              <a:endParaRPr lang="en-US" altLang="en-US" sz="1800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612" name="Line 90"/>
            <p:cNvSpPr>
              <a:spLocks noChangeShapeType="1"/>
            </p:cNvSpPr>
            <p:nvPr/>
          </p:nvSpPr>
          <p:spPr bwMode="auto">
            <a:xfrm>
              <a:off x="937" y="2493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7613" name="Line 91"/>
            <p:cNvSpPr>
              <a:spLocks noChangeShapeType="1"/>
            </p:cNvSpPr>
            <p:nvPr/>
          </p:nvSpPr>
          <p:spPr bwMode="auto">
            <a:xfrm>
              <a:off x="1096" y="2498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sp>
        <p:nvSpPr>
          <p:cNvPr id="685149" name="Rectangle 93"/>
          <p:cNvSpPr>
            <a:spLocks noChangeArrowheads="1"/>
          </p:cNvSpPr>
          <p:nvPr/>
        </p:nvSpPr>
        <p:spPr bwMode="auto">
          <a:xfrm>
            <a:off x="300038" y="2425700"/>
            <a:ext cx="4044950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800" i="0" dirty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destination A location known:</a:t>
            </a:r>
            <a:endParaRPr lang="en-US" sz="2800" dirty="0">
              <a:solidFill>
                <a:srgbClr val="FF0000"/>
              </a:solidFill>
              <a:latin typeface="Gill Sans MT" charset="0"/>
              <a:ea typeface="ＭＳ Ｐゴシック" charset="0"/>
            </a:endParaRPr>
          </a:p>
        </p:txBody>
      </p:sp>
      <p:grpSp>
        <p:nvGrpSpPr>
          <p:cNvPr id="685150" name="Group 94"/>
          <p:cNvGrpSpPr>
            <a:grpSpLocks/>
          </p:cNvGrpSpPr>
          <p:nvPr/>
        </p:nvGrpSpPr>
        <p:grpSpPr bwMode="auto">
          <a:xfrm>
            <a:off x="3768725" y="5656263"/>
            <a:ext cx="2471738" cy="374650"/>
            <a:chOff x="2376" y="3383"/>
            <a:chExt cx="1557" cy="236"/>
          </a:xfrm>
        </p:grpSpPr>
        <p:sp>
          <p:nvSpPr>
            <p:cNvPr id="67607" name="Text Box 95"/>
            <p:cNvSpPr txBox="1">
              <a:spLocks noChangeArrowheads="1"/>
            </p:cNvSpPr>
            <p:nvPr/>
          </p:nvSpPr>
          <p:spPr bwMode="auto">
            <a:xfrm>
              <a:off x="2376" y="3388"/>
              <a:ext cx="24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ja-JP" altLang="en-US" sz="1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’</a:t>
              </a: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608" name="Text Box 96"/>
            <p:cNvSpPr txBox="1">
              <a:spLocks noChangeArrowheads="1"/>
            </p:cNvSpPr>
            <p:nvPr/>
          </p:nvSpPr>
          <p:spPr bwMode="auto">
            <a:xfrm>
              <a:off x="3133" y="3387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4</a:t>
              </a:r>
            </a:p>
          </p:txBody>
        </p:sp>
        <p:sp>
          <p:nvSpPr>
            <p:cNvPr id="67609" name="Text Box 97"/>
            <p:cNvSpPr txBox="1">
              <a:spLocks noChangeArrowheads="1"/>
            </p:cNvSpPr>
            <p:nvPr/>
          </p:nvSpPr>
          <p:spPr bwMode="auto">
            <a:xfrm>
              <a:off x="3655" y="3383"/>
              <a:ext cx="27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60</a:t>
              </a:r>
            </a:p>
          </p:txBody>
        </p:sp>
      </p:grpSp>
      <p:sp>
        <p:nvSpPr>
          <p:cNvPr id="685154" name="Rectangle 98"/>
          <p:cNvSpPr>
            <a:spLocks noChangeArrowheads="1"/>
          </p:cNvSpPr>
          <p:nvPr/>
        </p:nvSpPr>
        <p:spPr bwMode="auto">
          <a:xfrm>
            <a:off x="658813" y="2884488"/>
            <a:ext cx="3729037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ts val="3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2800" dirty="0">
                <a:solidFill>
                  <a:srgbClr val="CC0000"/>
                </a:solidFill>
                <a:latin typeface="Gill Sans MT" charset="0"/>
                <a:ea typeface="ＭＳ Ｐゴシック" charset="0"/>
              </a:rPr>
              <a:t>            selectively send </a:t>
            </a:r>
          </a:p>
          <a:p>
            <a:pPr marL="342900" indent="-342900">
              <a:lnSpc>
                <a:spcPts val="3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2800" dirty="0">
                <a:solidFill>
                  <a:srgbClr val="CC0000"/>
                </a:solidFill>
                <a:latin typeface="Gill Sans MT" charset="0"/>
                <a:ea typeface="ＭＳ Ｐゴシック" charset="0"/>
              </a:rPr>
              <a:t>on just one link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Ethernet Switch</a:t>
            </a:r>
            <a:endParaRPr lang="en-US" dirty="0"/>
          </a:p>
        </p:txBody>
      </p:sp>
      <p:sp>
        <p:nvSpPr>
          <p:cNvPr id="115" name="TextBox 114"/>
          <p:cNvSpPr txBox="1"/>
          <p:nvPr/>
        </p:nvSpPr>
        <p:spPr>
          <a:xfrm>
            <a:off x="936" y="686419"/>
            <a:ext cx="59183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Example: Self-learning, forwarding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844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85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85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85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59259E-6 L -0.10694 0.11482 L -0.10694 0.24329 " pathEditMode="relative" rAng="0" ptsTypes="AAA">
                                      <p:cBhvr>
                                        <p:cTn id="24" dur="2000" fill="hold"/>
                                        <p:tgtEl>
                                          <p:spTgt spid="6850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47" y="1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85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6.2963E-6 L -0.12118 -0.09814 " pathEditMode="relative" ptsTypes="AA">
                                      <p:cBhvr>
                                        <p:cTn id="42" dur="2000" fill="hold"/>
                                        <p:tgtEl>
                                          <p:spTgt spid="685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7.40741E-7 L -0.09532 0.1435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685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74" y="7176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7.40741E-7 L 0.03489 0.15509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685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6" y="7755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7.40741E-7 L 0.16163 0.06667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685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3" y="3333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6 L 0.11545 -0.10231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685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64" y="-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685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-0.00509 L -0.03767 -0.17014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685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3" y="-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685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611 -0.1588 L -0.03472 -0.32871 " pathEditMode="relative" ptsTypes="AA">
                                      <p:cBhvr>
                                        <p:cTn id="95" dur="2000" fill="hold"/>
                                        <p:tgtEl>
                                          <p:spTgt spid="685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5104" grpId="0"/>
      <p:bldP spid="685140" grpId="0" build="p"/>
      <p:bldP spid="685142" grpId="0"/>
      <p:bldP spid="685149" grpId="0" build="p"/>
      <p:bldP spid="68515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3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98500" y="1320800"/>
            <a:ext cx="7881938" cy="682625"/>
          </a:xfrm>
        </p:spPr>
        <p:txBody>
          <a:bodyPr/>
          <a:lstStyle/>
          <a:p>
            <a:pPr>
              <a:buFont typeface="Wingdings" charset="0"/>
              <a:buChar char="v"/>
              <a:defRPr/>
            </a:pPr>
            <a:r>
              <a:rPr lang="en-US" dirty="0">
                <a:ea typeface="ＭＳ Ｐゴシック" charset="0"/>
                <a:cs typeface="+mn-cs"/>
              </a:rPr>
              <a:t>switches can be connected together</a:t>
            </a:r>
          </a:p>
        </p:txBody>
      </p:sp>
      <p:sp>
        <p:nvSpPr>
          <p:cNvPr id="681030" name="Rectangle 70"/>
          <p:cNvSpPr>
            <a:spLocks noChangeArrowheads="1"/>
          </p:cNvSpPr>
          <p:nvPr/>
        </p:nvSpPr>
        <p:spPr bwMode="auto">
          <a:xfrm>
            <a:off x="690563" y="4535488"/>
            <a:ext cx="7881937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defRPr/>
            </a:pPr>
            <a:r>
              <a:rPr lang="en-US" sz="2800" u="sng" dirty="0">
                <a:solidFill>
                  <a:srgbClr val="CC0000"/>
                </a:solidFill>
                <a:latin typeface="Gill Sans MT" charset="0"/>
                <a:ea typeface="ＭＳ Ｐゴシック" charset="0"/>
              </a:rPr>
              <a:t>Q:</a:t>
            </a:r>
            <a:r>
              <a:rPr lang="en-US" sz="2800" i="0" dirty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 sending from A to G - how does S</a:t>
            </a:r>
            <a:r>
              <a:rPr lang="en-US" sz="2800" i="0" baseline="-25000" dirty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1</a:t>
            </a:r>
            <a:r>
              <a:rPr lang="en-US" sz="2800" i="0" dirty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 know to forward frame destined to F via S</a:t>
            </a:r>
            <a:r>
              <a:rPr lang="en-US" sz="2800" i="0" baseline="-25000" dirty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4</a:t>
            </a:r>
            <a:r>
              <a:rPr lang="en-US" sz="2800" i="0" dirty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 and S</a:t>
            </a:r>
            <a:r>
              <a:rPr lang="en-US" sz="2800" i="0" baseline="-25000" dirty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3</a:t>
            </a:r>
            <a:r>
              <a:rPr lang="en-US" sz="2800" i="0" dirty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?</a:t>
            </a:r>
          </a:p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defRPr/>
            </a:pPr>
            <a:r>
              <a:rPr lang="en-US" sz="2800" u="sng" dirty="0">
                <a:solidFill>
                  <a:srgbClr val="CC0000"/>
                </a:solidFill>
                <a:latin typeface="Gill Sans MT" charset="0"/>
                <a:ea typeface="ＭＳ Ｐゴシック" charset="0"/>
              </a:rPr>
              <a:t>A:</a:t>
            </a:r>
            <a:r>
              <a:rPr lang="en-US" sz="2800" i="0" dirty="0">
                <a:solidFill>
                  <a:srgbClr val="CC0000"/>
                </a:solidFill>
                <a:latin typeface="Gill Sans MT" charset="0"/>
                <a:ea typeface="ＭＳ Ｐゴシック" charset="0"/>
              </a:rPr>
              <a:t> </a:t>
            </a:r>
            <a:r>
              <a:rPr lang="en-US" sz="2800" i="0" dirty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self learning! (works </a:t>
            </a:r>
            <a:r>
              <a:rPr lang="en-US" sz="2800" dirty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exactly</a:t>
            </a:r>
            <a:r>
              <a:rPr lang="en-US" sz="2800" i="0" dirty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 the same as in single-switch case!)</a:t>
            </a:r>
          </a:p>
        </p:txBody>
      </p:sp>
      <p:grpSp>
        <p:nvGrpSpPr>
          <p:cNvPr id="173062" name="Group 1"/>
          <p:cNvGrpSpPr>
            <a:grpSpLocks/>
          </p:cNvGrpSpPr>
          <p:nvPr/>
        </p:nvGrpSpPr>
        <p:grpSpPr bwMode="auto">
          <a:xfrm>
            <a:off x="958850" y="2444750"/>
            <a:ext cx="2047875" cy="1358900"/>
            <a:chOff x="958850" y="2444750"/>
            <a:chExt cx="2048416" cy="1358710"/>
          </a:xfrm>
        </p:grpSpPr>
        <p:sp>
          <p:nvSpPr>
            <p:cNvPr id="68657" name="Line 20"/>
            <p:cNvSpPr>
              <a:spLocks noChangeShapeType="1"/>
            </p:cNvSpPr>
            <p:nvPr/>
          </p:nvSpPr>
          <p:spPr bwMode="auto">
            <a:xfrm flipH="1">
              <a:off x="1582903" y="3030456"/>
              <a:ext cx="5557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8658" name="Line 21"/>
            <p:cNvSpPr>
              <a:spLocks noChangeShapeType="1"/>
            </p:cNvSpPr>
            <p:nvPr/>
          </p:nvSpPr>
          <p:spPr bwMode="auto">
            <a:xfrm flipH="1">
              <a:off x="1970355" y="3078074"/>
              <a:ext cx="271534" cy="3142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8659" name="Line 22"/>
            <p:cNvSpPr>
              <a:spLocks noChangeShapeType="1"/>
            </p:cNvSpPr>
            <p:nvPr/>
          </p:nvSpPr>
          <p:spPr bwMode="auto">
            <a:xfrm>
              <a:off x="2389566" y="3106645"/>
              <a:ext cx="73044" cy="2952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8660" name="Text Box 64"/>
            <p:cNvSpPr txBox="1">
              <a:spLocks noChangeArrowheads="1"/>
            </p:cNvSpPr>
            <p:nvPr/>
          </p:nvSpPr>
          <p:spPr bwMode="auto">
            <a:xfrm>
              <a:off x="958850" y="2844744"/>
              <a:ext cx="350931" cy="3666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68661" name="Text Box 65"/>
            <p:cNvSpPr txBox="1">
              <a:spLocks noChangeArrowheads="1"/>
            </p:cNvSpPr>
            <p:nvPr/>
          </p:nvSpPr>
          <p:spPr bwMode="auto">
            <a:xfrm>
              <a:off x="1408232" y="3306642"/>
              <a:ext cx="338226" cy="3698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B</a:t>
              </a:r>
            </a:p>
          </p:txBody>
        </p:sp>
        <p:sp>
          <p:nvSpPr>
            <p:cNvPr id="68662" name="Text Box 73"/>
            <p:cNvSpPr txBox="1">
              <a:spLocks noChangeArrowheads="1"/>
            </p:cNvSpPr>
            <p:nvPr/>
          </p:nvSpPr>
          <p:spPr bwMode="auto">
            <a:xfrm>
              <a:off x="2181548" y="2444750"/>
              <a:ext cx="423975" cy="3698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S</a:t>
              </a:r>
              <a:r>
                <a:rPr lang="en-US" i="0" baseline="-2500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68663" name="Text Box 66"/>
            <p:cNvSpPr txBox="1">
              <a:spLocks noChangeArrowheads="1"/>
            </p:cNvSpPr>
            <p:nvPr/>
          </p:nvSpPr>
          <p:spPr bwMode="auto">
            <a:xfrm>
              <a:off x="2656336" y="3298706"/>
              <a:ext cx="350930" cy="3698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C</a:t>
              </a:r>
            </a:p>
          </p:txBody>
        </p:sp>
        <p:grpSp>
          <p:nvGrpSpPr>
            <p:cNvPr id="173111" name="Group 44"/>
            <p:cNvGrpSpPr>
              <a:grpSpLocks/>
            </p:cNvGrpSpPr>
            <p:nvPr/>
          </p:nvGrpSpPr>
          <p:grpSpPr bwMode="auto">
            <a:xfrm>
              <a:off x="1127760" y="2834640"/>
              <a:ext cx="568960" cy="481140"/>
              <a:chOff x="-44" y="1473"/>
              <a:chExt cx="981" cy="1105"/>
            </a:xfrm>
          </p:grpSpPr>
          <p:pic>
            <p:nvPicPr>
              <p:cNvPr id="173119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3120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73112" name="Group 44"/>
            <p:cNvGrpSpPr>
              <a:grpSpLocks/>
            </p:cNvGrpSpPr>
            <p:nvPr/>
          </p:nvGrpSpPr>
          <p:grpSpPr bwMode="auto">
            <a:xfrm>
              <a:off x="1534160" y="3291840"/>
              <a:ext cx="568960" cy="481140"/>
              <a:chOff x="-44" y="1473"/>
              <a:chExt cx="981" cy="1105"/>
            </a:xfrm>
          </p:grpSpPr>
          <p:pic>
            <p:nvPicPr>
              <p:cNvPr id="173117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3118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73113" name="Group 44"/>
            <p:cNvGrpSpPr>
              <a:grpSpLocks/>
            </p:cNvGrpSpPr>
            <p:nvPr/>
          </p:nvGrpSpPr>
          <p:grpSpPr bwMode="auto">
            <a:xfrm>
              <a:off x="2062480" y="3322320"/>
              <a:ext cx="568960" cy="481140"/>
              <a:chOff x="-44" y="1473"/>
              <a:chExt cx="981" cy="1105"/>
            </a:xfrm>
          </p:grpSpPr>
          <p:pic>
            <p:nvPicPr>
              <p:cNvPr id="173115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3116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pic>
          <p:nvPicPr>
            <p:cNvPr id="6866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4817" y="2879664"/>
              <a:ext cx="678041" cy="2999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2379663" y="1984375"/>
            <a:ext cx="4856162" cy="2044700"/>
            <a:chOff x="2379663" y="1984375"/>
            <a:chExt cx="4855711" cy="2044145"/>
          </a:xfrm>
        </p:grpSpPr>
        <p:sp>
          <p:nvSpPr>
            <p:cNvPr id="68618" name="Line 23"/>
            <p:cNvSpPr>
              <a:spLocks noChangeShapeType="1"/>
            </p:cNvSpPr>
            <p:nvPr/>
          </p:nvSpPr>
          <p:spPr bwMode="auto">
            <a:xfrm flipH="1">
              <a:off x="3635258" y="3068344"/>
              <a:ext cx="346043" cy="2158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8619" name="Line 24"/>
            <p:cNvSpPr>
              <a:spLocks noChangeShapeType="1"/>
            </p:cNvSpPr>
            <p:nvPr/>
          </p:nvSpPr>
          <p:spPr bwMode="auto">
            <a:xfrm flipH="1">
              <a:off x="3949554" y="3087389"/>
              <a:ext cx="125401" cy="5872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8620" name="Line 25"/>
            <p:cNvSpPr>
              <a:spLocks noChangeShapeType="1"/>
            </p:cNvSpPr>
            <p:nvPr/>
          </p:nvSpPr>
          <p:spPr bwMode="auto">
            <a:xfrm>
              <a:off x="4254326" y="3030254"/>
              <a:ext cx="230167" cy="3618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8621" name="Line 26"/>
            <p:cNvSpPr>
              <a:spLocks noChangeShapeType="1"/>
            </p:cNvSpPr>
            <p:nvPr/>
          </p:nvSpPr>
          <p:spPr bwMode="auto">
            <a:xfrm flipH="1">
              <a:off x="5532145" y="3106433"/>
              <a:ext cx="428585" cy="2444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8622" name="Line 27"/>
            <p:cNvSpPr>
              <a:spLocks noChangeShapeType="1"/>
            </p:cNvSpPr>
            <p:nvPr/>
          </p:nvSpPr>
          <p:spPr bwMode="auto">
            <a:xfrm flipH="1">
              <a:off x="6035335" y="3077866"/>
              <a:ext cx="9524" cy="4697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8623" name="Line 35"/>
            <p:cNvSpPr>
              <a:spLocks noChangeShapeType="1"/>
            </p:cNvSpPr>
            <p:nvPr/>
          </p:nvSpPr>
          <p:spPr bwMode="auto">
            <a:xfrm flipH="1">
              <a:off x="2379663" y="2355749"/>
              <a:ext cx="1517509" cy="5364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8624" name="Line 36"/>
            <p:cNvSpPr>
              <a:spLocks noChangeShapeType="1"/>
            </p:cNvSpPr>
            <p:nvPr/>
          </p:nvSpPr>
          <p:spPr bwMode="auto">
            <a:xfrm>
              <a:off x="4200356" y="2322421"/>
              <a:ext cx="0" cy="599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8625" name="Line 37"/>
            <p:cNvSpPr>
              <a:spLocks noChangeShapeType="1"/>
            </p:cNvSpPr>
            <p:nvPr/>
          </p:nvSpPr>
          <p:spPr bwMode="auto">
            <a:xfrm flipH="1" flipV="1">
              <a:off x="4449571" y="2306551"/>
              <a:ext cx="1406394" cy="6840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8626" name="Line 63"/>
            <p:cNvSpPr>
              <a:spLocks noChangeShapeType="1"/>
            </p:cNvSpPr>
            <p:nvPr/>
          </p:nvSpPr>
          <p:spPr bwMode="auto">
            <a:xfrm>
              <a:off x="6411539" y="3131826"/>
              <a:ext cx="285723" cy="1587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8627" name="Text Box 67"/>
            <p:cNvSpPr txBox="1">
              <a:spLocks noChangeArrowheads="1"/>
            </p:cNvSpPr>
            <p:nvPr/>
          </p:nvSpPr>
          <p:spPr bwMode="auto">
            <a:xfrm>
              <a:off x="3620973" y="3222289"/>
              <a:ext cx="349218" cy="3666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D</a:t>
              </a:r>
            </a:p>
          </p:txBody>
        </p:sp>
        <p:sp>
          <p:nvSpPr>
            <p:cNvPr id="68628" name="Text Box 68"/>
            <p:cNvSpPr txBox="1">
              <a:spLocks noChangeArrowheads="1"/>
            </p:cNvSpPr>
            <p:nvPr/>
          </p:nvSpPr>
          <p:spPr bwMode="auto">
            <a:xfrm>
              <a:off x="4094004" y="3658733"/>
              <a:ext cx="338106" cy="369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E</a:t>
              </a:r>
            </a:p>
          </p:txBody>
        </p:sp>
        <p:sp>
          <p:nvSpPr>
            <p:cNvPr id="68629" name="Text Box 69"/>
            <p:cNvSpPr txBox="1">
              <a:spLocks noChangeArrowheads="1"/>
            </p:cNvSpPr>
            <p:nvPr/>
          </p:nvSpPr>
          <p:spPr bwMode="auto">
            <a:xfrm>
              <a:off x="4567035" y="3057234"/>
              <a:ext cx="325407" cy="3697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F</a:t>
              </a:r>
            </a:p>
          </p:txBody>
        </p:sp>
        <p:sp>
          <p:nvSpPr>
            <p:cNvPr id="68630" name="Text Box 74"/>
            <p:cNvSpPr txBox="1">
              <a:spLocks noChangeArrowheads="1"/>
            </p:cNvSpPr>
            <p:nvPr/>
          </p:nvSpPr>
          <p:spPr bwMode="auto">
            <a:xfrm>
              <a:off x="3408267" y="2768387"/>
              <a:ext cx="436521" cy="3666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S</a:t>
              </a:r>
              <a:r>
                <a:rPr lang="en-US" i="0" baseline="-2500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68631" name="Text Box 75"/>
            <p:cNvSpPr txBox="1">
              <a:spLocks noChangeArrowheads="1"/>
            </p:cNvSpPr>
            <p:nvPr/>
          </p:nvSpPr>
          <p:spPr bwMode="auto">
            <a:xfrm>
              <a:off x="4635290" y="1984375"/>
              <a:ext cx="436522" cy="3666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S</a:t>
              </a:r>
              <a:r>
                <a:rPr lang="en-US" i="0" baseline="-2500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4</a:t>
              </a:r>
            </a:p>
          </p:txBody>
        </p:sp>
        <p:sp>
          <p:nvSpPr>
            <p:cNvPr id="68632" name="Text Box 76"/>
            <p:cNvSpPr txBox="1">
              <a:spLocks noChangeArrowheads="1"/>
            </p:cNvSpPr>
            <p:nvPr/>
          </p:nvSpPr>
          <p:spPr bwMode="auto">
            <a:xfrm>
              <a:off x="6009938" y="2570004"/>
              <a:ext cx="436522" cy="3666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S</a:t>
              </a:r>
              <a:r>
                <a:rPr lang="en-US" i="0" baseline="-2500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3</a:t>
              </a:r>
            </a:p>
          </p:txBody>
        </p:sp>
        <p:sp>
          <p:nvSpPr>
            <p:cNvPr id="68633" name="Text Box 78"/>
            <p:cNvSpPr txBox="1">
              <a:spLocks noChangeArrowheads="1"/>
            </p:cNvSpPr>
            <p:nvPr/>
          </p:nvSpPr>
          <p:spPr bwMode="auto">
            <a:xfrm>
              <a:off x="6240104" y="3541290"/>
              <a:ext cx="360329" cy="3666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H</a:t>
              </a:r>
            </a:p>
          </p:txBody>
        </p:sp>
        <p:sp>
          <p:nvSpPr>
            <p:cNvPr id="68634" name="Text Box 79"/>
            <p:cNvSpPr txBox="1">
              <a:spLocks noChangeArrowheads="1"/>
            </p:cNvSpPr>
            <p:nvPr/>
          </p:nvSpPr>
          <p:spPr bwMode="auto">
            <a:xfrm>
              <a:off x="6986160" y="3179439"/>
              <a:ext cx="249214" cy="369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I</a:t>
              </a:r>
            </a:p>
          </p:txBody>
        </p:sp>
        <p:sp>
          <p:nvSpPr>
            <p:cNvPr id="68635" name="Text Box 80"/>
            <p:cNvSpPr txBox="1">
              <a:spLocks noChangeArrowheads="1"/>
            </p:cNvSpPr>
            <p:nvPr/>
          </p:nvSpPr>
          <p:spPr bwMode="auto">
            <a:xfrm>
              <a:off x="5103560" y="3595251"/>
              <a:ext cx="365091" cy="369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G</a:t>
              </a:r>
            </a:p>
          </p:txBody>
        </p:sp>
        <p:pic>
          <p:nvPicPr>
            <p:cNvPr id="68636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3899" y="2930268"/>
              <a:ext cx="677799" cy="2999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grpSp>
          <p:nvGrpSpPr>
            <p:cNvPr id="173084" name="Group 44"/>
            <p:cNvGrpSpPr>
              <a:grpSpLocks/>
            </p:cNvGrpSpPr>
            <p:nvPr/>
          </p:nvGrpSpPr>
          <p:grpSpPr bwMode="auto">
            <a:xfrm>
              <a:off x="3139440" y="3180080"/>
              <a:ext cx="568960" cy="481140"/>
              <a:chOff x="-44" y="1473"/>
              <a:chExt cx="981" cy="1105"/>
            </a:xfrm>
          </p:grpSpPr>
          <p:pic>
            <p:nvPicPr>
              <p:cNvPr id="173102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3103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73085" name="Group 44"/>
            <p:cNvGrpSpPr>
              <a:grpSpLocks/>
            </p:cNvGrpSpPr>
            <p:nvPr/>
          </p:nvGrpSpPr>
          <p:grpSpPr bwMode="auto">
            <a:xfrm>
              <a:off x="3576320" y="3525520"/>
              <a:ext cx="568960" cy="481140"/>
              <a:chOff x="-44" y="1473"/>
              <a:chExt cx="981" cy="1105"/>
            </a:xfrm>
          </p:grpSpPr>
          <p:pic>
            <p:nvPicPr>
              <p:cNvPr id="173100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3101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73086" name="Group 44"/>
            <p:cNvGrpSpPr>
              <a:grpSpLocks/>
            </p:cNvGrpSpPr>
            <p:nvPr/>
          </p:nvGrpSpPr>
          <p:grpSpPr bwMode="auto">
            <a:xfrm>
              <a:off x="4135120" y="3281680"/>
              <a:ext cx="568960" cy="481140"/>
              <a:chOff x="-44" y="1473"/>
              <a:chExt cx="981" cy="1105"/>
            </a:xfrm>
          </p:grpSpPr>
          <p:pic>
            <p:nvPicPr>
              <p:cNvPr id="173098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3099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73087" name="Group 44"/>
            <p:cNvGrpSpPr>
              <a:grpSpLocks/>
            </p:cNvGrpSpPr>
            <p:nvPr/>
          </p:nvGrpSpPr>
          <p:grpSpPr bwMode="auto">
            <a:xfrm>
              <a:off x="5049520" y="3261360"/>
              <a:ext cx="568960" cy="481140"/>
              <a:chOff x="-44" y="1473"/>
              <a:chExt cx="981" cy="1105"/>
            </a:xfrm>
          </p:grpSpPr>
          <p:pic>
            <p:nvPicPr>
              <p:cNvPr id="173096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3097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73088" name="Group 44"/>
            <p:cNvGrpSpPr>
              <a:grpSpLocks/>
            </p:cNvGrpSpPr>
            <p:nvPr/>
          </p:nvGrpSpPr>
          <p:grpSpPr bwMode="auto">
            <a:xfrm>
              <a:off x="5588000" y="3434080"/>
              <a:ext cx="568960" cy="481140"/>
              <a:chOff x="-44" y="1473"/>
              <a:chExt cx="981" cy="1105"/>
            </a:xfrm>
          </p:grpSpPr>
          <p:pic>
            <p:nvPicPr>
              <p:cNvPr id="173094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3095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73089" name="Group 44"/>
            <p:cNvGrpSpPr>
              <a:grpSpLocks/>
            </p:cNvGrpSpPr>
            <p:nvPr/>
          </p:nvGrpSpPr>
          <p:grpSpPr bwMode="auto">
            <a:xfrm>
              <a:off x="6380480" y="3149600"/>
              <a:ext cx="568960" cy="481140"/>
              <a:chOff x="-44" y="1473"/>
              <a:chExt cx="981" cy="1105"/>
            </a:xfrm>
          </p:grpSpPr>
          <p:pic>
            <p:nvPicPr>
              <p:cNvPr id="173092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3093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pic>
          <p:nvPicPr>
            <p:cNvPr id="68643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4313" y="2847741"/>
              <a:ext cx="677800" cy="3015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68644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4949" y="2116102"/>
              <a:ext cx="676212" cy="3015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Ethernet Switch</a:t>
            </a:r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936" y="686419"/>
            <a:ext cx="43665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Interconnecting Switches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821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10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0863" y="1139825"/>
            <a:ext cx="7772400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>
                <a:ea typeface="ＭＳ Ｐゴシック" charset="0"/>
                <a:cs typeface="+mn-cs"/>
              </a:rPr>
              <a:t>Suppose C sends frame to I, I responds to C</a:t>
            </a:r>
            <a:endParaRPr lang="en-US">
              <a:ea typeface="ＭＳ Ｐゴシック" charset="0"/>
              <a:cs typeface="+mn-cs"/>
            </a:endParaRPr>
          </a:p>
        </p:txBody>
      </p:sp>
      <p:sp>
        <p:nvSpPr>
          <p:cNvPr id="69638" name="Rectangle 5"/>
          <p:cNvSpPr>
            <a:spLocks noChangeArrowheads="1"/>
          </p:cNvSpPr>
          <p:nvPr/>
        </p:nvSpPr>
        <p:spPr bwMode="auto">
          <a:xfrm>
            <a:off x="714375" y="4664075"/>
            <a:ext cx="7772400" cy="184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400" u="sng" dirty="0">
                <a:solidFill>
                  <a:srgbClr val="CC0000"/>
                </a:solidFill>
                <a:latin typeface="Gill Sans MT" charset="0"/>
                <a:ea typeface="ＭＳ Ｐゴシック" charset="0"/>
              </a:rPr>
              <a:t>Q:</a:t>
            </a:r>
            <a:r>
              <a:rPr lang="en-US" sz="2400" i="0" dirty="0">
                <a:solidFill>
                  <a:srgbClr val="CC0000"/>
                </a:solidFill>
                <a:latin typeface="Gill Sans MT" charset="0"/>
                <a:ea typeface="ＭＳ Ｐゴシック" charset="0"/>
              </a:rPr>
              <a:t> </a:t>
            </a:r>
            <a:r>
              <a:rPr lang="en-US" sz="2400" i="0" dirty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show switch tables and packet forwarding in S</a:t>
            </a:r>
            <a:r>
              <a:rPr lang="en-US" sz="2400" i="0" baseline="-25000" dirty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1</a:t>
            </a:r>
            <a:r>
              <a:rPr lang="en-US" sz="2400" i="0" dirty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, S</a:t>
            </a:r>
            <a:r>
              <a:rPr lang="en-US" sz="2400" i="0" baseline="-25000" dirty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2</a:t>
            </a:r>
            <a:r>
              <a:rPr lang="en-US" sz="2400" i="0" dirty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, S</a:t>
            </a:r>
            <a:r>
              <a:rPr lang="en-US" sz="2400" i="0" baseline="-25000" dirty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3</a:t>
            </a:r>
            <a:r>
              <a:rPr lang="en-US" sz="2400" i="0" dirty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, S</a:t>
            </a:r>
            <a:r>
              <a:rPr lang="en-US" sz="2400" i="0" baseline="-25000" dirty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4</a:t>
            </a:r>
            <a:r>
              <a:rPr lang="en-US" sz="2400" i="0" dirty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 </a:t>
            </a:r>
          </a:p>
        </p:txBody>
      </p:sp>
      <p:grpSp>
        <p:nvGrpSpPr>
          <p:cNvPr id="175110" name="Group 58"/>
          <p:cNvGrpSpPr>
            <a:grpSpLocks/>
          </p:cNvGrpSpPr>
          <p:nvPr/>
        </p:nvGrpSpPr>
        <p:grpSpPr bwMode="auto">
          <a:xfrm>
            <a:off x="958850" y="2444750"/>
            <a:ext cx="2047875" cy="1358900"/>
            <a:chOff x="958850" y="2444750"/>
            <a:chExt cx="2048416" cy="1358710"/>
          </a:xfrm>
        </p:grpSpPr>
        <p:sp>
          <p:nvSpPr>
            <p:cNvPr id="69681" name="Line 20"/>
            <p:cNvSpPr>
              <a:spLocks noChangeShapeType="1"/>
            </p:cNvSpPr>
            <p:nvPr/>
          </p:nvSpPr>
          <p:spPr bwMode="auto">
            <a:xfrm flipH="1">
              <a:off x="1582903" y="3030456"/>
              <a:ext cx="5557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9682" name="Line 21"/>
            <p:cNvSpPr>
              <a:spLocks noChangeShapeType="1"/>
            </p:cNvSpPr>
            <p:nvPr/>
          </p:nvSpPr>
          <p:spPr bwMode="auto">
            <a:xfrm flipH="1">
              <a:off x="1970355" y="3078074"/>
              <a:ext cx="271534" cy="3142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9683" name="Line 22"/>
            <p:cNvSpPr>
              <a:spLocks noChangeShapeType="1"/>
            </p:cNvSpPr>
            <p:nvPr/>
          </p:nvSpPr>
          <p:spPr bwMode="auto">
            <a:xfrm>
              <a:off x="2389566" y="3106645"/>
              <a:ext cx="73044" cy="2952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9684" name="Text Box 64"/>
            <p:cNvSpPr txBox="1">
              <a:spLocks noChangeArrowheads="1"/>
            </p:cNvSpPr>
            <p:nvPr/>
          </p:nvSpPr>
          <p:spPr bwMode="auto">
            <a:xfrm>
              <a:off x="958850" y="2844744"/>
              <a:ext cx="350931" cy="3666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69685" name="Text Box 65"/>
            <p:cNvSpPr txBox="1">
              <a:spLocks noChangeArrowheads="1"/>
            </p:cNvSpPr>
            <p:nvPr/>
          </p:nvSpPr>
          <p:spPr bwMode="auto">
            <a:xfrm>
              <a:off x="1408232" y="3306642"/>
              <a:ext cx="338226" cy="3698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B</a:t>
              </a:r>
            </a:p>
          </p:txBody>
        </p:sp>
        <p:sp>
          <p:nvSpPr>
            <p:cNvPr id="69686" name="Text Box 73"/>
            <p:cNvSpPr txBox="1">
              <a:spLocks noChangeArrowheads="1"/>
            </p:cNvSpPr>
            <p:nvPr/>
          </p:nvSpPr>
          <p:spPr bwMode="auto">
            <a:xfrm>
              <a:off x="2181548" y="2444750"/>
              <a:ext cx="423975" cy="3698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S</a:t>
              </a:r>
              <a:r>
                <a:rPr lang="en-US" i="0" baseline="-2500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69687" name="Text Box 66"/>
            <p:cNvSpPr txBox="1">
              <a:spLocks noChangeArrowheads="1"/>
            </p:cNvSpPr>
            <p:nvPr/>
          </p:nvSpPr>
          <p:spPr bwMode="auto">
            <a:xfrm>
              <a:off x="2656336" y="3298706"/>
              <a:ext cx="350930" cy="3698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C</a:t>
              </a:r>
            </a:p>
          </p:txBody>
        </p:sp>
        <p:grpSp>
          <p:nvGrpSpPr>
            <p:cNvPr id="175159" name="Group 44"/>
            <p:cNvGrpSpPr>
              <a:grpSpLocks/>
            </p:cNvGrpSpPr>
            <p:nvPr/>
          </p:nvGrpSpPr>
          <p:grpSpPr bwMode="auto">
            <a:xfrm>
              <a:off x="1127760" y="2834640"/>
              <a:ext cx="568960" cy="481140"/>
              <a:chOff x="-44" y="1473"/>
              <a:chExt cx="981" cy="1105"/>
            </a:xfrm>
          </p:grpSpPr>
          <p:pic>
            <p:nvPicPr>
              <p:cNvPr id="175167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5168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75160" name="Group 44"/>
            <p:cNvGrpSpPr>
              <a:grpSpLocks/>
            </p:cNvGrpSpPr>
            <p:nvPr/>
          </p:nvGrpSpPr>
          <p:grpSpPr bwMode="auto">
            <a:xfrm>
              <a:off x="1534160" y="3291840"/>
              <a:ext cx="568960" cy="481140"/>
              <a:chOff x="-44" y="1473"/>
              <a:chExt cx="981" cy="1105"/>
            </a:xfrm>
          </p:grpSpPr>
          <p:pic>
            <p:nvPicPr>
              <p:cNvPr id="175165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5166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75161" name="Group 44"/>
            <p:cNvGrpSpPr>
              <a:grpSpLocks/>
            </p:cNvGrpSpPr>
            <p:nvPr/>
          </p:nvGrpSpPr>
          <p:grpSpPr bwMode="auto">
            <a:xfrm>
              <a:off x="2062480" y="3322320"/>
              <a:ext cx="568960" cy="481140"/>
              <a:chOff x="-44" y="1473"/>
              <a:chExt cx="981" cy="1105"/>
            </a:xfrm>
          </p:grpSpPr>
          <p:pic>
            <p:nvPicPr>
              <p:cNvPr id="175163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5164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pic>
          <p:nvPicPr>
            <p:cNvPr id="6969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4817" y="2879664"/>
              <a:ext cx="678041" cy="2999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grpSp>
        <p:nvGrpSpPr>
          <p:cNvPr id="175111" name="Group 76"/>
          <p:cNvGrpSpPr>
            <a:grpSpLocks/>
          </p:cNvGrpSpPr>
          <p:nvPr/>
        </p:nvGrpSpPr>
        <p:grpSpPr bwMode="auto">
          <a:xfrm>
            <a:off x="2379663" y="1984375"/>
            <a:ext cx="4856162" cy="2044700"/>
            <a:chOff x="2379663" y="1984375"/>
            <a:chExt cx="4855711" cy="2044145"/>
          </a:xfrm>
        </p:grpSpPr>
        <p:sp>
          <p:nvSpPr>
            <p:cNvPr id="69642" name="Line 23"/>
            <p:cNvSpPr>
              <a:spLocks noChangeShapeType="1"/>
            </p:cNvSpPr>
            <p:nvPr/>
          </p:nvSpPr>
          <p:spPr bwMode="auto">
            <a:xfrm flipH="1">
              <a:off x="3635258" y="3068344"/>
              <a:ext cx="346043" cy="2158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9643" name="Line 24"/>
            <p:cNvSpPr>
              <a:spLocks noChangeShapeType="1"/>
            </p:cNvSpPr>
            <p:nvPr/>
          </p:nvSpPr>
          <p:spPr bwMode="auto">
            <a:xfrm flipH="1">
              <a:off x="3949554" y="3087389"/>
              <a:ext cx="125401" cy="5872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9644" name="Line 25"/>
            <p:cNvSpPr>
              <a:spLocks noChangeShapeType="1"/>
            </p:cNvSpPr>
            <p:nvPr/>
          </p:nvSpPr>
          <p:spPr bwMode="auto">
            <a:xfrm>
              <a:off x="4254326" y="3030254"/>
              <a:ext cx="230167" cy="3618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9645" name="Line 26"/>
            <p:cNvSpPr>
              <a:spLocks noChangeShapeType="1"/>
            </p:cNvSpPr>
            <p:nvPr/>
          </p:nvSpPr>
          <p:spPr bwMode="auto">
            <a:xfrm flipH="1">
              <a:off x="5532145" y="3106433"/>
              <a:ext cx="428585" cy="2444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9646" name="Line 27"/>
            <p:cNvSpPr>
              <a:spLocks noChangeShapeType="1"/>
            </p:cNvSpPr>
            <p:nvPr/>
          </p:nvSpPr>
          <p:spPr bwMode="auto">
            <a:xfrm flipH="1">
              <a:off x="6035335" y="3077866"/>
              <a:ext cx="9524" cy="4697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9647" name="Line 35"/>
            <p:cNvSpPr>
              <a:spLocks noChangeShapeType="1"/>
            </p:cNvSpPr>
            <p:nvPr/>
          </p:nvSpPr>
          <p:spPr bwMode="auto">
            <a:xfrm flipH="1">
              <a:off x="2379663" y="2355749"/>
              <a:ext cx="1517509" cy="5364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9648" name="Line 36"/>
            <p:cNvSpPr>
              <a:spLocks noChangeShapeType="1"/>
            </p:cNvSpPr>
            <p:nvPr/>
          </p:nvSpPr>
          <p:spPr bwMode="auto">
            <a:xfrm>
              <a:off x="4200356" y="2322421"/>
              <a:ext cx="0" cy="599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9649" name="Line 37"/>
            <p:cNvSpPr>
              <a:spLocks noChangeShapeType="1"/>
            </p:cNvSpPr>
            <p:nvPr/>
          </p:nvSpPr>
          <p:spPr bwMode="auto">
            <a:xfrm flipH="1" flipV="1">
              <a:off x="4449571" y="2306551"/>
              <a:ext cx="1406394" cy="6840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9650" name="Line 63"/>
            <p:cNvSpPr>
              <a:spLocks noChangeShapeType="1"/>
            </p:cNvSpPr>
            <p:nvPr/>
          </p:nvSpPr>
          <p:spPr bwMode="auto">
            <a:xfrm>
              <a:off x="6411539" y="3131826"/>
              <a:ext cx="285723" cy="1587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9651" name="Text Box 67"/>
            <p:cNvSpPr txBox="1">
              <a:spLocks noChangeArrowheads="1"/>
            </p:cNvSpPr>
            <p:nvPr/>
          </p:nvSpPr>
          <p:spPr bwMode="auto">
            <a:xfrm>
              <a:off x="3620973" y="3222289"/>
              <a:ext cx="349218" cy="3666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D</a:t>
              </a:r>
            </a:p>
          </p:txBody>
        </p:sp>
        <p:sp>
          <p:nvSpPr>
            <p:cNvPr id="69652" name="Text Box 68"/>
            <p:cNvSpPr txBox="1">
              <a:spLocks noChangeArrowheads="1"/>
            </p:cNvSpPr>
            <p:nvPr/>
          </p:nvSpPr>
          <p:spPr bwMode="auto">
            <a:xfrm>
              <a:off x="4094004" y="3658733"/>
              <a:ext cx="338106" cy="369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E</a:t>
              </a:r>
            </a:p>
          </p:txBody>
        </p:sp>
        <p:sp>
          <p:nvSpPr>
            <p:cNvPr id="69653" name="Text Box 69"/>
            <p:cNvSpPr txBox="1">
              <a:spLocks noChangeArrowheads="1"/>
            </p:cNvSpPr>
            <p:nvPr/>
          </p:nvSpPr>
          <p:spPr bwMode="auto">
            <a:xfrm>
              <a:off x="4567035" y="3057234"/>
              <a:ext cx="325407" cy="3697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F</a:t>
              </a:r>
            </a:p>
          </p:txBody>
        </p:sp>
        <p:sp>
          <p:nvSpPr>
            <p:cNvPr id="69654" name="Text Box 74"/>
            <p:cNvSpPr txBox="1">
              <a:spLocks noChangeArrowheads="1"/>
            </p:cNvSpPr>
            <p:nvPr/>
          </p:nvSpPr>
          <p:spPr bwMode="auto">
            <a:xfrm>
              <a:off x="3408267" y="2768387"/>
              <a:ext cx="436521" cy="3666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S</a:t>
              </a:r>
              <a:r>
                <a:rPr lang="en-US" i="0" baseline="-2500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69655" name="Text Box 75"/>
            <p:cNvSpPr txBox="1">
              <a:spLocks noChangeArrowheads="1"/>
            </p:cNvSpPr>
            <p:nvPr/>
          </p:nvSpPr>
          <p:spPr bwMode="auto">
            <a:xfrm>
              <a:off x="4635290" y="1984375"/>
              <a:ext cx="436522" cy="3666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S</a:t>
              </a:r>
              <a:r>
                <a:rPr lang="en-US" i="0" baseline="-2500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4</a:t>
              </a:r>
            </a:p>
          </p:txBody>
        </p:sp>
        <p:sp>
          <p:nvSpPr>
            <p:cNvPr id="69656" name="Text Box 76"/>
            <p:cNvSpPr txBox="1">
              <a:spLocks noChangeArrowheads="1"/>
            </p:cNvSpPr>
            <p:nvPr/>
          </p:nvSpPr>
          <p:spPr bwMode="auto">
            <a:xfrm>
              <a:off x="6009938" y="2570004"/>
              <a:ext cx="436522" cy="3666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S</a:t>
              </a:r>
              <a:r>
                <a:rPr lang="en-US" i="0" baseline="-2500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3</a:t>
              </a:r>
            </a:p>
          </p:txBody>
        </p:sp>
        <p:sp>
          <p:nvSpPr>
            <p:cNvPr id="69657" name="Text Box 78"/>
            <p:cNvSpPr txBox="1">
              <a:spLocks noChangeArrowheads="1"/>
            </p:cNvSpPr>
            <p:nvPr/>
          </p:nvSpPr>
          <p:spPr bwMode="auto">
            <a:xfrm>
              <a:off x="6240104" y="3541290"/>
              <a:ext cx="360329" cy="3666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H</a:t>
              </a:r>
            </a:p>
          </p:txBody>
        </p:sp>
        <p:sp>
          <p:nvSpPr>
            <p:cNvPr id="69658" name="Text Box 79"/>
            <p:cNvSpPr txBox="1">
              <a:spLocks noChangeArrowheads="1"/>
            </p:cNvSpPr>
            <p:nvPr/>
          </p:nvSpPr>
          <p:spPr bwMode="auto">
            <a:xfrm>
              <a:off x="6986160" y="3179439"/>
              <a:ext cx="249214" cy="369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I</a:t>
              </a:r>
            </a:p>
          </p:txBody>
        </p:sp>
        <p:sp>
          <p:nvSpPr>
            <p:cNvPr id="69659" name="Text Box 80"/>
            <p:cNvSpPr txBox="1">
              <a:spLocks noChangeArrowheads="1"/>
            </p:cNvSpPr>
            <p:nvPr/>
          </p:nvSpPr>
          <p:spPr bwMode="auto">
            <a:xfrm>
              <a:off x="5103560" y="3595251"/>
              <a:ext cx="365091" cy="369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G</a:t>
              </a:r>
            </a:p>
          </p:txBody>
        </p:sp>
        <p:pic>
          <p:nvPicPr>
            <p:cNvPr id="69660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3899" y="2930268"/>
              <a:ext cx="677799" cy="2999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grpSp>
          <p:nvGrpSpPr>
            <p:cNvPr id="175132" name="Group 44"/>
            <p:cNvGrpSpPr>
              <a:grpSpLocks/>
            </p:cNvGrpSpPr>
            <p:nvPr/>
          </p:nvGrpSpPr>
          <p:grpSpPr bwMode="auto">
            <a:xfrm>
              <a:off x="3139440" y="3180080"/>
              <a:ext cx="568960" cy="481140"/>
              <a:chOff x="-44" y="1473"/>
              <a:chExt cx="981" cy="1105"/>
            </a:xfrm>
          </p:grpSpPr>
          <p:pic>
            <p:nvPicPr>
              <p:cNvPr id="175150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5151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75133" name="Group 44"/>
            <p:cNvGrpSpPr>
              <a:grpSpLocks/>
            </p:cNvGrpSpPr>
            <p:nvPr/>
          </p:nvGrpSpPr>
          <p:grpSpPr bwMode="auto">
            <a:xfrm>
              <a:off x="3576320" y="3525520"/>
              <a:ext cx="568960" cy="481140"/>
              <a:chOff x="-44" y="1473"/>
              <a:chExt cx="981" cy="1105"/>
            </a:xfrm>
          </p:grpSpPr>
          <p:pic>
            <p:nvPicPr>
              <p:cNvPr id="175148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5149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75134" name="Group 44"/>
            <p:cNvGrpSpPr>
              <a:grpSpLocks/>
            </p:cNvGrpSpPr>
            <p:nvPr/>
          </p:nvGrpSpPr>
          <p:grpSpPr bwMode="auto">
            <a:xfrm>
              <a:off x="4135120" y="3281680"/>
              <a:ext cx="568960" cy="481140"/>
              <a:chOff x="-44" y="1473"/>
              <a:chExt cx="981" cy="1105"/>
            </a:xfrm>
          </p:grpSpPr>
          <p:pic>
            <p:nvPicPr>
              <p:cNvPr id="175146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5147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75135" name="Group 44"/>
            <p:cNvGrpSpPr>
              <a:grpSpLocks/>
            </p:cNvGrpSpPr>
            <p:nvPr/>
          </p:nvGrpSpPr>
          <p:grpSpPr bwMode="auto">
            <a:xfrm>
              <a:off x="5049520" y="3261360"/>
              <a:ext cx="568960" cy="481140"/>
              <a:chOff x="-44" y="1473"/>
              <a:chExt cx="981" cy="1105"/>
            </a:xfrm>
          </p:grpSpPr>
          <p:pic>
            <p:nvPicPr>
              <p:cNvPr id="175144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5145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75136" name="Group 44"/>
            <p:cNvGrpSpPr>
              <a:grpSpLocks/>
            </p:cNvGrpSpPr>
            <p:nvPr/>
          </p:nvGrpSpPr>
          <p:grpSpPr bwMode="auto">
            <a:xfrm>
              <a:off x="5588000" y="3434080"/>
              <a:ext cx="568960" cy="481140"/>
              <a:chOff x="-44" y="1473"/>
              <a:chExt cx="981" cy="1105"/>
            </a:xfrm>
          </p:grpSpPr>
          <p:pic>
            <p:nvPicPr>
              <p:cNvPr id="175142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5143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75137" name="Group 44"/>
            <p:cNvGrpSpPr>
              <a:grpSpLocks/>
            </p:cNvGrpSpPr>
            <p:nvPr/>
          </p:nvGrpSpPr>
          <p:grpSpPr bwMode="auto">
            <a:xfrm>
              <a:off x="6380480" y="3149600"/>
              <a:ext cx="568960" cy="481140"/>
              <a:chOff x="-44" y="1473"/>
              <a:chExt cx="981" cy="1105"/>
            </a:xfrm>
          </p:grpSpPr>
          <p:pic>
            <p:nvPicPr>
              <p:cNvPr id="175140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5141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pic>
          <p:nvPicPr>
            <p:cNvPr id="6966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4313" y="2847741"/>
              <a:ext cx="677800" cy="3015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69668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4949" y="2116102"/>
              <a:ext cx="676212" cy="3015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sp>
        <p:nvSpPr>
          <p:cNvPr id="67" name="Title 1"/>
          <p:cNvSpPr>
            <a:spLocks noGrp="1"/>
          </p:cNvSpPr>
          <p:nvPr>
            <p:ph type="title"/>
          </p:nvPr>
        </p:nvSpPr>
        <p:spPr>
          <a:xfrm>
            <a:off x="0" y="-15648"/>
            <a:ext cx="7874000" cy="68330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Ethernet Switch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936" y="686419"/>
            <a:ext cx="66898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Example: Multiple Switch, Self-learning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36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6" name="Freeform 81"/>
          <p:cNvSpPr>
            <a:spLocks/>
          </p:cNvSpPr>
          <p:nvPr/>
        </p:nvSpPr>
        <p:spPr bwMode="auto">
          <a:xfrm rot="5400000">
            <a:off x="2179637" y="244476"/>
            <a:ext cx="4321175" cy="7473950"/>
          </a:xfrm>
          <a:custGeom>
            <a:avLst/>
            <a:gdLst>
              <a:gd name="T0" fmla="*/ 2147483647 w 10000"/>
              <a:gd name="T1" fmla="*/ 2147483647 h 9831"/>
              <a:gd name="T2" fmla="*/ 2147483647 w 10000"/>
              <a:gd name="T3" fmla="*/ 2147483647 h 9831"/>
              <a:gd name="T4" fmla="*/ 2147483647 w 10000"/>
              <a:gd name="T5" fmla="*/ 2147483647 h 9831"/>
              <a:gd name="T6" fmla="*/ 2147483647 w 10000"/>
              <a:gd name="T7" fmla="*/ 2147483647 h 9831"/>
              <a:gd name="T8" fmla="*/ 2147483647 w 10000"/>
              <a:gd name="T9" fmla="*/ 2147483647 h 9831"/>
              <a:gd name="T10" fmla="*/ 2147483647 w 10000"/>
              <a:gd name="T11" fmla="*/ 2147483647 h 9831"/>
              <a:gd name="T12" fmla="*/ 2147483647 w 10000"/>
              <a:gd name="T13" fmla="*/ 2147483647 h 9831"/>
              <a:gd name="T14" fmla="*/ 2147483647 w 10000"/>
              <a:gd name="T15" fmla="*/ 2147483647 h 9831"/>
              <a:gd name="T16" fmla="*/ 2147483647 w 10000"/>
              <a:gd name="T17" fmla="*/ 2147483647 h 9831"/>
              <a:gd name="T18" fmla="*/ 2147483647 w 10000"/>
              <a:gd name="T19" fmla="*/ 2147483647 h 9831"/>
              <a:gd name="T20" fmla="*/ 2147483647 w 10000"/>
              <a:gd name="T21" fmla="*/ 2147483647 h 9831"/>
              <a:gd name="T22" fmla="*/ 2147483647 w 10000"/>
              <a:gd name="T23" fmla="*/ 2147483647 h 983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000" h="9831">
                <a:moveTo>
                  <a:pt x="3018" y="119"/>
                </a:moveTo>
                <a:cubicBezTo>
                  <a:pt x="2111" y="198"/>
                  <a:pt x="1047" y="-39"/>
                  <a:pt x="545" y="518"/>
                </a:cubicBezTo>
                <a:cubicBezTo>
                  <a:pt x="43" y="1076"/>
                  <a:pt x="40" y="2518"/>
                  <a:pt x="8" y="3464"/>
                </a:cubicBezTo>
                <a:cubicBezTo>
                  <a:pt x="-24" y="4411"/>
                  <a:pt x="32" y="5681"/>
                  <a:pt x="354" y="6198"/>
                </a:cubicBezTo>
                <a:cubicBezTo>
                  <a:pt x="677" y="6715"/>
                  <a:pt x="1127" y="6126"/>
                  <a:pt x="1947" y="6568"/>
                </a:cubicBezTo>
                <a:cubicBezTo>
                  <a:pt x="2769" y="7010"/>
                  <a:pt x="4247" y="8310"/>
                  <a:pt x="5285" y="8849"/>
                </a:cubicBezTo>
                <a:cubicBezTo>
                  <a:pt x="6321" y="9388"/>
                  <a:pt x="7408" y="9963"/>
                  <a:pt x="8172" y="9805"/>
                </a:cubicBezTo>
                <a:cubicBezTo>
                  <a:pt x="8934" y="9645"/>
                  <a:pt x="9588" y="8930"/>
                  <a:pt x="9864" y="7895"/>
                </a:cubicBezTo>
                <a:cubicBezTo>
                  <a:pt x="10140" y="6857"/>
                  <a:pt x="9927" y="4774"/>
                  <a:pt x="9830" y="3590"/>
                </a:cubicBezTo>
                <a:cubicBezTo>
                  <a:pt x="9733" y="2406"/>
                  <a:pt x="10004" y="1276"/>
                  <a:pt x="9282" y="788"/>
                </a:cubicBezTo>
                <a:cubicBezTo>
                  <a:pt x="8561" y="302"/>
                  <a:pt x="7028" y="160"/>
                  <a:pt x="5984" y="49"/>
                </a:cubicBezTo>
                <a:cubicBezTo>
                  <a:pt x="4940" y="-62"/>
                  <a:pt x="3924" y="41"/>
                  <a:pt x="3018" y="119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62" name="Line 33"/>
          <p:cNvSpPr>
            <a:spLocks noChangeShapeType="1"/>
          </p:cNvSpPr>
          <p:nvPr/>
        </p:nvSpPr>
        <p:spPr bwMode="auto">
          <a:xfrm flipH="1">
            <a:off x="2151063" y="3387725"/>
            <a:ext cx="2047875" cy="1416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70663" name="Line 34"/>
          <p:cNvSpPr>
            <a:spLocks noChangeShapeType="1"/>
          </p:cNvSpPr>
          <p:nvPr/>
        </p:nvSpPr>
        <p:spPr bwMode="auto">
          <a:xfrm>
            <a:off x="4391025" y="3375025"/>
            <a:ext cx="0" cy="1466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70664" name="Line 35"/>
          <p:cNvSpPr>
            <a:spLocks noChangeShapeType="1"/>
          </p:cNvSpPr>
          <p:nvPr/>
        </p:nvSpPr>
        <p:spPr bwMode="auto">
          <a:xfrm flipH="1" flipV="1">
            <a:off x="4584700" y="3309938"/>
            <a:ext cx="1841500" cy="1622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70665" name="Line 59"/>
          <p:cNvSpPr>
            <a:spLocks noChangeShapeType="1"/>
          </p:cNvSpPr>
          <p:nvPr/>
        </p:nvSpPr>
        <p:spPr bwMode="auto">
          <a:xfrm flipV="1">
            <a:off x="4687888" y="2692400"/>
            <a:ext cx="1223962" cy="423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70666" name="Line 60"/>
          <p:cNvSpPr>
            <a:spLocks noChangeShapeType="1"/>
          </p:cNvSpPr>
          <p:nvPr/>
        </p:nvSpPr>
        <p:spPr bwMode="auto">
          <a:xfrm flipV="1">
            <a:off x="4481513" y="2370138"/>
            <a:ext cx="669925" cy="758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70667" name="Line 77"/>
          <p:cNvSpPr>
            <a:spLocks noChangeShapeType="1"/>
          </p:cNvSpPr>
          <p:nvPr/>
        </p:nvSpPr>
        <p:spPr bwMode="auto">
          <a:xfrm>
            <a:off x="3387725" y="2524125"/>
            <a:ext cx="862013" cy="644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70668" name="Line 78"/>
          <p:cNvSpPr>
            <a:spLocks noChangeShapeType="1"/>
          </p:cNvSpPr>
          <p:nvPr/>
        </p:nvSpPr>
        <p:spPr bwMode="auto">
          <a:xfrm flipH="1">
            <a:off x="1995488" y="2420938"/>
            <a:ext cx="850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70669" name="Text Box 79"/>
          <p:cNvSpPr txBox="1">
            <a:spLocks noChangeArrowheads="1"/>
          </p:cNvSpPr>
          <p:nvPr/>
        </p:nvSpPr>
        <p:spPr bwMode="auto">
          <a:xfrm>
            <a:off x="744538" y="2041525"/>
            <a:ext cx="1262062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smtClean="0">
                <a:solidFill>
                  <a:srgbClr val="000000"/>
                </a:solidFill>
                <a:latin typeface="Arial" charset="0"/>
                <a:cs typeface="Arial" charset="0"/>
              </a:rPr>
              <a:t>to external</a:t>
            </a:r>
          </a:p>
          <a:p>
            <a:pPr>
              <a:defRPr/>
            </a:pPr>
            <a:r>
              <a:rPr lang="en-US" i="0" smtClean="0">
                <a:solidFill>
                  <a:srgbClr val="000000"/>
                </a:solidFill>
                <a:latin typeface="Arial" charset="0"/>
                <a:cs typeface="Arial" charset="0"/>
              </a:rPr>
              <a:t>network</a:t>
            </a:r>
          </a:p>
        </p:txBody>
      </p:sp>
      <p:sp>
        <p:nvSpPr>
          <p:cNvPr id="70670" name="Text Box 80"/>
          <p:cNvSpPr txBox="1">
            <a:spLocks noChangeArrowheads="1"/>
          </p:cNvSpPr>
          <p:nvPr/>
        </p:nvSpPr>
        <p:spPr bwMode="auto">
          <a:xfrm>
            <a:off x="2716213" y="2608263"/>
            <a:ext cx="78740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smtClean="0">
                <a:solidFill>
                  <a:srgbClr val="000000"/>
                </a:solidFill>
                <a:latin typeface="Arial" charset="0"/>
                <a:cs typeface="Arial" charset="0"/>
              </a:rPr>
              <a:t>router</a:t>
            </a:r>
          </a:p>
        </p:txBody>
      </p:sp>
      <p:sp>
        <p:nvSpPr>
          <p:cNvPr id="70671" name="Text Box 82"/>
          <p:cNvSpPr txBox="1">
            <a:spLocks noChangeArrowheads="1"/>
          </p:cNvSpPr>
          <p:nvPr/>
        </p:nvSpPr>
        <p:spPr bwMode="auto">
          <a:xfrm>
            <a:off x="6435725" y="3516313"/>
            <a:ext cx="15494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dirty="0" smtClean="0">
                <a:solidFill>
                  <a:srgbClr val="CC0000"/>
                </a:solidFill>
                <a:latin typeface="Arial" charset="0"/>
                <a:cs typeface="Arial" charset="0"/>
              </a:rPr>
              <a:t>IP subnet</a:t>
            </a:r>
          </a:p>
        </p:txBody>
      </p:sp>
      <p:sp>
        <p:nvSpPr>
          <p:cNvPr id="70672" name="Text Box 83"/>
          <p:cNvSpPr txBox="1">
            <a:spLocks noChangeArrowheads="1"/>
          </p:cNvSpPr>
          <p:nvPr/>
        </p:nvSpPr>
        <p:spPr bwMode="auto">
          <a:xfrm>
            <a:off x="5432425" y="1835150"/>
            <a:ext cx="1365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smtClean="0">
                <a:solidFill>
                  <a:srgbClr val="000000"/>
                </a:solidFill>
                <a:latin typeface="Arial" charset="0"/>
                <a:cs typeface="Arial" charset="0"/>
              </a:rPr>
              <a:t>mail server</a:t>
            </a:r>
          </a:p>
        </p:txBody>
      </p:sp>
      <p:sp>
        <p:nvSpPr>
          <p:cNvPr id="70673" name="Text Box 84"/>
          <p:cNvSpPr txBox="1">
            <a:spLocks noChangeArrowheads="1"/>
          </p:cNvSpPr>
          <p:nvPr/>
        </p:nvSpPr>
        <p:spPr bwMode="auto">
          <a:xfrm>
            <a:off x="6230938" y="2505075"/>
            <a:ext cx="13620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smtClean="0">
                <a:solidFill>
                  <a:srgbClr val="000000"/>
                </a:solidFill>
                <a:latin typeface="Arial" charset="0"/>
                <a:cs typeface="Arial" charset="0"/>
              </a:rPr>
              <a:t>web server</a:t>
            </a:r>
          </a:p>
        </p:txBody>
      </p:sp>
      <p:sp>
        <p:nvSpPr>
          <p:cNvPr id="70674" name="Line 20"/>
          <p:cNvSpPr>
            <a:spLocks noChangeShapeType="1"/>
          </p:cNvSpPr>
          <p:nvPr/>
        </p:nvSpPr>
        <p:spPr bwMode="auto">
          <a:xfrm flipH="1">
            <a:off x="1465263" y="4754563"/>
            <a:ext cx="555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70675" name="Line 21"/>
          <p:cNvSpPr>
            <a:spLocks noChangeShapeType="1"/>
          </p:cNvSpPr>
          <p:nvPr/>
        </p:nvSpPr>
        <p:spPr bwMode="auto">
          <a:xfrm flipH="1">
            <a:off x="1852613" y="4802188"/>
            <a:ext cx="271462" cy="31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70676" name="Line 22"/>
          <p:cNvSpPr>
            <a:spLocks noChangeShapeType="1"/>
          </p:cNvSpPr>
          <p:nvPr/>
        </p:nvSpPr>
        <p:spPr bwMode="auto">
          <a:xfrm>
            <a:off x="2271713" y="4830763"/>
            <a:ext cx="73025" cy="295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grpSp>
        <p:nvGrpSpPr>
          <p:cNvPr id="177172" name="Group 44"/>
          <p:cNvGrpSpPr>
            <a:grpSpLocks/>
          </p:cNvGrpSpPr>
          <p:nvPr/>
        </p:nvGrpSpPr>
        <p:grpSpPr bwMode="auto">
          <a:xfrm>
            <a:off x="1009650" y="4557713"/>
            <a:ext cx="568325" cy="481012"/>
            <a:chOff x="-44" y="1473"/>
            <a:chExt cx="981" cy="1105"/>
          </a:xfrm>
        </p:grpSpPr>
        <p:pic>
          <p:nvPicPr>
            <p:cNvPr id="177301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302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77173" name="Group 44"/>
          <p:cNvGrpSpPr>
            <a:grpSpLocks/>
          </p:cNvGrpSpPr>
          <p:nvPr/>
        </p:nvGrpSpPr>
        <p:grpSpPr bwMode="auto">
          <a:xfrm>
            <a:off x="1416050" y="5014913"/>
            <a:ext cx="568325" cy="481012"/>
            <a:chOff x="-44" y="1473"/>
            <a:chExt cx="981" cy="1105"/>
          </a:xfrm>
        </p:grpSpPr>
        <p:pic>
          <p:nvPicPr>
            <p:cNvPr id="177299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300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77174" name="Group 44"/>
          <p:cNvGrpSpPr>
            <a:grpSpLocks/>
          </p:cNvGrpSpPr>
          <p:nvPr/>
        </p:nvGrpSpPr>
        <p:grpSpPr bwMode="auto">
          <a:xfrm>
            <a:off x="1944688" y="5046663"/>
            <a:ext cx="568325" cy="481012"/>
            <a:chOff x="-44" y="1473"/>
            <a:chExt cx="981" cy="1105"/>
          </a:xfrm>
        </p:grpSpPr>
        <p:pic>
          <p:nvPicPr>
            <p:cNvPr id="177297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298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70680" name="Line 21"/>
          <p:cNvSpPr>
            <a:spLocks noChangeShapeType="1"/>
          </p:cNvSpPr>
          <p:nvPr/>
        </p:nvSpPr>
        <p:spPr bwMode="auto">
          <a:xfrm>
            <a:off x="2490788" y="4760913"/>
            <a:ext cx="377825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70681" name="Line 22"/>
          <p:cNvSpPr>
            <a:spLocks noChangeShapeType="1"/>
          </p:cNvSpPr>
          <p:nvPr/>
        </p:nvSpPr>
        <p:spPr bwMode="auto">
          <a:xfrm flipH="1">
            <a:off x="2722563" y="5256213"/>
            <a:ext cx="120650" cy="293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70682" name="Line 22"/>
          <p:cNvSpPr>
            <a:spLocks noChangeShapeType="1"/>
          </p:cNvSpPr>
          <p:nvPr/>
        </p:nvSpPr>
        <p:spPr bwMode="auto">
          <a:xfrm>
            <a:off x="3127375" y="5267325"/>
            <a:ext cx="73025" cy="295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70683" name="Line 20"/>
          <p:cNvSpPr>
            <a:spLocks noChangeShapeType="1"/>
          </p:cNvSpPr>
          <p:nvPr/>
        </p:nvSpPr>
        <p:spPr bwMode="auto">
          <a:xfrm flipH="1">
            <a:off x="3025775" y="5148263"/>
            <a:ext cx="555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grpSp>
        <p:nvGrpSpPr>
          <p:cNvPr id="177179" name="Group 44"/>
          <p:cNvGrpSpPr>
            <a:grpSpLocks/>
          </p:cNvGrpSpPr>
          <p:nvPr/>
        </p:nvGrpSpPr>
        <p:grpSpPr bwMode="auto">
          <a:xfrm>
            <a:off x="2349500" y="5419725"/>
            <a:ext cx="568325" cy="481013"/>
            <a:chOff x="-44" y="1473"/>
            <a:chExt cx="981" cy="1105"/>
          </a:xfrm>
        </p:grpSpPr>
        <p:pic>
          <p:nvPicPr>
            <p:cNvPr id="177295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296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77180" name="Group 44"/>
          <p:cNvGrpSpPr>
            <a:grpSpLocks/>
          </p:cNvGrpSpPr>
          <p:nvPr/>
        </p:nvGrpSpPr>
        <p:grpSpPr bwMode="auto">
          <a:xfrm>
            <a:off x="2806700" y="5487988"/>
            <a:ext cx="568325" cy="481012"/>
            <a:chOff x="-44" y="1473"/>
            <a:chExt cx="981" cy="1105"/>
          </a:xfrm>
        </p:grpSpPr>
        <p:pic>
          <p:nvPicPr>
            <p:cNvPr id="177293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294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pic>
        <p:nvPicPr>
          <p:cNvPr id="7068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063" y="4602163"/>
            <a:ext cx="677862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06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950" y="5018088"/>
            <a:ext cx="67786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177183" name="Group 44"/>
          <p:cNvGrpSpPr>
            <a:grpSpLocks/>
          </p:cNvGrpSpPr>
          <p:nvPr/>
        </p:nvGrpSpPr>
        <p:grpSpPr bwMode="auto">
          <a:xfrm>
            <a:off x="3232150" y="4946650"/>
            <a:ext cx="568325" cy="481013"/>
            <a:chOff x="-44" y="1473"/>
            <a:chExt cx="981" cy="1105"/>
          </a:xfrm>
        </p:grpSpPr>
        <p:pic>
          <p:nvPicPr>
            <p:cNvPr id="177291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292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70689" name="Line 20"/>
          <p:cNvSpPr>
            <a:spLocks noChangeShapeType="1"/>
          </p:cNvSpPr>
          <p:nvPr/>
        </p:nvSpPr>
        <p:spPr bwMode="auto">
          <a:xfrm flipH="1">
            <a:off x="5684838" y="5022850"/>
            <a:ext cx="555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70690" name="Line 21"/>
          <p:cNvSpPr>
            <a:spLocks noChangeShapeType="1"/>
          </p:cNvSpPr>
          <p:nvPr/>
        </p:nvSpPr>
        <p:spPr bwMode="auto">
          <a:xfrm flipH="1">
            <a:off x="6072188" y="5070475"/>
            <a:ext cx="271462" cy="31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70691" name="Line 22"/>
          <p:cNvSpPr>
            <a:spLocks noChangeShapeType="1"/>
          </p:cNvSpPr>
          <p:nvPr/>
        </p:nvSpPr>
        <p:spPr bwMode="auto">
          <a:xfrm>
            <a:off x="6491288" y="5099050"/>
            <a:ext cx="73025" cy="295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grpSp>
        <p:nvGrpSpPr>
          <p:cNvPr id="177187" name="Group 44"/>
          <p:cNvGrpSpPr>
            <a:grpSpLocks/>
          </p:cNvGrpSpPr>
          <p:nvPr/>
        </p:nvGrpSpPr>
        <p:grpSpPr bwMode="auto">
          <a:xfrm>
            <a:off x="5376863" y="4837113"/>
            <a:ext cx="568325" cy="481012"/>
            <a:chOff x="-44" y="1473"/>
            <a:chExt cx="981" cy="1105"/>
          </a:xfrm>
        </p:grpSpPr>
        <p:pic>
          <p:nvPicPr>
            <p:cNvPr id="177289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290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77188" name="Group 44"/>
          <p:cNvGrpSpPr>
            <a:grpSpLocks/>
          </p:cNvGrpSpPr>
          <p:nvPr/>
        </p:nvGrpSpPr>
        <p:grpSpPr bwMode="auto">
          <a:xfrm>
            <a:off x="5635625" y="5283200"/>
            <a:ext cx="569913" cy="481013"/>
            <a:chOff x="-44" y="1473"/>
            <a:chExt cx="981" cy="1105"/>
          </a:xfrm>
        </p:grpSpPr>
        <p:pic>
          <p:nvPicPr>
            <p:cNvPr id="177287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288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77189" name="Group 44"/>
          <p:cNvGrpSpPr>
            <a:grpSpLocks/>
          </p:cNvGrpSpPr>
          <p:nvPr/>
        </p:nvGrpSpPr>
        <p:grpSpPr bwMode="auto">
          <a:xfrm>
            <a:off x="6164263" y="5313363"/>
            <a:ext cx="568325" cy="482600"/>
            <a:chOff x="-44" y="1473"/>
            <a:chExt cx="981" cy="1105"/>
          </a:xfrm>
        </p:grpSpPr>
        <p:pic>
          <p:nvPicPr>
            <p:cNvPr id="177285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286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70695" name="Line 20"/>
          <p:cNvSpPr>
            <a:spLocks noChangeShapeType="1"/>
          </p:cNvSpPr>
          <p:nvPr/>
        </p:nvSpPr>
        <p:spPr bwMode="auto">
          <a:xfrm flipH="1" flipV="1">
            <a:off x="4659313" y="5068888"/>
            <a:ext cx="606425" cy="3127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70696" name="Line 21"/>
          <p:cNvSpPr>
            <a:spLocks noChangeShapeType="1"/>
          </p:cNvSpPr>
          <p:nvPr/>
        </p:nvSpPr>
        <p:spPr bwMode="auto">
          <a:xfrm flipH="1">
            <a:off x="4195763" y="5022850"/>
            <a:ext cx="271462" cy="31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70697" name="Line 22"/>
          <p:cNvSpPr>
            <a:spLocks noChangeShapeType="1"/>
          </p:cNvSpPr>
          <p:nvPr/>
        </p:nvSpPr>
        <p:spPr bwMode="auto">
          <a:xfrm>
            <a:off x="4614863" y="5051425"/>
            <a:ext cx="73025" cy="295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grpSp>
        <p:nvGrpSpPr>
          <p:cNvPr id="177193" name="Group 44"/>
          <p:cNvGrpSpPr>
            <a:grpSpLocks/>
          </p:cNvGrpSpPr>
          <p:nvPr/>
        </p:nvGrpSpPr>
        <p:grpSpPr bwMode="auto">
          <a:xfrm>
            <a:off x="4803775" y="5230813"/>
            <a:ext cx="569913" cy="481012"/>
            <a:chOff x="-44" y="1473"/>
            <a:chExt cx="981" cy="1105"/>
          </a:xfrm>
        </p:grpSpPr>
        <p:pic>
          <p:nvPicPr>
            <p:cNvPr id="177283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284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77194" name="Group 44"/>
          <p:cNvGrpSpPr>
            <a:grpSpLocks/>
          </p:cNvGrpSpPr>
          <p:nvPr/>
        </p:nvGrpSpPr>
        <p:grpSpPr bwMode="auto">
          <a:xfrm>
            <a:off x="3759200" y="5235575"/>
            <a:ext cx="569913" cy="482600"/>
            <a:chOff x="-44" y="1473"/>
            <a:chExt cx="981" cy="1105"/>
          </a:xfrm>
        </p:grpSpPr>
        <p:pic>
          <p:nvPicPr>
            <p:cNvPr id="177281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282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77195" name="Group 44"/>
          <p:cNvGrpSpPr>
            <a:grpSpLocks/>
          </p:cNvGrpSpPr>
          <p:nvPr/>
        </p:nvGrpSpPr>
        <p:grpSpPr bwMode="auto">
          <a:xfrm>
            <a:off x="4287838" y="5267325"/>
            <a:ext cx="569912" cy="481013"/>
            <a:chOff x="-44" y="1473"/>
            <a:chExt cx="981" cy="1105"/>
          </a:xfrm>
        </p:grpSpPr>
        <p:pic>
          <p:nvPicPr>
            <p:cNvPr id="177279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280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pic>
        <p:nvPicPr>
          <p:cNvPr id="7070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213" y="4822825"/>
            <a:ext cx="677862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0702" name="Line 20"/>
          <p:cNvSpPr>
            <a:spLocks noChangeShapeType="1"/>
          </p:cNvSpPr>
          <p:nvPr/>
        </p:nvSpPr>
        <p:spPr bwMode="auto">
          <a:xfrm flipH="1">
            <a:off x="6519863" y="5100638"/>
            <a:ext cx="555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pic>
        <p:nvPicPr>
          <p:cNvPr id="7070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638" y="4870450"/>
            <a:ext cx="677862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177199" name="Group 44"/>
          <p:cNvGrpSpPr>
            <a:grpSpLocks/>
          </p:cNvGrpSpPr>
          <p:nvPr/>
        </p:nvGrpSpPr>
        <p:grpSpPr bwMode="auto">
          <a:xfrm>
            <a:off x="6684963" y="4884738"/>
            <a:ext cx="569912" cy="481012"/>
            <a:chOff x="-44" y="1473"/>
            <a:chExt cx="981" cy="1105"/>
          </a:xfrm>
        </p:grpSpPr>
        <p:pic>
          <p:nvPicPr>
            <p:cNvPr id="177277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278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pic>
        <p:nvPicPr>
          <p:cNvPr id="7070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062288"/>
            <a:ext cx="935038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177201" name="Group 906"/>
          <p:cNvGrpSpPr>
            <a:grpSpLocks/>
          </p:cNvGrpSpPr>
          <p:nvPr/>
        </p:nvGrpSpPr>
        <p:grpSpPr bwMode="auto">
          <a:xfrm>
            <a:off x="5140325" y="2111375"/>
            <a:ext cx="366713" cy="579438"/>
            <a:chOff x="4140" y="429"/>
            <a:chExt cx="1425" cy="2396"/>
          </a:xfrm>
        </p:grpSpPr>
        <p:sp>
          <p:nvSpPr>
            <p:cNvPr id="177245" name="Freeform 907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51" name="Rectangle 908"/>
            <p:cNvSpPr>
              <a:spLocks noChangeArrowheads="1"/>
            </p:cNvSpPr>
            <p:nvPr/>
          </p:nvSpPr>
          <p:spPr bwMode="auto">
            <a:xfrm>
              <a:off x="4208" y="429"/>
              <a:ext cx="1043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77247" name="Freeform 909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248" name="Freeform 910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54" name="Rectangle 911"/>
            <p:cNvSpPr>
              <a:spLocks noChangeArrowheads="1"/>
            </p:cNvSpPr>
            <p:nvPr/>
          </p:nvSpPr>
          <p:spPr bwMode="auto">
            <a:xfrm>
              <a:off x="4214" y="692"/>
              <a:ext cx="592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177250" name="Group 912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70780" name="AutoShape 913"/>
              <p:cNvSpPr>
                <a:spLocks noChangeArrowheads="1"/>
              </p:cNvSpPr>
              <p:nvPr/>
            </p:nvSpPr>
            <p:spPr bwMode="auto">
              <a:xfrm>
                <a:off x="616" y="2565"/>
                <a:ext cx="724" cy="12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70781" name="AutoShape 914"/>
              <p:cNvSpPr>
                <a:spLocks noChangeArrowheads="1"/>
              </p:cNvSpPr>
              <p:nvPr/>
            </p:nvSpPr>
            <p:spPr bwMode="auto">
              <a:xfrm>
                <a:off x="632" y="2584"/>
                <a:ext cx="693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70756" name="Rectangle 915"/>
            <p:cNvSpPr>
              <a:spLocks noChangeArrowheads="1"/>
            </p:cNvSpPr>
            <p:nvPr/>
          </p:nvSpPr>
          <p:spPr bwMode="auto">
            <a:xfrm>
              <a:off x="4226" y="1020"/>
              <a:ext cx="592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177252" name="Group 916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70778" name="AutoShape 917"/>
              <p:cNvSpPr>
                <a:spLocks noChangeArrowheads="1"/>
              </p:cNvSpPr>
              <p:nvPr/>
            </p:nvSpPr>
            <p:spPr bwMode="auto">
              <a:xfrm>
                <a:off x="611" y="2568"/>
                <a:ext cx="731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70779" name="AutoShape 918"/>
              <p:cNvSpPr>
                <a:spLocks noChangeArrowheads="1"/>
              </p:cNvSpPr>
              <p:nvPr/>
            </p:nvSpPr>
            <p:spPr bwMode="auto">
              <a:xfrm>
                <a:off x="626" y="2581"/>
                <a:ext cx="700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70758" name="Rectangle 919"/>
            <p:cNvSpPr>
              <a:spLocks noChangeArrowheads="1"/>
            </p:cNvSpPr>
            <p:nvPr/>
          </p:nvSpPr>
          <p:spPr bwMode="auto">
            <a:xfrm>
              <a:off x="4214" y="1361"/>
              <a:ext cx="598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70759" name="Rectangle 920"/>
            <p:cNvSpPr>
              <a:spLocks noChangeArrowheads="1"/>
            </p:cNvSpPr>
            <p:nvPr/>
          </p:nvSpPr>
          <p:spPr bwMode="auto">
            <a:xfrm>
              <a:off x="4226" y="1657"/>
              <a:ext cx="598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177255" name="Group 921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70776" name="AutoShape 922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30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70777" name="AutoShape 923"/>
              <p:cNvSpPr>
                <a:spLocks noChangeArrowheads="1"/>
              </p:cNvSpPr>
              <p:nvPr/>
            </p:nvSpPr>
            <p:spPr bwMode="auto">
              <a:xfrm>
                <a:off x="626" y="2589"/>
                <a:ext cx="699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177256" name="Freeform 924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77257" name="Group 925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70774" name="AutoShape 926"/>
              <p:cNvSpPr>
                <a:spLocks noChangeArrowheads="1"/>
              </p:cNvSpPr>
              <p:nvPr/>
            </p:nvSpPr>
            <p:spPr bwMode="auto">
              <a:xfrm>
                <a:off x="613" y="2569"/>
                <a:ext cx="715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70775" name="AutoShape 927"/>
              <p:cNvSpPr>
                <a:spLocks noChangeArrowheads="1"/>
              </p:cNvSpPr>
              <p:nvPr/>
            </p:nvSpPr>
            <p:spPr bwMode="auto">
              <a:xfrm>
                <a:off x="629" y="2582"/>
                <a:ext cx="69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70763" name="Rectangle 928"/>
            <p:cNvSpPr>
              <a:spLocks noChangeArrowheads="1"/>
            </p:cNvSpPr>
            <p:nvPr/>
          </p:nvSpPr>
          <p:spPr bwMode="auto">
            <a:xfrm>
              <a:off x="5250" y="429"/>
              <a:ext cx="68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77259" name="Freeform 929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260" name="Freeform 930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66" name="Oval 931"/>
            <p:cNvSpPr>
              <a:spLocks noChangeArrowheads="1"/>
            </p:cNvSpPr>
            <p:nvPr/>
          </p:nvSpPr>
          <p:spPr bwMode="auto">
            <a:xfrm>
              <a:off x="5516" y="2608"/>
              <a:ext cx="49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77262" name="Freeform 932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68" name="AutoShape 933"/>
            <p:cNvSpPr>
              <a:spLocks noChangeArrowheads="1"/>
            </p:cNvSpPr>
            <p:nvPr/>
          </p:nvSpPr>
          <p:spPr bwMode="auto">
            <a:xfrm>
              <a:off x="4140" y="2681"/>
              <a:ext cx="1197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70769" name="AutoShape 934"/>
            <p:cNvSpPr>
              <a:spLocks noChangeArrowheads="1"/>
            </p:cNvSpPr>
            <p:nvPr/>
          </p:nvSpPr>
          <p:spPr bwMode="auto">
            <a:xfrm>
              <a:off x="4208" y="2713"/>
              <a:ext cx="1067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70770" name="Oval 935"/>
            <p:cNvSpPr>
              <a:spLocks noChangeArrowheads="1"/>
            </p:cNvSpPr>
            <p:nvPr/>
          </p:nvSpPr>
          <p:spPr bwMode="auto">
            <a:xfrm>
              <a:off x="4307" y="2385"/>
              <a:ext cx="160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70771" name="Oval 936"/>
            <p:cNvSpPr>
              <a:spLocks noChangeArrowheads="1"/>
            </p:cNvSpPr>
            <p:nvPr/>
          </p:nvSpPr>
          <p:spPr bwMode="auto">
            <a:xfrm>
              <a:off x="4485" y="2385"/>
              <a:ext cx="160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i="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70772" name="Oval 937"/>
            <p:cNvSpPr>
              <a:spLocks noChangeArrowheads="1"/>
            </p:cNvSpPr>
            <p:nvPr/>
          </p:nvSpPr>
          <p:spPr bwMode="auto">
            <a:xfrm>
              <a:off x="4664" y="2379"/>
              <a:ext cx="154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70773" name="Rectangle 938"/>
            <p:cNvSpPr>
              <a:spLocks noChangeArrowheads="1"/>
            </p:cNvSpPr>
            <p:nvPr/>
          </p:nvSpPr>
          <p:spPr bwMode="auto">
            <a:xfrm>
              <a:off x="5059" y="1834"/>
              <a:ext cx="86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grpSp>
        <p:nvGrpSpPr>
          <p:cNvPr id="177202" name="Group 1108"/>
          <p:cNvGrpSpPr>
            <a:grpSpLocks/>
          </p:cNvGrpSpPr>
          <p:nvPr/>
        </p:nvGrpSpPr>
        <p:grpSpPr bwMode="auto">
          <a:xfrm>
            <a:off x="2803525" y="2278063"/>
            <a:ext cx="812800" cy="360362"/>
            <a:chOff x="2356" y="1300"/>
            <a:chExt cx="555" cy="194"/>
          </a:xfrm>
        </p:grpSpPr>
        <p:sp>
          <p:nvSpPr>
            <p:cNvPr id="177237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7238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7239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77240" name="Group 1112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177243" name="Freeform 1113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244" name="Freeform 1114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0746" name="Line 1115"/>
            <p:cNvSpPr>
              <a:spLocks noChangeShapeType="1"/>
            </p:cNvSpPr>
            <p:nvPr/>
          </p:nvSpPr>
          <p:spPr bwMode="auto">
            <a:xfrm>
              <a:off x="2357" y="1361"/>
              <a:ext cx="0" cy="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70747" name="Line 1116"/>
            <p:cNvSpPr>
              <a:spLocks noChangeShapeType="1"/>
            </p:cNvSpPr>
            <p:nvPr/>
          </p:nvSpPr>
          <p:spPr bwMode="auto">
            <a:xfrm>
              <a:off x="2907" y="1363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grpSp>
        <p:nvGrpSpPr>
          <p:cNvPr id="177203" name="Group 906"/>
          <p:cNvGrpSpPr>
            <a:grpSpLocks/>
          </p:cNvGrpSpPr>
          <p:nvPr/>
        </p:nvGrpSpPr>
        <p:grpSpPr bwMode="auto">
          <a:xfrm>
            <a:off x="5745163" y="2620963"/>
            <a:ext cx="366712" cy="579437"/>
            <a:chOff x="4140" y="429"/>
            <a:chExt cx="1425" cy="2396"/>
          </a:xfrm>
        </p:grpSpPr>
        <p:sp>
          <p:nvSpPr>
            <p:cNvPr id="177205" name="Freeform 907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11" name="Rectangle 908"/>
            <p:cNvSpPr>
              <a:spLocks noChangeArrowheads="1"/>
            </p:cNvSpPr>
            <p:nvPr/>
          </p:nvSpPr>
          <p:spPr bwMode="auto">
            <a:xfrm>
              <a:off x="4208" y="429"/>
              <a:ext cx="1043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77207" name="Freeform 909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208" name="Freeform 910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14" name="Rectangle 911"/>
            <p:cNvSpPr>
              <a:spLocks noChangeArrowheads="1"/>
            </p:cNvSpPr>
            <p:nvPr/>
          </p:nvSpPr>
          <p:spPr bwMode="auto">
            <a:xfrm>
              <a:off x="4214" y="692"/>
              <a:ext cx="592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177210" name="Group 912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70740" name="AutoShape 913"/>
              <p:cNvSpPr>
                <a:spLocks noChangeArrowheads="1"/>
              </p:cNvSpPr>
              <p:nvPr/>
            </p:nvSpPr>
            <p:spPr bwMode="auto">
              <a:xfrm>
                <a:off x="616" y="2565"/>
                <a:ext cx="724" cy="12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70741" name="AutoShape 914"/>
              <p:cNvSpPr>
                <a:spLocks noChangeArrowheads="1"/>
              </p:cNvSpPr>
              <p:nvPr/>
            </p:nvSpPr>
            <p:spPr bwMode="auto">
              <a:xfrm>
                <a:off x="632" y="2584"/>
                <a:ext cx="693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70716" name="Rectangle 915"/>
            <p:cNvSpPr>
              <a:spLocks noChangeArrowheads="1"/>
            </p:cNvSpPr>
            <p:nvPr/>
          </p:nvSpPr>
          <p:spPr bwMode="auto">
            <a:xfrm>
              <a:off x="4226" y="1020"/>
              <a:ext cx="592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177212" name="Group 916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70738" name="AutoShape 917"/>
              <p:cNvSpPr>
                <a:spLocks noChangeArrowheads="1"/>
              </p:cNvSpPr>
              <p:nvPr/>
            </p:nvSpPr>
            <p:spPr bwMode="auto">
              <a:xfrm>
                <a:off x="611" y="2568"/>
                <a:ext cx="731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70739" name="AutoShape 918"/>
              <p:cNvSpPr>
                <a:spLocks noChangeArrowheads="1"/>
              </p:cNvSpPr>
              <p:nvPr/>
            </p:nvSpPr>
            <p:spPr bwMode="auto">
              <a:xfrm>
                <a:off x="626" y="2581"/>
                <a:ext cx="700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70718" name="Rectangle 919"/>
            <p:cNvSpPr>
              <a:spLocks noChangeArrowheads="1"/>
            </p:cNvSpPr>
            <p:nvPr/>
          </p:nvSpPr>
          <p:spPr bwMode="auto">
            <a:xfrm>
              <a:off x="4214" y="1361"/>
              <a:ext cx="598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70719" name="Rectangle 920"/>
            <p:cNvSpPr>
              <a:spLocks noChangeArrowheads="1"/>
            </p:cNvSpPr>
            <p:nvPr/>
          </p:nvSpPr>
          <p:spPr bwMode="auto">
            <a:xfrm>
              <a:off x="4226" y="1657"/>
              <a:ext cx="598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177215" name="Group 921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70736" name="AutoShape 922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30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70737" name="AutoShape 923"/>
              <p:cNvSpPr>
                <a:spLocks noChangeArrowheads="1"/>
              </p:cNvSpPr>
              <p:nvPr/>
            </p:nvSpPr>
            <p:spPr bwMode="auto">
              <a:xfrm>
                <a:off x="626" y="2589"/>
                <a:ext cx="699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177216" name="Freeform 924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77217" name="Group 925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70734" name="AutoShape 926"/>
              <p:cNvSpPr>
                <a:spLocks noChangeArrowheads="1"/>
              </p:cNvSpPr>
              <p:nvPr/>
            </p:nvSpPr>
            <p:spPr bwMode="auto">
              <a:xfrm>
                <a:off x="613" y="2569"/>
                <a:ext cx="715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70735" name="AutoShape 927"/>
              <p:cNvSpPr>
                <a:spLocks noChangeArrowheads="1"/>
              </p:cNvSpPr>
              <p:nvPr/>
            </p:nvSpPr>
            <p:spPr bwMode="auto">
              <a:xfrm>
                <a:off x="629" y="2582"/>
                <a:ext cx="69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70723" name="Rectangle 928"/>
            <p:cNvSpPr>
              <a:spLocks noChangeArrowheads="1"/>
            </p:cNvSpPr>
            <p:nvPr/>
          </p:nvSpPr>
          <p:spPr bwMode="auto">
            <a:xfrm>
              <a:off x="5250" y="429"/>
              <a:ext cx="68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77219" name="Freeform 929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220" name="Freeform 930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26" name="Oval 931"/>
            <p:cNvSpPr>
              <a:spLocks noChangeArrowheads="1"/>
            </p:cNvSpPr>
            <p:nvPr/>
          </p:nvSpPr>
          <p:spPr bwMode="auto">
            <a:xfrm>
              <a:off x="5516" y="2608"/>
              <a:ext cx="49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77222" name="Freeform 932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28" name="AutoShape 933"/>
            <p:cNvSpPr>
              <a:spLocks noChangeArrowheads="1"/>
            </p:cNvSpPr>
            <p:nvPr/>
          </p:nvSpPr>
          <p:spPr bwMode="auto">
            <a:xfrm>
              <a:off x="4140" y="2681"/>
              <a:ext cx="1197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70729" name="AutoShape 934"/>
            <p:cNvSpPr>
              <a:spLocks noChangeArrowheads="1"/>
            </p:cNvSpPr>
            <p:nvPr/>
          </p:nvSpPr>
          <p:spPr bwMode="auto">
            <a:xfrm>
              <a:off x="4208" y="2713"/>
              <a:ext cx="1067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70730" name="Oval 935"/>
            <p:cNvSpPr>
              <a:spLocks noChangeArrowheads="1"/>
            </p:cNvSpPr>
            <p:nvPr/>
          </p:nvSpPr>
          <p:spPr bwMode="auto">
            <a:xfrm>
              <a:off x="4307" y="2385"/>
              <a:ext cx="160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70731" name="Oval 936"/>
            <p:cNvSpPr>
              <a:spLocks noChangeArrowheads="1"/>
            </p:cNvSpPr>
            <p:nvPr/>
          </p:nvSpPr>
          <p:spPr bwMode="auto">
            <a:xfrm>
              <a:off x="4485" y="2385"/>
              <a:ext cx="160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i="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70732" name="Oval 937"/>
            <p:cNvSpPr>
              <a:spLocks noChangeArrowheads="1"/>
            </p:cNvSpPr>
            <p:nvPr/>
          </p:nvSpPr>
          <p:spPr bwMode="auto">
            <a:xfrm>
              <a:off x="4664" y="2379"/>
              <a:ext cx="154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70733" name="Rectangle 938"/>
            <p:cNvSpPr>
              <a:spLocks noChangeArrowheads="1"/>
            </p:cNvSpPr>
            <p:nvPr/>
          </p:nvSpPr>
          <p:spPr bwMode="auto">
            <a:xfrm>
              <a:off x="5059" y="1834"/>
              <a:ext cx="86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sp>
        <p:nvSpPr>
          <p:cNvPr id="153" name="Title 1"/>
          <p:cNvSpPr>
            <a:spLocks noGrp="1"/>
          </p:cNvSpPr>
          <p:nvPr>
            <p:ph type="title"/>
          </p:nvPr>
        </p:nvSpPr>
        <p:spPr>
          <a:xfrm>
            <a:off x="0" y="-15648"/>
            <a:ext cx="7874000" cy="68330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Ethernet Switch</a:t>
            </a:r>
            <a:endParaRPr lang="en-US" dirty="0"/>
          </a:p>
        </p:txBody>
      </p:sp>
      <p:sp>
        <p:nvSpPr>
          <p:cNvPr id="154" name="TextBox 153"/>
          <p:cNvSpPr txBox="1"/>
          <p:nvPr/>
        </p:nvSpPr>
        <p:spPr>
          <a:xfrm>
            <a:off x="936" y="686419"/>
            <a:ext cx="37359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Institutional Network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97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Goals for Today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3285" y="852714"/>
            <a:ext cx="8799285" cy="5790363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Link Layer and Physical Layer</a:t>
            </a:r>
          </a:p>
          <a:p>
            <a:pPr lvl="1"/>
            <a:r>
              <a:rPr lang="en-US" sz="2400" dirty="0" smtClean="0"/>
              <a:t>Abstraction / services</a:t>
            </a:r>
          </a:p>
          <a:p>
            <a:pPr lvl="1"/>
            <a:r>
              <a:rPr lang="en-US" sz="2400" dirty="0" smtClean="0"/>
              <a:t>Switches and Local Area Networks</a:t>
            </a:r>
          </a:p>
          <a:p>
            <a:pPr lvl="2"/>
            <a:r>
              <a:rPr lang="en-US" sz="2000" dirty="0"/>
              <a:t>Ethernet </a:t>
            </a:r>
            <a:r>
              <a:rPr lang="en-US" sz="2000" dirty="0" smtClean="0"/>
              <a:t>Switch</a:t>
            </a:r>
            <a:endParaRPr lang="en-US" sz="2000" dirty="0" smtClean="0"/>
          </a:p>
          <a:p>
            <a:pPr lvl="2"/>
            <a:r>
              <a:rPr lang="en-US" sz="2000" dirty="0" smtClean="0"/>
              <a:t>Addressing</a:t>
            </a:r>
            <a:r>
              <a:rPr lang="en-US" sz="2000" dirty="0" smtClean="0"/>
              <a:t>, ARP (address resolution protocol)</a:t>
            </a:r>
          </a:p>
          <a:p>
            <a:pPr lvl="2"/>
            <a:r>
              <a:rPr lang="en-US" sz="2000" dirty="0" smtClean="0"/>
              <a:t>Ethernet</a:t>
            </a:r>
          </a:p>
          <a:p>
            <a:pPr lvl="1"/>
            <a:endParaRPr lang="en-US" dirty="0" smtClean="0"/>
          </a:p>
          <a:p>
            <a:r>
              <a:rPr lang="en-US" sz="2800" dirty="0" smtClean="0"/>
              <a:t>Data Center Network</a:t>
            </a:r>
          </a:p>
          <a:p>
            <a:pPr lvl="1"/>
            <a:r>
              <a:rPr lang="en-US" sz="2400" dirty="0" smtClean="0"/>
              <a:t>10GbE (10 Gigabit Ethernet)</a:t>
            </a:r>
          </a:p>
          <a:p>
            <a:pPr lvl="1"/>
            <a:endParaRPr lang="en-US" sz="2800" dirty="0" smtClean="0"/>
          </a:p>
          <a:p>
            <a:r>
              <a:rPr lang="en-US" sz="2800" dirty="0" smtClean="0"/>
              <a:t>Backup </a:t>
            </a:r>
            <a:r>
              <a:rPr lang="en-US" sz="2800" dirty="0" smtClean="0"/>
              <a:t>Slides</a:t>
            </a:r>
          </a:p>
          <a:p>
            <a:pPr lvl="1"/>
            <a:r>
              <a:rPr lang="en-US" sz="2400" dirty="0"/>
              <a:t>Multiple Access </a:t>
            </a:r>
            <a:r>
              <a:rPr lang="en-US" sz="2400" dirty="0" smtClean="0"/>
              <a:t>Protocols</a:t>
            </a:r>
            <a:endParaRPr lang="en-US" sz="2400" dirty="0" smtClean="0"/>
          </a:p>
          <a:p>
            <a:pPr lvl="1"/>
            <a:r>
              <a:rPr lang="en-US" sz="2400" dirty="0" smtClean="0"/>
              <a:t>Virtual Local Area Networks (VLAN)</a:t>
            </a:r>
          </a:p>
          <a:p>
            <a:pPr lvl="1"/>
            <a:r>
              <a:rPr lang="en-US" sz="2400" dirty="0" smtClean="0"/>
              <a:t>Multiple Access Protocols</a:t>
            </a:r>
          </a:p>
          <a:p>
            <a:pPr lvl="1"/>
            <a:r>
              <a:rPr lang="en-US" sz="2400" dirty="0" smtClean="0"/>
              <a:t>Putting it all together: A day and a life of a web request</a:t>
            </a:r>
          </a:p>
          <a:p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60243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2913" y="1341438"/>
            <a:ext cx="3967162" cy="4994275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80000"/>
              </a:lnSpc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ea typeface="ＭＳ Ｐゴシック" charset="0"/>
                <a:cs typeface="+mn-cs"/>
              </a:rPr>
              <a:t>both </a:t>
            </a:r>
            <a:r>
              <a:rPr lang="en-US" sz="2400" dirty="0" smtClean="0">
                <a:solidFill>
                  <a:srgbClr val="000099"/>
                </a:solidFill>
                <a:ea typeface="ＭＳ Ｐゴシック" charset="0"/>
                <a:cs typeface="+mn-cs"/>
              </a:rPr>
              <a:t>are store</a:t>
            </a:r>
            <a:r>
              <a:rPr lang="en-US" sz="2400" dirty="0">
                <a:solidFill>
                  <a:srgbClr val="000099"/>
                </a:solidFill>
                <a:ea typeface="ＭＳ Ｐゴシック" charset="0"/>
                <a:cs typeface="+mn-cs"/>
              </a:rPr>
              <a:t>-and-</a:t>
            </a:r>
            <a:r>
              <a:rPr lang="en-US" sz="2400" dirty="0" smtClean="0">
                <a:solidFill>
                  <a:srgbClr val="000099"/>
                </a:solidFill>
                <a:ea typeface="ＭＳ Ｐゴシック" charset="0"/>
                <a:cs typeface="+mn-cs"/>
              </a:rPr>
              <a:t>forward: </a:t>
            </a:r>
          </a:p>
          <a:p>
            <a:pPr>
              <a:buSzPct val="100000"/>
              <a:buFont typeface="Wingdings" charset="2"/>
              <a:buChar char="§"/>
              <a:defRPr/>
            </a:pPr>
            <a:r>
              <a:rPr lang="en-US" sz="2400" i="1" dirty="0" smtClean="0">
                <a:solidFill>
                  <a:srgbClr val="CC0000"/>
                </a:solidFill>
                <a:ea typeface="ＭＳ Ｐゴシック" charset="0"/>
                <a:cs typeface="+mn-cs"/>
              </a:rPr>
              <a:t>routers: </a:t>
            </a:r>
            <a:r>
              <a:rPr lang="en-US" sz="2400" dirty="0" smtClean="0">
                <a:ea typeface="ＭＳ Ｐゴシック" charset="0"/>
                <a:cs typeface="+mn-cs"/>
              </a:rPr>
              <a:t>network-layer devices (examine network-layer headers)</a:t>
            </a:r>
          </a:p>
          <a:p>
            <a:pPr>
              <a:buSzPct val="100000"/>
              <a:buFont typeface="Wingdings" charset="2"/>
              <a:buChar char="§"/>
              <a:defRPr/>
            </a:pPr>
            <a:r>
              <a:rPr lang="en-US" sz="2400" i="1" dirty="0" smtClean="0">
                <a:solidFill>
                  <a:srgbClr val="CC0000"/>
                </a:solidFill>
                <a:ea typeface="ＭＳ Ｐゴシック" charset="0"/>
                <a:cs typeface="+mn-cs"/>
              </a:rPr>
              <a:t>switches</a:t>
            </a:r>
            <a:r>
              <a:rPr lang="en-US" sz="2400" i="1" dirty="0" smtClean="0">
                <a:ea typeface="ＭＳ Ｐゴシック" charset="0"/>
                <a:cs typeface="+mn-cs"/>
              </a:rPr>
              <a:t>: </a:t>
            </a:r>
            <a:r>
              <a:rPr lang="en-US" sz="2400" dirty="0" smtClean="0">
                <a:ea typeface="ＭＳ Ｐゴシック" charset="0"/>
                <a:cs typeface="+mn-cs"/>
              </a:rPr>
              <a:t>link</a:t>
            </a:r>
            <a:r>
              <a:rPr lang="en-US" sz="2400" dirty="0">
                <a:ea typeface="ＭＳ Ｐゴシック" charset="0"/>
                <a:cs typeface="+mn-cs"/>
              </a:rPr>
              <a:t>-layer devices (examine link-layer headers)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Wingdings" charset="0"/>
              <a:buNone/>
              <a:defRPr/>
            </a:pPr>
            <a:endParaRPr lang="en-US" sz="2400" i="1" dirty="0" smtClean="0">
              <a:solidFill>
                <a:srgbClr val="CC0000"/>
              </a:solidFill>
              <a:ea typeface="ＭＳ Ｐゴシック" charset="0"/>
              <a:cs typeface="+mn-cs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Wingdings" charset="0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ea typeface="ＭＳ Ｐゴシック" charset="0"/>
                <a:cs typeface="+mn-cs"/>
              </a:rPr>
              <a:t>both have forwarding tables:</a:t>
            </a:r>
          </a:p>
          <a:p>
            <a:pPr>
              <a:lnSpc>
                <a:spcPct val="80000"/>
              </a:lnSpc>
              <a:buSzPct val="100000"/>
              <a:buFont typeface="Wingdings" charset="2"/>
              <a:buChar char="§"/>
              <a:defRPr/>
            </a:pPr>
            <a:r>
              <a:rPr lang="en-US" sz="2400" i="1" dirty="0">
                <a:solidFill>
                  <a:srgbClr val="CC0000"/>
                </a:solidFill>
                <a:ea typeface="ＭＳ Ｐゴシック" charset="0"/>
                <a:cs typeface="+mn-cs"/>
              </a:rPr>
              <a:t>r</a:t>
            </a:r>
            <a:r>
              <a:rPr lang="en-US" sz="2400" i="1" dirty="0" smtClean="0">
                <a:solidFill>
                  <a:srgbClr val="CC0000"/>
                </a:solidFill>
                <a:ea typeface="ＭＳ Ｐゴシック" charset="0"/>
                <a:cs typeface="+mn-cs"/>
              </a:rPr>
              <a:t>outers: </a:t>
            </a:r>
            <a:r>
              <a:rPr lang="en-US" sz="2400" dirty="0" smtClean="0">
                <a:ea typeface="ＭＳ Ｐゴシック" charset="0"/>
                <a:cs typeface="+mn-cs"/>
              </a:rPr>
              <a:t>compute tables using routing algorithms, IP addresses</a:t>
            </a:r>
          </a:p>
          <a:p>
            <a:pPr>
              <a:lnSpc>
                <a:spcPct val="80000"/>
              </a:lnSpc>
              <a:buSzPct val="100000"/>
              <a:buFont typeface="Wingdings" charset="2"/>
              <a:buChar char="§"/>
              <a:defRPr/>
            </a:pPr>
            <a:r>
              <a:rPr lang="en-US" sz="2400" i="1" dirty="0">
                <a:solidFill>
                  <a:srgbClr val="CC0000"/>
                </a:solidFill>
                <a:ea typeface="ＭＳ Ｐゴシック" charset="0"/>
                <a:cs typeface="+mn-cs"/>
              </a:rPr>
              <a:t>s</a:t>
            </a:r>
            <a:r>
              <a:rPr lang="en-US" sz="2400" i="1" dirty="0" smtClean="0">
                <a:solidFill>
                  <a:srgbClr val="CC0000"/>
                </a:solidFill>
                <a:ea typeface="ＭＳ Ｐゴシック" charset="0"/>
                <a:cs typeface="+mn-cs"/>
              </a:rPr>
              <a:t>witches: </a:t>
            </a:r>
            <a:r>
              <a:rPr lang="en-US" sz="2400" dirty="0" smtClean="0">
                <a:ea typeface="ＭＳ Ｐゴシック" charset="0"/>
                <a:cs typeface="+mn-cs"/>
              </a:rPr>
              <a:t>learn forwarding table using flooding, learning, MAC addresses </a:t>
            </a:r>
            <a:endParaRPr lang="en-US" sz="2400" dirty="0">
              <a:ea typeface="ＭＳ Ｐゴシック" charset="0"/>
              <a:cs typeface="+mn-cs"/>
            </a:endParaRPr>
          </a:p>
        </p:txBody>
      </p:sp>
      <p:sp>
        <p:nvSpPr>
          <p:cNvPr id="179205" name="Freeform 3"/>
          <p:cNvSpPr>
            <a:spLocks/>
          </p:cNvSpPr>
          <p:nvPr/>
        </p:nvSpPr>
        <p:spPr bwMode="auto">
          <a:xfrm flipH="1">
            <a:off x="6543675" y="2103438"/>
            <a:ext cx="638175" cy="852487"/>
          </a:xfrm>
          <a:custGeom>
            <a:avLst/>
            <a:gdLst>
              <a:gd name="T0" fmla="*/ 2147483647 w 402"/>
              <a:gd name="T1" fmla="*/ 2147483647 h 537"/>
              <a:gd name="T2" fmla="*/ 2147483647 w 402"/>
              <a:gd name="T3" fmla="*/ 0 h 537"/>
              <a:gd name="T4" fmla="*/ 0 w 402"/>
              <a:gd name="T5" fmla="*/ 2147483647 h 537"/>
              <a:gd name="T6" fmla="*/ 2147483647 w 402"/>
              <a:gd name="T7" fmla="*/ 2147483647 h 537"/>
              <a:gd name="T8" fmla="*/ 2147483647 w 402"/>
              <a:gd name="T9" fmla="*/ 2147483647 h 5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02"/>
              <a:gd name="T16" fmla="*/ 0 h 537"/>
              <a:gd name="T17" fmla="*/ 402 w 402"/>
              <a:gd name="T18" fmla="*/ 537 h 5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02" h="537">
                <a:moveTo>
                  <a:pt x="402" y="363"/>
                </a:moveTo>
                <a:lnTo>
                  <a:pt x="28" y="0"/>
                </a:lnTo>
                <a:lnTo>
                  <a:pt x="0" y="470"/>
                </a:lnTo>
                <a:lnTo>
                  <a:pt x="242" y="537"/>
                </a:lnTo>
                <a:lnTo>
                  <a:pt x="402" y="363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9206" name="Freeform 10"/>
          <p:cNvSpPr>
            <a:spLocks/>
          </p:cNvSpPr>
          <p:nvPr/>
        </p:nvSpPr>
        <p:spPr bwMode="auto">
          <a:xfrm>
            <a:off x="6530975" y="844550"/>
            <a:ext cx="360363" cy="1577975"/>
          </a:xfrm>
          <a:custGeom>
            <a:avLst/>
            <a:gdLst>
              <a:gd name="T0" fmla="*/ 2147483647 w 267"/>
              <a:gd name="T1" fmla="*/ 2147483647 h 1186"/>
              <a:gd name="T2" fmla="*/ 0 w 267"/>
              <a:gd name="T3" fmla="*/ 0 h 1186"/>
              <a:gd name="T4" fmla="*/ 0 w 267"/>
              <a:gd name="T5" fmla="*/ 2147483647 h 1186"/>
              <a:gd name="T6" fmla="*/ 2147483647 w 267"/>
              <a:gd name="T7" fmla="*/ 2147483647 h 1186"/>
              <a:gd name="T8" fmla="*/ 2147483647 w 267"/>
              <a:gd name="T9" fmla="*/ 2147483647 h 11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7"/>
              <a:gd name="T16" fmla="*/ 0 h 1186"/>
              <a:gd name="T17" fmla="*/ 267 w 267"/>
              <a:gd name="T18" fmla="*/ 1186 h 118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7" h="1186">
                <a:moveTo>
                  <a:pt x="254" y="466"/>
                </a:moveTo>
                <a:lnTo>
                  <a:pt x="0" y="0"/>
                </a:lnTo>
                <a:lnTo>
                  <a:pt x="0" y="1186"/>
                </a:lnTo>
                <a:lnTo>
                  <a:pt x="267" y="652"/>
                </a:lnTo>
                <a:lnTo>
                  <a:pt x="254" y="466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9207" name="Rectangle 23"/>
          <p:cNvSpPr>
            <a:spLocks noChangeArrowheads="1"/>
          </p:cNvSpPr>
          <p:nvPr/>
        </p:nvSpPr>
        <p:spPr bwMode="auto">
          <a:xfrm>
            <a:off x="5307013" y="850900"/>
            <a:ext cx="1296987" cy="154622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 i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9208" name="Rectangle 24"/>
          <p:cNvSpPr>
            <a:spLocks noChangeArrowheads="1"/>
          </p:cNvSpPr>
          <p:nvPr/>
        </p:nvSpPr>
        <p:spPr bwMode="auto">
          <a:xfrm>
            <a:off x="5259388" y="922338"/>
            <a:ext cx="1273175" cy="15367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 i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9209" name="Line 25"/>
          <p:cNvSpPr>
            <a:spLocks noChangeShapeType="1"/>
          </p:cNvSpPr>
          <p:nvPr/>
        </p:nvSpPr>
        <p:spPr bwMode="auto">
          <a:xfrm>
            <a:off x="5259388" y="1239838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210" name="Text Box 26"/>
          <p:cNvSpPr txBox="1">
            <a:spLocks noChangeArrowheads="1"/>
          </p:cNvSpPr>
          <p:nvPr/>
        </p:nvSpPr>
        <p:spPr bwMode="auto">
          <a:xfrm>
            <a:off x="5216525" y="889000"/>
            <a:ext cx="13176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altLang="en-US" sz="1800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</a:t>
            </a:r>
          </a:p>
          <a:p>
            <a:pPr algn="ctr">
              <a:lnSpc>
                <a:spcPct val="110000"/>
              </a:lnSpc>
            </a:pPr>
            <a:r>
              <a:rPr lang="en-US" altLang="en-US" sz="1800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</a:t>
            </a:r>
          </a:p>
          <a:p>
            <a:pPr algn="ctr">
              <a:lnSpc>
                <a:spcPct val="110000"/>
              </a:lnSpc>
            </a:pPr>
            <a:r>
              <a:rPr lang="en-US" altLang="en-US" sz="1800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</a:t>
            </a:r>
          </a:p>
          <a:p>
            <a:pPr algn="ctr">
              <a:lnSpc>
                <a:spcPct val="110000"/>
              </a:lnSpc>
            </a:pPr>
            <a:r>
              <a:rPr lang="en-US" altLang="en-US" sz="1800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</a:t>
            </a:r>
          </a:p>
          <a:p>
            <a:pPr algn="ctr">
              <a:lnSpc>
                <a:spcPct val="110000"/>
              </a:lnSpc>
            </a:pPr>
            <a:r>
              <a:rPr lang="en-US" altLang="en-US" sz="1800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physical</a:t>
            </a:r>
          </a:p>
        </p:txBody>
      </p:sp>
      <p:sp>
        <p:nvSpPr>
          <p:cNvPr id="179211" name="Line 27"/>
          <p:cNvSpPr>
            <a:spLocks noChangeShapeType="1"/>
          </p:cNvSpPr>
          <p:nvPr/>
        </p:nvSpPr>
        <p:spPr bwMode="auto">
          <a:xfrm>
            <a:off x="5267325" y="1560513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212" name="Line 28"/>
          <p:cNvSpPr>
            <a:spLocks noChangeShapeType="1"/>
          </p:cNvSpPr>
          <p:nvPr/>
        </p:nvSpPr>
        <p:spPr bwMode="auto">
          <a:xfrm>
            <a:off x="5272088" y="1841500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213" name="Line 29"/>
          <p:cNvSpPr>
            <a:spLocks noChangeShapeType="1"/>
          </p:cNvSpPr>
          <p:nvPr/>
        </p:nvSpPr>
        <p:spPr bwMode="auto">
          <a:xfrm>
            <a:off x="5272088" y="211772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9214" name="Group 88"/>
          <p:cNvGrpSpPr>
            <a:grpSpLocks/>
          </p:cNvGrpSpPr>
          <p:nvPr/>
        </p:nvGrpSpPr>
        <p:grpSpPr bwMode="auto">
          <a:xfrm>
            <a:off x="6716713" y="3525838"/>
            <a:ext cx="1387475" cy="1035050"/>
            <a:chOff x="3601" y="168"/>
            <a:chExt cx="874" cy="652"/>
          </a:xfrm>
        </p:grpSpPr>
        <p:sp>
          <p:nvSpPr>
            <p:cNvPr id="179263" name="Rectangle 89"/>
            <p:cNvSpPr>
              <a:spLocks noChangeArrowheads="1"/>
            </p:cNvSpPr>
            <p:nvPr/>
          </p:nvSpPr>
          <p:spPr bwMode="auto">
            <a:xfrm>
              <a:off x="3658" y="168"/>
              <a:ext cx="817" cy="59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9264" name="Rectangle 90"/>
            <p:cNvSpPr>
              <a:spLocks noChangeArrowheads="1"/>
            </p:cNvSpPr>
            <p:nvPr/>
          </p:nvSpPr>
          <p:spPr bwMode="auto">
            <a:xfrm>
              <a:off x="3628" y="213"/>
              <a:ext cx="802" cy="59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9265" name="Line 91"/>
            <p:cNvSpPr>
              <a:spLocks noChangeShapeType="1"/>
            </p:cNvSpPr>
            <p:nvPr/>
          </p:nvSpPr>
          <p:spPr bwMode="auto">
            <a:xfrm>
              <a:off x="3628" y="413"/>
              <a:ext cx="796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9266" name="Text Box 92"/>
            <p:cNvSpPr txBox="1">
              <a:spLocks noChangeArrowheads="1"/>
            </p:cNvSpPr>
            <p:nvPr/>
          </p:nvSpPr>
          <p:spPr bwMode="auto">
            <a:xfrm>
              <a:off x="3601" y="192"/>
              <a:ext cx="830" cy="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10000"/>
                </a:lnSpc>
              </a:pPr>
              <a:r>
                <a:rPr lang="en-US" altLang="en-US" sz="1800" i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network</a:t>
              </a:r>
            </a:p>
            <a:p>
              <a:pPr algn="ctr">
                <a:lnSpc>
                  <a:spcPct val="110000"/>
                </a:lnSpc>
              </a:pPr>
              <a:r>
                <a:rPr lang="en-US" altLang="en-US" sz="1800" i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link</a:t>
              </a:r>
            </a:p>
            <a:p>
              <a:pPr algn="ctr">
                <a:lnSpc>
                  <a:spcPct val="110000"/>
                </a:lnSpc>
              </a:pPr>
              <a:r>
                <a:rPr lang="en-US" altLang="en-US" sz="1800" i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physical</a:t>
              </a:r>
            </a:p>
          </p:txBody>
        </p:sp>
        <p:sp>
          <p:nvSpPr>
            <p:cNvPr id="179267" name="Line 93"/>
            <p:cNvSpPr>
              <a:spLocks noChangeShapeType="1"/>
            </p:cNvSpPr>
            <p:nvPr/>
          </p:nvSpPr>
          <p:spPr bwMode="auto">
            <a:xfrm>
              <a:off x="3633" y="615"/>
              <a:ext cx="796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9215" name="Group 94"/>
          <p:cNvGrpSpPr>
            <a:grpSpLocks/>
          </p:cNvGrpSpPr>
          <p:nvPr/>
        </p:nvGrpSpPr>
        <p:grpSpPr bwMode="auto">
          <a:xfrm>
            <a:off x="7054850" y="2100263"/>
            <a:ext cx="1387475" cy="733425"/>
            <a:chOff x="4696" y="597"/>
            <a:chExt cx="874" cy="462"/>
          </a:xfrm>
        </p:grpSpPr>
        <p:sp>
          <p:nvSpPr>
            <p:cNvPr id="179259" name="Rectangle 95"/>
            <p:cNvSpPr>
              <a:spLocks noChangeArrowheads="1"/>
            </p:cNvSpPr>
            <p:nvPr/>
          </p:nvSpPr>
          <p:spPr bwMode="auto">
            <a:xfrm>
              <a:off x="4753" y="597"/>
              <a:ext cx="817" cy="41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9260" name="Rectangle 96"/>
            <p:cNvSpPr>
              <a:spLocks noChangeArrowheads="1"/>
            </p:cNvSpPr>
            <p:nvPr/>
          </p:nvSpPr>
          <p:spPr bwMode="auto">
            <a:xfrm>
              <a:off x="4723" y="642"/>
              <a:ext cx="802" cy="41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9261" name="Line 97"/>
            <p:cNvSpPr>
              <a:spLocks noChangeShapeType="1"/>
            </p:cNvSpPr>
            <p:nvPr/>
          </p:nvSpPr>
          <p:spPr bwMode="auto">
            <a:xfrm>
              <a:off x="4723" y="842"/>
              <a:ext cx="796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9262" name="Text Box 98"/>
            <p:cNvSpPr txBox="1">
              <a:spLocks noChangeArrowheads="1"/>
            </p:cNvSpPr>
            <p:nvPr/>
          </p:nvSpPr>
          <p:spPr bwMode="auto">
            <a:xfrm>
              <a:off x="4696" y="621"/>
              <a:ext cx="830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10000"/>
                </a:lnSpc>
              </a:pPr>
              <a:r>
                <a:rPr lang="en-US" altLang="en-US" sz="1800" i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link</a:t>
              </a:r>
            </a:p>
            <a:p>
              <a:pPr algn="ctr">
                <a:lnSpc>
                  <a:spcPct val="110000"/>
                </a:lnSpc>
              </a:pPr>
              <a:r>
                <a:rPr lang="en-US" altLang="en-US" sz="1800" i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physical</a:t>
              </a:r>
            </a:p>
          </p:txBody>
        </p:sp>
      </p:grpSp>
      <p:sp>
        <p:nvSpPr>
          <p:cNvPr id="179216" name="Text Box 167"/>
          <p:cNvSpPr txBox="1">
            <a:spLocks noChangeArrowheads="1"/>
          </p:cNvSpPr>
          <p:nvPr/>
        </p:nvSpPr>
        <p:spPr bwMode="auto">
          <a:xfrm>
            <a:off x="5854700" y="3003550"/>
            <a:ext cx="9032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b="1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switch</a:t>
            </a:r>
          </a:p>
        </p:txBody>
      </p:sp>
      <p:grpSp>
        <p:nvGrpSpPr>
          <p:cNvPr id="179217" name="Group 39"/>
          <p:cNvGrpSpPr>
            <a:grpSpLocks/>
          </p:cNvGrpSpPr>
          <p:nvPr/>
        </p:nvGrpSpPr>
        <p:grpSpPr bwMode="auto">
          <a:xfrm>
            <a:off x="4408488" y="1562100"/>
            <a:ext cx="962025" cy="304800"/>
            <a:chOff x="1070" y="918"/>
            <a:chExt cx="606" cy="192"/>
          </a:xfrm>
        </p:grpSpPr>
        <p:sp>
          <p:nvSpPr>
            <p:cNvPr id="71738" name="Rectangle 40"/>
            <p:cNvSpPr>
              <a:spLocks noChangeArrowheads="1"/>
            </p:cNvSpPr>
            <p:nvPr/>
          </p:nvSpPr>
          <p:spPr bwMode="auto">
            <a:xfrm>
              <a:off x="1082" y="939"/>
              <a:ext cx="576" cy="1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CC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79258" name="Text Box 4"/>
            <p:cNvSpPr txBox="1">
              <a:spLocks noChangeArrowheads="1"/>
            </p:cNvSpPr>
            <p:nvPr/>
          </p:nvSpPr>
          <p:spPr bwMode="auto">
            <a:xfrm>
              <a:off x="1070" y="918"/>
              <a:ext cx="60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400" i="0">
                  <a:solidFill>
                    <a:srgbClr val="CC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datagram</a:t>
              </a:r>
            </a:p>
          </p:txBody>
        </p:sp>
      </p:grpSp>
      <p:sp>
        <p:nvSpPr>
          <p:cNvPr id="179218" name="Rectangle 57"/>
          <p:cNvSpPr>
            <a:spLocks noChangeArrowheads="1"/>
          </p:cNvSpPr>
          <p:nvPr/>
        </p:nvSpPr>
        <p:spPr bwMode="auto">
          <a:xfrm>
            <a:off x="5208588" y="4594225"/>
            <a:ext cx="1296987" cy="154622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 i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9219" name="Rectangle 58"/>
          <p:cNvSpPr>
            <a:spLocks noChangeArrowheads="1"/>
          </p:cNvSpPr>
          <p:nvPr/>
        </p:nvSpPr>
        <p:spPr bwMode="auto">
          <a:xfrm>
            <a:off x="5160963" y="4665663"/>
            <a:ext cx="1273175" cy="15367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 i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9220" name="Line 59"/>
          <p:cNvSpPr>
            <a:spLocks noChangeShapeType="1"/>
          </p:cNvSpPr>
          <p:nvPr/>
        </p:nvSpPr>
        <p:spPr bwMode="auto">
          <a:xfrm>
            <a:off x="5160963" y="4983163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221" name="Text Box 60"/>
          <p:cNvSpPr txBox="1">
            <a:spLocks noChangeArrowheads="1"/>
          </p:cNvSpPr>
          <p:nvPr/>
        </p:nvSpPr>
        <p:spPr bwMode="auto">
          <a:xfrm>
            <a:off x="5118100" y="4632325"/>
            <a:ext cx="13176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altLang="en-US" sz="1800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</a:t>
            </a:r>
          </a:p>
          <a:p>
            <a:pPr algn="ctr">
              <a:lnSpc>
                <a:spcPct val="110000"/>
              </a:lnSpc>
            </a:pPr>
            <a:r>
              <a:rPr lang="en-US" altLang="en-US" sz="1800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</a:t>
            </a:r>
          </a:p>
          <a:p>
            <a:pPr algn="ctr">
              <a:lnSpc>
                <a:spcPct val="110000"/>
              </a:lnSpc>
            </a:pPr>
            <a:r>
              <a:rPr lang="en-US" altLang="en-US" sz="1800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</a:t>
            </a:r>
          </a:p>
          <a:p>
            <a:pPr algn="ctr">
              <a:lnSpc>
                <a:spcPct val="110000"/>
              </a:lnSpc>
            </a:pPr>
            <a:r>
              <a:rPr lang="en-US" altLang="en-US" sz="1800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</a:t>
            </a:r>
          </a:p>
          <a:p>
            <a:pPr algn="ctr">
              <a:lnSpc>
                <a:spcPct val="110000"/>
              </a:lnSpc>
            </a:pPr>
            <a:r>
              <a:rPr lang="en-US" altLang="en-US" sz="1800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physical</a:t>
            </a:r>
          </a:p>
        </p:txBody>
      </p:sp>
      <p:sp>
        <p:nvSpPr>
          <p:cNvPr id="179222" name="Line 61"/>
          <p:cNvSpPr>
            <a:spLocks noChangeShapeType="1"/>
          </p:cNvSpPr>
          <p:nvPr/>
        </p:nvSpPr>
        <p:spPr bwMode="auto">
          <a:xfrm>
            <a:off x="5168900" y="5303838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223" name="Line 62"/>
          <p:cNvSpPr>
            <a:spLocks noChangeShapeType="1"/>
          </p:cNvSpPr>
          <p:nvPr/>
        </p:nvSpPr>
        <p:spPr bwMode="auto">
          <a:xfrm>
            <a:off x="5173663" y="558482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224" name="Line 63"/>
          <p:cNvSpPr>
            <a:spLocks noChangeShapeType="1"/>
          </p:cNvSpPr>
          <p:nvPr/>
        </p:nvSpPr>
        <p:spPr bwMode="auto">
          <a:xfrm>
            <a:off x="5173663" y="5861050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225" name="Freeform 49"/>
          <p:cNvSpPr>
            <a:spLocks/>
          </p:cNvSpPr>
          <p:nvPr/>
        </p:nvSpPr>
        <p:spPr bwMode="auto">
          <a:xfrm>
            <a:off x="6472238" y="4600575"/>
            <a:ext cx="381000" cy="1857375"/>
          </a:xfrm>
          <a:custGeom>
            <a:avLst/>
            <a:gdLst>
              <a:gd name="T0" fmla="*/ 0 w 240"/>
              <a:gd name="T1" fmla="*/ 2147483647 h 1170"/>
              <a:gd name="T2" fmla="*/ 2147483647 w 240"/>
              <a:gd name="T3" fmla="*/ 0 h 1170"/>
              <a:gd name="T4" fmla="*/ 2147483647 w 240"/>
              <a:gd name="T5" fmla="*/ 2147483647 h 1170"/>
              <a:gd name="T6" fmla="*/ 2147483647 w 240"/>
              <a:gd name="T7" fmla="*/ 2147483647 h 1170"/>
              <a:gd name="T8" fmla="*/ 0 w 240"/>
              <a:gd name="T9" fmla="*/ 2147483647 h 11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40" h="1170">
                <a:moveTo>
                  <a:pt x="0" y="960"/>
                </a:moveTo>
                <a:lnTo>
                  <a:pt x="6" y="0"/>
                </a:lnTo>
                <a:lnTo>
                  <a:pt x="240" y="1092"/>
                </a:lnTo>
                <a:lnTo>
                  <a:pt x="168" y="1170"/>
                </a:lnTo>
                <a:lnTo>
                  <a:pt x="0" y="960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179226" name="Group 50"/>
          <p:cNvGrpSpPr>
            <a:grpSpLocks/>
          </p:cNvGrpSpPr>
          <p:nvPr/>
        </p:nvGrpSpPr>
        <p:grpSpPr bwMode="auto">
          <a:xfrm>
            <a:off x="4294188" y="1814513"/>
            <a:ext cx="1095375" cy="338137"/>
            <a:chOff x="998" y="1077"/>
            <a:chExt cx="690" cy="213"/>
          </a:xfrm>
        </p:grpSpPr>
        <p:sp>
          <p:nvSpPr>
            <p:cNvPr id="71736" name="Rectangle 51"/>
            <p:cNvSpPr>
              <a:spLocks noChangeArrowheads="1"/>
            </p:cNvSpPr>
            <p:nvPr/>
          </p:nvSpPr>
          <p:spPr bwMode="auto">
            <a:xfrm>
              <a:off x="998" y="1113"/>
              <a:ext cx="690" cy="1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CC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79256" name="Text Box 7"/>
            <p:cNvSpPr txBox="1">
              <a:spLocks noChangeArrowheads="1"/>
            </p:cNvSpPr>
            <p:nvPr/>
          </p:nvSpPr>
          <p:spPr bwMode="auto">
            <a:xfrm>
              <a:off x="1107" y="1077"/>
              <a:ext cx="44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600" i="0">
                  <a:solidFill>
                    <a:srgbClr val="CC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frame</a:t>
              </a:r>
            </a:p>
          </p:txBody>
        </p:sp>
      </p:grpSp>
      <p:sp>
        <p:nvSpPr>
          <p:cNvPr id="179227" name="Freeform 53"/>
          <p:cNvSpPr>
            <a:spLocks/>
          </p:cNvSpPr>
          <p:nvPr/>
        </p:nvSpPr>
        <p:spPr bwMode="auto">
          <a:xfrm>
            <a:off x="5281613" y="723900"/>
            <a:ext cx="2924175" cy="5314950"/>
          </a:xfrm>
          <a:custGeom>
            <a:avLst/>
            <a:gdLst>
              <a:gd name="T0" fmla="*/ 2147483647 w 1842"/>
              <a:gd name="T1" fmla="*/ 0 h 3348"/>
              <a:gd name="T2" fmla="*/ 2147483647 w 1842"/>
              <a:gd name="T3" fmla="*/ 2147483647 h 3348"/>
              <a:gd name="T4" fmla="*/ 2147483647 w 1842"/>
              <a:gd name="T5" fmla="*/ 2147483647 h 3348"/>
              <a:gd name="T6" fmla="*/ 2147483647 w 1842"/>
              <a:gd name="T7" fmla="*/ 2147483647 h 3348"/>
              <a:gd name="T8" fmla="*/ 2147483647 w 1842"/>
              <a:gd name="T9" fmla="*/ 2147483647 h 3348"/>
              <a:gd name="T10" fmla="*/ 2147483647 w 1842"/>
              <a:gd name="T11" fmla="*/ 2147483647 h 3348"/>
              <a:gd name="T12" fmla="*/ 2147483647 w 1842"/>
              <a:gd name="T13" fmla="*/ 2147483647 h 3348"/>
              <a:gd name="T14" fmla="*/ 2147483647 w 1842"/>
              <a:gd name="T15" fmla="*/ 2147483647 h 3348"/>
              <a:gd name="T16" fmla="*/ 2147483647 w 1842"/>
              <a:gd name="T17" fmla="*/ 2147483647 h 3348"/>
              <a:gd name="T18" fmla="*/ 2147483647 w 1842"/>
              <a:gd name="T19" fmla="*/ 2147483647 h 3348"/>
              <a:gd name="T20" fmla="*/ 2147483647 w 1842"/>
              <a:gd name="T21" fmla="*/ 2147483647 h 3348"/>
              <a:gd name="T22" fmla="*/ 2147483647 w 1842"/>
              <a:gd name="T23" fmla="*/ 2147483647 h 3348"/>
              <a:gd name="T24" fmla="*/ 0 w 1842"/>
              <a:gd name="T25" fmla="*/ 2147483647 h 334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842" h="3348">
                <a:moveTo>
                  <a:pt x="132" y="0"/>
                </a:moveTo>
                <a:lnTo>
                  <a:pt x="138" y="1200"/>
                </a:lnTo>
                <a:lnTo>
                  <a:pt x="1326" y="1200"/>
                </a:lnTo>
                <a:lnTo>
                  <a:pt x="1326" y="948"/>
                </a:lnTo>
                <a:lnTo>
                  <a:pt x="1830" y="948"/>
                </a:lnTo>
                <a:lnTo>
                  <a:pt x="1842" y="2496"/>
                </a:lnTo>
                <a:lnTo>
                  <a:pt x="1656" y="2340"/>
                </a:lnTo>
                <a:lnTo>
                  <a:pt x="1644" y="1896"/>
                </a:lnTo>
                <a:lnTo>
                  <a:pt x="1248" y="1902"/>
                </a:lnTo>
                <a:lnTo>
                  <a:pt x="1230" y="2430"/>
                </a:lnTo>
                <a:lnTo>
                  <a:pt x="774" y="3348"/>
                </a:lnTo>
                <a:lnTo>
                  <a:pt x="6" y="3348"/>
                </a:lnTo>
                <a:lnTo>
                  <a:pt x="0" y="2226"/>
                </a:ln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179228" name="Group 54"/>
          <p:cNvGrpSpPr>
            <a:grpSpLocks/>
          </p:cNvGrpSpPr>
          <p:nvPr/>
        </p:nvGrpSpPr>
        <p:grpSpPr bwMode="auto">
          <a:xfrm>
            <a:off x="8066088" y="2166938"/>
            <a:ext cx="1095375" cy="338137"/>
            <a:chOff x="998" y="1077"/>
            <a:chExt cx="690" cy="213"/>
          </a:xfrm>
        </p:grpSpPr>
        <p:sp>
          <p:nvSpPr>
            <p:cNvPr id="71734" name="Rectangle 55"/>
            <p:cNvSpPr>
              <a:spLocks noChangeArrowheads="1"/>
            </p:cNvSpPr>
            <p:nvPr/>
          </p:nvSpPr>
          <p:spPr bwMode="auto">
            <a:xfrm>
              <a:off x="998" y="1113"/>
              <a:ext cx="690" cy="1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CC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79254" name="Text Box 7"/>
            <p:cNvSpPr txBox="1">
              <a:spLocks noChangeArrowheads="1"/>
            </p:cNvSpPr>
            <p:nvPr/>
          </p:nvSpPr>
          <p:spPr bwMode="auto">
            <a:xfrm>
              <a:off x="1107" y="1077"/>
              <a:ext cx="44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600" i="0">
                  <a:solidFill>
                    <a:srgbClr val="CC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frame</a:t>
              </a:r>
            </a:p>
          </p:txBody>
        </p:sp>
      </p:grpSp>
      <p:grpSp>
        <p:nvGrpSpPr>
          <p:cNvPr id="179229" name="Group 57"/>
          <p:cNvGrpSpPr>
            <a:grpSpLocks/>
          </p:cNvGrpSpPr>
          <p:nvPr/>
        </p:nvGrpSpPr>
        <p:grpSpPr bwMode="auto">
          <a:xfrm>
            <a:off x="7742238" y="3919538"/>
            <a:ext cx="1095375" cy="338137"/>
            <a:chOff x="998" y="1077"/>
            <a:chExt cx="690" cy="213"/>
          </a:xfrm>
        </p:grpSpPr>
        <p:sp>
          <p:nvSpPr>
            <p:cNvPr id="71732" name="Rectangle 58"/>
            <p:cNvSpPr>
              <a:spLocks noChangeArrowheads="1"/>
            </p:cNvSpPr>
            <p:nvPr/>
          </p:nvSpPr>
          <p:spPr bwMode="auto">
            <a:xfrm>
              <a:off x="998" y="1113"/>
              <a:ext cx="690" cy="1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CC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79252" name="Text Box 7"/>
            <p:cNvSpPr txBox="1">
              <a:spLocks noChangeArrowheads="1"/>
            </p:cNvSpPr>
            <p:nvPr/>
          </p:nvSpPr>
          <p:spPr bwMode="auto">
            <a:xfrm>
              <a:off x="1107" y="1077"/>
              <a:ext cx="44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600" i="0">
                  <a:solidFill>
                    <a:srgbClr val="CC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frame</a:t>
              </a:r>
            </a:p>
          </p:txBody>
        </p:sp>
      </p:grpSp>
      <p:grpSp>
        <p:nvGrpSpPr>
          <p:cNvPr id="179230" name="Group 60"/>
          <p:cNvGrpSpPr>
            <a:grpSpLocks/>
          </p:cNvGrpSpPr>
          <p:nvPr/>
        </p:nvGrpSpPr>
        <p:grpSpPr bwMode="auto">
          <a:xfrm>
            <a:off x="7808913" y="3638550"/>
            <a:ext cx="962025" cy="304800"/>
            <a:chOff x="1070" y="918"/>
            <a:chExt cx="606" cy="192"/>
          </a:xfrm>
        </p:grpSpPr>
        <p:sp>
          <p:nvSpPr>
            <p:cNvPr id="71730" name="Rectangle 61"/>
            <p:cNvSpPr>
              <a:spLocks noChangeArrowheads="1"/>
            </p:cNvSpPr>
            <p:nvPr/>
          </p:nvSpPr>
          <p:spPr bwMode="auto">
            <a:xfrm>
              <a:off x="1082" y="939"/>
              <a:ext cx="576" cy="1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CC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79250" name="Text Box 4"/>
            <p:cNvSpPr txBox="1">
              <a:spLocks noChangeArrowheads="1"/>
            </p:cNvSpPr>
            <p:nvPr/>
          </p:nvSpPr>
          <p:spPr bwMode="auto">
            <a:xfrm>
              <a:off x="1070" y="918"/>
              <a:ext cx="60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400" i="0">
                  <a:solidFill>
                    <a:srgbClr val="CC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datagram</a:t>
              </a:r>
            </a:p>
          </p:txBody>
        </p:sp>
      </p:grpSp>
      <p:sp>
        <p:nvSpPr>
          <p:cNvPr id="179231" name="Freeform 63"/>
          <p:cNvSpPr>
            <a:spLocks/>
          </p:cNvSpPr>
          <p:nvPr/>
        </p:nvSpPr>
        <p:spPr bwMode="auto">
          <a:xfrm>
            <a:off x="6424613" y="3533775"/>
            <a:ext cx="361950" cy="923925"/>
          </a:xfrm>
          <a:custGeom>
            <a:avLst/>
            <a:gdLst>
              <a:gd name="T0" fmla="*/ 2147483647 w 228"/>
              <a:gd name="T1" fmla="*/ 0 h 582"/>
              <a:gd name="T2" fmla="*/ 2147483647 w 228"/>
              <a:gd name="T3" fmla="*/ 2147483647 h 582"/>
              <a:gd name="T4" fmla="*/ 2147483647 w 228"/>
              <a:gd name="T5" fmla="*/ 2147483647 h 582"/>
              <a:gd name="T6" fmla="*/ 0 w 228"/>
              <a:gd name="T7" fmla="*/ 2147483647 h 582"/>
              <a:gd name="T8" fmla="*/ 2147483647 w 228"/>
              <a:gd name="T9" fmla="*/ 0 h 5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28" h="582">
                <a:moveTo>
                  <a:pt x="228" y="0"/>
                </a:moveTo>
                <a:lnTo>
                  <a:pt x="228" y="582"/>
                </a:lnTo>
                <a:lnTo>
                  <a:pt x="12" y="360"/>
                </a:lnTo>
                <a:lnTo>
                  <a:pt x="0" y="222"/>
                </a:lnTo>
                <a:lnTo>
                  <a:pt x="228" y="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000099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179232" name="Group 44"/>
          <p:cNvGrpSpPr>
            <a:grpSpLocks/>
          </p:cNvGrpSpPr>
          <p:nvPr/>
        </p:nvGrpSpPr>
        <p:grpSpPr bwMode="auto">
          <a:xfrm>
            <a:off x="6481763" y="1347788"/>
            <a:ext cx="762000" cy="693737"/>
            <a:chOff x="-44" y="1473"/>
            <a:chExt cx="981" cy="1105"/>
          </a:xfrm>
        </p:grpSpPr>
        <p:pic>
          <p:nvPicPr>
            <p:cNvPr id="179247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9248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79233" name="Group 44"/>
          <p:cNvGrpSpPr>
            <a:grpSpLocks/>
          </p:cNvGrpSpPr>
          <p:nvPr/>
        </p:nvGrpSpPr>
        <p:grpSpPr bwMode="auto">
          <a:xfrm>
            <a:off x="6461125" y="6002338"/>
            <a:ext cx="762000" cy="693737"/>
            <a:chOff x="-44" y="1473"/>
            <a:chExt cx="981" cy="1105"/>
          </a:xfrm>
        </p:grpSpPr>
        <p:pic>
          <p:nvPicPr>
            <p:cNvPr id="179245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9246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pic>
        <p:nvPicPr>
          <p:cNvPr id="717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463" y="2671763"/>
            <a:ext cx="877887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179235" name="Group 1108"/>
          <p:cNvGrpSpPr>
            <a:grpSpLocks/>
          </p:cNvGrpSpPr>
          <p:nvPr/>
        </p:nvGrpSpPr>
        <p:grpSpPr bwMode="auto">
          <a:xfrm>
            <a:off x="5881688" y="3852863"/>
            <a:ext cx="812800" cy="360362"/>
            <a:chOff x="2356" y="1300"/>
            <a:chExt cx="555" cy="194"/>
          </a:xfrm>
        </p:grpSpPr>
        <p:sp>
          <p:nvSpPr>
            <p:cNvPr id="179237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9238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9239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79240" name="Group 1112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179243" name="Freeform 1113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4" name="Freeform 1114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1722" name="Line 1115"/>
            <p:cNvSpPr>
              <a:spLocks noChangeShapeType="1"/>
            </p:cNvSpPr>
            <p:nvPr/>
          </p:nvSpPr>
          <p:spPr bwMode="auto">
            <a:xfrm>
              <a:off x="2357" y="1361"/>
              <a:ext cx="0" cy="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71723" name="Line 1116"/>
            <p:cNvSpPr>
              <a:spLocks noChangeShapeType="1"/>
            </p:cNvSpPr>
            <p:nvPr/>
          </p:nvSpPr>
          <p:spPr bwMode="auto">
            <a:xfrm>
              <a:off x="2907" y="1363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Ethernet Switch</a:t>
            </a:r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936" y="686419"/>
            <a:ext cx="34552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Switches vs Routers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98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Goals for Today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3285" y="852714"/>
            <a:ext cx="8799285" cy="5790363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Link Layer and Physical Layer</a:t>
            </a:r>
          </a:p>
          <a:p>
            <a:pPr lvl="1"/>
            <a:r>
              <a:rPr lang="en-US" sz="2400" dirty="0" smtClean="0"/>
              <a:t>Abstraction / services</a:t>
            </a:r>
          </a:p>
          <a:p>
            <a:pPr lvl="1"/>
            <a:r>
              <a:rPr lang="en-US" sz="2400" dirty="0" smtClean="0"/>
              <a:t>Switches and Local Area Networks</a:t>
            </a:r>
          </a:p>
          <a:p>
            <a:pPr lvl="2"/>
            <a:r>
              <a:rPr lang="en-US" sz="2000" dirty="0" smtClean="0"/>
              <a:t>Addressing, ARP (address resolution protocol)</a:t>
            </a:r>
          </a:p>
          <a:p>
            <a:pPr lvl="2"/>
            <a:r>
              <a:rPr lang="en-US" sz="2000" dirty="0" smtClean="0"/>
              <a:t>Ethernet</a:t>
            </a:r>
          </a:p>
          <a:p>
            <a:pPr lvl="2"/>
            <a:r>
              <a:rPr lang="en-US" sz="2000" dirty="0" smtClean="0"/>
              <a:t>Ethernet switch</a:t>
            </a:r>
          </a:p>
          <a:p>
            <a:pPr lvl="1"/>
            <a:r>
              <a:rPr lang="en-US" sz="2400" dirty="0" smtClean="0"/>
              <a:t>Multiple Access Protocols</a:t>
            </a:r>
          </a:p>
          <a:p>
            <a:pPr lvl="1"/>
            <a:endParaRPr lang="en-US" dirty="0" smtClean="0"/>
          </a:p>
          <a:p>
            <a:r>
              <a:rPr lang="en-US" sz="2800" dirty="0" smtClean="0"/>
              <a:t>Data Center Network</a:t>
            </a:r>
          </a:p>
          <a:p>
            <a:pPr lvl="1"/>
            <a:r>
              <a:rPr lang="en-US" sz="2400" dirty="0" smtClean="0"/>
              <a:t>10GbE (10 Gigabit Ethernet)</a:t>
            </a:r>
          </a:p>
          <a:p>
            <a:pPr lvl="1"/>
            <a:endParaRPr lang="en-US" sz="2800" dirty="0" smtClean="0"/>
          </a:p>
          <a:p>
            <a:r>
              <a:rPr lang="en-US" sz="2800" dirty="0" smtClean="0"/>
              <a:t>Backup Slides</a:t>
            </a:r>
          </a:p>
          <a:p>
            <a:pPr lvl="1"/>
            <a:r>
              <a:rPr lang="en-US" sz="2400" dirty="0" smtClean="0"/>
              <a:t>Virtual Local Area Networks (VLAN</a:t>
            </a:r>
            <a:r>
              <a:rPr lang="en-US" sz="2400" dirty="0"/>
              <a:t>) </a:t>
            </a:r>
            <a:endParaRPr lang="en-US" sz="2400" dirty="0" smtClean="0"/>
          </a:p>
          <a:p>
            <a:pPr lvl="1"/>
            <a:r>
              <a:rPr lang="en-US" sz="2400" dirty="0" smtClean="0"/>
              <a:t>Multiple </a:t>
            </a:r>
            <a:r>
              <a:rPr lang="en-US" sz="2400" dirty="0"/>
              <a:t>Access Protocols</a:t>
            </a:r>
          </a:p>
          <a:p>
            <a:pPr lvl="1"/>
            <a:r>
              <a:rPr lang="en-US" sz="2400" dirty="0"/>
              <a:t>Putting it all together: A day and a life of a web </a:t>
            </a:r>
            <a:r>
              <a:rPr lang="en-US" sz="2400" dirty="0" smtClean="0"/>
              <a:t>request</a:t>
            </a:r>
          </a:p>
          <a:p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67894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dirty="0" smtClean="0">
                <a:ea typeface="ＭＳ Ｐゴシック" charset="0"/>
              </a:rPr>
              <a:t>Switches and Local Area Networks</a:t>
            </a:r>
            <a:endParaRPr lang="en-US" sz="4000" dirty="0">
              <a:ea typeface="ＭＳ Ｐゴシック" charset="0"/>
              <a:cs typeface="+mj-cs"/>
            </a:endParaRPr>
          </a:p>
        </p:txBody>
      </p:sp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247063" cy="4648200"/>
          </a:xfrm>
        </p:spPr>
        <p:txBody>
          <a:bodyPr>
            <a:normAutofit lnSpcReduction="10000"/>
          </a:bodyPr>
          <a:lstStyle/>
          <a:p>
            <a:r>
              <a:rPr lang="en-US" altLang="en-US" dirty="0" smtClean="0"/>
              <a:t>32-bit IP address: </a:t>
            </a:r>
          </a:p>
          <a:p>
            <a:pPr lvl="1"/>
            <a:r>
              <a:rPr lang="en-US" altLang="en-US" i="1" dirty="0" smtClean="0"/>
              <a:t>network-layer</a:t>
            </a:r>
            <a:r>
              <a:rPr lang="en-US" altLang="en-US" dirty="0" smtClean="0"/>
              <a:t> address for interface</a:t>
            </a:r>
          </a:p>
          <a:p>
            <a:pPr lvl="1"/>
            <a:r>
              <a:rPr lang="en-US" altLang="en-US" dirty="0" smtClean="0"/>
              <a:t>used for layer 3 (network layer) forwarding</a:t>
            </a:r>
          </a:p>
          <a:p>
            <a:r>
              <a:rPr lang="en-US" altLang="en-US" dirty="0" smtClean="0"/>
              <a:t>MAC (or LAN or physical or Ethernet) address:</a:t>
            </a:r>
            <a:r>
              <a:rPr lang="en-US" altLang="en-US" dirty="0" smtClean="0">
                <a:solidFill>
                  <a:srgbClr val="FF0000"/>
                </a:solidFill>
              </a:rPr>
              <a:t> </a:t>
            </a:r>
          </a:p>
          <a:p>
            <a:pPr lvl="1"/>
            <a:r>
              <a:rPr lang="en-US" altLang="en-US" dirty="0" smtClean="0"/>
              <a:t>function:</a:t>
            </a:r>
            <a:r>
              <a:rPr lang="en-US" altLang="en-US" dirty="0" smtClean="0">
                <a:solidFill>
                  <a:schemeClr val="accent2"/>
                </a:solidFill>
              </a:rPr>
              <a:t> </a:t>
            </a:r>
            <a:r>
              <a:rPr lang="en-US" altLang="en-US" i="1" dirty="0" smtClean="0">
                <a:solidFill>
                  <a:srgbClr val="CC0000"/>
                </a:solidFill>
              </a:rPr>
              <a:t>used ‘locally” to get frame from one interface to another physically-connected interface (same network, in IP-addressing sense)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48 bit MAC address (for most LANs) burned in NIC ROM, also sometimes software settable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e.g.: 1A-2F-BB-76-09-AD</a:t>
            </a:r>
          </a:p>
          <a:p>
            <a:pPr lvl="1">
              <a:lnSpc>
                <a:spcPct val="90000"/>
              </a:lnSpc>
            </a:pPr>
            <a:endParaRPr lang="en-US" altLang="en-US" dirty="0" smtClean="0"/>
          </a:p>
        </p:txBody>
      </p:sp>
      <p:sp>
        <p:nvSpPr>
          <p:cNvPr id="39943" name="Text Box 6"/>
          <p:cNvSpPr txBox="1">
            <a:spLocks noChangeArrowheads="1"/>
          </p:cNvSpPr>
          <p:nvPr/>
        </p:nvSpPr>
        <p:spPr bwMode="auto">
          <a:xfrm>
            <a:off x="1541175" y="5854407"/>
            <a:ext cx="3575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800" i="0" dirty="0">
                <a:solidFill>
                  <a:srgbClr val="000099"/>
                </a:solidFill>
                <a:latin typeface="Arial" panose="020B0604020202020204" pitchFamily="34" charset="0"/>
              </a:rPr>
              <a:t>hexadecimal (base 16) notation</a:t>
            </a:r>
          </a:p>
          <a:p>
            <a:pPr algn="ctr"/>
            <a:r>
              <a:rPr lang="en-US" altLang="en-US" sz="1800" i="0" dirty="0">
                <a:solidFill>
                  <a:srgbClr val="000099"/>
                </a:solidFill>
                <a:latin typeface="Arial" panose="020B0604020202020204" pitchFamily="34" charset="0"/>
              </a:rPr>
              <a:t>(each </a:t>
            </a:r>
            <a:r>
              <a:rPr lang="ja-JP" altLang="en-US" sz="1800" i="0" dirty="0">
                <a:solidFill>
                  <a:srgbClr val="000099"/>
                </a:solidFill>
                <a:latin typeface="Arial" panose="020B0604020202020204" pitchFamily="34" charset="0"/>
              </a:rPr>
              <a:t>“</a:t>
            </a:r>
            <a:r>
              <a:rPr lang="en-US" altLang="ja-JP" sz="1800" i="0" dirty="0">
                <a:solidFill>
                  <a:srgbClr val="000099"/>
                </a:solidFill>
                <a:latin typeface="Arial" panose="020B0604020202020204" pitchFamily="34" charset="0"/>
              </a:rPr>
              <a:t>number</a:t>
            </a:r>
            <a:r>
              <a:rPr lang="ja-JP" altLang="en-US" sz="1800" i="0" dirty="0">
                <a:solidFill>
                  <a:srgbClr val="000099"/>
                </a:solidFill>
                <a:latin typeface="Arial" panose="020B0604020202020204" pitchFamily="34" charset="0"/>
              </a:rPr>
              <a:t>”</a:t>
            </a:r>
            <a:r>
              <a:rPr lang="en-US" altLang="ja-JP" sz="1800" i="0" dirty="0">
                <a:solidFill>
                  <a:srgbClr val="000099"/>
                </a:solidFill>
                <a:latin typeface="Arial" panose="020B0604020202020204" pitchFamily="34" charset="0"/>
              </a:rPr>
              <a:t> represents 4 bits)</a:t>
            </a:r>
            <a:endParaRPr lang="en-US" altLang="en-US" sz="1800" i="0" dirty="0">
              <a:solidFill>
                <a:srgbClr val="000099"/>
              </a:solidFill>
              <a:latin typeface="Arial" panose="020B0604020202020204" pitchFamily="34" charset="0"/>
            </a:endParaRPr>
          </a:p>
        </p:txBody>
      </p:sp>
      <p:sp>
        <p:nvSpPr>
          <p:cNvPr id="39944" name="Line 7"/>
          <p:cNvSpPr>
            <a:spLocks noChangeShapeType="1"/>
          </p:cNvSpPr>
          <p:nvPr/>
        </p:nvSpPr>
        <p:spPr bwMode="auto">
          <a:xfrm flipV="1">
            <a:off x="2116138" y="5326063"/>
            <a:ext cx="188912" cy="33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868" y="667657"/>
            <a:ext cx="772224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MAC </a:t>
            </a:r>
            <a:r>
              <a:rPr lang="en-US" sz="3200" dirty="0" smtClean="0">
                <a:solidFill>
                  <a:srgbClr val="FF0000"/>
                </a:solidFill>
              </a:rPr>
              <a:t>(medium access control) addresses </a:t>
            </a:r>
            <a:r>
              <a:rPr lang="en-US" sz="3200" dirty="0">
                <a:solidFill>
                  <a:srgbClr val="FF0000"/>
                </a:solidFill>
              </a:rPr>
              <a:t>and </a:t>
            </a:r>
            <a:endParaRPr lang="en-US" sz="3200" dirty="0" smtClean="0">
              <a:solidFill>
                <a:srgbClr val="FF0000"/>
              </a:solidFill>
            </a:endParaRPr>
          </a:p>
          <a:p>
            <a:r>
              <a:rPr lang="en-US" sz="3200" dirty="0" smtClean="0">
                <a:solidFill>
                  <a:srgbClr val="FF0000"/>
                </a:solidFill>
              </a:rPr>
              <a:t>ARP (address resolution protocol)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7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ea typeface="ＭＳ Ｐゴシック" charset="0"/>
              </a:rPr>
              <a:t>Switches and Local Area Networks</a:t>
            </a:r>
            <a:endParaRPr lang="en-US" dirty="0">
              <a:ea typeface="ＭＳ Ｐゴシック" charset="0"/>
              <a:cs typeface="+mj-cs"/>
            </a:endParaRPr>
          </a:p>
        </p:txBody>
      </p:sp>
      <p:sp>
        <p:nvSpPr>
          <p:cNvPr id="40965" name="Text Box 4"/>
          <p:cNvSpPr txBox="1">
            <a:spLocks noChangeArrowheads="1"/>
          </p:cNvSpPr>
          <p:nvPr/>
        </p:nvSpPr>
        <p:spPr bwMode="auto">
          <a:xfrm>
            <a:off x="585788" y="1309688"/>
            <a:ext cx="68992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800" i="0" dirty="0" smtClean="0">
                <a:latin typeface="Gill Sans MT" charset="0"/>
              </a:rPr>
              <a:t>each adapter on LAN has unique </a:t>
            </a:r>
            <a:r>
              <a:rPr lang="en-US" sz="2800" dirty="0" smtClean="0">
                <a:solidFill>
                  <a:srgbClr val="CC0000"/>
                </a:solidFill>
                <a:latin typeface="Gill Sans MT" charset="0"/>
              </a:rPr>
              <a:t>LAN</a:t>
            </a:r>
            <a:r>
              <a:rPr lang="en-US" sz="2800" i="0" dirty="0" smtClean="0">
                <a:latin typeface="Gill Sans MT" charset="0"/>
              </a:rPr>
              <a:t> address</a:t>
            </a:r>
          </a:p>
        </p:txBody>
      </p:sp>
      <p:sp>
        <p:nvSpPr>
          <p:cNvPr id="40966" name="Text Box 18"/>
          <p:cNvSpPr txBox="1">
            <a:spLocks noChangeArrowheads="1"/>
          </p:cNvSpPr>
          <p:nvPr/>
        </p:nvSpPr>
        <p:spPr bwMode="auto">
          <a:xfrm>
            <a:off x="6918325" y="3890963"/>
            <a:ext cx="958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smtClean="0">
                <a:latin typeface="Arial" charset="0"/>
              </a:rPr>
              <a:t>adapter</a:t>
            </a:r>
          </a:p>
        </p:txBody>
      </p:sp>
      <p:sp>
        <p:nvSpPr>
          <p:cNvPr id="123910" name="Freeform 8"/>
          <p:cNvSpPr>
            <a:spLocks/>
          </p:cNvSpPr>
          <p:nvPr/>
        </p:nvSpPr>
        <p:spPr bwMode="auto">
          <a:xfrm>
            <a:off x="2152650" y="3262313"/>
            <a:ext cx="2046288" cy="2049462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8" name="Line 19"/>
          <p:cNvSpPr>
            <a:spLocks noChangeShapeType="1"/>
          </p:cNvSpPr>
          <p:nvPr/>
        </p:nvSpPr>
        <p:spPr bwMode="auto">
          <a:xfrm>
            <a:off x="1300163" y="3940175"/>
            <a:ext cx="901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40969" name="Line 20"/>
          <p:cNvSpPr>
            <a:spLocks noChangeShapeType="1"/>
          </p:cNvSpPr>
          <p:nvPr/>
        </p:nvSpPr>
        <p:spPr bwMode="auto">
          <a:xfrm>
            <a:off x="3309938" y="2808288"/>
            <a:ext cx="0" cy="655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40970" name="Line 21"/>
          <p:cNvSpPr>
            <a:spLocks noChangeShapeType="1"/>
          </p:cNvSpPr>
          <p:nvPr/>
        </p:nvSpPr>
        <p:spPr bwMode="auto">
          <a:xfrm flipH="1">
            <a:off x="4173538" y="4108450"/>
            <a:ext cx="796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40971" name="Line 22"/>
          <p:cNvSpPr>
            <a:spLocks noChangeShapeType="1"/>
          </p:cNvSpPr>
          <p:nvPr/>
        </p:nvSpPr>
        <p:spPr bwMode="auto">
          <a:xfrm flipV="1">
            <a:off x="3271838" y="5113338"/>
            <a:ext cx="0" cy="438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40972" name="Text Box 24"/>
          <p:cNvSpPr txBox="1">
            <a:spLocks noChangeArrowheads="1"/>
          </p:cNvSpPr>
          <p:nvPr/>
        </p:nvSpPr>
        <p:spPr bwMode="auto">
          <a:xfrm>
            <a:off x="3630613" y="2513013"/>
            <a:ext cx="17811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smtClean="0">
                <a:latin typeface="Arial" charset="0"/>
              </a:rPr>
              <a:t>1A-2F-BB-76-09-AD</a:t>
            </a:r>
          </a:p>
        </p:txBody>
      </p:sp>
      <p:sp>
        <p:nvSpPr>
          <p:cNvPr id="40973" name="Line 25"/>
          <p:cNvSpPr>
            <a:spLocks noChangeShapeType="1"/>
          </p:cNvSpPr>
          <p:nvPr/>
        </p:nvSpPr>
        <p:spPr bwMode="auto">
          <a:xfrm flipH="1" flipV="1">
            <a:off x="3449638" y="2652713"/>
            <a:ext cx="257175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40974" name="Line 26"/>
          <p:cNvSpPr>
            <a:spLocks noChangeShapeType="1"/>
          </p:cNvSpPr>
          <p:nvPr/>
        </p:nvSpPr>
        <p:spPr bwMode="auto">
          <a:xfrm flipV="1">
            <a:off x="4999038" y="4289425"/>
            <a:ext cx="0" cy="373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40975" name="Text Box 27"/>
          <p:cNvSpPr txBox="1">
            <a:spLocks noChangeArrowheads="1"/>
          </p:cNvSpPr>
          <p:nvPr/>
        </p:nvSpPr>
        <p:spPr bwMode="auto">
          <a:xfrm>
            <a:off x="4479925" y="4662488"/>
            <a:ext cx="17399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smtClean="0">
                <a:latin typeface="Arial" charset="0"/>
              </a:rPr>
              <a:t>58-23-D7-FA-20-B0</a:t>
            </a:r>
          </a:p>
        </p:txBody>
      </p:sp>
      <p:sp>
        <p:nvSpPr>
          <p:cNvPr id="40976" name="Line 28"/>
          <p:cNvSpPr>
            <a:spLocks noChangeShapeType="1"/>
          </p:cNvSpPr>
          <p:nvPr/>
        </p:nvSpPr>
        <p:spPr bwMode="auto">
          <a:xfrm flipH="1">
            <a:off x="3375025" y="5667375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40977" name="Text Box 29"/>
          <p:cNvSpPr txBox="1">
            <a:spLocks noChangeArrowheads="1"/>
          </p:cNvSpPr>
          <p:nvPr/>
        </p:nvSpPr>
        <p:spPr bwMode="auto">
          <a:xfrm>
            <a:off x="3797300" y="5551488"/>
            <a:ext cx="1749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smtClean="0">
                <a:latin typeface="Arial" charset="0"/>
              </a:rPr>
              <a:t>0C-C4-11-6F-E3-98</a:t>
            </a:r>
          </a:p>
        </p:txBody>
      </p:sp>
      <p:sp>
        <p:nvSpPr>
          <p:cNvPr id="40978" name="Line 30"/>
          <p:cNvSpPr>
            <a:spLocks noChangeShapeType="1"/>
          </p:cNvSpPr>
          <p:nvPr/>
        </p:nvSpPr>
        <p:spPr bwMode="auto">
          <a:xfrm flipV="1">
            <a:off x="1236663" y="4095750"/>
            <a:ext cx="0" cy="373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40979" name="Text Box 31"/>
          <p:cNvSpPr txBox="1">
            <a:spLocks noChangeArrowheads="1"/>
          </p:cNvSpPr>
          <p:nvPr/>
        </p:nvSpPr>
        <p:spPr bwMode="auto">
          <a:xfrm>
            <a:off x="319088" y="4470400"/>
            <a:ext cx="1689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smtClean="0">
                <a:latin typeface="Arial" charset="0"/>
              </a:rPr>
              <a:t>71-65-F7-2B-08-53</a:t>
            </a:r>
          </a:p>
        </p:txBody>
      </p:sp>
      <p:sp>
        <p:nvSpPr>
          <p:cNvPr id="40980" name="Text Box 32"/>
          <p:cNvSpPr txBox="1">
            <a:spLocks noChangeArrowheads="1"/>
          </p:cNvSpPr>
          <p:nvPr/>
        </p:nvSpPr>
        <p:spPr bwMode="auto">
          <a:xfrm>
            <a:off x="2636838" y="3621088"/>
            <a:ext cx="10858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smtClean="0">
                <a:latin typeface="Arial" charset="0"/>
              </a:rPr>
              <a:t>   LAN</a:t>
            </a:r>
          </a:p>
          <a:p>
            <a:pPr>
              <a:defRPr/>
            </a:pPr>
            <a:r>
              <a:rPr lang="en-US" i="0" smtClean="0">
                <a:latin typeface="Arial" charset="0"/>
              </a:rPr>
              <a:t>(wired or</a:t>
            </a:r>
          </a:p>
          <a:p>
            <a:pPr>
              <a:defRPr/>
            </a:pPr>
            <a:r>
              <a:rPr lang="en-US" i="0" smtClean="0">
                <a:latin typeface="Arial" charset="0"/>
              </a:rPr>
              <a:t>wireless)</a:t>
            </a:r>
          </a:p>
        </p:txBody>
      </p:sp>
      <p:sp>
        <p:nvSpPr>
          <p:cNvPr id="526373" name="Rectangle 37"/>
          <p:cNvSpPr>
            <a:spLocks noChangeArrowheads="1"/>
          </p:cNvSpPr>
          <p:nvPr/>
        </p:nvSpPr>
        <p:spPr bwMode="auto">
          <a:xfrm>
            <a:off x="6727825" y="3941763"/>
            <a:ext cx="160338" cy="255587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0" scaled="1"/>
          </a:gra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grpSp>
        <p:nvGrpSpPr>
          <p:cNvPr id="123925" name="Group 51"/>
          <p:cNvGrpSpPr>
            <a:grpSpLocks/>
          </p:cNvGrpSpPr>
          <p:nvPr/>
        </p:nvGrpSpPr>
        <p:grpSpPr bwMode="auto">
          <a:xfrm>
            <a:off x="423863" y="3562350"/>
            <a:ext cx="922337" cy="658813"/>
            <a:chOff x="267" y="2244"/>
            <a:chExt cx="581" cy="415"/>
          </a:xfrm>
        </p:grpSpPr>
        <p:sp>
          <p:nvSpPr>
            <p:cNvPr id="526372" name="Rectangle 36"/>
            <p:cNvSpPr>
              <a:spLocks noChangeArrowheads="1"/>
            </p:cNvSpPr>
            <p:nvPr/>
          </p:nvSpPr>
          <p:spPr bwMode="auto">
            <a:xfrm rot="-5400000">
              <a:off x="717" y="2400"/>
              <a:ext cx="101" cy="161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grpSp>
          <p:nvGrpSpPr>
            <p:cNvPr id="123943" name="Group 38"/>
            <p:cNvGrpSpPr>
              <a:grpSpLocks/>
            </p:cNvGrpSpPr>
            <p:nvPr/>
          </p:nvGrpSpPr>
          <p:grpSpPr bwMode="auto">
            <a:xfrm>
              <a:off x="267" y="2244"/>
              <a:ext cx="512" cy="415"/>
              <a:chOff x="-44" y="1473"/>
              <a:chExt cx="981" cy="1105"/>
            </a:xfrm>
          </p:grpSpPr>
          <p:pic>
            <p:nvPicPr>
              <p:cNvPr id="123944" name="Picture 39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3945" name="Freeform 40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grpSp>
        <p:nvGrpSpPr>
          <p:cNvPr id="123926" name="Group 50"/>
          <p:cNvGrpSpPr>
            <a:grpSpLocks/>
          </p:cNvGrpSpPr>
          <p:nvPr/>
        </p:nvGrpSpPr>
        <p:grpSpPr bwMode="auto">
          <a:xfrm>
            <a:off x="2744788" y="5559425"/>
            <a:ext cx="812800" cy="833438"/>
            <a:chOff x="1729" y="3502"/>
            <a:chExt cx="512" cy="525"/>
          </a:xfrm>
        </p:grpSpPr>
        <p:sp>
          <p:nvSpPr>
            <p:cNvPr id="526370" name="Rectangle 34"/>
            <p:cNvSpPr>
              <a:spLocks noChangeArrowheads="1"/>
            </p:cNvSpPr>
            <p:nvPr/>
          </p:nvSpPr>
          <p:spPr bwMode="auto">
            <a:xfrm>
              <a:off x="2021" y="3502"/>
              <a:ext cx="101" cy="161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grpSp>
          <p:nvGrpSpPr>
            <p:cNvPr id="123939" name="Group 41"/>
            <p:cNvGrpSpPr>
              <a:grpSpLocks/>
            </p:cNvGrpSpPr>
            <p:nvPr/>
          </p:nvGrpSpPr>
          <p:grpSpPr bwMode="auto">
            <a:xfrm>
              <a:off x="1729" y="3612"/>
              <a:ext cx="512" cy="415"/>
              <a:chOff x="-44" y="1473"/>
              <a:chExt cx="981" cy="1105"/>
            </a:xfrm>
          </p:grpSpPr>
          <p:pic>
            <p:nvPicPr>
              <p:cNvPr id="123940" name="Picture 42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3941" name="Freeform 43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grpSp>
        <p:nvGrpSpPr>
          <p:cNvPr id="123927" name="Group 52"/>
          <p:cNvGrpSpPr>
            <a:grpSpLocks/>
          </p:cNvGrpSpPr>
          <p:nvPr/>
        </p:nvGrpSpPr>
        <p:grpSpPr bwMode="auto">
          <a:xfrm>
            <a:off x="2770188" y="2025650"/>
            <a:ext cx="812800" cy="776288"/>
            <a:chOff x="1745" y="1276"/>
            <a:chExt cx="512" cy="489"/>
          </a:xfrm>
        </p:grpSpPr>
        <p:sp>
          <p:nvSpPr>
            <p:cNvPr id="526350" name="Rectangle 14"/>
            <p:cNvSpPr>
              <a:spLocks noChangeArrowheads="1"/>
            </p:cNvSpPr>
            <p:nvPr/>
          </p:nvSpPr>
          <p:spPr bwMode="auto">
            <a:xfrm>
              <a:off x="2039" y="1604"/>
              <a:ext cx="101" cy="161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grpSp>
          <p:nvGrpSpPr>
            <p:cNvPr id="123935" name="Group 44"/>
            <p:cNvGrpSpPr>
              <a:grpSpLocks/>
            </p:cNvGrpSpPr>
            <p:nvPr/>
          </p:nvGrpSpPr>
          <p:grpSpPr bwMode="auto">
            <a:xfrm>
              <a:off x="1745" y="1276"/>
              <a:ext cx="512" cy="415"/>
              <a:chOff x="-44" y="1473"/>
              <a:chExt cx="981" cy="1105"/>
            </a:xfrm>
          </p:grpSpPr>
          <p:pic>
            <p:nvPicPr>
              <p:cNvPr id="123936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3937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grpSp>
        <p:nvGrpSpPr>
          <p:cNvPr id="123928" name="Group 53"/>
          <p:cNvGrpSpPr>
            <a:grpSpLocks/>
          </p:cNvGrpSpPr>
          <p:nvPr/>
        </p:nvGrpSpPr>
        <p:grpSpPr bwMode="auto">
          <a:xfrm>
            <a:off x="4868863" y="3836988"/>
            <a:ext cx="812800" cy="658812"/>
            <a:chOff x="3067" y="2417"/>
            <a:chExt cx="512" cy="415"/>
          </a:xfrm>
        </p:grpSpPr>
        <p:sp>
          <p:nvSpPr>
            <p:cNvPr id="526371" name="Rectangle 35"/>
            <p:cNvSpPr>
              <a:spLocks noChangeArrowheads="1"/>
            </p:cNvSpPr>
            <p:nvPr/>
          </p:nvSpPr>
          <p:spPr bwMode="auto">
            <a:xfrm rot="-5400000">
              <a:off x="3162" y="2514"/>
              <a:ext cx="101" cy="161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grpSp>
          <p:nvGrpSpPr>
            <p:cNvPr id="123931" name="Group 47"/>
            <p:cNvGrpSpPr>
              <a:grpSpLocks/>
            </p:cNvGrpSpPr>
            <p:nvPr/>
          </p:nvGrpSpPr>
          <p:grpSpPr bwMode="auto">
            <a:xfrm>
              <a:off x="3067" y="2417"/>
              <a:ext cx="512" cy="415"/>
              <a:chOff x="-44" y="1473"/>
              <a:chExt cx="981" cy="1105"/>
            </a:xfrm>
          </p:grpSpPr>
          <p:pic>
            <p:nvPicPr>
              <p:cNvPr id="123932" name="Picture 48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3933" name="Freeform 49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43" name="TextBox 42"/>
          <p:cNvSpPr txBox="1"/>
          <p:nvPr/>
        </p:nvSpPr>
        <p:spPr>
          <a:xfrm>
            <a:off x="97868" y="598387"/>
            <a:ext cx="52433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LAN (MAC) addresses </a:t>
            </a:r>
            <a:r>
              <a:rPr lang="en-US" sz="3200" dirty="0">
                <a:solidFill>
                  <a:srgbClr val="FF0000"/>
                </a:solidFill>
              </a:rPr>
              <a:t>and </a:t>
            </a:r>
            <a:r>
              <a:rPr lang="en-US" sz="3200" dirty="0" smtClean="0">
                <a:solidFill>
                  <a:srgbClr val="FF0000"/>
                </a:solidFill>
              </a:rPr>
              <a:t>ARP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74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ea typeface="ＭＳ Ｐゴシック" charset="0"/>
              </a:rPr>
              <a:t>Switches and Local Area Networks</a:t>
            </a:r>
            <a:endParaRPr lang="en-US" dirty="0">
              <a:ea typeface="ＭＳ Ｐゴシック" charset="0"/>
              <a:cs typeface="+mj-cs"/>
            </a:endParaRPr>
          </a:p>
        </p:txBody>
      </p:sp>
      <p:sp>
        <p:nvSpPr>
          <p:cNvPr id="419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3285" y="1069706"/>
            <a:ext cx="8799285" cy="5273449"/>
          </a:xfrm>
        </p:spPr>
        <p:txBody>
          <a:bodyPr>
            <a:normAutofit fontScale="92500"/>
          </a:bodyPr>
          <a:lstStyle/>
          <a:p>
            <a:pPr>
              <a:buFont typeface="Wingdings" charset="0"/>
              <a:buChar char="v"/>
              <a:defRPr/>
            </a:pPr>
            <a:r>
              <a:rPr lang="en-US" dirty="0">
                <a:ea typeface="ＭＳ Ｐゴシック" charset="0"/>
                <a:cs typeface="+mn-cs"/>
              </a:rPr>
              <a:t>MAC address allocation administered by IEEE</a:t>
            </a:r>
          </a:p>
          <a:p>
            <a:pPr>
              <a:buFont typeface="Wingdings" charset="0"/>
              <a:buChar char="v"/>
              <a:defRPr/>
            </a:pPr>
            <a:r>
              <a:rPr lang="en-US" dirty="0">
                <a:ea typeface="ＭＳ Ｐゴシック" charset="0"/>
                <a:cs typeface="+mn-cs"/>
              </a:rPr>
              <a:t>manufacturer buys portion of MAC address space (to assure uniqueness)</a:t>
            </a:r>
          </a:p>
          <a:p>
            <a:pPr>
              <a:buFont typeface="Wingdings" charset="0"/>
              <a:buChar char="v"/>
              <a:defRPr/>
            </a:pPr>
            <a:r>
              <a:rPr lang="en-US" dirty="0">
                <a:ea typeface="ＭＳ Ｐゴシック" charset="0"/>
                <a:cs typeface="+mn-cs"/>
              </a:rPr>
              <a:t>analogy: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dirty="0">
                <a:ea typeface="ＭＳ Ｐゴシック" charset="0"/>
              </a:rPr>
              <a:t>MAC address: like Social Security Number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dirty="0">
                <a:ea typeface="ＭＳ Ｐゴシック" charset="0"/>
              </a:rPr>
              <a:t>IP address: like postal address</a:t>
            </a:r>
          </a:p>
          <a:p>
            <a:pPr>
              <a:buFont typeface="Wingdings" charset="0"/>
              <a:buChar char="v"/>
              <a:defRPr/>
            </a:pPr>
            <a:r>
              <a:rPr lang="en-US" dirty="0">
                <a:ea typeface="ＭＳ Ｐゴシック" charset="0"/>
                <a:cs typeface="+mn-cs"/>
              </a:rPr>
              <a:t> MAC flat address  </a:t>
            </a:r>
            <a:r>
              <a:rPr lang="en-US" dirty="0">
                <a:latin typeface="MS Mincho" charset="0"/>
                <a:ea typeface="MS Mincho" charset="0"/>
                <a:cs typeface="MS Mincho" charset="0"/>
              </a:rPr>
              <a:t>➜</a:t>
            </a:r>
            <a:r>
              <a:rPr lang="en-US" dirty="0">
                <a:ea typeface="ＭＳ Ｐゴシック" charset="0"/>
                <a:cs typeface="+mn-cs"/>
              </a:rPr>
              <a:t> portability 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dirty="0">
                <a:ea typeface="ＭＳ Ｐゴシック" charset="0"/>
              </a:rPr>
              <a:t>can move LAN card from one LAN to another</a:t>
            </a:r>
          </a:p>
          <a:p>
            <a:pPr>
              <a:buFont typeface="Wingdings" charset="0"/>
              <a:buChar char="v"/>
              <a:defRPr/>
            </a:pPr>
            <a:r>
              <a:rPr lang="en-US" dirty="0">
                <a:ea typeface="ＭＳ Ｐゴシック" charset="0"/>
                <a:cs typeface="+mn-cs"/>
              </a:rPr>
              <a:t>IP hierarchical address </a:t>
            </a:r>
            <a:r>
              <a:rPr lang="en-US" i="1" dirty="0">
                <a:ea typeface="ＭＳ Ｐゴシック" charset="0"/>
                <a:cs typeface="+mn-cs"/>
              </a:rPr>
              <a:t>not</a:t>
            </a:r>
            <a:r>
              <a:rPr lang="en-US" dirty="0">
                <a:ea typeface="ＭＳ Ｐゴシック" charset="0"/>
                <a:cs typeface="+mn-cs"/>
              </a:rPr>
              <a:t> portable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dirty="0">
                <a:ea typeface="ＭＳ Ｐゴシック" charset="0"/>
              </a:rPr>
              <a:t> address depends on IP subnet to which node is attached</a:t>
            </a:r>
          </a:p>
          <a:p>
            <a:pPr>
              <a:buFont typeface="Wingdings" charset="0"/>
              <a:buChar char="v"/>
              <a:defRPr/>
            </a:pPr>
            <a:endParaRPr lang="en-US" sz="3200" dirty="0">
              <a:ea typeface="ＭＳ Ｐゴシック" charset="0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868" y="598387"/>
            <a:ext cx="52433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LAN (MAC) addresses </a:t>
            </a:r>
            <a:r>
              <a:rPr lang="en-US" sz="3200" dirty="0">
                <a:solidFill>
                  <a:srgbClr val="FF0000"/>
                </a:solidFill>
              </a:rPr>
              <a:t>and </a:t>
            </a:r>
            <a:r>
              <a:rPr lang="en-US" sz="3200" dirty="0" smtClean="0">
                <a:solidFill>
                  <a:srgbClr val="FF0000"/>
                </a:solidFill>
              </a:rPr>
              <a:t>ARP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94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886325" y="2119313"/>
            <a:ext cx="3990975" cy="3881437"/>
          </a:xfrm>
        </p:spPr>
        <p:txBody>
          <a:bodyPr>
            <a:normAutofit fontScale="92500" lnSpcReduction="20000"/>
          </a:bodyPr>
          <a:lstStyle/>
          <a:p>
            <a:pPr marL="0" indent="0">
              <a:buFont typeface="Wingdings" charset="0"/>
              <a:buNone/>
              <a:defRPr/>
            </a:pPr>
            <a:r>
              <a:rPr lang="en-US" sz="2400" i="1" dirty="0" smtClean="0">
                <a:solidFill>
                  <a:srgbClr val="CC0000"/>
                </a:solidFill>
                <a:ea typeface="ＭＳ Ｐゴシック" charset="0"/>
                <a:cs typeface="+mn-cs"/>
              </a:rPr>
              <a:t>ARP table: </a:t>
            </a:r>
            <a:r>
              <a:rPr lang="en-US" sz="2400" dirty="0" smtClean="0">
                <a:ea typeface="ＭＳ Ｐゴシック" charset="0"/>
                <a:cs typeface="+mn-cs"/>
              </a:rPr>
              <a:t>each </a:t>
            </a:r>
            <a:r>
              <a:rPr lang="en-US" sz="2400" dirty="0">
                <a:ea typeface="ＭＳ Ｐゴシック" charset="0"/>
                <a:cs typeface="+mn-cs"/>
              </a:rPr>
              <a:t>IP node (host, router) on LAN has </a:t>
            </a:r>
            <a:r>
              <a:rPr lang="en-US" sz="2400" dirty="0" smtClean="0">
                <a:ea typeface="ＭＳ Ｐゴシック" charset="0"/>
                <a:cs typeface="+mn-cs"/>
              </a:rPr>
              <a:t>table</a:t>
            </a:r>
            <a:endParaRPr lang="en-US" sz="2400" dirty="0">
              <a:ea typeface="ＭＳ Ｐゴシック" charset="0"/>
              <a:cs typeface="+mn-cs"/>
            </a:endParaRPr>
          </a:p>
          <a:p>
            <a:pPr lvl="1">
              <a:buFont typeface="Wingdings" charset="0"/>
              <a:buChar char="§"/>
              <a:defRPr/>
            </a:pPr>
            <a:r>
              <a:rPr lang="en-US" dirty="0">
                <a:ea typeface="ＭＳ Ｐゴシック" charset="0"/>
              </a:rPr>
              <a:t>IP/MAC address mappings for some LAN nodes:</a:t>
            </a:r>
          </a:p>
          <a:p>
            <a:pPr>
              <a:buFont typeface="Wingdings" charset="0"/>
              <a:buNone/>
              <a:defRPr/>
            </a:pPr>
            <a:r>
              <a:rPr lang="en-US" sz="1800" dirty="0">
                <a:ea typeface="ＭＳ Ｐゴシック" charset="0"/>
                <a:cs typeface="+mn-cs"/>
              </a:rPr>
              <a:t>          </a:t>
            </a:r>
            <a:r>
              <a:rPr lang="en-US" sz="1800" dirty="0">
                <a:solidFill>
                  <a:srgbClr val="CC0000"/>
                </a:solidFill>
                <a:ea typeface="ＭＳ Ｐゴシック" charset="0"/>
                <a:cs typeface="+mn-cs"/>
              </a:rPr>
              <a:t>&lt; IP address; MAC address; TTL&gt;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dirty="0">
                <a:ea typeface="ＭＳ Ｐゴシック" charset="0"/>
              </a:rPr>
              <a:t>TTL (Time To Live): time after which address mapping will be forgotten (typically 20 min)</a:t>
            </a:r>
          </a:p>
        </p:txBody>
      </p:sp>
      <p:grpSp>
        <p:nvGrpSpPr>
          <p:cNvPr id="128006" name="Group 41"/>
          <p:cNvGrpSpPr>
            <a:grpSpLocks/>
          </p:cNvGrpSpPr>
          <p:nvPr/>
        </p:nvGrpSpPr>
        <p:grpSpPr bwMode="auto">
          <a:xfrm>
            <a:off x="406400" y="1298575"/>
            <a:ext cx="4146550" cy="1277938"/>
            <a:chOff x="145" y="937"/>
            <a:chExt cx="2612" cy="805"/>
          </a:xfrm>
        </p:grpSpPr>
        <p:sp>
          <p:nvSpPr>
            <p:cNvPr id="43056" name="Text Box 6"/>
            <p:cNvSpPr txBox="1">
              <a:spLocks noChangeArrowheads="1"/>
            </p:cNvSpPr>
            <p:nvPr/>
          </p:nvSpPr>
          <p:spPr bwMode="auto">
            <a:xfrm>
              <a:off x="232" y="947"/>
              <a:ext cx="2525" cy="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>
                  <a:solidFill>
                    <a:srgbClr val="CC0000"/>
                  </a:solidFill>
                  <a:latin typeface="Arial" panose="020B0604020202020204" pitchFamily="34" charset="0"/>
                </a:rPr>
                <a:t>Question:</a:t>
              </a:r>
              <a:r>
                <a:rPr lang="en-US" altLang="en-US" i="0">
                  <a:latin typeface="Arial" panose="020B0604020202020204" pitchFamily="34" charset="0"/>
                </a:rPr>
                <a:t> how to determine</a:t>
              </a:r>
            </a:p>
            <a:p>
              <a:r>
                <a:rPr lang="en-US" altLang="en-US" i="0">
                  <a:latin typeface="Arial" panose="020B0604020202020204" pitchFamily="34" charset="0"/>
                </a:rPr>
                <a:t>interface’s MAC address, knowing its IP address?</a:t>
              </a:r>
            </a:p>
          </p:txBody>
        </p:sp>
        <p:sp>
          <p:nvSpPr>
            <p:cNvPr id="43057" name="Rectangle 7"/>
            <p:cNvSpPr>
              <a:spLocks noChangeArrowheads="1"/>
            </p:cNvSpPr>
            <p:nvPr/>
          </p:nvSpPr>
          <p:spPr bwMode="auto">
            <a:xfrm>
              <a:off x="145" y="937"/>
              <a:ext cx="2609" cy="805"/>
            </a:xfrm>
            <a:prstGeom prst="rect">
              <a:avLst/>
            </a:prstGeom>
            <a:noFill/>
            <a:ln w="28575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sp>
        <p:nvSpPr>
          <p:cNvPr id="128007" name="Freeform 10"/>
          <p:cNvSpPr>
            <a:spLocks/>
          </p:cNvSpPr>
          <p:nvPr/>
        </p:nvSpPr>
        <p:spPr bwMode="auto">
          <a:xfrm>
            <a:off x="1800225" y="3944938"/>
            <a:ext cx="1393825" cy="1525587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7" name="Line 18"/>
          <p:cNvSpPr>
            <a:spLocks noChangeShapeType="1"/>
          </p:cNvSpPr>
          <p:nvPr/>
        </p:nvSpPr>
        <p:spPr bwMode="auto">
          <a:xfrm>
            <a:off x="1357313" y="4449763"/>
            <a:ext cx="476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43018" name="Line 19"/>
          <p:cNvSpPr>
            <a:spLocks noChangeShapeType="1"/>
          </p:cNvSpPr>
          <p:nvPr/>
        </p:nvSpPr>
        <p:spPr bwMode="auto">
          <a:xfrm>
            <a:off x="2587625" y="3606800"/>
            <a:ext cx="0" cy="488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43019" name="Line 20"/>
          <p:cNvSpPr>
            <a:spLocks noChangeShapeType="1"/>
          </p:cNvSpPr>
          <p:nvPr/>
        </p:nvSpPr>
        <p:spPr bwMode="auto">
          <a:xfrm flipH="1">
            <a:off x="3176588" y="4575175"/>
            <a:ext cx="447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43020" name="Line 21"/>
          <p:cNvSpPr>
            <a:spLocks noChangeShapeType="1"/>
          </p:cNvSpPr>
          <p:nvPr/>
        </p:nvSpPr>
        <p:spPr bwMode="auto">
          <a:xfrm flipV="1">
            <a:off x="2562225" y="5322888"/>
            <a:ext cx="0" cy="327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43021" name="Text Box 22"/>
          <p:cNvSpPr txBox="1">
            <a:spLocks noChangeArrowheads="1"/>
          </p:cNvSpPr>
          <p:nvPr/>
        </p:nvSpPr>
        <p:spPr bwMode="auto">
          <a:xfrm>
            <a:off x="2806700" y="3386138"/>
            <a:ext cx="17811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smtClean="0">
                <a:latin typeface="Arial" charset="0"/>
              </a:rPr>
              <a:t>1A-2F-BB-76-09-AD</a:t>
            </a:r>
          </a:p>
        </p:txBody>
      </p:sp>
      <p:sp>
        <p:nvSpPr>
          <p:cNvPr id="43022" name="Line 23"/>
          <p:cNvSpPr>
            <a:spLocks noChangeShapeType="1"/>
          </p:cNvSpPr>
          <p:nvPr/>
        </p:nvSpPr>
        <p:spPr bwMode="auto">
          <a:xfrm flipH="1" flipV="1">
            <a:off x="2678113" y="3538538"/>
            <a:ext cx="204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43023" name="Line 24"/>
          <p:cNvSpPr>
            <a:spLocks noChangeShapeType="1"/>
          </p:cNvSpPr>
          <p:nvPr/>
        </p:nvSpPr>
        <p:spPr bwMode="auto">
          <a:xfrm flipV="1">
            <a:off x="3633788" y="4651375"/>
            <a:ext cx="0" cy="373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43024" name="Text Box 25"/>
          <p:cNvSpPr txBox="1">
            <a:spLocks noChangeArrowheads="1"/>
          </p:cNvSpPr>
          <p:nvPr/>
        </p:nvSpPr>
        <p:spPr bwMode="auto">
          <a:xfrm>
            <a:off x="3187700" y="4953000"/>
            <a:ext cx="17399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smtClean="0">
                <a:latin typeface="Arial" charset="0"/>
              </a:rPr>
              <a:t>58-23-D7-FA-20-B0</a:t>
            </a:r>
          </a:p>
        </p:txBody>
      </p:sp>
      <p:sp>
        <p:nvSpPr>
          <p:cNvPr id="43025" name="Line 26"/>
          <p:cNvSpPr>
            <a:spLocks noChangeShapeType="1"/>
          </p:cNvSpPr>
          <p:nvPr/>
        </p:nvSpPr>
        <p:spPr bwMode="auto">
          <a:xfrm flipH="1">
            <a:off x="2632075" y="5735638"/>
            <a:ext cx="246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43026" name="Text Box 27"/>
          <p:cNvSpPr txBox="1">
            <a:spLocks noChangeArrowheads="1"/>
          </p:cNvSpPr>
          <p:nvPr/>
        </p:nvSpPr>
        <p:spPr bwMode="auto">
          <a:xfrm>
            <a:off x="2816225" y="5578475"/>
            <a:ext cx="1749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smtClean="0">
                <a:latin typeface="Arial" charset="0"/>
              </a:rPr>
              <a:t>0C-C4-11-6F-E3-98</a:t>
            </a:r>
          </a:p>
        </p:txBody>
      </p:sp>
      <p:sp>
        <p:nvSpPr>
          <p:cNvPr id="43027" name="Line 28"/>
          <p:cNvSpPr>
            <a:spLocks noChangeShapeType="1"/>
          </p:cNvSpPr>
          <p:nvPr/>
        </p:nvSpPr>
        <p:spPr bwMode="auto">
          <a:xfrm flipV="1">
            <a:off x="1320800" y="4552950"/>
            <a:ext cx="0" cy="331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43028" name="Text Box 29"/>
          <p:cNvSpPr txBox="1">
            <a:spLocks noChangeArrowheads="1"/>
          </p:cNvSpPr>
          <p:nvPr/>
        </p:nvSpPr>
        <p:spPr bwMode="auto">
          <a:xfrm>
            <a:off x="166688" y="4811713"/>
            <a:ext cx="1689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smtClean="0">
                <a:latin typeface="Arial" charset="0"/>
              </a:rPr>
              <a:t>71-65-F7-2B-08-53</a:t>
            </a:r>
          </a:p>
        </p:txBody>
      </p:sp>
      <p:sp>
        <p:nvSpPr>
          <p:cNvPr id="43029" name="Text Box 30"/>
          <p:cNvSpPr txBox="1">
            <a:spLocks noChangeArrowheads="1"/>
          </p:cNvSpPr>
          <p:nvPr/>
        </p:nvSpPr>
        <p:spPr bwMode="auto">
          <a:xfrm>
            <a:off x="2012950" y="4430713"/>
            <a:ext cx="819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smtClean="0">
                <a:latin typeface="Arial" charset="0"/>
              </a:rPr>
              <a:t>   LAN</a:t>
            </a:r>
          </a:p>
        </p:txBody>
      </p:sp>
      <p:sp>
        <p:nvSpPr>
          <p:cNvPr id="43030" name="Text Box 31"/>
          <p:cNvSpPr txBox="1">
            <a:spLocks noChangeArrowheads="1"/>
          </p:cNvSpPr>
          <p:nvPr/>
        </p:nvSpPr>
        <p:spPr bwMode="auto">
          <a:xfrm>
            <a:off x="363538" y="3665538"/>
            <a:ext cx="12176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smtClean="0">
                <a:latin typeface="Arial" charset="0"/>
              </a:rPr>
              <a:t>137.196.7.23</a:t>
            </a:r>
          </a:p>
        </p:txBody>
      </p:sp>
      <p:sp>
        <p:nvSpPr>
          <p:cNvPr id="43031" name="Line 32"/>
          <p:cNvSpPr>
            <a:spLocks noChangeShapeType="1"/>
          </p:cNvSpPr>
          <p:nvPr/>
        </p:nvSpPr>
        <p:spPr bwMode="auto">
          <a:xfrm>
            <a:off x="1009650" y="3921125"/>
            <a:ext cx="0" cy="246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43032" name="Text Box 33"/>
          <p:cNvSpPr txBox="1">
            <a:spLocks noChangeArrowheads="1"/>
          </p:cNvSpPr>
          <p:nvPr/>
        </p:nvSpPr>
        <p:spPr bwMode="auto">
          <a:xfrm>
            <a:off x="2944813" y="2987675"/>
            <a:ext cx="12176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smtClean="0">
                <a:latin typeface="Arial" charset="0"/>
              </a:rPr>
              <a:t>137.196.7.78</a:t>
            </a:r>
          </a:p>
        </p:txBody>
      </p:sp>
      <p:sp>
        <p:nvSpPr>
          <p:cNvPr id="43033" name="Line 34"/>
          <p:cNvSpPr>
            <a:spLocks noChangeShapeType="1"/>
          </p:cNvSpPr>
          <p:nvPr/>
        </p:nvSpPr>
        <p:spPr bwMode="auto">
          <a:xfrm flipH="1" flipV="1">
            <a:off x="2774950" y="3125788"/>
            <a:ext cx="2349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43034" name="Line 35"/>
          <p:cNvSpPr>
            <a:spLocks noChangeShapeType="1"/>
          </p:cNvSpPr>
          <p:nvPr/>
        </p:nvSpPr>
        <p:spPr bwMode="auto">
          <a:xfrm>
            <a:off x="3954463" y="4121150"/>
            <a:ext cx="0" cy="246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43035" name="Text Box 36"/>
          <p:cNvSpPr txBox="1">
            <a:spLocks noChangeArrowheads="1"/>
          </p:cNvSpPr>
          <p:nvPr/>
        </p:nvSpPr>
        <p:spPr bwMode="auto">
          <a:xfrm>
            <a:off x="3344863" y="3887788"/>
            <a:ext cx="12176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smtClean="0">
                <a:latin typeface="Arial" charset="0"/>
              </a:rPr>
              <a:t>137.196.7.14</a:t>
            </a:r>
          </a:p>
        </p:txBody>
      </p:sp>
      <p:sp>
        <p:nvSpPr>
          <p:cNvPr id="43036" name="Line 38"/>
          <p:cNvSpPr>
            <a:spLocks noChangeShapeType="1"/>
          </p:cNvSpPr>
          <p:nvPr/>
        </p:nvSpPr>
        <p:spPr bwMode="auto">
          <a:xfrm>
            <a:off x="2136775" y="6002338"/>
            <a:ext cx="231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43037" name="Text Box 39"/>
          <p:cNvSpPr txBox="1">
            <a:spLocks noChangeArrowheads="1"/>
          </p:cNvSpPr>
          <p:nvPr/>
        </p:nvSpPr>
        <p:spPr bwMode="auto">
          <a:xfrm>
            <a:off x="955675" y="5848350"/>
            <a:ext cx="12176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smtClean="0">
                <a:latin typeface="Arial" charset="0"/>
              </a:rPr>
              <a:t>137.196.7.88</a:t>
            </a:r>
          </a:p>
        </p:txBody>
      </p:sp>
      <p:sp>
        <p:nvSpPr>
          <p:cNvPr id="399403" name="Rectangle 43"/>
          <p:cNvSpPr>
            <a:spLocks noChangeArrowheads="1"/>
          </p:cNvSpPr>
          <p:nvPr/>
        </p:nvSpPr>
        <p:spPr bwMode="auto">
          <a:xfrm rot="-5400000">
            <a:off x="3659982" y="4482306"/>
            <a:ext cx="127000" cy="195263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0" scaled="1"/>
          </a:gra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grpSp>
        <p:nvGrpSpPr>
          <p:cNvPr id="128030" name="Group 44"/>
          <p:cNvGrpSpPr>
            <a:grpSpLocks/>
          </p:cNvGrpSpPr>
          <p:nvPr/>
        </p:nvGrpSpPr>
        <p:grpSpPr bwMode="auto">
          <a:xfrm>
            <a:off x="3562350" y="4357688"/>
            <a:ext cx="598488" cy="520700"/>
            <a:chOff x="-44" y="1473"/>
            <a:chExt cx="981" cy="1105"/>
          </a:xfrm>
        </p:grpSpPr>
        <p:pic>
          <p:nvPicPr>
            <p:cNvPr id="128045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8046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28031" name="Group 47"/>
          <p:cNvGrpSpPr>
            <a:grpSpLocks/>
          </p:cNvGrpSpPr>
          <p:nvPr/>
        </p:nvGrpSpPr>
        <p:grpSpPr bwMode="auto">
          <a:xfrm>
            <a:off x="657225" y="4160838"/>
            <a:ext cx="709613" cy="520700"/>
            <a:chOff x="267" y="2244"/>
            <a:chExt cx="581" cy="415"/>
          </a:xfrm>
        </p:grpSpPr>
        <p:sp>
          <p:nvSpPr>
            <p:cNvPr id="399408" name="Rectangle 48"/>
            <p:cNvSpPr>
              <a:spLocks noChangeArrowheads="1"/>
            </p:cNvSpPr>
            <p:nvPr/>
          </p:nvSpPr>
          <p:spPr bwMode="auto">
            <a:xfrm rot="-5400000">
              <a:off x="717" y="2400"/>
              <a:ext cx="101" cy="161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grpSp>
          <p:nvGrpSpPr>
            <p:cNvPr id="128042" name="Group 49"/>
            <p:cNvGrpSpPr>
              <a:grpSpLocks/>
            </p:cNvGrpSpPr>
            <p:nvPr/>
          </p:nvGrpSpPr>
          <p:grpSpPr bwMode="auto">
            <a:xfrm>
              <a:off x="267" y="2244"/>
              <a:ext cx="512" cy="415"/>
              <a:chOff x="-44" y="1473"/>
              <a:chExt cx="981" cy="1105"/>
            </a:xfrm>
          </p:grpSpPr>
          <p:pic>
            <p:nvPicPr>
              <p:cNvPr id="128043" name="Picture 5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8044" name="Freeform 51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grpSp>
        <p:nvGrpSpPr>
          <p:cNvPr id="128032" name="Group 52"/>
          <p:cNvGrpSpPr>
            <a:grpSpLocks/>
          </p:cNvGrpSpPr>
          <p:nvPr/>
        </p:nvGrpSpPr>
        <p:grpSpPr bwMode="auto">
          <a:xfrm>
            <a:off x="2157413" y="3048000"/>
            <a:ext cx="631825" cy="554038"/>
            <a:chOff x="1745" y="1276"/>
            <a:chExt cx="512" cy="489"/>
          </a:xfrm>
        </p:grpSpPr>
        <p:sp>
          <p:nvSpPr>
            <p:cNvPr id="399413" name="Rectangle 53"/>
            <p:cNvSpPr>
              <a:spLocks noChangeArrowheads="1"/>
            </p:cNvSpPr>
            <p:nvPr/>
          </p:nvSpPr>
          <p:spPr bwMode="auto">
            <a:xfrm>
              <a:off x="2040" y="1604"/>
              <a:ext cx="100" cy="161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grpSp>
          <p:nvGrpSpPr>
            <p:cNvPr id="128038" name="Group 54"/>
            <p:cNvGrpSpPr>
              <a:grpSpLocks/>
            </p:cNvGrpSpPr>
            <p:nvPr/>
          </p:nvGrpSpPr>
          <p:grpSpPr bwMode="auto">
            <a:xfrm>
              <a:off x="1745" y="1276"/>
              <a:ext cx="512" cy="415"/>
              <a:chOff x="-44" y="1473"/>
              <a:chExt cx="981" cy="1105"/>
            </a:xfrm>
          </p:grpSpPr>
          <p:pic>
            <p:nvPicPr>
              <p:cNvPr id="128039" name="Picture 5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8040" name="Freeform 5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399418" name="Rectangle 58"/>
          <p:cNvSpPr>
            <a:spLocks noChangeArrowheads="1"/>
          </p:cNvSpPr>
          <p:nvPr/>
        </p:nvSpPr>
        <p:spPr bwMode="auto">
          <a:xfrm>
            <a:off x="2501900" y="5645150"/>
            <a:ext cx="123825" cy="182563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0" scaled="1"/>
          </a:gra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grpSp>
        <p:nvGrpSpPr>
          <p:cNvPr id="128034" name="Group 59"/>
          <p:cNvGrpSpPr>
            <a:grpSpLocks/>
          </p:cNvGrpSpPr>
          <p:nvPr/>
        </p:nvGrpSpPr>
        <p:grpSpPr bwMode="auto">
          <a:xfrm>
            <a:off x="2166938" y="5784850"/>
            <a:ext cx="584200" cy="469900"/>
            <a:chOff x="-44" y="1473"/>
            <a:chExt cx="981" cy="1105"/>
          </a:xfrm>
        </p:grpSpPr>
        <p:pic>
          <p:nvPicPr>
            <p:cNvPr id="128035" name="Picture 60" descr="desktop_computer_stylized_medium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8036" name="Freeform 61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Switches and Local Area Networks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97868" y="598387"/>
            <a:ext cx="893020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LAN (MAC) addresses </a:t>
            </a:r>
            <a:r>
              <a:rPr lang="en-US" sz="3200" dirty="0">
                <a:solidFill>
                  <a:srgbClr val="FF0000"/>
                </a:solidFill>
              </a:rPr>
              <a:t>and </a:t>
            </a:r>
            <a:r>
              <a:rPr lang="en-US" sz="3200" dirty="0" smtClean="0">
                <a:solidFill>
                  <a:srgbClr val="FF0000"/>
                </a:solidFill>
              </a:rPr>
              <a:t>ARP: Address </a:t>
            </a:r>
          </a:p>
          <a:p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                                                          Resolution Protocol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345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6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2346" y="1277938"/>
            <a:ext cx="4980709" cy="4648200"/>
          </a:xfrm>
        </p:spPr>
        <p:txBody>
          <a:bodyPr>
            <a:normAutofit/>
          </a:bodyPr>
          <a:lstStyle/>
          <a:p>
            <a:r>
              <a:rPr lang="en-US" altLang="en-US" sz="2400" dirty="0" smtClean="0"/>
              <a:t>A wants to send datagram to B</a:t>
            </a:r>
          </a:p>
          <a:p>
            <a:pPr lvl="1"/>
            <a:r>
              <a:rPr lang="en-US" altLang="en-US" sz="2000" dirty="0" smtClean="0"/>
              <a:t>B</a:t>
            </a:r>
            <a:r>
              <a:rPr lang="ja-JP" altLang="en-US" sz="2000" dirty="0" smtClean="0"/>
              <a:t>’</a:t>
            </a:r>
            <a:r>
              <a:rPr lang="en-US" altLang="ja-JP" sz="2000" dirty="0" smtClean="0"/>
              <a:t>s MAC address not in A</a:t>
            </a:r>
            <a:r>
              <a:rPr lang="ja-JP" altLang="en-US" sz="2000" dirty="0" smtClean="0"/>
              <a:t>’</a:t>
            </a:r>
            <a:r>
              <a:rPr lang="en-US" altLang="ja-JP" sz="2000" dirty="0" smtClean="0"/>
              <a:t>s ARP table.</a:t>
            </a:r>
          </a:p>
          <a:p>
            <a:r>
              <a:rPr lang="en-US" altLang="en-US" sz="2400" dirty="0" smtClean="0"/>
              <a:t>A </a:t>
            </a:r>
            <a:r>
              <a:rPr lang="en-US" altLang="en-US" sz="2400" dirty="0" smtClean="0">
                <a:solidFill>
                  <a:srgbClr val="CC0000"/>
                </a:solidFill>
              </a:rPr>
              <a:t>broadcasts</a:t>
            </a:r>
            <a:r>
              <a:rPr lang="en-US" altLang="en-US" sz="2400" dirty="0" smtClean="0"/>
              <a:t> ARP query packet, containing B's IP address </a:t>
            </a:r>
          </a:p>
          <a:p>
            <a:pPr lvl="1"/>
            <a:r>
              <a:rPr lang="en-US" altLang="en-US" sz="2000" dirty="0" err="1" smtClean="0"/>
              <a:t>dest</a:t>
            </a:r>
            <a:r>
              <a:rPr lang="en-US" altLang="en-US" sz="2000" dirty="0" smtClean="0"/>
              <a:t> MAC address = FF-FF-FF-FF-FF-FF</a:t>
            </a:r>
          </a:p>
          <a:p>
            <a:pPr lvl="1"/>
            <a:r>
              <a:rPr lang="en-US" altLang="en-US" sz="2000" dirty="0" smtClean="0"/>
              <a:t>all nodes on LAN receive ARP query </a:t>
            </a:r>
          </a:p>
          <a:p>
            <a:r>
              <a:rPr lang="en-US" altLang="en-US" sz="2400" dirty="0" smtClean="0"/>
              <a:t>B receives ARP packet, replies to A with its (B's) MAC address</a:t>
            </a:r>
          </a:p>
          <a:p>
            <a:pPr lvl="1"/>
            <a:r>
              <a:rPr lang="en-US" altLang="en-US" sz="2000" dirty="0" smtClean="0"/>
              <a:t>frame sent to A</a:t>
            </a:r>
            <a:r>
              <a:rPr lang="ja-JP" altLang="en-US" sz="2000" dirty="0" smtClean="0"/>
              <a:t>’</a:t>
            </a:r>
            <a:r>
              <a:rPr lang="en-US" altLang="ja-JP" sz="2000" dirty="0" smtClean="0"/>
              <a:t>s MAC address (unicast)</a:t>
            </a:r>
          </a:p>
          <a:p>
            <a:endParaRPr lang="en-US" altLang="en-US" sz="2400" dirty="0" smtClean="0"/>
          </a:p>
        </p:txBody>
      </p:sp>
      <p:sp>
        <p:nvSpPr>
          <p:cNvPr id="40038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995863" y="1878013"/>
            <a:ext cx="3810000" cy="4648200"/>
          </a:xfrm>
        </p:spPr>
        <p:txBody>
          <a:bodyPr/>
          <a:lstStyle/>
          <a:p>
            <a:r>
              <a:rPr lang="en-US" altLang="en-US" sz="2400" smtClean="0"/>
              <a:t>A caches (saves) IP-to-MAC address pair in its ARP table until information becomes old (times out)</a:t>
            </a:r>
            <a:r>
              <a:rPr lang="en-US" altLang="en-US" sz="2000" smtClean="0"/>
              <a:t> </a:t>
            </a:r>
          </a:p>
          <a:p>
            <a:pPr lvl="1"/>
            <a:r>
              <a:rPr lang="en-US" altLang="en-US" sz="2000" smtClean="0"/>
              <a:t>soft state: information that times out (goes away) unless refreshed</a:t>
            </a:r>
          </a:p>
          <a:p>
            <a:r>
              <a:rPr lang="en-US" altLang="en-US" sz="2400" smtClean="0"/>
              <a:t>ARP is </a:t>
            </a:r>
            <a:r>
              <a:rPr lang="ja-JP" altLang="en-US" sz="2400" smtClean="0"/>
              <a:t>“</a:t>
            </a:r>
            <a:r>
              <a:rPr lang="en-US" altLang="ja-JP" sz="2400" smtClean="0"/>
              <a:t>plug-and-play</a:t>
            </a:r>
            <a:r>
              <a:rPr lang="ja-JP" altLang="en-US" sz="2400" smtClean="0"/>
              <a:t>”</a:t>
            </a:r>
            <a:r>
              <a:rPr lang="en-US" altLang="ja-JP" sz="2400" smtClean="0"/>
              <a:t>:</a:t>
            </a:r>
          </a:p>
          <a:p>
            <a:pPr lvl="1"/>
            <a:r>
              <a:rPr lang="en-US" altLang="en-US" sz="2000" smtClean="0"/>
              <a:t>nodes create their ARP tables </a:t>
            </a:r>
            <a:r>
              <a:rPr lang="en-US" altLang="en-US" sz="2000" i="1" smtClean="0"/>
              <a:t>without intervention from net administrator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-15648"/>
            <a:ext cx="7874000" cy="68330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Switches and Local Area Networks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7868" y="598387"/>
            <a:ext cx="7634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ARP: Address Resolution Protocol; Same LAN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780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38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52425" y="1057275"/>
            <a:ext cx="8675688" cy="1081088"/>
          </a:xfrm>
        </p:spPr>
        <p:txBody>
          <a:bodyPr>
            <a:noAutofit/>
          </a:bodyPr>
          <a:lstStyle/>
          <a:p>
            <a:pPr marL="111125" indent="-111125">
              <a:buFont typeface="Wingdings" panose="05000000000000000000" pitchFamily="2" charset="2"/>
              <a:buNone/>
            </a:pPr>
            <a:r>
              <a:rPr lang="en-US" altLang="en-US" sz="2800" dirty="0" smtClean="0"/>
              <a:t>walkthrough: </a:t>
            </a:r>
            <a:r>
              <a:rPr lang="en-US" altLang="en-US" sz="2800" dirty="0" smtClean="0">
                <a:solidFill>
                  <a:srgbClr val="CC0000"/>
                </a:solidFill>
              </a:rPr>
              <a:t>send datagram from A to B via R</a:t>
            </a:r>
          </a:p>
          <a:p>
            <a:pPr marL="396875" lvl="1" indent="-163513"/>
            <a:r>
              <a:rPr lang="en-US" altLang="en-US" sz="2400" dirty="0" smtClean="0"/>
              <a:t> focus on addressing – at IP (datagram) and MAC layer (frame)</a:t>
            </a:r>
          </a:p>
          <a:p>
            <a:pPr marL="396875" lvl="1" indent="-163513"/>
            <a:r>
              <a:rPr lang="en-US" altLang="en-US" sz="2400" dirty="0" smtClean="0"/>
              <a:t> assume A knows B</a:t>
            </a:r>
            <a:r>
              <a:rPr lang="ja-JP" altLang="en-US" sz="2400" dirty="0" smtClean="0"/>
              <a:t>’</a:t>
            </a:r>
            <a:r>
              <a:rPr lang="en-US" altLang="ja-JP" sz="2400" dirty="0" smtClean="0"/>
              <a:t>s IP address</a:t>
            </a:r>
          </a:p>
          <a:p>
            <a:pPr marL="396875" lvl="1" indent="-163513"/>
            <a:r>
              <a:rPr lang="en-US" altLang="en-US" sz="2400" dirty="0" smtClean="0"/>
              <a:t> assume A knows IP address of first hop router, R (how?)</a:t>
            </a:r>
          </a:p>
          <a:p>
            <a:pPr marL="396875" lvl="1" indent="-163513"/>
            <a:r>
              <a:rPr lang="en-US" altLang="en-US" sz="2400" dirty="0" smtClean="0"/>
              <a:t> assume A knows R</a:t>
            </a:r>
            <a:r>
              <a:rPr lang="ja-JP" altLang="en-US" sz="2400" dirty="0" smtClean="0"/>
              <a:t>’</a:t>
            </a:r>
            <a:r>
              <a:rPr lang="en-US" altLang="ja-JP" sz="2400" dirty="0" smtClean="0"/>
              <a:t>s MAC address (how?)</a:t>
            </a:r>
            <a:endParaRPr lang="en-US" altLang="en-US" sz="2400" dirty="0" smtClean="0"/>
          </a:p>
        </p:txBody>
      </p:sp>
      <p:grpSp>
        <p:nvGrpSpPr>
          <p:cNvPr id="132101" name="Group 4"/>
          <p:cNvGrpSpPr>
            <a:grpSpLocks/>
          </p:cNvGrpSpPr>
          <p:nvPr/>
        </p:nvGrpSpPr>
        <p:grpSpPr bwMode="auto">
          <a:xfrm>
            <a:off x="709613" y="3962400"/>
            <a:ext cx="8221662" cy="2349500"/>
            <a:chOff x="709613" y="3962400"/>
            <a:chExt cx="8221662" cy="2349500"/>
          </a:xfrm>
        </p:grpSpPr>
        <p:grpSp>
          <p:nvGrpSpPr>
            <p:cNvPr id="132103" name="Group 99"/>
            <p:cNvGrpSpPr>
              <a:grpSpLocks/>
            </p:cNvGrpSpPr>
            <p:nvPr/>
          </p:nvGrpSpPr>
          <p:grpSpPr bwMode="auto">
            <a:xfrm>
              <a:off x="6979920" y="5354320"/>
              <a:ext cx="711200" cy="601028"/>
              <a:chOff x="7179310" y="4033520"/>
              <a:chExt cx="1009650" cy="855028"/>
            </a:xfrm>
          </p:grpSpPr>
          <p:grpSp>
            <p:nvGrpSpPr>
              <p:cNvPr id="132162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32164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2165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296 w 356"/>
                    <a:gd name="T3" fmla="*/ 69 h 368"/>
                    <a:gd name="T4" fmla="*/ 1537 w 356"/>
                    <a:gd name="T5" fmla="*/ 1447 h 368"/>
                    <a:gd name="T6" fmla="*/ 339 w 356"/>
                    <a:gd name="T7" fmla="*/ 1810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sp>
            <p:nvSpPr>
              <p:cNvPr id="102" name="Rectangle 43"/>
              <p:cNvSpPr>
                <a:spLocks noChangeArrowheads="1"/>
              </p:cNvSpPr>
              <p:nvPr/>
            </p:nvSpPr>
            <p:spPr bwMode="auto">
              <a:xfrm rot="-5400000">
                <a:off x="7439930" y="4308572"/>
                <a:ext cx="126470" cy="196070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</p:grpSp>
        <p:grpSp>
          <p:nvGrpSpPr>
            <p:cNvPr id="132104" name="Group 2"/>
            <p:cNvGrpSpPr>
              <a:grpSpLocks/>
            </p:cNvGrpSpPr>
            <p:nvPr/>
          </p:nvGrpSpPr>
          <p:grpSpPr bwMode="auto">
            <a:xfrm>
              <a:off x="1046480" y="3962400"/>
              <a:ext cx="1026163" cy="761428"/>
              <a:chOff x="1046480" y="3962400"/>
              <a:chExt cx="1026163" cy="761428"/>
            </a:xfrm>
          </p:grpSpPr>
          <p:sp>
            <p:nvSpPr>
              <p:cNvPr id="64" name="Rectangle 48"/>
              <p:cNvSpPr>
                <a:spLocks noChangeArrowheads="1"/>
              </p:cNvSpPr>
              <p:nvPr/>
            </p:nvSpPr>
            <p:spPr bwMode="auto">
              <a:xfrm rot="-5400000">
                <a:off x="1893887" y="4300538"/>
                <a:ext cx="111125" cy="247650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grpSp>
            <p:nvGrpSpPr>
              <p:cNvPr id="132159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32160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2161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296 w 356"/>
                    <a:gd name="T3" fmla="*/ 69 h 368"/>
                    <a:gd name="T4" fmla="*/ 1537 w 356"/>
                    <a:gd name="T5" fmla="*/ 1447 h 368"/>
                    <a:gd name="T6" fmla="*/ 339 w 356"/>
                    <a:gd name="T7" fmla="*/ 1810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sp>
          <p:nvSpPr>
            <p:cNvPr id="710660" name="Text Box 4"/>
            <p:cNvSpPr txBox="1">
              <a:spLocks noChangeArrowheads="1"/>
            </p:cNvSpPr>
            <p:nvPr/>
          </p:nvSpPr>
          <p:spPr bwMode="auto">
            <a:xfrm>
              <a:off x="4224338" y="4381500"/>
              <a:ext cx="376237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n-lt"/>
                  <a:ea typeface="+mn-ea"/>
                </a:rPr>
                <a:t>R</a:t>
              </a:r>
              <a:endParaRPr lang="en-US" i="0" dirty="0">
                <a:latin typeface="+mn-lt"/>
                <a:ea typeface="+mn-ea"/>
              </a:endParaRPr>
            </a:p>
          </p:txBody>
        </p:sp>
        <p:sp>
          <p:nvSpPr>
            <p:cNvPr id="45067" name="Text Box 21"/>
            <p:cNvSpPr txBox="1">
              <a:spLocks noChangeArrowheads="1"/>
            </p:cNvSpPr>
            <p:nvPr/>
          </p:nvSpPr>
          <p:spPr bwMode="auto">
            <a:xfrm>
              <a:off x="3868738" y="5378450"/>
              <a:ext cx="1543050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smtClean="0">
                  <a:latin typeface="Arial" charset="0"/>
                </a:rPr>
                <a:t>1A-23-F9-CD-06-9B</a:t>
              </a:r>
            </a:p>
          </p:txBody>
        </p:sp>
        <p:sp>
          <p:nvSpPr>
            <p:cNvPr id="45068" name="Text Box 22"/>
            <p:cNvSpPr txBox="1">
              <a:spLocks noChangeArrowheads="1"/>
            </p:cNvSpPr>
            <p:nvPr/>
          </p:nvSpPr>
          <p:spPr bwMode="auto">
            <a:xfrm>
              <a:off x="4016375" y="5205413"/>
              <a:ext cx="13223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smtClean="0">
                  <a:latin typeface="Arial" charset="0"/>
                </a:rPr>
                <a:t>222.222.222.220</a:t>
              </a:r>
            </a:p>
          </p:txBody>
        </p:sp>
        <p:grpSp>
          <p:nvGrpSpPr>
            <p:cNvPr id="132108" name="Group 23"/>
            <p:cNvGrpSpPr>
              <a:grpSpLocks/>
            </p:cNvGrpSpPr>
            <p:nvPr/>
          </p:nvGrpSpPr>
          <p:grpSpPr bwMode="auto">
            <a:xfrm>
              <a:off x="3044825" y="5794375"/>
              <a:ext cx="1541463" cy="449263"/>
              <a:chOff x="1934" y="2405"/>
              <a:chExt cx="971" cy="283"/>
            </a:xfrm>
          </p:grpSpPr>
          <p:sp>
            <p:nvSpPr>
              <p:cNvPr id="45117" name="Text Box 24"/>
              <p:cNvSpPr txBox="1">
                <a:spLocks noChangeArrowheads="1"/>
              </p:cNvSpPr>
              <p:nvPr/>
            </p:nvSpPr>
            <p:spPr bwMode="auto">
              <a:xfrm>
                <a:off x="1934" y="2405"/>
                <a:ext cx="83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smtClean="0">
                    <a:latin typeface="Arial" charset="0"/>
                  </a:rPr>
                  <a:t>111.111.111.110</a:t>
                </a:r>
              </a:p>
            </p:txBody>
          </p:sp>
          <p:sp>
            <p:nvSpPr>
              <p:cNvPr id="45118" name="Text Box 25"/>
              <p:cNvSpPr txBox="1">
                <a:spLocks noChangeArrowheads="1"/>
              </p:cNvSpPr>
              <p:nvPr/>
            </p:nvSpPr>
            <p:spPr bwMode="auto">
              <a:xfrm>
                <a:off x="1938" y="2515"/>
                <a:ext cx="967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smtClean="0">
                    <a:latin typeface="Arial" charset="0"/>
                  </a:rPr>
                  <a:t>E6-E9-00-17-BB-4B</a:t>
                </a:r>
              </a:p>
            </p:txBody>
          </p:sp>
        </p:grpSp>
        <p:sp>
          <p:nvSpPr>
            <p:cNvPr id="45070" name="Text Box 26"/>
            <p:cNvSpPr txBox="1">
              <a:spLocks noChangeArrowheads="1"/>
            </p:cNvSpPr>
            <p:nvPr/>
          </p:nvSpPr>
          <p:spPr bwMode="auto">
            <a:xfrm>
              <a:off x="952500" y="6037263"/>
              <a:ext cx="16271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smtClean="0">
                  <a:latin typeface="Arial" charset="0"/>
                </a:rPr>
                <a:t>CC-49-DE-D0-AB-7D</a:t>
              </a:r>
            </a:p>
          </p:txBody>
        </p:sp>
        <p:sp>
          <p:nvSpPr>
            <p:cNvPr id="45071" name="Text Box 27"/>
            <p:cNvSpPr txBox="1">
              <a:spLocks noChangeArrowheads="1"/>
            </p:cNvSpPr>
            <p:nvPr/>
          </p:nvSpPr>
          <p:spPr bwMode="auto">
            <a:xfrm>
              <a:off x="942975" y="5854700"/>
              <a:ext cx="1322388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smtClean="0">
                  <a:latin typeface="Arial" charset="0"/>
                </a:rPr>
                <a:t>111.111.111.112</a:t>
              </a:r>
            </a:p>
          </p:txBody>
        </p:sp>
        <p:sp>
          <p:nvSpPr>
            <p:cNvPr id="45072" name="Text Box 30"/>
            <p:cNvSpPr txBox="1">
              <a:spLocks noChangeArrowheads="1"/>
            </p:cNvSpPr>
            <p:nvPr/>
          </p:nvSpPr>
          <p:spPr bwMode="auto">
            <a:xfrm>
              <a:off x="709613" y="4741863"/>
              <a:ext cx="1322387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smtClean="0">
                  <a:latin typeface="Arial" charset="0"/>
                </a:rPr>
                <a:t>111.111.111.111</a:t>
              </a:r>
            </a:p>
          </p:txBody>
        </p:sp>
        <p:sp>
          <p:nvSpPr>
            <p:cNvPr id="45073" name="Text Box 33"/>
            <p:cNvSpPr txBox="1">
              <a:spLocks noChangeArrowheads="1"/>
            </p:cNvSpPr>
            <p:nvPr/>
          </p:nvSpPr>
          <p:spPr bwMode="auto">
            <a:xfrm>
              <a:off x="730250" y="4927600"/>
              <a:ext cx="1509713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smtClean="0">
                  <a:latin typeface="Arial" charset="0"/>
                </a:rPr>
                <a:t>74-29-9C-E8-FF-55</a:t>
              </a:r>
            </a:p>
          </p:txBody>
        </p:sp>
        <p:sp>
          <p:nvSpPr>
            <p:cNvPr id="132113" name="Freeform 39"/>
            <p:cNvSpPr>
              <a:spLocks/>
            </p:cNvSpPr>
            <p:nvPr/>
          </p:nvSpPr>
          <p:spPr bwMode="auto">
            <a:xfrm>
              <a:off x="2365375" y="4437063"/>
              <a:ext cx="839788" cy="1069975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CC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5075" name="Line 40"/>
            <p:cNvSpPr>
              <a:spLocks noChangeShapeType="1"/>
            </p:cNvSpPr>
            <p:nvPr/>
          </p:nvSpPr>
          <p:spPr bwMode="auto">
            <a:xfrm>
              <a:off x="2062163" y="4416425"/>
              <a:ext cx="438150" cy="2301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5076" name="Line 41"/>
            <p:cNvSpPr>
              <a:spLocks noChangeShapeType="1"/>
            </p:cNvSpPr>
            <p:nvPr/>
          </p:nvSpPr>
          <p:spPr bwMode="auto">
            <a:xfrm flipV="1">
              <a:off x="2185988" y="5360988"/>
              <a:ext cx="231775" cy="255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5077" name="Line 42"/>
            <p:cNvSpPr>
              <a:spLocks noChangeShapeType="1"/>
            </p:cNvSpPr>
            <p:nvPr/>
          </p:nvSpPr>
          <p:spPr bwMode="auto">
            <a:xfrm>
              <a:off x="3184525" y="4954588"/>
              <a:ext cx="584200" cy="9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5078" name="Line 44"/>
            <p:cNvSpPr>
              <a:spLocks noChangeShapeType="1"/>
            </p:cNvSpPr>
            <p:nvPr/>
          </p:nvSpPr>
          <p:spPr bwMode="auto">
            <a:xfrm flipV="1">
              <a:off x="2101850" y="5711825"/>
              <a:ext cx="0" cy="1635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5079" name="Line 45"/>
            <p:cNvSpPr>
              <a:spLocks noChangeShapeType="1"/>
            </p:cNvSpPr>
            <p:nvPr/>
          </p:nvSpPr>
          <p:spPr bwMode="auto">
            <a:xfrm flipH="1" flipV="1">
              <a:off x="1976438" y="4489450"/>
              <a:ext cx="0" cy="3984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5080" name="Line 46"/>
            <p:cNvSpPr>
              <a:spLocks noChangeShapeType="1"/>
            </p:cNvSpPr>
            <p:nvPr/>
          </p:nvSpPr>
          <p:spPr bwMode="auto">
            <a:xfrm>
              <a:off x="3854450" y="5021263"/>
              <a:ext cx="0" cy="7508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5081" name="Line 47"/>
            <p:cNvSpPr>
              <a:spLocks noChangeShapeType="1"/>
            </p:cNvSpPr>
            <p:nvPr/>
          </p:nvSpPr>
          <p:spPr bwMode="auto">
            <a:xfrm flipH="1" flipV="1">
              <a:off x="4935538" y="5011738"/>
              <a:ext cx="4762" cy="2206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710714" name="Text Box 58"/>
            <p:cNvSpPr txBox="1">
              <a:spLocks noChangeArrowheads="1"/>
            </p:cNvSpPr>
            <p:nvPr/>
          </p:nvSpPr>
          <p:spPr bwMode="auto">
            <a:xfrm>
              <a:off x="719138" y="4156075"/>
              <a:ext cx="390525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j-lt"/>
                  <a:ea typeface="+mn-ea"/>
                </a:rPr>
                <a:t>A</a:t>
              </a:r>
            </a:p>
          </p:txBody>
        </p:sp>
        <p:sp>
          <p:nvSpPr>
            <p:cNvPr id="45083" name="Line 60"/>
            <p:cNvSpPr>
              <a:spLocks noChangeShapeType="1"/>
            </p:cNvSpPr>
            <p:nvPr/>
          </p:nvSpPr>
          <p:spPr bwMode="auto">
            <a:xfrm>
              <a:off x="5045075" y="4921250"/>
              <a:ext cx="11985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132123" name="Group 63"/>
            <p:cNvGrpSpPr>
              <a:grpSpLocks/>
            </p:cNvGrpSpPr>
            <p:nvPr/>
          </p:nvGrpSpPr>
          <p:grpSpPr bwMode="auto">
            <a:xfrm>
              <a:off x="7372350" y="4845050"/>
              <a:ext cx="1558925" cy="460375"/>
              <a:chOff x="4351" y="2786"/>
              <a:chExt cx="982" cy="290"/>
            </a:xfrm>
          </p:grpSpPr>
          <p:sp>
            <p:nvSpPr>
              <p:cNvPr id="45115" name="Text Box 64"/>
              <p:cNvSpPr txBox="1">
                <a:spLocks noChangeArrowheads="1"/>
              </p:cNvSpPr>
              <p:nvPr/>
            </p:nvSpPr>
            <p:spPr bwMode="auto">
              <a:xfrm>
                <a:off x="4352" y="2786"/>
                <a:ext cx="83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smtClean="0">
                    <a:latin typeface="Arial" charset="0"/>
                  </a:rPr>
                  <a:t>222.222.222.222</a:t>
                </a:r>
              </a:p>
            </p:txBody>
          </p:sp>
          <p:sp>
            <p:nvSpPr>
              <p:cNvPr id="45116" name="Text Box 65"/>
              <p:cNvSpPr txBox="1">
                <a:spLocks noChangeArrowheads="1"/>
              </p:cNvSpPr>
              <p:nvPr/>
            </p:nvSpPr>
            <p:spPr bwMode="auto">
              <a:xfrm>
                <a:off x="4351" y="2904"/>
                <a:ext cx="982" cy="1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smtClean="0">
                    <a:latin typeface="Arial" charset="0"/>
                  </a:rPr>
                  <a:t>49-BD-D2-C7-56-2A</a:t>
                </a:r>
              </a:p>
            </p:txBody>
          </p:sp>
        </p:grpSp>
        <p:sp>
          <p:nvSpPr>
            <p:cNvPr id="45085" name="Line 67"/>
            <p:cNvSpPr>
              <a:spLocks noChangeShapeType="1"/>
            </p:cNvSpPr>
            <p:nvPr/>
          </p:nvSpPr>
          <p:spPr bwMode="auto">
            <a:xfrm flipV="1">
              <a:off x="6943725" y="4416425"/>
              <a:ext cx="450850" cy="3175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5086" name="Line 68"/>
            <p:cNvSpPr>
              <a:spLocks noChangeShapeType="1"/>
            </p:cNvSpPr>
            <p:nvPr/>
          </p:nvSpPr>
          <p:spPr bwMode="auto">
            <a:xfrm flipH="1" flipV="1">
              <a:off x="7469188" y="4492625"/>
              <a:ext cx="11112" cy="3889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5087" name="Text Box 71"/>
            <p:cNvSpPr txBox="1">
              <a:spLocks noChangeArrowheads="1"/>
            </p:cNvSpPr>
            <p:nvPr/>
          </p:nvSpPr>
          <p:spPr bwMode="auto">
            <a:xfrm>
              <a:off x="7073900" y="5811838"/>
              <a:ext cx="13223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smtClean="0">
                  <a:latin typeface="Arial" charset="0"/>
                </a:rPr>
                <a:t>222.222.222.221</a:t>
              </a:r>
            </a:p>
          </p:txBody>
        </p:sp>
        <p:sp>
          <p:nvSpPr>
            <p:cNvPr id="45088" name="Text Box 72"/>
            <p:cNvSpPr txBox="1">
              <a:spLocks noChangeArrowheads="1"/>
            </p:cNvSpPr>
            <p:nvPr/>
          </p:nvSpPr>
          <p:spPr bwMode="auto">
            <a:xfrm>
              <a:off x="7077075" y="5986463"/>
              <a:ext cx="1501775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smtClean="0">
                  <a:latin typeface="Arial" charset="0"/>
                </a:rPr>
                <a:t>88-B2-2F-54-1A-0F</a:t>
              </a:r>
            </a:p>
          </p:txBody>
        </p:sp>
        <p:sp>
          <p:nvSpPr>
            <p:cNvPr id="45089" name="Line 73"/>
            <p:cNvSpPr>
              <a:spLocks noChangeShapeType="1"/>
            </p:cNvSpPr>
            <p:nvPr/>
          </p:nvSpPr>
          <p:spPr bwMode="auto">
            <a:xfrm flipH="1" flipV="1">
              <a:off x="6873875" y="5313363"/>
              <a:ext cx="254000" cy="250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5090" name="Line 74"/>
            <p:cNvSpPr>
              <a:spLocks noChangeShapeType="1"/>
            </p:cNvSpPr>
            <p:nvPr/>
          </p:nvSpPr>
          <p:spPr bwMode="auto">
            <a:xfrm flipH="1">
              <a:off x="7208838" y="5654675"/>
              <a:ext cx="4762" cy="2016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32130" name="Freeform 75"/>
            <p:cNvSpPr>
              <a:spLocks/>
            </p:cNvSpPr>
            <p:nvPr/>
          </p:nvSpPr>
          <p:spPr bwMode="auto">
            <a:xfrm>
              <a:off x="6203950" y="4440238"/>
              <a:ext cx="765175" cy="1081088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CC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0732" name="Text Box 76"/>
            <p:cNvSpPr txBox="1">
              <a:spLocks noChangeArrowheads="1"/>
            </p:cNvSpPr>
            <p:nvPr/>
          </p:nvSpPr>
          <p:spPr bwMode="auto">
            <a:xfrm>
              <a:off x="8307388" y="4073525"/>
              <a:ext cx="357187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j-lt"/>
                  <a:ea typeface="+mn-ea"/>
                </a:rPr>
                <a:t>B</a:t>
              </a:r>
            </a:p>
          </p:txBody>
        </p:sp>
        <p:grpSp>
          <p:nvGrpSpPr>
            <p:cNvPr id="132132" name="Group 3"/>
            <p:cNvGrpSpPr>
              <a:grpSpLocks/>
            </p:cNvGrpSpPr>
            <p:nvPr/>
          </p:nvGrpSpPr>
          <p:grpSpPr bwMode="auto">
            <a:xfrm>
              <a:off x="7179310" y="4033520"/>
              <a:ext cx="1009650" cy="855028"/>
              <a:chOff x="7179310" y="4033520"/>
              <a:chExt cx="1009650" cy="855028"/>
            </a:xfrm>
          </p:grpSpPr>
          <p:grpSp>
            <p:nvGrpSpPr>
              <p:cNvPr id="132150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32152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2153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296 w 356"/>
                    <a:gd name="T3" fmla="*/ 69 h 368"/>
                    <a:gd name="T4" fmla="*/ 1537 w 356"/>
                    <a:gd name="T5" fmla="*/ 1447 h 368"/>
                    <a:gd name="T6" fmla="*/ 339 w 356"/>
                    <a:gd name="T7" fmla="*/ 1810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sp>
            <p:nvSpPr>
              <p:cNvPr id="90" name="Rectangle 43"/>
              <p:cNvSpPr>
                <a:spLocks noChangeArrowheads="1"/>
              </p:cNvSpPr>
              <p:nvPr/>
            </p:nvSpPr>
            <p:spPr bwMode="auto">
              <a:xfrm rot="-5400000">
                <a:off x="7438232" y="4309268"/>
                <a:ext cx="127000" cy="195263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</p:grpSp>
        <p:grpSp>
          <p:nvGrpSpPr>
            <p:cNvPr id="132133" name="Group 1"/>
            <p:cNvGrpSpPr>
              <a:grpSpLocks/>
            </p:cNvGrpSpPr>
            <p:nvPr/>
          </p:nvGrpSpPr>
          <p:grpSpPr bwMode="auto">
            <a:xfrm>
              <a:off x="3757931" y="4714240"/>
              <a:ext cx="1291589" cy="426719"/>
              <a:chOff x="4011931" y="3379152"/>
              <a:chExt cx="1262062" cy="390207"/>
            </a:xfrm>
          </p:grpSpPr>
          <p:sp>
            <p:nvSpPr>
              <p:cNvPr id="77" name="Rectangle 43"/>
              <p:cNvSpPr>
                <a:spLocks noChangeArrowheads="1"/>
              </p:cNvSpPr>
              <p:nvPr/>
            </p:nvSpPr>
            <p:spPr bwMode="auto">
              <a:xfrm rot="-5400000">
                <a:off x="5112705" y="3476529"/>
                <a:ext cx="127747" cy="19545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grpSp>
            <p:nvGrpSpPr>
              <p:cNvPr id="132140" name="Group 1185"/>
              <p:cNvGrpSpPr>
                <a:grpSpLocks/>
              </p:cNvGrpSpPr>
              <p:nvPr/>
            </p:nvGrpSpPr>
            <p:grpSpPr bwMode="auto">
              <a:xfrm>
                <a:off x="4197985" y="3379152"/>
                <a:ext cx="892175" cy="390207"/>
                <a:chOff x="4650" y="1129"/>
                <a:chExt cx="246" cy="95"/>
              </a:xfrm>
            </p:grpSpPr>
            <p:sp>
              <p:nvSpPr>
                <p:cNvPr id="132142" name="Oval 407"/>
                <p:cNvSpPr>
                  <a:spLocks noChangeArrowheads="1"/>
                </p:cNvSpPr>
                <p:nvPr/>
              </p:nvSpPr>
              <p:spPr bwMode="auto">
                <a:xfrm>
                  <a:off x="4651" y="1171"/>
                  <a:ext cx="244" cy="5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 i="0">
                    <a:latin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2143" name="Rectangle 410"/>
                <p:cNvSpPr>
                  <a:spLocks noChangeArrowheads="1"/>
                </p:cNvSpPr>
                <p:nvPr/>
              </p:nvSpPr>
              <p:spPr bwMode="auto">
                <a:xfrm>
                  <a:off x="4651" y="1165"/>
                  <a:ext cx="245" cy="3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/>
                  <a:endParaRPr lang="en-US" altLang="en-US" i="0">
                    <a:latin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2144" name="Oval 411"/>
                <p:cNvSpPr>
                  <a:spLocks noChangeArrowheads="1"/>
                </p:cNvSpPr>
                <p:nvPr/>
              </p:nvSpPr>
              <p:spPr bwMode="auto">
                <a:xfrm>
                  <a:off x="4650" y="1129"/>
                  <a:ext cx="244" cy="6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 i="0">
                    <a:latin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32145" name="Group 1189"/>
                <p:cNvGrpSpPr>
                  <a:grpSpLocks/>
                </p:cNvGrpSpPr>
                <p:nvPr/>
              </p:nvGrpSpPr>
              <p:grpSpPr bwMode="auto">
                <a:xfrm>
                  <a:off x="4699" y="1145"/>
                  <a:ext cx="138" cy="29"/>
                  <a:chOff x="2468" y="1332"/>
                  <a:chExt cx="310" cy="60"/>
                </a:xfrm>
              </p:grpSpPr>
              <p:sp>
                <p:nvSpPr>
                  <p:cNvPr id="132148" name="Freeform 1190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2149" name="Freeform 1191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5107" name="Line 1192"/>
                <p:cNvSpPr>
                  <a:spLocks noChangeShapeType="1"/>
                </p:cNvSpPr>
                <p:nvPr/>
              </p:nvSpPr>
              <p:spPr bwMode="auto">
                <a:xfrm>
                  <a:off x="4651" y="1158"/>
                  <a:ext cx="0" cy="4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45108" name="Line 1193"/>
                <p:cNvSpPr>
                  <a:spLocks noChangeShapeType="1"/>
                </p:cNvSpPr>
                <p:nvPr/>
              </p:nvSpPr>
              <p:spPr bwMode="auto">
                <a:xfrm>
                  <a:off x="4894" y="1160"/>
                  <a:ext cx="0" cy="4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91" name="Rectangle 43"/>
              <p:cNvSpPr>
                <a:spLocks noChangeArrowheads="1"/>
              </p:cNvSpPr>
              <p:nvPr/>
            </p:nvSpPr>
            <p:spPr bwMode="auto">
              <a:xfrm rot="-5400000">
                <a:off x="4046200" y="3485965"/>
                <a:ext cx="126295" cy="19545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</p:grpSp>
        <p:grpSp>
          <p:nvGrpSpPr>
            <p:cNvPr id="132134" name="Group 93"/>
            <p:cNvGrpSpPr>
              <a:grpSpLocks/>
            </p:cNvGrpSpPr>
            <p:nvPr/>
          </p:nvGrpSpPr>
          <p:grpSpPr bwMode="auto">
            <a:xfrm>
              <a:off x="1483360" y="5313680"/>
              <a:ext cx="701043" cy="517588"/>
              <a:chOff x="1046480" y="3962400"/>
              <a:chExt cx="1026163" cy="761428"/>
            </a:xfrm>
          </p:grpSpPr>
          <p:sp>
            <p:nvSpPr>
              <p:cNvPr id="95" name="Rectangle 48"/>
              <p:cNvSpPr>
                <a:spLocks noChangeArrowheads="1"/>
              </p:cNvSpPr>
              <p:nvPr/>
            </p:nvSpPr>
            <p:spPr bwMode="auto">
              <a:xfrm rot="-5400000">
                <a:off x="1893438" y="4298853"/>
                <a:ext cx="109762" cy="248638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grpSp>
            <p:nvGrpSpPr>
              <p:cNvPr id="132136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32137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2138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296 w 356"/>
                    <a:gd name="T3" fmla="*/ 69 h 368"/>
                    <a:gd name="T4" fmla="*/ 1537 w 356"/>
                    <a:gd name="T5" fmla="*/ 1447 h 368"/>
                    <a:gd name="T6" fmla="*/ 339 w 356"/>
                    <a:gd name="T7" fmla="*/ 1810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72" name="Title 1"/>
          <p:cNvSpPr>
            <a:spLocks noGrp="1"/>
          </p:cNvSpPr>
          <p:nvPr>
            <p:ph type="title"/>
          </p:nvPr>
        </p:nvSpPr>
        <p:spPr>
          <a:xfrm>
            <a:off x="0" y="-15648"/>
            <a:ext cx="7874000" cy="68330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Switches and Local Area Networks</a:t>
            </a:r>
            <a:endParaRPr lang="en-US" dirty="0"/>
          </a:p>
        </p:txBody>
      </p:sp>
      <p:sp>
        <p:nvSpPr>
          <p:cNvPr id="73" name="TextBox 72"/>
          <p:cNvSpPr txBox="1"/>
          <p:nvPr/>
        </p:nvSpPr>
        <p:spPr>
          <a:xfrm>
            <a:off x="97868" y="598387"/>
            <a:ext cx="81576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ARP: Address Resolution Protocol; different LAN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609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145" name="Group 94"/>
          <p:cNvGrpSpPr>
            <a:grpSpLocks/>
          </p:cNvGrpSpPr>
          <p:nvPr/>
        </p:nvGrpSpPr>
        <p:grpSpPr bwMode="auto">
          <a:xfrm>
            <a:off x="709613" y="3962400"/>
            <a:ext cx="8221662" cy="2349500"/>
            <a:chOff x="709613" y="3962400"/>
            <a:chExt cx="8221662" cy="2349500"/>
          </a:xfrm>
        </p:grpSpPr>
        <p:grpSp>
          <p:nvGrpSpPr>
            <p:cNvPr id="134183" name="Group 95"/>
            <p:cNvGrpSpPr>
              <a:grpSpLocks/>
            </p:cNvGrpSpPr>
            <p:nvPr/>
          </p:nvGrpSpPr>
          <p:grpSpPr bwMode="auto">
            <a:xfrm>
              <a:off x="6979920" y="5354320"/>
              <a:ext cx="711200" cy="601028"/>
              <a:chOff x="7179310" y="4033520"/>
              <a:chExt cx="1009650" cy="855028"/>
            </a:xfrm>
          </p:grpSpPr>
          <p:grpSp>
            <p:nvGrpSpPr>
              <p:cNvPr id="134242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34244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4245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296 w 356"/>
                    <a:gd name="T3" fmla="*/ 69 h 368"/>
                    <a:gd name="T4" fmla="*/ 1537 w 356"/>
                    <a:gd name="T5" fmla="*/ 1447 h 368"/>
                    <a:gd name="T6" fmla="*/ 339 w 356"/>
                    <a:gd name="T7" fmla="*/ 1810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sp>
            <p:nvSpPr>
              <p:cNvPr id="156" name="Rectangle 43"/>
              <p:cNvSpPr>
                <a:spLocks noChangeArrowheads="1"/>
              </p:cNvSpPr>
              <p:nvPr/>
            </p:nvSpPr>
            <p:spPr bwMode="auto">
              <a:xfrm rot="-5400000">
                <a:off x="7439930" y="4308572"/>
                <a:ext cx="126470" cy="196070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</p:grpSp>
        <p:grpSp>
          <p:nvGrpSpPr>
            <p:cNvPr id="134184" name="Group 96"/>
            <p:cNvGrpSpPr>
              <a:grpSpLocks/>
            </p:cNvGrpSpPr>
            <p:nvPr/>
          </p:nvGrpSpPr>
          <p:grpSpPr bwMode="auto">
            <a:xfrm>
              <a:off x="1046480" y="3962400"/>
              <a:ext cx="1026163" cy="761428"/>
              <a:chOff x="1046480" y="3962400"/>
              <a:chExt cx="1026163" cy="761428"/>
            </a:xfrm>
          </p:grpSpPr>
          <p:sp>
            <p:nvSpPr>
              <p:cNvPr id="151" name="Rectangle 48"/>
              <p:cNvSpPr>
                <a:spLocks noChangeArrowheads="1"/>
              </p:cNvSpPr>
              <p:nvPr/>
            </p:nvSpPr>
            <p:spPr bwMode="auto">
              <a:xfrm rot="-5400000">
                <a:off x="1893887" y="4300538"/>
                <a:ext cx="111125" cy="247650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grpSp>
            <p:nvGrpSpPr>
              <p:cNvPr id="134239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34240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4241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296 w 356"/>
                    <a:gd name="T3" fmla="*/ 69 h 368"/>
                    <a:gd name="T4" fmla="*/ 1537 w 356"/>
                    <a:gd name="T5" fmla="*/ 1447 h 368"/>
                    <a:gd name="T6" fmla="*/ 339 w 356"/>
                    <a:gd name="T7" fmla="*/ 1810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sp>
          <p:nvSpPr>
            <p:cNvPr id="98" name="Text Box 4"/>
            <p:cNvSpPr txBox="1">
              <a:spLocks noChangeArrowheads="1"/>
            </p:cNvSpPr>
            <p:nvPr/>
          </p:nvSpPr>
          <p:spPr bwMode="auto">
            <a:xfrm>
              <a:off x="4224338" y="4381500"/>
              <a:ext cx="376237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n-lt"/>
                  <a:ea typeface="+mn-ea"/>
                </a:rPr>
                <a:t>R</a:t>
              </a:r>
              <a:endParaRPr lang="en-US" i="0" dirty="0">
                <a:latin typeface="+mn-lt"/>
                <a:ea typeface="+mn-ea"/>
              </a:endParaRPr>
            </a:p>
          </p:txBody>
        </p:sp>
        <p:sp>
          <p:nvSpPr>
            <p:cNvPr id="46123" name="Text Box 21"/>
            <p:cNvSpPr txBox="1">
              <a:spLocks noChangeArrowheads="1"/>
            </p:cNvSpPr>
            <p:nvPr/>
          </p:nvSpPr>
          <p:spPr bwMode="auto">
            <a:xfrm>
              <a:off x="3868738" y="5378450"/>
              <a:ext cx="1543050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smtClean="0">
                  <a:latin typeface="Arial" charset="0"/>
                </a:rPr>
                <a:t>1A-23-F9-CD-06-9B</a:t>
              </a:r>
            </a:p>
          </p:txBody>
        </p:sp>
        <p:sp>
          <p:nvSpPr>
            <p:cNvPr id="46124" name="Text Box 22"/>
            <p:cNvSpPr txBox="1">
              <a:spLocks noChangeArrowheads="1"/>
            </p:cNvSpPr>
            <p:nvPr/>
          </p:nvSpPr>
          <p:spPr bwMode="auto">
            <a:xfrm>
              <a:off x="4016375" y="5205413"/>
              <a:ext cx="13223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smtClean="0">
                  <a:latin typeface="Arial" charset="0"/>
                </a:rPr>
                <a:t>222.222.222.220</a:t>
              </a:r>
            </a:p>
          </p:txBody>
        </p:sp>
        <p:grpSp>
          <p:nvGrpSpPr>
            <p:cNvPr id="134188" name="Group 23"/>
            <p:cNvGrpSpPr>
              <a:grpSpLocks/>
            </p:cNvGrpSpPr>
            <p:nvPr/>
          </p:nvGrpSpPr>
          <p:grpSpPr bwMode="auto">
            <a:xfrm>
              <a:off x="3044825" y="5794375"/>
              <a:ext cx="1541463" cy="449263"/>
              <a:chOff x="1934" y="2405"/>
              <a:chExt cx="971" cy="283"/>
            </a:xfrm>
          </p:grpSpPr>
          <p:sp>
            <p:nvSpPr>
              <p:cNvPr id="46173" name="Text Box 24"/>
              <p:cNvSpPr txBox="1">
                <a:spLocks noChangeArrowheads="1"/>
              </p:cNvSpPr>
              <p:nvPr/>
            </p:nvSpPr>
            <p:spPr bwMode="auto">
              <a:xfrm>
                <a:off x="1934" y="2405"/>
                <a:ext cx="83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smtClean="0">
                    <a:latin typeface="Arial" charset="0"/>
                  </a:rPr>
                  <a:t>111.111.111.110</a:t>
                </a:r>
              </a:p>
            </p:txBody>
          </p:sp>
          <p:sp>
            <p:nvSpPr>
              <p:cNvPr id="46174" name="Text Box 25"/>
              <p:cNvSpPr txBox="1">
                <a:spLocks noChangeArrowheads="1"/>
              </p:cNvSpPr>
              <p:nvPr/>
            </p:nvSpPr>
            <p:spPr bwMode="auto">
              <a:xfrm>
                <a:off x="1938" y="2515"/>
                <a:ext cx="967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smtClean="0">
                    <a:latin typeface="Arial" charset="0"/>
                  </a:rPr>
                  <a:t>E6-E9-00-17-BB-4B</a:t>
                </a:r>
              </a:p>
            </p:txBody>
          </p:sp>
        </p:grpSp>
        <p:sp>
          <p:nvSpPr>
            <p:cNvPr id="46126" name="Text Box 26"/>
            <p:cNvSpPr txBox="1">
              <a:spLocks noChangeArrowheads="1"/>
            </p:cNvSpPr>
            <p:nvPr/>
          </p:nvSpPr>
          <p:spPr bwMode="auto">
            <a:xfrm>
              <a:off x="952500" y="6037263"/>
              <a:ext cx="16271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smtClean="0">
                  <a:latin typeface="Arial" charset="0"/>
                </a:rPr>
                <a:t>CC-49-DE-D0-AB-7D</a:t>
              </a:r>
            </a:p>
          </p:txBody>
        </p:sp>
        <p:sp>
          <p:nvSpPr>
            <p:cNvPr id="46127" name="Text Box 27"/>
            <p:cNvSpPr txBox="1">
              <a:spLocks noChangeArrowheads="1"/>
            </p:cNvSpPr>
            <p:nvPr/>
          </p:nvSpPr>
          <p:spPr bwMode="auto">
            <a:xfrm>
              <a:off x="942975" y="5854700"/>
              <a:ext cx="1322388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smtClean="0">
                  <a:latin typeface="Arial" charset="0"/>
                </a:rPr>
                <a:t>111.111.111.112</a:t>
              </a:r>
            </a:p>
          </p:txBody>
        </p:sp>
        <p:sp>
          <p:nvSpPr>
            <p:cNvPr id="46128" name="Text Box 30"/>
            <p:cNvSpPr txBox="1">
              <a:spLocks noChangeArrowheads="1"/>
            </p:cNvSpPr>
            <p:nvPr/>
          </p:nvSpPr>
          <p:spPr bwMode="auto">
            <a:xfrm>
              <a:off x="709613" y="4741863"/>
              <a:ext cx="1322387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smtClean="0">
                  <a:latin typeface="Arial" charset="0"/>
                </a:rPr>
                <a:t>111.111.111.111</a:t>
              </a:r>
            </a:p>
          </p:txBody>
        </p:sp>
        <p:sp>
          <p:nvSpPr>
            <p:cNvPr id="46129" name="Text Box 33"/>
            <p:cNvSpPr txBox="1">
              <a:spLocks noChangeArrowheads="1"/>
            </p:cNvSpPr>
            <p:nvPr/>
          </p:nvSpPr>
          <p:spPr bwMode="auto">
            <a:xfrm>
              <a:off x="730250" y="4927600"/>
              <a:ext cx="1509713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smtClean="0">
                  <a:latin typeface="Arial" charset="0"/>
                </a:rPr>
                <a:t>74-29-9C-E8-FF-55</a:t>
              </a:r>
            </a:p>
          </p:txBody>
        </p:sp>
        <p:sp>
          <p:nvSpPr>
            <p:cNvPr id="134193" name="Freeform 39"/>
            <p:cNvSpPr>
              <a:spLocks/>
            </p:cNvSpPr>
            <p:nvPr/>
          </p:nvSpPr>
          <p:spPr bwMode="auto">
            <a:xfrm>
              <a:off x="2365375" y="4437063"/>
              <a:ext cx="839788" cy="1069975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CC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6131" name="Line 40"/>
            <p:cNvSpPr>
              <a:spLocks noChangeShapeType="1"/>
            </p:cNvSpPr>
            <p:nvPr/>
          </p:nvSpPr>
          <p:spPr bwMode="auto">
            <a:xfrm>
              <a:off x="2062163" y="4416425"/>
              <a:ext cx="438150" cy="2301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6132" name="Line 41"/>
            <p:cNvSpPr>
              <a:spLocks noChangeShapeType="1"/>
            </p:cNvSpPr>
            <p:nvPr/>
          </p:nvSpPr>
          <p:spPr bwMode="auto">
            <a:xfrm flipV="1">
              <a:off x="2185988" y="5360988"/>
              <a:ext cx="231775" cy="255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6133" name="Line 42"/>
            <p:cNvSpPr>
              <a:spLocks noChangeShapeType="1"/>
            </p:cNvSpPr>
            <p:nvPr/>
          </p:nvSpPr>
          <p:spPr bwMode="auto">
            <a:xfrm>
              <a:off x="3184525" y="4954588"/>
              <a:ext cx="584200" cy="9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6134" name="Line 44"/>
            <p:cNvSpPr>
              <a:spLocks noChangeShapeType="1"/>
            </p:cNvSpPr>
            <p:nvPr/>
          </p:nvSpPr>
          <p:spPr bwMode="auto">
            <a:xfrm flipV="1">
              <a:off x="2101850" y="5711825"/>
              <a:ext cx="0" cy="1635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6135" name="Line 45"/>
            <p:cNvSpPr>
              <a:spLocks noChangeShapeType="1"/>
            </p:cNvSpPr>
            <p:nvPr/>
          </p:nvSpPr>
          <p:spPr bwMode="auto">
            <a:xfrm flipH="1" flipV="1">
              <a:off x="1976438" y="4489450"/>
              <a:ext cx="0" cy="3984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6136" name="Line 46"/>
            <p:cNvSpPr>
              <a:spLocks noChangeShapeType="1"/>
            </p:cNvSpPr>
            <p:nvPr/>
          </p:nvSpPr>
          <p:spPr bwMode="auto">
            <a:xfrm>
              <a:off x="3854450" y="5021263"/>
              <a:ext cx="0" cy="7508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6137" name="Line 47"/>
            <p:cNvSpPr>
              <a:spLocks noChangeShapeType="1"/>
            </p:cNvSpPr>
            <p:nvPr/>
          </p:nvSpPr>
          <p:spPr bwMode="auto">
            <a:xfrm flipH="1" flipV="1">
              <a:off x="4935538" y="5011738"/>
              <a:ext cx="4762" cy="2206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14" name="Text Box 58"/>
            <p:cNvSpPr txBox="1">
              <a:spLocks noChangeArrowheads="1"/>
            </p:cNvSpPr>
            <p:nvPr/>
          </p:nvSpPr>
          <p:spPr bwMode="auto">
            <a:xfrm>
              <a:off x="719138" y="4156075"/>
              <a:ext cx="390525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j-lt"/>
                  <a:ea typeface="+mn-ea"/>
                </a:rPr>
                <a:t>A</a:t>
              </a:r>
            </a:p>
          </p:txBody>
        </p:sp>
        <p:sp>
          <p:nvSpPr>
            <p:cNvPr id="46139" name="Line 60"/>
            <p:cNvSpPr>
              <a:spLocks noChangeShapeType="1"/>
            </p:cNvSpPr>
            <p:nvPr/>
          </p:nvSpPr>
          <p:spPr bwMode="auto">
            <a:xfrm>
              <a:off x="5045075" y="4921250"/>
              <a:ext cx="11985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134203" name="Group 63"/>
            <p:cNvGrpSpPr>
              <a:grpSpLocks/>
            </p:cNvGrpSpPr>
            <p:nvPr/>
          </p:nvGrpSpPr>
          <p:grpSpPr bwMode="auto">
            <a:xfrm>
              <a:off x="7372350" y="4845050"/>
              <a:ext cx="1558925" cy="460375"/>
              <a:chOff x="4351" y="2786"/>
              <a:chExt cx="982" cy="290"/>
            </a:xfrm>
          </p:grpSpPr>
          <p:sp>
            <p:nvSpPr>
              <p:cNvPr id="46171" name="Text Box 64"/>
              <p:cNvSpPr txBox="1">
                <a:spLocks noChangeArrowheads="1"/>
              </p:cNvSpPr>
              <p:nvPr/>
            </p:nvSpPr>
            <p:spPr bwMode="auto">
              <a:xfrm>
                <a:off x="4352" y="2786"/>
                <a:ext cx="83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smtClean="0">
                    <a:latin typeface="Arial" charset="0"/>
                  </a:rPr>
                  <a:t>222.222.222.222</a:t>
                </a:r>
              </a:p>
            </p:txBody>
          </p:sp>
          <p:sp>
            <p:nvSpPr>
              <p:cNvPr id="46172" name="Text Box 65"/>
              <p:cNvSpPr txBox="1">
                <a:spLocks noChangeArrowheads="1"/>
              </p:cNvSpPr>
              <p:nvPr/>
            </p:nvSpPr>
            <p:spPr bwMode="auto">
              <a:xfrm>
                <a:off x="4351" y="2904"/>
                <a:ext cx="982" cy="1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smtClean="0">
                    <a:latin typeface="Arial" charset="0"/>
                  </a:rPr>
                  <a:t>49-BD-D2-C7-56-2A</a:t>
                </a:r>
              </a:p>
            </p:txBody>
          </p:sp>
        </p:grpSp>
        <p:sp>
          <p:nvSpPr>
            <p:cNvPr id="46141" name="Line 67"/>
            <p:cNvSpPr>
              <a:spLocks noChangeShapeType="1"/>
            </p:cNvSpPr>
            <p:nvPr/>
          </p:nvSpPr>
          <p:spPr bwMode="auto">
            <a:xfrm flipV="1">
              <a:off x="6943725" y="4416425"/>
              <a:ext cx="450850" cy="3175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6142" name="Line 68"/>
            <p:cNvSpPr>
              <a:spLocks noChangeShapeType="1"/>
            </p:cNvSpPr>
            <p:nvPr/>
          </p:nvSpPr>
          <p:spPr bwMode="auto">
            <a:xfrm flipH="1" flipV="1">
              <a:off x="7469188" y="4492625"/>
              <a:ext cx="11112" cy="3889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6143" name="Text Box 71"/>
            <p:cNvSpPr txBox="1">
              <a:spLocks noChangeArrowheads="1"/>
            </p:cNvSpPr>
            <p:nvPr/>
          </p:nvSpPr>
          <p:spPr bwMode="auto">
            <a:xfrm>
              <a:off x="7073900" y="5811838"/>
              <a:ext cx="13223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smtClean="0">
                  <a:latin typeface="Arial" charset="0"/>
                </a:rPr>
                <a:t>222.222.222.221</a:t>
              </a:r>
            </a:p>
          </p:txBody>
        </p:sp>
        <p:sp>
          <p:nvSpPr>
            <p:cNvPr id="46144" name="Text Box 72"/>
            <p:cNvSpPr txBox="1">
              <a:spLocks noChangeArrowheads="1"/>
            </p:cNvSpPr>
            <p:nvPr/>
          </p:nvSpPr>
          <p:spPr bwMode="auto">
            <a:xfrm>
              <a:off x="7077075" y="5986463"/>
              <a:ext cx="1501775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smtClean="0">
                  <a:latin typeface="Arial" charset="0"/>
                </a:rPr>
                <a:t>88-B2-2F-54-1A-0F</a:t>
              </a:r>
            </a:p>
          </p:txBody>
        </p:sp>
        <p:sp>
          <p:nvSpPr>
            <p:cNvPr id="46145" name="Line 73"/>
            <p:cNvSpPr>
              <a:spLocks noChangeShapeType="1"/>
            </p:cNvSpPr>
            <p:nvPr/>
          </p:nvSpPr>
          <p:spPr bwMode="auto">
            <a:xfrm flipH="1" flipV="1">
              <a:off x="6873875" y="5313363"/>
              <a:ext cx="254000" cy="250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6146" name="Line 74"/>
            <p:cNvSpPr>
              <a:spLocks noChangeShapeType="1"/>
            </p:cNvSpPr>
            <p:nvPr/>
          </p:nvSpPr>
          <p:spPr bwMode="auto">
            <a:xfrm flipH="1">
              <a:off x="7208838" y="5654675"/>
              <a:ext cx="4762" cy="2016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34210" name="Freeform 75"/>
            <p:cNvSpPr>
              <a:spLocks/>
            </p:cNvSpPr>
            <p:nvPr/>
          </p:nvSpPr>
          <p:spPr bwMode="auto">
            <a:xfrm>
              <a:off x="6203950" y="4440238"/>
              <a:ext cx="765175" cy="1081088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CC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4" name="Text Box 76"/>
            <p:cNvSpPr txBox="1">
              <a:spLocks noChangeArrowheads="1"/>
            </p:cNvSpPr>
            <p:nvPr/>
          </p:nvSpPr>
          <p:spPr bwMode="auto">
            <a:xfrm>
              <a:off x="8307388" y="4073525"/>
              <a:ext cx="357187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j-lt"/>
                  <a:ea typeface="+mn-ea"/>
                </a:rPr>
                <a:t>B</a:t>
              </a:r>
            </a:p>
          </p:txBody>
        </p:sp>
        <p:grpSp>
          <p:nvGrpSpPr>
            <p:cNvPr id="134212" name="Group 124"/>
            <p:cNvGrpSpPr>
              <a:grpSpLocks/>
            </p:cNvGrpSpPr>
            <p:nvPr/>
          </p:nvGrpSpPr>
          <p:grpSpPr bwMode="auto">
            <a:xfrm>
              <a:off x="7179310" y="4033520"/>
              <a:ext cx="1009650" cy="855028"/>
              <a:chOff x="7179310" y="4033520"/>
              <a:chExt cx="1009650" cy="855028"/>
            </a:xfrm>
          </p:grpSpPr>
          <p:grpSp>
            <p:nvGrpSpPr>
              <p:cNvPr id="134230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34232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4233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296 w 356"/>
                    <a:gd name="T3" fmla="*/ 69 h 368"/>
                    <a:gd name="T4" fmla="*/ 1537 w 356"/>
                    <a:gd name="T5" fmla="*/ 1447 h 368"/>
                    <a:gd name="T6" fmla="*/ 339 w 356"/>
                    <a:gd name="T7" fmla="*/ 1810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sp>
            <p:nvSpPr>
              <p:cNvPr id="144" name="Rectangle 43"/>
              <p:cNvSpPr>
                <a:spLocks noChangeArrowheads="1"/>
              </p:cNvSpPr>
              <p:nvPr/>
            </p:nvSpPr>
            <p:spPr bwMode="auto">
              <a:xfrm rot="-5400000">
                <a:off x="7438232" y="4309268"/>
                <a:ext cx="127000" cy="195263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</p:grpSp>
        <p:grpSp>
          <p:nvGrpSpPr>
            <p:cNvPr id="134213" name="Group 125"/>
            <p:cNvGrpSpPr>
              <a:grpSpLocks/>
            </p:cNvGrpSpPr>
            <p:nvPr/>
          </p:nvGrpSpPr>
          <p:grpSpPr bwMode="auto">
            <a:xfrm>
              <a:off x="3757931" y="4714240"/>
              <a:ext cx="1291589" cy="426719"/>
              <a:chOff x="4011931" y="3379152"/>
              <a:chExt cx="1262062" cy="390207"/>
            </a:xfrm>
          </p:grpSpPr>
          <p:sp>
            <p:nvSpPr>
              <p:cNvPr id="132" name="Rectangle 43"/>
              <p:cNvSpPr>
                <a:spLocks noChangeArrowheads="1"/>
              </p:cNvSpPr>
              <p:nvPr/>
            </p:nvSpPr>
            <p:spPr bwMode="auto">
              <a:xfrm rot="-5400000">
                <a:off x="5112705" y="3476529"/>
                <a:ext cx="127747" cy="19545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grpSp>
            <p:nvGrpSpPr>
              <p:cNvPr id="134220" name="Group 1185"/>
              <p:cNvGrpSpPr>
                <a:grpSpLocks/>
              </p:cNvGrpSpPr>
              <p:nvPr/>
            </p:nvGrpSpPr>
            <p:grpSpPr bwMode="auto">
              <a:xfrm>
                <a:off x="4197985" y="3379152"/>
                <a:ext cx="892175" cy="390207"/>
                <a:chOff x="4650" y="1129"/>
                <a:chExt cx="246" cy="95"/>
              </a:xfrm>
            </p:grpSpPr>
            <p:sp>
              <p:nvSpPr>
                <p:cNvPr id="134222" name="Oval 407"/>
                <p:cNvSpPr>
                  <a:spLocks noChangeArrowheads="1"/>
                </p:cNvSpPr>
                <p:nvPr/>
              </p:nvSpPr>
              <p:spPr bwMode="auto">
                <a:xfrm>
                  <a:off x="4651" y="1171"/>
                  <a:ext cx="244" cy="5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 i="0">
                    <a:latin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4223" name="Rectangle 410"/>
                <p:cNvSpPr>
                  <a:spLocks noChangeArrowheads="1"/>
                </p:cNvSpPr>
                <p:nvPr/>
              </p:nvSpPr>
              <p:spPr bwMode="auto">
                <a:xfrm>
                  <a:off x="4651" y="1165"/>
                  <a:ext cx="245" cy="3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/>
                  <a:endParaRPr lang="en-US" altLang="en-US" i="0">
                    <a:latin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4224" name="Oval 411"/>
                <p:cNvSpPr>
                  <a:spLocks noChangeArrowheads="1"/>
                </p:cNvSpPr>
                <p:nvPr/>
              </p:nvSpPr>
              <p:spPr bwMode="auto">
                <a:xfrm>
                  <a:off x="4650" y="1129"/>
                  <a:ext cx="244" cy="6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 i="0">
                    <a:latin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34225" name="Group 1189"/>
                <p:cNvGrpSpPr>
                  <a:grpSpLocks/>
                </p:cNvGrpSpPr>
                <p:nvPr/>
              </p:nvGrpSpPr>
              <p:grpSpPr bwMode="auto">
                <a:xfrm>
                  <a:off x="4699" y="1145"/>
                  <a:ext cx="138" cy="29"/>
                  <a:chOff x="2468" y="1332"/>
                  <a:chExt cx="310" cy="60"/>
                </a:xfrm>
              </p:grpSpPr>
              <p:sp>
                <p:nvSpPr>
                  <p:cNvPr id="134228" name="Freeform 1190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4229" name="Freeform 1191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6163" name="Line 1192"/>
                <p:cNvSpPr>
                  <a:spLocks noChangeShapeType="1"/>
                </p:cNvSpPr>
                <p:nvPr/>
              </p:nvSpPr>
              <p:spPr bwMode="auto">
                <a:xfrm>
                  <a:off x="4651" y="1158"/>
                  <a:ext cx="0" cy="4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46164" name="Line 1193"/>
                <p:cNvSpPr>
                  <a:spLocks noChangeShapeType="1"/>
                </p:cNvSpPr>
                <p:nvPr/>
              </p:nvSpPr>
              <p:spPr bwMode="auto">
                <a:xfrm>
                  <a:off x="4894" y="1160"/>
                  <a:ext cx="0" cy="4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134" name="Rectangle 43"/>
              <p:cNvSpPr>
                <a:spLocks noChangeArrowheads="1"/>
              </p:cNvSpPr>
              <p:nvPr/>
            </p:nvSpPr>
            <p:spPr bwMode="auto">
              <a:xfrm rot="-5400000">
                <a:off x="4046200" y="3485965"/>
                <a:ext cx="126295" cy="19545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</p:grpSp>
        <p:grpSp>
          <p:nvGrpSpPr>
            <p:cNvPr id="134214" name="Group 126"/>
            <p:cNvGrpSpPr>
              <a:grpSpLocks/>
            </p:cNvGrpSpPr>
            <p:nvPr/>
          </p:nvGrpSpPr>
          <p:grpSpPr bwMode="auto">
            <a:xfrm>
              <a:off x="1483360" y="5313680"/>
              <a:ext cx="701043" cy="517588"/>
              <a:chOff x="1046480" y="3962400"/>
              <a:chExt cx="1026163" cy="761428"/>
            </a:xfrm>
          </p:grpSpPr>
          <p:sp>
            <p:nvSpPr>
              <p:cNvPr id="128" name="Rectangle 48"/>
              <p:cNvSpPr>
                <a:spLocks noChangeArrowheads="1"/>
              </p:cNvSpPr>
              <p:nvPr/>
            </p:nvSpPr>
            <p:spPr bwMode="auto">
              <a:xfrm rot="-5400000">
                <a:off x="1893438" y="4298853"/>
                <a:ext cx="109762" cy="248638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grpSp>
            <p:nvGrpSpPr>
              <p:cNvPr id="134216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34217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4218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296 w 356"/>
                    <a:gd name="T3" fmla="*/ 69 h 368"/>
                    <a:gd name="T4" fmla="*/ 1537 w 356"/>
                    <a:gd name="T5" fmla="*/ 1447 h 368"/>
                    <a:gd name="T6" fmla="*/ 339 w 356"/>
                    <a:gd name="T7" fmla="*/ 1810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712857" name="AutoShape 153"/>
          <p:cNvSpPr>
            <a:spLocks noChangeArrowheads="1"/>
          </p:cNvSpPr>
          <p:nvPr/>
        </p:nvSpPr>
        <p:spPr bwMode="auto">
          <a:xfrm>
            <a:off x="2387600" y="3086100"/>
            <a:ext cx="314325" cy="792163"/>
          </a:xfrm>
          <a:prstGeom prst="downArrow">
            <a:avLst>
              <a:gd name="adj1" fmla="val 50000"/>
              <a:gd name="adj2" fmla="val 63005"/>
            </a:avLst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grpSp>
        <p:nvGrpSpPr>
          <p:cNvPr id="712834" name="Group 130"/>
          <p:cNvGrpSpPr>
            <a:grpSpLocks/>
          </p:cNvGrpSpPr>
          <p:nvPr/>
        </p:nvGrpSpPr>
        <p:grpSpPr bwMode="auto">
          <a:xfrm>
            <a:off x="534988" y="2686050"/>
            <a:ext cx="976312" cy="1460500"/>
            <a:chOff x="337" y="1692"/>
            <a:chExt cx="615" cy="920"/>
          </a:xfrm>
        </p:grpSpPr>
        <p:sp>
          <p:nvSpPr>
            <p:cNvPr id="134176" name="Freeform 65"/>
            <p:cNvSpPr>
              <a:spLocks/>
            </p:cNvSpPr>
            <p:nvPr/>
          </p:nvSpPr>
          <p:spPr bwMode="auto">
            <a:xfrm>
              <a:off x="348" y="1709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6114" name="Rectangle 67"/>
            <p:cNvSpPr>
              <a:spLocks noChangeArrowheads="1"/>
            </p:cNvSpPr>
            <p:nvPr/>
          </p:nvSpPr>
          <p:spPr bwMode="auto">
            <a:xfrm>
              <a:off x="344" y="1711"/>
              <a:ext cx="493" cy="79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6115" name="Text Box 68"/>
            <p:cNvSpPr txBox="1">
              <a:spLocks noChangeArrowheads="1"/>
            </p:cNvSpPr>
            <p:nvPr/>
          </p:nvSpPr>
          <p:spPr bwMode="auto">
            <a:xfrm>
              <a:off x="413" y="1692"/>
              <a:ext cx="336" cy="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endParaRPr lang="en-US" sz="1600" i="0" smtClean="0">
                <a:latin typeface="Arial" charset="0"/>
              </a:endParaRPr>
            </a:p>
            <a:p>
              <a:pPr algn="ctr">
                <a:defRPr/>
              </a:pPr>
              <a:endParaRPr lang="en-US" sz="1600" i="0" smtClean="0">
                <a:latin typeface="Arial" charset="0"/>
              </a:endParaRPr>
            </a:p>
            <a:p>
              <a:pPr algn="ctr">
                <a:defRPr/>
              </a:pPr>
              <a:r>
                <a:rPr lang="en-US" sz="1600" i="0" smtClean="0">
                  <a:latin typeface="Arial" charset="0"/>
                </a:rPr>
                <a:t>IP</a:t>
              </a:r>
            </a:p>
            <a:p>
              <a:pPr algn="ctr">
                <a:defRPr/>
              </a:pPr>
              <a:r>
                <a:rPr lang="en-US" sz="1600" i="0" smtClean="0">
                  <a:latin typeface="Arial" charset="0"/>
                </a:rPr>
                <a:t>Eth</a:t>
              </a:r>
            </a:p>
            <a:p>
              <a:pPr algn="ctr">
                <a:defRPr/>
              </a:pPr>
              <a:r>
                <a:rPr lang="en-US" sz="1600" i="0" smtClean="0">
                  <a:latin typeface="Arial" charset="0"/>
                </a:rPr>
                <a:t>Phy</a:t>
              </a:r>
            </a:p>
          </p:txBody>
        </p:sp>
        <p:sp>
          <p:nvSpPr>
            <p:cNvPr id="46116" name="Line 69"/>
            <p:cNvSpPr>
              <a:spLocks noChangeShapeType="1"/>
            </p:cNvSpPr>
            <p:nvPr/>
          </p:nvSpPr>
          <p:spPr bwMode="auto">
            <a:xfrm>
              <a:off x="346" y="186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6117" name="Line 70"/>
            <p:cNvSpPr>
              <a:spLocks noChangeShapeType="1"/>
            </p:cNvSpPr>
            <p:nvPr/>
          </p:nvSpPr>
          <p:spPr bwMode="auto">
            <a:xfrm>
              <a:off x="343" y="2027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6118" name="Line 71"/>
            <p:cNvSpPr>
              <a:spLocks noChangeShapeType="1"/>
            </p:cNvSpPr>
            <p:nvPr/>
          </p:nvSpPr>
          <p:spPr bwMode="auto">
            <a:xfrm>
              <a:off x="340" y="2186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6119" name="Line 72"/>
            <p:cNvSpPr>
              <a:spLocks noChangeShapeType="1"/>
            </p:cNvSpPr>
            <p:nvPr/>
          </p:nvSpPr>
          <p:spPr bwMode="auto">
            <a:xfrm>
              <a:off x="337" y="2345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grpSp>
        <p:nvGrpSpPr>
          <p:cNvPr id="712855" name="Group 151"/>
          <p:cNvGrpSpPr>
            <a:grpSpLocks/>
          </p:cNvGrpSpPr>
          <p:nvPr/>
        </p:nvGrpSpPr>
        <p:grpSpPr bwMode="auto">
          <a:xfrm>
            <a:off x="1893888" y="2643188"/>
            <a:ext cx="2011362" cy="760412"/>
            <a:chOff x="1197" y="1665"/>
            <a:chExt cx="1267" cy="479"/>
          </a:xfrm>
        </p:grpSpPr>
        <p:grpSp>
          <p:nvGrpSpPr>
            <p:cNvPr id="134171" name="Group 150"/>
            <p:cNvGrpSpPr>
              <a:grpSpLocks/>
            </p:cNvGrpSpPr>
            <p:nvPr/>
          </p:nvGrpSpPr>
          <p:grpSpPr bwMode="auto">
            <a:xfrm>
              <a:off x="1231" y="1990"/>
              <a:ext cx="691" cy="154"/>
              <a:chOff x="1231" y="1990"/>
              <a:chExt cx="691" cy="154"/>
            </a:xfrm>
          </p:grpSpPr>
          <p:sp>
            <p:nvSpPr>
              <p:cNvPr id="46110" name="Rectangle 123"/>
              <p:cNvSpPr>
                <a:spLocks noChangeArrowheads="1"/>
              </p:cNvSpPr>
              <p:nvPr/>
            </p:nvSpPr>
            <p:spPr bwMode="auto">
              <a:xfrm>
                <a:off x="1231" y="1991"/>
                <a:ext cx="691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6111" name="Line 124"/>
              <p:cNvSpPr>
                <a:spLocks noChangeShapeType="1"/>
              </p:cNvSpPr>
              <p:nvPr/>
            </p:nvSpPr>
            <p:spPr bwMode="auto">
              <a:xfrm>
                <a:off x="1337" y="1990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6112" name="Line 125"/>
              <p:cNvSpPr>
                <a:spLocks noChangeShapeType="1"/>
              </p:cNvSpPr>
              <p:nvPr/>
            </p:nvSpPr>
            <p:spPr bwMode="auto">
              <a:xfrm>
                <a:off x="1427" y="1992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  <p:sp>
          <p:nvSpPr>
            <p:cNvPr id="46109" name="Text Box 126"/>
            <p:cNvSpPr txBox="1">
              <a:spLocks noChangeArrowheads="1"/>
            </p:cNvSpPr>
            <p:nvPr/>
          </p:nvSpPr>
          <p:spPr bwMode="auto">
            <a:xfrm>
              <a:off x="1197" y="1665"/>
              <a:ext cx="126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smtClean="0">
                  <a:latin typeface="Arial" charset="0"/>
                </a:rPr>
                <a:t>IP src: 111.111.111.111</a:t>
              </a:r>
            </a:p>
            <a:p>
              <a:pPr>
                <a:defRPr/>
              </a:pPr>
              <a:r>
                <a:rPr lang="en-US" sz="1200" i="0" smtClean="0">
                  <a:latin typeface="Arial" charset="0"/>
                </a:rPr>
                <a:t>   IP dest: 222.222.222.222</a:t>
              </a:r>
            </a:p>
          </p:txBody>
        </p:sp>
      </p:grpSp>
      <p:grpSp>
        <p:nvGrpSpPr>
          <p:cNvPr id="712845" name="Group 141"/>
          <p:cNvGrpSpPr>
            <a:grpSpLocks/>
          </p:cNvGrpSpPr>
          <p:nvPr/>
        </p:nvGrpSpPr>
        <p:grpSpPr bwMode="auto">
          <a:xfrm>
            <a:off x="2027238" y="2903538"/>
            <a:ext cx="146050" cy="385762"/>
            <a:chOff x="1272" y="1762"/>
            <a:chExt cx="92" cy="243"/>
          </a:xfrm>
        </p:grpSpPr>
        <p:sp>
          <p:nvSpPr>
            <p:cNvPr id="46106" name="Line 127"/>
            <p:cNvSpPr>
              <a:spLocks noChangeShapeType="1"/>
            </p:cNvSpPr>
            <p:nvPr/>
          </p:nvSpPr>
          <p:spPr bwMode="auto">
            <a:xfrm>
              <a:off x="1272" y="1762"/>
              <a:ext cx="0" cy="2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6107" name="Line 128"/>
            <p:cNvSpPr>
              <a:spLocks noChangeShapeType="1"/>
            </p:cNvSpPr>
            <p:nvPr/>
          </p:nvSpPr>
          <p:spPr bwMode="auto">
            <a:xfrm>
              <a:off x="1364" y="1878"/>
              <a:ext cx="0" cy="1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sp>
        <p:nvSpPr>
          <p:cNvPr id="712847" name="Rectangle 143"/>
          <p:cNvSpPr>
            <a:spLocks noChangeArrowheads="1"/>
          </p:cNvSpPr>
          <p:nvPr/>
        </p:nvSpPr>
        <p:spPr bwMode="auto">
          <a:xfrm>
            <a:off x="706438" y="1084263"/>
            <a:ext cx="7772400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000" i="0">
                <a:latin typeface="Gill Sans MT" charset="0"/>
                <a:ea typeface="ＭＳ Ｐゴシック" charset="0"/>
              </a:rPr>
              <a:t>A creates IP datagram with IP source A, destination B </a:t>
            </a:r>
          </a:p>
        </p:txBody>
      </p:sp>
      <p:sp>
        <p:nvSpPr>
          <p:cNvPr id="712848" name="Rectangle 144"/>
          <p:cNvSpPr>
            <a:spLocks noChangeArrowheads="1"/>
          </p:cNvSpPr>
          <p:nvPr/>
        </p:nvSpPr>
        <p:spPr bwMode="auto">
          <a:xfrm>
            <a:off x="719138" y="1441450"/>
            <a:ext cx="7772400" cy="72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000" i="0">
                <a:latin typeface="Gill Sans MT" charset="0"/>
                <a:ea typeface="ＭＳ Ｐゴシック" charset="0"/>
              </a:rPr>
              <a:t>A creates link-layer frame with R's MAC address as dest, frame contains A-to-B IP datagram</a:t>
            </a:r>
            <a:endParaRPr lang="en-US" sz="2800" i="0">
              <a:latin typeface="Gill Sans MT" charset="0"/>
              <a:ea typeface="ＭＳ Ｐゴシック" charset="0"/>
            </a:endParaRPr>
          </a:p>
        </p:txBody>
      </p:sp>
      <p:grpSp>
        <p:nvGrpSpPr>
          <p:cNvPr id="712856" name="Group 152"/>
          <p:cNvGrpSpPr>
            <a:grpSpLocks/>
          </p:cNvGrpSpPr>
          <p:nvPr/>
        </p:nvGrpSpPr>
        <p:grpSpPr bwMode="auto">
          <a:xfrm>
            <a:off x="1477963" y="2244725"/>
            <a:ext cx="2417762" cy="1519238"/>
            <a:chOff x="931" y="1414"/>
            <a:chExt cx="1523" cy="957"/>
          </a:xfrm>
        </p:grpSpPr>
        <p:sp>
          <p:nvSpPr>
            <p:cNvPr id="46094" name="Text Box 135"/>
            <p:cNvSpPr txBox="1">
              <a:spLocks noChangeArrowheads="1"/>
            </p:cNvSpPr>
            <p:nvPr/>
          </p:nvSpPr>
          <p:spPr bwMode="auto">
            <a:xfrm>
              <a:off x="931" y="1414"/>
              <a:ext cx="15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smtClean="0">
                  <a:latin typeface="Arial" charset="0"/>
                </a:rPr>
                <a:t>MAC src: 74-29-9C-E8-FF-55</a:t>
              </a:r>
            </a:p>
            <a:p>
              <a:pPr>
                <a:defRPr/>
              </a:pPr>
              <a:r>
                <a:rPr lang="en-US" sz="1200" i="0" smtClean="0">
                  <a:latin typeface="Arial" charset="0"/>
                </a:rPr>
                <a:t>   MAC dest: </a:t>
              </a:r>
              <a:r>
                <a:rPr lang="en-US" sz="1200" i="0" smtClean="0">
                  <a:solidFill>
                    <a:srgbClr val="FF0000"/>
                  </a:solidFill>
                  <a:latin typeface="Arial" charset="0"/>
                </a:rPr>
                <a:t>E6-E9-00-17-BB-4B</a:t>
              </a:r>
            </a:p>
          </p:txBody>
        </p:sp>
        <p:grpSp>
          <p:nvGrpSpPr>
            <p:cNvPr id="134158" name="Group 145"/>
            <p:cNvGrpSpPr>
              <a:grpSpLocks/>
            </p:cNvGrpSpPr>
            <p:nvPr/>
          </p:nvGrpSpPr>
          <p:grpSpPr bwMode="auto">
            <a:xfrm>
              <a:off x="981" y="2182"/>
              <a:ext cx="1049" cy="189"/>
              <a:chOff x="2829" y="2040"/>
              <a:chExt cx="1049" cy="189"/>
            </a:xfrm>
          </p:grpSpPr>
          <p:sp>
            <p:nvSpPr>
              <p:cNvPr id="46100" name="Rectangle 138"/>
              <p:cNvSpPr>
                <a:spLocks noChangeArrowheads="1"/>
              </p:cNvSpPr>
              <p:nvPr/>
            </p:nvSpPr>
            <p:spPr bwMode="auto">
              <a:xfrm>
                <a:off x="2829" y="2042"/>
                <a:ext cx="1049" cy="185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6101" name="Rectangle 132"/>
              <p:cNvSpPr>
                <a:spLocks noChangeArrowheads="1"/>
              </p:cNvSpPr>
              <p:nvPr/>
            </p:nvSpPr>
            <p:spPr bwMode="auto">
              <a:xfrm>
                <a:off x="3078" y="2060"/>
                <a:ext cx="691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6102" name="Line 133"/>
              <p:cNvSpPr>
                <a:spLocks noChangeShapeType="1"/>
              </p:cNvSpPr>
              <p:nvPr/>
            </p:nvSpPr>
            <p:spPr bwMode="auto">
              <a:xfrm>
                <a:off x="3180" y="2063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6103" name="Line 134"/>
              <p:cNvSpPr>
                <a:spLocks noChangeShapeType="1"/>
              </p:cNvSpPr>
              <p:nvPr/>
            </p:nvSpPr>
            <p:spPr bwMode="auto">
              <a:xfrm>
                <a:off x="3276" y="2063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6104" name="Line 139"/>
              <p:cNvSpPr>
                <a:spLocks noChangeShapeType="1"/>
              </p:cNvSpPr>
              <p:nvPr/>
            </p:nvSpPr>
            <p:spPr bwMode="auto">
              <a:xfrm>
                <a:off x="2910" y="2040"/>
                <a:ext cx="0" cy="189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6105" name="Line 140"/>
              <p:cNvSpPr>
                <a:spLocks noChangeShapeType="1"/>
              </p:cNvSpPr>
              <p:nvPr/>
            </p:nvSpPr>
            <p:spPr bwMode="auto">
              <a:xfrm>
                <a:off x="3006" y="2040"/>
                <a:ext cx="0" cy="189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  <p:sp>
          <p:nvSpPr>
            <p:cNvPr id="46096" name="Line 146"/>
            <p:cNvSpPr>
              <a:spLocks noChangeShapeType="1"/>
            </p:cNvSpPr>
            <p:nvPr/>
          </p:nvSpPr>
          <p:spPr bwMode="auto">
            <a:xfrm flipV="1">
              <a:off x="1018" y="1576"/>
              <a:ext cx="2" cy="7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6097" name="Line 147"/>
            <p:cNvSpPr>
              <a:spLocks noChangeShapeType="1"/>
            </p:cNvSpPr>
            <p:nvPr/>
          </p:nvSpPr>
          <p:spPr bwMode="auto">
            <a:xfrm flipV="1">
              <a:off x="1106" y="1680"/>
              <a:ext cx="0" cy="5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6098" name="Line 148"/>
            <p:cNvSpPr>
              <a:spLocks noChangeShapeType="1"/>
            </p:cNvSpPr>
            <p:nvPr/>
          </p:nvSpPr>
          <p:spPr bwMode="auto">
            <a:xfrm flipH="1" flipV="1">
              <a:off x="1276" y="1812"/>
              <a:ext cx="2" cy="4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6099" name="Line 149"/>
            <p:cNvSpPr>
              <a:spLocks noChangeShapeType="1"/>
            </p:cNvSpPr>
            <p:nvPr/>
          </p:nvSpPr>
          <p:spPr bwMode="auto">
            <a:xfrm>
              <a:off x="1368" y="1924"/>
              <a:ext cx="2" cy="3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sp>
        <p:nvSpPr>
          <p:cNvPr id="104" name="Title 1"/>
          <p:cNvSpPr>
            <a:spLocks noGrp="1"/>
          </p:cNvSpPr>
          <p:nvPr>
            <p:ph type="title"/>
          </p:nvPr>
        </p:nvSpPr>
        <p:spPr>
          <a:xfrm>
            <a:off x="0" y="-15648"/>
            <a:ext cx="7874000" cy="68330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Switches and Local Area Networks</a:t>
            </a:r>
            <a:endParaRPr lang="en-US" dirty="0"/>
          </a:p>
        </p:txBody>
      </p:sp>
      <p:sp>
        <p:nvSpPr>
          <p:cNvPr id="105" name="TextBox 104"/>
          <p:cNvSpPr txBox="1"/>
          <p:nvPr/>
        </p:nvSpPr>
        <p:spPr>
          <a:xfrm>
            <a:off x="97868" y="598387"/>
            <a:ext cx="81576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ARP: Address Resolution Protocol; different LAN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305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2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12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12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712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7128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2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712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2857" grpId="0" animBg="1"/>
      <p:bldP spid="712847" grpId="0"/>
      <p:bldP spid="71284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193" name="Group 163"/>
          <p:cNvGrpSpPr>
            <a:grpSpLocks/>
          </p:cNvGrpSpPr>
          <p:nvPr/>
        </p:nvGrpSpPr>
        <p:grpSpPr bwMode="auto">
          <a:xfrm>
            <a:off x="709613" y="3962400"/>
            <a:ext cx="8221662" cy="2349500"/>
            <a:chOff x="709613" y="3962400"/>
            <a:chExt cx="8221662" cy="2349500"/>
          </a:xfrm>
        </p:grpSpPr>
        <p:grpSp>
          <p:nvGrpSpPr>
            <p:cNvPr id="136236" name="Group 164"/>
            <p:cNvGrpSpPr>
              <a:grpSpLocks/>
            </p:cNvGrpSpPr>
            <p:nvPr/>
          </p:nvGrpSpPr>
          <p:grpSpPr bwMode="auto">
            <a:xfrm>
              <a:off x="6979920" y="5354320"/>
              <a:ext cx="711200" cy="601028"/>
              <a:chOff x="7179310" y="4033520"/>
              <a:chExt cx="1009650" cy="855028"/>
            </a:xfrm>
          </p:grpSpPr>
          <p:grpSp>
            <p:nvGrpSpPr>
              <p:cNvPr id="136295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36297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6298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296 w 356"/>
                    <a:gd name="T3" fmla="*/ 69 h 368"/>
                    <a:gd name="T4" fmla="*/ 1537 w 356"/>
                    <a:gd name="T5" fmla="*/ 1447 h 368"/>
                    <a:gd name="T6" fmla="*/ 339 w 356"/>
                    <a:gd name="T7" fmla="*/ 1810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sp>
            <p:nvSpPr>
              <p:cNvPr id="225" name="Rectangle 43"/>
              <p:cNvSpPr>
                <a:spLocks noChangeArrowheads="1"/>
              </p:cNvSpPr>
              <p:nvPr/>
            </p:nvSpPr>
            <p:spPr bwMode="auto">
              <a:xfrm rot="-5400000">
                <a:off x="7439930" y="4308572"/>
                <a:ext cx="126470" cy="196070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</p:grpSp>
        <p:grpSp>
          <p:nvGrpSpPr>
            <p:cNvPr id="136237" name="Group 165"/>
            <p:cNvGrpSpPr>
              <a:grpSpLocks/>
            </p:cNvGrpSpPr>
            <p:nvPr/>
          </p:nvGrpSpPr>
          <p:grpSpPr bwMode="auto">
            <a:xfrm>
              <a:off x="1046480" y="3962400"/>
              <a:ext cx="1026163" cy="761428"/>
              <a:chOff x="1046480" y="3962400"/>
              <a:chExt cx="1026163" cy="761428"/>
            </a:xfrm>
          </p:grpSpPr>
          <p:sp>
            <p:nvSpPr>
              <p:cNvPr id="220" name="Rectangle 48"/>
              <p:cNvSpPr>
                <a:spLocks noChangeArrowheads="1"/>
              </p:cNvSpPr>
              <p:nvPr/>
            </p:nvSpPr>
            <p:spPr bwMode="auto">
              <a:xfrm rot="-5400000">
                <a:off x="1893887" y="4300538"/>
                <a:ext cx="111125" cy="247650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grpSp>
            <p:nvGrpSpPr>
              <p:cNvPr id="136292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36293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6294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296 w 356"/>
                    <a:gd name="T3" fmla="*/ 69 h 368"/>
                    <a:gd name="T4" fmla="*/ 1537 w 356"/>
                    <a:gd name="T5" fmla="*/ 1447 h 368"/>
                    <a:gd name="T6" fmla="*/ 339 w 356"/>
                    <a:gd name="T7" fmla="*/ 1810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sp>
          <p:nvSpPr>
            <p:cNvPr id="167" name="Text Box 4"/>
            <p:cNvSpPr txBox="1">
              <a:spLocks noChangeArrowheads="1"/>
            </p:cNvSpPr>
            <p:nvPr/>
          </p:nvSpPr>
          <p:spPr bwMode="auto">
            <a:xfrm>
              <a:off x="4224338" y="4381500"/>
              <a:ext cx="376237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n-lt"/>
                  <a:ea typeface="+mn-ea"/>
                </a:rPr>
                <a:t>R</a:t>
              </a:r>
              <a:endParaRPr lang="en-US" i="0" dirty="0">
                <a:latin typeface="+mn-lt"/>
                <a:ea typeface="+mn-ea"/>
              </a:endParaRPr>
            </a:p>
          </p:txBody>
        </p:sp>
        <p:sp>
          <p:nvSpPr>
            <p:cNvPr id="47152" name="Text Box 21"/>
            <p:cNvSpPr txBox="1">
              <a:spLocks noChangeArrowheads="1"/>
            </p:cNvSpPr>
            <p:nvPr/>
          </p:nvSpPr>
          <p:spPr bwMode="auto">
            <a:xfrm>
              <a:off x="3868738" y="5378450"/>
              <a:ext cx="1543050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smtClean="0">
                  <a:latin typeface="Arial" charset="0"/>
                </a:rPr>
                <a:t>1A-23-F9-CD-06-9B</a:t>
              </a:r>
            </a:p>
          </p:txBody>
        </p:sp>
        <p:sp>
          <p:nvSpPr>
            <p:cNvPr id="47153" name="Text Box 22"/>
            <p:cNvSpPr txBox="1">
              <a:spLocks noChangeArrowheads="1"/>
            </p:cNvSpPr>
            <p:nvPr/>
          </p:nvSpPr>
          <p:spPr bwMode="auto">
            <a:xfrm>
              <a:off x="4016375" y="5205413"/>
              <a:ext cx="13223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smtClean="0">
                  <a:latin typeface="Arial" charset="0"/>
                </a:rPr>
                <a:t>222.222.222.220</a:t>
              </a:r>
            </a:p>
          </p:txBody>
        </p:sp>
        <p:grpSp>
          <p:nvGrpSpPr>
            <p:cNvPr id="136241" name="Group 23"/>
            <p:cNvGrpSpPr>
              <a:grpSpLocks/>
            </p:cNvGrpSpPr>
            <p:nvPr/>
          </p:nvGrpSpPr>
          <p:grpSpPr bwMode="auto">
            <a:xfrm>
              <a:off x="3044825" y="5794375"/>
              <a:ext cx="1541463" cy="449263"/>
              <a:chOff x="1934" y="2405"/>
              <a:chExt cx="971" cy="283"/>
            </a:xfrm>
          </p:grpSpPr>
          <p:sp>
            <p:nvSpPr>
              <p:cNvPr id="47202" name="Text Box 24"/>
              <p:cNvSpPr txBox="1">
                <a:spLocks noChangeArrowheads="1"/>
              </p:cNvSpPr>
              <p:nvPr/>
            </p:nvSpPr>
            <p:spPr bwMode="auto">
              <a:xfrm>
                <a:off x="1934" y="2405"/>
                <a:ext cx="83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smtClean="0">
                    <a:latin typeface="Arial" charset="0"/>
                  </a:rPr>
                  <a:t>111.111.111.110</a:t>
                </a:r>
              </a:p>
            </p:txBody>
          </p:sp>
          <p:sp>
            <p:nvSpPr>
              <p:cNvPr id="47203" name="Text Box 25"/>
              <p:cNvSpPr txBox="1">
                <a:spLocks noChangeArrowheads="1"/>
              </p:cNvSpPr>
              <p:nvPr/>
            </p:nvSpPr>
            <p:spPr bwMode="auto">
              <a:xfrm>
                <a:off x="1938" y="2515"/>
                <a:ext cx="967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smtClean="0">
                    <a:latin typeface="Arial" charset="0"/>
                  </a:rPr>
                  <a:t>E6-E9-00-17-BB-4B</a:t>
                </a:r>
              </a:p>
            </p:txBody>
          </p:sp>
        </p:grpSp>
        <p:sp>
          <p:nvSpPr>
            <p:cNvPr id="47155" name="Text Box 26"/>
            <p:cNvSpPr txBox="1">
              <a:spLocks noChangeArrowheads="1"/>
            </p:cNvSpPr>
            <p:nvPr/>
          </p:nvSpPr>
          <p:spPr bwMode="auto">
            <a:xfrm>
              <a:off x="952500" y="6037263"/>
              <a:ext cx="16271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smtClean="0">
                  <a:latin typeface="Arial" charset="0"/>
                </a:rPr>
                <a:t>CC-49-DE-D0-AB-7D</a:t>
              </a:r>
            </a:p>
          </p:txBody>
        </p:sp>
        <p:sp>
          <p:nvSpPr>
            <p:cNvPr id="47156" name="Text Box 27"/>
            <p:cNvSpPr txBox="1">
              <a:spLocks noChangeArrowheads="1"/>
            </p:cNvSpPr>
            <p:nvPr/>
          </p:nvSpPr>
          <p:spPr bwMode="auto">
            <a:xfrm>
              <a:off x="942975" y="5854700"/>
              <a:ext cx="1322388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smtClean="0">
                  <a:latin typeface="Arial" charset="0"/>
                </a:rPr>
                <a:t>111.111.111.112</a:t>
              </a:r>
            </a:p>
          </p:txBody>
        </p:sp>
        <p:sp>
          <p:nvSpPr>
            <p:cNvPr id="47157" name="Text Box 30"/>
            <p:cNvSpPr txBox="1">
              <a:spLocks noChangeArrowheads="1"/>
            </p:cNvSpPr>
            <p:nvPr/>
          </p:nvSpPr>
          <p:spPr bwMode="auto">
            <a:xfrm>
              <a:off x="709613" y="4741863"/>
              <a:ext cx="1322387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smtClean="0">
                  <a:latin typeface="Arial" charset="0"/>
                </a:rPr>
                <a:t>111.111.111.111</a:t>
              </a:r>
            </a:p>
          </p:txBody>
        </p:sp>
        <p:sp>
          <p:nvSpPr>
            <p:cNvPr id="47158" name="Text Box 33"/>
            <p:cNvSpPr txBox="1">
              <a:spLocks noChangeArrowheads="1"/>
            </p:cNvSpPr>
            <p:nvPr/>
          </p:nvSpPr>
          <p:spPr bwMode="auto">
            <a:xfrm>
              <a:off x="730250" y="4927600"/>
              <a:ext cx="1509713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smtClean="0">
                  <a:latin typeface="Arial" charset="0"/>
                </a:rPr>
                <a:t>74-29-9C-E8-FF-55</a:t>
              </a:r>
            </a:p>
          </p:txBody>
        </p:sp>
        <p:sp>
          <p:nvSpPr>
            <p:cNvPr id="136246" name="Freeform 39"/>
            <p:cNvSpPr>
              <a:spLocks/>
            </p:cNvSpPr>
            <p:nvPr/>
          </p:nvSpPr>
          <p:spPr bwMode="auto">
            <a:xfrm>
              <a:off x="2365375" y="4437063"/>
              <a:ext cx="839788" cy="1069975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CC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7160" name="Line 40"/>
            <p:cNvSpPr>
              <a:spLocks noChangeShapeType="1"/>
            </p:cNvSpPr>
            <p:nvPr/>
          </p:nvSpPr>
          <p:spPr bwMode="auto">
            <a:xfrm>
              <a:off x="2062163" y="4416425"/>
              <a:ext cx="438150" cy="2301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7161" name="Line 41"/>
            <p:cNvSpPr>
              <a:spLocks noChangeShapeType="1"/>
            </p:cNvSpPr>
            <p:nvPr/>
          </p:nvSpPr>
          <p:spPr bwMode="auto">
            <a:xfrm flipV="1">
              <a:off x="2185988" y="5360988"/>
              <a:ext cx="231775" cy="255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7162" name="Line 42"/>
            <p:cNvSpPr>
              <a:spLocks noChangeShapeType="1"/>
            </p:cNvSpPr>
            <p:nvPr/>
          </p:nvSpPr>
          <p:spPr bwMode="auto">
            <a:xfrm>
              <a:off x="3184525" y="4954588"/>
              <a:ext cx="584200" cy="9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7163" name="Line 44"/>
            <p:cNvSpPr>
              <a:spLocks noChangeShapeType="1"/>
            </p:cNvSpPr>
            <p:nvPr/>
          </p:nvSpPr>
          <p:spPr bwMode="auto">
            <a:xfrm flipV="1">
              <a:off x="2101850" y="5711825"/>
              <a:ext cx="0" cy="1635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7164" name="Line 45"/>
            <p:cNvSpPr>
              <a:spLocks noChangeShapeType="1"/>
            </p:cNvSpPr>
            <p:nvPr/>
          </p:nvSpPr>
          <p:spPr bwMode="auto">
            <a:xfrm flipH="1" flipV="1">
              <a:off x="1976438" y="4489450"/>
              <a:ext cx="0" cy="3984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7165" name="Line 46"/>
            <p:cNvSpPr>
              <a:spLocks noChangeShapeType="1"/>
            </p:cNvSpPr>
            <p:nvPr/>
          </p:nvSpPr>
          <p:spPr bwMode="auto">
            <a:xfrm>
              <a:off x="3854450" y="5021263"/>
              <a:ext cx="0" cy="7508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7166" name="Line 47"/>
            <p:cNvSpPr>
              <a:spLocks noChangeShapeType="1"/>
            </p:cNvSpPr>
            <p:nvPr/>
          </p:nvSpPr>
          <p:spPr bwMode="auto">
            <a:xfrm flipH="1" flipV="1">
              <a:off x="4935538" y="5011738"/>
              <a:ext cx="4762" cy="2206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83" name="Text Box 58"/>
            <p:cNvSpPr txBox="1">
              <a:spLocks noChangeArrowheads="1"/>
            </p:cNvSpPr>
            <p:nvPr/>
          </p:nvSpPr>
          <p:spPr bwMode="auto">
            <a:xfrm>
              <a:off x="719138" y="4156075"/>
              <a:ext cx="390525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j-lt"/>
                  <a:ea typeface="+mn-ea"/>
                </a:rPr>
                <a:t>A</a:t>
              </a:r>
            </a:p>
          </p:txBody>
        </p:sp>
        <p:sp>
          <p:nvSpPr>
            <p:cNvPr id="47168" name="Line 60"/>
            <p:cNvSpPr>
              <a:spLocks noChangeShapeType="1"/>
            </p:cNvSpPr>
            <p:nvPr/>
          </p:nvSpPr>
          <p:spPr bwMode="auto">
            <a:xfrm>
              <a:off x="5045075" y="4921250"/>
              <a:ext cx="11985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136256" name="Group 63"/>
            <p:cNvGrpSpPr>
              <a:grpSpLocks/>
            </p:cNvGrpSpPr>
            <p:nvPr/>
          </p:nvGrpSpPr>
          <p:grpSpPr bwMode="auto">
            <a:xfrm>
              <a:off x="7372350" y="4845050"/>
              <a:ext cx="1558925" cy="460375"/>
              <a:chOff x="4351" y="2786"/>
              <a:chExt cx="982" cy="290"/>
            </a:xfrm>
          </p:grpSpPr>
          <p:sp>
            <p:nvSpPr>
              <p:cNvPr id="47200" name="Text Box 64"/>
              <p:cNvSpPr txBox="1">
                <a:spLocks noChangeArrowheads="1"/>
              </p:cNvSpPr>
              <p:nvPr/>
            </p:nvSpPr>
            <p:spPr bwMode="auto">
              <a:xfrm>
                <a:off x="4352" y="2786"/>
                <a:ext cx="83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smtClean="0">
                    <a:latin typeface="Arial" charset="0"/>
                  </a:rPr>
                  <a:t>222.222.222.222</a:t>
                </a:r>
              </a:p>
            </p:txBody>
          </p:sp>
          <p:sp>
            <p:nvSpPr>
              <p:cNvPr id="47201" name="Text Box 65"/>
              <p:cNvSpPr txBox="1">
                <a:spLocks noChangeArrowheads="1"/>
              </p:cNvSpPr>
              <p:nvPr/>
            </p:nvSpPr>
            <p:spPr bwMode="auto">
              <a:xfrm>
                <a:off x="4351" y="2904"/>
                <a:ext cx="982" cy="1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smtClean="0">
                    <a:latin typeface="Arial" charset="0"/>
                  </a:rPr>
                  <a:t>49-BD-D2-C7-56-2A</a:t>
                </a:r>
              </a:p>
            </p:txBody>
          </p:sp>
        </p:grpSp>
        <p:sp>
          <p:nvSpPr>
            <p:cNvPr id="47170" name="Line 67"/>
            <p:cNvSpPr>
              <a:spLocks noChangeShapeType="1"/>
            </p:cNvSpPr>
            <p:nvPr/>
          </p:nvSpPr>
          <p:spPr bwMode="auto">
            <a:xfrm flipV="1">
              <a:off x="6943725" y="4416425"/>
              <a:ext cx="450850" cy="3175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7171" name="Line 68"/>
            <p:cNvSpPr>
              <a:spLocks noChangeShapeType="1"/>
            </p:cNvSpPr>
            <p:nvPr/>
          </p:nvSpPr>
          <p:spPr bwMode="auto">
            <a:xfrm flipH="1" flipV="1">
              <a:off x="7469188" y="4492625"/>
              <a:ext cx="11112" cy="3889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7172" name="Text Box 71"/>
            <p:cNvSpPr txBox="1">
              <a:spLocks noChangeArrowheads="1"/>
            </p:cNvSpPr>
            <p:nvPr/>
          </p:nvSpPr>
          <p:spPr bwMode="auto">
            <a:xfrm>
              <a:off x="7073900" y="5811838"/>
              <a:ext cx="13223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smtClean="0">
                  <a:latin typeface="Arial" charset="0"/>
                </a:rPr>
                <a:t>222.222.222.221</a:t>
              </a:r>
            </a:p>
          </p:txBody>
        </p:sp>
        <p:sp>
          <p:nvSpPr>
            <p:cNvPr id="47173" name="Text Box 72"/>
            <p:cNvSpPr txBox="1">
              <a:spLocks noChangeArrowheads="1"/>
            </p:cNvSpPr>
            <p:nvPr/>
          </p:nvSpPr>
          <p:spPr bwMode="auto">
            <a:xfrm>
              <a:off x="7077075" y="5986463"/>
              <a:ext cx="1501775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smtClean="0">
                  <a:latin typeface="Arial" charset="0"/>
                </a:rPr>
                <a:t>88-B2-2F-54-1A-0F</a:t>
              </a:r>
            </a:p>
          </p:txBody>
        </p:sp>
        <p:sp>
          <p:nvSpPr>
            <p:cNvPr id="47174" name="Line 73"/>
            <p:cNvSpPr>
              <a:spLocks noChangeShapeType="1"/>
            </p:cNvSpPr>
            <p:nvPr/>
          </p:nvSpPr>
          <p:spPr bwMode="auto">
            <a:xfrm flipH="1" flipV="1">
              <a:off x="6873875" y="5313363"/>
              <a:ext cx="254000" cy="250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7175" name="Line 74"/>
            <p:cNvSpPr>
              <a:spLocks noChangeShapeType="1"/>
            </p:cNvSpPr>
            <p:nvPr/>
          </p:nvSpPr>
          <p:spPr bwMode="auto">
            <a:xfrm flipH="1">
              <a:off x="7208838" y="5654675"/>
              <a:ext cx="4762" cy="2016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36263" name="Freeform 75"/>
            <p:cNvSpPr>
              <a:spLocks/>
            </p:cNvSpPr>
            <p:nvPr/>
          </p:nvSpPr>
          <p:spPr bwMode="auto">
            <a:xfrm>
              <a:off x="6203950" y="4440238"/>
              <a:ext cx="765175" cy="1081088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CC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3" name="Text Box 76"/>
            <p:cNvSpPr txBox="1">
              <a:spLocks noChangeArrowheads="1"/>
            </p:cNvSpPr>
            <p:nvPr/>
          </p:nvSpPr>
          <p:spPr bwMode="auto">
            <a:xfrm>
              <a:off x="8307388" y="4073525"/>
              <a:ext cx="357187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j-lt"/>
                  <a:ea typeface="+mn-ea"/>
                </a:rPr>
                <a:t>B</a:t>
              </a:r>
            </a:p>
          </p:txBody>
        </p:sp>
        <p:grpSp>
          <p:nvGrpSpPr>
            <p:cNvPr id="136265" name="Group 193"/>
            <p:cNvGrpSpPr>
              <a:grpSpLocks/>
            </p:cNvGrpSpPr>
            <p:nvPr/>
          </p:nvGrpSpPr>
          <p:grpSpPr bwMode="auto">
            <a:xfrm>
              <a:off x="7179310" y="4033520"/>
              <a:ext cx="1009650" cy="855028"/>
              <a:chOff x="7179310" y="4033520"/>
              <a:chExt cx="1009650" cy="855028"/>
            </a:xfrm>
          </p:grpSpPr>
          <p:grpSp>
            <p:nvGrpSpPr>
              <p:cNvPr id="136283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36285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6286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296 w 356"/>
                    <a:gd name="T3" fmla="*/ 69 h 368"/>
                    <a:gd name="T4" fmla="*/ 1537 w 356"/>
                    <a:gd name="T5" fmla="*/ 1447 h 368"/>
                    <a:gd name="T6" fmla="*/ 339 w 356"/>
                    <a:gd name="T7" fmla="*/ 1810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sp>
            <p:nvSpPr>
              <p:cNvPr id="213" name="Rectangle 43"/>
              <p:cNvSpPr>
                <a:spLocks noChangeArrowheads="1"/>
              </p:cNvSpPr>
              <p:nvPr/>
            </p:nvSpPr>
            <p:spPr bwMode="auto">
              <a:xfrm rot="-5400000">
                <a:off x="7438232" y="4309268"/>
                <a:ext cx="127000" cy="195263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</p:grpSp>
        <p:grpSp>
          <p:nvGrpSpPr>
            <p:cNvPr id="136266" name="Group 194"/>
            <p:cNvGrpSpPr>
              <a:grpSpLocks/>
            </p:cNvGrpSpPr>
            <p:nvPr/>
          </p:nvGrpSpPr>
          <p:grpSpPr bwMode="auto">
            <a:xfrm>
              <a:off x="3757931" y="4714240"/>
              <a:ext cx="1291589" cy="426719"/>
              <a:chOff x="4011931" y="3379152"/>
              <a:chExt cx="1262062" cy="390207"/>
            </a:xfrm>
          </p:grpSpPr>
          <p:sp>
            <p:nvSpPr>
              <p:cNvPr id="201" name="Rectangle 43"/>
              <p:cNvSpPr>
                <a:spLocks noChangeArrowheads="1"/>
              </p:cNvSpPr>
              <p:nvPr/>
            </p:nvSpPr>
            <p:spPr bwMode="auto">
              <a:xfrm rot="-5400000">
                <a:off x="5112705" y="3476529"/>
                <a:ext cx="127747" cy="19545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grpSp>
            <p:nvGrpSpPr>
              <p:cNvPr id="136273" name="Group 1185"/>
              <p:cNvGrpSpPr>
                <a:grpSpLocks/>
              </p:cNvGrpSpPr>
              <p:nvPr/>
            </p:nvGrpSpPr>
            <p:grpSpPr bwMode="auto">
              <a:xfrm>
                <a:off x="4197985" y="3379152"/>
                <a:ext cx="892175" cy="390207"/>
                <a:chOff x="4650" y="1129"/>
                <a:chExt cx="246" cy="95"/>
              </a:xfrm>
            </p:grpSpPr>
            <p:sp>
              <p:nvSpPr>
                <p:cNvPr id="136275" name="Oval 407"/>
                <p:cNvSpPr>
                  <a:spLocks noChangeArrowheads="1"/>
                </p:cNvSpPr>
                <p:nvPr/>
              </p:nvSpPr>
              <p:spPr bwMode="auto">
                <a:xfrm>
                  <a:off x="4651" y="1171"/>
                  <a:ext cx="244" cy="5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 i="0">
                    <a:latin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6276" name="Rectangle 410"/>
                <p:cNvSpPr>
                  <a:spLocks noChangeArrowheads="1"/>
                </p:cNvSpPr>
                <p:nvPr/>
              </p:nvSpPr>
              <p:spPr bwMode="auto">
                <a:xfrm>
                  <a:off x="4651" y="1165"/>
                  <a:ext cx="245" cy="3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/>
                  <a:endParaRPr lang="en-US" altLang="en-US" i="0">
                    <a:latin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6277" name="Oval 411"/>
                <p:cNvSpPr>
                  <a:spLocks noChangeArrowheads="1"/>
                </p:cNvSpPr>
                <p:nvPr/>
              </p:nvSpPr>
              <p:spPr bwMode="auto">
                <a:xfrm>
                  <a:off x="4650" y="1129"/>
                  <a:ext cx="244" cy="6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 i="0">
                    <a:latin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36278" name="Group 1189"/>
                <p:cNvGrpSpPr>
                  <a:grpSpLocks/>
                </p:cNvGrpSpPr>
                <p:nvPr/>
              </p:nvGrpSpPr>
              <p:grpSpPr bwMode="auto">
                <a:xfrm>
                  <a:off x="4699" y="1145"/>
                  <a:ext cx="138" cy="29"/>
                  <a:chOff x="2468" y="1332"/>
                  <a:chExt cx="310" cy="60"/>
                </a:xfrm>
              </p:grpSpPr>
              <p:sp>
                <p:nvSpPr>
                  <p:cNvPr id="136281" name="Freeform 1190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6282" name="Freeform 1191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7192" name="Line 1192"/>
                <p:cNvSpPr>
                  <a:spLocks noChangeShapeType="1"/>
                </p:cNvSpPr>
                <p:nvPr/>
              </p:nvSpPr>
              <p:spPr bwMode="auto">
                <a:xfrm>
                  <a:off x="4651" y="1158"/>
                  <a:ext cx="0" cy="4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47193" name="Line 1193"/>
                <p:cNvSpPr>
                  <a:spLocks noChangeShapeType="1"/>
                </p:cNvSpPr>
                <p:nvPr/>
              </p:nvSpPr>
              <p:spPr bwMode="auto">
                <a:xfrm>
                  <a:off x="4894" y="1160"/>
                  <a:ext cx="0" cy="4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203" name="Rectangle 43"/>
              <p:cNvSpPr>
                <a:spLocks noChangeArrowheads="1"/>
              </p:cNvSpPr>
              <p:nvPr/>
            </p:nvSpPr>
            <p:spPr bwMode="auto">
              <a:xfrm rot="-5400000">
                <a:off x="4046200" y="3485965"/>
                <a:ext cx="126295" cy="19545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</p:grpSp>
        <p:grpSp>
          <p:nvGrpSpPr>
            <p:cNvPr id="136267" name="Group 195"/>
            <p:cNvGrpSpPr>
              <a:grpSpLocks/>
            </p:cNvGrpSpPr>
            <p:nvPr/>
          </p:nvGrpSpPr>
          <p:grpSpPr bwMode="auto">
            <a:xfrm>
              <a:off x="1483360" y="5313680"/>
              <a:ext cx="701043" cy="517588"/>
              <a:chOff x="1046480" y="3962400"/>
              <a:chExt cx="1026163" cy="761428"/>
            </a:xfrm>
          </p:grpSpPr>
          <p:sp>
            <p:nvSpPr>
              <p:cNvPr id="197" name="Rectangle 48"/>
              <p:cNvSpPr>
                <a:spLocks noChangeArrowheads="1"/>
              </p:cNvSpPr>
              <p:nvPr/>
            </p:nvSpPr>
            <p:spPr bwMode="auto">
              <a:xfrm rot="-5400000">
                <a:off x="1893438" y="4298853"/>
                <a:ext cx="109762" cy="248638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grpSp>
            <p:nvGrpSpPr>
              <p:cNvPr id="136269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36270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6271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296 w 356"/>
                    <a:gd name="T3" fmla="*/ 69 h 368"/>
                    <a:gd name="T4" fmla="*/ 1537 w 356"/>
                    <a:gd name="T5" fmla="*/ 1447 h 368"/>
                    <a:gd name="T6" fmla="*/ 339 w 356"/>
                    <a:gd name="T7" fmla="*/ 1810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714811" name="Group 59"/>
          <p:cNvGrpSpPr>
            <a:grpSpLocks/>
          </p:cNvGrpSpPr>
          <p:nvPr/>
        </p:nvGrpSpPr>
        <p:grpSpPr bwMode="auto">
          <a:xfrm>
            <a:off x="534988" y="2686050"/>
            <a:ext cx="976312" cy="1460500"/>
            <a:chOff x="337" y="1692"/>
            <a:chExt cx="615" cy="920"/>
          </a:xfrm>
        </p:grpSpPr>
        <p:sp>
          <p:nvSpPr>
            <p:cNvPr id="136229" name="Freeform 60"/>
            <p:cNvSpPr>
              <a:spLocks/>
            </p:cNvSpPr>
            <p:nvPr/>
          </p:nvSpPr>
          <p:spPr bwMode="auto">
            <a:xfrm>
              <a:off x="348" y="1709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7143" name="Rectangle 61"/>
            <p:cNvSpPr>
              <a:spLocks noChangeArrowheads="1"/>
            </p:cNvSpPr>
            <p:nvPr/>
          </p:nvSpPr>
          <p:spPr bwMode="auto">
            <a:xfrm>
              <a:off x="344" y="1711"/>
              <a:ext cx="493" cy="79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7144" name="Text Box 62"/>
            <p:cNvSpPr txBox="1">
              <a:spLocks noChangeArrowheads="1"/>
            </p:cNvSpPr>
            <p:nvPr/>
          </p:nvSpPr>
          <p:spPr bwMode="auto">
            <a:xfrm>
              <a:off x="413" y="1692"/>
              <a:ext cx="336" cy="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endParaRPr lang="en-US" sz="1600" i="0" smtClean="0">
                <a:latin typeface="Arial" charset="0"/>
              </a:endParaRPr>
            </a:p>
            <a:p>
              <a:pPr algn="ctr">
                <a:defRPr/>
              </a:pPr>
              <a:endParaRPr lang="en-US" sz="1600" i="0" smtClean="0">
                <a:latin typeface="Arial" charset="0"/>
              </a:endParaRPr>
            </a:p>
            <a:p>
              <a:pPr algn="ctr">
                <a:defRPr/>
              </a:pPr>
              <a:r>
                <a:rPr lang="en-US" sz="1600" i="0" smtClean="0">
                  <a:latin typeface="Arial" charset="0"/>
                </a:rPr>
                <a:t>IP</a:t>
              </a:r>
            </a:p>
            <a:p>
              <a:pPr algn="ctr">
                <a:defRPr/>
              </a:pPr>
              <a:r>
                <a:rPr lang="en-US" sz="1600" i="0" smtClean="0">
                  <a:latin typeface="Arial" charset="0"/>
                </a:rPr>
                <a:t>Eth</a:t>
              </a:r>
            </a:p>
            <a:p>
              <a:pPr algn="ctr">
                <a:defRPr/>
              </a:pPr>
              <a:r>
                <a:rPr lang="en-US" sz="1600" i="0" smtClean="0">
                  <a:latin typeface="Arial" charset="0"/>
                </a:rPr>
                <a:t>Phy</a:t>
              </a:r>
            </a:p>
          </p:txBody>
        </p:sp>
        <p:sp>
          <p:nvSpPr>
            <p:cNvPr id="47145" name="Line 63"/>
            <p:cNvSpPr>
              <a:spLocks noChangeShapeType="1"/>
            </p:cNvSpPr>
            <p:nvPr/>
          </p:nvSpPr>
          <p:spPr bwMode="auto">
            <a:xfrm>
              <a:off x="346" y="186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7146" name="Line 64"/>
            <p:cNvSpPr>
              <a:spLocks noChangeShapeType="1"/>
            </p:cNvSpPr>
            <p:nvPr/>
          </p:nvSpPr>
          <p:spPr bwMode="auto">
            <a:xfrm>
              <a:off x="343" y="2027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7147" name="Line 65"/>
            <p:cNvSpPr>
              <a:spLocks noChangeShapeType="1"/>
            </p:cNvSpPr>
            <p:nvPr/>
          </p:nvSpPr>
          <p:spPr bwMode="auto">
            <a:xfrm>
              <a:off x="340" y="2186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7148" name="Line 66"/>
            <p:cNvSpPr>
              <a:spLocks noChangeShapeType="1"/>
            </p:cNvSpPr>
            <p:nvPr/>
          </p:nvSpPr>
          <p:spPr bwMode="auto">
            <a:xfrm>
              <a:off x="337" y="2345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sp>
        <p:nvSpPr>
          <p:cNvPr id="47111" name="Rectangle 76"/>
          <p:cNvSpPr>
            <a:spLocks noChangeArrowheads="1"/>
          </p:cNvSpPr>
          <p:nvPr/>
        </p:nvSpPr>
        <p:spPr bwMode="auto">
          <a:xfrm>
            <a:off x="706438" y="1084263"/>
            <a:ext cx="77724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000" i="0">
                <a:latin typeface="Gill Sans MT" charset="0"/>
                <a:ea typeface="ＭＳ Ｐゴシック" charset="0"/>
              </a:rPr>
              <a:t>frame sent from A to R</a:t>
            </a:r>
          </a:p>
        </p:txBody>
      </p:sp>
      <p:grpSp>
        <p:nvGrpSpPr>
          <p:cNvPr id="714820" name="Group 68"/>
          <p:cNvGrpSpPr>
            <a:grpSpLocks/>
          </p:cNvGrpSpPr>
          <p:nvPr/>
        </p:nvGrpSpPr>
        <p:grpSpPr bwMode="auto">
          <a:xfrm>
            <a:off x="2713038" y="3265488"/>
            <a:ext cx="1096962" cy="244475"/>
            <a:chOff x="1231" y="1990"/>
            <a:chExt cx="691" cy="154"/>
          </a:xfrm>
        </p:grpSpPr>
        <p:sp>
          <p:nvSpPr>
            <p:cNvPr id="47139" name="Rectangle 69"/>
            <p:cNvSpPr>
              <a:spLocks noChangeArrowheads="1"/>
            </p:cNvSpPr>
            <p:nvPr/>
          </p:nvSpPr>
          <p:spPr bwMode="auto">
            <a:xfrm>
              <a:off x="1231" y="1991"/>
              <a:ext cx="691" cy="15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7140" name="Line 70"/>
            <p:cNvSpPr>
              <a:spLocks noChangeShapeType="1"/>
            </p:cNvSpPr>
            <p:nvPr/>
          </p:nvSpPr>
          <p:spPr bwMode="auto">
            <a:xfrm>
              <a:off x="1337" y="1990"/>
              <a:ext cx="0" cy="152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7141" name="Line 71"/>
            <p:cNvSpPr>
              <a:spLocks noChangeShapeType="1"/>
            </p:cNvSpPr>
            <p:nvPr/>
          </p:nvSpPr>
          <p:spPr bwMode="auto">
            <a:xfrm>
              <a:off x="1427" y="1992"/>
              <a:ext cx="0" cy="152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grpSp>
        <p:nvGrpSpPr>
          <p:cNvPr id="714852" name="Group 100"/>
          <p:cNvGrpSpPr>
            <a:grpSpLocks/>
          </p:cNvGrpSpPr>
          <p:nvPr/>
        </p:nvGrpSpPr>
        <p:grpSpPr bwMode="auto">
          <a:xfrm>
            <a:off x="3952875" y="2767013"/>
            <a:ext cx="895350" cy="2038350"/>
            <a:chOff x="2823" y="1545"/>
            <a:chExt cx="564" cy="1284"/>
          </a:xfrm>
        </p:grpSpPr>
        <p:sp>
          <p:nvSpPr>
            <p:cNvPr id="136221" name="Freeform 93"/>
            <p:cNvSpPr>
              <a:spLocks/>
            </p:cNvSpPr>
            <p:nvPr/>
          </p:nvSpPr>
          <p:spPr bwMode="auto">
            <a:xfrm>
              <a:off x="2823" y="2265"/>
              <a:ext cx="564" cy="564"/>
            </a:xfrm>
            <a:custGeom>
              <a:avLst/>
              <a:gdLst>
                <a:gd name="T0" fmla="*/ 564 w 564"/>
                <a:gd name="T1" fmla="*/ 0 h 564"/>
                <a:gd name="T2" fmla="*/ 287 w 564"/>
                <a:gd name="T3" fmla="*/ 564 h 564"/>
                <a:gd name="T4" fmla="*/ 0 w 564"/>
                <a:gd name="T5" fmla="*/ 0 h 564"/>
                <a:gd name="T6" fmla="*/ 564 w 564"/>
                <a:gd name="T7" fmla="*/ 0 h 56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64" h="564">
                  <a:moveTo>
                    <a:pt x="564" y="0"/>
                  </a:moveTo>
                  <a:lnTo>
                    <a:pt x="287" y="564"/>
                  </a:lnTo>
                  <a:lnTo>
                    <a:pt x="0" y="0"/>
                  </a:lnTo>
                  <a:lnTo>
                    <a:pt x="56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7135" name="Rectangle 94"/>
            <p:cNvSpPr>
              <a:spLocks noChangeArrowheads="1"/>
            </p:cNvSpPr>
            <p:nvPr/>
          </p:nvSpPr>
          <p:spPr bwMode="auto">
            <a:xfrm>
              <a:off x="2872" y="1877"/>
              <a:ext cx="493" cy="47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7136" name="Text Box 95"/>
            <p:cNvSpPr txBox="1">
              <a:spLocks noChangeArrowheads="1"/>
            </p:cNvSpPr>
            <p:nvPr/>
          </p:nvSpPr>
          <p:spPr bwMode="auto">
            <a:xfrm>
              <a:off x="2941" y="1545"/>
              <a:ext cx="336" cy="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endParaRPr lang="en-US" sz="1600" i="0" smtClean="0">
                <a:latin typeface="Arial" charset="0"/>
              </a:endParaRPr>
            </a:p>
            <a:p>
              <a:pPr algn="ctr">
                <a:defRPr/>
              </a:pPr>
              <a:endParaRPr lang="en-US" sz="1600" i="0" smtClean="0">
                <a:latin typeface="Arial" charset="0"/>
              </a:endParaRPr>
            </a:p>
            <a:p>
              <a:pPr algn="ctr">
                <a:defRPr/>
              </a:pPr>
              <a:r>
                <a:rPr lang="en-US" sz="1600" i="0" smtClean="0">
                  <a:latin typeface="Arial" charset="0"/>
                </a:rPr>
                <a:t>IP</a:t>
              </a:r>
            </a:p>
            <a:p>
              <a:pPr algn="ctr">
                <a:defRPr/>
              </a:pPr>
              <a:r>
                <a:rPr lang="en-US" sz="1600" i="0" smtClean="0">
                  <a:latin typeface="Arial" charset="0"/>
                </a:rPr>
                <a:t>Eth</a:t>
              </a:r>
            </a:p>
            <a:p>
              <a:pPr algn="ctr">
                <a:defRPr/>
              </a:pPr>
              <a:r>
                <a:rPr lang="en-US" sz="1600" i="0" smtClean="0">
                  <a:latin typeface="Arial" charset="0"/>
                </a:rPr>
                <a:t>Phy</a:t>
              </a:r>
            </a:p>
          </p:txBody>
        </p:sp>
        <p:sp>
          <p:nvSpPr>
            <p:cNvPr id="47137" name="Line 98"/>
            <p:cNvSpPr>
              <a:spLocks noChangeShapeType="1"/>
            </p:cNvSpPr>
            <p:nvPr/>
          </p:nvSpPr>
          <p:spPr bwMode="auto">
            <a:xfrm>
              <a:off x="2868" y="2039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7138" name="Line 99"/>
            <p:cNvSpPr>
              <a:spLocks noChangeShapeType="1"/>
            </p:cNvSpPr>
            <p:nvPr/>
          </p:nvSpPr>
          <p:spPr bwMode="auto">
            <a:xfrm>
              <a:off x="2865" y="219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sp>
        <p:nvSpPr>
          <p:cNvPr id="714853" name="Rectangle 101"/>
          <p:cNvSpPr>
            <a:spLocks noChangeArrowheads="1"/>
          </p:cNvSpPr>
          <p:nvPr/>
        </p:nvSpPr>
        <p:spPr bwMode="auto">
          <a:xfrm>
            <a:off x="709613" y="1439863"/>
            <a:ext cx="77724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000" i="0">
                <a:latin typeface="Gill Sans MT" charset="0"/>
                <a:ea typeface="ＭＳ Ｐゴシック" charset="0"/>
              </a:rPr>
              <a:t>frame received at R, datagram removed, passed up to IP</a:t>
            </a:r>
          </a:p>
        </p:txBody>
      </p:sp>
      <p:grpSp>
        <p:nvGrpSpPr>
          <p:cNvPr id="714883" name="Group 131"/>
          <p:cNvGrpSpPr>
            <a:grpSpLocks/>
          </p:cNvGrpSpPr>
          <p:nvPr/>
        </p:nvGrpSpPr>
        <p:grpSpPr bwMode="auto">
          <a:xfrm>
            <a:off x="1477963" y="2244725"/>
            <a:ext cx="2427287" cy="1519238"/>
            <a:chOff x="931" y="1414"/>
            <a:chExt cx="1529" cy="957"/>
          </a:xfrm>
        </p:grpSpPr>
        <p:sp>
          <p:nvSpPr>
            <p:cNvPr id="47121" name="Text Box 79"/>
            <p:cNvSpPr txBox="1">
              <a:spLocks noChangeArrowheads="1"/>
            </p:cNvSpPr>
            <p:nvPr/>
          </p:nvSpPr>
          <p:spPr bwMode="auto">
            <a:xfrm>
              <a:off x="931" y="1414"/>
              <a:ext cx="15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smtClean="0">
                  <a:latin typeface="Arial" charset="0"/>
                </a:rPr>
                <a:t>MAC src: 74-29-9C-E8-FF-55</a:t>
              </a:r>
            </a:p>
            <a:p>
              <a:pPr>
                <a:defRPr/>
              </a:pPr>
              <a:r>
                <a:rPr lang="en-US" sz="1200" i="0" smtClean="0">
                  <a:latin typeface="Arial" charset="0"/>
                </a:rPr>
                <a:t>   MAC dest: E6-E9-00-17-BB-4B</a:t>
              </a:r>
            </a:p>
          </p:txBody>
        </p:sp>
        <p:grpSp>
          <p:nvGrpSpPr>
            <p:cNvPr id="136209" name="Group 80"/>
            <p:cNvGrpSpPr>
              <a:grpSpLocks/>
            </p:cNvGrpSpPr>
            <p:nvPr/>
          </p:nvGrpSpPr>
          <p:grpSpPr bwMode="auto">
            <a:xfrm>
              <a:off x="981" y="2182"/>
              <a:ext cx="1049" cy="189"/>
              <a:chOff x="2829" y="2040"/>
              <a:chExt cx="1049" cy="189"/>
            </a:xfrm>
          </p:grpSpPr>
          <p:sp>
            <p:nvSpPr>
              <p:cNvPr id="47128" name="Rectangle 81"/>
              <p:cNvSpPr>
                <a:spLocks noChangeArrowheads="1"/>
              </p:cNvSpPr>
              <p:nvPr/>
            </p:nvSpPr>
            <p:spPr bwMode="auto">
              <a:xfrm>
                <a:off x="2829" y="2042"/>
                <a:ext cx="1049" cy="185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7129" name="Rectangle 82"/>
              <p:cNvSpPr>
                <a:spLocks noChangeArrowheads="1"/>
              </p:cNvSpPr>
              <p:nvPr/>
            </p:nvSpPr>
            <p:spPr bwMode="auto">
              <a:xfrm>
                <a:off x="3078" y="2060"/>
                <a:ext cx="691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7130" name="Line 83"/>
              <p:cNvSpPr>
                <a:spLocks noChangeShapeType="1"/>
              </p:cNvSpPr>
              <p:nvPr/>
            </p:nvSpPr>
            <p:spPr bwMode="auto">
              <a:xfrm>
                <a:off x="3180" y="2063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7131" name="Line 84"/>
              <p:cNvSpPr>
                <a:spLocks noChangeShapeType="1"/>
              </p:cNvSpPr>
              <p:nvPr/>
            </p:nvSpPr>
            <p:spPr bwMode="auto">
              <a:xfrm>
                <a:off x="3276" y="2063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7132" name="Line 85"/>
              <p:cNvSpPr>
                <a:spLocks noChangeShapeType="1"/>
              </p:cNvSpPr>
              <p:nvPr/>
            </p:nvSpPr>
            <p:spPr bwMode="auto">
              <a:xfrm>
                <a:off x="2910" y="2040"/>
                <a:ext cx="0" cy="189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7133" name="Line 86"/>
              <p:cNvSpPr>
                <a:spLocks noChangeShapeType="1"/>
              </p:cNvSpPr>
              <p:nvPr/>
            </p:nvSpPr>
            <p:spPr bwMode="auto">
              <a:xfrm>
                <a:off x="3006" y="2040"/>
                <a:ext cx="0" cy="189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  <p:sp>
          <p:nvSpPr>
            <p:cNvPr id="47123" name="Line 87"/>
            <p:cNvSpPr>
              <a:spLocks noChangeShapeType="1"/>
            </p:cNvSpPr>
            <p:nvPr/>
          </p:nvSpPr>
          <p:spPr bwMode="auto">
            <a:xfrm flipV="1">
              <a:off x="1018" y="1576"/>
              <a:ext cx="2" cy="7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7124" name="Line 88"/>
            <p:cNvSpPr>
              <a:spLocks noChangeShapeType="1"/>
            </p:cNvSpPr>
            <p:nvPr/>
          </p:nvSpPr>
          <p:spPr bwMode="auto">
            <a:xfrm flipV="1">
              <a:off x="1106" y="1680"/>
              <a:ext cx="0" cy="5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7125" name="Line 89"/>
            <p:cNvSpPr>
              <a:spLocks noChangeShapeType="1"/>
            </p:cNvSpPr>
            <p:nvPr/>
          </p:nvSpPr>
          <p:spPr bwMode="auto">
            <a:xfrm flipH="1" flipV="1">
              <a:off x="1276" y="1812"/>
              <a:ext cx="2" cy="4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7126" name="Line 90"/>
            <p:cNvSpPr>
              <a:spLocks noChangeShapeType="1"/>
            </p:cNvSpPr>
            <p:nvPr/>
          </p:nvSpPr>
          <p:spPr bwMode="auto">
            <a:xfrm>
              <a:off x="1368" y="1924"/>
              <a:ext cx="2" cy="3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7127" name="Text Box 130"/>
            <p:cNvSpPr txBox="1">
              <a:spLocks noChangeArrowheads="1"/>
            </p:cNvSpPr>
            <p:nvPr/>
          </p:nvSpPr>
          <p:spPr bwMode="auto">
            <a:xfrm>
              <a:off x="1193" y="1665"/>
              <a:ext cx="126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smtClean="0">
                  <a:latin typeface="Arial" charset="0"/>
                </a:rPr>
                <a:t>IP src: 111.111.111.111</a:t>
              </a:r>
            </a:p>
            <a:p>
              <a:pPr>
                <a:defRPr/>
              </a:pPr>
              <a:r>
                <a:rPr lang="en-US" sz="1200" i="0" smtClean="0">
                  <a:latin typeface="Arial" charset="0"/>
                </a:rPr>
                <a:t>   IP dest: 222.222.222.222</a:t>
              </a:r>
            </a:p>
          </p:txBody>
        </p:sp>
      </p:grpSp>
      <p:grpSp>
        <p:nvGrpSpPr>
          <p:cNvPr id="714898" name="Group 146"/>
          <p:cNvGrpSpPr>
            <a:grpSpLocks/>
          </p:cNvGrpSpPr>
          <p:nvPr/>
        </p:nvGrpSpPr>
        <p:grpSpPr bwMode="auto">
          <a:xfrm>
            <a:off x="2667000" y="2435225"/>
            <a:ext cx="2011363" cy="979488"/>
            <a:chOff x="4493" y="1480"/>
            <a:chExt cx="1267" cy="617"/>
          </a:xfrm>
        </p:grpSpPr>
        <p:sp>
          <p:nvSpPr>
            <p:cNvPr id="47118" name="Line 143"/>
            <p:cNvSpPr>
              <a:spLocks noChangeShapeType="1"/>
            </p:cNvSpPr>
            <p:nvPr/>
          </p:nvSpPr>
          <p:spPr bwMode="auto">
            <a:xfrm flipH="1" flipV="1">
              <a:off x="4576" y="1627"/>
              <a:ext cx="2" cy="4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7119" name="Line 144"/>
            <p:cNvSpPr>
              <a:spLocks noChangeShapeType="1"/>
            </p:cNvSpPr>
            <p:nvPr/>
          </p:nvSpPr>
          <p:spPr bwMode="auto">
            <a:xfrm>
              <a:off x="4668" y="1739"/>
              <a:ext cx="2" cy="3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7120" name="Text Box 145"/>
            <p:cNvSpPr txBox="1">
              <a:spLocks noChangeArrowheads="1"/>
            </p:cNvSpPr>
            <p:nvPr/>
          </p:nvSpPr>
          <p:spPr bwMode="auto">
            <a:xfrm>
              <a:off x="4493" y="1480"/>
              <a:ext cx="126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smtClean="0">
                  <a:latin typeface="Arial" charset="0"/>
                </a:rPr>
                <a:t>IP src: 111.111.111.111</a:t>
              </a:r>
            </a:p>
            <a:p>
              <a:pPr>
                <a:defRPr/>
              </a:pPr>
              <a:r>
                <a:rPr lang="en-US" sz="1200" i="0" smtClean="0">
                  <a:latin typeface="Arial" charset="0"/>
                </a:rPr>
                <a:t>   IP dest: 222.222.222.222</a:t>
              </a:r>
            </a:p>
          </p:txBody>
        </p:sp>
      </p:grpSp>
      <p:sp>
        <p:nvSpPr>
          <p:cNvPr id="109" name="Title 1"/>
          <p:cNvSpPr>
            <a:spLocks noGrp="1"/>
          </p:cNvSpPr>
          <p:nvPr>
            <p:ph type="title"/>
          </p:nvPr>
        </p:nvSpPr>
        <p:spPr>
          <a:xfrm>
            <a:off x="0" y="-15648"/>
            <a:ext cx="7874000" cy="68330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Switches and Local Area Networks</a:t>
            </a:r>
            <a:endParaRPr lang="en-US" dirty="0"/>
          </a:p>
        </p:txBody>
      </p:sp>
      <p:sp>
        <p:nvSpPr>
          <p:cNvPr id="110" name="TextBox 109"/>
          <p:cNvSpPr txBox="1"/>
          <p:nvPr/>
        </p:nvSpPr>
        <p:spPr>
          <a:xfrm>
            <a:off x="97868" y="598387"/>
            <a:ext cx="81576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ARP: Address Resolution Protocol; different LAN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725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714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96296E-6 L -8.33333E-7 0.13334 L 0.04045 0.16297 L 0.08629 0.16297 L 0.08524 0.01482 " pathEditMode="relative" rAng="0" ptsTypes="AAAAA">
                                      <p:cBhvr>
                                        <p:cTn id="11" dur="2000" fill="hold"/>
                                        <p:tgtEl>
                                          <p:spTgt spid="7148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06" y="8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7148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4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1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7148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4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714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485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ea typeface="ＭＳ Ｐゴシック" charset="0"/>
                <a:cs typeface="+mj-cs"/>
              </a:rPr>
              <a:t>Link </a:t>
            </a:r>
            <a:r>
              <a:rPr lang="en-US" dirty="0">
                <a:ea typeface="ＭＳ Ｐゴシック" charset="0"/>
                <a:cs typeface="+mj-cs"/>
              </a:rPr>
              <a:t>layer</a:t>
            </a:r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7305675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3200" i="1" dirty="0" smtClean="0">
                <a:solidFill>
                  <a:srgbClr val="990033"/>
                </a:solidFill>
                <a:ea typeface="ＭＳ Ｐゴシック" charset="0"/>
                <a:cs typeface="+mn-cs"/>
              </a:rPr>
              <a:t>goals</a:t>
            </a:r>
            <a:r>
              <a:rPr lang="en-US" sz="3200" i="1" dirty="0">
                <a:solidFill>
                  <a:srgbClr val="990033"/>
                </a:solidFill>
                <a:ea typeface="ＭＳ Ｐゴシック" charset="0"/>
                <a:cs typeface="+mn-cs"/>
              </a:rPr>
              <a:t>:</a:t>
            </a:r>
            <a:r>
              <a:rPr lang="en-US" sz="3200" i="1" dirty="0">
                <a:solidFill>
                  <a:srgbClr val="FF0000"/>
                </a:solidFill>
                <a:ea typeface="ＭＳ Ｐゴシック" charset="0"/>
                <a:cs typeface="+mn-cs"/>
              </a:rPr>
              <a:t> </a:t>
            </a:r>
          </a:p>
          <a:p>
            <a:pPr>
              <a:buFont typeface="Wingdings" charset="0"/>
              <a:buChar char="v"/>
              <a:defRPr/>
            </a:pPr>
            <a:r>
              <a:rPr lang="en-US" dirty="0">
                <a:ea typeface="ＭＳ Ｐゴシック" charset="0"/>
                <a:cs typeface="+mn-cs"/>
              </a:rPr>
              <a:t>understand principles behind link layer services: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dirty="0">
                <a:ea typeface="ＭＳ Ｐゴシック" charset="0"/>
              </a:rPr>
              <a:t>error detection, correction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dirty="0">
                <a:ea typeface="ＭＳ Ｐゴシック" charset="0"/>
              </a:rPr>
              <a:t>sharing a broadcast channel: multiple access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dirty="0">
                <a:ea typeface="ＭＳ Ｐゴシック" charset="0"/>
              </a:rPr>
              <a:t>link layer addressing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dirty="0">
                <a:ea typeface="ＭＳ Ｐゴシック" charset="0"/>
              </a:rPr>
              <a:t>local area networks: Ethernet, VLANs</a:t>
            </a:r>
            <a:endParaRPr lang="en-US" dirty="0">
              <a:solidFill>
                <a:srgbClr val="000099"/>
              </a:solidFill>
              <a:ea typeface="ＭＳ Ｐゴシック" charset="0"/>
            </a:endParaRPr>
          </a:p>
          <a:p>
            <a:pPr>
              <a:buFont typeface="Wingdings" charset="0"/>
              <a:buChar char="v"/>
              <a:defRPr/>
            </a:pPr>
            <a:r>
              <a:rPr lang="en-US" dirty="0">
                <a:ea typeface="ＭＳ Ｐゴシック" charset="0"/>
                <a:cs typeface="+mn-cs"/>
              </a:rPr>
              <a:t>instantiation, implementation of various link layer technologies</a:t>
            </a:r>
          </a:p>
        </p:txBody>
      </p:sp>
    </p:spTree>
    <p:extLst>
      <p:ext uri="{BB962C8B-B14F-4D97-AF65-F5344CB8AC3E}">
        <p14:creationId xmlns:p14="http://schemas.microsoft.com/office/powerpoint/2010/main" val="368406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241" name="Group 100"/>
          <p:cNvGrpSpPr>
            <a:grpSpLocks/>
          </p:cNvGrpSpPr>
          <p:nvPr/>
        </p:nvGrpSpPr>
        <p:grpSpPr bwMode="auto">
          <a:xfrm>
            <a:off x="709613" y="3962400"/>
            <a:ext cx="8221662" cy="2349500"/>
            <a:chOff x="709613" y="3962400"/>
            <a:chExt cx="8221662" cy="2349500"/>
          </a:xfrm>
        </p:grpSpPr>
        <p:grpSp>
          <p:nvGrpSpPr>
            <p:cNvPr id="138285" name="Group 101"/>
            <p:cNvGrpSpPr>
              <a:grpSpLocks/>
            </p:cNvGrpSpPr>
            <p:nvPr/>
          </p:nvGrpSpPr>
          <p:grpSpPr bwMode="auto">
            <a:xfrm>
              <a:off x="6979920" y="5354320"/>
              <a:ext cx="711200" cy="601028"/>
              <a:chOff x="7179310" y="4033520"/>
              <a:chExt cx="1009650" cy="855028"/>
            </a:xfrm>
          </p:grpSpPr>
          <p:grpSp>
            <p:nvGrpSpPr>
              <p:cNvPr id="138344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38346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8347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296 w 356"/>
                    <a:gd name="T3" fmla="*/ 69 h 368"/>
                    <a:gd name="T4" fmla="*/ 1537 w 356"/>
                    <a:gd name="T5" fmla="*/ 1447 h 368"/>
                    <a:gd name="T6" fmla="*/ 339 w 356"/>
                    <a:gd name="T7" fmla="*/ 1810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sp>
            <p:nvSpPr>
              <p:cNvPr id="162" name="Rectangle 43"/>
              <p:cNvSpPr>
                <a:spLocks noChangeArrowheads="1"/>
              </p:cNvSpPr>
              <p:nvPr/>
            </p:nvSpPr>
            <p:spPr bwMode="auto">
              <a:xfrm rot="-5400000">
                <a:off x="7439930" y="4308572"/>
                <a:ext cx="126470" cy="196070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</p:grpSp>
        <p:grpSp>
          <p:nvGrpSpPr>
            <p:cNvPr id="138286" name="Group 102"/>
            <p:cNvGrpSpPr>
              <a:grpSpLocks/>
            </p:cNvGrpSpPr>
            <p:nvPr/>
          </p:nvGrpSpPr>
          <p:grpSpPr bwMode="auto">
            <a:xfrm>
              <a:off x="1046480" y="3962400"/>
              <a:ext cx="1026163" cy="761428"/>
              <a:chOff x="1046480" y="3962400"/>
              <a:chExt cx="1026163" cy="761428"/>
            </a:xfrm>
          </p:grpSpPr>
          <p:sp>
            <p:nvSpPr>
              <p:cNvPr id="157" name="Rectangle 48"/>
              <p:cNvSpPr>
                <a:spLocks noChangeArrowheads="1"/>
              </p:cNvSpPr>
              <p:nvPr/>
            </p:nvSpPr>
            <p:spPr bwMode="auto">
              <a:xfrm rot="-5400000">
                <a:off x="1893887" y="4300538"/>
                <a:ext cx="111125" cy="247650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grpSp>
            <p:nvGrpSpPr>
              <p:cNvPr id="138341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38342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8343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296 w 356"/>
                    <a:gd name="T3" fmla="*/ 69 h 368"/>
                    <a:gd name="T4" fmla="*/ 1537 w 356"/>
                    <a:gd name="T5" fmla="*/ 1447 h 368"/>
                    <a:gd name="T6" fmla="*/ 339 w 356"/>
                    <a:gd name="T7" fmla="*/ 1810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sp>
          <p:nvSpPr>
            <p:cNvPr id="104" name="Text Box 4"/>
            <p:cNvSpPr txBox="1">
              <a:spLocks noChangeArrowheads="1"/>
            </p:cNvSpPr>
            <p:nvPr/>
          </p:nvSpPr>
          <p:spPr bwMode="auto">
            <a:xfrm>
              <a:off x="4224338" y="4381500"/>
              <a:ext cx="376237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n-lt"/>
                  <a:ea typeface="+mn-ea"/>
                </a:rPr>
                <a:t>R</a:t>
              </a:r>
              <a:endParaRPr lang="en-US" i="0" dirty="0">
                <a:latin typeface="+mn-lt"/>
                <a:ea typeface="+mn-ea"/>
              </a:endParaRPr>
            </a:p>
          </p:txBody>
        </p:sp>
        <p:sp>
          <p:nvSpPr>
            <p:cNvPr id="48177" name="Text Box 21"/>
            <p:cNvSpPr txBox="1">
              <a:spLocks noChangeArrowheads="1"/>
            </p:cNvSpPr>
            <p:nvPr/>
          </p:nvSpPr>
          <p:spPr bwMode="auto">
            <a:xfrm>
              <a:off x="3868738" y="5378450"/>
              <a:ext cx="1543050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smtClean="0">
                  <a:latin typeface="Arial" charset="0"/>
                </a:rPr>
                <a:t>1A-23-F9-CD-06-9B</a:t>
              </a:r>
            </a:p>
          </p:txBody>
        </p:sp>
        <p:sp>
          <p:nvSpPr>
            <p:cNvPr id="48178" name="Text Box 22"/>
            <p:cNvSpPr txBox="1">
              <a:spLocks noChangeArrowheads="1"/>
            </p:cNvSpPr>
            <p:nvPr/>
          </p:nvSpPr>
          <p:spPr bwMode="auto">
            <a:xfrm>
              <a:off x="4016375" y="5205413"/>
              <a:ext cx="13223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smtClean="0">
                  <a:latin typeface="Arial" charset="0"/>
                </a:rPr>
                <a:t>222.222.222.220</a:t>
              </a:r>
            </a:p>
          </p:txBody>
        </p:sp>
        <p:grpSp>
          <p:nvGrpSpPr>
            <p:cNvPr id="138290" name="Group 23"/>
            <p:cNvGrpSpPr>
              <a:grpSpLocks/>
            </p:cNvGrpSpPr>
            <p:nvPr/>
          </p:nvGrpSpPr>
          <p:grpSpPr bwMode="auto">
            <a:xfrm>
              <a:off x="3044825" y="5794375"/>
              <a:ext cx="1541463" cy="449263"/>
              <a:chOff x="1934" y="2405"/>
              <a:chExt cx="971" cy="283"/>
            </a:xfrm>
          </p:grpSpPr>
          <p:sp>
            <p:nvSpPr>
              <p:cNvPr id="48227" name="Text Box 24"/>
              <p:cNvSpPr txBox="1">
                <a:spLocks noChangeArrowheads="1"/>
              </p:cNvSpPr>
              <p:nvPr/>
            </p:nvSpPr>
            <p:spPr bwMode="auto">
              <a:xfrm>
                <a:off x="1934" y="2405"/>
                <a:ext cx="83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smtClean="0">
                    <a:latin typeface="Arial" charset="0"/>
                  </a:rPr>
                  <a:t>111.111.111.110</a:t>
                </a:r>
              </a:p>
            </p:txBody>
          </p:sp>
          <p:sp>
            <p:nvSpPr>
              <p:cNvPr id="48228" name="Text Box 25"/>
              <p:cNvSpPr txBox="1">
                <a:spLocks noChangeArrowheads="1"/>
              </p:cNvSpPr>
              <p:nvPr/>
            </p:nvSpPr>
            <p:spPr bwMode="auto">
              <a:xfrm>
                <a:off x="1938" y="2515"/>
                <a:ext cx="967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smtClean="0">
                    <a:latin typeface="Arial" charset="0"/>
                  </a:rPr>
                  <a:t>E6-E9-00-17-BB-4B</a:t>
                </a:r>
              </a:p>
            </p:txBody>
          </p:sp>
        </p:grpSp>
        <p:sp>
          <p:nvSpPr>
            <p:cNvPr id="48180" name="Text Box 26"/>
            <p:cNvSpPr txBox="1">
              <a:spLocks noChangeArrowheads="1"/>
            </p:cNvSpPr>
            <p:nvPr/>
          </p:nvSpPr>
          <p:spPr bwMode="auto">
            <a:xfrm>
              <a:off x="952500" y="6037263"/>
              <a:ext cx="16271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smtClean="0">
                  <a:latin typeface="Arial" charset="0"/>
                </a:rPr>
                <a:t>CC-49-DE-D0-AB-7D</a:t>
              </a:r>
            </a:p>
          </p:txBody>
        </p:sp>
        <p:sp>
          <p:nvSpPr>
            <p:cNvPr id="48181" name="Text Box 27"/>
            <p:cNvSpPr txBox="1">
              <a:spLocks noChangeArrowheads="1"/>
            </p:cNvSpPr>
            <p:nvPr/>
          </p:nvSpPr>
          <p:spPr bwMode="auto">
            <a:xfrm>
              <a:off x="942975" y="5854700"/>
              <a:ext cx="1322388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smtClean="0">
                  <a:latin typeface="Arial" charset="0"/>
                </a:rPr>
                <a:t>111.111.111.112</a:t>
              </a:r>
            </a:p>
          </p:txBody>
        </p:sp>
        <p:sp>
          <p:nvSpPr>
            <p:cNvPr id="48182" name="Text Box 30"/>
            <p:cNvSpPr txBox="1">
              <a:spLocks noChangeArrowheads="1"/>
            </p:cNvSpPr>
            <p:nvPr/>
          </p:nvSpPr>
          <p:spPr bwMode="auto">
            <a:xfrm>
              <a:off x="709613" y="4741863"/>
              <a:ext cx="1322387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smtClean="0">
                  <a:latin typeface="Arial" charset="0"/>
                </a:rPr>
                <a:t>111.111.111.111</a:t>
              </a:r>
            </a:p>
          </p:txBody>
        </p:sp>
        <p:sp>
          <p:nvSpPr>
            <p:cNvPr id="48183" name="Text Box 33"/>
            <p:cNvSpPr txBox="1">
              <a:spLocks noChangeArrowheads="1"/>
            </p:cNvSpPr>
            <p:nvPr/>
          </p:nvSpPr>
          <p:spPr bwMode="auto">
            <a:xfrm>
              <a:off x="730250" y="4927600"/>
              <a:ext cx="1509713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smtClean="0">
                  <a:latin typeface="Arial" charset="0"/>
                </a:rPr>
                <a:t>74-29-9C-E8-FF-55</a:t>
              </a:r>
            </a:p>
          </p:txBody>
        </p:sp>
        <p:sp>
          <p:nvSpPr>
            <p:cNvPr id="138295" name="Freeform 39"/>
            <p:cNvSpPr>
              <a:spLocks/>
            </p:cNvSpPr>
            <p:nvPr/>
          </p:nvSpPr>
          <p:spPr bwMode="auto">
            <a:xfrm>
              <a:off x="2365375" y="4437063"/>
              <a:ext cx="839788" cy="1069975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CC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8185" name="Line 40"/>
            <p:cNvSpPr>
              <a:spLocks noChangeShapeType="1"/>
            </p:cNvSpPr>
            <p:nvPr/>
          </p:nvSpPr>
          <p:spPr bwMode="auto">
            <a:xfrm>
              <a:off x="2062163" y="4416425"/>
              <a:ext cx="438150" cy="2301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8186" name="Line 41"/>
            <p:cNvSpPr>
              <a:spLocks noChangeShapeType="1"/>
            </p:cNvSpPr>
            <p:nvPr/>
          </p:nvSpPr>
          <p:spPr bwMode="auto">
            <a:xfrm flipV="1">
              <a:off x="2185988" y="5360988"/>
              <a:ext cx="231775" cy="255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8187" name="Line 42"/>
            <p:cNvSpPr>
              <a:spLocks noChangeShapeType="1"/>
            </p:cNvSpPr>
            <p:nvPr/>
          </p:nvSpPr>
          <p:spPr bwMode="auto">
            <a:xfrm>
              <a:off x="3184525" y="4954588"/>
              <a:ext cx="584200" cy="9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8188" name="Line 44"/>
            <p:cNvSpPr>
              <a:spLocks noChangeShapeType="1"/>
            </p:cNvSpPr>
            <p:nvPr/>
          </p:nvSpPr>
          <p:spPr bwMode="auto">
            <a:xfrm flipV="1">
              <a:off x="2101850" y="5711825"/>
              <a:ext cx="0" cy="1635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8189" name="Line 45"/>
            <p:cNvSpPr>
              <a:spLocks noChangeShapeType="1"/>
            </p:cNvSpPr>
            <p:nvPr/>
          </p:nvSpPr>
          <p:spPr bwMode="auto">
            <a:xfrm flipH="1" flipV="1">
              <a:off x="1976438" y="4489450"/>
              <a:ext cx="0" cy="3984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8190" name="Line 46"/>
            <p:cNvSpPr>
              <a:spLocks noChangeShapeType="1"/>
            </p:cNvSpPr>
            <p:nvPr/>
          </p:nvSpPr>
          <p:spPr bwMode="auto">
            <a:xfrm>
              <a:off x="3854450" y="5021263"/>
              <a:ext cx="0" cy="7508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8191" name="Line 47"/>
            <p:cNvSpPr>
              <a:spLocks noChangeShapeType="1"/>
            </p:cNvSpPr>
            <p:nvPr/>
          </p:nvSpPr>
          <p:spPr bwMode="auto">
            <a:xfrm flipH="1" flipV="1">
              <a:off x="4935538" y="5011738"/>
              <a:ext cx="4762" cy="2206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20" name="Text Box 58"/>
            <p:cNvSpPr txBox="1">
              <a:spLocks noChangeArrowheads="1"/>
            </p:cNvSpPr>
            <p:nvPr/>
          </p:nvSpPr>
          <p:spPr bwMode="auto">
            <a:xfrm>
              <a:off x="719138" y="4156075"/>
              <a:ext cx="390525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j-lt"/>
                  <a:ea typeface="+mn-ea"/>
                </a:rPr>
                <a:t>A</a:t>
              </a:r>
            </a:p>
          </p:txBody>
        </p:sp>
        <p:sp>
          <p:nvSpPr>
            <p:cNvPr id="48193" name="Line 60"/>
            <p:cNvSpPr>
              <a:spLocks noChangeShapeType="1"/>
            </p:cNvSpPr>
            <p:nvPr/>
          </p:nvSpPr>
          <p:spPr bwMode="auto">
            <a:xfrm>
              <a:off x="5045075" y="4921250"/>
              <a:ext cx="11985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138305" name="Group 63"/>
            <p:cNvGrpSpPr>
              <a:grpSpLocks/>
            </p:cNvGrpSpPr>
            <p:nvPr/>
          </p:nvGrpSpPr>
          <p:grpSpPr bwMode="auto">
            <a:xfrm>
              <a:off x="7372350" y="4845050"/>
              <a:ext cx="1558925" cy="460375"/>
              <a:chOff x="4351" y="2786"/>
              <a:chExt cx="982" cy="290"/>
            </a:xfrm>
          </p:grpSpPr>
          <p:sp>
            <p:nvSpPr>
              <p:cNvPr id="48225" name="Text Box 64"/>
              <p:cNvSpPr txBox="1">
                <a:spLocks noChangeArrowheads="1"/>
              </p:cNvSpPr>
              <p:nvPr/>
            </p:nvSpPr>
            <p:spPr bwMode="auto">
              <a:xfrm>
                <a:off x="4352" y="2786"/>
                <a:ext cx="83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smtClean="0">
                    <a:latin typeface="Arial" charset="0"/>
                  </a:rPr>
                  <a:t>222.222.222.222</a:t>
                </a:r>
              </a:p>
            </p:txBody>
          </p:sp>
          <p:sp>
            <p:nvSpPr>
              <p:cNvPr id="48226" name="Text Box 65"/>
              <p:cNvSpPr txBox="1">
                <a:spLocks noChangeArrowheads="1"/>
              </p:cNvSpPr>
              <p:nvPr/>
            </p:nvSpPr>
            <p:spPr bwMode="auto">
              <a:xfrm>
                <a:off x="4351" y="2904"/>
                <a:ext cx="982" cy="1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smtClean="0">
                    <a:latin typeface="Arial" charset="0"/>
                  </a:rPr>
                  <a:t>49-BD-D2-C7-56-2A</a:t>
                </a:r>
              </a:p>
            </p:txBody>
          </p:sp>
        </p:grpSp>
        <p:sp>
          <p:nvSpPr>
            <p:cNvPr id="48195" name="Line 67"/>
            <p:cNvSpPr>
              <a:spLocks noChangeShapeType="1"/>
            </p:cNvSpPr>
            <p:nvPr/>
          </p:nvSpPr>
          <p:spPr bwMode="auto">
            <a:xfrm flipV="1">
              <a:off x="6943725" y="4416425"/>
              <a:ext cx="450850" cy="3175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8196" name="Line 68"/>
            <p:cNvSpPr>
              <a:spLocks noChangeShapeType="1"/>
            </p:cNvSpPr>
            <p:nvPr/>
          </p:nvSpPr>
          <p:spPr bwMode="auto">
            <a:xfrm flipH="1" flipV="1">
              <a:off x="7469188" y="4492625"/>
              <a:ext cx="11112" cy="3889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8197" name="Text Box 71"/>
            <p:cNvSpPr txBox="1">
              <a:spLocks noChangeArrowheads="1"/>
            </p:cNvSpPr>
            <p:nvPr/>
          </p:nvSpPr>
          <p:spPr bwMode="auto">
            <a:xfrm>
              <a:off x="7073900" y="5811838"/>
              <a:ext cx="13223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smtClean="0">
                  <a:latin typeface="Arial" charset="0"/>
                </a:rPr>
                <a:t>222.222.222.221</a:t>
              </a:r>
            </a:p>
          </p:txBody>
        </p:sp>
        <p:sp>
          <p:nvSpPr>
            <p:cNvPr id="48198" name="Text Box 72"/>
            <p:cNvSpPr txBox="1">
              <a:spLocks noChangeArrowheads="1"/>
            </p:cNvSpPr>
            <p:nvPr/>
          </p:nvSpPr>
          <p:spPr bwMode="auto">
            <a:xfrm>
              <a:off x="7077075" y="5986463"/>
              <a:ext cx="1501775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smtClean="0">
                  <a:latin typeface="Arial" charset="0"/>
                </a:rPr>
                <a:t>88-B2-2F-54-1A-0F</a:t>
              </a:r>
            </a:p>
          </p:txBody>
        </p:sp>
        <p:sp>
          <p:nvSpPr>
            <p:cNvPr id="48199" name="Line 73"/>
            <p:cNvSpPr>
              <a:spLocks noChangeShapeType="1"/>
            </p:cNvSpPr>
            <p:nvPr/>
          </p:nvSpPr>
          <p:spPr bwMode="auto">
            <a:xfrm flipH="1" flipV="1">
              <a:off x="6873875" y="5313363"/>
              <a:ext cx="254000" cy="250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8200" name="Line 74"/>
            <p:cNvSpPr>
              <a:spLocks noChangeShapeType="1"/>
            </p:cNvSpPr>
            <p:nvPr/>
          </p:nvSpPr>
          <p:spPr bwMode="auto">
            <a:xfrm flipH="1">
              <a:off x="7208838" y="5654675"/>
              <a:ext cx="4762" cy="2016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38312" name="Freeform 75"/>
            <p:cNvSpPr>
              <a:spLocks/>
            </p:cNvSpPr>
            <p:nvPr/>
          </p:nvSpPr>
          <p:spPr bwMode="auto">
            <a:xfrm>
              <a:off x="6203950" y="4440238"/>
              <a:ext cx="765175" cy="1081088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CC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0" name="Text Box 76"/>
            <p:cNvSpPr txBox="1">
              <a:spLocks noChangeArrowheads="1"/>
            </p:cNvSpPr>
            <p:nvPr/>
          </p:nvSpPr>
          <p:spPr bwMode="auto">
            <a:xfrm>
              <a:off x="8307388" y="4073525"/>
              <a:ext cx="357187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j-lt"/>
                  <a:ea typeface="+mn-ea"/>
                </a:rPr>
                <a:t>B</a:t>
              </a:r>
            </a:p>
          </p:txBody>
        </p:sp>
        <p:grpSp>
          <p:nvGrpSpPr>
            <p:cNvPr id="138314" name="Group 130"/>
            <p:cNvGrpSpPr>
              <a:grpSpLocks/>
            </p:cNvGrpSpPr>
            <p:nvPr/>
          </p:nvGrpSpPr>
          <p:grpSpPr bwMode="auto">
            <a:xfrm>
              <a:off x="7179310" y="4033520"/>
              <a:ext cx="1009650" cy="855028"/>
              <a:chOff x="7179310" y="4033520"/>
              <a:chExt cx="1009650" cy="855028"/>
            </a:xfrm>
          </p:grpSpPr>
          <p:grpSp>
            <p:nvGrpSpPr>
              <p:cNvPr id="138332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38334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8335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296 w 356"/>
                    <a:gd name="T3" fmla="*/ 69 h 368"/>
                    <a:gd name="T4" fmla="*/ 1537 w 356"/>
                    <a:gd name="T5" fmla="*/ 1447 h 368"/>
                    <a:gd name="T6" fmla="*/ 339 w 356"/>
                    <a:gd name="T7" fmla="*/ 1810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sp>
            <p:nvSpPr>
              <p:cNvPr id="150" name="Rectangle 43"/>
              <p:cNvSpPr>
                <a:spLocks noChangeArrowheads="1"/>
              </p:cNvSpPr>
              <p:nvPr/>
            </p:nvSpPr>
            <p:spPr bwMode="auto">
              <a:xfrm rot="-5400000">
                <a:off x="7438232" y="4309268"/>
                <a:ext cx="127000" cy="195263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</p:grpSp>
        <p:grpSp>
          <p:nvGrpSpPr>
            <p:cNvPr id="138315" name="Group 131"/>
            <p:cNvGrpSpPr>
              <a:grpSpLocks/>
            </p:cNvGrpSpPr>
            <p:nvPr/>
          </p:nvGrpSpPr>
          <p:grpSpPr bwMode="auto">
            <a:xfrm>
              <a:off x="3757931" y="4714240"/>
              <a:ext cx="1291589" cy="426719"/>
              <a:chOff x="4011931" y="3379152"/>
              <a:chExt cx="1262062" cy="390207"/>
            </a:xfrm>
          </p:grpSpPr>
          <p:sp>
            <p:nvSpPr>
              <p:cNvPr id="138" name="Rectangle 43"/>
              <p:cNvSpPr>
                <a:spLocks noChangeArrowheads="1"/>
              </p:cNvSpPr>
              <p:nvPr/>
            </p:nvSpPr>
            <p:spPr bwMode="auto">
              <a:xfrm rot="-5400000">
                <a:off x="5112705" y="3476529"/>
                <a:ext cx="127747" cy="19545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grpSp>
            <p:nvGrpSpPr>
              <p:cNvPr id="138322" name="Group 1185"/>
              <p:cNvGrpSpPr>
                <a:grpSpLocks/>
              </p:cNvGrpSpPr>
              <p:nvPr/>
            </p:nvGrpSpPr>
            <p:grpSpPr bwMode="auto">
              <a:xfrm>
                <a:off x="4197985" y="3379152"/>
                <a:ext cx="892175" cy="390207"/>
                <a:chOff x="4650" y="1129"/>
                <a:chExt cx="246" cy="95"/>
              </a:xfrm>
            </p:grpSpPr>
            <p:sp>
              <p:nvSpPr>
                <p:cNvPr id="138324" name="Oval 407"/>
                <p:cNvSpPr>
                  <a:spLocks noChangeArrowheads="1"/>
                </p:cNvSpPr>
                <p:nvPr/>
              </p:nvSpPr>
              <p:spPr bwMode="auto">
                <a:xfrm>
                  <a:off x="4651" y="1171"/>
                  <a:ext cx="244" cy="5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 i="0">
                    <a:latin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8325" name="Rectangle 410"/>
                <p:cNvSpPr>
                  <a:spLocks noChangeArrowheads="1"/>
                </p:cNvSpPr>
                <p:nvPr/>
              </p:nvSpPr>
              <p:spPr bwMode="auto">
                <a:xfrm>
                  <a:off x="4651" y="1165"/>
                  <a:ext cx="245" cy="3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/>
                  <a:endParaRPr lang="en-US" altLang="en-US" i="0">
                    <a:latin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8326" name="Oval 411"/>
                <p:cNvSpPr>
                  <a:spLocks noChangeArrowheads="1"/>
                </p:cNvSpPr>
                <p:nvPr/>
              </p:nvSpPr>
              <p:spPr bwMode="auto">
                <a:xfrm>
                  <a:off x="4650" y="1129"/>
                  <a:ext cx="244" cy="6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 i="0">
                    <a:latin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38327" name="Group 1189"/>
                <p:cNvGrpSpPr>
                  <a:grpSpLocks/>
                </p:cNvGrpSpPr>
                <p:nvPr/>
              </p:nvGrpSpPr>
              <p:grpSpPr bwMode="auto">
                <a:xfrm>
                  <a:off x="4699" y="1145"/>
                  <a:ext cx="138" cy="29"/>
                  <a:chOff x="2468" y="1332"/>
                  <a:chExt cx="310" cy="60"/>
                </a:xfrm>
              </p:grpSpPr>
              <p:sp>
                <p:nvSpPr>
                  <p:cNvPr id="138330" name="Freeform 1190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8331" name="Freeform 1191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8217" name="Line 1192"/>
                <p:cNvSpPr>
                  <a:spLocks noChangeShapeType="1"/>
                </p:cNvSpPr>
                <p:nvPr/>
              </p:nvSpPr>
              <p:spPr bwMode="auto">
                <a:xfrm>
                  <a:off x="4651" y="1158"/>
                  <a:ext cx="0" cy="4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48218" name="Line 1193"/>
                <p:cNvSpPr>
                  <a:spLocks noChangeShapeType="1"/>
                </p:cNvSpPr>
                <p:nvPr/>
              </p:nvSpPr>
              <p:spPr bwMode="auto">
                <a:xfrm>
                  <a:off x="4894" y="1160"/>
                  <a:ext cx="0" cy="4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140" name="Rectangle 43"/>
              <p:cNvSpPr>
                <a:spLocks noChangeArrowheads="1"/>
              </p:cNvSpPr>
              <p:nvPr/>
            </p:nvSpPr>
            <p:spPr bwMode="auto">
              <a:xfrm rot="-5400000">
                <a:off x="4046200" y="3485965"/>
                <a:ext cx="126295" cy="19545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</p:grpSp>
        <p:grpSp>
          <p:nvGrpSpPr>
            <p:cNvPr id="138316" name="Group 132"/>
            <p:cNvGrpSpPr>
              <a:grpSpLocks/>
            </p:cNvGrpSpPr>
            <p:nvPr/>
          </p:nvGrpSpPr>
          <p:grpSpPr bwMode="auto">
            <a:xfrm>
              <a:off x="1483360" y="5313680"/>
              <a:ext cx="701043" cy="517588"/>
              <a:chOff x="1046480" y="3962400"/>
              <a:chExt cx="1026163" cy="761428"/>
            </a:xfrm>
          </p:grpSpPr>
          <p:sp>
            <p:nvSpPr>
              <p:cNvPr id="134" name="Rectangle 48"/>
              <p:cNvSpPr>
                <a:spLocks noChangeArrowheads="1"/>
              </p:cNvSpPr>
              <p:nvPr/>
            </p:nvSpPr>
            <p:spPr bwMode="auto">
              <a:xfrm rot="-5400000">
                <a:off x="1893438" y="4298853"/>
                <a:ext cx="109762" cy="248638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grpSp>
            <p:nvGrpSpPr>
              <p:cNvPr id="138318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38319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8320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296 w 356"/>
                    <a:gd name="T3" fmla="*/ 69 h 368"/>
                    <a:gd name="T4" fmla="*/ 1537 w 356"/>
                    <a:gd name="T5" fmla="*/ 1447 h 368"/>
                    <a:gd name="T6" fmla="*/ 339 w 356"/>
                    <a:gd name="T7" fmla="*/ 1810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718850" name="AutoShape 2"/>
          <p:cNvSpPr>
            <a:spLocks noChangeArrowheads="1"/>
          </p:cNvSpPr>
          <p:nvPr/>
        </p:nvSpPr>
        <p:spPr bwMode="auto">
          <a:xfrm>
            <a:off x="5710238" y="3144838"/>
            <a:ext cx="314325" cy="792162"/>
          </a:xfrm>
          <a:prstGeom prst="downArrow">
            <a:avLst>
              <a:gd name="adj1" fmla="val 50000"/>
              <a:gd name="adj2" fmla="val 63005"/>
            </a:avLst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grpSp>
        <p:nvGrpSpPr>
          <p:cNvPr id="138246" name="Group 67"/>
          <p:cNvGrpSpPr>
            <a:grpSpLocks/>
          </p:cNvGrpSpPr>
          <p:nvPr/>
        </p:nvGrpSpPr>
        <p:grpSpPr bwMode="auto">
          <a:xfrm>
            <a:off x="5216525" y="2701925"/>
            <a:ext cx="2011363" cy="760413"/>
            <a:chOff x="1197" y="1665"/>
            <a:chExt cx="1267" cy="479"/>
          </a:xfrm>
        </p:grpSpPr>
        <p:grpSp>
          <p:nvGrpSpPr>
            <p:cNvPr id="138280" name="Group 68"/>
            <p:cNvGrpSpPr>
              <a:grpSpLocks/>
            </p:cNvGrpSpPr>
            <p:nvPr/>
          </p:nvGrpSpPr>
          <p:grpSpPr bwMode="auto">
            <a:xfrm>
              <a:off x="1231" y="1990"/>
              <a:ext cx="691" cy="154"/>
              <a:chOff x="1231" y="1990"/>
              <a:chExt cx="691" cy="154"/>
            </a:xfrm>
          </p:grpSpPr>
          <p:sp>
            <p:nvSpPr>
              <p:cNvPr id="48171" name="Rectangle 69"/>
              <p:cNvSpPr>
                <a:spLocks noChangeArrowheads="1"/>
              </p:cNvSpPr>
              <p:nvPr/>
            </p:nvSpPr>
            <p:spPr bwMode="auto">
              <a:xfrm>
                <a:off x="1231" y="1991"/>
                <a:ext cx="691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8172" name="Line 70"/>
              <p:cNvSpPr>
                <a:spLocks noChangeShapeType="1"/>
              </p:cNvSpPr>
              <p:nvPr/>
            </p:nvSpPr>
            <p:spPr bwMode="auto">
              <a:xfrm>
                <a:off x="1337" y="1990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8173" name="Line 71"/>
              <p:cNvSpPr>
                <a:spLocks noChangeShapeType="1"/>
              </p:cNvSpPr>
              <p:nvPr/>
            </p:nvSpPr>
            <p:spPr bwMode="auto">
              <a:xfrm>
                <a:off x="1427" y="1992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  <p:sp>
          <p:nvSpPr>
            <p:cNvPr id="48170" name="Text Box 72"/>
            <p:cNvSpPr txBox="1">
              <a:spLocks noChangeArrowheads="1"/>
            </p:cNvSpPr>
            <p:nvPr/>
          </p:nvSpPr>
          <p:spPr bwMode="auto">
            <a:xfrm>
              <a:off x="1197" y="1665"/>
              <a:ext cx="126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smtClean="0">
                  <a:latin typeface="Arial" charset="0"/>
                </a:rPr>
                <a:t>IP src: 111.111.111.111</a:t>
              </a:r>
            </a:p>
            <a:p>
              <a:pPr>
                <a:defRPr/>
              </a:pPr>
              <a:r>
                <a:rPr lang="en-US" sz="1200" i="0" smtClean="0">
                  <a:latin typeface="Arial" charset="0"/>
                </a:rPr>
                <a:t>   IP dest: 222.222.222.222</a:t>
              </a:r>
            </a:p>
          </p:txBody>
        </p:sp>
      </p:grpSp>
      <p:grpSp>
        <p:nvGrpSpPr>
          <p:cNvPr id="718921" name="Group 73"/>
          <p:cNvGrpSpPr>
            <a:grpSpLocks/>
          </p:cNvGrpSpPr>
          <p:nvPr/>
        </p:nvGrpSpPr>
        <p:grpSpPr bwMode="auto">
          <a:xfrm>
            <a:off x="5340350" y="2952750"/>
            <a:ext cx="146050" cy="385763"/>
            <a:chOff x="1272" y="1762"/>
            <a:chExt cx="92" cy="243"/>
          </a:xfrm>
        </p:grpSpPr>
        <p:sp>
          <p:nvSpPr>
            <p:cNvPr id="48167" name="Line 74"/>
            <p:cNvSpPr>
              <a:spLocks noChangeShapeType="1"/>
            </p:cNvSpPr>
            <p:nvPr/>
          </p:nvSpPr>
          <p:spPr bwMode="auto">
            <a:xfrm>
              <a:off x="1272" y="1762"/>
              <a:ext cx="0" cy="2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8168" name="Line 75"/>
            <p:cNvSpPr>
              <a:spLocks noChangeShapeType="1"/>
            </p:cNvSpPr>
            <p:nvPr/>
          </p:nvSpPr>
          <p:spPr bwMode="auto">
            <a:xfrm>
              <a:off x="1364" y="1878"/>
              <a:ext cx="0" cy="1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sp>
        <p:nvSpPr>
          <p:cNvPr id="718924" name="Rectangle 76"/>
          <p:cNvSpPr>
            <a:spLocks noChangeArrowheads="1"/>
          </p:cNvSpPr>
          <p:nvPr/>
        </p:nvSpPr>
        <p:spPr bwMode="auto">
          <a:xfrm>
            <a:off x="706438" y="1084263"/>
            <a:ext cx="7772400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000" i="0">
                <a:latin typeface="Gill Sans MT" charset="0"/>
                <a:ea typeface="ＭＳ Ｐゴシック" charset="0"/>
              </a:rPr>
              <a:t>R forwards datagram with IP source A, destination B </a:t>
            </a:r>
          </a:p>
        </p:txBody>
      </p:sp>
      <p:sp>
        <p:nvSpPr>
          <p:cNvPr id="718925" name="Rectangle 77"/>
          <p:cNvSpPr>
            <a:spLocks noChangeArrowheads="1"/>
          </p:cNvSpPr>
          <p:nvPr/>
        </p:nvSpPr>
        <p:spPr bwMode="auto">
          <a:xfrm>
            <a:off x="719138" y="1441450"/>
            <a:ext cx="7772400" cy="72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000" i="0">
                <a:latin typeface="Gill Sans MT" charset="0"/>
                <a:ea typeface="ＭＳ Ｐゴシック" charset="0"/>
              </a:rPr>
              <a:t>R creates link-layer frame with B's MAC address as dest, frame contains A-to-B IP datagram</a:t>
            </a:r>
            <a:endParaRPr lang="en-US" sz="2800" i="0">
              <a:latin typeface="Gill Sans MT" charset="0"/>
              <a:ea typeface="ＭＳ Ｐゴシック" charset="0"/>
            </a:endParaRPr>
          </a:p>
        </p:txBody>
      </p:sp>
      <p:grpSp>
        <p:nvGrpSpPr>
          <p:cNvPr id="718926" name="Group 78"/>
          <p:cNvGrpSpPr>
            <a:grpSpLocks/>
          </p:cNvGrpSpPr>
          <p:nvPr/>
        </p:nvGrpSpPr>
        <p:grpSpPr bwMode="auto">
          <a:xfrm>
            <a:off x="4791075" y="2293938"/>
            <a:ext cx="2398713" cy="1519237"/>
            <a:chOff x="931" y="1414"/>
            <a:chExt cx="1511" cy="957"/>
          </a:xfrm>
        </p:grpSpPr>
        <p:sp>
          <p:nvSpPr>
            <p:cNvPr id="48155" name="Text Box 79"/>
            <p:cNvSpPr txBox="1">
              <a:spLocks noChangeArrowheads="1"/>
            </p:cNvSpPr>
            <p:nvPr/>
          </p:nvSpPr>
          <p:spPr bwMode="auto">
            <a:xfrm>
              <a:off x="931" y="1414"/>
              <a:ext cx="1511" cy="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smtClean="0">
                  <a:latin typeface="Arial" charset="0"/>
                </a:rPr>
                <a:t>MAC src: </a:t>
              </a:r>
              <a:r>
                <a:rPr lang="en-US" sz="1200" i="0" smtClean="0">
                  <a:solidFill>
                    <a:srgbClr val="FF0000"/>
                  </a:solidFill>
                  <a:latin typeface="Arial" charset="0"/>
                </a:rPr>
                <a:t>1A-23-F9-CD-06-9B</a:t>
              </a:r>
            </a:p>
            <a:p>
              <a:pPr>
                <a:defRPr/>
              </a:pPr>
              <a:r>
                <a:rPr lang="en-US" sz="1200" i="0" smtClean="0">
                  <a:latin typeface="Arial" charset="0"/>
                </a:rPr>
                <a:t>  MAC dest: </a:t>
              </a:r>
              <a:r>
                <a:rPr lang="en-US" sz="1200" i="0" smtClean="0">
                  <a:solidFill>
                    <a:srgbClr val="FF0000"/>
                  </a:solidFill>
                  <a:latin typeface="Arial" charset="0"/>
                </a:rPr>
                <a:t>49-BD-D2-C7-56-2A</a:t>
              </a:r>
            </a:p>
            <a:p>
              <a:pPr>
                <a:defRPr/>
              </a:pPr>
              <a:endParaRPr lang="en-US" sz="1200" i="0" smtClean="0">
                <a:solidFill>
                  <a:srgbClr val="FF0000"/>
                </a:solidFill>
                <a:latin typeface="Arial" charset="0"/>
              </a:endParaRPr>
            </a:p>
          </p:txBody>
        </p:sp>
        <p:grpSp>
          <p:nvGrpSpPr>
            <p:cNvPr id="138267" name="Group 80"/>
            <p:cNvGrpSpPr>
              <a:grpSpLocks/>
            </p:cNvGrpSpPr>
            <p:nvPr/>
          </p:nvGrpSpPr>
          <p:grpSpPr bwMode="auto">
            <a:xfrm>
              <a:off x="981" y="2182"/>
              <a:ext cx="1049" cy="189"/>
              <a:chOff x="2829" y="2040"/>
              <a:chExt cx="1049" cy="189"/>
            </a:xfrm>
          </p:grpSpPr>
          <p:sp>
            <p:nvSpPr>
              <p:cNvPr id="48161" name="Rectangle 81"/>
              <p:cNvSpPr>
                <a:spLocks noChangeArrowheads="1"/>
              </p:cNvSpPr>
              <p:nvPr/>
            </p:nvSpPr>
            <p:spPr bwMode="auto">
              <a:xfrm>
                <a:off x="2829" y="2042"/>
                <a:ext cx="1049" cy="185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8162" name="Rectangle 82"/>
              <p:cNvSpPr>
                <a:spLocks noChangeArrowheads="1"/>
              </p:cNvSpPr>
              <p:nvPr/>
            </p:nvSpPr>
            <p:spPr bwMode="auto">
              <a:xfrm>
                <a:off x="3078" y="2060"/>
                <a:ext cx="691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8163" name="Line 83"/>
              <p:cNvSpPr>
                <a:spLocks noChangeShapeType="1"/>
              </p:cNvSpPr>
              <p:nvPr/>
            </p:nvSpPr>
            <p:spPr bwMode="auto">
              <a:xfrm>
                <a:off x="3180" y="2063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8164" name="Line 84"/>
              <p:cNvSpPr>
                <a:spLocks noChangeShapeType="1"/>
              </p:cNvSpPr>
              <p:nvPr/>
            </p:nvSpPr>
            <p:spPr bwMode="auto">
              <a:xfrm>
                <a:off x="3276" y="2063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8165" name="Line 85"/>
              <p:cNvSpPr>
                <a:spLocks noChangeShapeType="1"/>
              </p:cNvSpPr>
              <p:nvPr/>
            </p:nvSpPr>
            <p:spPr bwMode="auto">
              <a:xfrm>
                <a:off x="2910" y="2040"/>
                <a:ext cx="0" cy="189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8166" name="Line 86"/>
              <p:cNvSpPr>
                <a:spLocks noChangeShapeType="1"/>
              </p:cNvSpPr>
              <p:nvPr/>
            </p:nvSpPr>
            <p:spPr bwMode="auto">
              <a:xfrm>
                <a:off x="3006" y="2040"/>
                <a:ext cx="0" cy="189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  <p:sp>
          <p:nvSpPr>
            <p:cNvPr id="48157" name="Line 87"/>
            <p:cNvSpPr>
              <a:spLocks noChangeShapeType="1"/>
            </p:cNvSpPr>
            <p:nvPr/>
          </p:nvSpPr>
          <p:spPr bwMode="auto">
            <a:xfrm flipV="1">
              <a:off x="1018" y="1576"/>
              <a:ext cx="2" cy="7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8158" name="Line 88"/>
            <p:cNvSpPr>
              <a:spLocks noChangeShapeType="1"/>
            </p:cNvSpPr>
            <p:nvPr/>
          </p:nvSpPr>
          <p:spPr bwMode="auto">
            <a:xfrm flipV="1">
              <a:off x="1106" y="1680"/>
              <a:ext cx="0" cy="5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8159" name="Line 89"/>
            <p:cNvSpPr>
              <a:spLocks noChangeShapeType="1"/>
            </p:cNvSpPr>
            <p:nvPr/>
          </p:nvSpPr>
          <p:spPr bwMode="auto">
            <a:xfrm flipH="1" flipV="1">
              <a:off x="1276" y="1812"/>
              <a:ext cx="2" cy="4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8160" name="Line 90"/>
            <p:cNvSpPr>
              <a:spLocks noChangeShapeType="1"/>
            </p:cNvSpPr>
            <p:nvPr/>
          </p:nvSpPr>
          <p:spPr bwMode="auto">
            <a:xfrm>
              <a:off x="1368" y="1924"/>
              <a:ext cx="2" cy="3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grpSp>
        <p:nvGrpSpPr>
          <p:cNvPr id="138251" name="Group 91"/>
          <p:cNvGrpSpPr>
            <a:grpSpLocks/>
          </p:cNvGrpSpPr>
          <p:nvPr/>
        </p:nvGrpSpPr>
        <p:grpSpPr bwMode="auto">
          <a:xfrm>
            <a:off x="3952875" y="2767013"/>
            <a:ext cx="895350" cy="2038350"/>
            <a:chOff x="2823" y="1545"/>
            <a:chExt cx="564" cy="1284"/>
          </a:xfrm>
        </p:grpSpPr>
        <p:sp>
          <p:nvSpPr>
            <p:cNvPr id="138261" name="Freeform 92"/>
            <p:cNvSpPr>
              <a:spLocks/>
            </p:cNvSpPr>
            <p:nvPr/>
          </p:nvSpPr>
          <p:spPr bwMode="auto">
            <a:xfrm>
              <a:off x="2823" y="2265"/>
              <a:ext cx="564" cy="564"/>
            </a:xfrm>
            <a:custGeom>
              <a:avLst/>
              <a:gdLst>
                <a:gd name="T0" fmla="*/ 564 w 564"/>
                <a:gd name="T1" fmla="*/ 0 h 564"/>
                <a:gd name="T2" fmla="*/ 287 w 564"/>
                <a:gd name="T3" fmla="*/ 564 h 564"/>
                <a:gd name="T4" fmla="*/ 0 w 564"/>
                <a:gd name="T5" fmla="*/ 0 h 564"/>
                <a:gd name="T6" fmla="*/ 564 w 564"/>
                <a:gd name="T7" fmla="*/ 0 h 56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64" h="564">
                  <a:moveTo>
                    <a:pt x="564" y="0"/>
                  </a:moveTo>
                  <a:lnTo>
                    <a:pt x="287" y="564"/>
                  </a:lnTo>
                  <a:lnTo>
                    <a:pt x="0" y="0"/>
                  </a:lnTo>
                  <a:lnTo>
                    <a:pt x="56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8151" name="Rectangle 93"/>
            <p:cNvSpPr>
              <a:spLocks noChangeArrowheads="1"/>
            </p:cNvSpPr>
            <p:nvPr/>
          </p:nvSpPr>
          <p:spPr bwMode="auto">
            <a:xfrm>
              <a:off x="2872" y="1877"/>
              <a:ext cx="493" cy="47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8152" name="Text Box 94"/>
            <p:cNvSpPr txBox="1">
              <a:spLocks noChangeArrowheads="1"/>
            </p:cNvSpPr>
            <p:nvPr/>
          </p:nvSpPr>
          <p:spPr bwMode="auto">
            <a:xfrm>
              <a:off x="2941" y="1545"/>
              <a:ext cx="336" cy="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endParaRPr lang="en-US" sz="1600" i="0" smtClean="0">
                <a:latin typeface="Arial" charset="0"/>
              </a:endParaRPr>
            </a:p>
            <a:p>
              <a:pPr algn="ctr">
                <a:defRPr/>
              </a:pPr>
              <a:endParaRPr lang="en-US" sz="1600" i="0" smtClean="0">
                <a:latin typeface="Arial" charset="0"/>
              </a:endParaRPr>
            </a:p>
            <a:p>
              <a:pPr algn="ctr">
                <a:defRPr/>
              </a:pPr>
              <a:r>
                <a:rPr lang="en-US" sz="1600" i="0" smtClean="0">
                  <a:latin typeface="Arial" charset="0"/>
                </a:rPr>
                <a:t>IP</a:t>
              </a:r>
            </a:p>
            <a:p>
              <a:pPr algn="ctr">
                <a:defRPr/>
              </a:pPr>
              <a:r>
                <a:rPr lang="en-US" sz="1600" i="0" smtClean="0">
                  <a:latin typeface="Arial" charset="0"/>
                </a:rPr>
                <a:t>Eth</a:t>
              </a:r>
            </a:p>
            <a:p>
              <a:pPr algn="ctr">
                <a:defRPr/>
              </a:pPr>
              <a:r>
                <a:rPr lang="en-US" sz="1600" i="0" smtClean="0">
                  <a:latin typeface="Arial" charset="0"/>
                </a:rPr>
                <a:t>Phy</a:t>
              </a:r>
            </a:p>
          </p:txBody>
        </p:sp>
        <p:sp>
          <p:nvSpPr>
            <p:cNvPr id="48153" name="Line 95"/>
            <p:cNvSpPr>
              <a:spLocks noChangeShapeType="1"/>
            </p:cNvSpPr>
            <p:nvPr/>
          </p:nvSpPr>
          <p:spPr bwMode="auto">
            <a:xfrm>
              <a:off x="2868" y="2039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8154" name="Line 96"/>
            <p:cNvSpPr>
              <a:spLocks noChangeShapeType="1"/>
            </p:cNvSpPr>
            <p:nvPr/>
          </p:nvSpPr>
          <p:spPr bwMode="auto">
            <a:xfrm>
              <a:off x="2865" y="219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grpSp>
        <p:nvGrpSpPr>
          <p:cNvPr id="138252" name="Group 113"/>
          <p:cNvGrpSpPr>
            <a:grpSpLocks/>
          </p:cNvGrpSpPr>
          <p:nvPr/>
        </p:nvGrpSpPr>
        <p:grpSpPr bwMode="auto">
          <a:xfrm>
            <a:off x="8061325" y="2478088"/>
            <a:ext cx="928688" cy="1954212"/>
            <a:chOff x="250" y="1380"/>
            <a:chExt cx="585" cy="1231"/>
          </a:xfrm>
        </p:grpSpPr>
        <p:sp>
          <p:nvSpPr>
            <p:cNvPr id="138254" name="Freeform 106"/>
            <p:cNvSpPr>
              <a:spLocks/>
            </p:cNvSpPr>
            <p:nvPr/>
          </p:nvSpPr>
          <p:spPr bwMode="auto">
            <a:xfrm>
              <a:off x="250" y="1414"/>
              <a:ext cx="582" cy="1197"/>
            </a:xfrm>
            <a:custGeom>
              <a:avLst/>
              <a:gdLst>
                <a:gd name="T0" fmla="*/ 582 w 582"/>
                <a:gd name="T1" fmla="*/ 781 h 1197"/>
                <a:gd name="T2" fmla="*/ 0 w 582"/>
                <a:gd name="T3" fmla="*/ 1197 h 1197"/>
                <a:gd name="T4" fmla="*/ 83 w 582"/>
                <a:gd name="T5" fmla="*/ 0 h 1197"/>
                <a:gd name="T6" fmla="*/ 582 w 582"/>
                <a:gd name="T7" fmla="*/ 781 h 119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82" h="1197">
                  <a:moveTo>
                    <a:pt x="582" y="781"/>
                  </a:moveTo>
                  <a:lnTo>
                    <a:pt x="0" y="1197"/>
                  </a:lnTo>
                  <a:lnTo>
                    <a:pt x="83" y="0"/>
                  </a:lnTo>
                  <a:lnTo>
                    <a:pt x="582" y="781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8144" name="Rectangle 107"/>
            <p:cNvSpPr>
              <a:spLocks noChangeArrowheads="1"/>
            </p:cNvSpPr>
            <p:nvPr/>
          </p:nvSpPr>
          <p:spPr bwMode="auto">
            <a:xfrm>
              <a:off x="338" y="1399"/>
              <a:ext cx="493" cy="79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8145" name="Text Box 108"/>
            <p:cNvSpPr txBox="1">
              <a:spLocks noChangeArrowheads="1"/>
            </p:cNvSpPr>
            <p:nvPr/>
          </p:nvSpPr>
          <p:spPr bwMode="auto">
            <a:xfrm>
              <a:off x="413" y="1380"/>
              <a:ext cx="336" cy="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endParaRPr lang="en-US" sz="1600" i="0" smtClean="0">
                <a:latin typeface="Arial" charset="0"/>
              </a:endParaRPr>
            </a:p>
            <a:p>
              <a:pPr algn="ctr">
                <a:defRPr/>
              </a:pPr>
              <a:endParaRPr lang="en-US" sz="1600" i="0" smtClean="0">
                <a:latin typeface="Arial" charset="0"/>
              </a:endParaRPr>
            </a:p>
            <a:p>
              <a:pPr algn="ctr">
                <a:defRPr/>
              </a:pPr>
              <a:r>
                <a:rPr lang="en-US" sz="1600" i="0" smtClean="0">
                  <a:latin typeface="Arial" charset="0"/>
                </a:rPr>
                <a:t>IP</a:t>
              </a:r>
            </a:p>
            <a:p>
              <a:pPr algn="ctr">
                <a:defRPr/>
              </a:pPr>
              <a:r>
                <a:rPr lang="en-US" sz="1600" i="0" smtClean="0">
                  <a:latin typeface="Arial" charset="0"/>
                </a:rPr>
                <a:t>Eth</a:t>
              </a:r>
            </a:p>
            <a:p>
              <a:pPr algn="ctr">
                <a:defRPr/>
              </a:pPr>
              <a:r>
                <a:rPr lang="en-US" sz="1600" i="0" smtClean="0">
                  <a:latin typeface="Arial" charset="0"/>
                </a:rPr>
                <a:t>Phy</a:t>
              </a:r>
            </a:p>
          </p:txBody>
        </p:sp>
        <p:sp>
          <p:nvSpPr>
            <p:cNvPr id="48146" name="Line 109"/>
            <p:cNvSpPr>
              <a:spLocks noChangeShapeType="1"/>
            </p:cNvSpPr>
            <p:nvPr/>
          </p:nvSpPr>
          <p:spPr bwMode="auto">
            <a:xfrm>
              <a:off x="346" y="186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8147" name="Line 110"/>
            <p:cNvSpPr>
              <a:spLocks noChangeShapeType="1"/>
            </p:cNvSpPr>
            <p:nvPr/>
          </p:nvSpPr>
          <p:spPr bwMode="auto">
            <a:xfrm>
              <a:off x="343" y="2027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8148" name="Line 111"/>
            <p:cNvSpPr>
              <a:spLocks noChangeShapeType="1"/>
            </p:cNvSpPr>
            <p:nvPr/>
          </p:nvSpPr>
          <p:spPr bwMode="auto">
            <a:xfrm>
              <a:off x="340" y="2186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8149" name="Line 112"/>
            <p:cNvSpPr>
              <a:spLocks noChangeShapeType="1"/>
            </p:cNvSpPr>
            <p:nvPr/>
          </p:nvSpPr>
          <p:spPr bwMode="auto">
            <a:xfrm>
              <a:off x="330" y="169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sp>
        <p:nvSpPr>
          <p:cNvPr id="110" name="Title 1"/>
          <p:cNvSpPr>
            <a:spLocks noGrp="1"/>
          </p:cNvSpPr>
          <p:nvPr>
            <p:ph type="title"/>
          </p:nvPr>
        </p:nvSpPr>
        <p:spPr>
          <a:xfrm>
            <a:off x="0" y="-15648"/>
            <a:ext cx="7874000" cy="68330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Switches and Local Area Networks</a:t>
            </a:r>
            <a:endParaRPr lang="en-US" dirty="0"/>
          </a:p>
        </p:txBody>
      </p:sp>
      <p:sp>
        <p:nvSpPr>
          <p:cNvPr id="111" name="TextBox 110"/>
          <p:cNvSpPr txBox="1"/>
          <p:nvPr/>
        </p:nvSpPr>
        <p:spPr>
          <a:xfrm>
            <a:off x="97868" y="598387"/>
            <a:ext cx="81576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ARP: Address Resolution Protocol; different LAN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42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71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7189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18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850" grpId="0" animBg="1"/>
      <p:bldP spid="718924" grpId="0"/>
      <p:bldP spid="71892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289" name="Group 101"/>
          <p:cNvGrpSpPr>
            <a:grpSpLocks/>
          </p:cNvGrpSpPr>
          <p:nvPr/>
        </p:nvGrpSpPr>
        <p:grpSpPr bwMode="auto">
          <a:xfrm>
            <a:off x="709613" y="3962400"/>
            <a:ext cx="8221662" cy="2349500"/>
            <a:chOff x="709613" y="3962400"/>
            <a:chExt cx="8221662" cy="2349500"/>
          </a:xfrm>
        </p:grpSpPr>
        <p:grpSp>
          <p:nvGrpSpPr>
            <p:cNvPr id="140334" name="Group 102"/>
            <p:cNvGrpSpPr>
              <a:grpSpLocks/>
            </p:cNvGrpSpPr>
            <p:nvPr/>
          </p:nvGrpSpPr>
          <p:grpSpPr bwMode="auto">
            <a:xfrm>
              <a:off x="6979920" y="5354320"/>
              <a:ext cx="711200" cy="601028"/>
              <a:chOff x="7179310" y="4033520"/>
              <a:chExt cx="1009650" cy="855028"/>
            </a:xfrm>
          </p:grpSpPr>
          <p:grpSp>
            <p:nvGrpSpPr>
              <p:cNvPr id="140393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40395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40396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296 w 356"/>
                    <a:gd name="T3" fmla="*/ 69 h 368"/>
                    <a:gd name="T4" fmla="*/ 1537 w 356"/>
                    <a:gd name="T5" fmla="*/ 1447 h 368"/>
                    <a:gd name="T6" fmla="*/ 339 w 356"/>
                    <a:gd name="T7" fmla="*/ 1810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sp>
            <p:nvSpPr>
              <p:cNvPr id="163" name="Rectangle 43"/>
              <p:cNvSpPr>
                <a:spLocks noChangeArrowheads="1"/>
              </p:cNvSpPr>
              <p:nvPr/>
            </p:nvSpPr>
            <p:spPr bwMode="auto">
              <a:xfrm rot="-5400000">
                <a:off x="7439930" y="4308572"/>
                <a:ext cx="126470" cy="196070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</p:grpSp>
        <p:grpSp>
          <p:nvGrpSpPr>
            <p:cNvPr id="140335" name="Group 103"/>
            <p:cNvGrpSpPr>
              <a:grpSpLocks/>
            </p:cNvGrpSpPr>
            <p:nvPr/>
          </p:nvGrpSpPr>
          <p:grpSpPr bwMode="auto">
            <a:xfrm>
              <a:off x="1046480" y="3962400"/>
              <a:ext cx="1026163" cy="761428"/>
              <a:chOff x="1046480" y="3962400"/>
              <a:chExt cx="1026163" cy="761428"/>
            </a:xfrm>
          </p:grpSpPr>
          <p:sp>
            <p:nvSpPr>
              <p:cNvPr id="158" name="Rectangle 48"/>
              <p:cNvSpPr>
                <a:spLocks noChangeArrowheads="1"/>
              </p:cNvSpPr>
              <p:nvPr/>
            </p:nvSpPr>
            <p:spPr bwMode="auto">
              <a:xfrm rot="-5400000">
                <a:off x="1893887" y="4300538"/>
                <a:ext cx="111125" cy="247650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grpSp>
            <p:nvGrpSpPr>
              <p:cNvPr id="140390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40391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40392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296 w 356"/>
                    <a:gd name="T3" fmla="*/ 69 h 368"/>
                    <a:gd name="T4" fmla="*/ 1537 w 356"/>
                    <a:gd name="T5" fmla="*/ 1447 h 368"/>
                    <a:gd name="T6" fmla="*/ 339 w 356"/>
                    <a:gd name="T7" fmla="*/ 1810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sp>
          <p:nvSpPr>
            <p:cNvPr id="105" name="Text Box 4"/>
            <p:cNvSpPr txBox="1">
              <a:spLocks noChangeArrowheads="1"/>
            </p:cNvSpPr>
            <p:nvPr/>
          </p:nvSpPr>
          <p:spPr bwMode="auto">
            <a:xfrm>
              <a:off x="4224338" y="4381500"/>
              <a:ext cx="376237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n-lt"/>
                  <a:ea typeface="+mn-ea"/>
                </a:rPr>
                <a:t>R</a:t>
              </a:r>
              <a:endParaRPr lang="en-US" i="0" dirty="0">
                <a:latin typeface="+mn-lt"/>
                <a:ea typeface="+mn-ea"/>
              </a:endParaRPr>
            </a:p>
          </p:txBody>
        </p:sp>
        <p:sp>
          <p:nvSpPr>
            <p:cNvPr id="49202" name="Text Box 21"/>
            <p:cNvSpPr txBox="1">
              <a:spLocks noChangeArrowheads="1"/>
            </p:cNvSpPr>
            <p:nvPr/>
          </p:nvSpPr>
          <p:spPr bwMode="auto">
            <a:xfrm>
              <a:off x="3868738" y="5378450"/>
              <a:ext cx="1543050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smtClean="0">
                  <a:latin typeface="Arial" charset="0"/>
                </a:rPr>
                <a:t>1A-23-F9-CD-06-9B</a:t>
              </a:r>
            </a:p>
          </p:txBody>
        </p:sp>
        <p:sp>
          <p:nvSpPr>
            <p:cNvPr id="49203" name="Text Box 22"/>
            <p:cNvSpPr txBox="1">
              <a:spLocks noChangeArrowheads="1"/>
            </p:cNvSpPr>
            <p:nvPr/>
          </p:nvSpPr>
          <p:spPr bwMode="auto">
            <a:xfrm>
              <a:off x="4016375" y="5205413"/>
              <a:ext cx="13223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smtClean="0">
                  <a:latin typeface="Arial" charset="0"/>
                </a:rPr>
                <a:t>222.222.222.220</a:t>
              </a:r>
            </a:p>
          </p:txBody>
        </p:sp>
        <p:grpSp>
          <p:nvGrpSpPr>
            <p:cNvPr id="140339" name="Group 23"/>
            <p:cNvGrpSpPr>
              <a:grpSpLocks/>
            </p:cNvGrpSpPr>
            <p:nvPr/>
          </p:nvGrpSpPr>
          <p:grpSpPr bwMode="auto">
            <a:xfrm>
              <a:off x="3044825" y="5794375"/>
              <a:ext cx="1541463" cy="449263"/>
              <a:chOff x="1934" y="2405"/>
              <a:chExt cx="971" cy="283"/>
            </a:xfrm>
          </p:grpSpPr>
          <p:sp>
            <p:nvSpPr>
              <p:cNvPr id="49252" name="Text Box 24"/>
              <p:cNvSpPr txBox="1">
                <a:spLocks noChangeArrowheads="1"/>
              </p:cNvSpPr>
              <p:nvPr/>
            </p:nvSpPr>
            <p:spPr bwMode="auto">
              <a:xfrm>
                <a:off x="1934" y="2405"/>
                <a:ext cx="83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smtClean="0">
                    <a:latin typeface="Arial" charset="0"/>
                  </a:rPr>
                  <a:t>111.111.111.110</a:t>
                </a:r>
              </a:p>
            </p:txBody>
          </p:sp>
          <p:sp>
            <p:nvSpPr>
              <p:cNvPr id="49253" name="Text Box 25"/>
              <p:cNvSpPr txBox="1">
                <a:spLocks noChangeArrowheads="1"/>
              </p:cNvSpPr>
              <p:nvPr/>
            </p:nvSpPr>
            <p:spPr bwMode="auto">
              <a:xfrm>
                <a:off x="1938" y="2515"/>
                <a:ext cx="967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smtClean="0">
                    <a:latin typeface="Arial" charset="0"/>
                  </a:rPr>
                  <a:t>E6-E9-00-17-BB-4B</a:t>
                </a:r>
              </a:p>
            </p:txBody>
          </p:sp>
        </p:grpSp>
        <p:sp>
          <p:nvSpPr>
            <p:cNvPr id="49205" name="Text Box 26"/>
            <p:cNvSpPr txBox="1">
              <a:spLocks noChangeArrowheads="1"/>
            </p:cNvSpPr>
            <p:nvPr/>
          </p:nvSpPr>
          <p:spPr bwMode="auto">
            <a:xfrm>
              <a:off x="952500" y="6037263"/>
              <a:ext cx="16271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smtClean="0">
                  <a:latin typeface="Arial" charset="0"/>
                </a:rPr>
                <a:t>CC-49-DE-D0-AB-7D</a:t>
              </a:r>
            </a:p>
          </p:txBody>
        </p:sp>
        <p:sp>
          <p:nvSpPr>
            <p:cNvPr id="49206" name="Text Box 27"/>
            <p:cNvSpPr txBox="1">
              <a:spLocks noChangeArrowheads="1"/>
            </p:cNvSpPr>
            <p:nvPr/>
          </p:nvSpPr>
          <p:spPr bwMode="auto">
            <a:xfrm>
              <a:off x="942975" y="5854700"/>
              <a:ext cx="1322388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smtClean="0">
                  <a:latin typeface="Arial" charset="0"/>
                </a:rPr>
                <a:t>111.111.111.112</a:t>
              </a:r>
            </a:p>
          </p:txBody>
        </p:sp>
        <p:sp>
          <p:nvSpPr>
            <p:cNvPr id="49207" name="Text Box 30"/>
            <p:cNvSpPr txBox="1">
              <a:spLocks noChangeArrowheads="1"/>
            </p:cNvSpPr>
            <p:nvPr/>
          </p:nvSpPr>
          <p:spPr bwMode="auto">
            <a:xfrm>
              <a:off x="709613" y="4741863"/>
              <a:ext cx="1322387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smtClean="0">
                  <a:latin typeface="Arial" charset="0"/>
                </a:rPr>
                <a:t>111.111.111.111</a:t>
              </a:r>
            </a:p>
          </p:txBody>
        </p:sp>
        <p:sp>
          <p:nvSpPr>
            <p:cNvPr id="49208" name="Text Box 33"/>
            <p:cNvSpPr txBox="1">
              <a:spLocks noChangeArrowheads="1"/>
            </p:cNvSpPr>
            <p:nvPr/>
          </p:nvSpPr>
          <p:spPr bwMode="auto">
            <a:xfrm>
              <a:off x="730250" y="4927600"/>
              <a:ext cx="1509713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smtClean="0">
                  <a:latin typeface="Arial" charset="0"/>
                </a:rPr>
                <a:t>74-29-9C-E8-FF-55</a:t>
              </a:r>
            </a:p>
          </p:txBody>
        </p:sp>
        <p:sp>
          <p:nvSpPr>
            <p:cNvPr id="140344" name="Freeform 39"/>
            <p:cNvSpPr>
              <a:spLocks/>
            </p:cNvSpPr>
            <p:nvPr/>
          </p:nvSpPr>
          <p:spPr bwMode="auto">
            <a:xfrm>
              <a:off x="2365375" y="4437063"/>
              <a:ext cx="839788" cy="1069975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CC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9210" name="Line 40"/>
            <p:cNvSpPr>
              <a:spLocks noChangeShapeType="1"/>
            </p:cNvSpPr>
            <p:nvPr/>
          </p:nvSpPr>
          <p:spPr bwMode="auto">
            <a:xfrm>
              <a:off x="2062163" y="4416425"/>
              <a:ext cx="438150" cy="2301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9211" name="Line 41"/>
            <p:cNvSpPr>
              <a:spLocks noChangeShapeType="1"/>
            </p:cNvSpPr>
            <p:nvPr/>
          </p:nvSpPr>
          <p:spPr bwMode="auto">
            <a:xfrm flipV="1">
              <a:off x="2185988" y="5360988"/>
              <a:ext cx="231775" cy="255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9212" name="Line 42"/>
            <p:cNvSpPr>
              <a:spLocks noChangeShapeType="1"/>
            </p:cNvSpPr>
            <p:nvPr/>
          </p:nvSpPr>
          <p:spPr bwMode="auto">
            <a:xfrm>
              <a:off x="3184525" y="4954588"/>
              <a:ext cx="584200" cy="9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9213" name="Line 44"/>
            <p:cNvSpPr>
              <a:spLocks noChangeShapeType="1"/>
            </p:cNvSpPr>
            <p:nvPr/>
          </p:nvSpPr>
          <p:spPr bwMode="auto">
            <a:xfrm flipV="1">
              <a:off x="2101850" y="5711825"/>
              <a:ext cx="0" cy="1635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9214" name="Line 45"/>
            <p:cNvSpPr>
              <a:spLocks noChangeShapeType="1"/>
            </p:cNvSpPr>
            <p:nvPr/>
          </p:nvSpPr>
          <p:spPr bwMode="auto">
            <a:xfrm flipH="1" flipV="1">
              <a:off x="1976438" y="4489450"/>
              <a:ext cx="0" cy="3984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9215" name="Line 46"/>
            <p:cNvSpPr>
              <a:spLocks noChangeShapeType="1"/>
            </p:cNvSpPr>
            <p:nvPr/>
          </p:nvSpPr>
          <p:spPr bwMode="auto">
            <a:xfrm>
              <a:off x="3854450" y="5021263"/>
              <a:ext cx="0" cy="7508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9216" name="Line 47"/>
            <p:cNvSpPr>
              <a:spLocks noChangeShapeType="1"/>
            </p:cNvSpPr>
            <p:nvPr/>
          </p:nvSpPr>
          <p:spPr bwMode="auto">
            <a:xfrm flipH="1" flipV="1">
              <a:off x="4935538" y="5011738"/>
              <a:ext cx="4762" cy="2206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21" name="Text Box 58"/>
            <p:cNvSpPr txBox="1">
              <a:spLocks noChangeArrowheads="1"/>
            </p:cNvSpPr>
            <p:nvPr/>
          </p:nvSpPr>
          <p:spPr bwMode="auto">
            <a:xfrm>
              <a:off x="719138" y="4156075"/>
              <a:ext cx="390525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j-lt"/>
                  <a:ea typeface="+mn-ea"/>
                </a:rPr>
                <a:t>A</a:t>
              </a:r>
            </a:p>
          </p:txBody>
        </p:sp>
        <p:sp>
          <p:nvSpPr>
            <p:cNvPr id="49218" name="Line 60"/>
            <p:cNvSpPr>
              <a:spLocks noChangeShapeType="1"/>
            </p:cNvSpPr>
            <p:nvPr/>
          </p:nvSpPr>
          <p:spPr bwMode="auto">
            <a:xfrm>
              <a:off x="5045075" y="4921250"/>
              <a:ext cx="11985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140354" name="Group 63"/>
            <p:cNvGrpSpPr>
              <a:grpSpLocks/>
            </p:cNvGrpSpPr>
            <p:nvPr/>
          </p:nvGrpSpPr>
          <p:grpSpPr bwMode="auto">
            <a:xfrm>
              <a:off x="7372350" y="4845050"/>
              <a:ext cx="1558925" cy="460375"/>
              <a:chOff x="4351" y="2786"/>
              <a:chExt cx="982" cy="290"/>
            </a:xfrm>
          </p:grpSpPr>
          <p:sp>
            <p:nvSpPr>
              <p:cNvPr id="49250" name="Text Box 64"/>
              <p:cNvSpPr txBox="1">
                <a:spLocks noChangeArrowheads="1"/>
              </p:cNvSpPr>
              <p:nvPr/>
            </p:nvSpPr>
            <p:spPr bwMode="auto">
              <a:xfrm>
                <a:off x="4352" y="2786"/>
                <a:ext cx="83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smtClean="0">
                    <a:latin typeface="Arial" charset="0"/>
                  </a:rPr>
                  <a:t>222.222.222.222</a:t>
                </a:r>
              </a:p>
            </p:txBody>
          </p:sp>
          <p:sp>
            <p:nvSpPr>
              <p:cNvPr id="49251" name="Text Box 65"/>
              <p:cNvSpPr txBox="1">
                <a:spLocks noChangeArrowheads="1"/>
              </p:cNvSpPr>
              <p:nvPr/>
            </p:nvSpPr>
            <p:spPr bwMode="auto">
              <a:xfrm>
                <a:off x="4351" y="2904"/>
                <a:ext cx="982" cy="1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smtClean="0">
                    <a:latin typeface="Arial" charset="0"/>
                  </a:rPr>
                  <a:t>49-BD-D2-C7-56-2A</a:t>
                </a:r>
              </a:p>
            </p:txBody>
          </p:sp>
        </p:grpSp>
        <p:sp>
          <p:nvSpPr>
            <p:cNvPr id="49220" name="Line 67"/>
            <p:cNvSpPr>
              <a:spLocks noChangeShapeType="1"/>
            </p:cNvSpPr>
            <p:nvPr/>
          </p:nvSpPr>
          <p:spPr bwMode="auto">
            <a:xfrm flipV="1">
              <a:off x="6943725" y="4416425"/>
              <a:ext cx="450850" cy="3175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9221" name="Line 68"/>
            <p:cNvSpPr>
              <a:spLocks noChangeShapeType="1"/>
            </p:cNvSpPr>
            <p:nvPr/>
          </p:nvSpPr>
          <p:spPr bwMode="auto">
            <a:xfrm flipH="1" flipV="1">
              <a:off x="7469188" y="4492625"/>
              <a:ext cx="11112" cy="3889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9222" name="Text Box 71"/>
            <p:cNvSpPr txBox="1">
              <a:spLocks noChangeArrowheads="1"/>
            </p:cNvSpPr>
            <p:nvPr/>
          </p:nvSpPr>
          <p:spPr bwMode="auto">
            <a:xfrm>
              <a:off x="7073900" y="5811838"/>
              <a:ext cx="13223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smtClean="0">
                  <a:latin typeface="Arial" charset="0"/>
                </a:rPr>
                <a:t>222.222.222.221</a:t>
              </a:r>
            </a:p>
          </p:txBody>
        </p:sp>
        <p:sp>
          <p:nvSpPr>
            <p:cNvPr id="49223" name="Text Box 72"/>
            <p:cNvSpPr txBox="1">
              <a:spLocks noChangeArrowheads="1"/>
            </p:cNvSpPr>
            <p:nvPr/>
          </p:nvSpPr>
          <p:spPr bwMode="auto">
            <a:xfrm>
              <a:off x="7077075" y="5986463"/>
              <a:ext cx="1501775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smtClean="0">
                  <a:latin typeface="Arial" charset="0"/>
                </a:rPr>
                <a:t>88-B2-2F-54-1A-0F</a:t>
              </a:r>
            </a:p>
          </p:txBody>
        </p:sp>
        <p:sp>
          <p:nvSpPr>
            <p:cNvPr id="49224" name="Line 73"/>
            <p:cNvSpPr>
              <a:spLocks noChangeShapeType="1"/>
            </p:cNvSpPr>
            <p:nvPr/>
          </p:nvSpPr>
          <p:spPr bwMode="auto">
            <a:xfrm flipH="1" flipV="1">
              <a:off x="6873875" y="5313363"/>
              <a:ext cx="254000" cy="250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9225" name="Line 74"/>
            <p:cNvSpPr>
              <a:spLocks noChangeShapeType="1"/>
            </p:cNvSpPr>
            <p:nvPr/>
          </p:nvSpPr>
          <p:spPr bwMode="auto">
            <a:xfrm flipH="1">
              <a:off x="7208838" y="5654675"/>
              <a:ext cx="4762" cy="2016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40361" name="Freeform 75"/>
            <p:cNvSpPr>
              <a:spLocks/>
            </p:cNvSpPr>
            <p:nvPr/>
          </p:nvSpPr>
          <p:spPr bwMode="auto">
            <a:xfrm>
              <a:off x="6203950" y="4440238"/>
              <a:ext cx="765175" cy="1081088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CC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1" name="Text Box 76"/>
            <p:cNvSpPr txBox="1">
              <a:spLocks noChangeArrowheads="1"/>
            </p:cNvSpPr>
            <p:nvPr/>
          </p:nvSpPr>
          <p:spPr bwMode="auto">
            <a:xfrm>
              <a:off x="8307388" y="4073525"/>
              <a:ext cx="357187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j-lt"/>
                  <a:ea typeface="+mn-ea"/>
                </a:rPr>
                <a:t>B</a:t>
              </a:r>
            </a:p>
          </p:txBody>
        </p:sp>
        <p:grpSp>
          <p:nvGrpSpPr>
            <p:cNvPr id="140363" name="Group 131"/>
            <p:cNvGrpSpPr>
              <a:grpSpLocks/>
            </p:cNvGrpSpPr>
            <p:nvPr/>
          </p:nvGrpSpPr>
          <p:grpSpPr bwMode="auto">
            <a:xfrm>
              <a:off x="7179310" y="4033520"/>
              <a:ext cx="1009650" cy="855028"/>
              <a:chOff x="7179310" y="4033520"/>
              <a:chExt cx="1009650" cy="855028"/>
            </a:xfrm>
          </p:grpSpPr>
          <p:grpSp>
            <p:nvGrpSpPr>
              <p:cNvPr id="140381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40383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40384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296 w 356"/>
                    <a:gd name="T3" fmla="*/ 69 h 368"/>
                    <a:gd name="T4" fmla="*/ 1537 w 356"/>
                    <a:gd name="T5" fmla="*/ 1447 h 368"/>
                    <a:gd name="T6" fmla="*/ 339 w 356"/>
                    <a:gd name="T7" fmla="*/ 1810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sp>
            <p:nvSpPr>
              <p:cNvPr id="151" name="Rectangle 43"/>
              <p:cNvSpPr>
                <a:spLocks noChangeArrowheads="1"/>
              </p:cNvSpPr>
              <p:nvPr/>
            </p:nvSpPr>
            <p:spPr bwMode="auto">
              <a:xfrm rot="-5400000">
                <a:off x="7438232" y="4309268"/>
                <a:ext cx="127000" cy="195263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</p:grpSp>
        <p:grpSp>
          <p:nvGrpSpPr>
            <p:cNvPr id="140364" name="Group 132"/>
            <p:cNvGrpSpPr>
              <a:grpSpLocks/>
            </p:cNvGrpSpPr>
            <p:nvPr/>
          </p:nvGrpSpPr>
          <p:grpSpPr bwMode="auto">
            <a:xfrm>
              <a:off x="3757931" y="4714240"/>
              <a:ext cx="1291589" cy="426719"/>
              <a:chOff x="4011931" y="3379152"/>
              <a:chExt cx="1262062" cy="390207"/>
            </a:xfrm>
          </p:grpSpPr>
          <p:sp>
            <p:nvSpPr>
              <p:cNvPr id="139" name="Rectangle 43"/>
              <p:cNvSpPr>
                <a:spLocks noChangeArrowheads="1"/>
              </p:cNvSpPr>
              <p:nvPr/>
            </p:nvSpPr>
            <p:spPr bwMode="auto">
              <a:xfrm rot="-5400000">
                <a:off x="5112705" y="3476529"/>
                <a:ext cx="127747" cy="19545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grpSp>
            <p:nvGrpSpPr>
              <p:cNvPr id="140371" name="Group 1185"/>
              <p:cNvGrpSpPr>
                <a:grpSpLocks/>
              </p:cNvGrpSpPr>
              <p:nvPr/>
            </p:nvGrpSpPr>
            <p:grpSpPr bwMode="auto">
              <a:xfrm>
                <a:off x="4197985" y="3379152"/>
                <a:ext cx="892175" cy="390207"/>
                <a:chOff x="4650" y="1129"/>
                <a:chExt cx="246" cy="95"/>
              </a:xfrm>
            </p:grpSpPr>
            <p:sp>
              <p:nvSpPr>
                <p:cNvPr id="140373" name="Oval 407"/>
                <p:cNvSpPr>
                  <a:spLocks noChangeArrowheads="1"/>
                </p:cNvSpPr>
                <p:nvPr/>
              </p:nvSpPr>
              <p:spPr bwMode="auto">
                <a:xfrm>
                  <a:off x="4651" y="1171"/>
                  <a:ext cx="244" cy="5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 i="0">
                    <a:latin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0374" name="Rectangle 410"/>
                <p:cNvSpPr>
                  <a:spLocks noChangeArrowheads="1"/>
                </p:cNvSpPr>
                <p:nvPr/>
              </p:nvSpPr>
              <p:spPr bwMode="auto">
                <a:xfrm>
                  <a:off x="4651" y="1165"/>
                  <a:ext cx="245" cy="3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/>
                  <a:endParaRPr lang="en-US" altLang="en-US" i="0">
                    <a:latin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0375" name="Oval 411"/>
                <p:cNvSpPr>
                  <a:spLocks noChangeArrowheads="1"/>
                </p:cNvSpPr>
                <p:nvPr/>
              </p:nvSpPr>
              <p:spPr bwMode="auto">
                <a:xfrm>
                  <a:off x="4650" y="1129"/>
                  <a:ext cx="244" cy="6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 i="0">
                    <a:latin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40376" name="Group 1189"/>
                <p:cNvGrpSpPr>
                  <a:grpSpLocks/>
                </p:cNvGrpSpPr>
                <p:nvPr/>
              </p:nvGrpSpPr>
              <p:grpSpPr bwMode="auto">
                <a:xfrm>
                  <a:off x="4699" y="1145"/>
                  <a:ext cx="138" cy="29"/>
                  <a:chOff x="2468" y="1332"/>
                  <a:chExt cx="310" cy="60"/>
                </a:xfrm>
              </p:grpSpPr>
              <p:sp>
                <p:nvSpPr>
                  <p:cNvPr id="140379" name="Freeform 1190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0380" name="Freeform 1191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9242" name="Line 1192"/>
                <p:cNvSpPr>
                  <a:spLocks noChangeShapeType="1"/>
                </p:cNvSpPr>
                <p:nvPr/>
              </p:nvSpPr>
              <p:spPr bwMode="auto">
                <a:xfrm>
                  <a:off x="4651" y="1158"/>
                  <a:ext cx="0" cy="4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49243" name="Line 1193"/>
                <p:cNvSpPr>
                  <a:spLocks noChangeShapeType="1"/>
                </p:cNvSpPr>
                <p:nvPr/>
              </p:nvSpPr>
              <p:spPr bwMode="auto">
                <a:xfrm>
                  <a:off x="4894" y="1160"/>
                  <a:ext cx="0" cy="4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141" name="Rectangle 43"/>
              <p:cNvSpPr>
                <a:spLocks noChangeArrowheads="1"/>
              </p:cNvSpPr>
              <p:nvPr/>
            </p:nvSpPr>
            <p:spPr bwMode="auto">
              <a:xfrm rot="-5400000">
                <a:off x="4046200" y="3485965"/>
                <a:ext cx="126295" cy="19545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</p:grpSp>
        <p:grpSp>
          <p:nvGrpSpPr>
            <p:cNvPr id="140365" name="Group 133"/>
            <p:cNvGrpSpPr>
              <a:grpSpLocks/>
            </p:cNvGrpSpPr>
            <p:nvPr/>
          </p:nvGrpSpPr>
          <p:grpSpPr bwMode="auto">
            <a:xfrm>
              <a:off x="1483360" y="5313680"/>
              <a:ext cx="701043" cy="517588"/>
              <a:chOff x="1046480" y="3962400"/>
              <a:chExt cx="1026163" cy="761428"/>
            </a:xfrm>
          </p:grpSpPr>
          <p:sp>
            <p:nvSpPr>
              <p:cNvPr id="135" name="Rectangle 48"/>
              <p:cNvSpPr>
                <a:spLocks noChangeArrowheads="1"/>
              </p:cNvSpPr>
              <p:nvPr/>
            </p:nvSpPr>
            <p:spPr bwMode="auto">
              <a:xfrm rot="-5400000">
                <a:off x="1893438" y="4298853"/>
                <a:ext cx="109762" cy="248638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grpSp>
            <p:nvGrpSpPr>
              <p:cNvPr id="140367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40368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40369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296 w 356"/>
                    <a:gd name="T3" fmla="*/ 69 h 368"/>
                    <a:gd name="T4" fmla="*/ 1537 w 356"/>
                    <a:gd name="T5" fmla="*/ 1447 h 368"/>
                    <a:gd name="T6" fmla="*/ 339 w 356"/>
                    <a:gd name="T7" fmla="*/ 1810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720966" name="Rectangle 70"/>
          <p:cNvSpPr>
            <a:spLocks noChangeArrowheads="1"/>
          </p:cNvSpPr>
          <p:nvPr/>
        </p:nvSpPr>
        <p:spPr bwMode="auto">
          <a:xfrm>
            <a:off x="706438" y="1084263"/>
            <a:ext cx="7772400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000" i="0">
                <a:latin typeface="Gill Sans MT" charset="0"/>
                <a:ea typeface="ＭＳ Ｐゴシック" charset="0"/>
              </a:rPr>
              <a:t>R forwards datagram with IP source A, destination B </a:t>
            </a:r>
          </a:p>
        </p:txBody>
      </p:sp>
      <p:sp>
        <p:nvSpPr>
          <p:cNvPr id="720967" name="Rectangle 71"/>
          <p:cNvSpPr>
            <a:spLocks noChangeArrowheads="1"/>
          </p:cNvSpPr>
          <p:nvPr/>
        </p:nvSpPr>
        <p:spPr bwMode="auto">
          <a:xfrm>
            <a:off x="719138" y="1441450"/>
            <a:ext cx="7772400" cy="72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000" i="0">
                <a:latin typeface="Gill Sans MT" charset="0"/>
                <a:ea typeface="ＭＳ Ｐゴシック" charset="0"/>
              </a:rPr>
              <a:t>R creates link-layer frame with B's MAC address as dest, frame contains A-to-B IP datagram</a:t>
            </a:r>
            <a:endParaRPr lang="en-US" sz="2800" i="0">
              <a:latin typeface="Gill Sans MT" charset="0"/>
              <a:ea typeface="ＭＳ Ｐゴシック" charset="0"/>
            </a:endParaRPr>
          </a:p>
        </p:txBody>
      </p:sp>
      <p:grpSp>
        <p:nvGrpSpPr>
          <p:cNvPr id="720995" name="Group 99"/>
          <p:cNvGrpSpPr>
            <a:grpSpLocks/>
          </p:cNvGrpSpPr>
          <p:nvPr/>
        </p:nvGrpSpPr>
        <p:grpSpPr bwMode="auto">
          <a:xfrm>
            <a:off x="4791075" y="2293938"/>
            <a:ext cx="2436813" cy="1643062"/>
            <a:chOff x="3018" y="1445"/>
            <a:chExt cx="1535" cy="1035"/>
          </a:xfrm>
        </p:grpSpPr>
        <p:sp>
          <p:nvSpPr>
            <p:cNvPr id="49176" name="AutoShape 2"/>
            <p:cNvSpPr>
              <a:spLocks noChangeArrowheads="1"/>
            </p:cNvSpPr>
            <p:nvPr/>
          </p:nvSpPr>
          <p:spPr bwMode="auto">
            <a:xfrm>
              <a:off x="3597" y="1981"/>
              <a:ext cx="198" cy="499"/>
            </a:xfrm>
            <a:prstGeom prst="downArrow">
              <a:avLst>
                <a:gd name="adj1" fmla="val 50000"/>
                <a:gd name="adj2" fmla="val 63005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54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140312" name="Group 61"/>
            <p:cNvGrpSpPr>
              <a:grpSpLocks/>
            </p:cNvGrpSpPr>
            <p:nvPr/>
          </p:nvGrpSpPr>
          <p:grpSpPr bwMode="auto">
            <a:xfrm>
              <a:off x="3286" y="1702"/>
              <a:ext cx="1267" cy="479"/>
              <a:chOff x="1197" y="1665"/>
              <a:chExt cx="1267" cy="479"/>
            </a:xfrm>
          </p:grpSpPr>
          <p:grpSp>
            <p:nvGrpSpPr>
              <p:cNvPr id="140329" name="Group 62"/>
              <p:cNvGrpSpPr>
                <a:grpSpLocks/>
              </p:cNvGrpSpPr>
              <p:nvPr/>
            </p:nvGrpSpPr>
            <p:grpSpPr bwMode="auto">
              <a:xfrm>
                <a:off x="1231" y="1990"/>
                <a:ext cx="691" cy="154"/>
                <a:chOff x="1231" y="1990"/>
                <a:chExt cx="691" cy="154"/>
              </a:xfrm>
            </p:grpSpPr>
            <p:sp>
              <p:nvSpPr>
                <p:cNvPr id="49196" name="Rectangle 63"/>
                <p:cNvSpPr>
                  <a:spLocks noChangeArrowheads="1"/>
                </p:cNvSpPr>
                <p:nvPr/>
              </p:nvSpPr>
              <p:spPr bwMode="auto">
                <a:xfrm>
                  <a:off x="1231" y="1991"/>
                  <a:ext cx="691" cy="15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49197" name="Line 64"/>
                <p:cNvSpPr>
                  <a:spLocks noChangeShapeType="1"/>
                </p:cNvSpPr>
                <p:nvPr/>
              </p:nvSpPr>
              <p:spPr bwMode="auto">
                <a:xfrm>
                  <a:off x="1337" y="1990"/>
                  <a:ext cx="0" cy="152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49198" name="Line 65"/>
                <p:cNvSpPr>
                  <a:spLocks noChangeShapeType="1"/>
                </p:cNvSpPr>
                <p:nvPr/>
              </p:nvSpPr>
              <p:spPr bwMode="auto">
                <a:xfrm>
                  <a:off x="1427" y="1992"/>
                  <a:ext cx="0" cy="152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49195" name="Text Box 66"/>
              <p:cNvSpPr txBox="1">
                <a:spLocks noChangeArrowheads="1"/>
              </p:cNvSpPr>
              <p:nvPr/>
            </p:nvSpPr>
            <p:spPr bwMode="auto">
              <a:xfrm>
                <a:off x="1197" y="1665"/>
                <a:ext cx="126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smtClean="0">
                    <a:latin typeface="Arial" charset="0"/>
                  </a:rPr>
                  <a:t>IP src: 111.111.111.111</a:t>
                </a:r>
              </a:p>
              <a:p>
                <a:pPr>
                  <a:defRPr/>
                </a:pPr>
                <a:r>
                  <a:rPr lang="en-US" sz="1200" i="0" smtClean="0">
                    <a:latin typeface="Arial" charset="0"/>
                  </a:rPr>
                  <a:t>   IP dest: 222.222.222.222</a:t>
                </a:r>
              </a:p>
            </p:txBody>
          </p:sp>
        </p:grpSp>
        <p:grpSp>
          <p:nvGrpSpPr>
            <p:cNvPr id="140313" name="Group 67"/>
            <p:cNvGrpSpPr>
              <a:grpSpLocks/>
            </p:cNvGrpSpPr>
            <p:nvPr/>
          </p:nvGrpSpPr>
          <p:grpSpPr bwMode="auto">
            <a:xfrm>
              <a:off x="3364" y="1860"/>
              <a:ext cx="92" cy="243"/>
              <a:chOff x="1272" y="1762"/>
              <a:chExt cx="92" cy="243"/>
            </a:xfrm>
          </p:grpSpPr>
          <p:sp>
            <p:nvSpPr>
              <p:cNvPr id="49192" name="Line 68"/>
              <p:cNvSpPr>
                <a:spLocks noChangeShapeType="1"/>
              </p:cNvSpPr>
              <p:nvPr/>
            </p:nvSpPr>
            <p:spPr bwMode="auto">
              <a:xfrm>
                <a:off x="1272" y="1762"/>
                <a:ext cx="0" cy="2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9193" name="Line 69"/>
              <p:cNvSpPr>
                <a:spLocks noChangeShapeType="1"/>
              </p:cNvSpPr>
              <p:nvPr/>
            </p:nvSpPr>
            <p:spPr bwMode="auto">
              <a:xfrm>
                <a:off x="1364" y="1878"/>
                <a:ext cx="0" cy="12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  <p:grpSp>
          <p:nvGrpSpPr>
            <p:cNvPr id="140314" name="Group 72"/>
            <p:cNvGrpSpPr>
              <a:grpSpLocks/>
            </p:cNvGrpSpPr>
            <p:nvPr/>
          </p:nvGrpSpPr>
          <p:grpSpPr bwMode="auto">
            <a:xfrm>
              <a:off x="3018" y="1445"/>
              <a:ext cx="1511" cy="957"/>
              <a:chOff x="931" y="1414"/>
              <a:chExt cx="1511" cy="957"/>
            </a:xfrm>
          </p:grpSpPr>
          <p:sp>
            <p:nvSpPr>
              <p:cNvPr id="49180" name="Text Box 73"/>
              <p:cNvSpPr txBox="1">
                <a:spLocks noChangeArrowheads="1"/>
              </p:cNvSpPr>
              <p:nvPr/>
            </p:nvSpPr>
            <p:spPr bwMode="auto">
              <a:xfrm>
                <a:off x="931" y="1414"/>
                <a:ext cx="1511" cy="4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smtClean="0">
                    <a:latin typeface="Arial" charset="0"/>
                  </a:rPr>
                  <a:t>MAC src: </a:t>
                </a:r>
                <a:r>
                  <a:rPr lang="en-US" sz="1200" i="0" smtClean="0">
                    <a:solidFill>
                      <a:srgbClr val="FF0000"/>
                    </a:solidFill>
                    <a:latin typeface="Arial" charset="0"/>
                  </a:rPr>
                  <a:t>1A-23-F9-CD-06-9B</a:t>
                </a:r>
              </a:p>
              <a:p>
                <a:pPr>
                  <a:defRPr/>
                </a:pPr>
                <a:r>
                  <a:rPr lang="en-US" sz="1200" i="0" smtClean="0">
                    <a:latin typeface="Arial" charset="0"/>
                  </a:rPr>
                  <a:t>  MAC dest: </a:t>
                </a:r>
                <a:r>
                  <a:rPr lang="en-US" sz="1200" i="0" smtClean="0">
                    <a:solidFill>
                      <a:srgbClr val="FF0000"/>
                    </a:solidFill>
                    <a:latin typeface="Arial" charset="0"/>
                  </a:rPr>
                  <a:t>49-BD-D2-C7-56-2A</a:t>
                </a:r>
              </a:p>
              <a:p>
                <a:pPr>
                  <a:defRPr/>
                </a:pPr>
                <a:endParaRPr lang="en-US" sz="1200" i="0" smtClean="0">
                  <a:solidFill>
                    <a:srgbClr val="FF0000"/>
                  </a:solidFill>
                  <a:latin typeface="Arial" charset="0"/>
                </a:endParaRPr>
              </a:p>
            </p:txBody>
          </p:sp>
          <p:grpSp>
            <p:nvGrpSpPr>
              <p:cNvPr id="140316" name="Group 74"/>
              <p:cNvGrpSpPr>
                <a:grpSpLocks/>
              </p:cNvGrpSpPr>
              <p:nvPr/>
            </p:nvGrpSpPr>
            <p:grpSpPr bwMode="auto">
              <a:xfrm>
                <a:off x="981" y="2182"/>
                <a:ext cx="1049" cy="189"/>
                <a:chOff x="2829" y="2040"/>
                <a:chExt cx="1049" cy="189"/>
              </a:xfrm>
            </p:grpSpPr>
            <p:sp>
              <p:nvSpPr>
                <p:cNvPr id="49186" name="Rectangle 75"/>
                <p:cNvSpPr>
                  <a:spLocks noChangeArrowheads="1"/>
                </p:cNvSpPr>
                <p:nvPr/>
              </p:nvSpPr>
              <p:spPr bwMode="auto">
                <a:xfrm>
                  <a:off x="2829" y="2042"/>
                  <a:ext cx="1049" cy="185"/>
                </a:xfrm>
                <a:prstGeom prst="rect">
                  <a:avLst/>
                </a:prstGeom>
                <a:solidFill>
                  <a:srgbClr val="0000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49187" name="Rectangle 76"/>
                <p:cNvSpPr>
                  <a:spLocks noChangeArrowheads="1"/>
                </p:cNvSpPr>
                <p:nvPr/>
              </p:nvSpPr>
              <p:spPr bwMode="auto">
                <a:xfrm>
                  <a:off x="3078" y="2060"/>
                  <a:ext cx="691" cy="15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49188" name="Line 77"/>
                <p:cNvSpPr>
                  <a:spLocks noChangeShapeType="1"/>
                </p:cNvSpPr>
                <p:nvPr/>
              </p:nvSpPr>
              <p:spPr bwMode="auto">
                <a:xfrm>
                  <a:off x="3180" y="2063"/>
                  <a:ext cx="0" cy="152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49189" name="Line 78"/>
                <p:cNvSpPr>
                  <a:spLocks noChangeShapeType="1"/>
                </p:cNvSpPr>
                <p:nvPr/>
              </p:nvSpPr>
              <p:spPr bwMode="auto">
                <a:xfrm>
                  <a:off x="3276" y="2063"/>
                  <a:ext cx="0" cy="152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49190" name="Line 79"/>
                <p:cNvSpPr>
                  <a:spLocks noChangeShapeType="1"/>
                </p:cNvSpPr>
                <p:nvPr/>
              </p:nvSpPr>
              <p:spPr bwMode="auto">
                <a:xfrm>
                  <a:off x="2910" y="2040"/>
                  <a:ext cx="0" cy="189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49191" name="Line 80"/>
                <p:cNvSpPr>
                  <a:spLocks noChangeShapeType="1"/>
                </p:cNvSpPr>
                <p:nvPr/>
              </p:nvSpPr>
              <p:spPr bwMode="auto">
                <a:xfrm>
                  <a:off x="3006" y="2040"/>
                  <a:ext cx="0" cy="189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49182" name="Line 81"/>
              <p:cNvSpPr>
                <a:spLocks noChangeShapeType="1"/>
              </p:cNvSpPr>
              <p:nvPr/>
            </p:nvSpPr>
            <p:spPr bwMode="auto">
              <a:xfrm flipV="1">
                <a:off x="1018" y="1576"/>
                <a:ext cx="2" cy="70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9183" name="Line 82"/>
              <p:cNvSpPr>
                <a:spLocks noChangeShapeType="1"/>
              </p:cNvSpPr>
              <p:nvPr/>
            </p:nvSpPr>
            <p:spPr bwMode="auto">
              <a:xfrm flipV="1">
                <a:off x="1106" y="1680"/>
                <a:ext cx="0" cy="59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9184" name="Line 83"/>
              <p:cNvSpPr>
                <a:spLocks noChangeShapeType="1"/>
              </p:cNvSpPr>
              <p:nvPr/>
            </p:nvSpPr>
            <p:spPr bwMode="auto">
              <a:xfrm flipH="1" flipV="1">
                <a:off x="1276" y="1812"/>
                <a:ext cx="2" cy="47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9185" name="Line 84"/>
              <p:cNvSpPr>
                <a:spLocks noChangeShapeType="1"/>
              </p:cNvSpPr>
              <p:nvPr/>
            </p:nvSpPr>
            <p:spPr bwMode="auto">
              <a:xfrm>
                <a:off x="1368" y="1924"/>
                <a:ext cx="2" cy="35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140296" name="Group 85"/>
          <p:cNvGrpSpPr>
            <a:grpSpLocks/>
          </p:cNvGrpSpPr>
          <p:nvPr/>
        </p:nvGrpSpPr>
        <p:grpSpPr bwMode="auto">
          <a:xfrm>
            <a:off x="3952875" y="2767013"/>
            <a:ext cx="895350" cy="2038350"/>
            <a:chOff x="2823" y="1545"/>
            <a:chExt cx="564" cy="1284"/>
          </a:xfrm>
        </p:grpSpPr>
        <p:sp>
          <p:nvSpPr>
            <p:cNvPr id="140306" name="Freeform 86"/>
            <p:cNvSpPr>
              <a:spLocks/>
            </p:cNvSpPr>
            <p:nvPr/>
          </p:nvSpPr>
          <p:spPr bwMode="auto">
            <a:xfrm>
              <a:off x="2823" y="2265"/>
              <a:ext cx="564" cy="564"/>
            </a:xfrm>
            <a:custGeom>
              <a:avLst/>
              <a:gdLst>
                <a:gd name="T0" fmla="*/ 564 w 564"/>
                <a:gd name="T1" fmla="*/ 0 h 564"/>
                <a:gd name="T2" fmla="*/ 287 w 564"/>
                <a:gd name="T3" fmla="*/ 564 h 564"/>
                <a:gd name="T4" fmla="*/ 0 w 564"/>
                <a:gd name="T5" fmla="*/ 0 h 564"/>
                <a:gd name="T6" fmla="*/ 564 w 564"/>
                <a:gd name="T7" fmla="*/ 0 h 56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64" h="564">
                  <a:moveTo>
                    <a:pt x="564" y="0"/>
                  </a:moveTo>
                  <a:lnTo>
                    <a:pt x="287" y="564"/>
                  </a:lnTo>
                  <a:lnTo>
                    <a:pt x="0" y="0"/>
                  </a:lnTo>
                  <a:lnTo>
                    <a:pt x="56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9172" name="Rectangle 87"/>
            <p:cNvSpPr>
              <a:spLocks noChangeArrowheads="1"/>
            </p:cNvSpPr>
            <p:nvPr/>
          </p:nvSpPr>
          <p:spPr bwMode="auto">
            <a:xfrm>
              <a:off x="2872" y="1877"/>
              <a:ext cx="493" cy="47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9173" name="Text Box 88"/>
            <p:cNvSpPr txBox="1">
              <a:spLocks noChangeArrowheads="1"/>
            </p:cNvSpPr>
            <p:nvPr/>
          </p:nvSpPr>
          <p:spPr bwMode="auto">
            <a:xfrm>
              <a:off x="2941" y="1545"/>
              <a:ext cx="336" cy="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endParaRPr lang="en-US" sz="1600" i="0" smtClean="0">
                <a:latin typeface="Arial" charset="0"/>
              </a:endParaRPr>
            </a:p>
            <a:p>
              <a:pPr algn="ctr">
                <a:defRPr/>
              </a:pPr>
              <a:endParaRPr lang="en-US" sz="1600" i="0" smtClean="0">
                <a:latin typeface="Arial" charset="0"/>
              </a:endParaRPr>
            </a:p>
            <a:p>
              <a:pPr algn="ctr">
                <a:defRPr/>
              </a:pPr>
              <a:r>
                <a:rPr lang="en-US" sz="1600" i="0" smtClean="0">
                  <a:latin typeface="Arial" charset="0"/>
                </a:rPr>
                <a:t>IP</a:t>
              </a:r>
            </a:p>
            <a:p>
              <a:pPr algn="ctr">
                <a:defRPr/>
              </a:pPr>
              <a:r>
                <a:rPr lang="en-US" sz="1600" i="0" smtClean="0">
                  <a:latin typeface="Arial" charset="0"/>
                </a:rPr>
                <a:t>Eth</a:t>
              </a:r>
            </a:p>
            <a:p>
              <a:pPr algn="ctr">
                <a:defRPr/>
              </a:pPr>
              <a:r>
                <a:rPr lang="en-US" sz="1600" i="0" smtClean="0">
                  <a:latin typeface="Arial" charset="0"/>
                </a:rPr>
                <a:t>Phy</a:t>
              </a:r>
            </a:p>
          </p:txBody>
        </p:sp>
        <p:sp>
          <p:nvSpPr>
            <p:cNvPr id="49174" name="Line 89"/>
            <p:cNvSpPr>
              <a:spLocks noChangeShapeType="1"/>
            </p:cNvSpPr>
            <p:nvPr/>
          </p:nvSpPr>
          <p:spPr bwMode="auto">
            <a:xfrm>
              <a:off x="2868" y="2039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9175" name="Line 90"/>
            <p:cNvSpPr>
              <a:spLocks noChangeShapeType="1"/>
            </p:cNvSpPr>
            <p:nvPr/>
          </p:nvSpPr>
          <p:spPr bwMode="auto">
            <a:xfrm>
              <a:off x="2865" y="219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grpSp>
        <p:nvGrpSpPr>
          <p:cNvPr id="720987" name="Group 91"/>
          <p:cNvGrpSpPr>
            <a:grpSpLocks/>
          </p:cNvGrpSpPr>
          <p:nvPr/>
        </p:nvGrpSpPr>
        <p:grpSpPr bwMode="auto">
          <a:xfrm>
            <a:off x="8061325" y="2478088"/>
            <a:ext cx="928688" cy="1954212"/>
            <a:chOff x="250" y="1380"/>
            <a:chExt cx="585" cy="1231"/>
          </a:xfrm>
        </p:grpSpPr>
        <p:sp>
          <p:nvSpPr>
            <p:cNvPr id="140299" name="Freeform 92"/>
            <p:cNvSpPr>
              <a:spLocks/>
            </p:cNvSpPr>
            <p:nvPr/>
          </p:nvSpPr>
          <p:spPr bwMode="auto">
            <a:xfrm>
              <a:off x="250" y="1414"/>
              <a:ext cx="582" cy="1197"/>
            </a:xfrm>
            <a:custGeom>
              <a:avLst/>
              <a:gdLst>
                <a:gd name="T0" fmla="*/ 582 w 582"/>
                <a:gd name="T1" fmla="*/ 781 h 1197"/>
                <a:gd name="T2" fmla="*/ 0 w 582"/>
                <a:gd name="T3" fmla="*/ 1197 h 1197"/>
                <a:gd name="T4" fmla="*/ 83 w 582"/>
                <a:gd name="T5" fmla="*/ 0 h 1197"/>
                <a:gd name="T6" fmla="*/ 582 w 582"/>
                <a:gd name="T7" fmla="*/ 781 h 119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82" h="1197">
                  <a:moveTo>
                    <a:pt x="582" y="781"/>
                  </a:moveTo>
                  <a:lnTo>
                    <a:pt x="0" y="1197"/>
                  </a:lnTo>
                  <a:lnTo>
                    <a:pt x="83" y="0"/>
                  </a:lnTo>
                  <a:lnTo>
                    <a:pt x="582" y="781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9165" name="Rectangle 93"/>
            <p:cNvSpPr>
              <a:spLocks noChangeArrowheads="1"/>
            </p:cNvSpPr>
            <p:nvPr/>
          </p:nvSpPr>
          <p:spPr bwMode="auto">
            <a:xfrm>
              <a:off x="338" y="1399"/>
              <a:ext cx="493" cy="79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9166" name="Text Box 94"/>
            <p:cNvSpPr txBox="1">
              <a:spLocks noChangeArrowheads="1"/>
            </p:cNvSpPr>
            <p:nvPr/>
          </p:nvSpPr>
          <p:spPr bwMode="auto">
            <a:xfrm>
              <a:off x="413" y="1380"/>
              <a:ext cx="336" cy="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endParaRPr lang="en-US" sz="1600" i="0" smtClean="0">
                <a:latin typeface="Arial" charset="0"/>
              </a:endParaRPr>
            </a:p>
            <a:p>
              <a:pPr algn="ctr">
                <a:defRPr/>
              </a:pPr>
              <a:endParaRPr lang="en-US" sz="1600" i="0" smtClean="0">
                <a:latin typeface="Arial" charset="0"/>
              </a:endParaRPr>
            </a:p>
            <a:p>
              <a:pPr algn="ctr">
                <a:defRPr/>
              </a:pPr>
              <a:r>
                <a:rPr lang="en-US" sz="1600" i="0" smtClean="0">
                  <a:latin typeface="Arial" charset="0"/>
                </a:rPr>
                <a:t>IP</a:t>
              </a:r>
            </a:p>
            <a:p>
              <a:pPr algn="ctr">
                <a:defRPr/>
              </a:pPr>
              <a:r>
                <a:rPr lang="en-US" sz="1600" i="0" smtClean="0">
                  <a:latin typeface="Arial" charset="0"/>
                </a:rPr>
                <a:t>Eth</a:t>
              </a:r>
            </a:p>
            <a:p>
              <a:pPr algn="ctr">
                <a:defRPr/>
              </a:pPr>
              <a:r>
                <a:rPr lang="en-US" sz="1600" i="0" smtClean="0">
                  <a:latin typeface="Arial" charset="0"/>
                </a:rPr>
                <a:t>Phy</a:t>
              </a:r>
            </a:p>
          </p:txBody>
        </p:sp>
        <p:sp>
          <p:nvSpPr>
            <p:cNvPr id="49167" name="Line 95"/>
            <p:cNvSpPr>
              <a:spLocks noChangeShapeType="1"/>
            </p:cNvSpPr>
            <p:nvPr/>
          </p:nvSpPr>
          <p:spPr bwMode="auto">
            <a:xfrm>
              <a:off x="346" y="186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9168" name="Line 96"/>
            <p:cNvSpPr>
              <a:spLocks noChangeShapeType="1"/>
            </p:cNvSpPr>
            <p:nvPr/>
          </p:nvSpPr>
          <p:spPr bwMode="auto">
            <a:xfrm>
              <a:off x="343" y="2027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9169" name="Line 97"/>
            <p:cNvSpPr>
              <a:spLocks noChangeShapeType="1"/>
            </p:cNvSpPr>
            <p:nvPr/>
          </p:nvSpPr>
          <p:spPr bwMode="auto">
            <a:xfrm>
              <a:off x="340" y="2186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9170" name="Line 98"/>
            <p:cNvSpPr>
              <a:spLocks noChangeShapeType="1"/>
            </p:cNvSpPr>
            <p:nvPr/>
          </p:nvSpPr>
          <p:spPr bwMode="auto">
            <a:xfrm>
              <a:off x="330" y="169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sp>
        <p:nvSpPr>
          <p:cNvPr id="111" name="Title 1"/>
          <p:cNvSpPr>
            <a:spLocks noGrp="1"/>
          </p:cNvSpPr>
          <p:nvPr>
            <p:ph type="title"/>
          </p:nvPr>
        </p:nvSpPr>
        <p:spPr>
          <a:xfrm>
            <a:off x="0" y="-15648"/>
            <a:ext cx="7874000" cy="68330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Switches and Local Area Networks</a:t>
            </a:r>
            <a:endParaRPr lang="en-US" dirty="0"/>
          </a:p>
        </p:txBody>
      </p:sp>
      <p:sp>
        <p:nvSpPr>
          <p:cNvPr id="112" name="TextBox 111"/>
          <p:cNvSpPr txBox="1"/>
          <p:nvPr/>
        </p:nvSpPr>
        <p:spPr>
          <a:xfrm>
            <a:off x="97868" y="598387"/>
            <a:ext cx="81576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ARP: Address Resolution Protocol; different LAN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002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720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33333E-6 L 1.94444E-6 0.19838 L 0.11007 0.1199 L 0.11007 -0.03565 " pathEditMode="relative" rAng="0" ptsTypes="AAAA">
                                      <p:cBhvr>
                                        <p:cTn id="18" dur="2000" fill="hold"/>
                                        <p:tgtEl>
                                          <p:spTgt spid="7209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3" y="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0966" grpId="0"/>
      <p:bldP spid="72096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337" name="Group 95"/>
          <p:cNvGrpSpPr>
            <a:grpSpLocks/>
          </p:cNvGrpSpPr>
          <p:nvPr/>
        </p:nvGrpSpPr>
        <p:grpSpPr bwMode="auto">
          <a:xfrm>
            <a:off x="6980238" y="5354638"/>
            <a:ext cx="711200" cy="600075"/>
            <a:chOff x="7179310" y="4033520"/>
            <a:chExt cx="1009650" cy="855028"/>
          </a:xfrm>
        </p:grpSpPr>
        <p:grpSp>
          <p:nvGrpSpPr>
            <p:cNvPr id="142433" name="Group 44"/>
            <p:cNvGrpSpPr>
              <a:grpSpLocks/>
            </p:cNvGrpSpPr>
            <p:nvPr/>
          </p:nvGrpSpPr>
          <p:grpSpPr bwMode="auto">
            <a:xfrm>
              <a:off x="7179310" y="4033520"/>
              <a:ext cx="1009650" cy="855028"/>
              <a:chOff x="-44" y="1473"/>
              <a:chExt cx="981" cy="1105"/>
            </a:xfrm>
          </p:grpSpPr>
          <p:pic>
            <p:nvPicPr>
              <p:cNvPr id="142435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2436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156" name="Rectangle 43"/>
            <p:cNvSpPr>
              <a:spLocks noChangeArrowheads="1"/>
            </p:cNvSpPr>
            <p:nvPr/>
          </p:nvSpPr>
          <p:spPr bwMode="auto">
            <a:xfrm rot="-5400000">
              <a:off x="7439378" y="4308711"/>
              <a:ext cx="126671" cy="196070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</p:grpSp>
      <p:grpSp>
        <p:nvGrpSpPr>
          <p:cNvPr id="142338" name="Group 96"/>
          <p:cNvGrpSpPr>
            <a:grpSpLocks/>
          </p:cNvGrpSpPr>
          <p:nvPr/>
        </p:nvGrpSpPr>
        <p:grpSpPr bwMode="auto">
          <a:xfrm>
            <a:off x="1046163" y="3962400"/>
            <a:ext cx="1027112" cy="762000"/>
            <a:chOff x="1046480" y="3962400"/>
            <a:chExt cx="1026163" cy="761428"/>
          </a:xfrm>
        </p:grpSpPr>
        <p:sp>
          <p:nvSpPr>
            <p:cNvPr id="151" name="Rectangle 48"/>
            <p:cNvSpPr>
              <a:spLocks noChangeArrowheads="1"/>
            </p:cNvSpPr>
            <p:nvPr/>
          </p:nvSpPr>
          <p:spPr bwMode="auto">
            <a:xfrm rot="-5400000">
              <a:off x="1893411" y="4300306"/>
              <a:ext cx="111042" cy="247421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grpSp>
          <p:nvGrpSpPr>
            <p:cNvPr id="142430" name="Group 49"/>
            <p:cNvGrpSpPr>
              <a:grpSpLocks/>
            </p:cNvGrpSpPr>
            <p:nvPr/>
          </p:nvGrpSpPr>
          <p:grpSpPr bwMode="auto">
            <a:xfrm>
              <a:off x="1046480" y="3962400"/>
              <a:ext cx="936071" cy="761428"/>
              <a:chOff x="-44" y="1473"/>
              <a:chExt cx="981" cy="1105"/>
            </a:xfrm>
          </p:grpSpPr>
          <p:pic>
            <p:nvPicPr>
              <p:cNvPr id="142431" name="Picture 5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2432" name="Freeform 51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98" name="Text Box 4"/>
          <p:cNvSpPr txBox="1">
            <a:spLocks noChangeArrowheads="1"/>
          </p:cNvSpPr>
          <p:nvPr/>
        </p:nvSpPr>
        <p:spPr bwMode="auto">
          <a:xfrm>
            <a:off x="4224338" y="4381500"/>
            <a:ext cx="376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i="0" dirty="0">
                <a:solidFill>
                  <a:srgbClr val="FF0000"/>
                </a:solidFill>
                <a:latin typeface="+mn-lt"/>
                <a:ea typeface="+mn-ea"/>
              </a:rPr>
              <a:t>R</a:t>
            </a:r>
            <a:endParaRPr lang="en-US" i="0" dirty="0">
              <a:latin typeface="+mn-lt"/>
              <a:ea typeface="+mn-ea"/>
            </a:endParaRPr>
          </a:p>
        </p:txBody>
      </p:sp>
      <p:sp>
        <p:nvSpPr>
          <p:cNvPr id="50181" name="Text Box 21"/>
          <p:cNvSpPr txBox="1">
            <a:spLocks noChangeArrowheads="1"/>
          </p:cNvSpPr>
          <p:nvPr/>
        </p:nvSpPr>
        <p:spPr bwMode="auto">
          <a:xfrm>
            <a:off x="3868738" y="5378450"/>
            <a:ext cx="15430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i="0" smtClean="0">
                <a:latin typeface="Arial" charset="0"/>
              </a:rPr>
              <a:t>1A-23-F9-CD-06-9B</a:t>
            </a:r>
          </a:p>
        </p:txBody>
      </p:sp>
      <p:sp>
        <p:nvSpPr>
          <p:cNvPr id="50182" name="Text Box 22"/>
          <p:cNvSpPr txBox="1">
            <a:spLocks noChangeArrowheads="1"/>
          </p:cNvSpPr>
          <p:nvPr/>
        </p:nvSpPr>
        <p:spPr bwMode="auto">
          <a:xfrm>
            <a:off x="4016375" y="5205413"/>
            <a:ext cx="13223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i="0" smtClean="0">
                <a:latin typeface="Arial" charset="0"/>
              </a:rPr>
              <a:t>222.222.222.220</a:t>
            </a:r>
          </a:p>
        </p:txBody>
      </p:sp>
      <p:grpSp>
        <p:nvGrpSpPr>
          <p:cNvPr id="142342" name="Group 23"/>
          <p:cNvGrpSpPr>
            <a:grpSpLocks/>
          </p:cNvGrpSpPr>
          <p:nvPr/>
        </p:nvGrpSpPr>
        <p:grpSpPr bwMode="auto">
          <a:xfrm>
            <a:off x="3044825" y="5794375"/>
            <a:ext cx="1541463" cy="449263"/>
            <a:chOff x="1934" y="2405"/>
            <a:chExt cx="971" cy="283"/>
          </a:xfrm>
        </p:grpSpPr>
        <p:sp>
          <p:nvSpPr>
            <p:cNvPr id="50268" name="Text Box 24"/>
            <p:cNvSpPr txBox="1">
              <a:spLocks noChangeArrowheads="1"/>
            </p:cNvSpPr>
            <p:nvPr/>
          </p:nvSpPr>
          <p:spPr bwMode="auto">
            <a:xfrm>
              <a:off x="1934" y="2405"/>
              <a:ext cx="83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smtClean="0">
                  <a:latin typeface="Arial" charset="0"/>
                </a:rPr>
                <a:t>111.111.111.110</a:t>
              </a:r>
            </a:p>
          </p:txBody>
        </p:sp>
        <p:sp>
          <p:nvSpPr>
            <p:cNvPr id="50269" name="Text Box 25"/>
            <p:cNvSpPr txBox="1">
              <a:spLocks noChangeArrowheads="1"/>
            </p:cNvSpPr>
            <p:nvPr/>
          </p:nvSpPr>
          <p:spPr bwMode="auto">
            <a:xfrm>
              <a:off x="1938" y="2515"/>
              <a:ext cx="96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smtClean="0">
                  <a:latin typeface="Arial" charset="0"/>
                </a:rPr>
                <a:t>E6-E9-00-17-BB-4B</a:t>
              </a:r>
            </a:p>
          </p:txBody>
        </p:sp>
      </p:grpSp>
      <p:sp>
        <p:nvSpPr>
          <p:cNvPr id="50184" name="Text Box 26"/>
          <p:cNvSpPr txBox="1">
            <a:spLocks noChangeArrowheads="1"/>
          </p:cNvSpPr>
          <p:nvPr/>
        </p:nvSpPr>
        <p:spPr bwMode="auto">
          <a:xfrm>
            <a:off x="952500" y="6037263"/>
            <a:ext cx="16271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i="0" smtClean="0">
                <a:latin typeface="Arial" charset="0"/>
              </a:rPr>
              <a:t>CC-49-DE-D0-AB-7D</a:t>
            </a:r>
          </a:p>
        </p:txBody>
      </p:sp>
      <p:sp>
        <p:nvSpPr>
          <p:cNvPr id="50185" name="Text Box 27"/>
          <p:cNvSpPr txBox="1">
            <a:spLocks noChangeArrowheads="1"/>
          </p:cNvSpPr>
          <p:nvPr/>
        </p:nvSpPr>
        <p:spPr bwMode="auto">
          <a:xfrm>
            <a:off x="942975" y="5854700"/>
            <a:ext cx="13223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i="0" smtClean="0">
                <a:latin typeface="Arial" charset="0"/>
              </a:rPr>
              <a:t>111.111.111.112</a:t>
            </a:r>
          </a:p>
        </p:txBody>
      </p:sp>
      <p:sp>
        <p:nvSpPr>
          <p:cNvPr id="50186" name="Text Box 30"/>
          <p:cNvSpPr txBox="1">
            <a:spLocks noChangeArrowheads="1"/>
          </p:cNvSpPr>
          <p:nvPr/>
        </p:nvSpPr>
        <p:spPr bwMode="auto">
          <a:xfrm>
            <a:off x="709613" y="4741863"/>
            <a:ext cx="13223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i="0" smtClean="0">
                <a:latin typeface="Arial" charset="0"/>
              </a:rPr>
              <a:t>111.111.111.111</a:t>
            </a:r>
          </a:p>
        </p:txBody>
      </p:sp>
      <p:sp>
        <p:nvSpPr>
          <p:cNvPr id="50187" name="Text Box 33"/>
          <p:cNvSpPr txBox="1">
            <a:spLocks noChangeArrowheads="1"/>
          </p:cNvSpPr>
          <p:nvPr/>
        </p:nvSpPr>
        <p:spPr bwMode="auto">
          <a:xfrm>
            <a:off x="730250" y="4927600"/>
            <a:ext cx="15097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i="0" smtClean="0">
                <a:latin typeface="Arial" charset="0"/>
              </a:rPr>
              <a:t>74-29-9C-E8-FF-55</a:t>
            </a:r>
          </a:p>
        </p:txBody>
      </p:sp>
      <p:sp>
        <p:nvSpPr>
          <p:cNvPr id="142347" name="Freeform 39"/>
          <p:cNvSpPr>
            <a:spLocks/>
          </p:cNvSpPr>
          <p:nvPr/>
        </p:nvSpPr>
        <p:spPr bwMode="auto">
          <a:xfrm>
            <a:off x="2365375" y="4437063"/>
            <a:ext cx="839788" cy="1069975"/>
          </a:xfrm>
          <a:custGeom>
            <a:avLst/>
            <a:gdLst>
              <a:gd name="T0" fmla="*/ 2147483647 w 1005"/>
              <a:gd name="T1" fmla="*/ 2147483647 h 996"/>
              <a:gd name="T2" fmla="*/ 2147483647 w 1005"/>
              <a:gd name="T3" fmla="*/ 2147483647 h 996"/>
              <a:gd name="T4" fmla="*/ 2147483647 w 1005"/>
              <a:gd name="T5" fmla="*/ 2147483647 h 996"/>
              <a:gd name="T6" fmla="*/ 2147483647 w 1005"/>
              <a:gd name="T7" fmla="*/ 2147483647 h 996"/>
              <a:gd name="T8" fmla="*/ 2147483647 w 1005"/>
              <a:gd name="T9" fmla="*/ 2147483647 h 996"/>
              <a:gd name="T10" fmla="*/ 2147483647 w 1005"/>
              <a:gd name="T11" fmla="*/ 2147483647 h 996"/>
              <a:gd name="T12" fmla="*/ 2147483647 w 1005"/>
              <a:gd name="T13" fmla="*/ 2147483647 h 996"/>
              <a:gd name="T14" fmla="*/ 2147483647 w 1005"/>
              <a:gd name="T15" fmla="*/ 2147483647 h 996"/>
              <a:gd name="T16" fmla="*/ 2147483647 w 1005"/>
              <a:gd name="T17" fmla="*/ 2147483647 h 996"/>
              <a:gd name="T18" fmla="*/ 2147483647 w 1005"/>
              <a:gd name="T19" fmla="*/ 2147483647 h 996"/>
              <a:gd name="T20" fmla="*/ 2147483647 w 1005"/>
              <a:gd name="T21" fmla="*/ 2147483647 h 996"/>
              <a:gd name="T22" fmla="*/ 2147483647 w 1005"/>
              <a:gd name="T23" fmla="*/ 2147483647 h 996"/>
              <a:gd name="T24" fmla="*/ 2147483647 w 1005"/>
              <a:gd name="T25" fmla="*/ 2147483647 h 99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05" h="996">
                <a:moveTo>
                  <a:pt x="307" y="83"/>
                </a:moveTo>
                <a:cubicBezTo>
                  <a:pt x="218" y="117"/>
                  <a:pt x="182" y="156"/>
                  <a:pt x="134" y="227"/>
                </a:cubicBezTo>
                <a:cubicBezTo>
                  <a:pt x="86" y="298"/>
                  <a:pt x="38" y="426"/>
                  <a:pt x="19" y="507"/>
                </a:cubicBezTo>
                <a:cubicBezTo>
                  <a:pt x="0" y="588"/>
                  <a:pt x="8" y="648"/>
                  <a:pt x="19" y="716"/>
                </a:cubicBezTo>
                <a:cubicBezTo>
                  <a:pt x="30" y="784"/>
                  <a:pt x="54" y="873"/>
                  <a:pt x="84" y="918"/>
                </a:cubicBezTo>
                <a:cubicBezTo>
                  <a:pt x="114" y="963"/>
                  <a:pt x="148" y="984"/>
                  <a:pt x="199" y="990"/>
                </a:cubicBezTo>
                <a:cubicBezTo>
                  <a:pt x="250" y="996"/>
                  <a:pt x="310" y="961"/>
                  <a:pt x="393" y="954"/>
                </a:cubicBezTo>
                <a:cubicBezTo>
                  <a:pt x="476" y="947"/>
                  <a:pt x="614" y="967"/>
                  <a:pt x="696" y="947"/>
                </a:cubicBezTo>
                <a:cubicBezTo>
                  <a:pt x="778" y="927"/>
                  <a:pt x="833" y="898"/>
                  <a:pt x="883" y="831"/>
                </a:cubicBezTo>
                <a:cubicBezTo>
                  <a:pt x="933" y="764"/>
                  <a:pt x="991" y="644"/>
                  <a:pt x="998" y="543"/>
                </a:cubicBezTo>
                <a:cubicBezTo>
                  <a:pt x="1005" y="442"/>
                  <a:pt x="981" y="313"/>
                  <a:pt x="926" y="227"/>
                </a:cubicBezTo>
                <a:cubicBezTo>
                  <a:pt x="871" y="141"/>
                  <a:pt x="768" y="50"/>
                  <a:pt x="667" y="25"/>
                </a:cubicBezTo>
                <a:cubicBezTo>
                  <a:pt x="566" y="0"/>
                  <a:pt x="396" y="49"/>
                  <a:pt x="307" y="83"/>
                </a:cubicBezTo>
                <a:close/>
              </a:path>
            </a:pathLst>
          </a:custGeom>
          <a:solidFill>
            <a:srgbClr val="00CCFF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0189" name="Line 40"/>
          <p:cNvSpPr>
            <a:spLocks noChangeShapeType="1"/>
          </p:cNvSpPr>
          <p:nvPr/>
        </p:nvSpPr>
        <p:spPr bwMode="auto">
          <a:xfrm>
            <a:off x="2062163" y="4416425"/>
            <a:ext cx="438150" cy="230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50190" name="Line 41"/>
          <p:cNvSpPr>
            <a:spLocks noChangeShapeType="1"/>
          </p:cNvSpPr>
          <p:nvPr/>
        </p:nvSpPr>
        <p:spPr bwMode="auto">
          <a:xfrm flipV="1">
            <a:off x="2185988" y="5360988"/>
            <a:ext cx="231775" cy="255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50191" name="Line 42"/>
          <p:cNvSpPr>
            <a:spLocks noChangeShapeType="1"/>
          </p:cNvSpPr>
          <p:nvPr/>
        </p:nvSpPr>
        <p:spPr bwMode="auto">
          <a:xfrm>
            <a:off x="3184525" y="4954588"/>
            <a:ext cx="584200" cy="9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50192" name="Line 44"/>
          <p:cNvSpPr>
            <a:spLocks noChangeShapeType="1"/>
          </p:cNvSpPr>
          <p:nvPr/>
        </p:nvSpPr>
        <p:spPr bwMode="auto">
          <a:xfrm flipV="1">
            <a:off x="2101850" y="5711825"/>
            <a:ext cx="0" cy="163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50193" name="Line 45"/>
          <p:cNvSpPr>
            <a:spLocks noChangeShapeType="1"/>
          </p:cNvSpPr>
          <p:nvPr/>
        </p:nvSpPr>
        <p:spPr bwMode="auto">
          <a:xfrm flipH="1" flipV="1">
            <a:off x="1976438" y="4489450"/>
            <a:ext cx="0" cy="398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50194" name="Line 46"/>
          <p:cNvSpPr>
            <a:spLocks noChangeShapeType="1"/>
          </p:cNvSpPr>
          <p:nvPr/>
        </p:nvSpPr>
        <p:spPr bwMode="auto">
          <a:xfrm>
            <a:off x="3854450" y="5021263"/>
            <a:ext cx="0" cy="750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50195" name="Line 47"/>
          <p:cNvSpPr>
            <a:spLocks noChangeShapeType="1"/>
          </p:cNvSpPr>
          <p:nvPr/>
        </p:nvSpPr>
        <p:spPr bwMode="auto">
          <a:xfrm flipH="1" flipV="1">
            <a:off x="4935538" y="5011738"/>
            <a:ext cx="4762" cy="220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114" name="Text Box 58"/>
          <p:cNvSpPr txBox="1">
            <a:spLocks noChangeArrowheads="1"/>
          </p:cNvSpPr>
          <p:nvPr/>
        </p:nvSpPr>
        <p:spPr bwMode="auto">
          <a:xfrm>
            <a:off x="719138" y="4156075"/>
            <a:ext cx="3905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i="0" dirty="0">
                <a:solidFill>
                  <a:srgbClr val="FF0000"/>
                </a:solidFill>
                <a:latin typeface="+mj-lt"/>
                <a:ea typeface="+mn-ea"/>
              </a:rPr>
              <a:t>A</a:t>
            </a:r>
          </a:p>
        </p:txBody>
      </p:sp>
      <p:sp>
        <p:nvSpPr>
          <p:cNvPr id="50197" name="Line 60"/>
          <p:cNvSpPr>
            <a:spLocks noChangeShapeType="1"/>
          </p:cNvSpPr>
          <p:nvPr/>
        </p:nvSpPr>
        <p:spPr bwMode="auto">
          <a:xfrm>
            <a:off x="5045075" y="4921250"/>
            <a:ext cx="11985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grpSp>
        <p:nvGrpSpPr>
          <p:cNvPr id="142357" name="Group 63"/>
          <p:cNvGrpSpPr>
            <a:grpSpLocks/>
          </p:cNvGrpSpPr>
          <p:nvPr/>
        </p:nvGrpSpPr>
        <p:grpSpPr bwMode="auto">
          <a:xfrm>
            <a:off x="7372350" y="4845050"/>
            <a:ext cx="1558925" cy="460375"/>
            <a:chOff x="4351" y="2786"/>
            <a:chExt cx="982" cy="290"/>
          </a:xfrm>
        </p:grpSpPr>
        <p:sp>
          <p:nvSpPr>
            <p:cNvPr id="50266" name="Text Box 64"/>
            <p:cNvSpPr txBox="1">
              <a:spLocks noChangeArrowheads="1"/>
            </p:cNvSpPr>
            <p:nvPr/>
          </p:nvSpPr>
          <p:spPr bwMode="auto">
            <a:xfrm>
              <a:off x="4352" y="2786"/>
              <a:ext cx="83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smtClean="0">
                  <a:latin typeface="Arial" charset="0"/>
                </a:rPr>
                <a:t>222.222.222.222</a:t>
              </a:r>
            </a:p>
          </p:txBody>
        </p:sp>
        <p:sp>
          <p:nvSpPr>
            <p:cNvPr id="50267" name="Text Box 65"/>
            <p:cNvSpPr txBox="1">
              <a:spLocks noChangeArrowheads="1"/>
            </p:cNvSpPr>
            <p:nvPr/>
          </p:nvSpPr>
          <p:spPr bwMode="auto">
            <a:xfrm>
              <a:off x="4351" y="2904"/>
              <a:ext cx="982" cy="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smtClean="0">
                  <a:latin typeface="Arial" charset="0"/>
                </a:rPr>
                <a:t>49-BD-D2-C7-56-2A</a:t>
              </a:r>
            </a:p>
          </p:txBody>
        </p:sp>
      </p:grpSp>
      <p:sp>
        <p:nvSpPr>
          <p:cNvPr id="50199" name="Line 67"/>
          <p:cNvSpPr>
            <a:spLocks noChangeShapeType="1"/>
          </p:cNvSpPr>
          <p:nvPr/>
        </p:nvSpPr>
        <p:spPr bwMode="auto">
          <a:xfrm flipV="1">
            <a:off x="6943725" y="4416425"/>
            <a:ext cx="450850" cy="317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50200" name="Line 68"/>
          <p:cNvSpPr>
            <a:spLocks noChangeShapeType="1"/>
          </p:cNvSpPr>
          <p:nvPr/>
        </p:nvSpPr>
        <p:spPr bwMode="auto">
          <a:xfrm flipH="1" flipV="1">
            <a:off x="7469188" y="4492625"/>
            <a:ext cx="11112" cy="388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50201" name="Text Box 71"/>
          <p:cNvSpPr txBox="1">
            <a:spLocks noChangeArrowheads="1"/>
          </p:cNvSpPr>
          <p:nvPr/>
        </p:nvSpPr>
        <p:spPr bwMode="auto">
          <a:xfrm>
            <a:off x="7073900" y="5811838"/>
            <a:ext cx="13223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i="0" smtClean="0">
                <a:latin typeface="Arial" charset="0"/>
              </a:rPr>
              <a:t>222.222.222.221</a:t>
            </a:r>
          </a:p>
        </p:txBody>
      </p:sp>
      <p:sp>
        <p:nvSpPr>
          <p:cNvPr id="50202" name="Text Box 72"/>
          <p:cNvSpPr txBox="1">
            <a:spLocks noChangeArrowheads="1"/>
          </p:cNvSpPr>
          <p:nvPr/>
        </p:nvSpPr>
        <p:spPr bwMode="auto">
          <a:xfrm>
            <a:off x="7077075" y="5986463"/>
            <a:ext cx="15017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i="0" smtClean="0">
                <a:latin typeface="Arial" charset="0"/>
              </a:rPr>
              <a:t>88-B2-2F-54-1A-0F</a:t>
            </a:r>
          </a:p>
        </p:txBody>
      </p:sp>
      <p:sp>
        <p:nvSpPr>
          <p:cNvPr id="50203" name="Line 73"/>
          <p:cNvSpPr>
            <a:spLocks noChangeShapeType="1"/>
          </p:cNvSpPr>
          <p:nvPr/>
        </p:nvSpPr>
        <p:spPr bwMode="auto">
          <a:xfrm flipH="1" flipV="1">
            <a:off x="6873875" y="5313363"/>
            <a:ext cx="254000" cy="250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50204" name="Line 74"/>
          <p:cNvSpPr>
            <a:spLocks noChangeShapeType="1"/>
          </p:cNvSpPr>
          <p:nvPr/>
        </p:nvSpPr>
        <p:spPr bwMode="auto">
          <a:xfrm flipH="1">
            <a:off x="7208838" y="5654675"/>
            <a:ext cx="4762" cy="201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142364" name="Freeform 75"/>
          <p:cNvSpPr>
            <a:spLocks/>
          </p:cNvSpPr>
          <p:nvPr/>
        </p:nvSpPr>
        <p:spPr bwMode="auto">
          <a:xfrm>
            <a:off x="6203950" y="4440238"/>
            <a:ext cx="765175" cy="1081087"/>
          </a:xfrm>
          <a:custGeom>
            <a:avLst/>
            <a:gdLst>
              <a:gd name="T0" fmla="*/ 2147483647 w 1005"/>
              <a:gd name="T1" fmla="*/ 2147483647 h 996"/>
              <a:gd name="T2" fmla="*/ 2147483647 w 1005"/>
              <a:gd name="T3" fmla="*/ 2147483647 h 996"/>
              <a:gd name="T4" fmla="*/ 2147483647 w 1005"/>
              <a:gd name="T5" fmla="*/ 2147483647 h 996"/>
              <a:gd name="T6" fmla="*/ 2147483647 w 1005"/>
              <a:gd name="T7" fmla="*/ 2147483647 h 996"/>
              <a:gd name="T8" fmla="*/ 2147483647 w 1005"/>
              <a:gd name="T9" fmla="*/ 2147483647 h 996"/>
              <a:gd name="T10" fmla="*/ 2147483647 w 1005"/>
              <a:gd name="T11" fmla="*/ 2147483647 h 996"/>
              <a:gd name="T12" fmla="*/ 2147483647 w 1005"/>
              <a:gd name="T13" fmla="*/ 2147483647 h 996"/>
              <a:gd name="T14" fmla="*/ 2147483647 w 1005"/>
              <a:gd name="T15" fmla="*/ 2147483647 h 996"/>
              <a:gd name="T16" fmla="*/ 2147483647 w 1005"/>
              <a:gd name="T17" fmla="*/ 2147483647 h 996"/>
              <a:gd name="T18" fmla="*/ 2147483647 w 1005"/>
              <a:gd name="T19" fmla="*/ 2147483647 h 996"/>
              <a:gd name="T20" fmla="*/ 2147483647 w 1005"/>
              <a:gd name="T21" fmla="*/ 2147483647 h 996"/>
              <a:gd name="T22" fmla="*/ 2147483647 w 1005"/>
              <a:gd name="T23" fmla="*/ 2147483647 h 996"/>
              <a:gd name="T24" fmla="*/ 2147483647 w 1005"/>
              <a:gd name="T25" fmla="*/ 2147483647 h 99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05" h="996">
                <a:moveTo>
                  <a:pt x="307" y="83"/>
                </a:moveTo>
                <a:cubicBezTo>
                  <a:pt x="218" y="117"/>
                  <a:pt x="182" y="156"/>
                  <a:pt x="134" y="227"/>
                </a:cubicBezTo>
                <a:cubicBezTo>
                  <a:pt x="86" y="298"/>
                  <a:pt x="38" y="426"/>
                  <a:pt x="19" y="507"/>
                </a:cubicBezTo>
                <a:cubicBezTo>
                  <a:pt x="0" y="588"/>
                  <a:pt x="8" y="648"/>
                  <a:pt x="19" y="716"/>
                </a:cubicBezTo>
                <a:cubicBezTo>
                  <a:pt x="30" y="784"/>
                  <a:pt x="54" y="873"/>
                  <a:pt x="84" y="918"/>
                </a:cubicBezTo>
                <a:cubicBezTo>
                  <a:pt x="114" y="963"/>
                  <a:pt x="148" y="984"/>
                  <a:pt x="199" y="990"/>
                </a:cubicBezTo>
                <a:cubicBezTo>
                  <a:pt x="250" y="996"/>
                  <a:pt x="310" y="961"/>
                  <a:pt x="393" y="954"/>
                </a:cubicBezTo>
                <a:cubicBezTo>
                  <a:pt x="476" y="947"/>
                  <a:pt x="614" y="967"/>
                  <a:pt x="696" y="947"/>
                </a:cubicBezTo>
                <a:cubicBezTo>
                  <a:pt x="778" y="927"/>
                  <a:pt x="833" y="898"/>
                  <a:pt x="883" y="831"/>
                </a:cubicBezTo>
                <a:cubicBezTo>
                  <a:pt x="933" y="764"/>
                  <a:pt x="991" y="644"/>
                  <a:pt x="998" y="543"/>
                </a:cubicBezTo>
                <a:cubicBezTo>
                  <a:pt x="1005" y="442"/>
                  <a:pt x="981" y="313"/>
                  <a:pt x="926" y="227"/>
                </a:cubicBezTo>
                <a:cubicBezTo>
                  <a:pt x="871" y="141"/>
                  <a:pt x="768" y="50"/>
                  <a:pt x="667" y="25"/>
                </a:cubicBezTo>
                <a:cubicBezTo>
                  <a:pt x="566" y="0"/>
                  <a:pt x="396" y="49"/>
                  <a:pt x="307" y="83"/>
                </a:cubicBezTo>
                <a:close/>
              </a:path>
            </a:pathLst>
          </a:custGeom>
          <a:solidFill>
            <a:srgbClr val="00CCFF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4" name="Text Box 76"/>
          <p:cNvSpPr txBox="1">
            <a:spLocks noChangeArrowheads="1"/>
          </p:cNvSpPr>
          <p:nvPr/>
        </p:nvSpPr>
        <p:spPr bwMode="auto">
          <a:xfrm>
            <a:off x="8307388" y="4073525"/>
            <a:ext cx="357187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i="0" dirty="0">
                <a:solidFill>
                  <a:srgbClr val="FF0000"/>
                </a:solidFill>
                <a:latin typeface="+mj-lt"/>
                <a:ea typeface="+mn-ea"/>
              </a:rPr>
              <a:t>B</a:t>
            </a:r>
          </a:p>
        </p:txBody>
      </p:sp>
      <p:grpSp>
        <p:nvGrpSpPr>
          <p:cNvPr id="142366" name="Group 124"/>
          <p:cNvGrpSpPr>
            <a:grpSpLocks/>
          </p:cNvGrpSpPr>
          <p:nvPr/>
        </p:nvGrpSpPr>
        <p:grpSpPr bwMode="auto">
          <a:xfrm>
            <a:off x="7178675" y="4033838"/>
            <a:ext cx="1009650" cy="854075"/>
            <a:chOff x="7179310" y="4033520"/>
            <a:chExt cx="1009650" cy="855028"/>
          </a:xfrm>
        </p:grpSpPr>
        <p:grpSp>
          <p:nvGrpSpPr>
            <p:cNvPr id="142421" name="Group 44"/>
            <p:cNvGrpSpPr>
              <a:grpSpLocks/>
            </p:cNvGrpSpPr>
            <p:nvPr/>
          </p:nvGrpSpPr>
          <p:grpSpPr bwMode="auto">
            <a:xfrm>
              <a:off x="7179310" y="4033520"/>
              <a:ext cx="1009650" cy="855028"/>
              <a:chOff x="-44" y="1473"/>
              <a:chExt cx="981" cy="1105"/>
            </a:xfrm>
          </p:grpSpPr>
          <p:pic>
            <p:nvPicPr>
              <p:cNvPr id="142423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2424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144" name="Rectangle 43"/>
            <p:cNvSpPr>
              <a:spLocks noChangeArrowheads="1"/>
            </p:cNvSpPr>
            <p:nvPr/>
          </p:nvSpPr>
          <p:spPr bwMode="auto">
            <a:xfrm rot="-5400000">
              <a:off x="7438796" y="4309366"/>
              <a:ext cx="127142" cy="195263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</p:grpSp>
      <p:grpSp>
        <p:nvGrpSpPr>
          <p:cNvPr id="142367" name="Group 125"/>
          <p:cNvGrpSpPr>
            <a:grpSpLocks/>
          </p:cNvGrpSpPr>
          <p:nvPr/>
        </p:nvGrpSpPr>
        <p:grpSpPr bwMode="auto">
          <a:xfrm>
            <a:off x="3757613" y="4714875"/>
            <a:ext cx="1292225" cy="425450"/>
            <a:chOff x="4011931" y="3379152"/>
            <a:chExt cx="1262062" cy="390207"/>
          </a:xfrm>
        </p:grpSpPr>
        <p:sp>
          <p:nvSpPr>
            <p:cNvPr id="132" name="Rectangle 43"/>
            <p:cNvSpPr>
              <a:spLocks noChangeArrowheads="1"/>
            </p:cNvSpPr>
            <p:nvPr/>
          </p:nvSpPr>
          <p:spPr bwMode="auto">
            <a:xfrm rot="-5400000">
              <a:off x="5112252" y="3476577"/>
              <a:ext cx="128128" cy="195356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grpSp>
          <p:nvGrpSpPr>
            <p:cNvPr id="142411" name="Group 1185"/>
            <p:cNvGrpSpPr>
              <a:grpSpLocks/>
            </p:cNvGrpSpPr>
            <p:nvPr/>
          </p:nvGrpSpPr>
          <p:grpSpPr bwMode="auto">
            <a:xfrm>
              <a:off x="4197985" y="3379152"/>
              <a:ext cx="892175" cy="390207"/>
              <a:chOff x="4650" y="1129"/>
              <a:chExt cx="246" cy="95"/>
            </a:xfrm>
          </p:grpSpPr>
          <p:sp>
            <p:nvSpPr>
              <p:cNvPr id="142413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i="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2414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 i="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2415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i="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42416" name="Group 1189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142419" name="Freeform 119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2420" name="Freeform 119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0258" name="Line 1192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50259" name="Line 1193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  <p:sp>
          <p:nvSpPr>
            <p:cNvPr id="134" name="Rectangle 43"/>
            <p:cNvSpPr>
              <a:spLocks noChangeArrowheads="1"/>
            </p:cNvSpPr>
            <p:nvPr/>
          </p:nvSpPr>
          <p:spPr bwMode="auto">
            <a:xfrm rot="-5400000">
              <a:off x="4046274" y="3486041"/>
              <a:ext cx="126671" cy="195356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</p:grpSp>
      <p:grpSp>
        <p:nvGrpSpPr>
          <p:cNvPr id="142368" name="Group 126"/>
          <p:cNvGrpSpPr>
            <a:grpSpLocks/>
          </p:cNvGrpSpPr>
          <p:nvPr/>
        </p:nvGrpSpPr>
        <p:grpSpPr bwMode="auto">
          <a:xfrm>
            <a:off x="1482725" y="5313363"/>
            <a:ext cx="701675" cy="517525"/>
            <a:chOff x="1046480" y="3962400"/>
            <a:chExt cx="1026163" cy="761428"/>
          </a:xfrm>
        </p:grpSpPr>
        <p:sp>
          <p:nvSpPr>
            <p:cNvPr id="128" name="Rectangle 48"/>
            <p:cNvSpPr>
              <a:spLocks noChangeArrowheads="1"/>
            </p:cNvSpPr>
            <p:nvPr/>
          </p:nvSpPr>
          <p:spPr bwMode="auto">
            <a:xfrm rot="-5400000">
              <a:off x="1893548" y="4299487"/>
              <a:ext cx="109776" cy="248414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grpSp>
          <p:nvGrpSpPr>
            <p:cNvPr id="142407" name="Group 49"/>
            <p:cNvGrpSpPr>
              <a:grpSpLocks/>
            </p:cNvGrpSpPr>
            <p:nvPr/>
          </p:nvGrpSpPr>
          <p:grpSpPr bwMode="auto">
            <a:xfrm>
              <a:off x="1046480" y="3962400"/>
              <a:ext cx="936071" cy="761428"/>
              <a:chOff x="-44" y="1473"/>
              <a:chExt cx="981" cy="1105"/>
            </a:xfrm>
          </p:grpSpPr>
          <p:pic>
            <p:nvPicPr>
              <p:cNvPr id="142408" name="Picture 5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2409" name="Freeform 51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50213" name="Rectangle 60"/>
          <p:cNvSpPr>
            <a:spLocks noChangeArrowheads="1"/>
          </p:cNvSpPr>
          <p:nvPr/>
        </p:nvSpPr>
        <p:spPr bwMode="auto">
          <a:xfrm>
            <a:off x="706438" y="1084263"/>
            <a:ext cx="7772400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000" i="0">
                <a:latin typeface="Gill Sans MT" charset="0"/>
                <a:ea typeface="ＭＳ Ｐゴシック" charset="0"/>
              </a:rPr>
              <a:t>R forwards datagram with IP source A, destination B </a:t>
            </a:r>
          </a:p>
        </p:txBody>
      </p:sp>
      <p:sp>
        <p:nvSpPr>
          <p:cNvPr id="50214" name="Rectangle 61"/>
          <p:cNvSpPr>
            <a:spLocks noChangeArrowheads="1"/>
          </p:cNvSpPr>
          <p:nvPr/>
        </p:nvSpPr>
        <p:spPr bwMode="auto">
          <a:xfrm>
            <a:off x="719138" y="1441450"/>
            <a:ext cx="7772400" cy="72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000" i="0">
                <a:latin typeface="Gill Sans MT" charset="0"/>
                <a:ea typeface="ＭＳ Ｐゴシック" charset="0"/>
              </a:rPr>
              <a:t>R creates link-layer frame with B's MAC address as dest, frame contains A-to-B IP datagram</a:t>
            </a:r>
            <a:endParaRPr lang="en-US" sz="2800" i="0">
              <a:latin typeface="Gill Sans MT" charset="0"/>
              <a:ea typeface="ＭＳ Ｐゴシック" charset="0"/>
            </a:endParaRPr>
          </a:p>
        </p:txBody>
      </p:sp>
      <p:sp>
        <p:nvSpPr>
          <p:cNvPr id="723007" name="AutoShape 63"/>
          <p:cNvSpPr>
            <a:spLocks noChangeArrowheads="1"/>
          </p:cNvSpPr>
          <p:nvPr/>
        </p:nvSpPr>
        <p:spPr bwMode="auto">
          <a:xfrm>
            <a:off x="6719888" y="2897188"/>
            <a:ext cx="314325" cy="792162"/>
          </a:xfrm>
          <a:prstGeom prst="downArrow">
            <a:avLst>
              <a:gd name="adj1" fmla="val 50000"/>
              <a:gd name="adj2" fmla="val 63005"/>
            </a:avLst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grpSp>
        <p:nvGrpSpPr>
          <p:cNvPr id="142375" name="Group 64"/>
          <p:cNvGrpSpPr>
            <a:grpSpLocks/>
          </p:cNvGrpSpPr>
          <p:nvPr/>
        </p:nvGrpSpPr>
        <p:grpSpPr bwMode="auto">
          <a:xfrm>
            <a:off x="6226175" y="2454275"/>
            <a:ext cx="2011363" cy="760413"/>
            <a:chOff x="1197" y="1665"/>
            <a:chExt cx="1267" cy="479"/>
          </a:xfrm>
        </p:grpSpPr>
        <p:grpSp>
          <p:nvGrpSpPr>
            <p:cNvPr id="142401" name="Group 65"/>
            <p:cNvGrpSpPr>
              <a:grpSpLocks/>
            </p:cNvGrpSpPr>
            <p:nvPr/>
          </p:nvGrpSpPr>
          <p:grpSpPr bwMode="auto">
            <a:xfrm>
              <a:off x="1231" y="1990"/>
              <a:ext cx="691" cy="154"/>
              <a:chOff x="1231" y="1990"/>
              <a:chExt cx="691" cy="154"/>
            </a:xfrm>
          </p:grpSpPr>
          <p:sp>
            <p:nvSpPr>
              <p:cNvPr id="50244" name="Rectangle 66"/>
              <p:cNvSpPr>
                <a:spLocks noChangeArrowheads="1"/>
              </p:cNvSpPr>
              <p:nvPr/>
            </p:nvSpPr>
            <p:spPr bwMode="auto">
              <a:xfrm>
                <a:off x="1231" y="1991"/>
                <a:ext cx="691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50245" name="Line 67"/>
              <p:cNvSpPr>
                <a:spLocks noChangeShapeType="1"/>
              </p:cNvSpPr>
              <p:nvPr/>
            </p:nvSpPr>
            <p:spPr bwMode="auto">
              <a:xfrm>
                <a:off x="1337" y="1990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50246" name="Line 68"/>
              <p:cNvSpPr>
                <a:spLocks noChangeShapeType="1"/>
              </p:cNvSpPr>
              <p:nvPr/>
            </p:nvSpPr>
            <p:spPr bwMode="auto">
              <a:xfrm>
                <a:off x="1427" y="1992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  <p:sp>
          <p:nvSpPr>
            <p:cNvPr id="50243" name="Text Box 69"/>
            <p:cNvSpPr txBox="1">
              <a:spLocks noChangeArrowheads="1"/>
            </p:cNvSpPr>
            <p:nvPr/>
          </p:nvSpPr>
          <p:spPr bwMode="auto">
            <a:xfrm>
              <a:off x="1197" y="1665"/>
              <a:ext cx="126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smtClean="0">
                  <a:latin typeface="Arial" charset="0"/>
                </a:rPr>
                <a:t>IP src: 111.111.111.111</a:t>
              </a:r>
            </a:p>
            <a:p>
              <a:pPr>
                <a:defRPr/>
              </a:pPr>
              <a:r>
                <a:rPr lang="en-US" sz="1200" i="0" smtClean="0">
                  <a:latin typeface="Arial" charset="0"/>
                </a:rPr>
                <a:t>   IP dest: 222.222.222.222</a:t>
              </a:r>
            </a:p>
          </p:txBody>
        </p:sp>
      </p:grpSp>
      <p:grpSp>
        <p:nvGrpSpPr>
          <p:cNvPr id="142376" name="Group 70"/>
          <p:cNvGrpSpPr>
            <a:grpSpLocks/>
          </p:cNvGrpSpPr>
          <p:nvPr/>
        </p:nvGrpSpPr>
        <p:grpSpPr bwMode="auto">
          <a:xfrm>
            <a:off x="6350000" y="2705100"/>
            <a:ext cx="146050" cy="385763"/>
            <a:chOff x="1272" y="1762"/>
            <a:chExt cx="92" cy="243"/>
          </a:xfrm>
        </p:grpSpPr>
        <p:sp>
          <p:nvSpPr>
            <p:cNvPr id="50240" name="Line 71"/>
            <p:cNvSpPr>
              <a:spLocks noChangeShapeType="1"/>
            </p:cNvSpPr>
            <p:nvPr/>
          </p:nvSpPr>
          <p:spPr bwMode="auto">
            <a:xfrm>
              <a:off x="1272" y="1762"/>
              <a:ext cx="0" cy="2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50241" name="Line 72"/>
            <p:cNvSpPr>
              <a:spLocks noChangeShapeType="1"/>
            </p:cNvSpPr>
            <p:nvPr/>
          </p:nvSpPr>
          <p:spPr bwMode="auto">
            <a:xfrm>
              <a:off x="1364" y="1878"/>
              <a:ext cx="0" cy="1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grpSp>
        <p:nvGrpSpPr>
          <p:cNvPr id="723017" name="Group 73"/>
          <p:cNvGrpSpPr>
            <a:grpSpLocks/>
          </p:cNvGrpSpPr>
          <p:nvPr/>
        </p:nvGrpSpPr>
        <p:grpSpPr bwMode="auto">
          <a:xfrm>
            <a:off x="5800725" y="2046288"/>
            <a:ext cx="2398713" cy="1519237"/>
            <a:chOff x="931" y="1414"/>
            <a:chExt cx="1511" cy="957"/>
          </a:xfrm>
        </p:grpSpPr>
        <p:sp>
          <p:nvSpPr>
            <p:cNvPr id="50228" name="Text Box 74"/>
            <p:cNvSpPr txBox="1">
              <a:spLocks noChangeArrowheads="1"/>
            </p:cNvSpPr>
            <p:nvPr/>
          </p:nvSpPr>
          <p:spPr bwMode="auto">
            <a:xfrm>
              <a:off x="931" y="1414"/>
              <a:ext cx="1511" cy="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smtClean="0">
                  <a:latin typeface="Arial" charset="0"/>
                </a:rPr>
                <a:t>MAC src: </a:t>
              </a:r>
              <a:r>
                <a:rPr lang="en-US" sz="1200" i="0" smtClean="0">
                  <a:solidFill>
                    <a:srgbClr val="FF0000"/>
                  </a:solidFill>
                  <a:latin typeface="Arial" charset="0"/>
                </a:rPr>
                <a:t>1A-23-F9-CD-06-9B</a:t>
              </a:r>
            </a:p>
            <a:p>
              <a:pPr>
                <a:defRPr/>
              </a:pPr>
              <a:r>
                <a:rPr lang="en-US" sz="1200" i="0" smtClean="0">
                  <a:latin typeface="Arial" charset="0"/>
                </a:rPr>
                <a:t>  MAC dest: </a:t>
              </a:r>
              <a:r>
                <a:rPr lang="en-US" sz="1200" i="0" smtClean="0">
                  <a:solidFill>
                    <a:srgbClr val="FF0000"/>
                  </a:solidFill>
                  <a:latin typeface="Arial" charset="0"/>
                </a:rPr>
                <a:t>49-BD-D2-C7-56-2A</a:t>
              </a:r>
            </a:p>
            <a:p>
              <a:pPr>
                <a:defRPr/>
              </a:pPr>
              <a:endParaRPr lang="en-US" sz="1200" i="0" smtClean="0">
                <a:solidFill>
                  <a:srgbClr val="FF0000"/>
                </a:solidFill>
                <a:latin typeface="Arial" charset="0"/>
              </a:endParaRPr>
            </a:p>
          </p:txBody>
        </p:sp>
        <p:grpSp>
          <p:nvGrpSpPr>
            <p:cNvPr id="142388" name="Group 75"/>
            <p:cNvGrpSpPr>
              <a:grpSpLocks/>
            </p:cNvGrpSpPr>
            <p:nvPr/>
          </p:nvGrpSpPr>
          <p:grpSpPr bwMode="auto">
            <a:xfrm>
              <a:off x="981" y="2182"/>
              <a:ext cx="1049" cy="189"/>
              <a:chOff x="2829" y="2040"/>
              <a:chExt cx="1049" cy="189"/>
            </a:xfrm>
          </p:grpSpPr>
          <p:sp>
            <p:nvSpPr>
              <p:cNvPr id="50234" name="Rectangle 76"/>
              <p:cNvSpPr>
                <a:spLocks noChangeArrowheads="1"/>
              </p:cNvSpPr>
              <p:nvPr/>
            </p:nvSpPr>
            <p:spPr bwMode="auto">
              <a:xfrm>
                <a:off x="2829" y="2042"/>
                <a:ext cx="1049" cy="185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50235" name="Rectangle 77"/>
              <p:cNvSpPr>
                <a:spLocks noChangeArrowheads="1"/>
              </p:cNvSpPr>
              <p:nvPr/>
            </p:nvSpPr>
            <p:spPr bwMode="auto">
              <a:xfrm>
                <a:off x="3078" y="2060"/>
                <a:ext cx="691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50236" name="Line 78"/>
              <p:cNvSpPr>
                <a:spLocks noChangeShapeType="1"/>
              </p:cNvSpPr>
              <p:nvPr/>
            </p:nvSpPr>
            <p:spPr bwMode="auto">
              <a:xfrm>
                <a:off x="3180" y="2063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50237" name="Line 79"/>
              <p:cNvSpPr>
                <a:spLocks noChangeShapeType="1"/>
              </p:cNvSpPr>
              <p:nvPr/>
            </p:nvSpPr>
            <p:spPr bwMode="auto">
              <a:xfrm>
                <a:off x="3276" y="2063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50238" name="Line 80"/>
              <p:cNvSpPr>
                <a:spLocks noChangeShapeType="1"/>
              </p:cNvSpPr>
              <p:nvPr/>
            </p:nvSpPr>
            <p:spPr bwMode="auto">
              <a:xfrm>
                <a:off x="2910" y="2040"/>
                <a:ext cx="0" cy="189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50239" name="Line 81"/>
              <p:cNvSpPr>
                <a:spLocks noChangeShapeType="1"/>
              </p:cNvSpPr>
              <p:nvPr/>
            </p:nvSpPr>
            <p:spPr bwMode="auto">
              <a:xfrm>
                <a:off x="3006" y="2040"/>
                <a:ext cx="0" cy="189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  <p:sp>
          <p:nvSpPr>
            <p:cNvPr id="50230" name="Line 82"/>
            <p:cNvSpPr>
              <a:spLocks noChangeShapeType="1"/>
            </p:cNvSpPr>
            <p:nvPr/>
          </p:nvSpPr>
          <p:spPr bwMode="auto">
            <a:xfrm flipV="1">
              <a:off x="1018" y="1576"/>
              <a:ext cx="2" cy="7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50231" name="Line 83"/>
            <p:cNvSpPr>
              <a:spLocks noChangeShapeType="1"/>
            </p:cNvSpPr>
            <p:nvPr/>
          </p:nvSpPr>
          <p:spPr bwMode="auto">
            <a:xfrm flipV="1">
              <a:off x="1106" y="1680"/>
              <a:ext cx="0" cy="5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50232" name="Line 84"/>
            <p:cNvSpPr>
              <a:spLocks noChangeShapeType="1"/>
            </p:cNvSpPr>
            <p:nvPr/>
          </p:nvSpPr>
          <p:spPr bwMode="auto">
            <a:xfrm flipH="1" flipV="1">
              <a:off x="1276" y="1812"/>
              <a:ext cx="2" cy="4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50233" name="Line 85"/>
            <p:cNvSpPr>
              <a:spLocks noChangeShapeType="1"/>
            </p:cNvSpPr>
            <p:nvPr/>
          </p:nvSpPr>
          <p:spPr bwMode="auto">
            <a:xfrm>
              <a:off x="1368" y="1924"/>
              <a:ext cx="2" cy="3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grpSp>
        <p:nvGrpSpPr>
          <p:cNvPr id="142378" name="Group 92"/>
          <p:cNvGrpSpPr>
            <a:grpSpLocks/>
          </p:cNvGrpSpPr>
          <p:nvPr/>
        </p:nvGrpSpPr>
        <p:grpSpPr bwMode="auto">
          <a:xfrm>
            <a:off x="8061325" y="2478088"/>
            <a:ext cx="928688" cy="1954212"/>
            <a:chOff x="250" y="1380"/>
            <a:chExt cx="585" cy="1231"/>
          </a:xfrm>
        </p:grpSpPr>
        <p:sp>
          <p:nvSpPr>
            <p:cNvPr id="142380" name="Freeform 93"/>
            <p:cNvSpPr>
              <a:spLocks/>
            </p:cNvSpPr>
            <p:nvPr/>
          </p:nvSpPr>
          <p:spPr bwMode="auto">
            <a:xfrm>
              <a:off x="250" y="1414"/>
              <a:ext cx="582" cy="1197"/>
            </a:xfrm>
            <a:custGeom>
              <a:avLst/>
              <a:gdLst>
                <a:gd name="T0" fmla="*/ 582 w 582"/>
                <a:gd name="T1" fmla="*/ 781 h 1197"/>
                <a:gd name="T2" fmla="*/ 0 w 582"/>
                <a:gd name="T3" fmla="*/ 1197 h 1197"/>
                <a:gd name="T4" fmla="*/ 83 w 582"/>
                <a:gd name="T5" fmla="*/ 0 h 1197"/>
                <a:gd name="T6" fmla="*/ 582 w 582"/>
                <a:gd name="T7" fmla="*/ 781 h 119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82" h="1197">
                  <a:moveTo>
                    <a:pt x="582" y="781"/>
                  </a:moveTo>
                  <a:lnTo>
                    <a:pt x="0" y="1197"/>
                  </a:lnTo>
                  <a:lnTo>
                    <a:pt x="83" y="0"/>
                  </a:lnTo>
                  <a:lnTo>
                    <a:pt x="582" y="781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0222" name="Rectangle 94"/>
            <p:cNvSpPr>
              <a:spLocks noChangeArrowheads="1"/>
            </p:cNvSpPr>
            <p:nvPr/>
          </p:nvSpPr>
          <p:spPr bwMode="auto">
            <a:xfrm>
              <a:off x="338" y="1399"/>
              <a:ext cx="493" cy="79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50223" name="Text Box 95"/>
            <p:cNvSpPr txBox="1">
              <a:spLocks noChangeArrowheads="1"/>
            </p:cNvSpPr>
            <p:nvPr/>
          </p:nvSpPr>
          <p:spPr bwMode="auto">
            <a:xfrm>
              <a:off x="413" y="1380"/>
              <a:ext cx="336" cy="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endParaRPr lang="en-US" sz="1600" i="0" smtClean="0">
                <a:latin typeface="Arial" charset="0"/>
              </a:endParaRPr>
            </a:p>
            <a:p>
              <a:pPr algn="ctr">
                <a:defRPr/>
              </a:pPr>
              <a:endParaRPr lang="en-US" sz="1600" i="0" smtClean="0">
                <a:latin typeface="Arial" charset="0"/>
              </a:endParaRPr>
            </a:p>
            <a:p>
              <a:pPr algn="ctr">
                <a:defRPr/>
              </a:pPr>
              <a:r>
                <a:rPr lang="en-US" sz="1600" i="0" smtClean="0">
                  <a:latin typeface="Arial" charset="0"/>
                </a:rPr>
                <a:t>IP</a:t>
              </a:r>
            </a:p>
            <a:p>
              <a:pPr algn="ctr">
                <a:defRPr/>
              </a:pPr>
              <a:r>
                <a:rPr lang="en-US" sz="1600" i="0" smtClean="0">
                  <a:latin typeface="Arial" charset="0"/>
                </a:rPr>
                <a:t>Eth</a:t>
              </a:r>
            </a:p>
            <a:p>
              <a:pPr algn="ctr">
                <a:defRPr/>
              </a:pPr>
              <a:r>
                <a:rPr lang="en-US" sz="1600" i="0" smtClean="0">
                  <a:latin typeface="Arial" charset="0"/>
                </a:rPr>
                <a:t>Phy</a:t>
              </a:r>
            </a:p>
          </p:txBody>
        </p:sp>
        <p:sp>
          <p:nvSpPr>
            <p:cNvPr id="50224" name="Line 96"/>
            <p:cNvSpPr>
              <a:spLocks noChangeShapeType="1"/>
            </p:cNvSpPr>
            <p:nvPr/>
          </p:nvSpPr>
          <p:spPr bwMode="auto">
            <a:xfrm>
              <a:off x="346" y="186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50225" name="Line 97"/>
            <p:cNvSpPr>
              <a:spLocks noChangeShapeType="1"/>
            </p:cNvSpPr>
            <p:nvPr/>
          </p:nvSpPr>
          <p:spPr bwMode="auto">
            <a:xfrm>
              <a:off x="343" y="2027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50226" name="Line 98"/>
            <p:cNvSpPr>
              <a:spLocks noChangeShapeType="1"/>
            </p:cNvSpPr>
            <p:nvPr/>
          </p:nvSpPr>
          <p:spPr bwMode="auto">
            <a:xfrm>
              <a:off x="340" y="2186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50227" name="Line 99"/>
            <p:cNvSpPr>
              <a:spLocks noChangeShapeType="1"/>
            </p:cNvSpPr>
            <p:nvPr/>
          </p:nvSpPr>
          <p:spPr bwMode="auto">
            <a:xfrm>
              <a:off x="330" y="169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sp>
        <p:nvSpPr>
          <p:cNvPr id="103" name="Title 1"/>
          <p:cNvSpPr>
            <a:spLocks noGrp="1"/>
          </p:cNvSpPr>
          <p:nvPr>
            <p:ph type="title"/>
          </p:nvPr>
        </p:nvSpPr>
        <p:spPr>
          <a:xfrm>
            <a:off x="0" y="-15648"/>
            <a:ext cx="7874000" cy="68330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Switches and Local Area Networks</a:t>
            </a:r>
            <a:endParaRPr lang="en-US" dirty="0"/>
          </a:p>
        </p:txBody>
      </p:sp>
      <p:sp>
        <p:nvSpPr>
          <p:cNvPr id="104" name="TextBox 103"/>
          <p:cNvSpPr txBox="1"/>
          <p:nvPr/>
        </p:nvSpPr>
        <p:spPr>
          <a:xfrm>
            <a:off x="97868" y="598387"/>
            <a:ext cx="81576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ARP: Address Resolution Protocol; different LAN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456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230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7230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3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300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Goals for Today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3285" y="852714"/>
            <a:ext cx="8799285" cy="5790363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Link Layer and Physical Layer</a:t>
            </a:r>
          </a:p>
          <a:p>
            <a:pPr lvl="1"/>
            <a:r>
              <a:rPr lang="en-US" sz="2400" dirty="0" smtClean="0"/>
              <a:t>Abstraction / services</a:t>
            </a:r>
          </a:p>
          <a:p>
            <a:pPr lvl="1"/>
            <a:r>
              <a:rPr lang="en-US" sz="2400" dirty="0" smtClean="0"/>
              <a:t>Switches and Local Area Networks</a:t>
            </a:r>
          </a:p>
          <a:p>
            <a:pPr lvl="2"/>
            <a:r>
              <a:rPr lang="en-US" sz="2000" dirty="0"/>
              <a:t>Ethernet switch </a:t>
            </a:r>
            <a:endParaRPr lang="en-US" sz="2000" dirty="0" smtClean="0"/>
          </a:p>
          <a:p>
            <a:pPr lvl="2"/>
            <a:r>
              <a:rPr lang="en-US" sz="2000" dirty="0" smtClean="0"/>
              <a:t>Addressing</a:t>
            </a:r>
            <a:r>
              <a:rPr lang="en-US" sz="2000" dirty="0" smtClean="0"/>
              <a:t>, ARP (address resolution protocol)</a:t>
            </a:r>
          </a:p>
          <a:p>
            <a:pPr lvl="2"/>
            <a:r>
              <a:rPr lang="en-US" sz="2000" dirty="0" smtClean="0"/>
              <a:t>Ethernet</a:t>
            </a:r>
          </a:p>
          <a:p>
            <a:pPr lvl="2"/>
            <a:endParaRPr lang="en-US" sz="2000" dirty="0" smtClean="0"/>
          </a:p>
          <a:p>
            <a:pPr lvl="1"/>
            <a:endParaRPr lang="en-US" dirty="0" smtClean="0"/>
          </a:p>
          <a:p>
            <a:r>
              <a:rPr lang="en-US" sz="2800" dirty="0" smtClean="0"/>
              <a:t>Data Center Network</a:t>
            </a:r>
          </a:p>
          <a:p>
            <a:pPr lvl="1"/>
            <a:r>
              <a:rPr lang="en-US" sz="2400" dirty="0" smtClean="0"/>
              <a:t>10GbE (10 Gigabit Ethernet)</a:t>
            </a:r>
          </a:p>
          <a:p>
            <a:pPr lvl="1"/>
            <a:endParaRPr lang="en-US" sz="2800" dirty="0" smtClean="0"/>
          </a:p>
          <a:p>
            <a:r>
              <a:rPr lang="en-US" sz="2800" dirty="0" smtClean="0"/>
              <a:t>Backup Slides</a:t>
            </a:r>
          </a:p>
          <a:p>
            <a:pPr lvl="1"/>
            <a:r>
              <a:rPr lang="en-US" sz="2400" dirty="0"/>
              <a:t>Multiple Access Protocols</a:t>
            </a:r>
          </a:p>
          <a:p>
            <a:pPr lvl="1"/>
            <a:r>
              <a:rPr lang="en-US" sz="2400" dirty="0" smtClean="0"/>
              <a:t>Virtual </a:t>
            </a:r>
            <a:r>
              <a:rPr lang="en-US" sz="2400" dirty="0" smtClean="0"/>
              <a:t>Local Area Networks (VLAN)</a:t>
            </a:r>
          </a:p>
          <a:p>
            <a:pPr lvl="1"/>
            <a:r>
              <a:rPr lang="en-US" sz="2400" dirty="0"/>
              <a:t>Multiple Access Protocols</a:t>
            </a:r>
          </a:p>
          <a:p>
            <a:pPr lvl="1"/>
            <a:r>
              <a:rPr lang="en-US" sz="2400" dirty="0"/>
              <a:t>Putting it all together: A day and a life of a web </a:t>
            </a:r>
            <a:r>
              <a:rPr lang="en-US" sz="2400" dirty="0" smtClean="0"/>
              <a:t>request</a:t>
            </a:r>
          </a:p>
          <a:p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94674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8188" y="1276350"/>
            <a:ext cx="7519987" cy="213360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ja-JP" altLang="en-US" sz="2400" dirty="0" smtClean="0"/>
              <a:t>“</a:t>
            </a:r>
            <a:r>
              <a:rPr lang="en-US" altLang="ja-JP" sz="2400" dirty="0" smtClean="0"/>
              <a:t>dominant</a:t>
            </a:r>
            <a:r>
              <a:rPr lang="ja-JP" altLang="en-US" sz="2400" dirty="0" smtClean="0"/>
              <a:t>”</a:t>
            </a:r>
            <a:r>
              <a:rPr lang="en-US" altLang="ja-JP" sz="2400" dirty="0" smtClean="0"/>
              <a:t> wired LAN technology: </a:t>
            </a:r>
          </a:p>
          <a:p>
            <a:r>
              <a:rPr lang="en-US" altLang="en-US" sz="2400" dirty="0" smtClean="0"/>
              <a:t>cheap $20 for NIC</a:t>
            </a:r>
          </a:p>
          <a:p>
            <a:r>
              <a:rPr lang="en-US" altLang="en-US" sz="2400" dirty="0" smtClean="0"/>
              <a:t>first widely used LAN technology</a:t>
            </a:r>
          </a:p>
          <a:p>
            <a:r>
              <a:rPr lang="en-US" altLang="en-US" sz="2400" dirty="0" smtClean="0"/>
              <a:t>simpler, cheaper than token LANs and ATM</a:t>
            </a:r>
          </a:p>
          <a:p>
            <a:r>
              <a:rPr lang="en-US" altLang="en-US" sz="2400" dirty="0" smtClean="0"/>
              <a:t>kept up with speed race: 10 Mbps – </a:t>
            </a:r>
            <a:r>
              <a:rPr lang="en-US" altLang="en-US" sz="2400" dirty="0" smtClean="0"/>
              <a:t>100 </a:t>
            </a:r>
            <a:r>
              <a:rPr lang="en-US" altLang="en-US" sz="2400" dirty="0" smtClean="0"/>
              <a:t>Gbps </a:t>
            </a:r>
            <a:endParaRPr lang="en-US" altLang="en-US" dirty="0" smtClean="0"/>
          </a:p>
          <a:p>
            <a:endParaRPr lang="en-US" altLang="en-US" dirty="0" smtClean="0"/>
          </a:p>
        </p:txBody>
      </p:sp>
      <p:pic>
        <p:nvPicPr>
          <p:cNvPr id="146437" name="Picture 4" descr="551 metcalfe-en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0" y="3635375"/>
            <a:ext cx="4752975" cy="254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1" name="Text Box 5"/>
          <p:cNvSpPr txBox="1">
            <a:spLocks noChangeArrowheads="1"/>
          </p:cNvSpPr>
          <p:nvPr/>
        </p:nvSpPr>
        <p:spPr bwMode="auto">
          <a:xfrm>
            <a:off x="4289425" y="6086475"/>
            <a:ext cx="313055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>
                <a:latin typeface="Arial" panose="020B0604020202020204" pitchFamily="34" charset="0"/>
                <a:cs typeface="Arial" panose="020B0604020202020204" pitchFamily="34" charset="0"/>
              </a:rPr>
              <a:t>Metcalfe</a:t>
            </a:r>
            <a:r>
              <a:rPr lang="ja-JP" altLang="en-US" sz="180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en-US" altLang="ja-JP" sz="1800">
                <a:latin typeface="Arial" panose="020B0604020202020204" pitchFamily="34" charset="0"/>
                <a:cs typeface="Arial" panose="020B0604020202020204" pitchFamily="34" charset="0"/>
              </a:rPr>
              <a:t>s Ethernet sketch</a:t>
            </a: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Link and Physical Layer: Ethernet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97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3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508000" y="1262353"/>
            <a:ext cx="8297863" cy="244951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75000"/>
              </a:lnSpc>
            </a:pPr>
            <a:r>
              <a:rPr lang="en-US" altLang="en-US" i="1" dirty="0" smtClean="0">
                <a:solidFill>
                  <a:srgbClr val="CC0000"/>
                </a:solidFill>
              </a:rPr>
              <a:t>bus: </a:t>
            </a:r>
            <a:r>
              <a:rPr lang="en-US" altLang="en-US" dirty="0" smtClean="0"/>
              <a:t>popular through mid 90s</a:t>
            </a:r>
          </a:p>
          <a:p>
            <a:pPr lvl="1">
              <a:lnSpc>
                <a:spcPct val="75000"/>
              </a:lnSpc>
            </a:pPr>
            <a:r>
              <a:rPr lang="en-US" altLang="en-US" dirty="0" smtClean="0"/>
              <a:t>all nodes in same collision domain (can collide with each other)</a:t>
            </a:r>
          </a:p>
          <a:p>
            <a:pPr>
              <a:lnSpc>
                <a:spcPct val="75000"/>
              </a:lnSpc>
            </a:pPr>
            <a:r>
              <a:rPr lang="en-US" altLang="en-US" i="1" dirty="0" smtClean="0">
                <a:solidFill>
                  <a:srgbClr val="CC0000"/>
                </a:solidFill>
              </a:rPr>
              <a:t>star: </a:t>
            </a:r>
            <a:r>
              <a:rPr lang="en-US" altLang="en-US" dirty="0" smtClean="0"/>
              <a:t>prevails today</a:t>
            </a:r>
          </a:p>
          <a:p>
            <a:pPr lvl="1">
              <a:lnSpc>
                <a:spcPct val="75000"/>
              </a:lnSpc>
            </a:pPr>
            <a:r>
              <a:rPr lang="en-US" altLang="en-US" dirty="0" smtClean="0"/>
              <a:t>active </a:t>
            </a:r>
            <a:r>
              <a:rPr lang="en-US" altLang="en-US" i="1" dirty="0" smtClean="0">
                <a:solidFill>
                  <a:srgbClr val="CC0000"/>
                </a:solidFill>
              </a:rPr>
              <a:t>switch</a:t>
            </a:r>
            <a:r>
              <a:rPr lang="en-US" altLang="en-US" dirty="0" smtClean="0">
                <a:solidFill>
                  <a:srgbClr val="CC0000"/>
                </a:solidFill>
              </a:rPr>
              <a:t> </a:t>
            </a:r>
            <a:r>
              <a:rPr lang="en-US" altLang="en-US" dirty="0" smtClean="0"/>
              <a:t>in center</a:t>
            </a:r>
          </a:p>
          <a:p>
            <a:pPr lvl="1">
              <a:lnSpc>
                <a:spcPct val="100000"/>
              </a:lnSpc>
            </a:pPr>
            <a:r>
              <a:rPr lang="en-US" altLang="en-US" dirty="0" smtClean="0"/>
              <a:t>each </a:t>
            </a:r>
            <a:r>
              <a:rPr lang="ja-JP" altLang="en-US" dirty="0" smtClean="0"/>
              <a:t>“</a:t>
            </a:r>
            <a:r>
              <a:rPr lang="en-US" altLang="ja-JP" dirty="0" smtClean="0"/>
              <a:t>spoke</a:t>
            </a:r>
            <a:r>
              <a:rPr lang="ja-JP" altLang="en-US" dirty="0" smtClean="0"/>
              <a:t>”</a:t>
            </a:r>
            <a:r>
              <a:rPr lang="en-US" altLang="ja-JP" dirty="0" smtClean="0"/>
              <a:t> runs a (separate) Ethernet protocol (nodes do not collide with each other)</a:t>
            </a:r>
            <a:endParaRPr lang="en-US" altLang="en-US" dirty="0" smtClean="0"/>
          </a:p>
        </p:txBody>
      </p:sp>
      <p:sp>
        <p:nvSpPr>
          <p:cNvPr id="53254" name="Line 17"/>
          <p:cNvSpPr>
            <a:spLocks noChangeShapeType="1"/>
          </p:cNvSpPr>
          <p:nvPr/>
        </p:nvSpPr>
        <p:spPr bwMode="auto">
          <a:xfrm>
            <a:off x="5316538" y="5110163"/>
            <a:ext cx="974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53255" name="Line 18"/>
          <p:cNvSpPr>
            <a:spLocks noChangeShapeType="1"/>
          </p:cNvSpPr>
          <p:nvPr/>
        </p:nvSpPr>
        <p:spPr bwMode="auto">
          <a:xfrm>
            <a:off x="6556375" y="4518025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53256" name="Line 19"/>
          <p:cNvSpPr>
            <a:spLocks noChangeShapeType="1"/>
          </p:cNvSpPr>
          <p:nvPr/>
        </p:nvSpPr>
        <p:spPr bwMode="auto">
          <a:xfrm flipH="1">
            <a:off x="6746875" y="5126038"/>
            <a:ext cx="1003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53257" name="Line 20"/>
          <p:cNvSpPr>
            <a:spLocks noChangeShapeType="1"/>
          </p:cNvSpPr>
          <p:nvPr/>
        </p:nvSpPr>
        <p:spPr bwMode="auto">
          <a:xfrm flipV="1">
            <a:off x="6556375" y="5251450"/>
            <a:ext cx="12700" cy="709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53258" name="Text Box 23"/>
          <p:cNvSpPr txBox="1">
            <a:spLocks noChangeArrowheads="1"/>
          </p:cNvSpPr>
          <p:nvPr/>
        </p:nvSpPr>
        <p:spPr bwMode="auto">
          <a:xfrm>
            <a:off x="5464175" y="5486400"/>
            <a:ext cx="754063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i="0" smtClean="0">
                <a:latin typeface="Arial" charset="0"/>
                <a:cs typeface="Arial" charset="0"/>
              </a:rPr>
              <a:t>switch</a:t>
            </a:r>
          </a:p>
        </p:txBody>
      </p:sp>
      <p:sp>
        <p:nvSpPr>
          <p:cNvPr id="53259" name="Line 24"/>
          <p:cNvSpPr>
            <a:spLocks noChangeShapeType="1"/>
          </p:cNvSpPr>
          <p:nvPr/>
        </p:nvSpPr>
        <p:spPr bwMode="auto">
          <a:xfrm flipV="1">
            <a:off x="5834063" y="5275263"/>
            <a:ext cx="417512" cy="239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53260" name="Line 32"/>
          <p:cNvSpPr>
            <a:spLocks noChangeShapeType="1"/>
          </p:cNvSpPr>
          <p:nvPr/>
        </p:nvSpPr>
        <p:spPr bwMode="auto">
          <a:xfrm flipH="1">
            <a:off x="2160588" y="4102100"/>
            <a:ext cx="752475" cy="1468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53261" name="Line 33"/>
          <p:cNvSpPr>
            <a:spLocks noChangeShapeType="1"/>
          </p:cNvSpPr>
          <p:nvPr/>
        </p:nvSpPr>
        <p:spPr bwMode="auto">
          <a:xfrm>
            <a:off x="2132013" y="4879975"/>
            <a:ext cx="392112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53262" name="Line 34"/>
          <p:cNvSpPr>
            <a:spLocks noChangeShapeType="1"/>
          </p:cNvSpPr>
          <p:nvPr/>
        </p:nvSpPr>
        <p:spPr bwMode="auto">
          <a:xfrm>
            <a:off x="1914525" y="5434013"/>
            <a:ext cx="307975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53263" name="Line 35"/>
          <p:cNvSpPr>
            <a:spLocks noChangeShapeType="1"/>
          </p:cNvSpPr>
          <p:nvPr/>
        </p:nvSpPr>
        <p:spPr bwMode="auto">
          <a:xfrm flipV="1">
            <a:off x="2632075" y="4648200"/>
            <a:ext cx="287338" cy="14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53264" name="Line 37"/>
          <p:cNvSpPr>
            <a:spLocks noChangeShapeType="1"/>
          </p:cNvSpPr>
          <p:nvPr/>
        </p:nvSpPr>
        <p:spPr bwMode="auto">
          <a:xfrm>
            <a:off x="2424113" y="4275138"/>
            <a:ext cx="392112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53265" name="Line 38"/>
          <p:cNvSpPr>
            <a:spLocks noChangeShapeType="1"/>
          </p:cNvSpPr>
          <p:nvPr/>
        </p:nvSpPr>
        <p:spPr bwMode="auto">
          <a:xfrm>
            <a:off x="2424113" y="4275138"/>
            <a:ext cx="392112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53266" name="Line 39"/>
          <p:cNvSpPr>
            <a:spLocks noChangeShapeType="1"/>
          </p:cNvSpPr>
          <p:nvPr/>
        </p:nvSpPr>
        <p:spPr bwMode="auto">
          <a:xfrm>
            <a:off x="2314575" y="5324475"/>
            <a:ext cx="307975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53267" name="Text Box 41"/>
          <p:cNvSpPr txBox="1">
            <a:spLocks noChangeArrowheads="1"/>
          </p:cNvSpPr>
          <p:nvPr/>
        </p:nvSpPr>
        <p:spPr bwMode="auto">
          <a:xfrm>
            <a:off x="1430338" y="5908675"/>
            <a:ext cx="2185987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dirty="0" smtClean="0">
                <a:solidFill>
                  <a:srgbClr val="CC0000"/>
                </a:solidFill>
                <a:latin typeface="Arial" charset="0"/>
                <a:cs typeface="Arial" charset="0"/>
              </a:rPr>
              <a:t>bus: </a:t>
            </a:r>
            <a:r>
              <a:rPr lang="en-US" i="0" dirty="0" smtClean="0">
                <a:latin typeface="Arial" charset="0"/>
                <a:cs typeface="Arial" charset="0"/>
              </a:rPr>
              <a:t>coaxial cable</a:t>
            </a:r>
          </a:p>
        </p:txBody>
      </p:sp>
      <p:sp>
        <p:nvSpPr>
          <p:cNvPr id="53268" name="Text Box 42"/>
          <p:cNvSpPr txBox="1">
            <a:spLocks noChangeArrowheads="1"/>
          </p:cNvSpPr>
          <p:nvPr/>
        </p:nvSpPr>
        <p:spPr bwMode="auto">
          <a:xfrm>
            <a:off x="4989513" y="5691188"/>
            <a:ext cx="7747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dirty="0" smtClean="0">
                <a:solidFill>
                  <a:srgbClr val="CC0000"/>
                </a:solidFill>
                <a:latin typeface="Arial" charset="0"/>
                <a:cs typeface="Arial" charset="0"/>
              </a:rPr>
              <a:t>star</a:t>
            </a:r>
          </a:p>
        </p:txBody>
      </p:sp>
      <p:grpSp>
        <p:nvGrpSpPr>
          <p:cNvPr id="148501" name="Group 37"/>
          <p:cNvGrpSpPr>
            <a:grpSpLocks/>
          </p:cNvGrpSpPr>
          <p:nvPr/>
        </p:nvGrpSpPr>
        <p:grpSpPr bwMode="auto">
          <a:xfrm>
            <a:off x="2733675" y="4398963"/>
            <a:ext cx="711200" cy="601662"/>
            <a:chOff x="7179310" y="4033520"/>
            <a:chExt cx="1009650" cy="855028"/>
          </a:xfrm>
        </p:grpSpPr>
        <p:grpSp>
          <p:nvGrpSpPr>
            <p:cNvPr id="148542" name="Group 44"/>
            <p:cNvGrpSpPr>
              <a:grpSpLocks/>
            </p:cNvGrpSpPr>
            <p:nvPr/>
          </p:nvGrpSpPr>
          <p:grpSpPr bwMode="auto">
            <a:xfrm>
              <a:off x="7179310" y="4033520"/>
              <a:ext cx="1009650" cy="855028"/>
              <a:chOff x="-44" y="1473"/>
              <a:chExt cx="981" cy="1105"/>
            </a:xfrm>
          </p:grpSpPr>
          <p:pic>
            <p:nvPicPr>
              <p:cNvPr id="148544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8545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40" name="Rectangle 43"/>
            <p:cNvSpPr>
              <a:spLocks noChangeArrowheads="1"/>
            </p:cNvSpPr>
            <p:nvPr/>
          </p:nvSpPr>
          <p:spPr bwMode="auto">
            <a:xfrm rot="-5400000">
              <a:off x="7438418" y="4308853"/>
              <a:ext cx="128593" cy="196071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</p:grpSp>
      <p:grpSp>
        <p:nvGrpSpPr>
          <p:cNvPr id="148502" name="Group 42"/>
          <p:cNvGrpSpPr>
            <a:grpSpLocks/>
          </p:cNvGrpSpPr>
          <p:nvPr/>
        </p:nvGrpSpPr>
        <p:grpSpPr bwMode="auto">
          <a:xfrm>
            <a:off x="1757363" y="3962400"/>
            <a:ext cx="701675" cy="517525"/>
            <a:chOff x="1046480" y="3962400"/>
            <a:chExt cx="1026163" cy="761428"/>
          </a:xfrm>
        </p:grpSpPr>
        <p:sp>
          <p:nvSpPr>
            <p:cNvPr id="44" name="Rectangle 48"/>
            <p:cNvSpPr>
              <a:spLocks noChangeArrowheads="1"/>
            </p:cNvSpPr>
            <p:nvPr/>
          </p:nvSpPr>
          <p:spPr bwMode="auto">
            <a:xfrm rot="-5400000">
              <a:off x="1893547" y="4299487"/>
              <a:ext cx="109777" cy="248416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grpSp>
          <p:nvGrpSpPr>
            <p:cNvPr id="148539" name="Group 49"/>
            <p:cNvGrpSpPr>
              <a:grpSpLocks/>
            </p:cNvGrpSpPr>
            <p:nvPr/>
          </p:nvGrpSpPr>
          <p:grpSpPr bwMode="auto">
            <a:xfrm>
              <a:off x="1046480" y="3962400"/>
              <a:ext cx="936071" cy="761428"/>
              <a:chOff x="-44" y="1473"/>
              <a:chExt cx="981" cy="1105"/>
            </a:xfrm>
          </p:grpSpPr>
          <p:pic>
            <p:nvPicPr>
              <p:cNvPr id="148540" name="Picture 5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8541" name="Freeform 51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grpSp>
        <p:nvGrpSpPr>
          <p:cNvPr id="148503" name="Group 47"/>
          <p:cNvGrpSpPr>
            <a:grpSpLocks/>
          </p:cNvGrpSpPr>
          <p:nvPr/>
        </p:nvGrpSpPr>
        <p:grpSpPr bwMode="auto">
          <a:xfrm>
            <a:off x="1473200" y="4551363"/>
            <a:ext cx="701675" cy="517525"/>
            <a:chOff x="1046480" y="3962400"/>
            <a:chExt cx="1026163" cy="761428"/>
          </a:xfrm>
        </p:grpSpPr>
        <p:sp>
          <p:nvSpPr>
            <p:cNvPr id="49" name="Rectangle 48"/>
            <p:cNvSpPr>
              <a:spLocks noChangeArrowheads="1"/>
            </p:cNvSpPr>
            <p:nvPr/>
          </p:nvSpPr>
          <p:spPr bwMode="auto">
            <a:xfrm rot="-5400000">
              <a:off x="1893548" y="4299487"/>
              <a:ext cx="109776" cy="248414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grpSp>
          <p:nvGrpSpPr>
            <p:cNvPr id="148535" name="Group 49"/>
            <p:cNvGrpSpPr>
              <a:grpSpLocks/>
            </p:cNvGrpSpPr>
            <p:nvPr/>
          </p:nvGrpSpPr>
          <p:grpSpPr bwMode="auto">
            <a:xfrm>
              <a:off x="1046480" y="3962400"/>
              <a:ext cx="936071" cy="761428"/>
              <a:chOff x="-44" y="1473"/>
              <a:chExt cx="981" cy="1105"/>
            </a:xfrm>
          </p:grpSpPr>
          <p:pic>
            <p:nvPicPr>
              <p:cNvPr id="148536" name="Picture 5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8537" name="Freeform 51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grpSp>
        <p:nvGrpSpPr>
          <p:cNvPr id="148504" name="Group 52"/>
          <p:cNvGrpSpPr>
            <a:grpSpLocks/>
          </p:cNvGrpSpPr>
          <p:nvPr/>
        </p:nvGrpSpPr>
        <p:grpSpPr bwMode="auto">
          <a:xfrm>
            <a:off x="1279525" y="5110163"/>
            <a:ext cx="701675" cy="517525"/>
            <a:chOff x="1046480" y="3962400"/>
            <a:chExt cx="1026163" cy="761428"/>
          </a:xfrm>
        </p:grpSpPr>
        <p:sp>
          <p:nvSpPr>
            <p:cNvPr id="54" name="Rectangle 53"/>
            <p:cNvSpPr>
              <a:spLocks noChangeArrowheads="1"/>
            </p:cNvSpPr>
            <p:nvPr/>
          </p:nvSpPr>
          <p:spPr bwMode="auto">
            <a:xfrm rot="-5400000">
              <a:off x="1893548" y="4299487"/>
              <a:ext cx="109776" cy="248414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grpSp>
          <p:nvGrpSpPr>
            <p:cNvPr id="148531" name="Group 54"/>
            <p:cNvGrpSpPr>
              <a:grpSpLocks/>
            </p:cNvGrpSpPr>
            <p:nvPr/>
          </p:nvGrpSpPr>
          <p:grpSpPr bwMode="auto">
            <a:xfrm>
              <a:off x="1046480" y="3962400"/>
              <a:ext cx="936071" cy="761428"/>
              <a:chOff x="-44" y="1473"/>
              <a:chExt cx="981" cy="1105"/>
            </a:xfrm>
          </p:grpSpPr>
          <p:pic>
            <p:nvPicPr>
              <p:cNvPr id="148532" name="Picture 5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8533" name="Freeform 5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grpSp>
        <p:nvGrpSpPr>
          <p:cNvPr id="148505" name="Group 57"/>
          <p:cNvGrpSpPr>
            <a:grpSpLocks/>
          </p:cNvGrpSpPr>
          <p:nvPr/>
        </p:nvGrpSpPr>
        <p:grpSpPr bwMode="auto">
          <a:xfrm>
            <a:off x="2447925" y="5070475"/>
            <a:ext cx="711200" cy="600075"/>
            <a:chOff x="7179310" y="4033520"/>
            <a:chExt cx="1009650" cy="855028"/>
          </a:xfrm>
        </p:grpSpPr>
        <p:grpSp>
          <p:nvGrpSpPr>
            <p:cNvPr id="148526" name="Group 44"/>
            <p:cNvGrpSpPr>
              <a:grpSpLocks/>
            </p:cNvGrpSpPr>
            <p:nvPr/>
          </p:nvGrpSpPr>
          <p:grpSpPr bwMode="auto">
            <a:xfrm>
              <a:off x="7179310" y="4033520"/>
              <a:ext cx="1009650" cy="855028"/>
              <a:chOff x="-44" y="1473"/>
              <a:chExt cx="981" cy="1105"/>
            </a:xfrm>
          </p:grpSpPr>
          <p:pic>
            <p:nvPicPr>
              <p:cNvPr id="148528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8529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60" name="Rectangle 43"/>
            <p:cNvSpPr>
              <a:spLocks noChangeArrowheads="1"/>
            </p:cNvSpPr>
            <p:nvPr/>
          </p:nvSpPr>
          <p:spPr bwMode="auto">
            <a:xfrm rot="-5400000">
              <a:off x="7439379" y="4308711"/>
              <a:ext cx="126671" cy="196071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</p:grpSp>
      <p:grpSp>
        <p:nvGrpSpPr>
          <p:cNvPr id="148506" name="Group 62"/>
          <p:cNvGrpSpPr>
            <a:grpSpLocks/>
          </p:cNvGrpSpPr>
          <p:nvPr/>
        </p:nvGrpSpPr>
        <p:grpSpPr bwMode="auto">
          <a:xfrm>
            <a:off x="4419600" y="4687888"/>
            <a:ext cx="914400" cy="690562"/>
            <a:chOff x="1046480" y="3962400"/>
            <a:chExt cx="1026163" cy="761428"/>
          </a:xfrm>
        </p:grpSpPr>
        <p:sp>
          <p:nvSpPr>
            <p:cNvPr id="64" name="Rectangle 48"/>
            <p:cNvSpPr>
              <a:spLocks noChangeArrowheads="1"/>
            </p:cNvSpPr>
            <p:nvPr/>
          </p:nvSpPr>
          <p:spPr bwMode="auto">
            <a:xfrm rot="-5400000">
              <a:off x="1893689" y="4299817"/>
              <a:ext cx="110275" cy="247633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grpSp>
          <p:nvGrpSpPr>
            <p:cNvPr id="148523" name="Group 49"/>
            <p:cNvGrpSpPr>
              <a:grpSpLocks/>
            </p:cNvGrpSpPr>
            <p:nvPr/>
          </p:nvGrpSpPr>
          <p:grpSpPr bwMode="auto">
            <a:xfrm>
              <a:off x="1046480" y="3962400"/>
              <a:ext cx="936071" cy="761428"/>
              <a:chOff x="-44" y="1473"/>
              <a:chExt cx="981" cy="1105"/>
            </a:xfrm>
          </p:grpSpPr>
          <p:pic>
            <p:nvPicPr>
              <p:cNvPr id="148524" name="Picture 5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8525" name="Freeform 51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grpSp>
        <p:nvGrpSpPr>
          <p:cNvPr id="148507" name="Group 67"/>
          <p:cNvGrpSpPr>
            <a:grpSpLocks/>
          </p:cNvGrpSpPr>
          <p:nvPr/>
        </p:nvGrpSpPr>
        <p:grpSpPr bwMode="auto">
          <a:xfrm>
            <a:off x="7548563" y="4779963"/>
            <a:ext cx="854075" cy="741362"/>
            <a:chOff x="7179310" y="4033520"/>
            <a:chExt cx="1009650" cy="855028"/>
          </a:xfrm>
        </p:grpSpPr>
        <p:grpSp>
          <p:nvGrpSpPr>
            <p:cNvPr id="148518" name="Group 44"/>
            <p:cNvGrpSpPr>
              <a:grpSpLocks/>
            </p:cNvGrpSpPr>
            <p:nvPr/>
          </p:nvGrpSpPr>
          <p:grpSpPr bwMode="auto">
            <a:xfrm>
              <a:off x="7179310" y="4033520"/>
              <a:ext cx="1009650" cy="855028"/>
              <a:chOff x="-44" y="1473"/>
              <a:chExt cx="981" cy="1105"/>
            </a:xfrm>
          </p:grpSpPr>
          <p:pic>
            <p:nvPicPr>
              <p:cNvPr id="148520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8521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70" name="Rectangle 43"/>
            <p:cNvSpPr>
              <a:spLocks noChangeArrowheads="1"/>
            </p:cNvSpPr>
            <p:nvPr/>
          </p:nvSpPr>
          <p:spPr bwMode="auto">
            <a:xfrm rot="-5400000">
              <a:off x="7438954" y="4308497"/>
              <a:ext cx="128163" cy="197050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</p:grpSp>
      <p:sp>
        <p:nvSpPr>
          <p:cNvPr id="75" name="Rectangle 43"/>
          <p:cNvSpPr>
            <a:spLocks noChangeArrowheads="1"/>
          </p:cNvSpPr>
          <p:nvPr/>
        </p:nvSpPr>
        <p:spPr bwMode="auto">
          <a:xfrm>
            <a:off x="6497638" y="4351338"/>
            <a:ext cx="109537" cy="165100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0" scaled="1"/>
          </a:gra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grpSp>
        <p:nvGrpSpPr>
          <p:cNvPr id="148509" name="Group 44"/>
          <p:cNvGrpSpPr>
            <a:grpSpLocks/>
          </p:cNvGrpSpPr>
          <p:nvPr/>
        </p:nvGrpSpPr>
        <p:grpSpPr bwMode="auto">
          <a:xfrm>
            <a:off x="6116638" y="3784600"/>
            <a:ext cx="852487" cy="741363"/>
            <a:chOff x="-44" y="1473"/>
            <a:chExt cx="981" cy="1105"/>
          </a:xfrm>
        </p:grpSpPr>
        <p:pic>
          <p:nvPicPr>
            <p:cNvPr id="148516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8517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48510" name="Group 1"/>
          <p:cNvGrpSpPr>
            <a:grpSpLocks/>
          </p:cNvGrpSpPr>
          <p:nvPr/>
        </p:nvGrpSpPr>
        <p:grpSpPr bwMode="auto">
          <a:xfrm>
            <a:off x="5943600" y="5926138"/>
            <a:ext cx="854075" cy="835025"/>
            <a:chOff x="8077200" y="3320111"/>
            <a:chExt cx="853440" cy="835329"/>
          </a:xfrm>
        </p:grpSpPr>
        <p:sp>
          <p:nvSpPr>
            <p:cNvPr id="78" name="Rectangle 43"/>
            <p:cNvSpPr>
              <a:spLocks noChangeArrowheads="1"/>
            </p:cNvSpPr>
            <p:nvPr/>
          </p:nvSpPr>
          <p:spPr bwMode="auto">
            <a:xfrm>
              <a:off x="8630826" y="3320111"/>
              <a:ext cx="111042" cy="165160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grpSp>
          <p:nvGrpSpPr>
            <p:cNvPr id="148513" name="Group 44"/>
            <p:cNvGrpSpPr>
              <a:grpSpLocks/>
            </p:cNvGrpSpPr>
            <p:nvPr/>
          </p:nvGrpSpPr>
          <p:grpSpPr bwMode="auto">
            <a:xfrm>
              <a:off x="8077200" y="3413760"/>
              <a:ext cx="853440" cy="741680"/>
              <a:chOff x="-44" y="1473"/>
              <a:chExt cx="981" cy="1105"/>
            </a:xfrm>
          </p:grpSpPr>
          <p:pic>
            <p:nvPicPr>
              <p:cNvPr id="148514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8515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pic>
        <p:nvPicPr>
          <p:cNvPr id="5327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338" y="4962525"/>
            <a:ext cx="60325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Link and Physical Layer: Ethernet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62839" y="601849"/>
            <a:ext cx="4917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Ethernet Physical Topologies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02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2463" y="1609725"/>
            <a:ext cx="7772400" cy="43434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charset="0"/>
              <a:buNone/>
              <a:defRPr/>
            </a:pPr>
            <a:r>
              <a:rPr lang="en-US" dirty="0" smtClean="0">
                <a:ea typeface="ＭＳ Ｐゴシック" charset="0"/>
                <a:cs typeface="+mn-cs"/>
              </a:rPr>
              <a:t>sending </a:t>
            </a:r>
            <a:r>
              <a:rPr lang="en-US" dirty="0">
                <a:ea typeface="ＭＳ Ｐゴシック" charset="0"/>
                <a:cs typeface="+mn-cs"/>
              </a:rPr>
              <a:t>adapter encapsulates IP datagram (or other network layer protocol packet) in </a:t>
            </a:r>
            <a:r>
              <a:rPr lang="en-US" dirty="0">
                <a:solidFill>
                  <a:srgbClr val="CC0000"/>
                </a:solidFill>
                <a:ea typeface="ＭＳ Ｐゴシック" charset="0"/>
                <a:cs typeface="+mn-cs"/>
              </a:rPr>
              <a:t>Ethernet frame</a:t>
            </a:r>
          </a:p>
          <a:p>
            <a:pPr>
              <a:buFont typeface="Wingdings" charset="0"/>
              <a:buChar char="v"/>
              <a:defRPr/>
            </a:pPr>
            <a:endParaRPr lang="en-US" sz="2400" b="1" dirty="0">
              <a:ea typeface="ＭＳ Ｐゴシック" charset="0"/>
              <a:cs typeface="+mn-cs"/>
            </a:endParaRPr>
          </a:p>
          <a:p>
            <a:pPr>
              <a:buFont typeface="Wingdings" charset="0"/>
              <a:buChar char="v"/>
              <a:defRPr/>
            </a:pPr>
            <a:endParaRPr lang="en-US" sz="2400" b="1" dirty="0">
              <a:ea typeface="ＭＳ Ｐゴシック" charset="0"/>
              <a:cs typeface="+mn-cs"/>
            </a:endParaRPr>
          </a:p>
          <a:p>
            <a:pPr>
              <a:buFont typeface="Wingdings" charset="0"/>
              <a:buNone/>
              <a:defRPr/>
            </a:pPr>
            <a:endParaRPr lang="en-US" sz="2400" dirty="0">
              <a:solidFill>
                <a:srgbClr val="FF0000"/>
              </a:solidFill>
              <a:ea typeface="ＭＳ Ｐゴシック" charset="0"/>
              <a:cs typeface="+mn-cs"/>
            </a:endParaRPr>
          </a:p>
          <a:p>
            <a:pPr>
              <a:buFont typeface="Wingdings" charset="0"/>
              <a:buNone/>
              <a:defRPr/>
            </a:pPr>
            <a:r>
              <a:rPr lang="en-US" i="1" dirty="0" smtClean="0">
                <a:solidFill>
                  <a:srgbClr val="CC0000"/>
                </a:solidFill>
                <a:ea typeface="ＭＳ Ｐゴシック" charset="0"/>
                <a:cs typeface="+mn-cs"/>
              </a:rPr>
              <a:t>preamble</a:t>
            </a:r>
            <a:r>
              <a:rPr lang="en-US" i="1" dirty="0">
                <a:solidFill>
                  <a:srgbClr val="CC0000"/>
                </a:solidFill>
                <a:ea typeface="ＭＳ Ｐゴシック" charset="0"/>
                <a:cs typeface="+mn-cs"/>
              </a:rPr>
              <a:t>: </a:t>
            </a:r>
          </a:p>
          <a:p>
            <a:pPr>
              <a:buFont typeface="Wingdings" charset="0"/>
              <a:buChar char="v"/>
              <a:defRPr/>
            </a:pPr>
            <a:r>
              <a:rPr lang="en-US" dirty="0">
                <a:ea typeface="ＭＳ Ｐゴシック" charset="0"/>
                <a:cs typeface="+mn-cs"/>
              </a:rPr>
              <a:t>7 bytes with pattern 10101010 followed by one byte with pattern 10101011</a:t>
            </a:r>
          </a:p>
          <a:p>
            <a:pPr>
              <a:buFont typeface="Wingdings" charset="0"/>
              <a:buChar char="v"/>
              <a:defRPr/>
            </a:pPr>
            <a:r>
              <a:rPr lang="en-US" dirty="0">
                <a:ea typeface="ＭＳ Ｐゴシック" charset="0"/>
                <a:cs typeface="+mn-cs"/>
              </a:rPr>
              <a:t> used to synchronize receiver, sender clock rates</a:t>
            </a:r>
          </a:p>
        </p:txBody>
      </p:sp>
      <p:grpSp>
        <p:nvGrpSpPr>
          <p:cNvPr id="150534" name="Group 51"/>
          <p:cNvGrpSpPr>
            <a:grpSpLocks/>
          </p:cNvGrpSpPr>
          <p:nvPr/>
        </p:nvGrpSpPr>
        <p:grpSpPr bwMode="auto">
          <a:xfrm>
            <a:off x="1516063" y="2373313"/>
            <a:ext cx="6291262" cy="993775"/>
            <a:chOff x="940711" y="4902593"/>
            <a:chExt cx="6291001" cy="992895"/>
          </a:xfrm>
        </p:grpSpPr>
        <p:sp>
          <p:nvSpPr>
            <p:cNvPr id="150535" name="Line 10"/>
            <p:cNvSpPr>
              <a:spLocks noChangeShapeType="1"/>
            </p:cNvSpPr>
            <p:nvPr/>
          </p:nvSpPr>
          <p:spPr bwMode="auto">
            <a:xfrm>
              <a:off x="3570934" y="5199463"/>
              <a:ext cx="0" cy="2046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0536" name="Rectangle 1"/>
            <p:cNvSpPr>
              <a:spLocks noChangeArrowheads="1"/>
            </p:cNvSpPr>
            <p:nvPr/>
          </p:nvSpPr>
          <p:spPr bwMode="auto">
            <a:xfrm>
              <a:off x="976959" y="5272489"/>
              <a:ext cx="6254753" cy="547846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cxnSp>
          <p:nvCxnSpPr>
            <p:cNvPr id="16" name="Straight Connector 3"/>
            <p:cNvCxnSpPr>
              <a:cxnSpLocks noChangeShapeType="1"/>
            </p:cNvCxnSpPr>
            <p:nvPr/>
          </p:nvCxnSpPr>
          <p:spPr bwMode="auto">
            <a:xfrm>
              <a:off x="1970955" y="5262636"/>
              <a:ext cx="0" cy="550375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7" name="Straight Connector 32"/>
            <p:cNvCxnSpPr>
              <a:cxnSpLocks noChangeShapeType="1"/>
            </p:cNvCxnSpPr>
            <p:nvPr/>
          </p:nvCxnSpPr>
          <p:spPr bwMode="auto">
            <a:xfrm>
              <a:off x="2701175" y="5265808"/>
              <a:ext cx="0" cy="583683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8" name="Straight Connector 33"/>
            <p:cNvCxnSpPr>
              <a:cxnSpLocks noChangeShapeType="1"/>
            </p:cNvCxnSpPr>
            <p:nvPr/>
          </p:nvCxnSpPr>
          <p:spPr bwMode="auto">
            <a:xfrm>
              <a:off x="3429808" y="5270567"/>
              <a:ext cx="0" cy="548789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9" name="Straight Connector 34"/>
            <p:cNvCxnSpPr>
              <a:cxnSpLocks noChangeShapeType="1"/>
            </p:cNvCxnSpPr>
            <p:nvPr/>
          </p:nvCxnSpPr>
          <p:spPr bwMode="auto">
            <a:xfrm>
              <a:off x="3683797" y="5265808"/>
              <a:ext cx="0" cy="58051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0" name="Straight Connector 35"/>
            <p:cNvCxnSpPr>
              <a:cxnSpLocks noChangeShapeType="1"/>
            </p:cNvCxnSpPr>
            <p:nvPr/>
          </p:nvCxnSpPr>
          <p:spPr bwMode="auto">
            <a:xfrm>
              <a:off x="5650628" y="5272152"/>
              <a:ext cx="0" cy="62333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50542" name="TextBox 5"/>
            <p:cNvSpPr txBox="1">
              <a:spLocks noChangeArrowheads="1"/>
            </p:cNvSpPr>
            <p:nvPr/>
          </p:nvSpPr>
          <p:spPr bwMode="auto">
            <a:xfrm>
              <a:off x="1910352" y="5332220"/>
              <a:ext cx="844810" cy="410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altLang="en-US" sz="1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dest.</a:t>
              </a:r>
            </a:p>
            <a:p>
              <a:pPr algn="ctr">
                <a:lnSpc>
                  <a:spcPts val="1200"/>
                </a:lnSpc>
              </a:pPr>
              <a:r>
                <a:rPr lang="en-US" altLang="en-US" sz="1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address</a:t>
              </a:r>
            </a:p>
          </p:txBody>
        </p:sp>
        <p:sp>
          <p:nvSpPr>
            <p:cNvPr id="150543" name="TextBox 37"/>
            <p:cNvSpPr txBox="1">
              <a:spLocks noChangeArrowheads="1"/>
            </p:cNvSpPr>
            <p:nvPr/>
          </p:nvSpPr>
          <p:spPr bwMode="auto">
            <a:xfrm>
              <a:off x="2673645" y="5340803"/>
              <a:ext cx="844810" cy="410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altLang="en-US" sz="1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source</a:t>
              </a:r>
            </a:p>
            <a:p>
              <a:pPr algn="ctr">
                <a:lnSpc>
                  <a:spcPts val="1200"/>
                </a:lnSpc>
              </a:pPr>
              <a:r>
                <a:rPr lang="en-US" altLang="en-US" sz="1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address</a:t>
              </a:r>
            </a:p>
          </p:txBody>
        </p:sp>
        <p:sp>
          <p:nvSpPr>
            <p:cNvPr id="150544" name="TextBox 38"/>
            <p:cNvSpPr txBox="1">
              <a:spLocks noChangeArrowheads="1"/>
            </p:cNvSpPr>
            <p:nvPr/>
          </p:nvSpPr>
          <p:spPr bwMode="auto">
            <a:xfrm>
              <a:off x="4053534" y="5353451"/>
              <a:ext cx="1377407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altLang="en-US" sz="1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data (payload)</a:t>
              </a:r>
            </a:p>
          </p:txBody>
        </p:sp>
        <p:sp>
          <p:nvSpPr>
            <p:cNvPr id="150545" name="TextBox 39"/>
            <p:cNvSpPr txBox="1">
              <a:spLocks noChangeArrowheads="1"/>
            </p:cNvSpPr>
            <p:nvPr/>
          </p:nvSpPr>
          <p:spPr bwMode="auto">
            <a:xfrm>
              <a:off x="5941065" y="5431291"/>
              <a:ext cx="85557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altLang="en-US" sz="1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CRC</a:t>
              </a:r>
            </a:p>
          </p:txBody>
        </p:sp>
        <p:sp>
          <p:nvSpPr>
            <p:cNvPr id="150546" name="TextBox 40"/>
            <p:cNvSpPr txBox="1">
              <a:spLocks noChangeArrowheads="1"/>
            </p:cNvSpPr>
            <p:nvPr/>
          </p:nvSpPr>
          <p:spPr bwMode="auto">
            <a:xfrm>
              <a:off x="940711" y="5444340"/>
              <a:ext cx="1070128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altLang="en-US" sz="1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preamble</a:t>
              </a:r>
            </a:p>
          </p:txBody>
        </p:sp>
        <p:sp>
          <p:nvSpPr>
            <p:cNvPr id="150547" name="Text Box 9"/>
            <p:cNvSpPr txBox="1">
              <a:spLocks noChangeArrowheads="1"/>
            </p:cNvSpPr>
            <p:nvPr/>
          </p:nvSpPr>
          <p:spPr bwMode="auto">
            <a:xfrm>
              <a:off x="3321504" y="4902593"/>
              <a:ext cx="77026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type</a:t>
              </a:r>
            </a:p>
          </p:txBody>
        </p:sp>
      </p:grp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0" y="-15648"/>
            <a:ext cx="7874000" cy="68330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Link and Physical Layer: Ethernet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62839" y="601849"/>
            <a:ext cx="56259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Ethernet frame structure/format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61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3875" y="1314450"/>
            <a:ext cx="8272463" cy="3789363"/>
          </a:xfrm>
        </p:spPr>
        <p:txBody>
          <a:bodyPr>
            <a:normAutofit fontScale="85000" lnSpcReduction="10000"/>
          </a:bodyPr>
          <a:lstStyle/>
          <a:p>
            <a:pPr>
              <a:buFont typeface="Wingdings" charset="0"/>
              <a:buChar char="v"/>
              <a:defRPr/>
            </a:pPr>
            <a:r>
              <a:rPr lang="en-US" i="1" dirty="0">
                <a:solidFill>
                  <a:srgbClr val="CC0000"/>
                </a:solidFill>
                <a:ea typeface="ＭＳ Ｐゴシック" charset="0"/>
                <a:cs typeface="+mn-cs"/>
              </a:rPr>
              <a:t>addresses: </a:t>
            </a:r>
            <a:r>
              <a:rPr lang="en-US" dirty="0">
                <a:ea typeface="ＭＳ Ｐゴシック" charset="0"/>
                <a:cs typeface="+mn-cs"/>
              </a:rPr>
              <a:t>6 </a:t>
            </a:r>
            <a:r>
              <a:rPr lang="en-US" dirty="0" smtClean="0">
                <a:ea typeface="ＭＳ Ｐゴシック" charset="0"/>
                <a:cs typeface="+mn-cs"/>
              </a:rPr>
              <a:t>byte source, destination MAC addresses</a:t>
            </a:r>
            <a:endParaRPr lang="en-US" dirty="0">
              <a:ea typeface="ＭＳ Ｐゴシック" charset="0"/>
              <a:cs typeface="+mn-cs"/>
            </a:endParaRPr>
          </a:p>
          <a:p>
            <a:pPr lvl="1">
              <a:buFont typeface="Wingdings" charset="0"/>
              <a:buChar char="§"/>
              <a:defRPr/>
            </a:pPr>
            <a:r>
              <a:rPr lang="en-US" dirty="0">
                <a:ea typeface="ＭＳ Ｐゴシック" charset="0"/>
              </a:rPr>
              <a:t>if adapter receives frame with matching destination address, or with broadcast address (e.g. ARP packet), it passes data in frame to network layer protocol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dirty="0">
                <a:ea typeface="ＭＳ Ｐゴシック" charset="0"/>
              </a:rPr>
              <a:t>otherwise, adapter discards frame</a:t>
            </a:r>
          </a:p>
          <a:p>
            <a:pPr>
              <a:buFont typeface="Wingdings" charset="0"/>
              <a:buChar char="v"/>
              <a:defRPr/>
            </a:pPr>
            <a:r>
              <a:rPr lang="en-US" i="1" dirty="0">
                <a:solidFill>
                  <a:srgbClr val="CC0000"/>
                </a:solidFill>
                <a:ea typeface="ＭＳ Ｐゴシック" charset="0"/>
                <a:cs typeface="+mn-cs"/>
              </a:rPr>
              <a:t>type: </a:t>
            </a:r>
            <a:r>
              <a:rPr lang="en-US" dirty="0">
                <a:ea typeface="ＭＳ Ｐゴシック" charset="0"/>
                <a:cs typeface="+mn-cs"/>
              </a:rPr>
              <a:t>indicates higher layer protocol (mostly IP but others possible, e.g., Novell IPX, AppleTalk)</a:t>
            </a:r>
          </a:p>
          <a:p>
            <a:pPr>
              <a:buFont typeface="Wingdings" charset="0"/>
              <a:buChar char="v"/>
              <a:defRPr/>
            </a:pPr>
            <a:r>
              <a:rPr lang="en-US" i="1" dirty="0">
                <a:solidFill>
                  <a:srgbClr val="CC0000"/>
                </a:solidFill>
                <a:ea typeface="ＭＳ Ｐゴシック" charset="0"/>
                <a:cs typeface="+mn-cs"/>
              </a:rPr>
              <a:t>CRC: </a:t>
            </a:r>
            <a:r>
              <a:rPr lang="en-US" dirty="0" smtClean="0">
                <a:ea typeface="ＭＳ Ｐゴシック" charset="0"/>
                <a:cs typeface="+mn-cs"/>
              </a:rPr>
              <a:t>cyclic redundancy check </a:t>
            </a:r>
            <a:r>
              <a:rPr lang="en-US" dirty="0">
                <a:ea typeface="ＭＳ Ｐゴシック" charset="0"/>
                <a:cs typeface="+mn-cs"/>
              </a:rPr>
              <a:t>at </a:t>
            </a:r>
            <a:r>
              <a:rPr lang="en-US" dirty="0" smtClean="0">
                <a:ea typeface="ＭＳ Ｐゴシック" charset="0"/>
                <a:cs typeface="+mn-cs"/>
              </a:rPr>
              <a:t>receiver</a:t>
            </a:r>
            <a:endParaRPr lang="en-US" dirty="0">
              <a:ea typeface="ＭＳ Ｐゴシック" charset="0"/>
              <a:cs typeface="+mn-cs"/>
            </a:endParaRPr>
          </a:p>
          <a:p>
            <a:pPr lvl="1">
              <a:buFont typeface="Wingdings" charset="0"/>
              <a:buChar char="§"/>
              <a:defRPr/>
            </a:pPr>
            <a:r>
              <a:rPr lang="en-US" dirty="0" smtClean="0">
                <a:ea typeface="ＭＳ Ｐゴシック" charset="0"/>
              </a:rPr>
              <a:t>error detected: frame </a:t>
            </a:r>
            <a:r>
              <a:rPr lang="en-US" dirty="0">
                <a:ea typeface="ＭＳ Ｐゴシック" charset="0"/>
              </a:rPr>
              <a:t>is </a:t>
            </a:r>
            <a:r>
              <a:rPr lang="en-US" dirty="0" smtClean="0">
                <a:ea typeface="ＭＳ Ｐゴシック" charset="0"/>
              </a:rPr>
              <a:t>dropped</a:t>
            </a:r>
            <a:endParaRPr lang="en-US" dirty="0">
              <a:ea typeface="ＭＳ Ｐゴシック" charset="0"/>
            </a:endParaRPr>
          </a:p>
        </p:txBody>
      </p:sp>
      <p:grpSp>
        <p:nvGrpSpPr>
          <p:cNvPr id="152582" name="Group 8"/>
          <p:cNvGrpSpPr>
            <a:grpSpLocks/>
          </p:cNvGrpSpPr>
          <p:nvPr/>
        </p:nvGrpSpPr>
        <p:grpSpPr bwMode="auto">
          <a:xfrm>
            <a:off x="1412875" y="5040313"/>
            <a:ext cx="6291263" cy="993775"/>
            <a:chOff x="940711" y="4902593"/>
            <a:chExt cx="6291001" cy="992895"/>
          </a:xfrm>
        </p:grpSpPr>
        <p:sp>
          <p:nvSpPr>
            <p:cNvPr id="152583" name="Line 10"/>
            <p:cNvSpPr>
              <a:spLocks noChangeShapeType="1"/>
            </p:cNvSpPr>
            <p:nvPr/>
          </p:nvSpPr>
          <p:spPr bwMode="auto">
            <a:xfrm>
              <a:off x="3570934" y="5199463"/>
              <a:ext cx="0" cy="2046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2584" name="Rectangle 1"/>
            <p:cNvSpPr>
              <a:spLocks noChangeArrowheads="1"/>
            </p:cNvSpPr>
            <p:nvPr/>
          </p:nvSpPr>
          <p:spPr bwMode="auto">
            <a:xfrm>
              <a:off x="976959" y="5272489"/>
              <a:ext cx="6254753" cy="547846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cxnSp>
          <p:nvCxnSpPr>
            <p:cNvPr id="12" name="Straight Connector 3"/>
            <p:cNvCxnSpPr>
              <a:cxnSpLocks noChangeShapeType="1"/>
            </p:cNvCxnSpPr>
            <p:nvPr/>
          </p:nvCxnSpPr>
          <p:spPr bwMode="auto">
            <a:xfrm>
              <a:off x="1970956" y="5262636"/>
              <a:ext cx="0" cy="550375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3" name="Straight Connector 32"/>
            <p:cNvCxnSpPr>
              <a:cxnSpLocks noChangeShapeType="1"/>
            </p:cNvCxnSpPr>
            <p:nvPr/>
          </p:nvCxnSpPr>
          <p:spPr bwMode="auto">
            <a:xfrm>
              <a:off x="2701176" y="5265808"/>
              <a:ext cx="0" cy="583683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4" name="Straight Connector 33"/>
            <p:cNvCxnSpPr>
              <a:cxnSpLocks noChangeShapeType="1"/>
            </p:cNvCxnSpPr>
            <p:nvPr/>
          </p:nvCxnSpPr>
          <p:spPr bwMode="auto">
            <a:xfrm>
              <a:off x="3429807" y="5270567"/>
              <a:ext cx="0" cy="548789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5" name="Straight Connector 34"/>
            <p:cNvCxnSpPr>
              <a:cxnSpLocks noChangeShapeType="1"/>
            </p:cNvCxnSpPr>
            <p:nvPr/>
          </p:nvCxnSpPr>
          <p:spPr bwMode="auto">
            <a:xfrm>
              <a:off x="3683797" y="5265808"/>
              <a:ext cx="0" cy="58051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6" name="Straight Connector 35"/>
            <p:cNvCxnSpPr>
              <a:cxnSpLocks noChangeShapeType="1"/>
            </p:cNvCxnSpPr>
            <p:nvPr/>
          </p:nvCxnSpPr>
          <p:spPr bwMode="auto">
            <a:xfrm>
              <a:off x="5650628" y="5272152"/>
              <a:ext cx="0" cy="62333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52590" name="TextBox 5"/>
            <p:cNvSpPr txBox="1">
              <a:spLocks noChangeArrowheads="1"/>
            </p:cNvSpPr>
            <p:nvPr/>
          </p:nvSpPr>
          <p:spPr bwMode="auto">
            <a:xfrm>
              <a:off x="1910352" y="5332220"/>
              <a:ext cx="844810" cy="410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altLang="en-US" sz="1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dest.</a:t>
              </a:r>
            </a:p>
            <a:p>
              <a:pPr algn="ctr">
                <a:lnSpc>
                  <a:spcPts val="1200"/>
                </a:lnSpc>
              </a:pPr>
              <a:r>
                <a:rPr lang="en-US" altLang="en-US" sz="1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address</a:t>
              </a:r>
            </a:p>
          </p:txBody>
        </p:sp>
        <p:sp>
          <p:nvSpPr>
            <p:cNvPr id="152591" name="TextBox 37"/>
            <p:cNvSpPr txBox="1">
              <a:spLocks noChangeArrowheads="1"/>
            </p:cNvSpPr>
            <p:nvPr/>
          </p:nvSpPr>
          <p:spPr bwMode="auto">
            <a:xfrm>
              <a:off x="2673645" y="5340803"/>
              <a:ext cx="844810" cy="410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altLang="en-US" sz="1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source</a:t>
              </a:r>
            </a:p>
            <a:p>
              <a:pPr algn="ctr">
                <a:lnSpc>
                  <a:spcPts val="1200"/>
                </a:lnSpc>
              </a:pPr>
              <a:r>
                <a:rPr lang="en-US" altLang="en-US" sz="1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address</a:t>
              </a:r>
            </a:p>
          </p:txBody>
        </p:sp>
        <p:sp>
          <p:nvSpPr>
            <p:cNvPr id="152592" name="TextBox 38"/>
            <p:cNvSpPr txBox="1">
              <a:spLocks noChangeArrowheads="1"/>
            </p:cNvSpPr>
            <p:nvPr/>
          </p:nvSpPr>
          <p:spPr bwMode="auto">
            <a:xfrm>
              <a:off x="4053534" y="5353451"/>
              <a:ext cx="1377407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altLang="en-US" sz="1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data (payload)</a:t>
              </a:r>
            </a:p>
          </p:txBody>
        </p:sp>
        <p:sp>
          <p:nvSpPr>
            <p:cNvPr id="152593" name="TextBox 39"/>
            <p:cNvSpPr txBox="1">
              <a:spLocks noChangeArrowheads="1"/>
            </p:cNvSpPr>
            <p:nvPr/>
          </p:nvSpPr>
          <p:spPr bwMode="auto">
            <a:xfrm>
              <a:off x="5941065" y="5431291"/>
              <a:ext cx="85557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altLang="en-US" sz="1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CRC</a:t>
              </a:r>
            </a:p>
          </p:txBody>
        </p:sp>
        <p:sp>
          <p:nvSpPr>
            <p:cNvPr id="152594" name="TextBox 40"/>
            <p:cNvSpPr txBox="1">
              <a:spLocks noChangeArrowheads="1"/>
            </p:cNvSpPr>
            <p:nvPr/>
          </p:nvSpPr>
          <p:spPr bwMode="auto">
            <a:xfrm>
              <a:off x="940711" y="5444340"/>
              <a:ext cx="1070128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altLang="en-US" sz="1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preamble</a:t>
              </a:r>
            </a:p>
          </p:txBody>
        </p:sp>
        <p:sp>
          <p:nvSpPr>
            <p:cNvPr id="152595" name="Text Box 9"/>
            <p:cNvSpPr txBox="1">
              <a:spLocks noChangeArrowheads="1"/>
            </p:cNvSpPr>
            <p:nvPr/>
          </p:nvSpPr>
          <p:spPr bwMode="auto">
            <a:xfrm>
              <a:off x="3321504" y="4902593"/>
              <a:ext cx="77026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type</a:t>
              </a:r>
            </a:p>
          </p:txBody>
        </p:sp>
      </p:grp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0" y="-15648"/>
            <a:ext cx="7874000" cy="68330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Link and Physical Layer: Ethernet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62839" y="601849"/>
            <a:ext cx="56259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Ethernet frame structure/format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74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261350" cy="4648200"/>
          </a:xfrm>
        </p:spPr>
        <p:txBody>
          <a:bodyPr/>
          <a:lstStyle/>
          <a:p>
            <a:r>
              <a:rPr lang="en-US" altLang="en-US" i="1" smtClean="0">
                <a:solidFill>
                  <a:srgbClr val="CC0000"/>
                </a:solidFill>
              </a:rPr>
              <a:t>connectionless: </a:t>
            </a:r>
            <a:r>
              <a:rPr lang="en-US" altLang="en-US" smtClean="0"/>
              <a:t>no handshaking between sending and receiving NICs </a:t>
            </a:r>
          </a:p>
          <a:p>
            <a:r>
              <a:rPr lang="en-US" altLang="en-US" i="1" smtClean="0">
                <a:solidFill>
                  <a:srgbClr val="CC0000"/>
                </a:solidFill>
              </a:rPr>
              <a:t>unreliable: </a:t>
            </a:r>
            <a:r>
              <a:rPr lang="en-US" altLang="en-US" smtClean="0"/>
              <a:t>receiving NIC doesnt send acks or nacks to sending NIC</a:t>
            </a:r>
          </a:p>
          <a:p>
            <a:pPr lvl="1"/>
            <a:r>
              <a:rPr lang="en-US" altLang="en-US" sz="2800" smtClean="0"/>
              <a:t>data in dropped frames recovered only if initial sender uses higher layer rdt (e.g., TCP), otherwise dropped data lost</a:t>
            </a:r>
          </a:p>
          <a:p>
            <a:r>
              <a:rPr lang="en-US" altLang="en-US" smtClean="0"/>
              <a:t>Ethernet</a:t>
            </a:r>
            <a:r>
              <a:rPr lang="ja-JP" altLang="en-US" smtClean="0"/>
              <a:t>’</a:t>
            </a:r>
            <a:r>
              <a:rPr lang="en-US" altLang="ja-JP" smtClean="0"/>
              <a:t>s MAC protocol: unslotted </a:t>
            </a:r>
            <a:r>
              <a:rPr lang="en-US" altLang="ja-JP" i="1" smtClean="0">
                <a:solidFill>
                  <a:srgbClr val="CC0000"/>
                </a:solidFill>
              </a:rPr>
              <a:t>CSMA/CD wth binary backoff</a:t>
            </a:r>
            <a:endParaRPr lang="en-US" altLang="en-US" i="1" smtClean="0">
              <a:solidFill>
                <a:srgbClr val="CC0000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-15648"/>
            <a:ext cx="7874000" cy="68330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Link and Physical Layer: Ethernet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62839" y="601849"/>
            <a:ext cx="83548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Ethernet service abstraction and implementation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56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3713" y="1292225"/>
            <a:ext cx="7772400" cy="21002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Font typeface="Wingdings" charset="0"/>
              <a:buChar char="v"/>
              <a:defRPr/>
            </a:pPr>
            <a:r>
              <a:rPr lang="en-US" i="1" dirty="0">
                <a:solidFill>
                  <a:srgbClr val="CC0000"/>
                </a:solidFill>
                <a:ea typeface="ＭＳ Ｐゴシック" charset="0"/>
                <a:cs typeface="+mn-cs"/>
              </a:rPr>
              <a:t>many</a:t>
            </a:r>
            <a:r>
              <a:rPr lang="en-US" dirty="0">
                <a:solidFill>
                  <a:srgbClr val="CC0000"/>
                </a:solidFill>
                <a:ea typeface="ＭＳ Ｐゴシック" charset="0"/>
                <a:cs typeface="+mn-cs"/>
              </a:rPr>
              <a:t> </a:t>
            </a:r>
            <a:r>
              <a:rPr lang="en-US" dirty="0">
                <a:ea typeface="ＭＳ Ｐゴシック" charset="0"/>
                <a:cs typeface="+mn-cs"/>
              </a:rPr>
              <a:t>different Ethernet standards</a:t>
            </a:r>
          </a:p>
          <a:p>
            <a:pPr lvl="1">
              <a:lnSpc>
                <a:spcPct val="90000"/>
              </a:lnSpc>
              <a:buFont typeface="Wingdings" charset="0"/>
              <a:buChar char="§"/>
              <a:defRPr/>
            </a:pPr>
            <a:r>
              <a:rPr lang="en-US" dirty="0">
                <a:ea typeface="ＭＳ Ｐゴシック" charset="0"/>
              </a:rPr>
              <a:t>common MAC protocol and frame format</a:t>
            </a:r>
          </a:p>
          <a:p>
            <a:pPr lvl="1">
              <a:lnSpc>
                <a:spcPct val="90000"/>
              </a:lnSpc>
              <a:buFont typeface="Wingdings" charset="0"/>
              <a:buChar char="§"/>
              <a:defRPr/>
            </a:pPr>
            <a:r>
              <a:rPr lang="en-US" dirty="0">
                <a:ea typeface="ＭＳ Ｐゴシック" charset="0"/>
              </a:rPr>
              <a:t>different speeds: 2 Mbps, 10 Mbps, 100 Mbps, 1Gbps, </a:t>
            </a:r>
            <a:r>
              <a:rPr lang="en-US" dirty="0" smtClean="0">
                <a:ea typeface="ＭＳ Ｐゴシック" charset="0"/>
              </a:rPr>
              <a:t>10Gbps, 40Gbps, 100Gbps</a:t>
            </a:r>
            <a:endParaRPr lang="en-US" dirty="0">
              <a:ea typeface="ＭＳ Ｐゴシック" charset="0"/>
            </a:endParaRPr>
          </a:p>
          <a:p>
            <a:pPr lvl="1">
              <a:lnSpc>
                <a:spcPct val="90000"/>
              </a:lnSpc>
              <a:buFont typeface="Wingdings" charset="0"/>
              <a:buChar char="§"/>
              <a:defRPr/>
            </a:pPr>
            <a:r>
              <a:rPr lang="en-US" dirty="0">
                <a:ea typeface="ＭＳ Ｐゴシック" charset="0"/>
              </a:rPr>
              <a:t>different physical layer media: fiber, cable</a:t>
            </a:r>
          </a:p>
          <a:p>
            <a:pPr>
              <a:lnSpc>
                <a:spcPct val="90000"/>
              </a:lnSpc>
              <a:buFont typeface="Wingdings" charset="0"/>
              <a:buChar char="v"/>
              <a:defRPr/>
            </a:pPr>
            <a:endParaRPr lang="en-US" sz="3200" dirty="0">
              <a:ea typeface="ＭＳ Ｐゴシック" charset="0"/>
              <a:cs typeface="+mn-cs"/>
            </a:endParaRPr>
          </a:p>
        </p:txBody>
      </p:sp>
      <p:sp>
        <p:nvSpPr>
          <p:cNvPr id="156677" name="Freeform 39"/>
          <p:cNvSpPr>
            <a:spLocks/>
          </p:cNvSpPr>
          <p:nvPr/>
        </p:nvSpPr>
        <p:spPr bwMode="auto">
          <a:xfrm>
            <a:off x="2873375" y="4075113"/>
            <a:ext cx="1393825" cy="1527175"/>
          </a:xfrm>
          <a:custGeom>
            <a:avLst/>
            <a:gdLst>
              <a:gd name="T0" fmla="*/ 2147483647 w 878"/>
              <a:gd name="T1" fmla="*/ 0 h 962"/>
              <a:gd name="T2" fmla="*/ 0 w 878"/>
              <a:gd name="T3" fmla="*/ 2147483647 h 962"/>
              <a:gd name="T4" fmla="*/ 2147483647 w 878"/>
              <a:gd name="T5" fmla="*/ 2147483647 h 962"/>
              <a:gd name="T6" fmla="*/ 2147483647 w 878"/>
              <a:gd name="T7" fmla="*/ 2147483647 h 962"/>
              <a:gd name="T8" fmla="*/ 2147483647 w 878"/>
              <a:gd name="T9" fmla="*/ 0 h 9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78" h="962">
                <a:moveTo>
                  <a:pt x="851" y="0"/>
                </a:moveTo>
                <a:lnTo>
                  <a:pt x="0" y="622"/>
                </a:lnTo>
                <a:lnTo>
                  <a:pt x="7" y="962"/>
                </a:lnTo>
                <a:lnTo>
                  <a:pt x="878" y="960"/>
                </a:lnTo>
                <a:lnTo>
                  <a:pt x="851" y="0"/>
                </a:ln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9525" cap="flat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56678" name="Group 40"/>
          <p:cNvGrpSpPr>
            <a:grpSpLocks/>
          </p:cNvGrpSpPr>
          <p:nvPr/>
        </p:nvGrpSpPr>
        <p:grpSpPr bwMode="auto">
          <a:xfrm>
            <a:off x="1577975" y="4189413"/>
            <a:ext cx="1300163" cy="1465262"/>
            <a:chOff x="921" y="785"/>
            <a:chExt cx="819" cy="923"/>
          </a:xfrm>
        </p:grpSpPr>
        <p:sp>
          <p:nvSpPr>
            <p:cNvPr id="59419" name="Rectangle 41"/>
            <p:cNvSpPr>
              <a:spLocks noChangeArrowheads="1"/>
            </p:cNvSpPr>
            <p:nvPr/>
          </p:nvSpPr>
          <p:spPr bwMode="auto">
            <a:xfrm>
              <a:off x="924" y="810"/>
              <a:ext cx="816" cy="86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59420" name="Text Box 42"/>
            <p:cNvSpPr txBox="1">
              <a:spLocks noChangeArrowheads="1"/>
            </p:cNvSpPr>
            <p:nvPr/>
          </p:nvSpPr>
          <p:spPr bwMode="auto">
            <a:xfrm>
              <a:off x="922" y="785"/>
              <a:ext cx="804" cy="9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i="0" smtClean="0">
                  <a:latin typeface="Arial" charset="0"/>
                </a:rPr>
                <a:t>application</a:t>
              </a:r>
            </a:p>
            <a:p>
              <a:pPr algn="ctr" eaLnBrk="1" hangingPunct="1">
                <a:defRPr/>
              </a:pPr>
              <a:r>
                <a:rPr lang="en-US" i="0" smtClean="0">
                  <a:latin typeface="Arial" charset="0"/>
                </a:rPr>
                <a:t>transport</a:t>
              </a:r>
            </a:p>
            <a:p>
              <a:pPr algn="ctr" eaLnBrk="1" hangingPunct="1">
                <a:defRPr/>
              </a:pPr>
              <a:r>
                <a:rPr lang="en-US" i="0" smtClean="0">
                  <a:latin typeface="Arial" charset="0"/>
                </a:rPr>
                <a:t>network</a:t>
              </a:r>
            </a:p>
            <a:p>
              <a:pPr algn="ctr" eaLnBrk="1" hangingPunct="1">
                <a:defRPr/>
              </a:pPr>
              <a:r>
                <a:rPr lang="en-US" i="0" smtClean="0">
                  <a:latin typeface="Arial" charset="0"/>
                </a:rPr>
                <a:t>link</a:t>
              </a:r>
            </a:p>
            <a:p>
              <a:pPr algn="ctr" eaLnBrk="1" hangingPunct="1">
                <a:defRPr/>
              </a:pPr>
              <a:r>
                <a:rPr lang="en-US" i="0" smtClean="0">
                  <a:latin typeface="Arial" charset="0"/>
                </a:rPr>
                <a:t>physical</a:t>
              </a:r>
            </a:p>
          </p:txBody>
        </p:sp>
        <p:sp>
          <p:nvSpPr>
            <p:cNvPr id="59421" name="Line 43"/>
            <p:cNvSpPr>
              <a:spLocks noChangeShapeType="1"/>
            </p:cNvSpPr>
            <p:nvPr/>
          </p:nvSpPr>
          <p:spPr bwMode="auto">
            <a:xfrm>
              <a:off x="924" y="993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59422" name="Line 44"/>
            <p:cNvSpPr>
              <a:spLocks noChangeShapeType="1"/>
            </p:cNvSpPr>
            <p:nvPr/>
          </p:nvSpPr>
          <p:spPr bwMode="auto">
            <a:xfrm>
              <a:off x="924" y="1167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59423" name="Line 45"/>
            <p:cNvSpPr>
              <a:spLocks noChangeShapeType="1"/>
            </p:cNvSpPr>
            <p:nvPr/>
          </p:nvSpPr>
          <p:spPr bwMode="auto">
            <a:xfrm>
              <a:off x="921" y="1344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59424" name="Line 46"/>
            <p:cNvSpPr>
              <a:spLocks noChangeShapeType="1"/>
            </p:cNvSpPr>
            <p:nvPr/>
          </p:nvSpPr>
          <p:spPr bwMode="auto">
            <a:xfrm>
              <a:off x="926" y="1501"/>
              <a:ext cx="808" cy="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59425" name="Line 47"/>
            <p:cNvSpPr>
              <a:spLocks noChangeShapeType="1"/>
            </p:cNvSpPr>
            <p:nvPr/>
          </p:nvSpPr>
          <p:spPr bwMode="auto">
            <a:xfrm>
              <a:off x="926" y="1552"/>
              <a:ext cx="0" cy="1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59426" name="Line 48"/>
            <p:cNvSpPr>
              <a:spLocks noChangeShapeType="1"/>
            </p:cNvSpPr>
            <p:nvPr/>
          </p:nvSpPr>
          <p:spPr bwMode="auto">
            <a:xfrm>
              <a:off x="1739" y="1541"/>
              <a:ext cx="0" cy="1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sp>
        <p:nvSpPr>
          <p:cNvPr id="59400" name="Rectangle 49"/>
          <p:cNvSpPr>
            <a:spLocks noChangeArrowheads="1"/>
          </p:cNvSpPr>
          <p:nvPr/>
        </p:nvSpPr>
        <p:spPr bwMode="auto">
          <a:xfrm>
            <a:off x="4230688" y="4038600"/>
            <a:ext cx="4195762" cy="15684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59401" name="Line 50"/>
          <p:cNvSpPr>
            <a:spLocks noChangeShapeType="1"/>
          </p:cNvSpPr>
          <p:nvPr/>
        </p:nvSpPr>
        <p:spPr bwMode="auto">
          <a:xfrm flipV="1">
            <a:off x="4244975" y="4703763"/>
            <a:ext cx="4178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59402" name="Text Box 51"/>
          <p:cNvSpPr txBox="1">
            <a:spLocks noChangeArrowheads="1"/>
          </p:cNvSpPr>
          <p:nvPr/>
        </p:nvSpPr>
        <p:spPr bwMode="auto">
          <a:xfrm>
            <a:off x="5413375" y="4079875"/>
            <a:ext cx="173513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600" i="0" smtClean="0">
                <a:latin typeface="Arial" charset="0"/>
              </a:rPr>
              <a:t>MAC protocol</a:t>
            </a:r>
          </a:p>
          <a:p>
            <a:pPr algn="ctr" eaLnBrk="1" hangingPunct="1">
              <a:defRPr/>
            </a:pPr>
            <a:r>
              <a:rPr lang="en-US" sz="1600" i="0" smtClean="0">
                <a:latin typeface="Arial" charset="0"/>
              </a:rPr>
              <a:t>and frame format</a:t>
            </a:r>
          </a:p>
        </p:txBody>
      </p:sp>
      <p:sp>
        <p:nvSpPr>
          <p:cNvPr id="59403" name="Text Box 52"/>
          <p:cNvSpPr txBox="1">
            <a:spLocks noChangeArrowheads="1"/>
          </p:cNvSpPr>
          <p:nvPr/>
        </p:nvSpPr>
        <p:spPr bwMode="auto">
          <a:xfrm>
            <a:off x="4398963" y="4794250"/>
            <a:ext cx="125095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i="0" smtClean="0">
                <a:latin typeface="Arial" charset="0"/>
              </a:rPr>
              <a:t>100BASE-TX</a:t>
            </a:r>
          </a:p>
        </p:txBody>
      </p:sp>
      <p:sp>
        <p:nvSpPr>
          <p:cNvPr id="59404" name="Text Box 53"/>
          <p:cNvSpPr txBox="1">
            <a:spLocks noChangeArrowheads="1"/>
          </p:cNvSpPr>
          <p:nvPr/>
        </p:nvSpPr>
        <p:spPr bwMode="auto">
          <a:xfrm>
            <a:off x="4410075" y="5154613"/>
            <a:ext cx="1230313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i="0" smtClean="0">
                <a:latin typeface="Arial" charset="0"/>
              </a:rPr>
              <a:t>100BASE-T4</a:t>
            </a:r>
          </a:p>
        </p:txBody>
      </p:sp>
      <p:sp>
        <p:nvSpPr>
          <p:cNvPr id="59405" name="Text Box 54"/>
          <p:cNvSpPr txBox="1">
            <a:spLocks noChangeArrowheads="1"/>
          </p:cNvSpPr>
          <p:nvPr/>
        </p:nvSpPr>
        <p:spPr bwMode="auto">
          <a:xfrm>
            <a:off x="7081838" y="4789488"/>
            <a:ext cx="125095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i="0" smtClean="0">
                <a:latin typeface="Arial" charset="0"/>
              </a:rPr>
              <a:t>100BASE-FX</a:t>
            </a:r>
          </a:p>
        </p:txBody>
      </p:sp>
      <p:sp>
        <p:nvSpPr>
          <p:cNvPr id="156685" name="Freeform 55"/>
          <p:cNvSpPr>
            <a:spLocks/>
          </p:cNvSpPr>
          <p:nvPr/>
        </p:nvSpPr>
        <p:spPr bwMode="auto">
          <a:xfrm>
            <a:off x="2887663" y="4684713"/>
            <a:ext cx="1393825" cy="611187"/>
          </a:xfrm>
          <a:custGeom>
            <a:avLst/>
            <a:gdLst>
              <a:gd name="T0" fmla="*/ 0 w 878"/>
              <a:gd name="T1" fmla="*/ 2147483647 h 385"/>
              <a:gd name="T2" fmla="*/ 2147483647 w 878"/>
              <a:gd name="T3" fmla="*/ 0 h 38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78" h="385">
                <a:moveTo>
                  <a:pt x="0" y="385"/>
                </a:moveTo>
                <a:lnTo>
                  <a:pt x="878" y="0"/>
                </a:ln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7" name="Text Box 56"/>
          <p:cNvSpPr txBox="1">
            <a:spLocks noChangeArrowheads="1"/>
          </p:cNvSpPr>
          <p:nvPr/>
        </p:nvSpPr>
        <p:spPr bwMode="auto">
          <a:xfrm>
            <a:off x="5741988" y="4787900"/>
            <a:ext cx="1230312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i="0" smtClean="0">
                <a:latin typeface="Arial" charset="0"/>
              </a:rPr>
              <a:t>100BASE-T2</a:t>
            </a:r>
          </a:p>
        </p:txBody>
      </p:sp>
      <p:sp>
        <p:nvSpPr>
          <p:cNvPr id="59408" name="Text Box 57"/>
          <p:cNvSpPr txBox="1">
            <a:spLocks noChangeArrowheads="1"/>
          </p:cNvSpPr>
          <p:nvPr/>
        </p:nvSpPr>
        <p:spPr bwMode="auto">
          <a:xfrm>
            <a:off x="5724525" y="5148263"/>
            <a:ext cx="1262063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i="0" smtClean="0">
                <a:latin typeface="Arial" charset="0"/>
              </a:rPr>
              <a:t>100BASE-SX</a:t>
            </a:r>
          </a:p>
        </p:txBody>
      </p:sp>
      <p:sp>
        <p:nvSpPr>
          <p:cNvPr id="59409" name="Text Box 58"/>
          <p:cNvSpPr txBox="1">
            <a:spLocks noChangeArrowheads="1"/>
          </p:cNvSpPr>
          <p:nvPr/>
        </p:nvSpPr>
        <p:spPr bwMode="auto">
          <a:xfrm>
            <a:off x="7088188" y="5143500"/>
            <a:ext cx="1262062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i="0" smtClean="0">
                <a:latin typeface="Arial" charset="0"/>
              </a:rPr>
              <a:t>100BASE-BX</a:t>
            </a:r>
          </a:p>
        </p:txBody>
      </p:sp>
      <p:grpSp>
        <p:nvGrpSpPr>
          <p:cNvPr id="412739" name="Group 67"/>
          <p:cNvGrpSpPr>
            <a:grpSpLocks/>
          </p:cNvGrpSpPr>
          <p:nvPr/>
        </p:nvGrpSpPr>
        <p:grpSpPr bwMode="auto">
          <a:xfrm>
            <a:off x="5681663" y="4743450"/>
            <a:ext cx="2768600" cy="1565275"/>
            <a:chOff x="3579" y="2988"/>
            <a:chExt cx="1744" cy="986"/>
          </a:xfrm>
        </p:grpSpPr>
        <p:sp>
          <p:nvSpPr>
            <p:cNvPr id="156695" name="Freeform 59"/>
            <p:cNvSpPr>
              <a:spLocks/>
            </p:cNvSpPr>
            <p:nvPr/>
          </p:nvSpPr>
          <p:spPr bwMode="auto">
            <a:xfrm>
              <a:off x="3579" y="2988"/>
              <a:ext cx="1709" cy="489"/>
            </a:xfrm>
            <a:custGeom>
              <a:avLst/>
              <a:gdLst>
                <a:gd name="T0" fmla="*/ 842 w 1709"/>
                <a:gd name="T1" fmla="*/ 0 h 489"/>
                <a:gd name="T2" fmla="*/ 843 w 1709"/>
                <a:gd name="T3" fmla="*/ 239 h 489"/>
                <a:gd name="T4" fmla="*/ 5 w 1709"/>
                <a:gd name="T5" fmla="*/ 239 h 489"/>
                <a:gd name="T6" fmla="*/ 0 w 1709"/>
                <a:gd name="T7" fmla="*/ 489 h 489"/>
                <a:gd name="T8" fmla="*/ 1709 w 1709"/>
                <a:gd name="T9" fmla="*/ 489 h 489"/>
                <a:gd name="T10" fmla="*/ 1704 w 1709"/>
                <a:gd name="T11" fmla="*/ 0 h 489"/>
                <a:gd name="T12" fmla="*/ 842 w 1709"/>
                <a:gd name="T13" fmla="*/ 0 h 48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9" h="489">
                  <a:moveTo>
                    <a:pt x="842" y="0"/>
                  </a:moveTo>
                  <a:lnTo>
                    <a:pt x="843" y="239"/>
                  </a:lnTo>
                  <a:lnTo>
                    <a:pt x="5" y="239"/>
                  </a:lnTo>
                  <a:lnTo>
                    <a:pt x="0" y="489"/>
                  </a:lnTo>
                  <a:lnTo>
                    <a:pt x="1709" y="489"/>
                  </a:lnTo>
                  <a:cubicBezTo>
                    <a:pt x="1707" y="330"/>
                    <a:pt x="1706" y="159"/>
                    <a:pt x="1704" y="0"/>
                  </a:cubicBezTo>
                  <a:lnTo>
                    <a:pt x="842" y="0"/>
                  </a:lnTo>
                  <a:close/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9417" name="Line 60"/>
            <p:cNvSpPr>
              <a:spLocks noChangeShapeType="1"/>
            </p:cNvSpPr>
            <p:nvPr/>
          </p:nvSpPr>
          <p:spPr bwMode="auto">
            <a:xfrm>
              <a:off x="4410" y="3494"/>
              <a:ext cx="227" cy="29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59418" name="Text Box 61"/>
            <p:cNvSpPr txBox="1">
              <a:spLocks noChangeArrowheads="1"/>
            </p:cNvSpPr>
            <p:nvPr/>
          </p:nvSpPr>
          <p:spPr bwMode="auto">
            <a:xfrm>
              <a:off x="4003" y="3741"/>
              <a:ext cx="132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smtClean="0">
                  <a:solidFill>
                    <a:srgbClr val="CC0000"/>
                  </a:solidFill>
                  <a:latin typeface="Arial" charset="0"/>
                  <a:cs typeface="Arial" charset="0"/>
                </a:rPr>
                <a:t>fiber physical layer</a:t>
              </a:r>
            </a:p>
          </p:txBody>
        </p:sp>
      </p:grpSp>
      <p:grpSp>
        <p:nvGrpSpPr>
          <p:cNvPr id="412738" name="Group 66"/>
          <p:cNvGrpSpPr>
            <a:grpSpLocks/>
          </p:cNvGrpSpPr>
          <p:nvPr/>
        </p:nvGrpSpPr>
        <p:grpSpPr bwMode="auto">
          <a:xfrm>
            <a:off x="3689350" y="4733925"/>
            <a:ext cx="3303588" cy="1874838"/>
            <a:chOff x="2324" y="2982"/>
            <a:chExt cx="2081" cy="1181"/>
          </a:xfrm>
        </p:grpSpPr>
        <p:sp>
          <p:nvSpPr>
            <p:cNvPr id="156692" name="Freeform 62"/>
            <p:cNvSpPr>
              <a:spLocks/>
            </p:cNvSpPr>
            <p:nvPr/>
          </p:nvSpPr>
          <p:spPr bwMode="auto">
            <a:xfrm>
              <a:off x="2741" y="2982"/>
              <a:ext cx="1664" cy="495"/>
            </a:xfrm>
            <a:custGeom>
              <a:avLst/>
              <a:gdLst>
                <a:gd name="T0" fmla="*/ 1664 w 1664"/>
                <a:gd name="T1" fmla="*/ 0 h 495"/>
                <a:gd name="T2" fmla="*/ 1652 w 1664"/>
                <a:gd name="T3" fmla="*/ 233 h 495"/>
                <a:gd name="T4" fmla="*/ 820 w 1664"/>
                <a:gd name="T5" fmla="*/ 233 h 495"/>
                <a:gd name="T6" fmla="*/ 814 w 1664"/>
                <a:gd name="T7" fmla="*/ 495 h 495"/>
                <a:gd name="T8" fmla="*/ 0 w 1664"/>
                <a:gd name="T9" fmla="*/ 495 h 495"/>
                <a:gd name="T10" fmla="*/ 0 w 1664"/>
                <a:gd name="T11" fmla="*/ 0 h 495"/>
                <a:gd name="T12" fmla="*/ 1664 w 1664"/>
                <a:gd name="T13" fmla="*/ 0 h 49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64" h="495">
                  <a:moveTo>
                    <a:pt x="1664" y="0"/>
                  </a:moveTo>
                  <a:lnTo>
                    <a:pt x="1652" y="233"/>
                  </a:lnTo>
                  <a:lnTo>
                    <a:pt x="820" y="233"/>
                  </a:lnTo>
                  <a:lnTo>
                    <a:pt x="814" y="495"/>
                  </a:lnTo>
                  <a:lnTo>
                    <a:pt x="0" y="495"/>
                  </a:lnTo>
                  <a:lnTo>
                    <a:pt x="0" y="0"/>
                  </a:lnTo>
                  <a:lnTo>
                    <a:pt x="1664" y="0"/>
                  </a:lnTo>
                  <a:close/>
                </a:path>
              </a:pathLst>
            </a:custGeom>
            <a:noFill/>
            <a:ln w="28575" cap="flat" cmpd="sng">
              <a:solidFill>
                <a:schemeClr val="accent2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9414" name="Line 63"/>
            <p:cNvSpPr>
              <a:spLocks noChangeShapeType="1"/>
            </p:cNvSpPr>
            <p:nvPr/>
          </p:nvSpPr>
          <p:spPr bwMode="auto">
            <a:xfrm flipH="1">
              <a:off x="2929" y="3503"/>
              <a:ext cx="227" cy="291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59415" name="Text Box 65"/>
            <p:cNvSpPr txBox="1">
              <a:spLocks noChangeArrowheads="1"/>
            </p:cNvSpPr>
            <p:nvPr/>
          </p:nvSpPr>
          <p:spPr bwMode="auto">
            <a:xfrm>
              <a:off x="2324" y="3756"/>
              <a:ext cx="1328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smtClean="0">
                  <a:solidFill>
                    <a:srgbClr val="000099"/>
                  </a:solidFill>
                  <a:latin typeface="Arial" charset="0"/>
                  <a:cs typeface="Arial" charset="0"/>
                </a:rPr>
                <a:t>copper (twister</a:t>
              </a:r>
            </a:p>
            <a:p>
              <a:pPr>
                <a:defRPr/>
              </a:pPr>
              <a:r>
                <a:rPr lang="en-US" i="0" smtClean="0">
                  <a:solidFill>
                    <a:srgbClr val="000099"/>
                  </a:solidFill>
                  <a:latin typeface="Arial" charset="0"/>
                  <a:cs typeface="Arial" charset="0"/>
                </a:rPr>
                <a:t>pair) physical layer</a:t>
              </a: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262839" y="601849"/>
            <a:ext cx="88641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IEEE 802.3 Ethernet Standards: link &amp; physical layers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0" y="-15648"/>
            <a:ext cx="7874000" cy="68330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Link and Physical Layer: Ethernet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580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2275" y="1330325"/>
            <a:ext cx="4267200" cy="3802063"/>
          </a:xfrm>
        </p:spPr>
        <p:txBody>
          <a:bodyPr>
            <a:normAutofit fontScale="92500" lnSpcReduction="10000"/>
          </a:bodyPr>
          <a:lstStyle/>
          <a:p>
            <a:pPr>
              <a:buFont typeface="Wingdings" charset="0"/>
              <a:buNone/>
              <a:defRPr/>
            </a:pPr>
            <a:r>
              <a:rPr lang="en-US" i="1">
                <a:solidFill>
                  <a:srgbClr val="CC0000"/>
                </a:solidFill>
                <a:ea typeface="ＭＳ Ｐゴシック" charset="0"/>
                <a:cs typeface="+mn-cs"/>
              </a:rPr>
              <a:t>terminology:</a:t>
            </a:r>
          </a:p>
          <a:p>
            <a:pPr>
              <a:buFont typeface="Wingdings" charset="0"/>
              <a:buChar char="v"/>
              <a:defRPr/>
            </a:pPr>
            <a:r>
              <a:rPr lang="en-US" sz="2400">
                <a:ea typeface="ＭＳ Ｐゴシック" charset="0"/>
                <a:cs typeface="+mn-cs"/>
              </a:rPr>
              <a:t>hosts and routers: </a:t>
            </a:r>
            <a:r>
              <a:rPr lang="en-US" sz="2400">
                <a:solidFill>
                  <a:srgbClr val="CC0000"/>
                </a:solidFill>
                <a:ea typeface="ＭＳ Ｐゴシック" charset="0"/>
                <a:cs typeface="+mn-cs"/>
              </a:rPr>
              <a:t>nodes</a:t>
            </a:r>
          </a:p>
          <a:p>
            <a:pPr>
              <a:buFont typeface="Wingdings" charset="0"/>
              <a:buChar char="v"/>
              <a:defRPr/>
            </a:pPr>
            <a:r>
              <a:rPr lang="en-US" sz="2400">
                <a:ea typeface="ＭＳ Ｐゴシック" charset="0"/>
                <a:cs typeface="+mn-cs"/>
              </a:rPr>
              <a:t>communication channels that connect adjacent nodes along communication path: </a:t>
            </a:r>
            <a:r>
              <a:rPr lang="en-US" sz="2400">
                <a:solidFill>
                  <a:srgbClr val="CC0000"/>
                </a:solidFill>
                <a:ea typeface="ＭＳ Ｐゴシック" charset="0"/>
                <a:cs typeface="+mn-cs"/>
              </a:rPr>
              <a:t>links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>
                <a:ea typeface="ＭＳ Ｐゴシック" charset="0"/>
              </a:rPr>
              <a:t>wired links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>
                <a:ea typeface="ＭＳ Ｐゴシック" charset="0"/>
              </a:rPr>
              <a:t>wireless links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>
                <a:ea typeface="ＭＳ Ｐゴシック" charset="0"/>
              </a:rPr>
              <a:t>LANs</a:t>
            </a:r>
            <a:endParaRPr lang="en-US" b="1">
              <a:solidFill>
                <a:srgbClr val="FF0000"/>
              </a:solidFill>
              <a:ea typeface="ＭＳ Ｐゴシック" charset="0"/>
            </a:endParaRPr>
          </a:p>
          <a:p>
            <a:pPr>
              <a:buFont typeface="Wingdings" charset="0"/>
              <a:buChar char="v"/>
              <a:defRPr/>
            </a:pPr>
            <a:r>
              <a:rPr lang="en-US" sz="2400">
                <a:ea typeface="ＭＳ Ｐゴシック" charset="0"/>
                <a:cs typeface="+mn-cs"/>
              </a:rPr>
              <a:t>layer-2 packet: </a:t>
            </a:r>
            <a:r>
              <a:rPr lang="en-US" sz="2400">
                <a:solidFill>
                  <a:srgbClr val="CC0000"/>
                </a:solidFill>
                <a:ea typeface="ＭＳ Ｐゴシック" charset="0"/>
                <a:cs typeface="+mn-cs"/>
              </a:rPr>
              <a:t>frame,</a:t>
            </a:r>
            <a:r>
              <a:rPr lang="en-US" sz="2400" b="1">
                <a:solidFill>
                  <a:srgbClr val="FF0000"/>
                </a:solidFill>
                <a:ea typeface="ＭＳ Ｐゴシック" charset="0"/>
                <a:cs typeface="+mn-cs"/>
              </a:rPr>
              <a:t> </a:t>
            </a:r>
            <a:r>
              <a:rPr lang="en-US" sz="2400">
                <a:ea typeface="ＭＳ Ｐゴシック" charset="0"/>
                <a:cs typeface="+mn-cs"/>
              </a:rPr>
              <a:t>encapsulates datagram</a:t>
            </a:r>
          </a:p>
          <a:p>
            <a:pPr>
              <a:buFont typeface="Wingdings" charset="0"/>
              <a:buNone/>
              <a:defRPr/>
            </a:pPr>
            <a:endParaRPr lang="en-US" sz="2400">
              <a:ea typeface="ＭＳ Ｐゴシック" charset="0"/>
              <a:cs typeface="+mn-cs"/>
            </a:endParaRPr>
          </a:p>
          <a:p>
            <a:pPr>
              <a:buFont typeface="Wingdings" charset="0"/>
              <a:buChar char="v"/>
              <a:defRPr/>
            </a:pPr>
            <a:endParaRPr lang="en-US" sz="2400">
              <a:ea typeface="ＭＳ Ｐゴシック" charset="0"/>
              <a:cs typeface="+mn-cs"/>
            </a:endParaRPr>
          </a:p>
        </p:txBody>
      </p:sp>
      <p:sp>
        <p:nvSpPr>
          <p:cNvPr id="4103" name="Text Box 467"/>
          <p:cNvSpPr txBox="1">
            <a:spLocks noChangeArrowheads="1"/>
          </p:cNvSpPr>
          <p:nvPr/>
        </p:nvSpPr>
        <p:spPr bwMode="auto">
          <a:xfrm>
            <a:off x="396875" y="5299075"/>
            <a:ext cx="4881563" cy="104457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  <a:defRPr/>
            </a:pPr>
            <a:r>
              <a:rPr lang="en-US" sz="2400" smtClean="0">
                <a:solidFill>
                  <a:srgbClr val="CC0000"/>
                </a:solidFill>
                <a:latin typeface="Gill Sans MT" charset="0"/>
              </a:rPr>
              <a:t>data-link layer</a:t>
            </a:r>
            <a:r>
              <a:rPr lang="en-US" sz="2400" i="0" smtClean="0">
                <a:latin typeface="Gill Sans MT" charset="0"/>
              </a:rPr>
              <a:t> has responsibility of </a:t>
            </a:r>
          </a:p>
          <a:p>
            <a:pPr>
              <a:lnSpc>
                <a:spcPct val="85000"/>
              </a:lnSpc>
              <a:defRPr/>
            </a:pPr>
            <a:r>
              <a:rPr lang="en-US" sz="2400" i="0" smtClean="0">
                <a:latin typeface="Gill Sans MT" charset="0"/>
              </a:rPr>
              <a:t>transferring datagram from one node </a:t>
            </a:r>
          </a:p>
          <a:p>
            <a:pPr>
              <a:lnSpc>
                <a:spcPct val="85000"/>
              </a:lnSpc>
              <a:defRPr/>
            </a:pPr>
            <a:r>
              <a:rPr lang="en-US" sz="2400" i="0" smtClean="0">
                <a:latin typeface="Gill Sans MT" charset="0"/>
              </a:rPr>
              <a:t>to </a:t>
            </a:r>
            <a:r>
              <a:rPr lang="en-US" sz="2400" smtClean="0">
                <a:solidFill>
                  <a:srgbClr val="CC0000"/>
                </a:solidFill>
                <a:latin typeface="Gill Sans MT" charset="0"/>
              </a:rPr>
              <a:t>physically adjacent</a:t>
            </a:r>
            <a:r>
              <a:rPr lang="en-US" sz="2400" i="0" smtClean="0">
                <a:latin typeface="Gill Sans MT" charset="0"/>
              </a:rPr>
              <a:t> node over a link</a:t>
            </a:r>
            <a:endParaRPr lang="en-US" i="0" smtClean="0">
              <a:latin typeface="Gill Sans MT" charset="0"/>
            </a:endParaRPr>
          </a:p>
        </p:txBody>
      </p:sp>
      <p:sp>
        <p:nvSpPr>
          <p:cNvPr id="46087" name="Freeform 666"/>
          <p:cNvSpPr>
            <a:spLocks/>
          </p:cNvSpPr>
          <p:nvPr/>
        </p:nvSpPr>
        <p:spPr bwMode="auto">
          <a:xfrm>
            <a:off x="5202238" y="1712913"/>
            <a:ext cx="1736725" cy="1071562"/>
          </a:xfrm>
          <a:custGeom>
            <a:avLst/>
            <a:gdLst>
              <a:gd name="T0" fmla="*/ 2147483647 w 1036"/>
              <a:gd name="T1" fmla="*/ 2147483647 h 675"/>
              <a:gd name="T2" fmla="*/ 2147483647 w 1036"/>
              <a:gd name="T3" fmla="*/ 2147483647 h 675"/>
              <a:gd name="T4" fmla="*/ 2147483647 w 1036"/>
              <a:gd name="T5" fmla="*/ 2147483647 h 675"/>
              <a:gd name="T6" fmla="*/ 2147483647 w 1036"/>
              <a:gd name="T7" fmla="*/ 2147483647 h 675"/>
              <a:gd name="T8" fmla="*/ 2147483647 w 1036"/>
              <a:gd name="T9" fmla="*/ 2147483647 h 675"/>
              <a:gd name="T10" fmla="*/ 2147483647 w 1036"/>
              <a:gd name="T11" fmla="*/ 2147483647 h 675"/>
              <a:gd name="T12" fmla="*/ 2147483647 w 1036"/>
              <a:gd name="T13" fmla="*/ 2147483647 h 675"/>
              <a:gd name="T14" fmla="*/ 2147483647 w 1036"/>
              <a:gd name="T15" fmla="*/ 2147483647 h 675"/>
              <a:gd name="T16" fmla="*/ 2147483647 w 1036"/>
              <a:gd name="T17" fmla="*/ 2147483647 h 675"/>
              <a:gd name="T18" fmla="*/ 2147483647 w 1036"/>
              <a:gd name="T19" fmla="*/ 2147483647 h 675"/>
              <a:gd name="T20" fmla="*/ 2147483647 w 1036"/>
              <a:gd name="T21" fmla="*/ 2147483647 h 675"/>
              <a:gd name="T22" fmla="*/ 2147483647 w 1036"/>
              <a:gd name="T23" fmla="*/ 2147483647 h 675"/>
              <a:gd name="T24" fmla="*/ 2147483647 w 1036"/>
              <a:gd name="T25" fmla="*/ 2147483647 h 675"/>
              <a:gd name="T26" fmla="*/ 2147483647 w 1036"/>
              <a:gd name="T27" fmla="*/ 2147483647 h 675"/>
              <a:gd name="T28" fmla="*/ 2147483647 w 1036"/>
              <a:gd name="T29" fmla="*/ 2147483647 h 675"/>
              <a:gd name="T30" fmla="*/ 2147483647 w 1036"/>
              <a:gd name="T31" fmla="*/ 2147483647 h 675"/>
              <a:gd name="T32" fmla="*/ 2147483647 w 1036"/>
              <a:gd name="T33" fmla="*/ 2147483647 h 675"/>
              <a:gd name="T34" fmla="*/ 2147483647 w 1036"/>
              <a:gd name="T35" fmla="*/ 2147483647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6088" name="Group 667"/>
          <p:cNvGrpSpPr>
            <a:grpSpLocks/>
          </p:cNvGrpSpPr>
          <p:nvPr/>
        </p:nvGrpSpPr>
        <p:grpSpPr bwMode="auto">
          <a:xfrm>
            <a:off x="5370513" y="3048000"/>
            <a:ext cx="1458912" cy="933450"/>
            <a:chOff x="2889" y="1631"/>
            <a:chExt cx="980" cy="743"/>
          </a:xfrm>
        </p:grpSpPr>
        <p:sp>
          <p:nvSpPr>
            <p:cNvPr id="4552" name="Rectangle 668"/>
            <p:cNvSpPr>
              <a:spLocks noChangeArrowheads="1"/>
            </p:cNvSpPr>
            <p:nvPr/>
          </p:nvSpPr>
          <p:spPr bwMode="auto">
            <a:xfrm>
              <a:off x="3046" y="1841"/>
              <a:ext cx="663" cy="533"/>
            </a:xfrm>
            <a:prstGeom prst="rect">
              <a:avLst/>
            </a:prstGeom>
            <a:solidFill>
              <a:srgbClr val="00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553" name="AutoShape 669"/>
            <p:cNvSpPr>
              <a:spLocks noChangeArrowheads="1"/>
            </p:cNvSpPr>
            <p:nvPr/>
          </p:nvSpPr>
          <p:spPr bwMode="auto">
            <a:xfrm>
              <a:off x="2889" y="1631"/>
              <a:ext cx="980" cy="253"/>
            </a:xfrm>
            <a:prstGeom prst="triangle">
              <a:avLst>
                <a:gd name="adj" fmla="val 50000"/>
              </a:avLst>
            </a:prstGeom>
            <a:solidFill>
              <a:srgbClr val="00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>
                <a:solidFill>
                  <a:srgbClr val="00CCFF"/>
                </a:solidFill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46089" name="Freeform 670"/>
          <p:cNvSpPr>
            <a:spLocks/>
          </p:cNvSpPr>
          <p:nvPr/>
        </p:nvSpPr>
        <p:spPr bwMode="auto">
          <a:xfrm>
            <a:off x="5364163" y="4425950"/>
            <a:ext cx="3225800" cy="1665288"/>
          </a:xfrm>
          <a:custGeom>
            <a:avLst/>
            <a:gdLst>
              <a:gd name="T0" fmla="*/ 2147483647 w 2032"/>
              <a:gd name="T1" fmla="*/ 2147483647 h 1049"/>
              <a:gd name="T2" fmla="*/ 2147483647 w 2032"/>
              <a:gd name="T3" fmla="*/ 2147483647 h 1049"/>
              <a:gd name="T4" fmla="*/ 2147483647 w 2032"/>
              <a:gd name="T5" fmla="*/ 2147483647 h 1049"/>
              <a:gd name="T6" fmla="*/ 2147483647 w 2032"/>
              <a:gd name="T7" fmla="*/ 2147483647 h 1049"/>
              <a:gd name="T8" fmla="*/ 2147483647 w 2032"/>
              <a:gd name="T9" fmla="*/ 2147483647 h 1049"/>
              <a:gd name="T10" fmla="*/ 2147483647 w 2032"/>
              <a:gd name="T11" fmla="*/ 2147483647 h 1049"/>
              <a:gd name="T12" fmla="*/ 2147483647 w 2032"/>
              <a:gd name="T13" fmla="*/ 2147483647 h 1049"/>
              <a:gd name="T14" fmla="*/ 2147483647 w 2032"/>
              <a:gd name="T15" fmla="*/ 2147483647 h 1049"/>
              <a:gd name="T16" fmla="*/ 2147483647 w 2032"/>
              <a:gd name="T17" fmla="*/ 2147483647 h 1049"/>
              <a:gd name="T18" fmla="*/ 2147483647 w 2032"/>
              <a:gd name="T19" fmla="*/ 2147483647 h 1049"/>
              <a:gd name="T20" fmla="*/ 2147483647 w 2032"/>
              <a:gd name="T21" fmla="*/ 2147483647 h 1049"/>
              <a:gd name="T22" fmla="*/ 2147483647 w 2032"/>
              <a:gd name="T23" fmla="*/ 2147483647 h 1049"/>
              <a:gd name="T24" fmla="*/ 2147483647 w 2032"/>
              <a:gd name="T25" fmla="*/ 2147483647 h 1049"/>
              <a:gd name="T26" fmla="*/ 2147483647 w 2032"/>
              <a:gd name="T27" fmla="*/ 2147483647 h 1049"/>
              <a:gd name="T28" fmla="*/ 2147483647 w 2032"/>
              <a:gd name="T29" fmla="*/ 2147483647 h 1049"/>
              <a:gd name="T30" fmla="*/ 2147483647 w 2032"/>
              <a:gd name="T31" fmla="*/ 2147483647 h 104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032" h="1049">
                <a:moveTo>
                  <a:pt x="1044" y="26"/>
                </a:moveTo>
                <a:cubicBezTo>
                  <a:pt x="959" y="45"/>
                  <a:pt x="924" y="118"/>
                  <a:pt x="847" y="125"/>
                </a:cubicBezTo>
                <a:cubicBezTo>
                  <a:pt x="770" y="132"/>
                  <a:pt x="697" y="61"/>
                  <a:pt x="580" y="68"/>
                </a:cubicBezTo>
                <a:cubicBezTo>
                  <a:pt x="463" y="75"/>
                  <a:pt x="232" y="119"/>
                  <a:pt x="143" y="170"/>
                </a:cubicBezTo>
                <a:cubicBezTo>
                  <a:pt x="54" y="221"/>
                  <a:pt x="65" y="289"/>
                  <a:pt x="48" y="374"/>
                </a:cubicBezTo>
                <a:cubicBezTo>
                  <a:pt x="31" y="459"/>
                  <a:pt x="0" y="618"/>
                  <a:pt x="41" y="680"/>
                </a:cubicBezTo>
                <a:cubicBezTo>
                  <a:pt x="82" y="742"/>
                  <a:pt x="191" y="709"/>
                  <a:pt x="294" y="744"/>
                </a:cubicBezTo>
                <a:cubicBezTo>
                  <a:pt x="397" y="779"/>
                  <a:pt x="527" y="849"/>
                  <a:pt x="660" y="893"/>
                </a:cubicBezTo>
                <a:cubicBezTo>
                  <a:pt x="793" y="938"/>
                  <a:pt x="944" y="991"/>
                  <a:pt x="1088" y="1014"/>
                </a:cubicBezTo>
                <a:cubicBezTo>
                  <a:pt x="1232" y="1036"/>
                  <a:pt x="1401" y="1049"/>
                  <a:pt x="1525" y="1031"/>
                </a:cubicBezTo>
                <a:cubicBezTo>
                  <a:pt x="1649" y="1012"/>
                  <a:pt x="1749" y="960"/>
                  <a:pt x="1831" y="907"/>
                </a:cubicBezTo>
                <a:cubicBezTo>
                  <a:pt x="1913" y="855"/>
                  <a:pt x="1998" y="824"/>
                  <a:pt x="2015" y="714"/>
                </a:cubicBezTo>
                <a:cubicBezTo>
                  <a:pt x="2032" y="604"/>
                  <a:pt x="1990" y="350"/>
                  <a:pt x="1931" y="251"/>
                </a:cubicBezTo>
                <a:cubicBezTo>
                  <a:pt x="1872" y="151"/>
                  <a:pt x="1754" y="153"/>
                  <a:pt x="1658" y="114"/>
                </a:cubicBezTo>
                <a:cubicBezTo>
                  <a:pt x="1562" y="76"/>
                  <a:pt x="1457" y="30"/>
                  <a:pt x="1355" y="15"/>
                </a:cubicBezTo>
                <a:cubicBezTo>
                  <a:pt x="1253" y="0"/>
                  <a:pt x="1129" y="8"/>
                  <a:pt x="1044" y="26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7" name="Line 671"/>
          <p:cNvSpPr>
            <a:spLocks noChangeShapeType="1"/>
          </p:cNvSpPr>
          <p:nvPr/>
        </p:nvSpPr>
        <p:spPr bwMode="auto">
          <a:xfrm rot="16200000" flipV="1">
            <a:off x="7791450" y="5248275"/>
            <a:ext cx="471488" cy="2063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4108" name="Line 672"/>
          <p:cNvSpPr>
            <a:spLocks noChangeShapeType="1"/>
          </p:cNvSpPr>
          <p:nvPr/>
        </p:nvSpPr>
        <p:spPr bwMode="auto">
          <a:xfrm rot="5400000" flipV="1">
            <a:off x="7991475" y="5443538"/>
            <a:ext cx="3175" cy="857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4109" name="Line 673"/>
          <p:cNvSpPr>
            <a:spLocks noChangeShapeType="1"/>
          </p:cNvSpPr>
          <p:nvPr/>
        </p:nvSpPr>
        <p:spPr bwMode="auto">
          <a:xfrm rot="16200000" flipH="1">
            <a:off x="8110537" y="5040313"/>
            <a:ext cx="182563" cy="12858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4111" name="Line 675"/>
          <p:cNvSpPr>
            <a:spLocks noChangeShapeType="1"/>
          </p:cNvSpPr>
          <p:nvPr/>
        </p:nvSpPr>
        <p:spPr bwMode="auto">
          <a:xfrm>
            <a:off x="6100763" y="4776788"/>
            <a:ext cx="244475" cy="9683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4112" name="Line 676"/>
          <p:cNvSpPr>
            <a:spLocks noChangeShapeType="1"/>
          </p:cNvSpPr>
          <p:nvPr/>
        </p:nvSpPr>
        <p:spPr bwMode="auto">
          <a:xfrm flipV="1">
            <a:off x="5842000" y="5030788"/>
            <a:ext cx="396875" cy="825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4115" name="Line 679"/>
          <p:cNvSpPr>
            <a:spLocks noChangeShapeType="1"/>
          </p:cNvSpPr>
          <p:nvPr/>
        </p:nvSpPr>
        <p:spPr bwMode="auto">
          <a:xfrm flipH="1">
            <a:off x="6267450" y="5075238"/>
            <a:ext cx="123825" cy="1968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4116" name="Line 680"/>
          <p:cNvSpPr>
            <a:spLocks noChangeShapeType="1"/>
          </p:cNvSpPr>
          <p:nvPr/>
        </p:nvSpPr>
        <p:spPr bwMode="auto">
          <a:xfrm flipH="1" flipV="1">
            <a:off x="6573838" y="5054600"/>
            <a:ext cx="88900" cy="2190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4117" name="Line 681"/>
          <p:cNvSpPr>
            <a:spLocks noChangeShapeType="1"/>
          </p:cNvSpPr>
          <p:nvPr/>
        </p:nvSpPr>
        <p:spPr bwMode="auto">
          <a:xfrm>
            <a:off x="6743700" y="5056188"/>
            <a:ext cx="503238" cy="2698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4119" name="Line 683"/>
          <p:cNvSpPr>
            <a:spLocks noChangeShapeType="1"/>
          </p:cNvSpPr>
          <p:nvPr/>
        </p:nvSpPr>
        <p:spPr bwMode="auto">
          <a:xfrm>
            <a:off x="6284913" y="3551238"/>
            <a:ext cx="0" cy="1063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4120" name="Line 684"/>
          <p:cNvSpPr>
            <a:spLocks noChangeShapeType="1"/>
          </p:cNvSpPr>
          <p:nvPr/>
        </p:nvSpPr>
        <p:spPr bwMode="auto">
          <a:xfrm flipV="1">
            <a:off x="5891213" y="3736975"/>
            <a:ext cx="168275" cy="31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pic>
        <p:nvPicPr>
          <p:cNvPr id="46100" name="Picture 685" descr="access_point_stylized_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388" y="3548063"/>
            <a:ext cx="369887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22" name="Line 686"/>
          <p:cNvSpPr>
            <a:spLocks noChangeShapeType="1"/>
          </p:cNvSpPr>
          <p:nvPr/>
        </p:nvSpPr>
        <p:spPr bwMode="auto">
          <a:xfrm rot="5400000" flipV="1">
            <a:off x="7994650" y="5440363"/>
            <a:ext cx="3175" cy="857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4123" name="Line 687"/>
          <p:cNvSpPr>
            <a:spLocks noChangeShapeType="1"/>
          </p:cNvSpPr>
          <p:nvPr/>
        </p:nvSpPr>
        <p:spPr bwMode="auto">
          <a:xfrm flipV="1">
            <a:off x="5894388" y="3733800"/>
            <a:ext cx="168275" cy="31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pic>
        <p:nvPicPr>
          <p:cNvPr id="46103" name="Picture 688" descr="access_point_stylized_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975" y="3546475"/>
            <a:ext cx="369888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25" name="Line 695"/>
          <p:cNvSpPr>
            <a:spLocks noChangeShapeType="1"/>
          </p:cNvSpPr>
          <p:nvPr/>
        </p:nvSpPr>
        <p:spPr bwMode="auto">
          <a:xfrm>
            <a:off x="7358063" y="4700588"/>
            <a:ext cx="390525" cy="1841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4126" name="Line 696"/>
          <p:cNvSpPr>
            <a:spLocks noChangeShapeType="1"/>
          </p:cNvSpPr>
          <p:nvPr/>
        </p:nvSpPr>
        <p:spPr bwMode="auto">
          <a:xfrm flipV="1">
            <a:off x="6737350" y="4687888"/>
            <a:ext cx="322263" cy="19843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4127" name="Line 697"/>
          <p:cNvSpPr>
            <a:spLocks noChangeShapeType="1"/>
          </p:cNvSpPr>
          <p:nvPr/>
        </p:nvSpPr>
        <p:spPr bwMode="auto">
          <a:xfrm flipV="1">
            <a:off x="6780213" y="4979988"/>
            <a:ext cx="97155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4128" name="Line 708"/>
          <p:cNvSpPr>
            <a:spLocks noChangeShapeType="1"/>
          </p:cNvSpPr>
          <p:nvPr/>
        </p:nvSpPr>
        <p:spPr bwMode="auto">
          <a:xfrm>
            <a:off x="6289675" y="2406650"/>
            <a:ext cx="152400" cy="952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46108" name="Oval 407"/>
          <p:cNvSpPr>
            <a:spLocks noChangeArrowheads="1"/>
          </p:cNvSpPr>
          <p:nvPr/>
        </p:nvSpPr>
        <p:spPr bwMode="auto">
          <a:xfrm>
            <a:off x="6354763" y="2565400"/>
            <a:ext cx="387350" cy="95250"/>
          </a:xfrm>
          <a:prstGeom prst="ellipse">
            <a:avLst/>
          </a:prstGeom>
          <a:gradFill rotWithShape="1">
            <a:gsLst>
              <a:gs pos="0">
                <a:schemeClr val="folHlink"/>
              </a:gs>
              <a:gs pos="100000">
                <a:srgbClr val="EAEAEA"/>
              </a:gs>
            </a:gsLst>
            <a:lin ang="0" scaled="1"/>
          </a:gra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 i="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6109" name="Rectangle 410"/>
          <p:cNvSpPr>
            <a:spLocks noChangeArrowheads="1"/>
          </p:cNvSpPr>
          <p:nvPr/>
        </p:nvSpPr>
        <p:spPr bwMode="auto">
          <a:xfrm>
            <a:off x="6354763" y="2555875"/>
            <a:ext cx="388937" cy="58738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rgbClr val="EAEAEA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 i="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6110" name="Oval 411"/>
          <p:cNvSpPr>
            <a:spLocks noChangeArrowheads="1"/>
          </p:cNvSpPr>
          <p:nvPr/>
        </p:nvSpPr>
        <p:spPr bwMode="auto">
          <a:xfrm>
            <a:off x="6353175" y="2490788"/>
            <a:ext cx="387350" cy="111125"/>
          </a:xfrm>
          <a:prstGeom prst="ellipse">
            <a:avLst/>
          </a:prstGeom>
          <a:gradFill rotWithShape="1">
            <a:gsLst>
              <a:gs pos="0">
                <a:schemeClr val="folHlink"/>
              </a:gs>
              <a:gs pos="100000">
                <a:srgbClr val="EAEAEA"/>
              </a:gs>
            </a:gsLst>
            <a:lin ang="0" scaled="1"/>
          </a:gra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 i="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46111" name="Group 712"/>
          <p:cNvGrpSpPr>
            <a:grpSpLocks/>
          </p:cNvGrpSpPr>
          <p:nvPr/>
        </p:nvGrpSpPr>
        <p:grpSpPr bwMode="auto">
          <a:xfrm>
            <a:off x="6430963" y="2519363"/>
            <a:ext cx="219075" cy="52387"/>
            <a:chOff x="2468" y="1332"/>
            <a:chExt cx="310" cy="60"/>
          </a:xfrm>
        </p:grpSpPr>
        <p:sp>
          <p:nvSpPr>
            <p:cNvPr id="46529" name="Freeform 713"/>
            <p:cNvSpPr>
              <a:spLocks/>
            </p:cNvSpPr>
            <p:nvPr/>
          </p:nvSpPr>
          <p:spPr bwMode="auto">
            <a:xfrm>
              <a:off x="2468" y="1332"/>
              <a:ext cx="310" cy="60"/>
            </a:xfrm>
            <a:custGeom>
              <a:avLst/>
              <a:gdLst>
                <a:gd name="T0" fmla="*/ 0 w 310"/>
                <a:gd name="T1" fmla="*/ 60 h 60"/>
                <a:gd name="T2" fmla="*/ 96 w 310"/>
                <a:gd name="T3" fmla="*/ 60 h 60"/>
                <a:gd name="T4" fmla="*/ 192 w 310"/>
                <a:gd name="T5" fmla="*/ 0 h 60"/>
                <a:gd name="T6" fmla="*/ 310 w 310"/>
                <a:gd name="T7" fmla="*/ 0 h 6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10" h="60">
                  <a:moveTo>
                    <a:pt x="0" y="60"/>
                  </a:moveTo>
                  <a:lnTo>
                    <a:pt x="96" y="60"/>
                  </a:lnTo>
                  <a:lnTo>
                    <a:pt x="192" y="0"/>
                  </a:lnTo>
                  <a:lnTo>
                    <a:pt x="310" y="0"/>
                  </a:lnTo>
                </a:path>
              </a:pathLst>
            </a:cu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12700" cmpd="sng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530" name="Freeform 714"/>
            <p:cNvSpPr>
              <a:spLocks/>
            </p:cNvSpPr>
            <p:nvPr/>
          </p:nvSpPr>
          <p:spPr bwMode="auto">
            <a:xfrm>
              <a:off x="2482" y="1332"/>
              <a:ext cx="282" cy="60"/>
            </a:xfrm>
            <a:custGeom>
              <a:avLst/>
              <a:gdLst>
                <a:gd name="T0" fmla="*/ 0 w 282"/>
                <a:gd name="T1" fmla="*/ 0 h 60"/>
                <a:gd name="T2" fmla="*/ 96 w 282"/>
                <a:gd name="T3" fmla="*/ 0 h 60"/>
                <a:gd name="T4" fmla="*/ 192 w 282"/>
                <a:gd name="T5" fmla="*/ 60 h 60"/>
                <a:gd name="T6" fmla="*/ 282 w 282"/>
                <a:gd name="T7" fmla="*/ 60 h 6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2" h="60">
                  <a:moveTo>
                    <a:pt x="0" y="0"/>
                  </a:moveTo>
                  <a:lnTo>
                    <a:pt x="96" y="0"/>
                  </a:lnTo>
                  <a:lnTo>
                    <a:pt x="192" y="60"/>
                  </a:lnTo>
                  <a:lnTo>
                    <a:pt x="282" y="60"/>
                  </a:lnTo>
                </a:path>
              </a:pathLst>
            </a:cu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12700" cmpd="sng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33" name="Line 715"/>
          <p:cNvSpPr>
            <a:spLocks noChangeShapeType="1"/>
          </p:cNvSpPr>
          <p:nvPr/>
        </p:nvSpPr>
        <p:spPr bwMode="auto">
          <a:xfrm>
            <a:off x="6354763" y="2543175"/>
            <a:ext cx="0" cy="7461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4134" name="Line 762"/>
          <p:cNvSpPr>
            <a:spLocks noChangeShapeType="1"/>
          </p:cNvSpPr>
          <p:nvPr/>
        </p:nvSpPr>
        <p:spPr bwMode="auto">
          <a:xfrm>
            <a:off x="6427788" y="3743325"/>
            <a:ext cx="67945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grpSp>
        <p:nvGrpSpPr>
          <p:cNvPr id="46114" name="Group 781"/>
          <p:cNvGrpSpPr>
            <a:grpSpLocks/>
          </p:cNvGrpSpPr>
          <p:nvPr/>
        </p:nvGrpSpPr>
        <p:grpSpPr bwMode="auto">
          <a:xfrm>
            <a:off x="7591425" y="4806950"/>
            <a:ext cx="622300" cy="244475"/>
            <a:chOff x="4334" y="1470"/>
            <a:chExt cx="246" cy="107"/>
          </a:xfrm>
        </p:grpSpPr>
        <p:sp>
          <p:nvSpPr>
            <p:cNvPr id="46521" name="Oval 407"/>
            <p:cNvSpPr>
              <a:spLocks noChangeArrowheads="1"/>
            </p:cNvSpPr>
            <p:nvPr/>
          </p:nvSpPr>
          <p:spPr bwMode="auto">
            <a:xfrm>
              <a:off x="4335" y="1517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i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6522" name="Rectangle 410"/>
            <p:cNvSpPr>
              <a:spLocks noChangeArrowheads="1"/>
            </p:cNvSpPr>
            <p:nvPr/>
          </p:nvSpPr>
          <p:spPr bwMode="auto">
            <a:xfrm>
              <a:off x="4335" y="1511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 i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6523" name="Oval 411"/>
            <p:cNvSpPr>
              <a:spLocks noChangeArrowheads="1"/>
            </p:cNvSpPr>
            <p:nvPr/>
          </p:nvSpPr>
          <p:spPr bwMode="auto">
            <a:xfrm>
              <a:off x="4334" y="1470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i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46524" name="Group 785"/>
            <p:cNvGrpSpPr>
              <a:grpSpLocks/>
            </p:cNvGrpSpPr>
            <p:nvPr/>
          </p:nvGrpSpPr>
          <p:grpSpPr bwMode="auto">
            <a:xfrm>
              <a:off x="4383" y="1488"/>
              <a:ext cx="138" cy="33"/>
              <a:chOff x="2468" y="1332"/>
              <a:chExt cx="310" cy="60"/>
            </a:xfrm>
          </p:grpSpPr>
          <p:sp>
            <p:nvSpPr>
              <p:cNvPr id="46527" name="Freeform 78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528" name="Freeform 78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546" name="Line 788"/>
            <p:cNvSpPr>
              <a:spLocks noChangeShapeType="1"/>
            </p:cNvSpPr>
            <p:nvPr/>
          </p:nvSpPr>
          <p:spPr bwMode="auto">
            <a:xfrm>
              <a:off x="4335" y="1503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547" name="Line 789"/>
            <p:cNvSpPr>
              <a:spLocks noChangeShapeType="1"/>
            </p:cNvSpPr>
            <p:nvPr/>
          </p:nvSpPr>
          <p:spPr bwMode="auto">
            <a:xfrm>
              <a:off x="4578" y="1505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grpSp>
        <p:nvGrpSpPr>
          <p:cNvPr id="46115" name="Group 790"/>
          <p:cNvGrpSpPr>
            <a:grpSpLocks/>
          </p:cNvGrpSpPr>
          <p:nvPr/>
        </p:nvGrpSpPr>
        <p:grpSpPr bwMode="auto">
          <a:xfrm>
            <a:off x="6965950" y="4508500"/>
            <a:ext cx="622300" cy="244475"/>
            <a:chOff x="4334" y="1470"/>
            <a:chExt cx="246" cy="107"/>
          </a:xfrm>
        </p:grpSpPr>
        <p:sp>
          <p:nvSpPr>
            <p:cNvPr id="46513" name="Oval 407"/>
            <p:cNvSpPr>
              <a:spLocks noChangeArrowheads="1"/>
            </p:cNvSpPr>
            <p:nvPr/>
          </p:nvSpPr>
          <p:spPr bwMode="auto">
            <a:xfrm>
              <a:off x="4335" y="1517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i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6514" name="Rectangle 410"/>
            <p:cNvSpPr>
              <a:spLocks noChangeArrowheads="1"/>
            </p:cNvSpPr>
            <p:nvPr/>
          </p:nvSpPr>
          <p:spPr bwMode="auto">
            <a:xfrm>
              <a:off x="4335" y="1511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 i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6515" name="Oval 411"/>
            <p:cNvSpPr>
              <a:spLocks noChangeArrowheads="1"/>
            </p:cNvSpPr>
            <p:nvPr/>
          </p:nvSpPr>
          <p:spPr bwMode="auto">
            <a:xfrm>
              <a:off x="4334" y="1470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i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46516" name="Group 794"/>
            <p:cNvGrpSpPr>
              <a:grpSpLocks/>
            </p:cNvGrpSpPr>
            <p:nvPr/>
          </p:nvGrpSpPr>
          <p:grpSpPr bwMode="auto">
            <a:xfrm>
              <a:off x="4383" y="1488"/>
              <a:ext cx="138" cy="33"/>
              <a:chOff x="2468" y="1332"/>
              <a:chExt cx="310" cy="60"/>
            </a:xfrm>
          </p:grpSpPr>
          <p:sp>
            <p:nvSpPr>
              <p:cNvPr id="46519" name="Freeform 795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520" name="Freeform 796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538" name="Line 797"/>
            <p:cNvSpPr>
              <a:spLocks noChangeShapeType="1"/>
            </p:cNvSpPr>
            <p:nvPr/>
          </p:nvSpPr>
          <p:spPr bwMode="auto">
            <a:xfrm>
              <a:off x="4335" y="1503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539" name="Line 798"/>
            <p:cNvSpPr>
              <a:spLocks noChangeShapeType="1"/>
            </p:cNvSpPr>
            <p:nvPr/>
          </p:nvSpPr>
          <p:spPr bwMode="auto">
            <a:xfrm>
              <a:off x="4578" y="1505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grpSp>
        <p:nvGrpSpPr>
          <p:cNvPr id="46116" name="Group 799"/>
          <p:cNvGrpSpPr>
            <a:grpSpLocks/>
          </p:cNvGrpSpPr>
          <p:nvPr/>
        </p:nvGrpSpPr>
        <p:grpSpPr bwMode="auto">
          <a:xfrm>
            <a:off x="6242050" y="4851400"/>
            <a:ext cx="622300" cy="244475"/>
            <a:chOff x="4334" y="1470"/>
            <a:chExt cx="246" cy="107"/>
          </a:xfrm>
        </p:grpSpPr>
        <p:sp>
          <p:nvSpPr>
            <p:cNvPr id="46505" name="Oval 407"/>
            <p:cNvSpPr>
              <a:spLocks noChangeArrowheads="1"/>
            </p:cNvSpPr>
            <p:nvPr/>
          </p:nvSpPr>
          <p:spPr bwMode="auto">
            <a:xfrm>
              <a:off x="4335" y="1517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i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6506" name="Rectangle 410"/>
            <p:cNvSpPr>
              <a:spLocks noChangeArrowheads="1"/>
            </p:cNvSpPr>
            <p:nvPr/>
          </p:nvSpPr>
          <p:spPr bwMode="auto">
            <a:xfrm>
              <a:off x="4335" y="1511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 i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6507" name="Oval 411"/>
            <p:cNvSpPr>
              <a:spLocks noChangeArrowheads="1"/>
            </p:cNvSpPr>
            <p:nvPr/>
          </p:nvSpPr>
          <p:spPr bwMode="auto">
            <a:xfrm>
              <a:off x="4334" y="1470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i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46508" name="Group 803"/>
            <p:cNvGrpSpPr>
              <a:grpSpLocks/>
            </p:cNvGrpSpPr>
            <p:nvPr/>
          </p:nvGrpSpPr>
          <p:grpSpPr bwMode="auto">
            <a:xfrm>
              <a:off x="4383" y="1488"/>
              <a:ext cx="138" cy="33"/>
              <a:chOff x="2468" y="1332"/>
              <a:chExt cx="310" cy="60"/>
            </a:xfrm>
          </p:grpSpPr>
          <p:sp>
            <p:nvSpPr>
              <p:cNvPr id="46511" name="Freeform 804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512" name="Freeform 805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530" name="Line 806"/>
            <p:cNvSpPr>
              <a:spLocks noChangeShapeType="1"/>
            </p:cNvSpPr>
            <p:nvPr/>
          </p:nvSpPr>
          <p:spPr bwMode="auto">
            <a:xfrm>
              <a:off x="4335" y="1503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531" name="Line 807"/>
            <p:cNvSpPr>
              <a:spLocks noChangeShapeType="1"/>
            </p:cNvSpPr>
            <p:nvPr/>
          </p:nvSpPr>
          <p:spPr bwMode="auto">
            <a:xfrm>
              <a:off x="4578" y="1505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grpSp>
        <p:nvGrpSpPr>
          <p:cNvPr id="46117" name="Group 808"/>
          <p:cNvGrpSpPr>
            <a:grpSpLocks/>
          </p:cNvGrpSpPr>
          <p:nvPr/>
        </p:nvGrpSpPr>
        <p:grpSpPr bwMode="auto">
          <a:xfrm>
            <a:off x="6051550" y="3644900"/>
            <a:ext cx="390525" cy="171450"/>
            <a:chOff x="4334" y="1470"/>
            <a:chExt cx="246" cy="107"/>
          </a:xfrm>
        </p:grpSpPr>
        <p:sp>
          <p:nvSpPr>
            <p:cNvPr id="46497" name="Oval 407"/>
            <p:cNvSpPr>
              <a:spLocks noChangeArrowheads="1"/>
            </p:cNvSpPr>
            <p:nvPr/>
          </p:nvSpPr>
          <p:spPr bwMode="auto">
            <a:xfrm>
              <a:off x="4335" y="1517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i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6498" name="Rectangle 410"/>
            <p:cNvSpPr>
              <a:spLocks noChangeArrowheads="1"/>
            </p:cNvSpPr>
            <p:nvPr/>
          </p:nvSpPr>
          <p:spPr bwMode="auto">
            <a:xfrm>
              <a:off x="4335" y="1511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 i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6499" name="Oval 411"/>
            <p:cNvSpPr>
              <a:spLocks noChangeArrowheads="1"/>
            </p:cNvSpPr>
            <p:nvPr/>
          </p:nvSpPr>
          <p:spPr bwMode="auto">
            <a:xfrm>
              <a:off x="4334" y="1470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i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46500" name="Group 812"/>
            <p:cNvGrpSpPr>
              <a:grpSpLocks/>
            </p:cNvGrpSpPr>
            <p:nvPr/>
          </p:nvGrpSpPr>
          <p:grpSpPr bwMode="auto">
            <a:xfrm>
              <a:off x="4383" y="1488"/>
              <a:ext cx="138" cy="33"/>
              <a:chOff x="2468" y="1332"/>
              <a:chExt cx="310" cy="60"/>
            </a:xfrm>
          </p:grpSpPr>
          <p:sp>
            <p:nvSpPr>
              <p:cNvPr id="46503" name="Freeform 813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504" name="Freeform 814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522" name="Line 815"/>
            <p:cNvSpPr>
              <a:spLocks noChangeShapeType="1"/>
            </p:cNvSpPr>
            <p:nvPr/>
          </p:nvSpPr>
          <p:spPr bwMode="auto">
            <a:xfrm>
              <a:off x="4335" y="1503"/>
              <a:ext cx="0" cy="5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523" name="Line 816"/>
            <p:cNvSpPr>
              <a:spLocks noChangeShapeType="1"/>
            </p:cNvSpPr>
            <p:nvPr/>
          </p:nvSpPr>
          <p:spPr bwMode="auto">
            <a:xfrm>
              <a:off x="4578" y="1505"/>
              <a:ext cx="0" cy="4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grpSp>
        <p:nvGrpSpPr>
          <p:cNvPr id="46118" name="Group 817"/>
          <p:cNvGrpSpPr>
            <a:grpSpLocks/>
          </p:cNvGrpSpPr>
          <p:nvPr/>
        </p:nvGrpSpPr>
        <p:grpSpPr bwMode="auto">
          <a:xfrm>
            <a:off x="6027738" y="1738313"/>
            <a:ext cx="517525" cy="508000"/>
            <a:chOff x="2920" y="1424"/>
            <a:chExt cx="326" cy="320"/>
          </a:xfrm>
        </p:grpSpPr>
        <p:sp>
          <p:nvSpPr>
            <p:cNvPr id="4510" name="Oval 818"/>
            <p:cNvSpPr>
              <a:spLocks noChangeArrowheads="1"/>
            </p:cNvSpPr>
            <p:nvPr/>
          </p:nvSpPr>
          <p:spPr bwMode="auto">
            <a:xfrm>
              <a:off x="2920" y="1445"/>
              <a:ext cx="326" cy="289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46490" name="Group 819"/>
            <p:cNvGrpSpPr>
              <a:grpSpLocks/>
            </p:cNvGrpSpPr>
            <p:nvPr/>
          </p:nvGrpSpPr>
          <p:grpSpPr bwMode="auto">
            <a:xfrm>
              <a:off x="2949" y="1424"/>
              <a:ext cx="265" cy="280"/>
              <a:chOff x="2949" y="1424"/>
              <a:chExt cx="265" cy="280"/>
            </a:xfrm>
          </p:grpSpPr>
          <p:sp>
            <p:nvSpPr>
              <p:cNvPr id="4513" name="Oval 820"/>
              <p:cNvSpPr>
                <a:spLocks noChangeArrowheads="1"/>
              </p:cNvSpPr>
              <p:nvPr/>
            </p:nvSpPr>
            <p:spPr bwMode="auto">
              <a:xfrm>
                <a:off x="3030" y="1545"/>
                <a:ext cx="107" cy="92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514" name="Oval 821"/>
              <p:cNvSpPr>
                <a:spLocks noChangeArrowheads="1"/>
              </p:cNvSpPr>
              <p:nvPr/>
            </p:nvSpPr>
            <p:spPr bwMode="auto">
              <a:xfrm>
                <a:off x="3006" y="1525"/>
                <a:ext cx="154" cy="131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515" name="Oval 822"/>
              <p:cNvSpPr>
                <a:spLocks noChangeArrowheads="1"/>
              </p:cNvSpPr>
              <p:nvPr/>
            </p:nvSpPr>
            <p:spPr bwMode="auto">
              <a:xfrm>
                <a:off x="2983" y="1501"/>
                <a:ext cx="203" cy="179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516" name="Oval 823"/>
              <p:cNvSpPr>
                <a:spLocks noChangeArrowheads="1"/>
              </p:cNvSpPr>
              <p:nvPr/>
            </p:nvSpPr>
            <p:spPr bwMode="auto">
              <a:xfrm>
                <a:off x="2949" y="1476"/>
                <a:ext cx="265" cy="228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6496" name="Freeform 824"/>
              <p:cNvSpPr>
                <a:spLocks/>
              </p:cNvSpPr>
              <p:nvPr/>
            </p:nvSpPr>
            <p:spPr bwMode="auto">
              <a:xfrm flipV="1">
                <a:off x="2987" y="1424"/>
                <a:ext cx="205" cy="143"/>
              </a:xfrm>
              <a:custGeom>
                <a:avLst/>
                <a:gdLst>
                  <a:gd name="T0" fmla="*/ 0 w 1180"/>
                  <a:gd name="T1" fmla="*/ 0 h 956"/>
                  <a:gd name="T2" fmla="*/ 0 w 1180"/>
                  <a:gd name="T3" fmla="*/ 0 h 956"/>
                  <a:gd name="T4" fmla="*/ 0 w 1180"/>
                  <a:gd name="T5" fmla="*/ 0 h 956"/>
                  <a:gd name="T6" fmla="*/ 0 w 1180"/>
                  <a:gd name="T7" fmla="*/ 0 h 956"/>
                  <a:gd name="T8" fmla="*/ 0 w 1180"/>
                  <a:gd name="T9" fmla="*/ 0 h 956"/>
                  <a:gd name="T10" fmla="*/ 0 w 1180"/>
                  <a:gd name="T11" fmla="*/ 0 h 956"/>
                  <a:gd name="T12" fmla="*/ 0 w 1180"/>
                  <a:gd name="T13" fmla="*/ 0 h 956"/>
                  <a:gd name="T14" fmla="*/ 0 w 1180"/>
                  <a:gd name="T15" fmla="*/ 0 h 956"/>
                  <a:gd name="T16" fmla="*/ 0 w 1180"/>
                  <a:gd name="T17" fmla="*/ 0 h 956"/>
                  <a:gd name="T18" fmla="*/ 0 w 1180"/>
                  <a:gd name="T19" fmla="*/ 0 h 95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180" h="956">
                    <a:moveTo>
                      <a:pt x="499" y="7"/>
                    </a:moveTo>
                    <a:lnTo>
                      <a:pt x="0" y="780"/>
                    </a:lnTo>
                    <a:lnTo>
                      <a:pt x="134" y="885"/>
                    </a:lnTo>
                    <a:lnTo>
                      <a:pt x="366" y="920"/>
                    </a:lnTo>
                    <a:lnTo>
                      <a:pt x="534" y="956"/>
                    </a:lnTo>
                    <a:lnTo>
                      <a:pt x="829" y="949"/>
                    </a:lnTo>
                    <a:lnTo>
                      <a:pt x="1096" y="850"/>
                    </a:lnTo>
                    <a:lnTo>
                      <a:pt x="1180" y="801"/>
                    </a:lnTo>
                    <a:lnTo>
                      <a:pt x="668" y="0"/>
                    </a:lnTo>
                    <a:lnTo>
                      <a:pt x="499" y="7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 cmpd="sng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6491" name="Freeform 825"/>
            <p:cNvSpPr>
              <a:spLocks/>
            </p:cNvSpPr>
            <p:nvPr/>
          </p:nvSpPr>
          <p:spPr bwMode="auto">
            <a:xfrm>
              <a:off x="2995" y="1615"/>
              <a:ext cx="178" cy="129"/>
            </a:xfrm>
            <a:custGeom>
              <a:avLst/>
              <a:gdLst>
                <a:gd name="T0" fmla="*/ 0 w 1180"/>
                <a:gd name="T1" fmla="*/ 0 h 956"/>
                <a:gd name="T2" fmla="*/ 0 w 1180"/>
                <a:gd name="T3" fmla="*/ 0 h 956"/>
                <a:gd name="T4" fmla="*/ 0 w 1180"/>
                <a:gd name="T5" fmla="*/ 0 h 956"/>
                <a:gd name="T6" fmla="*/ 0 w 1180"/>
                <a:gd name="T7" fmla="*/ 0 h 956"/>
                <a:gd name="T8" fmla="*/ 0 w 1180"/>
                <a:gd name="T9" fmla="*/ 0 h 956"/>
                <a:gd name="T10" fmla="*/ 0 w 1180"/>
                <a:gd name="T11" fmla="*/ 0 h 956"/>
                <a:gd name="T12" fmla="*/ 0 w 1180"/>
                <a:gd name="T13" fmla="*/ 0 h 956"/>
                <a:gd name="T14" fmla="*/ 0 w 1180"/>
                <a:gd name="T15" fmla="*/ 0 h 956"/>
                <a:gd name="T16" fmla="*/ 0 w 1180"/>
                <a:gd name="T17" fmla="*/ 0 h 956"/>
                <a:gd name="T18" fmla="*/ 0 w 1180"/>
                <a:gd name="T19" fmla="*/ 0 h 95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80" h="956">
                  <a:moveTo>
                    <a:pt x="499" y="7"/>
                  </a:moveTo>
                  <a:lnTo>
                    <a:pt x="0" y="780"/>
                  </a:lnTo>
                  <a:lnTo>
                    <a:pt x="134" y="885"/>
                  </a:lnTo>
                  <a:lnTo>
                    <a:pt x="366" y="920"/>
                  </a:lnTo>
                  <a:lnTo>
                    <a:pt x="534" y="956"/>
                  </a:lnTo>
                  <a:lnTo>
                    <a:pt x="829" y="949"/>
                  </a:lnTo>
                  <a:lnTo>
                    <a:pt x="1096" y="850"/>
                  </a:lnTo>
                  <a:lnTo>
                    <a:pt x="1180" y="801"/>
                  </a:lnTo>
                  <a:lnTo>
                    <a:pt x="668" y="0"/>
                  </a:lnTo>
                  <a:lnTo>
                    <a:pt x="499" y="7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 cmpd="sng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6119" name="Group 826"/>
          <p:cNvGrpSpPr>
            <a:grpSpLocks/>
          </p:cNvGrpSpPr>
          <p:nvPr/>
        </p:nvGrpSpPr>
        <p:grpSpPr bwMode="auto">
          <a:xfrm>
            <a:off x="6138863" y="1989138"/>
            <a:ext cx="282575" cy="477837"/>
            <a:chOff x="3748" y="1253"/>
            <a:chExt cx="178" cy="301"/>
          </a:xfrm>
        </p:grpSpPr>
        <p:sp>
          <p:nvSpPr>
            <p:cNvPr id="46473" name="Line 270"/>
            <p:cNvSpPr>
              <a:spLocks noChangeShapeType="1"/>
            </p:cNvSpPr>
            <p:nvPr/>
          </p:nvSpPr>
          <p:spPr bwMode="auto">
            <a:xfrm flipH="1">
              <a:off x="3748" y="1276"/>
              <a:ext cx="89" cy="2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6474" name="Line 271"/>
            <p:cNvSpPr>
              <a:spLocks noChangeShapeType="1"/>
            </p:cNvSpPr>
            <p:nvPr/>
          </p:nvSpPr>
          <p:spPr bwMode="auto">
            <a:xfrm>
              <a:off x="3837" y="1276"/>
              <a:ext cx="89" cy="25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6475" name="Line 272"/>
            <p:cNvSpPr>
              <a:spLocks noChangeShapeType="1"/>
            </p:cNvSpPr>
            <p:nvPr/>
          </p:nvSpPr>
          <p:spPr bwMode="auto">
            <a:xfrm>
              <a:off x="3748" y="1527"/>
              <a:ext cx="89" cy="2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6476" name="Line 273"/>
            <p:cNvSpPr>
              <a:spLocks noChangeShapeType="1"/>
            </p:cNvSpPr>
            <p:nvPr/>
          </p:nvSpPr>
          <p:spPr bwMode="auto">
            <a:xfrm flipH="1">
              <a:off x="3837" y="1527"/>
              <a:ext cx="89" cy="2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6477" name="Line 274"/>
            <p:cNvSpPr>
              <a:spLocks noChangeShapeType="1"/>
            </p:cNvSpPr>
            <p:nvPr/>
          </p:nvSpPr>
          <p:spPr bwMode="auto">
            <a:xfrm>
              <a:off x="3837" y="1282"/>
              <a:ext cx="0" cy="2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6478" name="Line 275"/>
            <p:cNvSpPr>
              <a:spLocks noChangeShapeType="1"/>
            </p:cNvSpPr>
            <p:nvPr/>
          </p:nvSpPr>
          <p:spPr bwMode="auto">
            <a:xfrm flipV="1">
              <a:off x="3748" y="1501"/>
              <a:ext cx="89" cy="2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6479" name="Line 276"/>
            <p:cNvSpPr>
              <a:spLocks noChangeShapeType="1"/>
            </p:cNvSpPr>
            <p:nvPr/>
          </p:nvSpPr>
          <p:spPr bwMode="auto">
            <a:xfrm flipH="1" flipV="1">
              <a:off x="3837" y="1501"/>
              <a:ext cx="89" cy="2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6480" name="Line 277"/>
            <p:cNvSpPr>
              <a:spLocks noChangeShapeType="1"/>
            </p:cNvSpPr>
            <p:nvPr/>
          </p:nvSpPr>
          <p:spPr bwMode="auto">
            <a:xfrm>
              <a:off x="3786" y="1418"/>
              <a:ext cx="51" cy="2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6481" name="Line 278"/>
            <p:cNvSpPr>
              <a:spLocks noChangeShapeType="1"/>
            </p:cNvSpPr>
            <p:nvPr/>
          </p:nvSpPr>
          <p:spPr bwMode="auto">
            <a:xfrm flipV="1">
              <a:off x="3837" y="1418"/>
              <a:ext cx="54" cy="2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6482" name="Line 279"/>
            <p:cNvSpPr>
              <a:spLocks noChangeShapeType="1"/>
            </p:cNvSpPr>
            <p:nvPr/>
          </p:nvSpPr>
          <p:spPr bwMode="auto">
            <a:xfrm>
              <a:off x="3768" y="1455"/>
              <a:ext cx="66" cy="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6483" name="Line 280"/>
            <p:cNvSpPr>
              <a:spLocks noChangeShapeType="1"/>
            </p:cNvSpPr>
            <p:nvPr/>
          </p:nvSpPr>
          <p:spPr bwMode="auto">
            <a:xfrm flipV="1">
              <a:off x="3837" y="1461"/>
              <a:ext cx="66" cy="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6484" name="Line 281"/>
            <p:cNvSpPr>
              <a:spLocks noChangeShapeType="1"/>
            </p:cNvSpPr>
            <p:nvPr/>
          </p:nvSpPr>
          <p:spPr bwMode="auto">
            <a:xfrm flipV="1">
              <a:off x="3837" y="1381"/>
              <a:ext cx="34" cy="1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6485" name="Line 282"/>
            <p:cNvSpPr>
              <a:spLocks noChangeShapeType="1"/>
            </p:cNvSpPr>
            <p:nvPr/>
          </p:nvSpPr>
          <p:spPr bwMode="auto">
            <a:xfrm flipV="1">
              <a:off x="3837" y="1329"/>
              <a:ext cx="21" cy="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6486" name="Line 283"/>
            <p:cNvSpPr>
              <a:spLocks noChangeShapeType="1"/>
            </p:cNvSpPr>
            <p:nvPr/>
          </p:nvSpPr>
          <p:spPr bwMode="auto">
            <a:xfrm>
              <a:off x="3798" y="1377"/>
              <a:ext cx="42" cy="1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6487" name="Line 284"/>
            <p:cNvSpPr>
              <a:spLocks noChangeShapeType="1"/>
            </p:cNvSpPr>
            <p:nvPr/>
          </p:nvSpPr>
          <p:spPr bwMode="auto">
            <a:xfrm>
              <a:off x="3817" y="1327"/>
              <a:ext cx="24" cy="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509" name="Oval 842"/>
            <p:cNvSpPr>
              <a:spLocks noChangeArrowheads="1"/>
            </p:cNvSpPr>
            <p:nvPr/>
          </p:nvSpPr>
          <p:spPr bwMode="auto">
            <a:xfrm>
              <a:off x="3821" y="1253"/>
              <a:ext cx="30" cy="2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grpSp>
        <p:nvGrpSpPr>
          <p:cNvPr id="46120" name="Group 843"/>
          <p:cNvGrpSpPr>
            <a:grpSpLocks/>
          </p:cNvGrpSpPr>
          <p:nvPr/>
        </p:nvGrpSpPr>
        <p:grpSpPr bwMode="auto">
          <a:xfrm>
            <a:off x="5387975" y="1963738"/>
            <a:ext cx="519113" cy="128587"/>
            <a:chOff x="2199" y="955"/>
            <a:chExt cx="2547" cy="506"/>
          </a:xfrm>
        </p:grpSpPr>
        <p:sp>
          <p:nvSpPr>
            <p:cNvPr id="46467" name="Freeform 844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468" name="Freeform 845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469" name="Freeform 846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470" name="Freeform 847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471" name="Freeform 848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382 w 646"/>
                <a:gd name="T1" fmla="*/ 529 h 300"/>
                <a:gd name="T2" fmla="*/ 543 w 646"/>
                <a:gd name="T3" fmla="*/ 447 h 300"/>
                <a:gd name="T4" fmla="*/ 675 w 646"/>
                <a:gd name="T5" fmla="*/ 337 h 300"/>
                <a:gd name="T6" fmla="*/ 698 w 646"/>
                <a:gd name="T7" fmla="*/ 188 h 300"/>
                <a:gd name="T8" fmla="*/ 511 w 646"/>
                <a:gd name="T9" fmla="*/ 106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472" name="Freeform 849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6121" name="Group 850"/>
          <p:cNvGrpSpPr>
            <a:grpSpLocks/>
          </p:cNvGrpSpPr>
          <p:nvPr/>
        </p:nvGrpSpPr>
        <p:grpSpPr bwMode="auto">
          <a:xfrm>
            <a:off x="5541963" y="1539875"/>
            <a:ext cx="519112" cy="128588"/>
            <a:chOff x="2199" y="955"/>
            <a:chExt cx="2547" cy="506"/>
          </a:xfrm>
        </p:grpSpPr>
        <p:sp>
          <p:nvSpPr>
            <p:cNvPr id="46461" name="Freeform 851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462" name="Freeform 852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463" name="Freeform 853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464" name="Freeform 854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465" name="Freeform 855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382 w 646"/>
                <a:gd name="T1" fmla="*/ 529 h 300"/>
                <a:gd name="T2" fmla="*/ 543 w 646"/>
                <a:gd name="T3" fmla="*/ 447 h 300"/>
                <a:gd name="T4" fmla="*/ 675 w 646"/>
                <a:gd name="T5" fmla="*/ 337 h 300"/>
                <a:gd name="T6" fmla="*/ 698 w 646"/>
                <a:gd name="T7" fmla="*/ 188 h 300"/>
                <a:gd name="T8" fmla="*/ 511 w 646"/>
                <a:gd name="T9" fmla="*/ 106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466" name="Freeform 856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43" name="Line 857"/>
          <p:cNvSpPr>
            <a:spLocks noChangeShapeType="1"/>
          </p:cNvSpPr>
          <p:nvPr/>
        </p:nvSpPr>
        <p:spPr bwMode="auto">
          <a:xfrm flipH="1" flipV="1">
            <a:off x="5626100" y="2027238"/>
            <a:ext cx="39688" cy="63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grpSp>
        <p:nvGrpSpPr>
          <p:cNvPr id="46123" name="Group 858"/>
          <p:cNvGrpSpPr>
            <a:grpSpLocks/>
          </p:cNvGrpSpPr>
          <p:nvPr/>
        </p:nvGrpSpPr>
        <p:grpSpPr bwMode="auto">
          <a:xfrm>
            <a:off x="5392738" y="3527425"/>
            <a:ext cx="519112" cy="128588"/>
            <a:chOff x="2199" y="955"/>
            <a:chExt cx="2547" cy="506"/>
          </a:xfrm>
        </p:grpSpPr>
        <p:sp>
          <p:nvSpPr>
            <p:cNvPr id="46455" name="Freeform 859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456" name="Freeform 860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457" name="Freeform 861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458" name="Freeform 862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459" name="Freeform 863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382 w 646"/>
                <a:gd name="T1" fmla="*/ 529 h 300"/>
                <a:gd name="T2" fmla="*/ 543 w 646"/>
                <a:gd name="T3" fmla="*/ 447 h 300"/>
                <a:gd name="T4" fmla="*/ 675 w 646"/>
                <a:gd name="T5" fmla="*/ 337 h 300"/>
                <a:gd name="T6" fmla="*/ 698 w 646"/>
                <a:gd name="T7" fmla="*/ 188 h 300"/>
                <a:gd name="T8" fmla="*/ 511 w 646"/>
                <a:gd name="T9" fmla="*/ 106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460" name="Freeform 864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45" name="Line 865"/>
          <p:cNvSpPr>
            <a:spLocks noChangeShapeType="1"/>
          </p:cNvSpPr>
          <p:nvPr/>
        </p:nvSpPr>
        <p:spPr bwMode="auto">
          <a:xfrm>
            <a:off x="5778500" y="3119438"/>
            <a:ext cx="20638" cy="55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grpSp>
        <p:nvGrpSpPr>
          <p:cNvPr id="46125" name="Group 866"/>
          <p:cNvGrpSpPr>
            <a:grpSpLocks/>
          </p:cNvGrpSpPr>
          <p:nvPr/>
        </p:nvGrpSpPr>
        <p:grpSpPr bwMode="auto">
          <a:xfrm>
            <a:off x="7007225" y="5005388"/>
            <a:ext cx="519113" cy="128587"/>
            <a:chOff x="2199" y="955"/>
            <a:chExt cx="2547" cy="506"/>
          </a:xfrm>
        </p:grpSpPr>
        <p:sp>
          <p:nvSpPr>
            <p:cNvPr id="46449" name="Freeform 867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450" name="Freeform 868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451" name="Freeform 869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452" name="Freeform 870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453" name="Freeform 871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382 w 646"/>
                <a:gd name="T1" fmla="*/ 529 h 300"/>
                <a:gd name="T2" fmla="*/ 543 w 646"/>
                <a:gd name="T3" fmla="*/ 447 h 300"/>
                <a:gd name="T4" fmla="*/ 675 w 646"/>
                <a:gd name="T5" fmla="*/ 337 h 300"/>
                <a:gd name="T6" fmla="*/ 698 w 646"/>
                <a:gd name="T7" fmla="*/ 188 h 300"/>
                <a:gd name="T8" fmla="*/ 511 w 646"/>
                <a:gd name="T9" fmla="*/ 106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454" name="Freeform 872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6126" name="Group 873"/>
          <p:cNvGrpSpPr>
            <a:grpSpLocks/>
          </p:cNvGrpSpPr>
          <p:nvPr/>
        </p:nvGrpSpPr>
        <p:grpSpPr bwMode="auto">
          <a:xfrm>
            <a:off x="7245350" y="5429250"/>
            <a:ext cx="519113" cy="128588"/>
            <a:chOff x="2199" y="955"/>
            <a:chExt cx="2547" cy="506"/>
          </a:xfrm>
        </p:grpSpPr>
        <p:sp>
          <p:nvSpPr>
            <p:cNvPr id="46443" name="Freeform 874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444" name="Freeform 875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445" name="Freeform 876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446" name="Freeform 877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447" name="Freeform 878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382 w 646"/>
                <a:gd name="T1" fmla="*/ 529 h 300"/>
                <a:gd name="T2" fmla="*/ 543 w 646"/>
                <a:gd name="T3" fmla="*/ 447 h 300"/>
                <a:gd name="T4" fmla="*/ 675 w 646"/>
                <a:gd name="T5" fmla="*/ 337 h 300"/>
                <a:gd name="T6" fmla="*/ 698 w 646"/>
                <a:gd name="T7" fmla="*/ 188 h 300"/>
                <a:gd name="T8" fmla="*/ 511 w 646"/>
                <a:gd name="T9" fmla="*/ 106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448" name="Freeform 879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6127" name="Group 880"/>
          <p:cNvGrpSpPr>
            <a:grpSpLocks/>
          </p:cNvGrpSpPr>
          <p:nvPr/>
        </p:nvGrpSpPr>
        <p:grpSpPr bwMode="auto">
          <a:xfrm>
            <a:off x="6821488" y="5408613"/>
            <a:ext cx="519112" cy="128587"/>
            <a:chOff x="2199" y="955"/>
            <a:chExt cx="2547" cy="506"/>
          </a:xfrm>
        </p:grpSpPr>
        <p:sp>
          <p:nvSpPr>
            <p:cNvPr id="46437" name="Freeform 881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438" name="Freeform 882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439" name="Freeform 883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440" name="Freeform 884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441" name="Freeform 885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382 w 646"/>
                <a:gd name="T1" fmla="*/ 529 h 300"/>
                <a:gd name="T2" fmla="*/ 543 w 646"/>
                <a:gd name="T3" fmla="*/ 447 h 300"/>
                <a:gd name="T4" fmla="*/ 675 w 646"/>
                <a:gd name="T5" fmla="*/ 337 h 300"/>
                <a:gd name="T6" fmla="*/ 698 w 646"/>
                <a:gd name="T7" fmla="*/ 188 h 300"/>
                <a:gd name="T8" fmla="*/ 511 w 646"/>
                <a:gd name="T9" fmla="*/ 106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442" name="Freeform 886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6128" name="Picture 887" descr="access_point_stylized_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625" y="5056188"/>
            <a:ext cx="433388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50" name="Line 888"/>
          <p:cNvSpPr>
            <a:spLocks noChangeShapeType="1"/>
          </p:cNvSpPr>
          <p:nvPr/>
        </p:nvSpPr>
        <p:spPr bwMode="auto">
          <a:xfrm rot="5400000" flipV="1">
            <a:off x="7991475" y="5440363"/>
            <a:ext cx="3175" cy="857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grpSp>
        <p:nvGrpSpPr>
          <p:cNvPr id="46130" name="Group 889"/>
          <p:cNvGrpSpPr>
            <a:grpSpLocks/>
          </p:cNvGrpSpPr>
          <p:nvPr/>
        </p:nvGrpSpPr>
        <p:grpSpPr bwMode="auto">
          <a:xfrm flipH="1">
            <a:off x="5775325" y="4533900"/>
            <a:ext cx="414338" cy="373063"/>
            <a:chOff x="2839" y="3501"/>
            <a:chExt cx="755" cy="803"/>
          </a:xfrm>
        </p:grpSpPr>
        <p:pic>
          <p:nvPicPr>
            <p:cNvPr id="46435" name="Picture 890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436" name="Freeform 891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6131" name="Group 892"/>
          <p:cNvGrpSpPr>
            <a:grpSpLocks/>
          </p:cNvGrpSpPr>
          <p:nvPr/>
        </p:nvGrpSpPr>
        <p:grpSpPr bwMode="auto">
          <a:xfrm flipH="1">
            <a:off x="5457825" y="4954588"/>
            <a:ext cx="482600" cy="406400"/>
            <a:chOff x="2839" y="3501"/>
            <a:chExt cx="755" cy="803"/>
          </a:xfrm>
        </p:grpSpPr>
        <p:pic>
          <p:nvPicPr>
            <p:cNvPr id="46433" name="Picture 893" descr="desktop_computer_stylized_medium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434" name="Freeform 894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6132" name="Group 895"/>
          <p:cNvGrpSpPr>
            <a:grpSpLocks/>
          </p:cNvGrpSpPr>
          <p:nvPr/>
        </p:nvGrpSpPr>
        <p:grpSpPr bwMode="auto">
          <a:xfrm flipH="1">
            <a:off x="5935663" y="5256213"/>
            <a:ext cx="427037" cy="349250"/>
            <a:chOff x="2839" y="3501"/>
            <a:chExt cx="755" cy="803"/>
          </a:xfrm>
        </p:grpSpPr>
        <p:pic>
          <p:nvPicPr>
            <p:cNvPr id="46431" name="Picture 896" descr="desktop_computer_stylized_medium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432" name="Freeform 897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6133" name="Group 898"/>
          <p:cNvGrpSpPr>
            <a:grpSpLocks/>
          </p:cNvGrpSpPr>
          <p:nvPr/>
        </p:nvGrpSpPr>
        <p:grpSpPr bwMode="auto">
          <a:xfrm>
            <a:off x="6550025" y="5238750"/>
            <a:ext cx="427038" cy="350838"/>
            <a:chOff x="2839" y="3501"/>
            <a:chExt cx="755" cy="803"/>
          </a:xfrm>
        </p:grpSpPr>
        <p:pic>
          <p:nvPicPr>
            <p:cNvPr id="46429" name="Picture 899" descr="desktop_computer_stylized_medium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430" name="Freeform 900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pic>
        <p:nvPicPr>
          <p:cNvPr id="46134" name="Picture 901" descr="car_icon_smal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063" y="1720850"/>
            <a:ext cx="8493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6135" name="Group 902"/>
          <p:cNvGrpSpPr>
            <a:grpSpLocks/>
          </p:cNvGrpSpPr>
          <p:nvPr/>
        </p:nvGrpSpPr>
        <p:grpSpPr bwMode="auto">
          <a:xfrm>
            <a:off x="5613400" y="1546225"/>
            <a:ext cx="415925" cy="385763"/>
            <a:chOff x="2751" y="1851"/>
            <a:chExt cx="462" cy="478"/>
          </a:xfrm>
        </p:grpSpPr>
        <p:pic>
          <p:nvPicPr>
            <p:cNvPr id="46427" name="Picture 903" descr="iphone_stylized_small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428" name="Picture 904" descr="antenna_radiation_stylized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6136" name="Picture 905" descr="access_point_stylized_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5057775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6137" name="Group 906"/>
          <p:cNvGrpSpPr>
            <a:grpSpLocks/>
          </p:cNvGrpSpPr>
          <p:nvPr/>
        </p:nvGrpSpPr>
        <p:grpSpPr bwMode="auto">
          <a:xfrm>
            <a:off x="8240713" y="5002213"/>
            <a:ext cx="227012" cy="481012"/>
            <a:chOff x="4140" y="429"/>
            <a:chExt cx="1425" cy="2396"/>
          </a:xfrm>
        </p:grpSpPr>
        <p:sp>
          <p:nvSpPr>
            <p:cNvPr id="46395" name="Freeform 907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7" name="Rectangle 908"/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6397" name="Freeform 909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98" name="Freeform 910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0" name="Rectangle 911"/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46400" name="Group 912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446" name="AutoShape 913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447" name="AutoShape 914"/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  <p:sp>
          <p:nvSpPr>
            <p:cNvPr id="4422" name="Rectangle 915"/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46402" name="Group 916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444" name="AutoShape 917"/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445" name="AutoShape 918"/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  <p:sp>
          <p:nvSpPr>
            <p:cNvPr id="4424" name="Rectangle 919"/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425" name="Rectangle 920"/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46405" name="Group 921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442" name="AutoShape 922"/>
              <p:cNvSpPr>
                <a:spLocks noChangeArrowheads="1"/>
              </p:cNvSpPr>
              <p:nvPr/>
            </p:nvSpPr>
            <p:spPr bwMode="auto">
              <a:xfrm>
                <a:off x="618" y="2586"/>
                <a:ext cx="720" cy="12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443" name="AutoShape 923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  <p:sp>
          <p:nvSpPr>
            <p:cNvPr id="46406" name="Freeform 924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6407" name="Group 925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440" name="AutoShape 926"/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441" name="AutoShape 927"/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  <p:sp>
          <p:nvSpPr>
            <p:cNvPr id="4429" name="Rectangle 928"/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6409" name="Freeform 929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410" name="Freeform 930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32" name="Oval 931"/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6412" name="Freeform 932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34" name="AutoShape 933"/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435" name="AutoShape 934"/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436" name="Oval 935"/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437" name="Oval 936"/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i="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4438" name="Oval 937"/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439" name="Rectangle 938"/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grpSp>
        <p:nvGrpSpPr>
          <p:cNvPr id="46138" name="Group 939"/>
          <p:cNvGrpSpPr>
            <a:grpSpLocks/>
          </p:cNvGrpSpPr>
          <p:nvPr/>
        </p:nvGrpSpPr>
        <p:grpSpPr bwMode="auto">
          <a:xfrm>
            <a:off x="7924800" y="5303838"/>
            <a:ext cx="227013" cy="481012"/>
            <a:chOff x="4140" y="429"/>
            <a:chExt cx="1425" cy="2396"/>
          </a:xfrm>
        </p:grpSpPr>
        <p:sp>
          <p:nvSpPr>
            <p:cNvPr id="46363" name="Freeform 940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85" name="Rectangle 941"/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6365" name="Freeform 942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66" name="Freeform 943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88" name="Rectangle 944"/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46368" name="Group 945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414" name="AutoShape 946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415" name="AutoShape 947"/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  <p:sp>
          <p:nvSpPr>
            <p:cNvPr id="4390" name="Rectangle 948"/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46370" name="Group 949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412" name="AutoShape 950"/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413" name="AutoShape 951"/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  <p:sp>
          <p:nvSpPr>
            <p:cNvPr id="4392" name="Rectangle 952"/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393" name="Rectangle 953"/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46373" name="Group 954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410" name="AutoShape 955"/>
              <p:cNvSpPr>
                <a:spLocks noChangeArrowheads="1"/>
              </p:cNvSpPr>
              <p:nvPr/>
            </p:nvSpPr>
            <p:spPr bwMode="auto">
              <a:xfrm>
                <a:off x="618" y="2586"/>
                <a:ext cx="720" cy="12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411" name="AutoShape 956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  <p:sp>
          <p:nvSpPr>
            <p:cNvPr id="46374" name="Freeform 957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6375" name="Group 958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408" name="AutoShape 959"/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409" name="AutoShape 960"/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  <p:sp>
          <p:nvSpPr>
            <p:cNvPr id="4397" name="Rectangle 961"/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6377" name="Freeform 962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78" name="Freeform 963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0" name="Oval 964"/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6380" name="Freeform 965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2" name="AutoShape 966"/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403" name="AutoShape 967"/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404" name="Oval 968"/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405" name="Oval 969"/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i="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4406" name="Oval 970"/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407" name="Rectangle 971"/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grpSp>
        <p:nvGrpSpPr>
          <p:cNvPr id="46139" name="Group 972"/>
          <p:cNvGrpSpPr>
            <a:grpSpLocks/>
          </p:cNvGrpSpPr>
          <p:nvPr/>
        </p:nvGrpSpPr>
        <p:grpSpPr bwMode="auto">
          <a:xfrm>
            <a:off x="5302250" y="2043113"/>
            <a:ext cx="534988" cy="407987"/>
            <a:chOff x="877" y="1008"/>
            <a:chExt cx="2747" cy="2591"/>
          </a:xfrm>
        </p:grpSpPr>
        <p:pic>
          <p:nvPicPr>
            <p:cNvPr id="46340" name="Picture 973" descr="antenna_stylized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341" name="Picture 974" descr="laptop_keyboard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342" name="Freeform 975"/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44 w 2982"/>
                <a:gd name="T1" fmla="*/ 0 h 2442"/>
                <a:gd name="T2" fmla="*/ 0 w 2982"/>
                <a:gd name="T3" fmla="*/ 81 h 2442"/>
                <a:gd name="T4" fmla="*/ 196 w 2982"/>
                <a:gd name="T5" fmla="*/ 114 h 2442"/>
                <a:gd name="T6" fmla="*/ 244 w 2982"/>
                <a:gd name="T7" fmla="*/ 15 h 2442"/>
                <a:gd name="T8" fmla="*/ 44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46343" name="Picture 976" descr="screen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344" name="Freeform 977"/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206 w 2528"/>
                <a:gd name="T3" fmla="*/ 16 h 455"/>
                <a:gd name="T4" fmla="*/ 202 w 2528"/>
                <a:gd name="T5" fmla="*/ 21 h 455"/>
                <a:gd name="T6" fmla="*/ 0 w 2528"/>
                <a:gd name="T7" fmla="*/ 4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45" name="Freeform 978"/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47 w 702"/>
                <a:gd name="T1" fmla="*/ 0 h 1893"/>
                <a:gd name="T2" fmla="*/ 0 w 702"/>
                <a:gd name="T3" fmla="*/ 87 h 1893"/>
                <a:gd name="T4" fmla="*/ 9 w 702"/>
                <a:gd name="T5" fmla="*/ 88 h 1893"/>
                <a:gd name="T6" fmla="*/ 57 w 702"/>
                <a:gd name="T7" fmla="*/ 2 h 1893"/>
                <a:gd name="T8" fmla="*/ 47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46" name="Freeform 979"/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62 w 756"/>
                <a:gd name="T1" fmla="*/ 0 h 2184"/>
                <a:gd name="T2" fmla="*/ 12 w 756"/>
                <a:gd name="T3" fmla="*/ 101 h 2184"/>
                <a:gd name="T4" fmla="*/ 0 w 756"/>
                <a:gd name="T5" fmla="*/ 100 h 2184"/>
                <a:gd name="T6" fmla="*/ 49 w 756"/>
                <a:gd name="T7" fmla="*/ 3 h 2184"/>
                <a:gd name="T8" fmla="*/ 62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47" name="Freeform 980"/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2 w 2773"/>
                <a:gd name="T1" fmla="*/ 0 h 738"/>
                <a:gd name="T2" fmla="*/ 0 w 2773"/>
                <a:gd name="T3" fmla="*/ 5 h 738"/>
                <a:gd name="T4" fmla="*/ 199 w 2773"/>
                <a:gd name="T5" fmla="*/ 34 h 738"/>
                <a:gd name="T6" fmla="*/ 194 w 2773"/>
                <a:gd name="T7" fmla="*/ 28 h 738"/>
                <a:gd name="T8" fmla="*/ 2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48" name="Freeform 981"/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86 w 637"/>
                <a:gd name="T1" fmla="*/ 0 h 1659"/>
                <a:gd name="T2" fmla="*/ 88 w 637"/>
                <a:gd name="T3" fmla="*/ 0 h 1659"/>
                <a:gd name="T4" fmla="*/ 9 w 637"/>
                <a:gd name="T5" fmla="*/ 311 h 1659"/>
                <a:gd name="T6" fmla="*/ 0 w 637"/>
                <a:gd name="T7" fmla="*/ 308 h 1659"/>
                <a:gd name="T8" fmla="*/ 86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49" name="Freeform 982"/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11 h 550"/>
                <a:gd name="T4" fmla="*/ 301 w 2216"/>
                <a:gd name="T5" fmla="*/ 104 h 550"/>
                <a:gd name="T6" fmla="*/ 309 w 2216"/>
                <a:gd name="T7" fmla="*/ 93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6350" name="Group 983"/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46357" name="Freeform 984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358" name="Freeform 985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359" name="Freeform 986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360" name="Freeform 987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361" name="Freeform 988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362" name="Freeform 989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6351" name="Freeform 990"/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85 h 792"/>
                <a:gd name="T2" fmla="*/ 91 w 990"/>
                <a:gd name="T3" fmla="*/ 0 h 792"/>
                <a:gd name="T4" fmla="*/ 91 w 990"/>
                <a:gd name="T5" fmla="*/ 6 h 792"/>
                <a:gd name="T6" fmla="*/ 0 w 990"/>
                <a:gd name="T7" fmla="*/ 92 h 792"/>
                <a:gd name="T8" fmla="*/ 1 w 990"/>
                <a:gd name="T9" fmla="*/ 85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52" name="Freeform 991"/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4 w 2532"/>
                <a:gd name="T3" fmla="*/ 0 h 723"/>
                <a:gd name="T4" fmla="*/ 233 w 2532"/>
                <a:gd name="T5" fmla="*/ 78 h 723"/>
                <a:gd name="T6" fmla="*/ 233 w 2532"/>
                <a:gd name="T7" fmla="*/ 83 h 723"/>
                <a:gd name="T8" fmla="*/ 0 w 2532"/>
                <a:gd name="T9" fmla="*/ 3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53" name="Freeform 992"/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3 w 26"/>
                <a:gd name="T1" fmla="*/ 1 h 147"/>
                <a:gd name="T2" fmla="*/ 3 w 26"/>
                <a:gd name="T3" fmla="*/ 16 h 147"/>
                <a:gd name="T4" fmla="*/ 0 w 26"/>
                <a:gd name="T5" fmla="*/ 16 h 147"/>
                <a:gd name="T6" fmla="*/ 1 w 26"/>
                <a:gd name="T7" fmla="*/ 0 h 147"/>
                <a:gd name="T8" fmla="*/ 3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54" name="Freeform 993"/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108 w 1176"/>
                <a:gd name="T1" fmla="*/ 0 h 606"/>
                <a:gd name="T2" fmla="*/ 0 w 1176"/>
                <a:gd name="T3" fmla="*/ 69 h 606"/>
                <a:gd name="T4" fmla="*/ 2 w 1176"/>
                <a:gd name="T5" fmla="*/ 69 h 606"/>
                <a:gd name="T6" fmla="*/ 108 w 1176"/>
                <a:gd name="T7" fmla="*/ 2 h 606"/>
                <a:gd name="T8" fmla="*/ 108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55" name="Freeform 994"/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2 w 2532"/>
                <a:gd name="T3" fmla="*/ 0 h 723"/>
                <a:gd name="T4" fmla="*/ 179 w 2532"/>
                <a:gd name="T5" fmla="*/ 64 h 723"/>
                <a:gd name="T6" fmla="*/ 178 w 2532"/>
                <a:gd name="T7" fmla="*/ 68 h 723"/>
                <a:gd name="T8" fmla="*/ 0 w 2532"/>
                <a:gd name="T9" fmla="*/ 2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56" name="Freeform 995"/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2 w 2532"/>
                <a:gd name="T5" fmla="*/ 76 h 723"/>
                <a:gd name="T6" fmla="*/ 2 w 2532"/>
                <a:gd name="T7" fmla="*/ 81 h 723"/>
                <a:gd name="T8" fmla="*/ 0 w 2532"/>
                <a:gd name="T9" fmla="*/ 3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6140" name="Picture 996" descr="laptop_keyboard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064" flipH="1">
            <a:off x="6897688" y="5735638"/>
            <a:ext cx="388937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141" name="Freeform 997"/>
          <p:cNvSpPr>
            <a:spLocks/>
          </p:cNvSpPr>
          <p:nvPr/>
        </p:nvSpPr>
        <p:spPr bwMode="auto">
          <a:xfrm>
            <a:off x="7026275" y="5580063"/>
            <a:ext cx="312738" cy="207962"/>
          </a:xfrm>
          <a:custGeom>
            <a:avLst/>
            <a:gdLst>
              <a:gd name="T0" fmla="*/ 2147483647 w 2982"/>
              <a:gd name="T1" fmla="*/ 0 h 2442"/>
              <a:gd name="T2" fmla="*/ 0 w 2982"/>
              <a:gd name="T3" fmla="*/ 2147483647 h 2442"/>
              <a:gd name="T4" fmla="*/ 2147483647 w 2982"/>
              <a:gd name="T5" fmla="*/ 2147483647 h 2442"/>
              <a:gd name="T6" fmla="*/ 2147483647 w 2982"/>
              <a:gd name="T7" fmla="*/ 2147483647 h 2442"/>
              <a:gd name="T8" fmla="*/ 2147483647 w 2982"/>
              <a:gd name="T9" fmla="*/ 0 h 24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982" h="2442">
                <a:moveTo>
                  <a:pt x="540" y="0"/>
                </a:moveTo>
                <a:lnTo>
                  <a:pt x="0" y="1734"/>
                </a:lnTo>
                <a:lnTo>
                  <a:pt x="2394" y="2442"/>
                </a:lnTo>
                <a:lnTo>
                  <a:pt x="2982" y="318"/>
                </a:lnTo>
                <a:lnTo>
                  <a:pt x="540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6142" name="Picture 998" descr="screen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150" y="5584825"/>
            <a:ext cx="284163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143" name="Freeform 999"/>
          <p:cNvSpPr>
            <a:spLocks/>
          </p:cNvSpPr>
          <p:nvPr/>
        </p:nvSpPr>
        <p:spPr bwMode="auto">
          <a:xfrm>
            <a:off x="7083425" y="5573713"/>
            <a:ext cx="265113" cy="39687"/>
          </a:xfrm>
          <a:custGeom>
            <a:avLst/>
            <a:gdLst>
              <a:gd name="T0" fmla="*/ 2147483647 w 2528"/>
              <a:gd name="T1" fmla="*/ 0 h 455"/>
              <a:gd name="T2" fmla="*/ 2147483647 w 2528"/>
              <a:gd name="T3" fmla="*/ 2147483647 h 455"/>
              <a:gd name="T4" fmla="*/ 2147483647 w 2528"/>
              <a:gd name="T5" fmla="*/ 2147483647 h 455"/>
              <a:gd name="T6" fmla="*/ 0 w 2528"/>
              <a:gd name="T7" fmla="*/ 2147483647 h 455"/>
              <a:gd name="T8" fmla="*/ 2147483647 w 2528"/>
              <a:gd name="T9" fmla="*/ 0 h 4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28" h="455">
                <a:moveTo>
                  <a:pt x="14" y="0"/>
                </a:moveTo>
                <a:lnTo>
                  <a:pt x="2528" y="341"/>
                </a:lnTo>
                <a:lnTo>
                  <a:pt x="2480" y="455"/>
                </a:lnTo>
                <a:lnTo>
                  <a:pt x="0" y="86"/>
                </a:lnTo>
                <a:lnTo>
                  <a:pt x="14" y="0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100000">
                <a:srgbClr val="EAEAEA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44" name="Freeform 1000"/>
          <p:cNvSpPr>
            <a:spLocks/>
          </p:cNvSpPr>
          <p:nvPr/>
        </p:nvSpPr>
        <p:spPr bwMode="auto">
          <a:xfrm>
            <a:off x="7024688" y="5573713"/>
            <a:ext cx="73025" cy="161925"/>
          </a:xfrm>
          <a:custGeom>
            <a:avLst/>
            <a:gdLst>
              <a:gd name="T0" fmla="*/ 2147483647 w 702"/>
              <a:gd name="T1" fmla="*/ 0 h 1893"/>
              <a:gd name="T2" fmla="*/ 0 w 702"/>
              <a:gd name="T3" fmla="*/ 2147483647 h 1893"/>
              <a:gd name="T4" fmla="*/ 2147483647 w 702"/>
              <a:gd name="T5" fmla="*/ 2147483647 h 1893"/>
              <a:gd name="T6" fmla="*/ 2147483647 w 702"/>
              <a:gd name="T7" fmla="*/ 2147483647 h 1893"/>
              <a:gd name="T8" fmla="*/ 2147483647 w 702"/>
              <a:gd name="T9" fmla="*/ 0 h 189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02" h="1893">
                <a:moveTo>
                  <a:pt x="579" y="0"/>
                </a:moveTo>
                <a:lnTo>
                  <a:pt x="0" y="1869"/>
                </a:lnTo>
                <a:lnTo>
                  <a:pt x="114" y="1893"/>
                </a:lnTo>
                <a:lnTo>
                  <a:pt x="702" y="51"/>
                </a:lnTo>
                <a:lnTo>
                  <a:pt x="579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45" name="Freeform 1001"/>
          <p:cNvSpPr>
            <a:spLocks/>
          </p:cNvSpPr>
          <p:nvPr/>
        </p:nvSpPr>
        <p:spPr bwMode="auto">
          <a:xfrm>
            <a:off x="7267575" y="5602288"/>
            <a:ext cx="79375" cy="185737"/>
          </a:xfrm>
          <a:custGeom>
            <a:avLst/>
            <a:gdLst>
              <a:gd name="T0" fmla="*/ 2147483647 w 756"/>
              <a:gd name="T1" fmla="*/ 0 h 2184"/>
              <a:gd name="T2" fmla="*/ 2147483647 w 756"/>
              <a:gd name="T3" fmla="*/ 2147483647 h 2184"/>
              <a:gd name="T4" fmla="*/ 0 w 756"/>
              <a:gd name="T5" fmla="*/ 2147483647 h 2184"/>
              <a:gd name="T6" fmla="*/ 2147483647 w 756"/>
              <a:gd name="T7" fmla="*/ 2147483647 h 2184"/>
              <a:gd name="T8" fmla="*/ 2147483647 w 756"/>
              <a:gd name="T9" fmla="*/ 0 h 21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56" h="2184">
                <a:moveTo>
                  <a:pt x="756" y="0"/>
                </a:moveTo>
                <a:lnTo>
                  <a:pt x="138" y="2184"/>
                </a:lnTo>
                <a:lnTo>
                  <a:pt x="0" y="2148"/>
                </a:lnTo>
                <a:lnTo>
                  <a:pt x="606" y="78"/>
                </a:lnTo>
                <a:lnTo>
                  <a:pt x="756" y="0"/>
                </a:ln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46" name="Freeform 1002"/>
          <p:cNvSpPr>
            <a:spLocks/>
          </p:cNvSpPr>
          <p:nvPr/>
        </p:nvSpPr>
        <p:spPr bwMode="auto">
          <a:xfrm>
            <a:off x="7023100" y="5726113"/>
            <a:ext cx="290513" cy="63500"/>
          </a:xfrm>
          <a:custGeom>
            <a:avLst/>
            <a:gdLst>
              <a:gd name="T0" fmla="*/ 2147483647 w 2773"/>
              <a:gd name="T1" fmla="*/ 0 h 738"/>
              <a:gd name="T2" fmla="*/ 0 w 2773"/>
              <a:gd name="T3" fmla="*/ 2147483647 h 738"/>
              <a:gd name="T4" fmla="*/ 2147483647 w 2773"/>
              <a:gd name="T5" fmla="*/ 2147483647 h 738"/>
              <a:gd name="T6" fmla="*/ 2147483647 w 2773"/>
              <a:gd name="T7" fmla="*/ 2147483647 h 738"/>
              <a:gd name="T8" fmla="*/ 2147483647 w 2773"/>
              <a:gd name="T9" fmla="*/ 0 h 7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773" h="738">
                <a:moveTo>
                  <a:pt x="33" y="0"/>
                </a:moveTo>
                <a:lnTo>
                  <a:pt x="0" y="99"/>
                </a:lnTo>
                <a:lnTo>
                  <a:pt x="2436" y="738"/>
                </a:lnTo>
                <a:cubicBezTo>
                  <a:pt x="2499" y="501"/>
                  <a:pt x="2773" y="727"/>
                  <a:pt x="2373" y="603"/>
                </a:cubicBezTo>
                <a:lnTo>
                  <a:pt x="33" y="0"/>
                </a:lnTo>
                <a:close/>
              </a:path>
            </a:pathLst>
          </a:custGeom>
          <a:gradFill rotWithShape="1">
            <a:gsLst>
              <a:gs pos="0">
                <a:srgbClr val="0000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47" name="Freeform 1003"/>
          <p:cNvSpPr>
            <a:spLocks/>
          </p:cNvSpPr>
          <p:nvPr/>
        </p:nvSpPr>
        <p:spPr bwMode="auto">
          <a:xfrm>
            <a:off x="7275513" y="5603875"/>
            <a:ext cx="74612" cy="187325"/>
          </a:xfrm>
          <a:custGeom>
            <a:avLst/>
            <a:gdLst>
              <a:gd name="T0" fmla="*/ 2147483647 w 637"/>
              <a:gd name="T1" fmla="*/ 0 h 1659"/>
              <a:gd name="T2" fmla="*/ 2147483647 w 637"/>
              <a:gd name="T3" fmla="*/ 0 h 1659"/>
              <a:gd name="T4" fmla="*/ 2147483647 w 637"/>
              <a:gd name="T5" fmla="*/ 2147483647 h 1659"/>
              <a:gd name="T6" fmla="*/ 0 w 637"/>
              <a:gd name="T7" fmla="*/ 2147483647 h 1659"/>
              <a:gd name="T8" fmla="*/ 2147483647 w 637"/>
              <a:gd name="T9" fmla="*/ 0 h 16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7" h="1659">
                <a:moveTo>
                  <a:pt x="615" y="0"/>
                </a:moveTo>
                <a:lnTo>
                  <a:pt x="637" y="0"/>
                </a:lnTo>
                <a:lnTo>
                  <a:pt x="68" y="1659"/>
                </a:lnTo>
                <a:lnTo>
                  <a:pt x="0" y="1647"/>
                </a:lnTo>
                <a:lnTo>
                  <a:pt x="615" y="0"/>
                </a:lnTo>
                <a:close/>
              </a:path>
            </a:pathLst>
          </a:custGeom>
          <a:solidFill>
            <a:srgbClr val="4D4D4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48" name="Freeform 1004"/>
          <p:cNvSpPr>
            <a:spLocks/>
          </p:cNvSpPr>
          <p:nvPr/>
        </p:nvSpPr>
        <p:spPr bwMode="auto">
          <a:xfrm>
            <a:off x="7023100" y="5735638"/>
            <a:ext cx="258763" cy="61912"/>
          </a:xfrm>
          <a:custGeom>
            <a:avLst/>
            <a:gdLst>
              <a:gd name="T0" fmla="*/ 0 w 2216"/>
              <a:gd name="T1" fmla="*/ 0 h 550"/>
              <a:gd name="T2" fmla="*/ 2147483647 w 2216"/>
              <a:gd name="T3" fmla="*/ 2147483647 h 550"/>
              <a:gd name="T4" fmla="*/ 2147483647 w 2216"/>
              <a:gd name="T5" fmla="*/ 2147483647 h 550"/>
              <a:gd name="T6" fmla="*/ 2147483647 w 2216"/>
              <a:gd name="T7" fmla="*/ 2147483647 h 550"/>
              <a:gd name="T8" fmla="*/ 0 w 2216"/>
              <a:gd name="T9" fmla="*/ 0 h 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216" h="550">
                <a:moveTo>
                  <a:pt x="0" y="0"/>
                </a:moveTo>
                <a:lnTo>
                  <a:pt x="9" y="57"/>
                </a:lnTo>
                <a:lnTo>
                  <a:pt x="2164" y="550"/>
                </a:lnTo>
                <a:lnTo>
                  <a:pt x="2216" y="496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100000">
                <a:srgbClr val="80808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6149" name="Group 1005"/>
          <p:cNvGrpSpPr>
            <a:grpSpLocks/>
          </p:cNvGrpSpPr>
          <p:nvPr/>
        </p:nvGrpSpPr>
        <p:grpSpPr bwMode="auto">
          <a:xfrm>
            <a:off x="7019925" y="5800725"/>
            <a:ext cx="87313" cy="38100"/>
            <a:chOff x="1740" y="2642"/>
            <a:chExt cx="752" cy="327"/>
          </a:xfrm>
        </p:grpSpPr>
        <p:sp>
          <p:nvSpPr>
            <p:cNvPr id="46334" name="Freeform 1006"/>
            <p:cNvSpPr>
              <a:spLocks/>
            </p:cNvSpPr>
            <p:nvPr/>
          </p:nvSpPr>
          <p:spPr bwMode="auto">
            <a:xfrm>
              <a:off x="1740" y="2642"/>
              <a:ext cx="752" cy="327"/>
            </a:xfrm>
            <a:custGeom>
              <a:avLst/>
              <a:gdLst>
                <a:gd name="T0" fmla="*/ 293 w 752"/>
                <a:gd name="T1" fmla="*/ 0 h 327"/>
                <a:gd name="T2" fmla="*/ 752 w 752"/>
                <a:gd name="T3" fmla="*/ 124 h 327"/>
                <a:gd name="T4" fmla="*/ 470 w 752"/>
                <a:gd name="T5" fmla="*/ 327 h 327"/>
                <a:gd name="T6" fmla="*/ 0 w 752"/>
                <a:gd name="T7" fmla="*/ 183 h 327"/>
                <a:gd name="T8" fmla="*/ 293 w 752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2" h="327">
                  <a:moveTo>
                    <a:pt x="293" y="0"/>
                  </a:moveTo>
                  <a:lnTo>
                    <a:pt x="752" y="124"/>
                  </a:lnTo>
                  <a:lnTo>
                    <a:pt x="470" y="327"/>
                  </a:lnTo>
                  <a:lnTo>
                    <a:pt x="0" y="183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35" name="Freeform 1007"/>
            <p:cNvSpPr>
              <a:spLocks/>
            </p:cNvSpPr>
            <p:nvPr/>
          </p:nvSpPr>
          <p:spPr bwMode="auto">
            <a:xfrm>
              <a:off x="1754" y="2649"/>
              <a:ext cx="726" cy="311"/>
            </a:xfrm>
            <a:custGeom>
              <a:avLst/>
              <a:gdLst>
                <a:gd name="T0" fmla="*/ 282 w 726"/>
                <a:gd name="T1" fmla="*/ 0 h 311"/>
                <a:gd name="T2" fmla="*/ 726 w 726"/>
                <a:gd name="T3" fmla="*/ 119 h 311"/>
                <a:gd name="T4" fmla="*/ 457 w 726"/>
                <a:gd name="T5" fmla="*/ 311 h 311"/>
                <a:gd name="T6" fmla="*/ 0 w 726"/>
                <a:gd name="T7" fmla="*/ 173 h 311"/>
                <a:gd name="T8" fmla="*/ 282 w 726"/>
                <a:gd name="T9" fmla="*/ 0 h 3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6" h="311">
                  <a:moveTo>
                    <a:pt x="282" y="0"/>
                  </a:moveTo>
                  <a:lnTo>
                    <a:pt x="726" y="119"/>
                  </a:lnTo>
                  <a:lnTo>
                    <a:pt x="457" y="311"/>
                  </a:lnTo>
                  <a:lnTo>
                    <a:pt x="0" y="173"/>
                  </a:lnTo>
                  <a:lnTo>
                    <a:pt x="282" y="0"/>
                  </a:lnTo>
                  <a:close/>
                </a:path>
              </a:pathLst>
            </a:custGeom>
            <a:gradFill rotWithShape="1">
              <a:gsLst>
                <a:gs pos="0">
                  <a:srgbClr val="4D4D4D"/>
                </a:gs>
                <a:gs pos="100000">
                  <a:srgbClr val="DDDDDD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36" name="Freeform 1008"/>
            <p:cNvSpPr>
              <a:spLocks/>
            </p:cNvSpPr>
            <p:nvPr/>
          </p:nvSpPr>
          <p:spPr bwMode="auto">
            <a:xfrm>
              <a:off x="1808" y="2770"/>
              <a:ext cx="258" cy="100"/>
            </a:xfrm>
            <a:custGeom>
              <a:avLst/>
              <a:gdLst>
                <a:gd name="T0" fmla="*/ 0 w 258"/>
                <a:gd name="T1" fmla="*/ 44 h 100"/>
                <a:gd name="T2" fmla="*/ 75 w 258"/>
                <a:gd name="T3" fmla="*/ 0 h 100"/>
                <a:gd name="T4" fmla="*/ 258 w 258"/>
                <a:gd name="T5" fmla="*/ 50 h 100"/>
                <a:gd name="T6" fmla="*/ 183 w 258"/>
                <a:gd name="T7" fmla="*/ 100 h 100"/>
                <a:gd name="T8" fmla="*/ 0 w 258"/>
                <a:gd name="T9" fmla="*/ 44 h 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8" h="100">
                  <a:moveTo>
                    <a:pt x="0" y="44"/>
                  </a:moveTo>
                  <a:lnTo>
                    <a:pt x="75" y="0"/>
                  </a:lnTo>
                  <a:lnTo>
                    <a:pt x="258" y="50"/>
                  </a:lnTo>
                  <a:lnTo>
                    <a:pt x="183" y="10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37" name="Freeform 1009"/>
            <p:cNvSpPr>
              <a:spLocks/>
            </p:cNvSpPr>
            <p:nvPr/>
          </p:nvSpPr>
          <p:spPr bwMode="auto">
            <a:xfrm>
              <a:off x="1799" y="2816"/>
              <a:ext cx="194" cy="63"/>
            </a:xfrm>
            <a:custGeom>
              <a:avLst/>
              <a:gdLst>
                <a:gd name="T0" fmla="*/ 12 w 194"/>
                <a:gd name="T1" fmla="*/ 0 h 63"/>
                <a:gd name="T2" fmla="*/ 194 w 194"/>
                <a:gd name="T3" fmla="*/ 53 h 63"/>
                <a:gd name="T4" fmla="*/ 180 w 194"/>
                <a:gd name="T5" fmla="*/ 63 h 63"/>
                <a:gd name="T6" fmla="*/ 0 w 194"/>
                <a:gd name="T7" fmla="*/ 9 h 63"/>
                <a:gd name="T8" fmla="*/ 12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38" name="Freeform 1010"/>
            <p:cNvSpPr>
              <a:spLocks/>
            </p:cNvSpPr>
            <p:nvPr/>
          </p:nvSpPr>
          <p:spPr bwMode="auto">
            <a:xfrm>
              <a:off x="2020" y="2834"/>
              <a:ext cx="258" cy="102"/>
            </a:xfrm>
            <a:custGeom>
              <a:avLst/>
              <a:gdLst>
                <a:gd name="T0" fmla="*/ 0 w 258"/>
                <a:gd name="T1" fmla="*/ 46 h 102"/>
                <a:gd name="T2" fmla="*/ 71 w 258"/>
                <a:gd name="T3" fmla="*/ 0 h 102"/>
                <a:gd name="T4" fmla="*/ 258 w 258"/>
                <a:gd name="T5" fmla="*/ 52 h 102"/>
                <a:gd name="T6" fmla="*/ 183 w 258"/>
                <a:gd name="T7" fmla="*/ 102 h 102"/>
                <a:gd name="T8" fmla="*/ 0 w 258"/>
                <a:gd name="T9" fmla="*/ 46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8" h="102">
                  <a:moveTo>
                    <a:pt x="0" y="46"/>
                  </a:moveTo>
                  <a:lnTo>
                    <a:pt x="71" y="0"/>
                  </a:lnTo>
                  <a:lnTo>
                    <a:pt x="258" y="52"/>
                  </a:lnTo>
                  <a:lnTo>
                    <a:pt x="183" y="102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39" name="Freeform 1011"/>
            <p:cNvSpPr>
              <a:spLocks/>
            </p:cNvSpPr>
            <p:nvPr/>
          </p:nvSpPr>
          <p:spPr bwMode="auto">
            <a:xfrm>
              <a:off x="2011" y="2882"/>
              <a:ext cx="194" cy="63"/>
            </a:xfrm>
            <a:custGeom>
              <a:avLst/>
              <a:gdLst>
                <a:gd name="T0" fmla="*/ 12 w 194"/>
                <a:gd name="T1" fmla="*/ 0 h 63"/>
                <a:gd name="T2" fmla="*/ 194 w 194"/>
                <a:gd name="T3" fmla="*/ 53 h 63"/>
                <a:gd name="T4" fmla="*/ 180 w 194"/>
                <a:gd name="T5" fmla="*/ 63 h 63"/>
                <a:gd name="T6" fmla="*/ 0 w 194"/>
                <a:gd name="T7" fmla="*/ 9 h 63"/>
                <a:gd name="T8" fmla="*/ 12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6150" name="Freeform 1012"/>
          <p:cNvSpPr>
            <a:spLocks/>
          </p:cNvSpPr>
          <p:nvPr/>
        </p:nvSpPr>
        <p:spPr bwMode="auto">
          <a:xfrm>
            <a:off x="7169150" y="5807075"/>
            <a:ext cx="106363" cy="80963"/>
          </a:xfrm>
          <a:custGeom>
            <a:avLst/>
            <a:gdLst>
              <a:gd name="T0" fmla="*/ 2147483647 w 990"/>
              <a:gd name="T1" fmla="*/ 2147483647 h 792"/>
              <a:gd name="T2" fmla="*/ 2147483647 w 990"/>
              <a:gd name="T3" fmla="*/ 0 h 792"/>
              <a:gd name="T4" fmla="*/ 2147483647 w 990"/>
              <a:gd name="T5" fmla="*/ 2147483647 h 792"/>
              <a:gd name="T6" fmla="*/ 0 w 990"/>
              <a:gd name="T7" fmla="*/ 2147483647 h 792"/>
              <a:gd name="T8" fmla="*/ 2147483647 w 990"/>
              <a:gd name="T9" fmla="*/ 2147483647 h 7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90" h="792">
                <a:moveTo>
                  <a:pt x="3" y="738"/>
                </a:moveTo>
                <a:lnTo>
                  <a:pt x="990" y="0"/>
                </a:lnTo>
                <a:lnTo>
                  <a:pt x="987" y="60"/>
                </a:lnTo>
                <a:lnTo>
                  <a:pt x="0" y="792"/>
                </a:lnTo>
                <a:lnTo>
                  <a:pt x="3" y="738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51" name="Freeform 1013"/>
          <p:cNvSpPr>
            <a:spLocks/>
          </p:cNvSpPr>
          <p:nvPr/>
        </p:nvSpPr>
        <p:spPr bwMode="auto">
          <a:xfrm>
            <a:off x="6897688" y="5813425"/>
            <a:ext cx="271462" cy="73025"/>
          </a:xfrm>
          <a:custGeom>
            <a:avLst/>
            <a:gdLst>
              <a:gd name="T0" fmla="*/ 2147483647 w 2532"/>
              <a:gd name="T1" fmla="*/ 0 h 723"/>
              <a:gd name="T2" fmla="*/ 2147483647 w 2532"/>
              <a:gd name="T3" fmla="*/ 0 h 723"/>
              <a:gd name="T4" fmla="*/ 2147483647 w 2532"/>
              <a:gd name="T5" fmla="*/ 2147483647 h 723"/>
              <a:gd name="T6" fmla="*/ 2147483647 w 2532"/>
              <a:gd name="T7" fmla="*/ 2147483647 h 723"/>
              <a:gd name="T8" fmla="*/ 0 w 2532"/>
              <a:gd name="T9" fmla="*/ 2147483647 h 723"/>
              <a:gd name="T10" fmla="*/ 2147483647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52" name="Freeform 1014"/>
          <p:cNvSpPr>
            <a:spLocks/>
          </p:cNvSpPr>
          <p:nvPr/>
        </p:nvSpPr>
        <p:spPr bwMode="auto">
          <a:xfrm>
            <a:off x="6899275" y="5799138"/>
            <a:ext cx="1588" cy="15875"/>
          </a:xfrm>
          <a:custGeom>
            <a:avLst/>
            <a:gdLst>
              <a:gd name="T0" fmla="*/ 2147483647 w 26"/>
              <a:gd name="T1" fmla="*/ 2147483647 h 147"/>
              <a:gd name="T2" fmla="*/ 2147483647 w 26"/>
              <a:gd name="T3" fmla="*/ 2147483647 h 147"/>
              <a:gd name="T4" fmla="*/ 0 w 26"/>
              <a:gd name="T5" fmla="*/ 2147483647 h 147"/>
              <a:gd name="T6" fmla="*/ 2147483647 w 26"/>
              <a:gd name="T7" fmla="*/ 0 h 147"/>
              <a:gd name="T8" fmla="*/ 2147483647 w 26"/>
              <a:gd name="T9" fmla="*/ 2147483647 h 1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6" h="147">
                <a:moveTo>
                  <a:pt x="26" y="10"/>
                </a:moveTo>
                <a:lnTo>
                  <a:pt x="23" y="147"/>
                </a:lnTo>
                <a:lnTo>
                  <a:pt x="0" y="144"/>
                </a:lnTo>
                <a:lnTo>
                  <a:pt x="3" y="0"/>
                </a:lnTo>
                <a:lnTo>
                  <a:pt x="26" y="1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53" name="Freeform 1015"/>
          <p:cNvSpPr>
            <a:spLocks/>
          </p:cNvSpPr>
          <p:nvPr/>
        </p:nvSpPr>
        <p:spPr bwMode="auto">
          <a:xfrm>
            <a:off x="6899275" y="5738813"/>
            <a:ext cx="125413" cy="61912"/>
          </a:xfrm>
          <a:custGeom>
            <a:avLst/>
            <a:gdLst>
              <a:gd name="T0" fmla="*/ 2147483647 w 1176"/>
              <a:gd name="T1" fmla="*/ 0 h 606"/>
              <a:gd name="T2" fmla="*/ 0 w 1176"/>
              <a:gd name="T3" fmla="*/ 2147483647 h 606"/>
              <a:gd name="T4" fmla="*/ 2147483647 w 1176"/>
              <a:gd name="T5" fmla="*/ 2147483647 h 606"/>
              <a:gd name="T6" fmla="*/ 2147483647 w 1176"/>
              <a:gd name="T7" fmla="*/ 2147483647 h 606"/>
              <a:gd name="T8" fmla="*/ 2147483647 w 1176"/>
              <a:gd name="T9" fmla="*/ 0 h 6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76" h="606">
                <a:moveTo>
                  <a:pt x="1170" y="0"/>
                </a:moveTo>
                <a:lnTo>
                  <a:pt x="0" y="597"/>
                </a:lnTo>
                <a:lnTo>
                  <a:pt x="30" y="606"/>
                </a:lnTo>
                <a:lnTo>
                  <a:pt x="1176" y="18"/>
                </a:lnTo>
                <a:lnTo>
                  <a:pt x="1170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54" name="Freeform 1016"/>
          <p:cNvSpPr>
            <a:spLocks/>
          </p:cNvSpPr>
          <p:nvPr/>
        </p:nvSpPr>
        <p:spPr bwMode="auto">
          <a:xfrm>
            <a:off x="6907213" y="5802313"/>
            <a:ext cx="257175" cy="71437"/>
          </a:xfrm>
          <a:custGeom>
            <a:avLst/>
            <a:gdLst>
              <a:gd name="T0" fmla="*/ 2147483647 w 2532"/>
              <a:gd name="T1" fmla="*/ 0 h 723"/>
              <a:gd name="T2" fmla="*/ 2147483647 w 2532"/>
              <a:gd name="T3" fmla="*/ 0 h 723"/>
              <a:gd name="T4" fmla="*/ 2147483647 w 2532"/>
              <a:gd name="T5" fmla="*/ 2147483647 h 723"/>
              <a:gd name="T6" fmla="*/ 2147483647 w 2532"/>
              <a:gd name="T7" fmla="*/ 2147483647 h 723"/>
              <a:gd name="T8" fmla="*/ 0 w 2532"/>
              <a:gd name="T9" fmla="*/ 2147483647 h 723"/>
              <a:gd name="T10" fmla="*/ 2147483647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55" name="Freeform 1017"/>
          <p:cNvSpPr>
            <a:spLocks/>
          </p:cNvSpPr>
          <p:nvPr/>
        </p:nvSpPr>
        <p:spPr bwMode="auto">
          <a:xfrm flipV="1">
            <a:off x="7164388" y="5797550"/>
            <a:ext cx="104775" cy="74613"/>
          </a:xfrm>
          <a:custGeom>
            <a:avLst/>
            <a:gdLst>
              <a:gd name="T0" fmla="*/ 727133162 w 2532"/>
              <a:gd name="T1" fmla="*/ 0 h 723"/>
              <a:gd name="T2" fmla="*/ 2147483647 w 2532"/>
              <a:gd name="T3" fmla="*/ 0 h 723"/>
              <a:gd name="T4" fmla="*/ 2147483647 w 2532"/>
              <a:gd name="T5" fmla="*/ 2147483647 h 723"/>
              <a:gd name="T6" fmla="*/ 2147483647 w 2532"/>
              <a:gd name="T7" fmla="*/ 2147483647 h 723"/>
              <a:gd name="T8" fmla="*/ 0 w 2532"/>
              <a:gd name="T9" fmla="*/ 2147483647 h 723"/>
              <a:gd name="T10" fmla="*/ 727133162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6156" name="Picture 1018" descr="laptop_keyboard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064" flipH="1">
            <a:off x="5581650" y="3290888"/>
            <a:ext cx="363538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157" name="Freeform 1019"/>
          <p:cNvSpPr>
            <a:spLocks/>
          </p:cNvSpPr>
          <p:nvPr/>
        </p:nvSpPr>
        <p:spPr bwMode="auto">
          <a:xfrm>
            <a:off x="5702300" y="3135313"/>
            <a:ext cx="292100" cy="207962"/>
          </a:xfrm>
          <a:custGeom>
            <a:avLst/>
            <a:gdLst>
              <a:gd name="T0" fmla="*/ 2147483647 w 2982"/>
              <a:gd name="T1" fmla="*/ 0 h 2442"/>
              <a:gd name="T2" fmla="*/ 0 w 2982"/>
              <a:gd name="T3" fmla="*/ 2147483647 h 2442"/>
              <a:gd name="T4" fmla="*/ 2147483647 w 2982"/>
              <a:gd name="T5" fmla="*/ 2147483647 h 2442"/>
              <a:gd name="T6" fmla="*/ 2147483647 w 2982"/>
              <a:gd name="T7" fmla="*/ 2147483647 h 2442"/>
              <a:gd name="T8" fmla="*/ 2147483647 w 2982"/>
              <a:gd name="T9" fmla="*/ 0 h 24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982" h="2442">
                <a:moveTo>
                  <a:pt x="540" y="0"/>
                </a:moveTo>
                <a:lnTo>
                  <a:pt x="0" y="1734"/>
                </a:lnTo>
                <a:lnTo>
                  <a:pt x="2394" y="2442"/>
                </a:lnTo>
                <a:lnTo>
                  <a:pt x="2982" y="318"/>
                </a:lnTo>
                <a:lnTo>
                  <a:pt x="540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6158" name="Picture 1020" descr="screen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588" y="3140075"/>
            <a:ext cx="2667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159" name="Freeform 1021"/>
          <p:cNvSpPr>
            <a:spLocks/>
          </p:cNvSpPr>
          <p:nvPr/>
        </p:nvSpPr>
        <p:spPr bwMode="auto">
          <a:xfrm>
            <a:off x="5756275" y="3128963"/>
            <a:ext cx="247650" cy="39687"/>
          </a:xfrm>
          <a:custGeom>
            <a:avLst/>
            <a:gdLst>
              <a:gd name="T0" fmla="*/ 2147483647 w 2528"/>
              <a:gd name="T1" fmla="*/ 0 h 455"/>
              <a:gd name="T2" fmla="*/ 2147483647 w 2528"/>
              <a:gd name="T3" fmla="*/ 2147483647 h 455"/>
              <a:gd name="T4" fmla="*/ 2147483647 w 2528"/>
              <a:gd name="T5" fmla="*/ 2147483647 h 455"/>
              <a:gd name="T6" fmla="*/ 0 w 2528"/>
              <a:gd name="T7" fmla="*/ 2147483647 h 455"/>
              <a:gd name="T8" fmla="*/ 2147483647 w 2528"/>
              <a:gd name="T9" fmla="*/ 0 h 4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28" h="455">
                <a:moveTo>
                  <a:pt x="14" y="0"/>
                </a:moveTo>
                <a:lnTo>
                  <a:pt x="2528" y="341"/>
                </a:lnTo>
                <a:lnTo>
                  <a:pt x="2480" y="455"/>
                </a:lnTo>
                <a:lnTo>
                  <a:pt x="0" y="86"/>
                </a:lnTo>
                <a:lnTo>
                  <a:pt x="14" y="0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100000">
                <a:srgbClr val="EAEAEA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60" name="Freeform 1022"/>
          <p:cNvSpPr>
            <a:spLocks/>
          </p:cNvSpPr>
          <p:nvPr/>
        </p:nvSpPr>
        <p:spPr bwMode="auto">
          <a:xfrm>
            <a:off x="5700713" y="3128963"/>
            <a:ext cx="68262" cy="161925"/>
          </a:xfrm>
          <a:custGeom>
            <a:avLst/>
            <a:gdLst>
              <a:gd name="T0" fmla="*/ 2147483647 w 702"/>
              <a:gd name="T1" fmla="*/ 0 h 1893"/>
              <a:gd name="T2" fmla="*/ 0 w 702"/>
              <a:gd name="T3" fmla="*/ 2147483647 h 1893"/>
              <a:gd name="T4" fmla="*/ 2147483647 w 702"/>
              <a:gd name="T5" fmla="*/ 2147483647 h 1893"/>
              <a:gd name="T6" fmla="*/ 2147483647 w 702"/>
              <a:gd name="T7" fmla="*/ 2147483647 h 1893"/>
              <a:gd name="T8" fmla="*/ 2147483647 w 702"/>
              <a:gd name="T9" fmla="*/ 0 h 189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02" h="1893">
                <a:moveTo>
                  <a:pt x="579" y="0"/>
                </a:moveTo>
                <a:lnTo>
                  <a:pt x="0" y="1869"/>
                </a:lnTo>
                <a:lnTo>
                  <a:pt x="114" y="1893"/>
                </a:lnTo>
                <a:lnTo>
                  <a:pt x="702" y="51"/>
                </a:lnTo>
                <a:lnTo>
                  <a:pt x="579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61" name="Freeform 1023"/>
          <p:cNvSpPr>
            <a:spLocks/>
          </p:cNvSpPr>
          <p:nvPr/>
        </p:nvSpPr>
        <p:spPr bwMode="auto">
          <a:xfrm>
            <a:off x="5927725" y="3157538"/>
            <a:ext cx="74613" cy="185737"/>
          </a:xfrm>
          <a:custGeom>
            <a:avLst/>
            <a:gdLst>
              <a:gd name="T0" fmla="*/ 2147483647 w 756"/>
              <a:gd name="T1" fmla="*/ 0 h 2184"/>
              <a:gd name="T2" fmla="*/ 2147483647 w 756"/>
              <a:gd name="T3" fmla="*/ 2147483647 h 2184"/>
              <a:gd name="T4" fmla="*/ 0 w 756"/>
              <a:gd name="T5" fmla="*/ 2147483647 h 2184"/>
              <a:gd name="T6" fmla="*/ 2147483647 w 756"/>
              <a:gd name="T7" fmla="*/ 2147483647 h 2184"/>
              <a:gd name="T8" fmla="*/ 2147483647 w 756"/>
              <a:gd name="T9" fmla="*/ 0 h 21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56" h="2184">
                <a:moveTo>
                  <a:pt x="756" y="0"/>
                </a:moveTo>
                <a:lnTo>
                  <a:pt x="138" y="2184"/>
                </a:lnTo>
                <a:lnTo>
                  <a:pt x="0" y="2148"/>
                </a:lnTo>
                <a:lnTo>
                  <a:pt x="606" y="78"/>
                </a:lnTo>
                <a:lnTo>
                  <a:pt x="756" y="0"/>
                </a:ln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62" name="Freeform 1024"/>
          <p:cNvSpPr>
            <a:spLocks/>
          </p:cNvSpPr>
          <p:nvPr/>
        </p:nvSpPr>
        <p:spPr bwMode="auto">
          <a:xfrm>
            <a:off x="5699125" y="3281363"/>
            <a:ext cx="271463" cy="63500"/>
          </a:xfrm>
          <a:custGeom>
            <a:avLst/>
            <a:gdLst>
              <a:gd name="T0" fmla="*/ 2147483647 w 2773"/>
              <a:gd name="T1" fmla="*/ 0 h 738"/>
              <a:gd name="T2" fmla="*/ 0 w 2773"/>
              <a:gd name="T3" fmla="*/ 2147483647 h 738"/>
              <a:gd name="T4" fmla="*/ 2147483647 w 2773"/>
              <a:gd name="T5" fmla="*/ 2147483647 h 738"/>
              <a:gd name="T6" fmla="*/ 2147483647 w 2773"/>
              <a:gd name="T7" fmla="*/ 2147483647 h 738"/>
              <a:gd name="T8" fmla="*/ 2147483647 w 2773"/>
              <a:gd name="T9" fmla="*/ 0 h 7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773" h="738">
                <a:moveTo>
                  <a:pt x="33" y="0"/>
                </a:moveTo>
                <a:lnTo>
                  <a:pt x="0" y="99"/>
                </a:lnTo>
                <a:lnTo>
                  <a:pt x="2436" y="738"/>
                </a:lnTo>
                <a:cubicBezTo>
                  <a:pt x="2499" y="501"/>
                  <a:pt x="2773" y="727"/>
                  <a:pt x="2373" y="603"/>
                </a:cubicBezTo>
                <a:lnTo>
                  <a:pt x="33" y="0"/>
                </a:lnTo>
                <a:close/>
              </a:path>
            </a:pathLst>
          </a:custGeom>
          <a:gradFill rotWithShape="1">
            <a:gsLst>
              <a:gs pos="0">
                <a:srgbClr val="0000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63" name="Freeform 1025"/>
          <p:cNvSpPr>
            <a:spLocks/>
          </p:cNvSpPr>
          <p:nvPr/>
        </p:nvSpPr>
        <p:spPr bwMode="auto">
          <a:xfrm>
            <a:off x="5935663" y="3159125"/>
            <a:ext cx="69850" cy="187325"/>
          </a:xfrm>
          <a:custGeom>
            <a:avLst/>
            <a:gdLst>
              <a:gd name="T0" fmla="*/ 2147483647 w 637"/>
              <a:gd name="T1" fmla="*/ 0 h 1659"/>
              <a:gd name="T2" fmla="*/ 2147483647 w 637"/>
              <a:gd name="T3" fmla="*/ 0 h 1659"/>
              <a:gd name="T4" fmla="*/ 2147483647 w 637"/>
              <a:gd name="T5" fmla="*/ 2147483647 h 1659"/>
              <a:gd name="T6" fmla="*/ 0 w 637"/>
              <a:gd name="T7" fmla="*/ 2147483647 h 1659"/>
              <a:gd name="T8" fmla="*/ 2147483647 w 637"/>
              <a:gd name="T9" fmla="*/ 0 h 16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7" h="1659">
                <a:moveTo>
                  <a:pt x="615" y="0"/>
                </a:moveTo>
                <a:lnTo>
                  <a:pt x="637" y="0"/>
                </a:lnTo>
                <a:lnTo>
                  <a:pt x="68" y="1659"/>
                </a:lnTo>
                <a:lnTo>
                  <a:pt x="0" y="1647"/>
                </a:lnTo>
                <a:lnTo>
                  <a:pt x="615" y="0"/>
                </a:lnTo>
                <a:close/>
              </a:path>
            </a:pathLst>
          </a:custGeom>
          <a:solidFill>
            <a:srgbClr val="4D4D4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64" name="Freeform 1026"/>
          <p:cNvSpPr>
            <a:spLocks/>
          </p:cNvSpPr>
          <p:nvPr/>
        </p:nvSpPr>
        <p:spPr bwMode="auto">
          <a:xfrm>
            <a:off x="5699125" y="3290888"/>
            <a:ext cx="242888" cy="61912"/>
          </a:xfrm>
          <a:custGeom>
            <a:avLst/>
            <a:gdLst>
              <a:gd name="T0" fmla="*/ 0 w 2216"/>
              <a:gd name="T1" fmla="*/ 0 h 550"/>
              <a:gd name="T2" fmla="*/ 2147483647 w 2216"/>
              <a:gd name="T3" fmla="*/ 2147483647 h 550"/>
              <a:gd name="T4" fmla="*/ 2147483647 w 2216"/>
              <a:gd name="T5" fmla="*/ 2147483647 h 550"/>
              <a:gd name="T6" fmla="*/ 2147483647 w 2216"/>
              <a:gd name="T7" fmla="*/ 2147483647 h 550"/>
              <a:gd name="T8" fmla="*/ 0 w 2216"/>
              <a:gd name="T9" fmla="*/ 0 h 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216" h="550">
                <a:moveTo>
                  <a:pt x="0" y="0"/>
                </a:moveTo>
                <a:lnTo>
                  <a:pt x="9" y="57"/>
                </a:lnTo>
                <a:lnTo>
                  <a:pt x="2164" y="550"/>
                </a:lnTo>
                <a:lnTo>
                  <a:pt x="2216" y="496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100000">
                <a:srgbClr val="80808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6165" name="Group 1027"/>
          <p:cNvGrpSpPr>
            <a:grpSpLocks/>
          </p:cNvGrpSpPr>
          <p:nvPr/>
        </p:nvGrpSpPr>
        <p:grpSpPr bwMode="auto">
          <a:xfrm>
            <a:off x="5695950" y="3355975"/>
            <a:ext cx="80963" cy="38100"/>
            <a:chOff x="1740" y="2642"/>
            <a:chExt cx="752" cy="327"/>
          </a:xfrm>
        </p:grpSpPr>
        <p:sp>
          <p:nvSpPr>
            <p:cNvPr id="46328" name="Freeform 1028"/>
            <p:cNvSpPr>
              <a:spLocks/>
            </p:cNvSpPr>
            <p:nvPr/>
          </p:nvSpPr>
          <p:spPr bwMode="auto">
            <a:xfrm>
              <a:off x="1740" y="2642"/>
              <a:ext cx="752" cy="327"/>
            </a:xfrm>
            <a:custGeom>
              <a:avLst/>
              <a:gdLst>
                <a:gd name="T0" fmla="*/ 293 w 752"/>
                <a:gd name="T1" fmla="*/ 0 h 327"/>
                <a:gd name="T2" fmla="*/ 752 w 752"/>
                <a:gd name="T3" fmla="*/ 124 h 327"/>
                <a:gd name="T4" fmla="*/ 470 w 752"/>
                <a:gd name="T5" fmla="*/ 327 h 327"/>
                <a:gd name="T6" fmla="*/ 0 w 752"/>
                <a:gd name="T7" fmla="*/ 183 h 327"/>
                <a:gd name="T8" fmla="*/ 293 w 752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2" h="327">
                  <a:moveTo>
                    <a:pt x="293" y="0"/>
                  </a:moveTo>
                  <a:lnTo>
                    <a:pt x="752" y="124"/>
                  </a:lnTo>
                  <a:lnTo>
                    <a:pt x="470" y="327"/>
                  </a:lnTo>
                  <a:lnTo>
                    <a:pt x="0" y="183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29" name="Freeform 1029"/>
            <p:cNvSpPr>
              <a:spLocks/>
            </p:cNvSpPr>
            <p:nvPr/>
          </p:nvSpPr>
          <p:spPr bwMode="auto">
            <a:xfrm>
              <a:off x="1754" y="2649"/>
              <a:ext cx="726" cy="311"/>
            </a:xfrm>
            <a:custGeom>
              <a:avLst/>
              <a:gdLst>
                <a:gd name="T0" fmla="*/ 282 w 726"/>
                <a:gd name="T1" fmla="*/ 0 h 311"/>
                <a:gd name="T2" fmla="*/ 726 w 726"/>
                <a:gd name="T3" fmla="*/ 119 h 311"/>
                <a:gd name="T4" fmla="*/ 457 w 726"/>
                <a:gd name="T5" fmla="*/ 311 h 311"/>
                <a:gd name="T6" fmla="*/ 0 w 726"/>
                <a:gd name="T7" fmla="*/ 173 h 311"/>
                <a:gd name="T8" fmla="*/ 282 w 726"/>
                <a:gd name="T9" fmla="*/ 0 h 3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6" h="311">
                  <a:moveTo>
                    <a:pt x="282" y="0"/>
                  </a:moveTo>
                  <a:lnTo>
                    <a:pt x="726" y="119"/>
                  </a:lnTo>
                  <a:lnTo>
                    <a:pt x="457" y="311"/>
                  </a:lnTo>
                  <a:lnTo>
                    <a:pt x="0" y="173"/>
                  </a:lnTo>
                  <a:lnTo>
                    <a:pt x="282" y="0"/>
                  </a:lnTo>
                  <a:close/>
                </a:path>
              </a:pathLst>
            </a:custGeom>
            <a:gradFill rotWithShape="1">
              <a:gsLst>
                <a:gs pos="0">
                  <a:srgbClr val="4D4D4D"/>
                </a:gs>
                <a:gs pos="100000">
                  <a:srgbClr val="DDDDDD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30" name="Freeform 1030"/>
            <p:cNvSpPr>
              <a:spLocks/>
            </p:cNvSpPr>
            <p:nvPr/>
          </p:nvSpPr>
          <p:spPr bwMode="auto">
            <a:xfrm>
              <a:off x="1808" y="2770"/>
              <a:ext cx="258" cy="100"/>
            </a:xfrm>
            <a:custGeom>
              <a:avLst/>
              <a:gdLst>
                <a:gd name="T0" fmla="*/ 0 w 258"/>
                <a:gd name="T1" fmla="*/ 44 h 100"/>
                <a:gd name="T2" fmla="*/ 75 w 258"/>
                <a:gd name="T3" fmla="*/ 0 h 100"/>
                <a:gd name="T4" fmla="*/ 258 w 258"/>
                <a:gd name="T5" fmla="*/ 50 h 100"/>
                <a:gd name="T6" fmla="*/ 183 w 258"/>
                <a:gd name="T7" fmla="*/ 100 h 100"/>
                <a:gd name="T8" fmla="*/ 0 w 258"/>
                <a:gd name="T9" fmla="*/ 44 h 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8" h="100">
                  <a:moveTo>
                    <a:pt x="0" y="44"/>
                  </a:moveTo>
                  <a:lnTo>
                    <a:pt x="75" y="0"/>
                  </a:lnTo>
                  <a:lnTo>
                    <a:pt x="258" y="50"/>
                  </a:lnTo>
                  <a:lnTo>
                    <a:pt x="183" y="10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31" name="Freeform 1031"/>
            <p:cNvSpPr>
              <a:spLocks/>
            </p:cNvSpPr>
            <p:nvPr/>
          </p:nvSpPr>
          <p:spPr bwMode="auto">
            <a:xfrm>
              <a:off x="1799" y="2816"/>
              <a:ext cx="194" cy="63"/>
            </a:xfrm>
            <a:custGeom>
              <a:avLst/>
              <a:gdLst>
                <a:gd name="T0" fmla="*/ 12 w 194"/>
                <a:gd name="T1" fmla="*/ 0 h 63"/>
                <a:gd name="T2" fmla="*/ 194 w 194"/>
                <a:gd name="T3" fmla="*/ 53 h 63"/>
                <a:gd name="T4" fmla="*/ 180 w 194"/>
                <a:gd name="T5" fmla="*/ 63 h 63"/>
                <a:gd name="T6" fmla="*/ 0 w 194"/>
                <a:gd name="T7" fmla="*/ 9 h 63"/>
                <a:gd name="T8" fmla="*/ 12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32" name="Freeform 1032"/>
            <p:cNvSpPr>
              <a:spLocks/>
            </p:cNvSpPr>
            <p:nvPr/>
          </p:nvSpPr>
          <p:spPr bwMode="auto">
            <a:xfrm>
              <a:off x="2020" y="2834"/>
              <a:ext cx="258" cy="102"/>
            </a:xfrm>
            <a:custGeom>
              <a:avLst/>
              <a:gdLst>
                <a:gd name="T0" fmla="*/ 0 w 258"/>
                <a:gd name="T1" fmla="*/ 46 h 102"/>
                <a:gd name="T2" fmla="*/ 71 w 258"/>
                <a:gd name="T3" fmla="*/ 0 h 102"/>
                <a:gd name="T4" fmla="*/ 258 w 258"/>
                <a:gd name="T5" fmla="*/ 52 h 102"/>
                <a:gd name="T6" fmla="*/ 183 w 258"/>
                <a:gd name="T7" fmla="*/ 102 h 102"/>
                <a:gd name="T8" fmla="*/ 0 w 258"/>
                <a:gd name="T9" fmla="*/ 46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8" h="102">
                  <a:moveTo>
                    <a:pt x="0" y="46"/>
                  </a:moveTo>
                  <a:lnTo>
                    <a:pt x="71" y="0"/>
                  </a:lnTo>
                  <a:lnTo>
                    <a:pt x="258" y="52"/>
                  </a:lnTo>
                  <a:lnTo>
                    <a:pt x="183" y="102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33" name="Freeform 1033"/>
            <p:cNvSpPr>
              <a:spLocks/>
            </p:cNvSpPr>
            <p:nvPr/>
          </p:nvSpPr>
          <p:spPr bwMode="auto">
            <a:xfrm>
              <a:off x="2011" y="2882"/>
              <a:ext cx="194" cy="63"/>
            </a:xfrm>
            <a:custGeom>
              <a:avLst/>
              <a:gdLst>
                <a:gd name="T0" fmla="*/ 12 w 194"/>
                <a:gd name="T1" fmla="*/ 0 h 63"/>
                <a:gd name="T2" fmla="*/ 194 w 194"/>
                <a:gd name="T3" fmla="*/ 53 h 63"/>
                <a:gd name="T4" fmla="*/ 180 w 194"/>
                <a:gd name="T5" fmla="*/ 63 h 63"/>
                <a:gd name="T6" fmla="*/ 0 w 194"/>
                <a:gd name="T7" fmla="*/ 9 h 63"/>
                <a:gd name="T8" fmla="*/ 12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6166" name="Freeform 1034"/>
          <p:cNvSpPr>
            <a:spLocks/>
          </p:cNvSpPr>
          <p:nvPr/>
        </p:nvSpPr>
        <p:spPr bwMode="auto">
          <a:xfrm>
            <a:off x="5835650" y="3362325"/>
            <a:ext cx="100013" cy="80963"/>
          </a:xfrm>
          <a:custGeom>
            <a:avLst/>
            <a:gdLst>
              <a:gd name="T0" fmla="*/ 2147483647 w 990"/>
              <a:gd name="T1" fmla="*/ 2147483647 h 792"/>
              <a:gd name="T2" fmla="*/ 2147483647 w 990"/>
              <a:gd name="T3" fmla="*/ 0 h 792"/>
              <a:gd name="T4" fmla="*/ 2147483647 w 990"/>
              <a:gd name="T5" fmla="*/ 2147483647 h 792"/>
              <a:gd name="T6" fmla="*/ 0 w 990"/>
              <a:gd name="T7" fmla="*/ 2147483647 h 792"/>
              <a:gd name="T8" fmla="*/ 2147483647 w 990"/>
              <a:gd name="T9" fmla="*/ 2147483647 h 7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90" h="792">
                <a:moveTo>
                  <a:pt x="3" y="738"/>
                </a:moveTo>
                <a:lnTo>
                  <a:pt x="990" y="0"/>
                </a:lnTo>
                <a:lnTo>
                  <a:pt x="987" y="60"/>
                </a:lnTo>
                <a:lnTo>
                  <a:pt x="0" y="792"/>
                </a:lnTo>
                <a:lnTo>
                  <a:pt x="3" y="738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67" name="Freeform 1035"/>
          <p:cNvSpPr>
            <a:spLocks/>
          </p:cNvSpPr>
          <p:nvPr/>
        </p:nvSpPr>
        <p:spPr bwMode="auto">
          <a:xfrm>
            <a:off x="5583238" y="3368675"/>
            <a:ext cx="254000" cy="73025"/>
          </a:xfrm>
          <a:custGeom>
            <a:avLst/>
            <a:gdLst>
              <a:gd name="T0" fmla="*/ 2147483647 w 2532"/>
              <a:gd name="T1" fmla="*/ 0 h 723"/>
              <a:gd name="T2" fmla="*/ 2147483647 w 2532"/>
              <a:gd name="T3" fmla="*/ 0 h 723"/>
              <a:gd name="T4" fmla="*/ 2147483647 w 2532"/>
              <a:gd name="T5" fmla="*/ 2147483647 h 723"/>
              <a:gd name="T6" fmla="*/ 2147483647 w 2532"/>
              <a:gd name="T7" fmla="*/ 2147483647 h 723"/>
              <a:gd name="T8" fmla="*/ 0 w 2532"/>
              <a:gd name="T9" fmla="*/ 2147483647 h 723"/>
              <a:gd name="T10" fmla="*/ 2147483647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68" name="Freeform 1036"/>
          <p:cNvSpPr>
            <a:spLocks/>
          </p:cNvSpPr>
          <p:nvPr/>
        </p:nvSpPr>
        <p:spPr bwMode="auto">
          <a:xfrm>
            <a:off x="5583238" y="3354388"/>
            <a:ext cx="1587" cy="15875"/>
          </a:xfrm>
          <a:custGeom>
            <a:avLst/>
            <a:gdLst>
              <a:gd name="T0" fmla="*/ 2147483647 w 26"/>
              <a:gd name="T1" fmla="*/ 2147483647 h 147"/>
              <a:gd name="T2" fmla="*/ 2147483647 w 26"/>
              <a:gd name="T3" fmla="*/ 2147483647 h 147"/>
              <a:gd name="T4" fmla="*/ 0 w 26"/>
              <a:gd name="T5" fmla="*/ 2147483647 h 147"/>
              <a:gd name="T6" fmla="*/ 2147483647 w 26"/>
              <a:gd name="T7" fmla="*/ 0 h 147"/>
              <a:gd name="T8" fmla="*/ 2147483647 w 26"/>
              <a:gd name="T9" fmla="*/ 2147483647 h 1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6" h="147">
                <a:moveTo>
                  <a:pt x="26" y="10"/>
                </a:moveTo>
                <a:lnTo>
                  <a:pt x="23" y="147"/>
                </a:lnTo>
                <a:lnTo>
                  <a:pt x="0" y="144"/>
                </a:lnTo>
                <a:lnTo>
                  <a:pt x="3" y="0"/>
                </a:lnTo>
                <a:lnTo>
                  <a:pt x="26" y="1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69" name="Freeform 1037"/>
          <p:cNvSpPr>
            <a:spLocks/>
          </p:cNvSpPr>
          <p:nvPr/>
        </p:nvSpPr>
        <p:spPr bwMode="auto">
          <a:xfrm>
            <a:off x="5583238" y="3294063"/>
            <a:ext cx="117475" cy="61912"/>
          </a:xfrm>
          <a:custGeom>
            <a:avLst/>
            <a:gdLst>
              <a:gd name="T0" fmla="*/ 2147483647 w 1176"/>
              <a:gd name="T1" fmla="*/ 0 h 606"/>
              <a:gd name="T2" fmla="*/ 0 w 1176"/>
              <a:gd name="T3" fmla="*/ 2147483647 h 606"/>
              <a:gd name="T4" fmla="*/ 2147483647 w 1176"/>
              <a:gd name="T5" fmla="*/ 2147483647 h 606"/>
              <a:gd name="T6" fmla="*/ 2147483647 w 1176"/>
              <a:gd name="T7" fmla="*/ 2147483647 h 606"/>
              <a:gd name="T8" fmla="*/ 2147483647 w 1176"/>
              <a:gd name="T9" fmla="*/ 0 h 6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76" h="606">
                <a:moveTo>
                  <a:pt x="1170" y="0"/>
                </a:moveTo>
                <a:lnTo>
                  <a:pt x="0" y="597"/>
                </a:lnTo>
                <a:lnTo>
                  <a:pt x="30" y="606"/>
                </a:lnTo>
                <a:lnTo>
                  <a:pt x="1176" y="18"/>
                </a:lnTo>
                <a:lnTo>
                  <a:pt x="1170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70" name="Freeform 1038"/>
          <p:cNvSpPr>
            <a:spLocks/>
          </p:cNvSpPr>
          <p:nvPr/>
        </p:nvSpPr>
        <p:spPr bwMode="auto">
          <a:xfrm>
            <a:off x="5591175" y="3357563"/>
            <a:ext cx="241300" cy="71437"/>
          </a:xfrm>
          <a:custGeom>
            <a:avLst/>
            <a:gdLst>
              <a:gd name="T0" fmla="*/ 2147483647 w 2532"/>
              <a:gd name="T1" fmla="*/ 0 h 723"/>
              <a:gd name="T2" fmla="*/ 2147483647 w 2532"/>
              <a:gd name="T3" fmla="*/ 0 h 723"/>
              <a:gd name="T4" fmla="*/ 2147483647 w 2532"/>
              <a:gd name="T5" fmla="*/ 2147483647 h 723"/>
              <a:gd name="T6" fmla="*/ 2147483647 w 2532"/>
              <a:gd name="T7" fmla="*/ 2147483647 h 723"/>
              <a:gd name="T8" fmla="*/ 0 w 2532"/>
              <a:gd name="T9" fmla="*/ 2147483647 h 723"/>
              <a:gd name="T10" fmla="*/ 2147483647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71" name="Freeform 1039"/>
          <p:cNvSpPr>
            <a:spLocks/>
          </p:cNvSpPr>
          <p:nvPr/>
        </p:nvSpPr>
        <p:spPr bwMode="auto">
          <a:xfrm flipV="1">
            <a:off x="5830888" y="3352800"/>
            <a:ext cx="98425" cy="74613"/>
          </a:xfrm>
          <a:custGeom>
            <a:avLst/>
            <a:gdLst>
              <a:gd name="T0" fmla="*/ 531998009 w 2532"/>
              <a:gd name="T1" fmla="*/ 0 h 723"/>
              <a:gd name="T2" fmla="*/ 2147483647 w 2532"/>
              <a:gd name="T3" fmla="*/ 0 h 723"/>
              <a:gd name="T4" fmla="*/ 2147483647 w 2532"/>
              <a:gd name="T5" fmla="*/ 2147483647 h 723"/>
              <a:gd name="T6" fmla="*/ 2147483647 w 2532"/>
              <a:gd name="T7" fmla="*/ 2147483647 h 723"/>
              <a:gd name="T8" fmla="*/ 0 w 2532"/>
              <a:gd name="T9" fmla="*/ 2147483647 h 723"/>
              <a:gd name="T10" fmla="*/ 531998009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6172" name="Group 1040"/>
          <p:cNvGrpSpPr>
            <a:grpSpLocks/>
          </p:cNvGrpSpPr>
          <p:nvPr/>
        </p:nvGrpSpPr>
        <p:grpSpPr bwMode="auto">
          <a:xfrm flipH="1">
            <a:off x="5940425" y="3222625"/>
            <a:ext cx="414338" cy="373063"/>
            <a:chOff x="2839" y="3501"/>
            <a:chExt cx="755" cy="803"/>
          </a:xfrm>
        </p:grpSpPr>
        <p:pic>
          <p:nvPicPr>
            <p:cNvPr id="46326" name="Picture 1041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327" name="Freeform 1042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pic>
        <p:nvPicPr>
          <p:cNvPr id="46173" name="Picture 1043" descr="laptop_keyboard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064" flipH="1">
            <a:off x="7329488" y="5672138"/>
            <a:ext cx="388937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174" name="Freeform 1044"/>
          <p:cNvSpPr>
            <a:spLocks/>
          </p:cNvSpPr>
          <p:nvPr/>
        </p:nvSpPr>
        <p:spPr bwMode="auto">
          <a:xfrm>
            <a:off x="7458075" y="5516563"/>
            <a:ext cx="312738" cy="207962"/>
          </a:xfrm>
          <a:custGeom>
            <a:avLst/>
            <a:gdLst>
              <a:gd name="T0" fmla="*/ 2147483647 w 2982"/>
              <a:gd name="T1" fmla="*/ 0 h 2442"/>
              <a:gd name="T2" fmla="*/ 0 w 2982"/>
              <a:gd name="T3" fmla="*/ 2147483647 h 2442"/>
              <a:gd name="T4" fmla="*/ 2147483647 w 2982"/>
              <a:gd name="T5" fmla="*/ 2147483647 h 2442"/>
              <a:gd name="T6" fmla="*/ 2147483647 w 2982"/>
              <a:gd name="T7" fmla="*/ 2147483647 h 2442"/>
              <a:gd name="T8" fmla="*/ 2147483647 w 2982"/>
              <a:gd name="T9" fmla="*/ 0 h 24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982" h="2442">
                <a:moveTo>
                  <a:pt x="540" y="0"/>
                </a:moveTo>
                <a:lnTo>
                  <a:pt x="0" y="1734"/>
                </a:lnTo>
                <a:lnTo>
                  <a:pt x="2394" y="2442"/>
                </a:lnTo>
                <a:lnTo>
                  <a:pt x="2982" y="318"/>
                </a:lnTo>
                <a:lnTo>
                  <a:pt x="540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6175" name="Picture 1045" descr="screen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950" y="5521325"/>
            <a:ext cx="284163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176" name="Freeform 1046"/>
          <p:cNvSpPr>
            <a:spLocks/>
          </p:cNvSpPr>
          <p:nvPr/>
        </p:nvSpPr>
        <p:spPr bwMode="auto">
          <a:xfrm>
            <a:off x="7515225" y="5510213"/>
            <a:ext cx="265113" cy="39687"/>
          </a:xfrm>
          <a:custGeom>
            <a:avLst/>
            <a:gdLst>
              <a:gd name="T0" fmla="*/ 2147483647 w 2528"/>
              <a:gd name="T1" fmla="*/ 0 h 455"/>
              <a:gd name="T2" fmla="*/ 2147483647 w 2528"/>
              <a:gd name="T3" fmla="*/ 2147483647 h 455"/>
              <a:gd name="T4" fmla="*/ 2147483647 w 2528"/>
              <a:gd name="T5" fmla="*/ 2147483647 h 455"/>
              <a:gd name="T6" fmla="*/ 0 w 2528"/>
              <a:gd name="T7" fmla="*/ 2147483647 h 455"/>
              <a:gd name="T8" fmla="*/ 2147483647 w 2528"/>
              <a:gd name="T9" fmla="*/ 0 h 4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28" h="455">
                <a:moveTo>
                  <a:pt x="14" y="0"/>
                </a:moveTo>
                <a:lnTo>
                  <a:pt x="2528" y="341"/>
                </a:lnTo>
                <a:lnTo>
                  <a:pt x="2480" y="455"/>
                </a:lnTo>
                <a:lnTo>
                  <a:pt x="0" y="86"/>
                </a:lnTo>
                <a:lnTo>
                  <a:pt x="14" y="0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100000">
                <a:srgbClr val="EAEAEA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77" name="Freeform 1047"/>
          <p:cNvSpPr>
            <a:spLocks/>
          </p:cNvSpPr>
          <p:nvPr/>
        </p:nvSpPr>
        <p:spPr bwMode="auto">
          <a:xfrm>
            <a:off x="7456488" y="5510213"/>
            <a:ext cx="73025" cy="161925"/>
          </a:xfrm>
          <a:custGeom>
            <a:avLst/>
            <a:gdLst>
              <a:gd name="T0" fmla="*/ 2147483647 w 702"/>
              <a:gd name="T1" fmla="*/ 0 h 1893"/>
              <a:gd name="T2" fmla="*/ 0 w 702"/>
              <a:gd name="T3" fmla="*/ 2147483647 h 1893"/>
              <a:gd name="T4" fmla="*/ 2147483647 w 702"/>
              <a:gd name="T5" fmla="*/ 2147483647 h 1893"/>
              <a:gd name="T6" fmla="*/ 2147483647 w 702"/>
              <a:gd name="T7" fmla="*/ 2147483647 h 1893"/>
              <a:gd name="T8" fmla="*/ 2147483647 w 702"/>
              <a:gd name="T9" fmla="*/ 0 h 189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02" h="1893">
                <a:moveTo>
                  <a:pt x="579" y="0"/>
                </a:moveTo>
                <a:lnTo>
                  <a:pt x="0" y="1869"/>
                </a:lnTo>
                <a:lnTo>
                  <a:pt x="114" y="1893"/>
                </a:lnTo>
                <a:lnTo>
                  <a:pt x="702" y="51"/>
                </a:lnTo>
                <a:lnTo>
                  <a:pt x="579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78" name="Freeform 1048"/>
          <p:cNvSpPr>
            <a:spLocks/>
          </p:cNvSpPr>
          <p:nvPr/>
        </p:nvSpPr>
        <p:spPr bwMode="auto">
          <a:xfrm>
            <a:off x="7699375" y="5538788"/>
            <a:ext cx="79375" cy="185737"/>
          </a:xfrm>
          <a:custGeom>
            <a:avLst/>
            <a:gdLst>
              <a:gd name="T0" fmla="*/ 2147483647 w 756"/>
              <a:gd name="T1" fmla="*/ 0 h 2184"/>
              <a:gd name="T2" fmla="*/ 2147483647 w 756"/>
              <a:gd name="T3" fmla="*/ 2147483647 h 2184"/>
              <a:gd name="T4" fmla="*/ 0 w 756"/>
              <a:gd name="T5" fmla="*/ 2147483647 h 2184"/>
              <a:gd name="T6" fmla="*/ 2147483647 w 756"/>
              <a:gd name="T7" fmla="*/ 2147483647 h 2184"/>
              <a:gd name="T8" fmla="*/ 2147483647 w 756"/>
              <a:gd name="T9" fmla="*/ 0 h 21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56" h="2184">
                <a:moveTo>
                  <a:pt x="756" y="0"/>
                </a:moveTo>
                <a:lnTo>
                  <a:pt x="138" y="2184"/>
                </a:lnTo>
                <a:lnTo>
                  <a:pt x="0" y="2148"/>
                </a:lnTo>
                <a:lnTo>
                  <a:pt x="606" y="78"/>
                </a:lnTo>
                <a:lnTo>
                  <a:pt x="756" y="0"/>
                </a:ln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79" name="Freeform 1049"/>
          <p:cNvSpPr>
            <a:spLocks/>
          </p:cNvSpPr>
          <p:nvPr/>
        </p:nvSpPr>
        <p:spPr bwMode="auto">
          <a:xfrm>
            <a:off x="7454900" y="5662613"/>
            <a:ext cx="290513" cy="63500"/>
          </a:xfrm>
          <a:custGeom>
            <a:avLst/>
            <a:gdLst>
              <a:gd name="T0" fmla="*/ 2147483647 w 2773"/>
              <a:gd name="T1" fmla="*/ 0 h 738"/>
              <a:gd name="T2" fmla="*/ 0 w 2773"/>
              <a:gd name="T3" fmla="*/ 2147483647 h 738"/>
              <a:gd name="T4" fmla="*/ 2147483647 w 2773"/>
              <a:gd name="T5" fmla="*/ 2147483647 h 738"/>
              <a:gd name="T6" fmla="*/ 2147483647 w 2773"/>
              <a:gd name="T7" fmla="*/ 2147483647 h 738"/>
              <a:gd name="T8" fmla="*/ 2147483647 w 2773"/>
              <a:gd name="T9" fmla="*/ 0 h 7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773" h="738">
                <a:moveTo>
                  <a:pt x="33" y="0"/>
                </a:moveTo>
                <a:lnTo>
                  <a:pt x="0" y="99"/>
                </a:lnTo>
                <a:lnTo>
                  <a:pt x="2436" y="738"/>
                </a:lnTo>
                <a:cubicBezTo>
                  <a:pt x="2499" y="501"/>
                  <a:pt x="2773" y="727"/>
                  <a:pt x="2373" y="603"/>
                </a:cubicBezTo>
                <a:lnTo>
                  <a:pt x="33" y="0"/>
                </a:lnTo>
                <a:close/>
              </a:path>
            </a:pathLst>
          </a:custGeom>
          <a:gradFill rotWithShape="1">
            <a:gsLst>
              <a:gs pos="0">
                <a:srgbClr val="0000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80" name="Freeform 1050"/>
          <p:cNvSpPr>
            <a:spLocks/>
          </p:cNvSpPr>
          <p:nvPr/>
        </p:nvSpPr>
        <p:spPr bwMode="auto">
          <a:xfrm>
            <a:off x="7707313" y="5540375"/>
            <a:ext cx="74612" cy="187325"/>
          </a:xfrm>
          <a:custGeom>
            <a:avLst/>
            <a:gdLst>
              <a:gd name="T0" fmla="*/ 2147483647 w 637"/>
              <a:gd name="T1" fmla="*/ 0 h 1659"/>
              <a:gd name="T2" fmla="*/ 2147483647 w 637"/>
              <a:gd name="T3" fmla="*/ 0 h 1659"/>
              <a:gd name="T4" fmla="*/ 2147483647 w 637"/>
              <a:gd name="T5" fmla="*/ 2147483647 h 1659"/>
              <a:gd name="T6" fmla="*/ 0 w 637"/>
              <a:gd name="T7" fmla="*/ 2147483647 h 1659"/>
              <a:gd name="T8" fmla="*/ 2147483647 w 637"/>
              <a:gd name="T9" fmla="*/ 0 h 16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7" h="1659">
                <a:moveTo>
                  <a:pt x="615" y="0"/>
                </a:moveTo>
                <a:lnTo>
                  <a:pt x="637" y="0"/>
                </a:lnTo>
                <a:lnTo>
                  <a:pt x="68" y="1659"/>
                </a:lnTo>
                <a:lnTo>
                  <a:pt x="0" y="1647"/>
                </a:lnTo>
                <a:lnTo>
                  <a:pt x="615" y="0"/>
                </a:lnTo>
                <a:close/>
              </a:path>
            </a:pathLst>
          </a:custGeom>
          <a:solidFill>
            <a:srgbClr val="4D4D4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81" name="Freeform 1051"/>
          <p:cNvSpPr>
            <a:spLocks/>
          </p:cNvSpPr>
          <p:nvPr/>
        </p:nvSpPr>
        <p:spPr bwMode="auto">
          <a:xfrm>
            <a:off x="7454900" y="5672138"/>
            <a:ext cx="258763" cy="61912"/>
          </a:xfrm>
          <a:custGeom>
            <a:avLst/>
            <a:gdLst>
              <a:gd name="T0" fmla="*/ 0 w 2216"/>
              <a:gd name="T1" fmla="*/ 0 h 550"/>
              <a:gd name="T2" fmla="*/ 2147483647 w 2216"/>
              <a:gd name="T3" fmla="*/ 2147483647 h 550"/>
              <a:gd name="T4" fmla="*/ 2147483647 w 2216"/>
              <a:gd name="T5" fmla="*/ 2147483647 h 550"/>
              <a:gd name="T6" fmla="*/ 2147483647 w 2216"/>
              <a:gd name="T7" fmla="*/ 2147483647 h 550"/>
              <a:gd name="T8" fmla="*/ 0 w 2216"/>
              <a:gd name="T9" fmla="*/ 0 h 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216" h="550">
                <a:moveTo>
                  <a:pt x="0" y="0"/>
                </a:moveTo>
                <a:lnTo>
                  <a:pt x="9" y="57"/>
                </a:lnTo>
                <a:lnTo>
                  <a:pt x="2164" y="550"/>
                </a:lnTo>
                <a:lnTo>
                  <a:pt x="2216" y="496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100000">
                <a:srgbClr val="80808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6182" name="Group 1052"/>
          <p:cNvGrpSpPr>
            <a:grpSpLocks/>
          </p:cNvGrpSpPr>
          <p:nvPr/>
        </p:nvGrpSpPr>
        <p:grpSpPr bwMode="auto">
          <a:xfrm>
            <a:off x="7451725" y="5737225"/>
            <a:ext cx="87313" cy="38100"/>
            <a:chOff x="1740" y="2642"/>
            <a:chExt cx="752" cy="327"/>
          </a:xfrm>
        </p:grpSpPr>
        <p:sp>
          <p:nvSpPr>
            <p:cNvPr id="46320" name="Freeform 1053"/>
            <p:cNvSpPr>
              <a:spLocks/>
            </p:cNvSpPr>
            <p:nvPr/>
          </p:nvSpPr>
          <p:spPr bwMode="auto">
            <a:xfrm>
              <a:off x="1740" y="2642"/>
              <a:ext cx="752" cy="327"/>
            </a:xfrm>
            <a:custGeom>
              <a:avLst/>
              <a:gdLst>
                <a:gd name="T0" fmla="*/ 293 w 752"/>
                <a:gd name="T1" fmla="*/ 0 h 327"/>
                <a:gd name="T2" fmla="*/ 752 w 752"/>
                <a:gd name="T3" fmla="*/ 124 h 327"/>
                <a:gd name="T4" fmla="*/ 470 w 752"/>
                <a:gd name="T5" fmla="*/ 327 h 327"/>
                <a:gd name="T6" fmla="*/ 0 w 752"/>
                <a:gd name="T7" fmla="*/ 183 h 327"/>
                <a:gd name="T8" fmla="*/ 293 w 752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2" h="327">
                  <a:moveTo>
                    <a:pt x="293" y="0"/>
                  </a:moveTo>
                  <a:lnTo>
                    <a:pt x="752" y="124"/>
                  </a:lnTo>
                  <a:lnTo>
                    <a:pt x="470" y="327"/>
                  </a:lnTo>
                  <a:lnTo>
                    <a:pt x="0" y="183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21" name="Freeform 1054"/>
            <p:cNvSpPr>
              <a:spLocks/>
            </p:cNvSpPr>
            <p:nvPr/>
          </p:nvSpPr>
          <p:spPr bwMode="auto">
            <a:xfrm>
              <a:off x="1754" y="2649"/>
              <a:ext cx="726" cy="311"/>
            </a:xfrm>
            <a:custGeom>
              <a:avLst/>
              <a:gdLst>
                <a:gd name="T0" fmla="*/ 282 w 726"/>
                <a:gd name="T1" fmla="*/ 0 h 311"/>
                <a:gd name="T2" fmla="*/ 726 w 726"/>
                <a:gd name="T3" fmla="*/ 119 h 311"/>
                <a:gd name="T4" fmla="*/ 457 w 726"/>
                <a:gd name="T5" fmla="*/ 311 h 311"/>
                <a:gd name="T6" fmla="*/ 0 w 726"/>
                <a:gd name="T7" fmla="*/ 173 h 311"/>
                <a:gd name="T8" fmla="*/ 282 w 726"/>
                <a:gd name="T9" fmla="*/ 0 h 3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6" h="311">
                  <a:moveTo>
                    <a:pt x="282" y="0"/>
                  </a:moveTo>
                  <a:lnTo>
                    <a:pt x="726" y="119"/>
                  </a:lnTo>
                  <a:lnTo>
                    <a:pt x="457" y="311"/>
                  </a:lnTo>
                  <a:lnTo>
                    <a:pt x="0" y="173"/>
                  </a:lnTo>
                  <a:lnTo>
                    <a:pt x="282" y="0"/>
                  </a:lnTo>
                  <a:close/>
                </a:path>
              </a:pathLst>
            </a:custGeom>
            <a:gradFill rotWithShape="1">
              <a:gsLst>
                <a:gs pos="0">
                  <a:srgbClr val="4D4D4D"/>
                </a:gs>
                <a:gs pos="100000">
                  <a:srgbClr val="DDDDDD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22" name="Freeform 1055"/>
            <p:cNvSpPr>
              <a:spLocks/>
            </p:cNvSpPr>
            <p:nvPr/>
          </p:nvSpPr>
          <p:spPr bwMode="auto">
            <a:xfrm>
              <a:off x="1808" y="2770"/>
              <a:ext cx="258" cy="100"/>
            </a:xfrm>
            <a:custGeom>
              <a:avLst/>
              <a:gdLst>
                <a:gd name="T0" fmla="*/ 0 w 258"/>
                <a:gd name="T1" fmla="*/ 44 h 100"/>
                <a:gd name="T2" fmla="*/ 75 w 258"/>
                <a:gd name="T3" fmla="*/ 0 h 100"/>
                <a:gd name="T4" fmla="*/ 258 w 258"/>
                <a:gd name="T5" fmla="*/ 50 h 100"/>
                <a:gd name="T6" fmla="*/ 183 w 258"/>
                <a:gd name="T7" fmla="*/ 100 h 100"/>
                <a:gd name="T8" fmla="*/ 0 w 258"/>
                <a:gd name="T9" fmla="*/ 44 h 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8" h="100">
                  <a:moveTo>
                    <a:pt x="0" y="44"/>
                  </a:moveTo>
                  <a:lnTo>
                    <a:pt x="75" y="0"/>
                  </a:lnTo>
                  <a:lnTo>
                    <a:pt x="258" y="50"/>
                  </a:lnTo>
                  <a:lnTo>
                    <a:pt x="183" y="10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23" name="Freeform 1056"/>
            <p:cNvSpPr>
              <a:spLocks/>
            </p:cNvSpPr>
            <p:nvPr/>
          </p:nvSpPr>
          <p:spPr bwMode="auto">
            <a:xfrm>
              <a:off x="1799" y="2816"/>
              <a:ext cx="194" cy="63"/>
            </a:xfrm>
            <a:custGeom>
              <a:avLst/>
              <a:gdLst>
                <a:gd name="T0" fmla="*/ 12 w 194"/>
                <a:gd name="T1" fmla="*/ 0 h 63"/>
                <a:gd name="T2" fmla="*/ 194 w 194"/>
                <a:gd name="T3" fmla="*/ 53 h 63"/>
                <a:gd name="T4" fmla="*/ 180 w 194"/>
                <a:gd name="T5" fmla="*/ 63 h 63"/>
                <a:gd name="T6" fmla="*/ 0 w 194"/>
                <a:gd name="T7" fmla="*/ 9 h 63"/>
                <a:gd name="T8" fmla="*/ 12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24" name="Freeform 1057"/>
            <p:cNvSpPr>
              <a:spLocks/>
            </p:cNvSpPr>
            <p:nvPr/>
          </p:nvSpPr>
          <p:spPr bwMode="auto">
            <a:xfrm>
              <a:off x="2020" y="2834"/>
              <a:ext cx="258" cy="102"/>
            </a:xfrm>
            <a:custGeom>
              <a:avLst/>
              <a:gdLst>
                <a:gd name="T0" fmla="*/ 0 w 258"/>
                <a:gd name="T1" fmla="*/ 46 h 102"/>
                <a:gd name="T2" fmla="*/ 71 w 258"/>
                <a:gd name="T3" fmla="*/ 0 h 102"/>
                <a:gd name="T4" fmla="*/ 258 w 258"/>
                <a:gd name="T5" fmla="*/ 52 h 102"/>
                <a:gd name="T6" fmla="*/ 183 w 258"/>
                <a:gd name="T7" fmla="*/ 102 h 102"/>
                <a:gd name="T8" fmla="*/ 0 w 258"/>
                <a:gd name="T9" fmla="*/ 46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8" h="102">
                  <a:moveTo>
                    <a:pt x="0" y="46"/>
                  </a:moveTo>
                  <a:lnTo>
                    <a:pt x="71" y="0"/>
                  </a:lnTo>
                  <a:lnTo>
                    <a:pt x="258" y="52"/>
                  </a:lnTo>
                  <a:lnTo>
                    <a:pt x="183" y="102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25" name="Freeform 1058"/>
            <p:cNvSpPr>
              <a:spLocks/>
            </p:cNvSpPr>
            <p:nvPr/>
          </p:nvSpPr>
          <p:spPr bwMode="auto">
            <a:xfrm>
              <a:off x="2011" y="2882"/>
              <a:ext cx="194" cy="63"/>
            </a:xfrm>
            <a:custGeom>
              <a:avLst/>
              <a:gdLst>
                <a:gd name="T0" fmla="*/ 12 w 194"/>
                <a:gd name="T1" fmla="*/ 0 h 63"/>
                <a:gd name="T2" fmla="*/ 194 w 194"/>
                <a:gd name="T3" fmla="*/ 53 h 63"/>
                <a:gd name="T4" fmla="*/ 180 w 194"/>
                <a:gd name="T5" fmla="*/ 63 h 63"/>
                <a:gd name="T6" fmla="*/ 0 w 194"/>
                <a:gd name="T7" fmla="*/ 9 h 63"/>
                <a:gd name="T8" fmla="*/ 12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6183" name="Freeform 1059"/>
          <p:cNvSpPr>
            <a:spLocks/>
          </p:cNvSpPr>
          <p:nvPr/>
        </p:nvSpPr>
        <p:spPr bwMode="auto">
          <a:xfrm>
            <a:off x="7600950" y="5743575"/>
            <a:ext cx="106363" cy="80963"/>
          </a:xfrm>
          <a:custGeom>
            <a:avLst/>
            <a:gdLst>
              <a:gd name="T0" fmla="*/ 2147483647 w 990"/>
              <a:gd name="T1" fmla="*/ 2147483647 h 792"/>
              <a:gd name="T2" fmla="*/ 2147483647 w 990"/>
              <a:gd name="T3" fmla="*/ 0 h 792"/>
              <a:gd name="T4" fmla="*/ 2147483647 w 990"/>
              <a:gd name="T5" fmla="*/ 2147483647 h 792"/>
              <a:gd name="T6" fmla="*/ 0 w 990"/>
              <a:gd name="T7" fmla="*/ 2147483647 h 792"/>
              <a:gd name="T8" fmla="*/ 2147483647 w 990"/>
              <a:gd name="T9" fmla="*/ 2147483647 h 7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90" h="792">
                <a:moveTo>
                  <a:pt x="3" y="738"/>
                </a:moveTo>
                <a:lnTo>
                  <a:pt x="990" y="0"/>
                </a:lnTo>
                <a:lnTo>
                  <a:pt x="987" y="60"/>
                </a:lnTo>
                <a:lnTo>
                  <a:pt x="0" y="792"/>
                </a:lnTo>
                <a:lnTo>
                  <a:pt x="3" y="738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84" name="Freeform 1060"/>
          <p:cNvSpPr>
            <a:spLocks/>
          </p:cNvSpPr>
          <p:nvPr/>
        </p:nvSpPr>
        <p:spPr bwMode="auto">
          <a:xfrm>
            <a:off x="7329488" y="5749925"/>
            <a:ext cx="271462" cy="73025"/>
          </a:xfrm>
          <a:custGeom>
            <a:avLst/>
            <a:gdLst>
              <a:gd name="T0" fmla="*/ 2147483647 w 2532"/>
              <a:gd name="T1" fmla="*/ 0 h 723"/>
              <a:gd name="T2" fmla="*/ 2147483647 w 2532"/>
              <a:gd name="T3" fmla="*/ 0 h 723"/>
              <a:gd name="T4" fmla="*/ 2147483647 w 2532"/>
              <a:gd name="T5" fmla="*/ 2147483647 h 723"/>
              <a:gd name="T6" fmla="*/ 2147483647 w 2532"/>
              <a:gd name="T7" fmla="*/ 2147483647 h 723"/>
              <a:gd name="T8" fmla="*/ 0 w 2532"/>
              <a:gd name="T9" fmla="*/ 2147483647 h 723"/>
              <a:gd name="T10" fmla="*/ 2147483647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85" name="Freeform 1061"/>
          <p:cNvSpPr>
            <a:spLocks/>
          </p:cNvSpPr>
          <p:nvPr/>
        </p:nvSpPr>
        <p:spPr bwMode="auto">
          <a:xfrm>
            <a:off x="7331075" y="5735638"/>
            <a:ext cx="1588" cy="15875"/>
          </a:xfrm>
          <a:custGeom>
            <a:avLst/>
            <a:gdLst>
              <a:gd name="T0" fmla="*/ 2147483647 w 26"/>
              <a:gd name="T1" fmla="*/ 2147483647 h 147"/>
              <a:gd name="T2" fmla="*/ 2147483647 w 26"/>
              <a:gd name="T3" fmla="*/ 2147483647 h 147"/>
              <a:gd name="T4" fmla="*/ 0 w 26"/>
              <a:gd name="T5" fmla="*/ 2147483647 h 147"/>
              <a:gd name="T6" fmla="*/ 2147483647 w 26"/>
              <a:gd name="T7" fmla="*/ 0 h 147"/>
              <a:gd name="T8" fmla="*/ 2147483647 w 26"/>
              <a:gd name="T9" fmla="*/ 2147483647 h 1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6" h="147">
                <a:moveTo>
                  <a:pt x="26" y="10"/>
                </a:moveTo>
                <a:lnTo>
                  <a:pt x="23" y="147"/>
                </a:lnTo>
                <a:lnTo>
                  <a:pt x="0" y="144"/>
                </a:lnTo>
                <a:lnTo>
                  <a:pt x="3" y="0"/>
                </a:lnTo>
                <a:lnTo>
                  <a:pt x="26" y="1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86" name="Freeform 1062"/>
          <p:cNvSpPr>
            <a:spLocks/>
          </p:cNvSpPr>
          <p:nvPr/>
        </p:nvSpPr>
        <p:spPr bwMode="auto">
          <a:xfrm>
            <a:off x="7331075" y="5675313"/>
            <a:ext cx="125413" cy="61912"/>
          </a:xfrm>
          <a:custGeom>
            <a:avLst/>
            <a:gdLst>
              <a:gd name="T0" fmla="*/ 2147483647 w 1176"/>
              <a:gd name="T1" fmla="*/ 0 h 606"/>
              <a:gd name="T2" fmla="*/ 0 w 1176"/>
              <a:gd name="T3" fmla="*/ 2147483647 h 606"/>
              <a:gd name="T4" fmla="*/ 2147483647 w 1176"/>
              <a:gd name="T5" fmla="*/ 2147483647 h 606"/>
              <a:gd name="T6" fmla="*/ 2147483647 w 1176"/>
              <a:gd name="T7" fmla="*/ 2147483647 h 606"/>
              <a:gd name="T8" fmla="*/ 2147483647 w 1176"/>
              <a:gd name="T9" fmla="*/ 0 h 6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76" h="606">
                <a:moveTo>
                  <a:pt x="1170" y="0"/>
                </a:moveTo>
                <a:lnTo>
                  <a:pt x="0" y="597"/>
                </a:lnTo>
                <a:lnTo>
                  <a:pt x="30" y="606"/>
                </a:lnTo>
                <a:lnTo>
                  <a:pt x="1176" y="18"/>
                </a:lnTo>
                <a:lnTo>
                  <a:pt x="1170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87" name="Freeform 1063"/>
          <p:cNvSpPr>
            <a:spLocks/>
          </p:cNvSpPr>
          <p:nvPr/>
        </p:nvSpPr>
        <p:spPr bwMode="auto">
          <a:xfrm>
            <a:off x="7339013" y="5738813"/>
            <a:ext cx="257175" cy="71437"/>
          </a:xfrm>
          <a:custGeom>
            <a:avLst/>
            <a:gdLst>
              <a:gd name="T0" fmla="*/ 2147483647 w 2532"/>
              <a:gd name="T1" fmla="*/ 0 h 723"/>
              <a:gd name="T2" fmla="*/ 2147483647 w 2532"/>
              <a:gd name="T3" fmla="*/ 0 h 723"/>
              <a:gd name="T4" fmla="*/ 2147483647 w 2532"/>
              <a:gd name="T5" fmla="*/ 2147483647 h 723"/>
              <a:gd name="T6" fmla="*/ 2147483647 w 2532"/>
              <a:gd name="T7" fmla="*/ 2147483647 h 723"/>
              <a:gd name="T8" fmla="*/ 0 w 2532"/>
              <a:gd name="T9" fmla="*/ 2147483647 h 723"/>
              <a:gd name="T10" fmla="*/ 2147483647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88" name="Freeform 1064"/>
          <p:cNvSpPr>
            <a:spLocks/>
          </p:cNvSpPr>
          <p:nvPr/>
        </p:nvSpPr>
        <p:spPr bwMode="auto">
          <a:xfrm flipV="1">
            <a:off x="7596188" y="5734050"/>
            <a:ext cx="104775" cy="74613"/>
          </a:xfrm>
          <a:custGeom>
            <a:avLst/>
            <a:gdLst>
              <a:gd name="T0" fmla="*/ 727133162 w 2532"/>
              <a:gd name="T1" fmla="*/ 0 h 723"/>
              <a:gd name="T2" fmla="*/ 2147483647 w 2532"/>
              <a:gd name="T3" fmla="*/ 0 h 723"/>
              <a:gd name="T4" fmla="*/ 2147483647 w 2532"/>
              <a:gd name="T5" fmla="*/ 2147483647 h 723"/>
              <a:gd name="T6" fmla="*/ 2147483647 w 2532"/>
              <a:gd name="T7" fmla="*/ 2147483647 h 723"/>
              <a:gd name="T8" fmla="*/ 0 w 2532"/>
              <a:gd name="T9" fmla="*/ 2147483647 h 723"/>
              <a:gd name="T10" fmla="*/ 727133162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6189" name="Group 1065"/>
          <p:cNvGrpSpPr>
            <a:grpSpLocks/>
          </p:cNvGrpSpPr>
          <p:nvPr/>
        </p:nvGrpSpPr>
        <p:grpSpPr bwMode="auto">
          <a:xfrm>
            <a:off x="6351588" y="2493963"/>
            <a:ext cx="390525" cy="169862"/>
            <a:chOff x="4650" y="1129"/>
            <a:chExt cx="246" cy="95"/>
          </a:xfrm>
        </p:grpSpPr>
        <p:sp>
          <p:nvSpPr>
            <p:cNvPr id="46312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i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6313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 i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6314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i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46315" name="Group 1069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46318" name="Freeform 107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319" name="Freeform 107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337" name="Line 1072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338" name="Line 1073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grpSp>
        <p:nvGrpSpPr>
          <p:cNvPr id="46190" name="Group 1074"/>
          <p:cNvGrpSpPr>
            <a:grpSpLocks/>
          </p:cNvGrpSpPr>
          <p:nvPr/>
        </p:nvGrpSpPr>
        <p:grpSpPr bwMode="auto">
          <a:xfrm>
            <a:off x="6051550" y="3641725"/>
            <a:ext cx="390525" cy="169863"/>
            <a:chOff x="4650" y="1129"/>
            <a:chExt cx="246" cy="95"/>
          </a:xfrm>
        </p:grpSpPr>
        <p:sp>
          <p:nvSpPr>
            <p:cNvPr id="46304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i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6305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 i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6306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i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46307" name="Group 1078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46310" name="Freeform 1079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311" name="Freeform 1080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329" name="Line 1081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330" name="Line 1082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grpSp>
        <p:nvGrpSpPr>
          <p:cNvPr id="46191" name="Group 1083"/>
          <p:cNvGrpSpPr>
            <a:grpSpLocks/>
          </p:cNvGrpSpPr>
          <p:nvPr/>
        </p:nvGrpSpPr>
        <p:grpSpPr bwMode="auto">
          <a:xfrm>
            <a:off x="5529263" y="3016250"/>
            <a:ext cx="519112" cy="128588"/>
            <a:chOff x="2199" y="955"/>
            <a:chExt cx="2547" cy="506"/>
          </a:xfrm>
        </p:grpSpPr>
        <p:sp>
          <p:nvSpPr>
            <p:cNvPr id="46298" name="Freeform 1084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99" name="Freeform 1085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00" name="Freeform 1086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01" name="Freeform 1087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02" name="Freeform 1088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382 w 646"/>
                <a:gd name="T1" fmla="*/ 529 h 300"/>
                <a:gd name="T2" fmla="*/ 543 w 646"/>
                <a:gd name="T3" fmla="*/ 447 h 300"/>
                <a:gd name="T4" fmla="*/ 675 w 646"/>
                <a:gd name="T5" fmla="*/ 337 h 300"/>
                <a:gd name="T6" fmla="*/ 698 w 646"/>
                <a:gd name="T7" fmla="*/ 188 h 300"/>
                <a:gd name="T8" fmla="*/ 511 w 646"/>
                <a:gd name="T9" fmla="*/ 106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03" name="Freeform 1089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6192" name="Group 1090"/>
          <p:cNvGrpSpPr>
            <a:grpSpLocks/>
          </p:cNvGrpSpPr>
          <p:nvPr/>
        </p:nvGrpSpPr>
        <p:grpSpPr bwMode="auto">
          <a:xfrm>
            <a:off x="6248400" y="4852988"/>
            <a:ext cx="617538" cy="247650"/>
            <a:chOff x="2356" y="1300"/>
            <a:chExt cx="555" cy="194"/>
          </a:xfrm>
        </p:grpSpPr>
        <p:sp>
          <p:nvSpPr>
            <p:cNvPr id="46290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i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6291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 i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6292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i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46293" name="Group 1094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46296" name="Freeform 1095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297" name="Freeform 1096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315" name="Line 1097"/>
            <p:cNvSpPr>
              <a:spLocks noChangeShapeType="1"/>
            </p:cNvSpPr>
            <p:nvPr/>
          </p:nvSpPr>
          <p:spPr bwMode="auto">
            <a:xfrm>
              <a:off x="2357" y="1361"/>
              <a:ext cx="0" cy="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316" name="Line 1098"/>
            <p:cNvSpPr>
              <a:spLocks noChangeShapeType="1"/>
            </p:cNvSpPr>
            <p:nvPr/>
          </p:nvSpPr>
          <p:spPr bwMode="auto">
            <a:xfrm>
              <a:off x="2907" y="1363"/>
              <a:ext cx="0" cy="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grpSp>
        <p:nvGrpSpPr>
          <p:cNvPr id="46193" name="Group 1099"/>
          <p:cNvGrpSpPr>
            <a:grpSpLocks/>
          </p:cNvGrpSpPr>
          <p:nvPr/>
        </p:nvGrpSpPr>
        <p:grpSpPr bwMode="auto">
          <a:xfrm>
            <a:off x="6969125" y="4510088"/>
            <a:ext cx="617538" cy="247650"/>
            <a:chOff x="2356" y="1300"/>
            <a:chExt cx="555" cy="194"/>
          </a:xfrm>
        </p:grpSpPr>
        <p:sp>
          <p:nvSpPr>
            <p:cNvPr id="46282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i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6283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 i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6284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i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46285" name="Group 1103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46288" name="Freeform 1104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289" name="Freeform 1105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307" name="Line 1106"/>
            <p:cNvSpPr>
              <a:spLocks noChangeShapeType="1"/>
            </p:cNvSpPr>
            <p:nvPr/>
          </p:nvSpPr>
          <p:spPr bwMode="auto">
            <a:xfrm>
              <a:off x="2357" y="1361"/>
              <a:ext cx="0" cy="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308" name="Line 1107"/>
            <p:cNvSpPr>
              <a:spLocks noChangeShapeType="1"/>
            </p:cNvSpPr>
            <p:nvPr/>
          </p:nvSpPr>
          <p:spPr bwMode="auto">
            <a:xfrm>
              <a:off x="2907" y="1363"/>
              <a:ext cx="0" cy="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grpSp>
        <p:nvGrpSpPr>
          <p:cNvPr id="46194" name="Group 1108"/>
          <p:cNvGrpSpPr>
            <a:grpSpLocks/>
          </p:cNvGrpSpPr>
          <p:nvPr/>
        </p:nvGrpSpPr>
        <p:grpSpPr bwMode="auto">
          <a:xfrm>
            <a:off x="7585075" y="4811713"/>
            <a:ext cx="617538" cy="247650"/>
            <a:chOff x="2356" y="1300"/>
            <a:chExt cx="555" cy="194"/>
          </a:xfrm>
        </p:grpSpPr>
        <p:sp>
          <p:nvSpPr>
            <p:cNvPr id="46274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i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6275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 i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6276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i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46277" name="Group 1112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46280" name="Freeform 1113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281" name="Freeform 1114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299" name="Line 1115"/>
            <p:cNvSpPr>
              <a:spLocks noChangeShapeType="1"/>
            </p:cNvSpPr>
            <p:nvPr/>
          </p:nvSpPr>
          <p:spPr bwMode="auto">
            <a:xfrm>
              <a:off x="2357" y="1361"/>
              <a:ext cx="0" cy="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300" name="Line 1116"/>
            <p:cNvSpPr>
              <a:spLocks noChangeShapeType="1"/>
            </p:cNvSpPr>
            <p:nvPr/>
          </p:nvSpPr>
          <p:spPr bwMode="auto">
            <a:xfrm>
              <a:off x="2907" y="1363"/>
              <a:ext cx="0" cy="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sp>
        <p:nvSpPr>
          <p:cNvPr id="46195" name="Freeform 1118"/>
          <p:cNvSpPr>
            <a:spLocks/>
          </p:cNvSpPr>
          <p:nvPr/>
        </p:nvSpPr>
        <p:spPr bwMode="auto">
          <a:xfrm>
            <a:off x="7004050" y="3527425"/>
            <a:ext cx="1314450" cy="674688"/>
          </a:xfrm>
          <a:custGeom>
            <a:avLst/>
            <a:gdLst>
              <a:gd name="T0" fmla="*/ 2147483647 w 828"/>
              <a:gd name="T1" fmla="*/ 2147483647 h 425"/>
              <a:gd name="T2" fmla="*/ 2147483647 w 828"/>
              <a:gd name="T3" fmla="*/ 2147483647 h 425"/>
              <a:gd name="T4" fmla="*/ 2147483647 w 828"/>
              <a:gd name="T5" fmla="*/ 2147483647 h 425"/>
              <a:gd name="T6" fmla="*/ 2147483647 w 828"/>
              <a:gd name="T7" fmla="*/ 2147483647 h 425"/>
              <a:gd name="T8" fmla="*/ 2147483647 w 828"/>
              <a:gd name="T9" fmla="*/ 2147483647 h 425"/>
              <a:gd name="T10" fmla="*/ 2147483647 w 828"/>
              <a:gd name="T11" fmla="*/ 2147483647 h 425"/>
              <a:gd name="T12" fmla="*/ 2147483647 w 828"/>
              <a:gd name="T13" fmla="*/ 2147483647 h 425"/>
              <a:gd name="T14" fmla="*/ 2147483647 w 828"/>
              <a:gd name="T15" fmla="*/ 2147483647 h 425"/>
              <a:gd name="T16" fmla="*/ 2147483647 w 828"/>
              <a:gd name="T17" fmla="*/ 2147483647 h 425"/>
              <a:gd name="T18" fmla="*/ 2147483647 w 828"/>
              <a:gd name="T19" fmla="*/ 2147483647 h 425"/>
              <a:gd name="T20" fmla="*/ 2147483647 w 828"/>
              <a:gd name="T21" fmla="*/ 2147483647 h 425"/>
              <a:gd name="T22" fmla="*/ 2147483647 w 828"/>
              <a:gd name="T23" fmla="*/ 2147483647 h 42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828" h="425">
                <a:moveTo>
                  <a:pt x="382" y="30"/>
                </a:moveTo>
                <a:cubicBezTo>
                  <a:pt x="350" y="29"/>
                  <a:pt x="413" y="30"/>
                  <a:pt x="370" y="30"/>
                </a:cubicBezTo>
                <a:cubicBezTo>
                  <a:pt x="327" y="30"/>
                  <a:pt x="187" y="16"/>
                  <a:pt x="126" y="32"/>
                </a:cubicBezTo>
                <a:cubicBezTo>
                  <a:pt x="65" y="48"/>
                  <a:pt x="12" y="86"/>
                  <a:pt x="6" y="126"/>
                </a:cubicBezTo>
                <a:cubicBezTo>
                  <a:pt x="0" y="166"/>
                  <a:pt x="44" y="231"/>
                  <a:pt x="92" y="274"/>
                </a:cubicBezTo>
                <a:cubicBezTo>
                  <a:pt x="140" y="317"/>
                  <a:pt x="217" y="360"/>
                  <a:pt x="292" y="384"/>
                </a:cubicBezTo>
                <a:cubicBezTo>
                  <a:pt x="367" y="408"/>
                  <a:pt x="472" y="425"/>
                  <a:pt x="540" y="416"/>
                </a:cubicBezTo>
                <a:cubicBezTo>
                  <a:pt x="608" y="407"/>
                  <a:pt x="659" y="371"/>
                  <a:pt x="698" y="330"/>
                </a:cubicBezTo>
                <a:cubicBezTo>
                  <a:pt x="737" y="289"/>
                  <a:pt x="760" y="221"/>
                  <a:pt x="776" y="170"/>
                </a:cubicBezTo>
                <a:cubicBezTo>
                  <a:pt x="792" y="119"/>
                  <a:pt x="828" y="44"/>
                  <a:pt x="792" y="22"/>
                </a:cubicBezTo>
                <a:cubicBezTo>
                  <a:pt x="756" y="0"/>
                  <a:pt x="630" y="37"/>
                  <a:pt x="560" y="38"/>
                </a:cubicBezTo>
                <a:cubicBezTo>
                  <a:pt x="490" y="39"/>
                  <a:pt x="414" y="31"/>
                  <a:pt x="382" y="30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96" name="Freeform 1119"/>
          <p:cNvSpPr>
            <a:spLocks/>
          </p:cNvSpPr>
          <p:nvPr/>
        </p:nvSpPr>
        <p:spPr bwMode="auto">
          <a:xfrm>
            <a:off x="7023100" y="2001838"/>
            <a:ext cx="1730375" cy="1125537"/>
          </a:xfrm>
          <a:custGeom>
            <a:avLst/>
            <a:gdLst>
              <a:gd name="T0" fmla="*/ 2147483647 w 765"/>
              <a:gd name="T1" fmla="*/ 2147483647 h 459"/>
              <a:gd name="T2" fmla="*/ 2147483647 w 765"/>
              <a:gd name="T3" fmla="*/ 2147483647 h 459"/>
              <a:gd name="T4" fmla="*/ 2147483647 w 765"/>
              <a:gd name="T5" fmla="*/ 2147483647 h 459"/>
              <a:gd name="T6" fmla="*/ 2147483647 w 765"/>
              <a:gd name="T7" fmla="*/ 2147483647 h 459"/>
              <a:gd name="T8" fmla="*/ 2147483647 w 765"/>
              <a:gd name="T9" fmla="*/ 2147483647 h 459"/>
              <a:gd name="T10" fmla="*/ 2147483647 w 765"/>
              <a:gd name="T11" fmla="*/ 2147483647 h 459"/>
              <a:gd name="T12" fmla="*/ 2147483647 w 765"/>
              <a:gd name="T13" fmla="*/ 2147483647 h 459"/>
              <a:gd name="T14" fmla="*/ 2147483647 w 765"/>
              <a:gd name="T15" fmla="*/ 2147483647 h 459"/>
              <a:gd name="T16" fmla="*/ 2147483647 w 765"/>
              <a:gd name="T17" fmla="*/ 2147483647 h 459"/>
              <a:gd name="T18" fmla="*/ 2147483647 w 765"/>
              <a:gd name="T19" fmla="*/ 2147483647 h 459"/>
              <a:gd name="T20" fmla="*/ 2147483647 w 765"/>
              <a:gd name="T21" fmla="*/ 2147483647 h 459"/>
              <a:gd name="T22" fmla="*/ 2147483647 w 765"/>
              <a:gd name="T23" fmla="*/ 2147483647 h 45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765" h="459">
                <a:moveTo>
                  <a:pt x="424" y="10"/>
                </a:moveTo>
                <a:cubicBezTo>
                  <a:pt x="362" y="16"/>
                  <a:pt x="343" y="55"/>
                  <a:pt x="288" y="70"/>
                </a:cubicBezTo>
                <a:cubicBezTo>
                  <a:pt x="233" y="85"/>
                  <a:pt x="142" y="56"/>
                  <a:pt x="96" y="100"/>
                </a:cubicBezTo>
                <a:cubicBezTo>
                  <a:pt x="50" y="144"/>
                  <a:pt x="0" y="279"/>
                  <a:pt x="14" y="336"/>
                </a:cubicBezTo>
                <a:cubicBezTo>
                  <a:pt x="28" y="393"/>
                  <a:pt x="125" y="429"/>
                  <a:pt x="180" y="444"/>
                </a:cubicBezTo>
                <a:cubicBezTo>
                  <a:pt x="235" y="459"/>
                  <a:pt x="279" y="426"/>
                  <a:pt x="346" y="426"/>
                </a:cubicBezTo>
                <a:cubicBezTo>
                  <a:pt x="413" y="426"/>
                  <a:pt x="525" y="443"/>
                  <a:pt x="584" y="444"/>
                </a:cubicBezTo>
                <a:cubicBezTo>
                  <a:pt x="643" y="445"/>
                  <a:pt x="670" y="446"/>
                  <a:pt x="698" y="434"/>
                </a:cubicBezTo>
                <a:cubicBezTo>
                  <a:pt x="726" y="422"/>
                  <a:pt x="743" y="418"/>
                  <a:pt x="752" y="372"/>
                </a:cubicBezTo>
                <a:cubicBezTo>
                  <a:pt x="761" y="326"/>
                  <a:pt x="765" y="214"/>
                  <a:pt x="750" y="158"/>
                </a:cubicBezTo>
                <a:cubicBezTo>
                  <a:pt x="735" y="102"/>
                  <a:pt x="716" y="58"/>
                  <a:pt x="662" y="34"/>
                </a:cubicBezTo>
                <a:cubicBezTo>
                  <a:pt x="608" y="10"/>
                  <a:pt x="505" y="0"/>
                  <a:pt x="424" y="10"/>
                </a:cubicBezTo>
                <a:close/>
              </a:path>
            </a:pathLst>
          </a:custGeom>
          <a:gradFill rotWithShape="1">
            <a:gsLst>
              <a:gs pos="0">
                <a:srgbClr val="00CCFF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18" name="Line 1120"/>
          <p:cNvSpPr>
            <a:spLocks noChangeShapeType="1"/>
          </p:cNvSpPr>
          <p:nvPr/>
        </p:nvSpPr>
        <p:spPr bwMode="auto">
          <a:xfrm>
            <a:off x="7396163" y="3813175"/>
            <a:ext cx="163512" cy="1206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4219" name="Line 1121"/>
          <p:cNvSpPr>
            <a:spLocks noChangeShapeType="1"/>
          </p:cNvSpPr>
          <p:nvPr/>
        </p:nvSpPr>
        <p:spPr bwMode="auto">
          <a:xfrm>
            <a:off x="7493000" y="3733800"/>
            <a:ext cx="2794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4220" name="Line 1122"/>
          <p:cNvSpPr>
            <a:spLocks noChangeShapeType="1"/>
          </p:cNvSpPr>
          <p:nvPr/>
        </p:nvSpPr>
        <p:spPr bwMode="auto">
          <a:xfrm flipV="1">
            <a:off x="7729538" y="3819525"/>
            <a:ext cx="134937" cy="1047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4221" name="Line 1123"/>
          <p:cNvSpPr>
            <a:spLocks noChangeShapeType="1"/>
          </p:cNvSpPr>
          <p:nvPr/>
        </p:nvSpPr>
        <p:spPr bwMode="auto">
          <a:xfrm flipV="1">
            <a:off x="7577138" y="2492375"/>
            <a:ext cx="123825" cy="8731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4222" name="Line 1124"/>
          <p:cNvSpPr>
            <a:spLocks noChangeShapeType="1"/>
          </p:cNvSpPr>
          <p:nvPr/>
        </p:nvSpPr>
        <p:spPr bwMode="auto">
          <a:xfrm flipV="1">
            <a:off x="7577138" y="2562225"/>
            <a:ext cx="263525" cy="2889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4223" name="Line 1125"/>
          <p:cNvSpPr>
            <a:spLocks noChangeShapeType="1"/>
          </p:cNvSpPr>
          <p:nvPr/>
        </p:nvSpPr>
        <p:spPr bwMode="auto">
          <a:xfrm>
            <a:off x="7942263" y="2560638"/>
            <a:ext cx="0" cy="1968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4224" name="Line 1126"/>
          <p:cNvSpPr>
            <a:spLocks noChangeShapeType="1"/>
          </p:cNvSpPr>
          <p:nvPr/>
        </p:nvSpPr>
        <p:spPr bwMode="auto">
          <a:xfrm>
            <a:off x="7589838" y="2867025"/>
            <a:ext cx="188912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4225" name="Line 1127"/>
          <p:cNvSpPr>
            <a:spLocks noChangeShapeType="1"/>
          </p:cNvSpPr>
          <p:nvPr/>
        </p:nvSpPr>
        <p:spPr bwMode="auto">
          <a:xfrm>
            <a:off x="8150225" y="2857500"/>
            <a:ext cx="1778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4226" name="Line 1128"/>
          <p:cNvSpPr>
            <a:spLocks noChangeShapeType="1"/>
          </p:cNvSpPr>
          <p:nvPr/>
        </p:nvSpPr>
        <p:spPr bwMode="auto">
          <a:xfrm flipH="1">
            <a:off x="7296150" y="2933700"/>
            <a:ext cx="98425" cy="7048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4227" name="Line 1129"/>
          <p:cNvSpPr>
            <a:spLocks noChangeShapeType="1"/>
          </p:cNvSpPr>
          <p:nvPr/>
        </p:nvSpPr>
        <p:spPr bwMode="auto">
          <a:xfrm flipH="1">
            <a:off x="7888288" y="2933700"/>
            <a:ext cx="111125" cy="7270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grpSp>
        <p:nvGrpSpPr>
          <p:cNvPr id="46207" name="Group 1130"/>
          <p:cNvGrpSpPr>
            <a:grpSpLocks/>
          </p:cNvGrpSpPr>
          <p:nvPr/>
        </p:nvGrpSpPr>
        <p:grpSpPr bwMode="auto">
          <a:xfrm>
            <a:off x="7689850" y="2395538"/>
            <a:ext cx="390525" cy="169862"/>
            <a:chOff x="4650" y="1129"/>
            <a:chExt cx="246" cy="95"/>
          </a:xfrm>
        </p:grpSpPr>
        <p:sp>
          <p:nvSpPr>
            <p:cNvPr id="46266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i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6267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 i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6268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i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46269" name="Group 1134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46272" name="Freeform 1135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273" name="Freeform 1136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291" name="Line 1137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292" name="Line 1138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grpSp>
        <p:nvGrpSpPr>
          <p:cNvPr id="46208" name="Group 1139"/>
          <p:cNvGrpSpPr>
            <a:grpSpLocks/>
          </p:cNvGrpSpPr>
          <p:nvPr/>
        </p:nvGrpSpPr>
        <p:grpSpPr bwMode="auto">
          <a:xfrm>
            <a:off x="7762875" y="2757488"/>
            <a:ext cx="390525" cy="176212"/>
            <a:chOff x="4650" y="1129"/>
            <a:chExt cx="246" cy="95"/>
          </a:xfrm>
        </p:grpSpPr>
        <p:sp>
          <p:nvSpPr>
            <p:cNvPr id="46258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i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6259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 i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6260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i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46261" name="Group 1143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46264" name="Freeform 1144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265" name="Freeform 1145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283" name="Line 1146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284" name="Line 1147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grpSp>
        <p:nvGrpSpPr>
          <p:cNvPr id="46209" name="Group 1148"/>
          <p:cNvGrpSpPr>
            <a:grpSpLocks/>
          </p:cNvGrpSpPr>
          <p:nvPr/>
        </p:nvGrpSpPr>
        <p:grpSpPr bwMode="auto">
          <a:xfrm>
            <a:off x="7204075" y="2493963"/>
            <a:ext cx="390525" cy="169862"/>
            <a:chOff x="4650" y="1129"/>
            <a:chExt cx="246" cy="95"/>
          </a:xfrm>
        </p:grpSpPr>
        <p:sp>
          <p:nvSpPr>
            <p:cNvPr id="46250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i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6251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 i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6252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i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46253" name="Group 1152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46256" name="Freeform 1153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257" name="Freeform 1154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275" name="Line 1155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276" name="Line 1156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grpSp>
        <p:nvGrpSpPr>
          <p:cNvPr id="46210" name="Group 1157"/>
          <p:cNvGrpSpPr>
            <a:grpSpLocks/>
          </p:cNvGrpSpPr>
          <p:nvPr/>
        </p:nvGrpSpPr>
        <p:grpSpPr bwMode="auto">
          <a:xfrm>
            <a:off x="7215188" y="2757488"/>
            <a:ext cx="390525" cy="169862"/>
            <a:chOff x="4650" y="1129"/>
            <a:chExt cx="246" cy="95"/>
          </a:xfrm>
        </p:grpSpPr>
        <p:sp>
          <p:nvSpPr>
            <p:cNvPr id="46242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i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6243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 i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6244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i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46245" name="Group 1161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46248" name="Freeform 1162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249" name="Freeform 1163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267" name="Line 1164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268" name="Line 1165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sp>
        <p:nvSpPr>
          <p:cNvPr id="4232" name="Line 1166"/>
          <p:cNvSpPr>
            <a:spLocks noChangeShapeType="1"/>
          </p:cNvSpPr>
          <p:nvPr/>
        </p:nvSpPr>
        <p:spPr bwMode="auto">
          <a:xfrm>
            <a:off x="8358188" y="2855913"/>
            <a:ext cx="177800" cy="0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grpSp>
        <p:nvGrpSpPr>
          <p:cNvPr id="46212" name="Group 1167"/>
          <p:cNvGrpSpPr>
            <a:grpSpLocks/>
          </p:cNvGrpSpPr>
          <p:nvPr/>
        </p:nvGrpSpPr>
        <p:grpSpPr bwMode="auto">
          <a:xfrm>
            <a:off x="7400925" y="3911600"/>
            <a:ext cx="485775" cy="203200"/>
            <a:chOff x="4650" y="1129"/>
            <a:chExt cx="246" cy="95"/>
          </a:xfrm>
        </p:grpSpPr>
        <p:sp>
          <p:nvSpPr>
            <p:cNvPr id="46234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i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6235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 i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6236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i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46237" name="Group 1171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46240" name="Freeform 1172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241" name="Freeform 1173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259" name="Line 1174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260" name="Line 1175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grpSp>
        <p:nvGrpSpPr>
          <p:cNvPr id="46213" name="Group 1176"/>
          <p:cNvGrpSpPr>
            <a:grpSpLocks/>
          </p:cNvGrpSpPr>
          <p:nvPr/>
        </p:nvGrpSpPr>
        <p:grpSpPr bwMode="auto">
          <a:xfrm>
            <a:off x="7081838" y="3630613"/>
            <a:ext cx="485775" cy="203200"/>
            <a:chOff x="4650" y="1129"/>
            <a:chExt cx="246" cy="95"/>
          </a:xfrm>
        </p:grpSpPr>
        <p:sp>
          <p:nvSpPr>
            <p:cNvPr id="46226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i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6227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 i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6228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i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46229" name="Group 1180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46232" name="Freeform 1181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233" name="Freeform 1182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251" name="Line 1183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252" name="Line 1184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grpSp>
        <p:nvGrpSpPr>
          <p:cNvPr id="46214" name="Group 1185"/>
          <p:cNvGrpSpPr>
            <a:grpSpLocks/>
          </p:cNvGrpSpPr>
          <p:nvPr/>
        </p:nvGrpSpPr>
        <p:grpSpPr bwMode="auto">
          <a:xfrm>
            <a:off x="7743825" y="3643313"/>
            <a:ext cx="485775" cy="203200"/>
            <a:chOff x="4650" y="1129"/>
            <a:chExt cx="246" cy="95"/>
          </a:xfrm>
        </p:grpSpPr>
        <p:sp>
          <p:nvSpPr>
            <p:cNvPr id="46218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i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6219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 i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6220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i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46221" name="Group 1189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46224" name="Freeform 119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225" name="Freeform 119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243" name="Line 1192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244" name="Line 1193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sp>
        <p:nvSpPr>
          <p:cNvPr id="46215" name="Text Box 580"/>
          <p:cNvSpPr txBox="1">
            <a:spLocks noChangeArrowheads="1"/>
          </p:cNvSpPr>
          <p:nvPr/>
        </p:nvSpPr>
        <p:spPr bwMode="auto">
          <a:xfrm>
            <a:off x="7561263" y="2071688"/>
            <a:ext cx="11080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 i="0">
                <a:latin typeface="Arial" panose="020B0604020202020204" pitchFamily="34" charset="0"/>
              </a:rPr>
              <a:t>global ISP</a:t>
            </a:r>
          </a:p>
        </p:txBody>
      </p:sp>
      <p:sp>
        <p:nvSpPr>
          <p:cNvPr id="4237" name="Line 1196"/>
          <p:cNvSpPr>
            <a:spLocks noChangeShapeType="1"/>
          </p:cNvSpPr>
          <p:nvPr/>
        </p:nvSpPr>
        <p:spPr bwMode="auto">
          <a:xfrm flipH="1">
            <a:off x="7335838" y="4103688"/>
            <a:ext cx="223837" cy="4159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4238" name="Line 1197"/>
          <p:cNvSpPr>
            <a:spLocks noChangeShapeType="1"/>
          </p:cNvSpPr>
          <p:nvPr/>
        </p:nvSpPr>
        <p:spPr bwMode="auto">
          <a:xfrm>
            <a:off x="6737350" y="2571750"/>
            <a:ext cx="47625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Link Layer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35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Goals for Today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3285" y="852714"/>
            <a:ext cx="8799285" cy="5790363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Link Layer and Physical Layer</a:t>
            </a:r>
          </a:p>
          <a:p>
            <a:pPr lvl="1"/>
            <a:r>
              <a:rPr lang="en-US" sz="2400" dirty="0" smtClean="0"/>
              <a:t>Abstraction / services</a:t>
            </a:r>
          </a:p>
          <a:p>
            <a:pPr lvl="1"/>
            <a:r>
              <a:rPr lang="en-US" sz="2400" dirty="0" smtClean="0"/>
              <a:t>Switches and Local Area Networks</a:t>
            </a:r>
          </a:p>
          <a:p>
            <a:pPr lvl="2"/>
            <a:r>
              <a:rPr lang="en-US" sz="2000" dirty="0"/>
              <a:t>Ethernet switch</a:t>
            </a:r>
          </a:p>
          <a:p>
            <a:pPr lvl="2"/>
            <a:r>
              <a:rPr lang="en-US" sz="2000" dirty="0" smtClean="0"/>
              <a:t>Addressing</a:t>
            </a:r>
            <a:r>
              <a:rPr lang="en-US" sz="2000" dirty="0" smtClean="0"/>
              <a:t>, ARP (address resolution protocol)</a:t>
            </a:r>
          </a:p>
          <a:p>
            <a:pPr lvl="2"/>
            <a:r>
              <a:rPr lang="en-US" sz="2000" dirty="0" smtClean="0"/>
              <a:t>Ethernet</a:t>
            </a:r>
          </a:p>
          <a:p>
            <a:pPr lvl="1"/>
            <a:endParaRPr lang="en-US" dirty="0" smtClean="0"/>
          </a:p>
          <a:p>
            <a:r>
              <a:rPr lang="en-US" sz="2800" dirty="0" smtClean="0"/>
              <a:t>Data Center Network</a:t>
            </a:r>
          </a:p>
          <a:p>
            <a:pPr lvl="1"/>
            <a:r>
              <a:rPr lang="en-US" sz="2400" dirty="0" smtClean="0"/>
              <a:t>10GbE (10 Gigabit Ethernet)</a:t>
            </a:r>
          </a:p>
          <a:p>
            <a:pPr lvl="1"/>
            <a:endParaRPr lang="en-US" sz="2800" dirty="0" smtClean="0"/>
          </a:p>
          <a:p>
            <a:r>
              <a:rPr lang="en-US" sz="2800" dirty="0" smtClean="0"/>
              <a:t>Backup </a:t>
            </a:r>
            <a:r>
              <a:rPr lang="en-US" sz="2800" dirty="0" smtClean="0"/>
              <a:t>Slides</a:t>
            </a:r>
          </a:p>
          <a:p>
            <a:pPr lvl="1"/>
            <a:r>
              <a:rPr lang="en-US" sz="2400" dirty="0"/>
              <a:t>Multiple Access </a:t>
            </a:r>
            <a:r>
              <a:rPr lang="en-US" sz="2400" dirty="0" smtClean="0"/>
              <a:t>Protocols</a:t>
            </a:r>
            <a:endParaRPr lang="en-US" sz="2400" dirty="0" smtClean="0"/>
          </a:p>
          <a:p>
            <a:pPr lvl="1"/>
            <a:r>
              <a:rPr lang="en-US" sz="2400" dirty="0" smtClean="0"/>
              <a:t>Virtual Local Area Networks (VLAN)</a:t>
            </a:r>
          </a:p>
          <a:p>
            <a:pPr lvl="1"/>
            <a:r>
              <a:rPr lang="en-US" sz="2400" dirty="0"/>
              <a:t>Multiple Access Protocols</a:t>
            </a:r>
          </a:p>
          <a:p>
            <a:pPr lvl="1"/>
            <a:r>
              <a:rPr lang="en-US" sz="2400" dirty="0"/>
              <a:t>Putting it all together: A day and a life of a web </a:t>
            </a:r>
            <a:r>
              <a:rPr lang="en-US" sz="2400" dirty="0" smtClean="0"/>
              <a:t>request</a:t>
            </a:r>
          </a:p>
          <a:p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38035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10GbE (10 gigabit Ethernet)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4DB-87BA-48C8-9D3B-9C3E9F21DBF5}" type="datetime1">
              <a:rPr lang="en-US" smtClean="0"/>
              <a:pPr/>
              <a:t>2/22/2017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9447-7781-422B-80AA-8BF5919C3CC5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04800" y="3276600"/>
            <a:ext cx="2286000" cy="2895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ctr"/>
            <a:r>
              <a:rPr lang="en-US" dirty="0" smtClean="0"/>
              <a:t>Physical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81000" y="3581400"/>
            <a:ext cx="2133600" cy="1752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ctr"/>
            <a:r>
              <a:rPr lang="en-US" dirty="0" smtClean="0"/>
              <a:t>64/66b PCS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81000" y="5410200"/>
            <a:ext cx="2133600" cy="304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/>
              <a:t>PMA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81000" y="5791200"/>
            <a:ext cx="2133600" cy="304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/>
              <a:t>PMD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57200" y="3886200"/>
            <a:ext cx="914400" cy="3048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 smtClean="0"/>
              <a:t>Encode</a:t>
            </a:r>
            <a:endParaRPr lang="en-US" sz="1400" dirty="0"/>
          </a:p>
        </p:txBody>
      </p:sp>
      <p:sp>
        <p:nvSpPr>
          <p:cNvPr id="16" name="Rectangle 15"/>
          <p:cNvSpPr/>
          <p:nvPr/>
        </p:nvSpPr>
        <p:spPr>
          <a:xfrm>
            <a:off x="457200" y="4419600"/>
            <a:ext cx="914400" cy="3048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 smtClean="0"/>
              <a:t>Scrambler</a:t>
            </a:r>
            <a:endParaRPr lang="en-US" sz="1400" dirty="0"/>
          </a:p>
        </p:txBody>
      </p:sp>
      <p:sp>
        <p:nvSpPr>
          <p:cNvPr id="17" name="Rectangle 16"/>
          <p:cNvSpPr/>
          <p:nvPr/>
        </p:nvSpPr>
        <p:spPr>
          <a:xfrm>
            <a:off x="457200" y="4953000"/>
            <a:ext cx="914400" cy="3048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 smtClean="0"/>
              <a:t>Gearbox</a:t>
            </a:r>
            <a:endParaRPr lang="en-US" sz="1400" dirty="0"/>
          </a:p>
        </p:txBody>
      </p:sp>
      <p:sp>
        <p:nvSpPr>
          <p:cNvPr id="18" name="Rectangle 17"/>
          <p:cNvSpPr/>
          <p:nvPr/>
        </p:nvSpPr>
        <p:spPr>
          <a:xfrm>
            <a:off x="1524000" y="3886200"/>
            <a:ext cx="914400" cy="3048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 smtClean="0"/>
              <a:t>Decode</a:t>
            </a:r>
            <a:endParaRPr lang="en-US" sz="1400" dirty="0"/>
          </a:p>
        </p:txBody>
      </p:sp>
      <p:sp>
        <p:nvSpPr>
          <p:cNvPr id="19" name="Rectangle 18"/>
          <p:cNvSpPr/>
          <p:nvPr/>
        </p:nvSpPr>
        <p:spPr>
          <a:xfrm>
            <a:off x="1524000" y="4419600"/>
            <a:ext cx="914400" cy="3048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 smtClean="0"/>
              <a:t>Descrambler</a:t>
            </a:r>
            <a:endParaRPr lang="en-US" sz="1400" dirty="0"/>
          </a:p>
        </p:txBody>
      </p:sp>
      <p:sp>
        <p:nvSpPr>
          <p:cNvPr id="20" name="Rectangle 19"/>
          <p:cNvSpPr/>
          <p:nvPr/>
        </p:nvSpPr>
        <p:spPr>
          <a:xfrm>
            <a:off x="1524000" y="4953000"/>
            <a:ext cx="914400" cy="3048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 err="1" smtClean="0"/>
              <a:t>Blocksync</a:t>
            </a:r>
            <a:endParaRPr lang="en-US" sz="1400" dirty="0"/>
          </a:p>
        </p:txBody>
      </p:sp>
      <p:sp>
        <p:nvSpPr>
          <p:cNvPr id="21" name="Rectangle 20"/>
          <p:cNvSpPr/>
          <p:nvPr/>
        </p:nvSpPr>
        <p:spPr>
          <a:xfrm>
            <a:off x="304800" y="2819400"/>
            <a:ext cx="2286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/>
              <a:t>Data Link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304800" y="2362200"/>
            <a:ext cx="2286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/>
              <a:t>Network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304800" y="1905000"/>
            <a:ext cx="2286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/>
              <a:t>Transport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304800" y="1447800"/>
            <a:ext cx="2286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/>
              <a:t>Application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6088063" y="1524000"/>
            <a:ext cx="1392238" cy="30480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ea typeface="ＭＳ Ｐゴシック" charset="-128"/>
              </a:rPr>
              <a:t>Data</a:t>
            </a:r>
          </a:p>
        </p:txBody>
      </p:sp>
      <p:grpSp>
        <p:nvGrpSpPr>
          <p:cNvPr id="118" name="Group 117"/>
          <p:cNvGrpSpPr/>
          <p:nvPr/>
        </p:nvGrpSpPr>
        <p:grpSpPr>
          <a:xfrm>
            <a:off x="2819400" y="3886200"/>
            <a:ext cx="6248400" cy="304800"/>
            <a:chOff x="2819400" y="3886200"/>
            <a:chExt cx="6248400" cy="304800"/>
          </a:xfrm>
        </p:grpSpPr>
        <p:sp>
          <p:nvSpPr>
            <p:cNvPr id="32" name="Rectangle 31"/>
            <p:cNvSpPr/>
            <p:nvPr/>
          </p:nvSpPr>
          <p:spPr>
            <a:xfrm>
              <a:off x="2819400" y="3886200"/>
              <a:ext cx="762000" cy="3048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/S/</a:t>
              </a:r>
              <a:endParaRPr lang="en-US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733800" y="3886200"/>
              <a:ext cx="762000" cy="3048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/D/</a:t>
              </a:r>
              <a:endParaRPr lang="en-US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648200" y="3886200"/>
              <a:ext cx="762000" cy="3048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/D/</a:t>
              </a:r>
              <a:endParaRPr lang="en-US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562600" y="3886200"/>
              <a:ext cx="762000" cy="3048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/D/</a:t>
              </a:r>
              <a:endParaRPr lang="en-US" dirty="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477000" y="3886200"/>
              <a:ext cx="762000" cy="3048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/D/</a:t>
              </a:r>
              <a:endParaRPr lang="en-US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7391400" y="3886200"/>
              <a:ext cx="762000" cy="3048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/T/</a:t>
              </a:r>
              <a:endParaRPr lang="en-US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8305800" y="3886200"/>
              <a:ext cx="762000" cy="3048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/E/</a:t>
              </a:r>
              <a:endParaRPr lang="en-US" dirty="0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2819400" y="4419600"/>
            <a:ext cx="6248400" cy="304800"/>
            <a:chOff x="2819400" y="4419600"/>
            <a:chExt cx="6248400" cy="304800"/>
          </a:xfrm>
        </p:grpSpPr>
        <p:sp>
          <p:nvSpPr>
            <p:cNvPr id="41" name="Rectangle 40"/>
            <p:cNvSpPr/>
            <p:nvPr/>
          </p:nvSpPr>
          <p:spPr>
            <a:xfrm>
              <a:off x="2819400" y="4419600"/>
              <a:ext cx="762000" cy="3048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3733800" y="4419600"/>
              <a:ext cx="762000" cy="3048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648200" y="4419600"/>
              <a:ext cx="762000" cy="3048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5562600" y="4419600"/>
              <a:ext cx="762000" cy="3048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6477000" y="4419600"/>
              <a:ext cx="762000" cy="3048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7391400" y="4419600"/>
              <a:ext cx="762000" cy="3048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8305800" y="4419600"/>
              <a:ext cx="762000" cy="3048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2743200" y="4419600"/>
            <a:ext cx="5532119" cy="304800"/>
            <a:chOff x="2743200" y="4419600"/>
            <a:chExt cx="5532119" cy="304800"/>
          </a:xfrm>
        </p:grpSpPr>
        <p:sp>
          <p:nvSpPr>
            <p:cNvPr id="48" name="Rectangle 47"/>
            <p:cNvSpPr/>
            <p:nvPr/>
          </p:nvSpPr>
          <p:spPr>
            <a:xfrm>
              <a:off x="2743200" y="4419600"/>
              <a:ext cx="45719" cy="3048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3657600" y="4419600"/>
              <a:ext cx="45719" cy="3048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4572000" y="4419600"/>
              <a:ext cx="45719" cy="3048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5486400" y="4419600"/>
              <a:ext cx="45719" cy="3048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6400800" y="4419600"/>
              <a:ext cx="45719" cy="3048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7315200" y="4419600"/>
              <a:ext cx="45719" cy="3048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8229600" y="4419600"/>
              <a:ext cx="45719" cy="3048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2743200" y="4953000"/>
            <a:ext cx="6324600" cy="304800"/>
            <a:chOff x="2743200" y="4953000"/>
            <a:chExt cx="6324600" cy="304800"/>
          </a:xfrm>
        </p:grpSpPr>
        <p:sp>
          <p:nvSpPr>
            <p:cNvPr id="56" name="Rectangle 55"/>
            <p:cNvSpPr/>
            <p:nvPr/>
          </p:nvSpPr>
          <p:spPr>
            <a:xfrm>
              <a:off x="2743200" y="4953000"/>
              <a:ext cx="228600" cy="3048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3048000" y="4953000"/>
              <a:ext cx="228600" cy="3048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3352800" y="4953000"/>
              <a:ext cx="228600" cy="3048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3657600" y="4953000"/>
              <a:ext cx="228600" cy="3048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3962400" y="4953000"/>
              <a:ext cx="228600" cy="3048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4267200" y="4953000"/>
              <a:ext cx="228600" cy="3048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4572000" y="4953000"/>
              <a:ext cx="228600" cy="3048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4876800" y="4953000"/>
              <a:ext cx="228600" cy="3048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5181600" y="4953000"/>
              <a:ext cx="228600" cy="3048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5486400" y="4953000"/>
              <a:ext cx="228600" cy="3048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5791200" y="4953000"/>
              <a:ext cx="228600" cy="3048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6096000" y="4953000"/>
              <a:ext cx="228600" cy="3048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6400800" y="4953000"/>
              <a:ext cx="228600" cy="3048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6705600" y="4953000"/>
              <a:ext cx="228600" cy="3048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7010400" y="4953000"/>
              <a:ext cx="228600" cy="3048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7315200" y="4953000"/>
              <a:ext cx="228600" cy="3048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7620000" y="4953000"/>
              <a:ext cx="228600" cy="3048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7924800" y="4953000"/>
              <a:ext cx="228600" cy="3048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8229600" y="4953000"/>
              <a:ext cx="228600" cy="3048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8534400" y="4953000"/>
              <a:ext cx="228600" cy="3048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8839200" y="4953000"/>
              <a:ext cx="228600" cy="3048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5414963" y="1981200"/>
            <a:ext cx="2065338" cy="304800"/>
            <a:chOff x="5414963" y="1981200"/>
            <a:chExt cx="2065338" cy="304800"/>
          </a:xfrm>
        </p:grpSpPr>
        <p:sp>
          <p:nvSpPr>
            <p:cNvPr id="77" name="Rectangle 76"/>
            <p:cNvSpPr/>
            <p:nvPr/>
          </p:nvSpPr>
          <p:spPr>
            <a:xfrm>
              <a:off x="6088063" y="1981200"/>
              <a:ext cx="1392238" cy="304800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ea typeface="ＭＳ Ｐゴシック" charset="-128"/>
                </a:rPr>
                <a:t>Data</a:t>
              </a: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5414963" y="1981200"/>
              <a:ext cx="604837" cy="3048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  <a:ea typeface="ＭＳ Ｐゴシック" charset="-128"/>
                </a:rPr>
                <a:t>L3 </a:t>
              </a:r>
              <a:r>
                <a:rPr lang="en-US" sz="1200" dirty="0" err="1" smtClean="0">
                  <a:solidFill>
                    <a:schemeClr val="tx1"/>
                  </a:solidFill>
                  <a:ea typeface="ＭＳ Ｐゴシック" charset="-128"/>
                </a:rPr>
                <a:t>Hdr</a:t>
              </a:r>
              <a:endParaRPr lang="en-US" sz="1200" dirty="0">
                <a:solidFill>
                  <a:schemeClr val="tx1"/>
                </a:solidFill>
                <a:ea typeface="ＭＳ Ｐゴシック" charset="-128"/>
              </a:endParaRP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4729163" y="2438400"/>
            <a:ext cx="2751138" cy="304800"/>
            <a:chOff x="4729163" y="2438400"/>
            <a:chExt cx="2751138" cy="304800"/>
          </a:xfrm>
        </p:grpSpPr>
        <p:sp>
          <p:nvSpPr>
            <p:cNvPr id="84" name="Rectangle 83"/>
            <p:cNvSpPr/>
            <p:nvPr/>
          </p:nvSpPr>
          <p:spPr>
            <a:xfrm>
              <a:off x="6088063" y="2438400"/>
              <a:ext cx="1392238" cy="304800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ea typeface="ＭＳ Ｐゴシック" charset="-128"/>
                </a:rPr>
                <a:t>Data</a:t>
              </a: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5414963" y="2438400"/>
              <a:ext cx="604837" cy="3048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  <a:ea typeface="ＭＳ Ｐゴシック" charset="-128"/>
                </a:rPr>
                <a:t>L3 </a:t>
              </a:r>
              <a:r>
                <a:rPr lang="en-US" sz="1200" dirty="0" err="1" smtClean="0">
                  <a:solidFill>
                    <a:schemeClr val="tx1"/>
                  </a:solidFill>
                  <a:ea typeface="ＭＳ Ｐゴシック" charset="-128"/>
                </a:rPr>
                <a:t>Hdr</a:t>
              </a:r>
              <a:endParaRPr lang="en-US" sz="1200" dirty="0">
                <a:solidFill>
                  <a:schemeClr val="tx1"/>
                </a:solidFill>
                <a:ea typeface="ＭＳ Ｐゴシック" charset="-128"/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4729163" y="2438400"/>
              <a:ext cx="606425" cy="304800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  <a:ea typeface="ＭＳ Ｐゴシック" charset="-128"/>
                </a:rPr>
                <a:t>L2 </a:t>
              </a:r>
              <a:r>
                <a:rPr lang="en-US" sz="1200" dirty="0" err="1" smtClean="0">
                  <a:solidFill>
                    <a:schemeClr val="tx1"/>
                  </a:solidFill>
                  <a:ea typeface="ＭＳ Ｐゴシック" charset="-128"/>
                </a:rPr>
                <a:t>Hdr</a:t>
              </a:r>
              <a:endParaRPr lang="en-US" sz="1200" dirty="0">
                <a:solidFill>
                  <a:schemeClr val="tx1"/>
                </a:solidFill>
                <a:ea typeface="ＭＳ Ｐゴシック" charset="-128"/>
              </a:endParaRP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4729163" y="2895600"/>
            <a:ext cx="2751138" cy="304800"/>
            <a:chOff x="4729163" y="2895600"/>
            <a:chExt cx="2751138" cy="304800"/>
          </a:xfrm>
        </p:grpSpPr>
        <p:sp>
          <p:nvSpPr>
            <p:cNvPr id="91" name="Rectangle 90"/>
            <p:cNvSpPr/>
            <p:nvPr/>
          </p:nvSpPr>
          <p:spPr>
            <a:xfrm>
              <a:off x="6088063" y="2895600"/>
              <a:ext cx="1392238" cy="304800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ea typeface="ＭＳ Ｐゴシック" charset="-128"/>
                </a:rPr>
                <a:t>Data</a:t>
              </a: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5414963" y="2895600"/>
              <a:ext cx="604837" cy="3048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  <a:ea typeface="ＭＳ Ｐゴシック" charset="-128"/>
                </a:rPr>
                <a:t>L3 </a:t>
              </a:r>
              <a:r>
                <a:rPr lang="en-US" sz="1200" dirty="0" err="1" smtClean="0">
                  <a:solidFill>
                    <a:schemeClr val="tx1"/>
                  </a:solidFill>
                  <a:ea typeface="ＭＳ Ｐゴシック" charset="-128"/>
                </a:rPr>
                <a:t>Hdr</a:t>
              </a:r>
              <a:endParaRPr lang="en-US" sz="1200" dirty="0">
                <a:solidFill>
                  <a:schemeClr val="tx1"/>
                </a:solidFill>
                <a:ea typeface="ＭＳ Ｐゴシック" charset="-128"/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4729163" y="2895600"/>
              <a:ext cx="606425" cy="304800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  <a:ea typeface="ＭＳ Ｐゴシック" charset="-128"/>
                </a:rPr>
                <a:t>L2 </a:t>
              </a:r>
              <a:r>
                <a:rPr lang="en-US" sz="1200" dirty="0" err="1" smtClean="0">
                  <a:solidFill>
                    <a:schemeClr val="tx1"/>
                  </a:solidFill>
                  <a:ea typeface="ＭＳ Ｐゴシック" charset="-128"/>
                </a:rPr>
                <a:t>Hdr</a:t>
              </a:r>
              <a:endParaRPr lang="en-US" sz="1200" dirty="0">
                <a:solidFill>
                  <a:schemeClr val="tx1"/>
                </a:solidFill>
                <a:ea typeface="ＭＳ Ｐゴシック" charset="-128"/>
              </a:endParaRPr>
            </a:p>
          </p:txBody>
        </p:sp>
      </p:grpSp>
      <p:sp>
        <p:nvSpPr>
          <p:cNvPr id="96" name="Rectangle 95"/>
          <p:cNvSpPr/>
          <p:nvPr/>
        </p:nvSpPr>
        <p:spPr>
          <a:xfrm>
            <a:off x="8005763" y="2895600"/>
            <a:ext cx="909637" cy="304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1200">
                <a:solidFill>
                  <a:schemeClr val="tx1"/>
                </a:solidFill>
                <a:ea typeface="ＭＳ Ｐゴシック" charset="-128"/>
              </a:rPr>
              <a:t>Gap</a:t>
            </a:r>
          </a:p>
        </p:txBody>
      </p:sp>
      <p:sp>
        <p:nvSpPr>
          <p:cNvPr id="94" name="Rectangle 93"/>
          <p:cNvSpPr/>
          <p:nvPr/>
        </p:nvSpPr>
        <p:spPr>
          <a:xfrm>
            <a:off x="3890963" y="2895600"/>
            <a:ext cx="762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ea typeface="ＭＳ Ｐゴシック" charset="-128"/>
              </a:rPr>
              <a:t>Eth </a:t>
            </a:r>
            <a:r>
              <a:rPr lang="en-US" sz="1200" dirty="0" err="1" smtClean="0">
                <a:solidFill>
                  <a:schemeClr val="bg1"/>
                </a:solidFill>
                <a:ea typeface="ＭＳ Ｐゴシック" charset="-128"/>
              </a:rPr>
              <a:t>Hdr</a:t>
            </a:r>
            <a:endParaRPr lang="en-US" sz="1200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7561264" y="2895600"/>
            <a:ext cx="368299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/>
            <a:r>
              <a:rPr lang="en-US" sz="1200">
                <a:solidFill>
                  <a:schemeClr val="bg1"/>
                </a:solidFill>
                <a:ea typeface="ＭＳ Ｐゴシック" charset="-128"/>
              </a:rPr>
              <a:t>CRC</a:t>
            </a:r>
          </a:p>
        </p:txBody>
      </p:sp>
      <p:sp>
        <p:nvSpPr>
          <p:cNvPr id="97" name="Rectangle 96"/>
          <p:cNvSpPr/>
          <p:nvPr/>
        </p:nvSpPr>
        <p:spPr>
          <a:xfrm>
            <a:off x="3124200" y="2895600"/>
            <a:ext cx="681037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ea typeface="ＭＳ Ｐゴシック" charset="-128"/>
              </a:rPr>
              <a:t>Preamble</a:t>
            </a:r>
            <a:endParaRPr lang="en-US" sz="1200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2743200" y="5410200"/>
            <a:ext cx="6324600" cy="304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400" dirty="0" smtClean="0"/>
              <a:t>011010010110100101101001011010010110100101101001011010010110100101101</a:t>
            </a:r>
            <a:endParaRPr lang="en-US" sz="1400" dirty="0"/>
          </a:p>
        </p:txBody>
      </p:sp>
      <p:grpSp>
        <p:nvGrpSpPr>
          <p:cNvPr id="104" name="Group 103"/>
          <p:cNvGrpSpPr/>
          <p:nvPr/>
        </p:nvGrpSpPr>
        <p:grpSpPr>
          <a:xfrm>
            <a:off x="2743200" y="5867400"/>
            <a:ext cx="7985760" cy="237490"/>
            <a:chOff x="2743200" y="5867400"/>
            <a:chExt cx="7985760" cy="237490"/>
          </a:xfrm>
        </p:grpSpPr>
        <p:sp>
          <p:nvSpPr>
            <p:cNvPr id="89" name="Freeform 88"/>
            <p:cNvSpPr/>
            <p:nvPr/>
          </p:nvSpPr>
          <p:spPr>
            <a:xfrm>
              <a:off x="2743200" y="5867400"/>
              <a:ext cx="2887980" cy="237490"/>
            </a:xfrm>
            <a:custGeom>
              <a:avLst/>
              <a:gdLst>
                <a:gd name="connsiteX0" fmla="*/ 0 w 7299960"/>
                <a:gd name="connsiteY0" fmla="*/ 923290 h 939800"/>
                <a:gd name="connsiteX1" fmla="*/ 441960 w 7299960"/>
                <a:gd name="connsiteY1" fmla="*/ 16510 h 939800"/>
                <a:gd name="connsiteX2" fmla="*/ 906780 w 7299960"/>
                <a:gd name="connsiteY2" fmla="*/ 923290 h 939800"/>
                <a:gd name="connsiteX3" fmla="*/ 1356360 w 7299960"/>
                <a:gd name="connsiteY3" fmla="*/ 1270 h 939800"/>
                <a:gd name="connsiteX4" fmla="*/ 1813560 w 7299960"/>
                <a:gd name="connsiteY4" fmla="*/ 930910 h 939800"/>
                <a:gd name="connsiteX5" fmla="*/ 2263140 w 7299960"/>
                <a:gd name="connsiteY5" fmla="*/ 8890 h 939800"/>
                <a:gd name="connsiteX6" fmla="*/ 2727960 w 7299960"/>
                <a:gd name="connsiteY6" fmla="*/ 923290 h 939800"/>
                <a:gd name="connsiteX7" fmla="*/ 3185160 w 7299960"/>
                <a:gd name="connsiteY7" fmla="*/ 8890 h 939800"/>
                <a:gd name="connsiteX8" fmla="*/ 3642360 w 7299960"/>
                <a:gd name="connsiteY8" fmla="*/ 930910 h 939800"/>
                <a:gd name="connsiteX9" fmla="*/ 4091940 w 7299960"/>
                <a:gd name="connsiteY9" fmla="*/ 16510 h 939800"/>
                <a:gd name="connsiteX10" fmla="*/ 4556760 w 7299960"/>
                <a:gd name="connsiteY10" fmla="*/ 938530 h 939800"/>
                <a:gd name="connsiteX11" fmla="*/ 5006340 w 7299960"/>
                <a:gd name="connsiteY11" fmla="*/ 24130 h 939800"/>
                <a:gd name="connsiteX12" fmla="*/ 5471160 w 7299960"/>
                <a:gd name="connsiteY12" fmla="*/ 923290 h 939800"/>
                <a:gd name="connsiteX13" fmla="*/ 5928360 w 7299960"/>
                <a:gd name="connsiteY13" fmla="*/ 24130 h 939800"/>
                <a:gd name="connsiteX14" fmla="*/ 6393180 w 7299960"/>
                <a:gd name="connsiteY14" fmla="*/ 930910 h 939800"/>
                <a:gd name="connsiteX15" fmla="*/ 6827520 w 7299960"/>
                <a:gd name="connsiteY15" fmla="*/ 8890 h 939800"/>
                <a:gd name="connsiteX16" fmla="*/ 7299960 w 7299960"/>
                <a:gd name="connsiteY16" fmla="*/ 923290 h 939800"/>
                <a:gd name="connsiteX17" fmla="*/ 7299960 w 7299960"/>
                <a:gd name="connsiteY17" fmla="*/ 923290 h 939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299960" h="939800">
                  <a:moveTo>
                    <a:pt x="0" y="923290"/>
                  </a:moveTo>
                  <a:cubicBezTo>
                    <a:pt x="145415" y="469900"/>
                    <a:pt x="290830" y="16510"/>
                    <a:pt x="441960" y="16510"/>
                  </a:cubicBezTo>
                  <a:cubicBezTo>
                    <a:pt x="593090" y="16510"/>
                    <a:pt x="754380" y="925830"/>
                    <a:pt x="906780" y="923290"/>
                  </a:cubicBezTo>
                  <a:cubicBezTo>
                    <a:pt x="1059180" y="920750"/>
                    <a:pt x="1205230" y="0"/>
                    <a:pt x="1356360" y="1270"/>
                  </a:cubicBezTo>
                  <a:cubicBezTo>
                    <a:pt x="1507490" y="2540"/>
                    <a:pt x="1662430" y="929640"/>
                    <a:pt x="1813560" y="930910"/>
                  </a:cubicBezTo>
                  <a:cubicBezTo>
                    <a:pt x="1964690" y="932180"/>
                    <a:pt x="2110740" y="10160"/>
                    <a:pt x="2263140" y="8890"/>
                  </a:cubicBezTo>
                  <a:cubicBezTo>
                    <a:pt x="2415540" y="7620"/>
                    <a:pt x="2574290" y="923290"/>
                    <a:pt x="2727960" y="923290"/>
                  </a:cubicBezTo>
                  <a:cubicBezTo>
                    <a:pt x="2881630" y="923290"/>
                    <a:pt x="3032760" y="7620"/>
                    <a:pt x="3185160" y="8890"/>
                  </a:cubicBezTo>
                  <a:cubicBezTo>
                    <a:pt x="3337560" y="10160"/>
                    <a:pt x="3491230" y="929640"/>
                    <a:pt x="3642360" y="930910"/>
                  </a:cubicBezTo>
                  <a:cubicBezTo>
                    <a:pt x="3793490" y="932180"/>
                    <a:pt x="3939540" y="15240"/>
                    <a:pt x="4091940" y="16510"/>
                  </a:cubicBezTo>
                  <a:cubicBezTo>
                    <a:pt x="4244340" y="17780"/>
                    <a:pt x="4404360" y="937260"/>
                    <a:pt x="4556760" y="938530"/>
                  </a:cubicBezTo>
                  <a:cubicBezTo>
                    <a:pt x="4709160" y="939800"/>
                    <a:pt x="4853940" y="26670"/>
                    <a:pt x="5006340" y="24130"/>
                  </a:cubicBezTo>
                  <a:cubicBezTo>
                    <a:pt x="5158740" y="21590"/>
                    <a:pt x="5317490" y="923290"/>
                    <a:pt x="5471160" y="923290"/>
                  </a:cubicBezTo>
                  <a:cubicBezTo>
                    <a:pt x="5624830" y="923290"/>
                    <a:pt x="5774690" y="22860"/>
                    <a:pt x="5928360" y="24130"/>
                  </a:cubicBezTo>
                  <a:cubicBezTo>
                    <a:pt x="6082030" y="25400"/>
                    <a:pt x="6243320" y="933450"/>
                    <a:pt x="6393180" y="930910"/>
                  </a:cubicBezTo>
                  <a:cubicBezTo>
                    <a:pt x="6543040" y="928370"/>
                    <a:pt x="6676390" y="10160"/>
                    <a:pt x="6827520" y="8890"/>
                  </a:cubicBezTo>
                  <a:cubicBezTo>
                    <a:pt x="6978650" y="7620"/>
                    <a:pt x="7299960" y="923290"/>
                    <a:pt x="7299960" y="923290"/>
                  </a:cubicBezTo>
                  <a:lnTo>
                    <a:pt x="7299960" y="923290"/>
                  </a:lnTo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Freeform 89"/>
            <p:cNvSpPr/>
            <p:nvPr/>
          </p:nvSpPr>
          <p:spPr>
            <a:xfrm>
              <a:off x="5288280" y="5867400"/>
              <a:ext cx="2887980" cy="237490"/>
            </a:xfrm>
            <a:custGeom>
              <a:avLst/>
              <a:gdLst>
                <a:gd name="connsiteX0" fmla="*/ 0 w 7299960"/>
                <a:gd name="connsiteY0" fmla="*/ 923290 h 939800"/>
                <a:gd name="connsiteX1" fmla="*/ 441960 w 7299960"/>
                <a:gd name="connsiteY1" fmla="*/ 16510 h 939800"/>
                <a:gd name="connsiteX2" fmla="*/ 906780 w 7299960"/>
                <a:gd name="connsiteY2" fmla="*/ 923290 h 939800"/>
                <a:gd name="connsiteX3" fmla="*/ 1356360 w 7299960"/>
                <a:gd name="connsiteY3" fmla="*/ 1270 h 939800"/>
                <a:gd name="connsiteX4" fmla="*/ 1813560 w 7299960"/>
                <a:gd name="connsiteY4" fmla="*/ 930910 h 939800"/>
                <a:gd name="connsiteX5" fmla="*/ 2263140 w 7299960"/>
                <a:gd name="connsiteY5" fmla="*/ 8890 h 939800"/>
                <a:gd name="connsiteX6" fmla="*/ 2727960 w 7299960"/>
                <a:gd name="connsiteY6" fmla="*/ 923290 h 939800"/>
                <a:gd name="connsiteX7" fmla="*/ 3185160 w 7299960"/>
                <a:gd name="connsiteY7" fmla="*/ 8890 h 939800"/>
                <a:gd name="connsiteX8" fmla="*/ 3642360 w 7299960"/>
                <a:gd name="connsiteY8" fmla="*/ 930910 h 939800"/>
                <a:gd name="connsiteX9" fmla="*/ 4091940 w 7299960"/>
                <a:gd name="connsiteY9" fmla="*/ 16510 h 939800"/>
                <a:gd name="connsiteX10" fmla="*/ 4556760 w 7299960"/>
                <a:gd name="connsiteY10" fmla="*/ 938530 h 939800"/>
                <a:gd name="connsiteX11" fmla="*/ 5006340 w 7299960"/>
                <a:gd name="connsiteY11" fmla="*/ 24130 h 939800"/>
                <a:gd name="connsiteX12" fmla="*/ 5471160 w 7299960"/>
                <a:gd name="connsiteY12" fmla="*/ 923290 h 939800"/>
                <a:gd name="connsiteX13" fmla="*/ 5928360 w 7299960"/>
                <a:gd name="connsiteY13" fmla="*/ 24130 h 939800"/>
                <a:gd name="connsiteX14" fmla="*/ 6393180 w 7299960"/>
                <a:gd name="connsiteY14" fmla="*/ 930910 h 939800"/>
                <a:gd name="connsiteX15" fmla="*/ 6827520 w 7299960"/>
                <a:gd name="connsiteY15" fmla="*/ 8890 h 939800"/>
                <a:gd name="connsiteX16" fmla="*/ 7299960 w 7299960"/>
                <a:gd name="connsiteY16" fmla="*/ 923290 h 939800"/>
                <a:gd name="connsiteX17" fmla="*/ 7299960 w 7299960"/>
                <a:gd name="connsiteY17" fmla="*/ 923290 h 939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299960" h="939800">
                  <a:moveTo>
                    <a:pt x="0" y="923290"/>
                  </a:moveTo>
                  <a:cubicBezTo>
                    <a:pt x="145415" y="469900"/>
                    <a:pt x="290830" y="16510"/>
                    <a:pt x="441960" y="16510"/>
                  </a:cubicBezTo>
                  <a:cubicBezTo>
                    <a:pt x="593090" y="16510"/>
                    <a:pt x="754380" y="925830"/>
                    <a:pt x="906780" y="923290"/>
                  </a:cubicBezTo>
                  <a:cubicBezTo>
                    <a:pt x="1059180" y="920750"/>
                    <a:pt x="1205230" y="0"/>
                    <a:pt x="1356360" y="1270"/>
                  </a:cubicBezTo>
                  <a:cubicBezTo>
                    <a:pt x="1507490" y="2540"/>
                    <a:pt x="1662430" y="929640"/>
                    <a:pt x="1813560" y="930910"/>
                  </a:cubicBezTo>
                  <a:cubicBezTo>
                    <a:pt x="1964690" y="932180"/>
                    <a:pt x="2110740" y="10160"/>
                    <a:pt x="2263140" y="8890"/>
                  </a:cubicBezTo>
                  <a:cubicBezTo>
                    <a:pt x="2415540" y="7620"/>
                    <a:pt x="2574290" y="923290"/>
                    <a:pt x="2727960" y="923290"/>
                  </a:cubicBezTo>
                  <a:cubicBezTo>
                    <a:pt x="2881630" y="923290"/>
                    <a:pt x="3032760" y="7620"/>
                    <a:pt x="3185160" y="8890"/>
                  </a:cubicBezTo>
                  <a:cubicBezTo>
                    <a:pt x="3337560" y="10160"/>
                    <a:pt x="3491230" y="929640"/>
                    <a:pt x="3642360" y="930910"/>
                  </a:cubicBezTo>
                  <a:cubicBezTo>
                    <a:pt x="3793490" y="932180"/>
                    <a:pt x="3939540" y="15240"/>
                    <a:pt x="4091940" y="16510"/>
                  </a:cubicBezTo>
                  <a:cubicBezTo>
                    <a:pt x="4244340" y="17780"/>
                    <a:pt x="4404360" y="937260"/>
                    <a:pt x="4556760" y="938530"/>
                  </a:cubicBezTo>
                  <a:cubicBezTo>
                    <a:pt x="4709160" y="939800"/>
                    <a:pt x="4853940" y="26670"/>
                    <a:pt x="5006340" y="24130"/>
                  </a:cubicBezTo>
                  <a:cubicBezTo>
                    <a:pt x="5158740" y="21590"/>
                    <a:pt x="5317490" y="923290"/>
                    <a:pt x="5471160" y="923290"/>
                  </a:cubicBezTo>
                  <a:cubicBezTo>
                    <a:pt x="5624830" y="923290"/>
                    <a:pt x="5774690" y="22860"/>
                    <a:pt x="5928360" y="24130"/>
                  </a:cubicBezTo>
                  <a:cubicBezTo>
                    <a:pt x="6082030" y="25400"/>
                    <a:pt x="6243320" y="933450"/>
                    <a:pt x="6393180" y="930910"/>
                  </a:cubicBezTo>
                  <a:cubicBezTo>
                    <a:pt x="6543040" y="928370"/>
                    <a:pt x="6676390" y="10160"/>
                    <a:pt x="6827520" y="8890"/>
                  </a:cubicBezTo>
                  <a:cubicBezTo>
                    <a:pt x="6978650" y="7620"/>
                    <a:pt x="7299960" y="923290"/>
                    <a:pt x="7299960" y="923290"/>
                  </a:cubicBezTo>
                  <a:lnTo>
                    <a:pt x="7299960" y="923290"/>
                  </a:lnTo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>
              <a:off x="7840980" y="5867400"/>
              <a:ext cx="2887980" cy="237490"/>
            </a:xfrm>
            <a:custGeom>
              <a:avLst/>
              <a:gdLst>
                <a:gd name="connsiteX0" fmla="*/ 0 w 7299960"/>
                <a:gd name="connsiteY0" fmla="*/ 923290 h 939800"/>
                <a:gd name="connsiteX1" fmla="*/ 441960 w 7299960"/>
                <a:gd name="connsiteY1" fmla="*/ 16510 h 939800"/>
                <a:gd name="connsiteX2" fmla="*/ 906780 w 7299960"/>
                <a:gd name="connsiteY2" fmla="*/ 923290 h 939800"/>
                <a:gd name="connsiteX3" fmla="*/ 1356360 w 7299960"/>
                <a:gd name="connsiteY3" fmla="*/ 1270 h 939800"/>
                <a:gd name="connsiteX4" fmla="*/ 1813560 w 7299960"/>
                <a:gd name="connsiteY4" fmla="*/ 930910 h 939800"/>
                <a:gd name="connsiteX5" fmla="*/ 2263140 w 7299960"/>
                <a:gd name="connsiteY5" fmla="*/ 8890 h 939800"/>
                <a:gd name="connsiteX6" fmla="*/ 2727960 w 7299960"/>
                <a:gd name="connsiteY6" fmla="*/ 923290 h 939800"/>
                <a:gd name="connsiteX7" fmla="*/ 3185160 w 7299960"/>
                <a:gd name="connsiteY7" fmla="*/ 8890 h 939800"/>
                <a:gd name="connsiteX8" fmla="*/ 3642360 w 7299960"/>
                <a:gd name="connsiteY8" fmla="*/ 930910 h 939800"/>
                <a:gd name="connsiteX9" fmla="*/ 4091940 w 7299960"/>
                <a:gd name="connsiteY9" fmla="*/ 16510 h 939800"/>
                <a:gd name="connsiteX10" fmla="*/ 4556760 w 7299960"/>
                <a:gd name="connsiteY10" fmla="*/ 938530 h 939800"/>
                <a:gd name="connsiteX11" fmla="*/ 5006340 w 7299960"/>
                <a:gd name="connsiteY11" fmla="*/ 24130 h 939800"/>
                <a:gd name="connsiteX12" fmla="*/ 5471160 w 7299960"/>
                <a:gd name="connsiteY12" fmla="*/ 923290 h 939800"/>
                <a:gd name="connsiteX13" fmla="*/ 5928360 w 7299960"/>
                <a:gd name="connsiteY13" fmla="*/ 24130 h 939800"/>
                <a:gd name="connsiteX14" fmla="*/ 6393180 w 7299960"/>
                <a:gd name="connsiteY14" fmla="*/ 930910 h 939800"/>
                <a:gd name="connsiteX15" fmla="*/ 6827520 w 7299960"/>
                <a:gd name="connsiteY15" fmla="*/ 8890 h 939800"/>
                <a:gd name="connsiteX16" fmla="*/ 7299960 w 7299960"/>
                <a:gd name="connsiteY16" fmla="*/ 923290 h 939800"/>
                <a:gd name="connsiteX17" fmla="*/ 7299960 w 7299960"/>
                <a:gd name="connsiteY17" fmla="*/ 923290 h 939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299960" h="939800">
                  <a:moveTo>
                    <a:pt x="0" y="923290"/>
                  </a:moveTo>
                  <a:cubicBezTo>
                    <a:pt x="145415" y="469900"/>
                    <a:pt x="290830" y="16510"/>
                    <a:pt x="441960" y="16510"/>
                  </a:cubicBezTo>
                  <a:cubicBezTo>
                    <a:pt x="593090" y="16510"/>
                    <a:pt x="754380" y="925830"/>
                    <a:pt x="906780" y="923290"/>
                  </a:cubicBezTo>
                  <a:cubicBezTo>
                    <a:pt x="1059180" y="920750"/>
                    <a:pt x="1205230" y="0"/>
                    <a:pt x="1356360" y="1270"/>
                  </a:cubicBezTo>
                  <a:cubicBezTo>
                    <a:pt x="1507490" y="2540"/>
                    <a:pt x="1662430" y="929640"/>
                    <a:pt x="1813560" y="930910"/>
                  </a:cubicBezTo>
                  <a:cubicBezTo>
                    <a:pt x="1964690" y="932180"/>
                    <a:pt x="2110740" y="10160"/>
                    <a:pt x="2263140" y="8890"/>
                  </a:cubicBezTo>
                  <a:cubicBezTo>
                    <a:pt x="2415540" y="7620"/>
                    <a:pt x="2574290" y="923290"/>
                    <a:pt x="2727960" y="923290"/>
                  </a:cubicBezTo>
                  <a:cubicBezTo>
                    <a:pt x="2881630" y="923290"/>
                    <a:pt x="3032760" y="7620"/>
                    <a:pt x="3185160" y="8890"/>
                  </a:cubicBezTo>
                  <a:cubicBezTo>
                    <a:pt x="3337560" y="10160"/>
                    <a:pt x="3491230" y="929640"/>
                    <a:pt x="3642360" y="930910"/>
                  </a:cubicBezTo>
                  <a:cubicBezTo>
                    <a:pt x="3793490" y="932180"/>
                    <a:pt x="3939540" y="15240"/>
                    <a:pt x="4091940" y="16510"/>
                  </a:cubicBezTo>
                  <a:cubicBezTo>
                    <a:pt x="4244340" y="17780"/>
                    <a:pt x="4404360" y="937260"/>
                    <a:pt x="4556760" y="938530"/>
                  </a:cubicBezTo>
                  <a:cubicBezTo>
                    <a:pt x="4709160" y="939800"/>
                    <a:pt x="4853940" y="26670"/>
                    <a:pt x="5006340" y="24130"/>
                  </a:cubicBezTo>
                  <a:cubicBezTo>
                    <a:pt x="5158740" y="21590"/>
                    <a:pt x="5317490" y="923290"/>
                    <a:pt x="5471160" y="923290"/>
                  </a:cubicBezTo>
                  <a:cubicBezTo>
                    <a:pt x="5624830" y="923290"/>
                    <a:pt x="5774690" y="22860"/>
                    <a:pt x="5928360" y="24130"/>
                  </a:cubicBezTo>
                  <a:cubicBezTo>
                    <a:pt x="6082030" y="25400"/>
                    <a:pt x="6243320" y="933450"/>
                    <a:pt x="6393180" y="930910"/>
                  </a:cubicBezTo>
                  <a:cubicBezTo>
                    <a:pt x="6543040" y="928370"/>
                    <a:pt x="6676390" y="10160"/>
                    <a:pt x="6827520" y="8890"/>
                  </a:cubicBezTo>
                  <a:cubicBezTo>
                    <a:pt x="6978650" y="7620"/>
                    <a:pt x="7299960" y="923290"/>
                    <a:pt x="7299960" y="923290"/>
                  </a:cubicBezTo>
                  <a:lnTo>
                    <a:pt x="7299960" y="923290"/>
                  </a:lnTo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8" name="Rectangle 87"/>
          <p:cNvSpPr/>
          <p:nvPr/>
        </p:nvSpPr>
        <p:spPr>
          <a:xfrm>
            <a:off x="457200" y="3886200"/>
            <a:ext cx="914400" cy="3048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 smtClean="0"/>
              <a:t>Encode</a:t>
            </a:r>
            <a:endParaRPr lang="en-US" sz="1400" dirty="0"/>
          </a:p>
        </p:txBody>
      </p:sp>
      <p:sp>
        <p:nvSpPr>
          <p:cNvPr id="101" name="Rectangle 100"/>
          <p:cNvSpPr/>
          <p:nvPr/>
        </p:nvSpPr>
        <p:spPr>
          <a:xfrm>
            <a:off x="457200" y="4419600"/>
            <a:ext cx="914400" cy="3048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 smtClean="0"/>
              <a:t>Scrambler</a:t>
            </a:r>
            <a:endParaRPr lang="en-US" sz="1400" dirty="0"/>
          </a:p>
        </p:txBody>
      </p:sp>
      <p:sp>
        <p:nvSpPr>
          <p:cNvPr id="103" name="Rectangle 102"/>
          <p:cNvSpPr/>
          <p:nvPr/>
        </p:nvSpPr>
        <p:spPr>
          <a:xfrm>
            <a:off x="457200" y="4953000"/>
            <a:ext cx="914400" cy="3048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 smtClean="0"/>
              <a:t>Gearbox</a:t>
            </a:r>
            <a:endParaRPr lang="en-US" sz="1400" dirty="0"/>
          </a:p>
        </p:txBody>
      </p:sp>
      <p:sp>
        <p:nvSpPr>
          <p:cNvPr id="105" name="Rectangle 104"/>
          <p:cNvSpPr/>
          <p:nvPr/>
        </p:nvSpPr>
        <p:spPr>
          <a:xfrm>
            <a:off x="381000" y="5410200"/>
            <a:ext cx="2133600" cy="304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/>
              <a:t>PMA</a:t>
            </a:r>
            <a:endParaRPr lang="en-US" dirty="0"/>
          </a:p>
        </p:txBody>
      </p:sp>
      <p:sp>
        <p:nvSpPr>
          <p:cNvPr id="106" name="Rectangular Callout 105"/>
          <p:cNvSpPr/>
          <p:nvPr/>
        </p:nvSpPr>
        <p:spPr>
          <a:xfrm>
            <a:off x="4114800" y="3352800"/>
            <a:ext cx="762000" cy="381000"/>
          </a:xfrm>
          <a:prstGeom prst="wedgeRectCallout">
            <a:avLst>
              <a:gd name="adj1" fmla="val -39404"/>
              <a:gd name="adj2" fmla="val 92129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64 bit</a:t>
            </a:r>
            <a:endParaRPr lang="en-US" dirty="0"/>
          </a:p>
        </p:txBody>
      </p:sp>
      <p:sp>
        <p:nvSpPr>
          <p:cNvPr id="107" name="Rectangular Callout 106"/>
          <p:cNvSpPr/>
          <p:nvPr/>
        </p:nvSpPr>
        <p:spPr>
          <a:xfrm>
            <a:off x="5029200" y="3352800"/>
            <a:ext cx="1905000" cy="381000"/>
          </a:xfrm>
          <a:prstGeom prst="wedgeRectCallout">
            <a:avLst>
              <a:gd name="adj1" fmla="val -22515"/>
              <a:gd name="adj2" fmla="val 87685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 bit syncheader</a:t>
            </a:r>
            <a:endParaRPr lang="en-US" dirty="0"/>
          </a:p>
        </p:txBody>
      </p:sp>
      <p:sp>
        <p:nvSpPr>
          <p:cNvPr id="109" name="Rectangular Callout 108"/>
          <p:cNvSpPr/>
          <p:nvPr/>
        </p:nvSpPr>
        <p:spPr>
          <a:xfrm>
            <a:off x="6324600" y="4343400"/>
            <a:ext cx="762000" cy="381000"/>
          </a:xfrm>
          <a:prstGeom prst="wedgeRectCallout">
            <a:avLst>
              <a:gd name="adj1" fmla="val -31071"/>
              <a:gd name="adj2" fmla="val 98796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16 bit</a:t>
            </a:r>
            <a:endParaRPr lang="en-US" dirty="0"/>
          </a:p>
        </p:txBody>
      </p:sp>
      <p:sp>
        <p:nvSpPr>
          <p:cNvPr id="111" name="Rectangular Callout 110"/>
          <p:cNvSpPr/>
          <p:nvPr/>
        </p:nvSpPr>
        <p:spPr>
          <a:xfrm>
            <a:off x="7315200" y="3352800"/>
            <a:ext cx="1905000" cy="381000"/>
          </a:xfrm>
          <a:prstGeom prst="wedgeRectCallout">
            <a:avLst>
              <a:gd name="adj1" fmla="val -39404"/>
              <a:gd name="adj2" fmla="val 92129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10.3125 Gigabits</a:t>
            </a:r>
            <a:endParaRPr lang="en-US" dirty="0"/>
          </a:p>
        </p:txBody>
      </p:sp>
      <p:grpSp>
        <p:nvGrpSpPr>
          <p:cNvPr id="108" name="Group 107"/>
          <p:cNvGrpSpPr/>
          <p:nvPr/>
        </p:nvGrpSpPr>
        <p:grpSpPr>
          <a:xfrm>
            <a:off x="2743200" y="3886200"/>
            <a:ext cx="5532119" cy="304800"/>
            <a:chOff x="2743200" y="4419600"/>
            <a:chExt cx="5532119" cy="304800"/>
          </a:xfrm>
        </p:grpSpPr>
        <p:sp>
          <p:nvSpPr>
            <p:cNvPr id="110" name="Rectangle 109"/>
            <p:cNvSpPr/>
            <p:nvPr/>
          </p:nvSpPr>
          <p:spPr>
            <a:xfrm>
              <a:off x="2743200" y="4419600"/>
              <a:ext cx="45719" cy="3048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3657600" y="4419600"/>
              <a:ext cx="45719" cy="3048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4572000" y="4419600"/>
              <a:ext cx="45719" cy="3048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5486400" y="4419600"/>
              <a:ext cx="45719" cy="3048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6400800" y="4419600"/>
              <a:ext cx="45719" cy="3048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7315200" y="4419600"/>
              <a:ext cx="45719" cy="3048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8229600" y="4419600"/>
              <a:ext cx="45719" cy="3048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2819400" y="3886200"/>
            <a:ext cx="6248400" cy="304800"/>
            <a:chOff x="2819400" y="3886200"/>
            <a:chExt cx="6248400" cy="304800"/>
          </a:xfrm>
        </p:grpSpPr>
        <p:sp>
          <p:nvSpPr>
            <p:cNvPr id="124" name="Rectangle 123"/>
            <p:cNvSpPr/>
            <p:nvPr/>
          </p:nvSpPr>
          <p:spPr>
            <a:xfrm>
              <a:off x="7391400" y="3886200"/>
              <a:ext cx="381000" cy="3048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7772400" y="3886200"/>
              <a:ext cx="762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7848600" y="3886200"/>
              <a:ext cx="762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7924800" y="3886200"/>
              <a:ext cx="762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8001000" y="3886200"/>
              <a:ext cx="762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8077200" y="3886200"/>
              <a:ext cx="762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8458200" y="3886200"/>
              <a:ext cx="762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8534400" y="3886200"/>
              <a:ext cx="762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8610600" y="3886200"/>
              <a:ext cx="762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8686800" y="3886200"/>
              <a:ext cx="762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8763000" y="3886200"/>
              <a:ext cx="762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8839200" y="3886200"/>
              <a:ext cx="762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8915400" y="3886200"/>
              <a:ext cx="762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8991600" y="3886200"/>
              <a:ext cx="762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2971800" y="3886200"/>
              <a:ext cx="762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3048000" y="3886200"/>
              <a:ext cx="762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3124200" y="3886200"/>
              <a:ext cx="762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3200400" y="3886200"/>
              <a:ext cx="762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3276600" y="3886200"/>
              <a:ext cx="304800" cy="3048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2819400" y="3886200"/>
              <a:ext cx="762000" cy="304800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FFFFFF"/>
                  </a:solidFill>
                </a:rPr>
                <a:t>/S/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3733800" y="3886200"/>
              <a:ext cx="762000" cy="3048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/D/</a:t>
              </a:r>
              <a:endParaRPr lang="en-US" dirty="0"/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4648200" y="3886200"/>
              <a:ext cx="762000" cy="3048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/D/</a:t>
              </a:r>
              <a:endParaRPr lang="en-US" dirty="0"/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5562600" y="3886200"/>
              <a:ext cx="762000" cy="3048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/D/</a:t>
              </a:r>
              <a:endParaRPr lang="en-US" dirty="0"/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6477000" y="3886200"/>
              <a:ext cx="762000" cy="3048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/D/</a:t>
              </a:r>
              <a:endParaRPr lang="en-US" dirty="0"/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7391400" y="3886200"/>
              <a:ext cx="762000" cy="304800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FFFFFF"/>
                  </a:solidFill>
                </a:rPr>
                <a:t>/T/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8305800" y="3886200"/>
              <a:ext cx="762000" cy="304800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/E/ 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8305800" y="3886200"/>
              <a:ext cx="152400" cy="3048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2819400" y="3886200"/>
              <a:ext cx="152400" cy="3048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200400" y="3302000"/>
            <a:ext cx="5486400" cy="584200"/>
            <a:chOff x="3200400" y="3302000"/>
            <a:chExt cx="5486400" cy="584200"/>
          </a:xfrm>
        </p:grpSpPr>
        <p:cxnSp>
          <p:nvCxnSpPr>
            <p:cNvPr id="8" name="Straight Arrow Connector 7"/>
            <p:cNvCxnSpPr>
              <a:endCxn id="32" idx="0"/>
            </p:cNvCxnSpPr>
            <p:nvPr/>
          </p:nvCxnSpPr>
          <p:spPr>
            <a:xfrm flipH="1">
              <a:off x="3200400" y="3581400"/>
              <a:ext cx="2286000" cy="304800"/>
            </a:xfrm>
            <a:prstGeom prst="straightConnector1">
              <a:avLst/>
            </a:prstGeom>
            <a:ln w="57150" cmpd="sng"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6400800" y="3581400"/>
              <a:ext cx="1604963" cy="304800"/>
            </a:xfrm>
            <a:prstGeom prst="straightConnector1">
              <a:avLst/>
            </a:prstGeom>
            <a:ln w="57150" cmpd="sng"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endCxn id="38" idx="0"/>
            </p:cNvCxnSpPr>
            <p:nvPr/>
          </p:nvCxnSpPr>
          <p:spPr>
            <a:xfrm>
              <a:off x="6934200" y="3581400"/>
              <a:ext cx="1752600" cy="304800"/>
            </a:xfrm>
            <a:prstGeom prst="straightConnector1">
              <a:avLst/>
            </a:prstGeom>
            <a:ln w="57150" cmpd="sng"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3" name="Rounded Rectangle 2"/>
            <p:cNvSpPr/>
            <p:nvPr/>
          </p:nvSpPr>
          <p:spPr>
            <a:xfrm>
              <a:off x="4800600" y="3302000"/>
              <a:ext cx="2171700" cy="381000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Idle characters (/I/)</a:t>
              </a:r>
              <a:endParaRPr lang="en-US" dirty="0"/>
            </a:p>
          </p:txBody>
        </p:sp>
      </p:grpSp>
      <p:sp>
        <p:nvSpPr>
          <p:cNvPr id="15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err="1" smtClean="0"/>
              <a:t>SoNIC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030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96" grpId="0" animBg="1"/>
      <p:bldP spid="94" grpId="0" animBg="1"/>
      <p:bldP spid="95" grpId="0" animBg="1"/>
      <p:bldP spid="97" grpId="0" animBg="1"/>
      <p:bldP spid="98" grpId="0" animBg="1"/>
      <p:bldP spid="88" grpId="0" animBg="1"/>
      <p:bldP spid="101" grpId="0" animBg="1"/>
      <p:bldP spid="103" grpId="0" animBg="1"/>
      <p:bldP spid="105" grpId="0" animBg="1"/>
      <p:bldP spid="106" grpId="0" animBg="1"/>
      <p:bldP spid="106" grpId="1" animBg="1"/>
      <p:bldP spid="107" grpId="0" animBg="1"/>
      <p:bldP spid="107" grpId="1" animBg="1"/>
      <p:bldP spid="109" grpId="0" animBg="1"/>
      <p:bldP spid="109" grpId="1" animBg="1"/>
      <p:bldP spid="111" grpId="0" animBg="1"/>
      <p:bldP spid="111" grpId="1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SoNIC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1629B-A909-48D2-87BD-287AE9FD558B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733800" y="1295400"/>
            <a:ext cx="4876800" cy="22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Block Payload</a:t>
            </a:r>
            <a:endParaRPr lang="en-US" sz="1200" dirty="0"/>
          </a:p>
        </p:txBody>
      </p:sp>
      <p:sp>
        <p:nvSpPr>
          <p:cNvPr id="8" name="Rectangle 7"/>
          <p:cNvSpPr/>
          <p:nvPr/>
        </p:nvSpPr>
        <p:spPr>
          <a:xfrm>
            <a:off x="3429000" y="1295400"/>
            <a:ext cx="304800" cy="45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eaVert" rtlCol="0" anchor="ctr"/>
          <a:lstStyle/>
          <a:p>
            <a:pPr algn="ctr"/>
            <a:r>
              <a:rPr lang="en-US" sz="1200" dirty="0" smtClean="0"/>
              <a:t>Sync</a:t>
            </a:r>
            <a:endParaRPr lang="en-US" sz="1200" dirty="0"/>
          </a:p>
        </p:txBody>
      </p:sp>
      <p:sp>
        <p:nvSpPr>
          <p:cNvPr id="9" name="Rectangle 8"/>
          <p:cNvSpPr/>
          <p:nvPr/>
        </p:nvSpPr>
        <p:spPr>
          <a:xfrm>
            <a:off x="3733800" y="1524000"/>
            <a:ext cx="4876800" cy="22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r>
              <a:rPr lang="en-US" sz="1200" dirty="0" smtClean="0"/>
              <a:t>0               8               16             24             32             40              48             56        65</a:t>
            </a:r>
            <a:endParaRPr lang="en-US" sz="1200" dirty="0"/>
          </a:p>
        </p:txBody>
      </p:sp>
      <p:sp>
        <p:nvSpPr>
          <p:cNvPr id="10" name="Rectangle 9"/>
          <p:cNvSpPr/>
          <p:nvPr/>
        </p:nvSpPr>
        <p:spPr>
          <a:xfrm>
            <a:off x="3733800" y="1752600"/>
            <a:ext cx="609600" cy="22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/>
              <a:t>D0</a:t>
            </a:r>
            <a:endParaRPr lang="en-US" sz="1200" dirty="0"/>
          </a:p>
        </p:txBody>
      </p:sp>
      <p:sp>
        <p:nvSpPr>
          <p:cNvPr id="11" name="Rectangle 10"/>
          <p:cNvSpPr/>
          <p:nvPr/>
        </p:nvSpPr>
        <p:spPr>
          <a:xfrm>
            <a:off x="3429000" y="1752600"/>
            <a:ext cx="304800" cy="22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/>
              <a:t>01</a:t>
            </a:r>
            <a:endParaRPr lang="en-US" sz="1200" dirty="0"/>
          </a:p>
        </p:txBody>
      </p:sp>
      <p:sp>
        <p:nvSpPr>
          <p:cNvPr id="12" name="Rectangle 11"/>
          <p:cNvSpPr/>
          <p:nvPr/>
        </p:nvSpPr>
        <p:spPr>
          <a:xfrm>
            <a:off x="4343400" y="1752600"/>
            <a:ext cx="609600" cy="22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/>
              <a:t>D1</a:t>
            </a:r>
            <a:endParaRPr lang="en-US" sz="1200" dirty="0"/>
          </a:p>
        </p:txBody>
      </p:sp>
      <p:sp>
        <p:nvSpPr>
          <p:cNvPr id="13" name="Rectangle 12"/>
          <p:cNvSpPr/>
          <p:nvPr/>
        </p:nvSpPr>
        <p:spPr>
          <a:xfrm>
            <a:off x="4953000" y="1752600"/>
            <a:ext cx="609600" cy="22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/>
              <a:t>D2</a:t>
            </a:r>
            <a:endParaRPr lang="en-US" sz="1200" dirty="0"/>
          </a:p>
        </p:txBody>
      </p:sp>
      <p:sp>
        <p:nvSpPr>
          <p:cNvPr id="14" name="Rectangle 13"/>
          <p:cNvSpPr/>
          <p:nvPr/>
        </p:nvSpPr>
        <p:spPr>
          <a:xfrm>
            <a:off x="5562600" y="1752600"/>
            <a:ext cx="609600" cy="22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/>
              <a:t>D3</a:t>
            </a:r>
            <a:endParaRPr lang="en-US" sz="1200" dirty="0"/>
          </a:p>
        </p:txBody>
      </p:sp>
      <p:sp>
        <p:nvSpPr>
          <p:cNvPr id="15" name="Rectangle 14"/>
          <p:cNvSpPr/>
          <p:nvPr/>
        </p:nvSpPr>
        <p:spPr>
          <a:xfrm>
            <a:off x="6172200" y="1752600"/>
            <a:ext cx="609600" cy="22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/>
              <a:t>D4</a:t>
            </a:r>
            <a:endParaRPr lang="en-US" sz="1200" dirty="0"/>
          </a:p>
        </p:txBody>
      </p:sp>
      <p:sp>
        <p:nvSpPr>
          <p:cNvPr id="16" name="Rectangle 15"/>
          <p:cNvSpPr/>
          <p:nvPr/>
        </p:nvSpPr>
        <p:spPr>
          <a:xfrm>
            <a:off x="6781800" y="1752600"/>
            <a:ext cx="609600" cy="22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/>
              <a:t>D5</a:t>
            </a:r>
            <a:endParaRPr lang="en-US" sz="1200" dirty="0"/>
          </a:p>
        </p:txBody>
      </p:sp>
      <p:sp>
        <p:nvSpPr>
          <p:cNvPr id="17" name="Rectangle 16"/>
          <p:cNvSpPr/>
          <p:nvPr/>
        </p:nvSpPr>
        <p:spPr>
          <a:xfrm>
            <a:off x="7391400" y="1752600"/>
            <a:ext cx="609600" cy="22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/>
              <a:t>D6</a:t>
            </a:r>
            <a:endParaRPr lang="en-US" sz="1200" dirty="0"/>
          </a:p>
        </p:txBody>
      </p:sp>
      <p:sp>
        <p:nvSpPr>
          <p:cNvPr id="18" name="Rectangle 17"/>
          <p:cNvSpPr/>
          <p:nvPr/>
        </p:nvSpPr>
        <p:spPr>
          <a:xfrm>
            <a:off x="8001000" y="1752600"/>
            <a:ext cx="609600" cy="22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/>
              <a:t>D7</a:t>
            </a:r>
            <a:endParaRPr lang="en-US" sz="1200" dirty="0"/>
          </a:p>
        </p:txBody>
      </p:sp>
      <p:sp>
        <p:nvSpPr>
          <p:cNvPr id="19" name="Rectangle 18"/>
          <p:cNvSpPr/>
          <p:nvPr/>
        </p:nvSpPr>
        <p:spPr>
          <a:xfrm>
            <a:off x="3733800" y="2209800"/>
            <a:ext cx="609600" cy="228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/>
              <a:t>0x1e</a:t>
            </a:r>
            <a:endParaRPr lang="en-US" sz="1200" dirty="0"/>
          </a:p>
        </p:txBody>
      </p:sp>
      <p:sp>
        <p:nvSpPr>
          <p:cNvPr id="20" name="Rectangle 19"/>
          <p:cNvSpPr/>
          <p:nvPr/>
        </p:nvSpPr>
        <p:spPr>
          <a:xfrm>
            <a:off x="3429000" y="2209800"/>
            <a:ext cx="304800" cy="22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/>
              <a:t>10</a:t>
            </a:r>
            <a:endParaRPr lang="en-US" sz="1200" dirty="0"/>
          </a:p>
        </p:txBody>
      </p:sp>
      <p:sp>
        <p:nvSpPr>
          <p:cNvPr id="21" name="Rectangle 20"/>
          <p:cNvSpPr/>
          <p:nvPr/>
        </p:nvSpPr>
        <p:spPr>
          <a:xfrm>
            <a:off x="4343400" y="2209800"/>
            <a:ext cx="533400" cy="22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/>
              <a:t>C0</a:t>
            </a:r>
            <a:endParaRPr lang="en-US" sz="1200" dirty="0"/>
          </a:p>
        </p:txBody>
      </p:sp>
      <p:sp>
        <p:nvSpPr>
          <p:cNvPr id="22" name="Rectangle 21"/>
          <p:cNvSpPr/>
          <p:nvPr/>
        </p:nvSpPr>
        <p:spPr>
          <a:xfrm>
            <a:off x="4876800" y="2209800"/>
            <a:ext cx="533400" cy="22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/>
              <a:t>C1</a:t>
            </a:r>
            <a:endParaRPr lang="en-US" sz="1200" dirty="0"/>
          </a:p>
        </p:txBody>
      </p:sp>
      <p:sp>
        <p:nvSpPr>
          <p:cNvPr id="23" name="Rectangle 22"/>
          <p:cNvSpPr/>
          <p:nvPr/>
        </p:nvSpPr>
        <p:spPr>
          <a:xfrm>
            <a:off x="5410200" y="2209800"/>
            <a:ext cx="533400" cy="22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/>
              <a:t>C2</a:t>
            </a:r>
            <a:endParaRPr lang="en-US" sz="1200" dirty="0"/>
          </a:p>
        </p:txBody>
      </p:sp>
      <p:sp>
        <p:nvSpPr>
          <p:cNvPr id="24" name="Rectangle 23"/>
          <p:cNvSpPr/>
          <p:nvPr/>
        </p:nvSpPr>
        <p:spPr>
          <a:xfrm>
            <a:off x="5943600" y="2209800"/>
            <a:ext cx="533400" cy="22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/>
              <a:t>C3</a:t>
            </a:r>
            <a:endParaRPr lang="en-US" sz="1200" dirty="0"/>
          </a:p>
        </p:txBody>
      </p:sp>
      <p:sp>
        <p:nvSpPr>
          <p:cNvPr id="25" name="Rectangle 24"/>
          <p:cNvSpPr/>
          <p:nvPr/>
        </p:nvSpPr>
        <p:spPr>
          <a:xfrm>
            <a:off x="6477000" y="2209800"/>
            <a:ext cx="533400" cy="22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/>
              <a:t>C4</a:t>
            </a:r>
            <a:endParaRPr lang="en-US" sz="1200" dirty="0"/>
          </a:p>
        </p:txBody>
      </p:sp>
      <p:sp>
        <p:nvSpPr>
          <p:cNvPr id="26" name="Rectangle 25"/>
          <p:cNvSpPr/>
          <p:nvPr/>
        </p:nvSpPr>
        <p:spPr>
          <a:xfrm>
            <a:off x="7010400" y="2209800"/>
            <a:ext cx="533400" cy="22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/>
              <a:t>C5</a:t>
            </a:r>
            <a:endParaRPr lang="en-US" sz="1200" dirty="0"/>
          </a:p>
        </p:txBody>
      </p:sp>
      <p:sp>
        <p:nvSpPr>
          <p:cNvPr id="27" name="Rectangle 26"/>
          <p:cNvSpPr/>
          <p:nvPr/>
        </p:nvSpPr>
        <p:spPr>
          <a:xfrm>
            <a:off x="7543800" y="2209800"/>
            <a:ext cx="533400" cy="22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/>
              <a:t>C6</a:t>
            </a:r>
            <a:endParaRPr lang="en-US" sz="1200" dirty="0"/>
          </a:p>
        </p:txBody>
      </p:sp>
      <p:sp>
        <p:nvSpPr>
          <p:cNvPr id="28" name="Rectangle 27"/>
          <p:cNvSpPr/>
          <p:nvPr/>
        </p:nvSpPr>
        <p:spPr>
          <a:xfrm>
            <a:off x="8077200" y="2209800"/>
            <a:ext cx="533400" cy="22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/>
              <a:t>C7</a:t>
            </a:r>
            <a:endParaRPr lang="en-US" sz="1200" dirty="0"/>
          </a:p>
        </p:txBody>
      </p:sp>
      <p:sp>
        <p:nvSpPr>
          <p:cNvPr id="29" name="Rectangle 28"/>
          <p:cNvSpPr/>
          <p:nvPr/>
        </p:nvSpPr>
        <p:spPr>
          <a:xfrm>
            <a:off x="3733800" y="2438400"/>
            <a:ext cx="609600" cy="228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/>
              <a:t>0x33</a:t>
            </a:r>
            <a:endParaRPr lang="en-US" sz="1200" dirty="0"/>
          </a:p>
        </p:txBody>
      </p:sp>
      <p:sp>
        <p:nvSpPr>
          <p:cNvPr id="30" name="Rectangle 29"/>
          <p:cNvSpPr/>
          <p:nvPr/>
        </p:nvSpPr>
        <p:spPr>
          <a:xfrm>
            <a:off x="3429000" y="2438400"/>
            <a:ext cx="304800" cy="22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/>
              <a:t>10</a:t>
            </a:r>
            <a:endParaRPr lang="en-US" sz="1200" dirty="0"/>
          </a:p>
        </p:txBody>
      </p:sp>
      <p:sp>
        <p:nvSpPr>
          <p:cNvPr id="31" name="Rectangle 30"/>
          <p:cNvSpPr/>
          <p:nvPr/>
        </p:nvSpPr>
        <p:spPr>
          <a:xfrm>
            <a:off x="4343400" y="2438400"/>
            <a:ext cx="533400" cy="22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/>
              <a:t>C0</a:t>
            </a:r>
            <a:endParaRPr lang="en-US" sz="1200" dirty="0"/>
          </a:p>
        </p:txBody>
      </p:sp>
      <p:sp>
        <p:nvSpPr>
          <p:cNvPr id="32" name="Rectangle 31"/>
          <p:cNvSpPr/>
          <p:nvPr/>
        </p:nvSpPr>
        <p:spPr>
          <a:xfrm>
            <a:off x="4876800" y="2438400"/>
            <a:ext cx="533400" cy="22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/>
              <a:t>C1</a:t>
            </a:r>
            <a:endParaRPr lang="en-US" sz="1200" dirty="0"/>
          </a:p>
        </p:txBody>
      </p:sp>
      <p:sp>
        <p:nvSpPr>
          <p:cNvPr id="33" name="Rectangle 32"/>
          <p:cNvSpPr/>
          <p:nvPr/>
        </p:nvSpPr>
        <p:spPr>
          <a:xfrm>
            <a:off x="5410200" y="2438400"/>
            <a:ext cx="533400" cy="22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/>
              <a:t>C2</a:t>
            </a:r>
            <a:endParaRPr lang="en-US" sz="1200" dirty="0"/>
          </a:p>
        </p:txBody>
      </p:sp>
      <p:sp>
        <p:nvSpPr>
          <p:cNvPr id="34" name="Rectangle 33"/>
          <p:cNvSpPr/>
          <p:nvPr/>
        </p:nvSpPr>
        <p:spPr>
          <a:xfrm>
            <a:off x="5943600" y="2438400"/>
            <a:ext cx="533400" cy="22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/>
              <a:t>C3</a:t>
            </a:r>
            <a:endParaRPr lang="en-US" sz="1200" dirty="0"/>
          </a:p>
        </p:txBody>
      </p:sp>
      <p:sp>
        <p:nvSpPr>
          <p:cNvPr id="35" name="Rectangle 34"/>
          <p:cNvSpPr/>
          <p:nvPr/>
        </p:nvSpPr>
        <p:spPr>
          <a:xfrm>
            <a:off x="6477000" y="2438400"/>
            <a:ext cx="304800" cy="22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endParaRPr lang="en-US" sz="1200" dirty="0"/>
          </a:p>
        </p:txBody>
      </p:sp>
      <p:sp>
        <p:nvSpPr>
          <p:cNvPr id="36" name="Rectangle 35"/>
          <p:cNvSpPr/>
          <p:nvPr/>
        </p:nvSpPr>
        <p:spPr>
          <a:xfrm>
            <a:off x="6781800" y="2438400"/>
            <a:ext cx="609600" cy="22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/>
              <a:t>D5</a:t>
            </a:r>
            <a:endParaRPr lang="en-US" sz="1200" dirty="0"/>
          </a:p>
        </p:txBody>
      </p:sp>
      <p:sp>
        <p:nvSpPr>
          <p:cNvPr id="37" name="Rectangle 36"/>
          <p:cNvSpPr/>
          <p:nvPr/>
        </p:nvSpPr>
        <p:spPr>
          <a:xfrm>
            <a:off x="7391400" y="2438400"/>
            <a:ext cx="609600" cy="22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/>
              <a:t>D6</a:t>
            </a:r>
            <a:endParaRPr lang="en-US" sz="1200" dirty="0"/>
          </a:p>
        </p:txBody>
      </p:sp>
      <p:sp>
        <p:nvSpPr>
          <p:cNvPr id="38" name="Rectangle 37"/>
          <p:cNvSpPr/>
          <p:nvPr/>
        </p:nvSpPr>
        <p:spPr>
          <a:xfrm>
            <a:off x="8001000" y="2438400"/>
            <a:ext cx="609600" cy="22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/>
              <a:t>D7</a:t>
            </a:r>
            <a:endParaRPr lang="en-US" sz="1200" dirty="0"/>
          </a:p>
        </p:txBody>
      </p:sp>
      <p:sp>
        <p:nvSpPr>
          <p:cNvPr id="39" name="Rectangle 38"/>
          <p:cNvSpPr/>
          <p:nvPr/>
        </p:nvSpPr>
        <p:spPr>
          <a:xfrm>
            <a:off x="3733800" y="2667000"/>
            <a:ext cx="609600" cy="228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/>
              <a:t>0x78</a:t>
            </a:r>
            <a:endParaRPr lang="en-US" sz="1200" dirty="0"/>
          </a:p>
        </p:txBody>
      </p:sp>
      <p:sp>
        <p:nvSpPr>
          <p:cNvPr id="40" name="Rectangle 39"/>
          <p:cNvSpPr/>
          <p:nvPr/>
        </p:nvSpPr>
        <p:spPr>
          <a:xfrm>
            <a:off x="3429000" y="2667000"/>
            <a:ext cx="304800" cy="22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/>
              <a:t>10</a:t>
            </a:r>
            <a:endParaRPr lang="en-US" sz="1200" dirty="0"/>
          </a:p>
        </p:txBody>
      </p:sp>
      <p:sp>
        <p:nvSpPr>
          <p:cNvPr id="41" name="Rectangle 40"/>
          <p:cNvSpPr/>
          <p:nvPr/>
        </p:nvSpPr>
        <p:spPr>
          <a:xfrm>
            <a:off x="4343400" y="2667000"/>
            <a:ext cx="609600" cy="22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/>
              <a:t>D1</a:t>
            </a:r>
            <a:endParaRPr lang="en-US" sz="1200" dirty="0"/>
          </a:p>
        </p:txBody>
      </p:sp>
      <p:sp>
        <p:nvSpPr>
          <p:cNvPr id="42" name="Rectangle 41"/>
          <p:cNvSpPr/>
          <p:nvPr/>
        </p:nvSpPr>
        <p:spPr>
          <a:xfrm>
            <a:off x="4953000" y="2667000"/>
            <a:ext cx="609600" cy="22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/>
              <a:t>D2</a:t>
            </a:r>
            <a:endParaRPr lang="en-US" sz="1200" dirty="0"/>
          </a:p>
        </p:txBody>
      </p:sp>
      <p:sp>
        <p:nvSpPr>
          <p:cNvPr id="43" name="Rectangle 42"/>
          <p:cNvSpPr/>
          <p:nvPr/>
        </p:nvSpPr>
        <p:spPr>
          <a:xfrm>
            <a:off x="5562600" y="2667000"/>
            <a:ext cx="609600" cy="22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/>
              <a:t>D3</a:t>
            </a:r>
            <a:endParaRPr lang="en-US" sz="1200" dirty="0"/>
          </a:p>
        </p:txBody>
      </p:sp>
      <p:sp>
        <p:nvSpPr>
          <p:cNvPr id="44" name="Rectangle 43"/>
          <p:cNvSpPr/>
          <p:nvPr/>
        </p:nvSpPr>
        <p:spPr>
          <a:xfrm>
            <a:off x="6172200" y="2667000"/>
            <a:ext cx="609600" cy="22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/>
              <a:t>D4</a:t>
            </a:r>
            <a:endParaRPr lang="en-US" sz="1200" dirty="0"/>
          </a:p>
        </p:txBody>
      </p:sp>
      <p:sp>
        <p:nvSpPr>
          <p:cNvPr id="45" name="Rectangle 44"/>
          <p:cNvSpPr/>
          <p:nvPr/>
        </p:nvSpPr>
        <p:spPr>
          <a:xfrm>
            <a:off x="6781800" y="2667000"/>
            <a:ext cx="609600" cy="22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/>
              <a:t>D5</a:t>
            </a:r>
            <a:endParaRPr lang="en-US" sz="1200" dirty="0"/>
          </a:p>
        </p:txBody>
      </p:sp>
      <p:sp>
        <p:nvSpPr>
          <p:cNvPr id="46" name="Rectangle 45"/>
          <p:cNvSpPr/>
          <p:nvPr/>
        </p:nvSpPr>
        <p:spPr>
          <a:xfrm>
            <a:off x="7391400" y="2667000"/>
            <a:ext cx="609600" cy="22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/>
              <a:t>D6</a:t>
            </a:r>
            <a:endParaRPr lang="en-US" sz="1200" dirty="0"/>
          </a:p>
        </p:txBody>
      </p:sp>
      <p:sp>
        <p:nvSpPr>
          <p:cNvPr id="47" name="Rectangle 46"/>
          <p:cNvSpPr/>
          <p:nvPr/>
        </p:nvSpPr>
        <p:spPr>
          <a:xfrm>
            <a:off x="8001000" y="2667000"/>
            <a:ext cx="609600" cy="22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/>
              <a:t>D7</a:t>
            </a:r>
            <a:endParaRPr lang="en-US" sz="1200" dirty="0"/>
          </a:p>
        </p:txBody>
      </p:sp>
      <p:sp>
        <p:nvSpPr>
          <p:cNvPr id="48" name="Rectangle 47"/>
          <p:cNvSpPr/>
          <p:nvPr/>
        </p:nvSpPr>
        <p:spPr>
          <a:xfrm>
            <a:off x="3733800" y="2895600"/>
            <a:ext cx="609600" cy="228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/>
              <a:t>0x87</a:t>
            </a:r>
            <a:endParaRPr lang="en-US" sz="1200" dirty="0"/>
          </a:p>
        </p:txBody>
      </p:sp>
      <p:sp>
        <p:nvSpPr>
          <p:cNvPr id="49" name="Rectangle 48"/>
          <p:cNvSpPr/>
          <p:nvPr/>
        </p:nvSpPr>
        <p:spPr>
          <a:xfrm>
            <a:off x="3429000" y="2895600"/>
            <a:ext cx="304800" cy="22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/>
              <a:t>10</a:t>
            </a:r>
            <a:endParaRPr lang="en-US" sz="1200" dirty="0"/>
          </a:p>
        </p:txBody>
      </p:sp>
      <p:sp>
        <p:nvSpPr>
          <p:cNvPr id="50" name="Rectangle 49"/>
          <p:cNvSpPr/>
          <p:nvPr/>
        </p:nvSpPr>
        <p:spPr>
          <a:xfrm>
            <a:off x="4343400" y="2895600"/>
            <a:ext cx="533400" cy="22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endParaRPr lang="en-US" sz="1200" dirty="0"/>
          </a:p>
        </p:txBody>
      </p:sp>
      <p:sp>
        <p:nvSpPr>
          <p:cNvPr id="51" name="Rectangle 50"/>
          <p:cNvSpPr/>
          <p:nvPr/>
        </p:nvSpPr>
        <p:spPr>
          <a:xfrm>
            <a:off x="4876800" y="2895600"/>
            <a:ext cx="533400" cy="22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/>
              <a:t>C1</a:t>
            </a:r>
            <a:endParaRPr lang="en-US" sz="1200" dirty="0"/>
          </a:p>
        </p:txBody>
      </p:sp>
      <p:sp>
        <p:nvSpPr>
          <p:cNvPr id="52" name="Rectangle 51"/>
          <p:cNvSpPr/>
          <p:nvPr/>
        </p:nvSpPr>
        <p:spPr>
          <a:xfrm>
            <a:off x="5410200" y="2895600"/>
            <a:ext cx="533400" cy="22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/>
              <a:t>C2</a:t>
            </a:r>
            <a:endParaRPr lang="en-US" sz="1200" dirty="0"/>
          </a:p>
        </p:txBody>
      </p:sp>
      <p:sp>
        <p:nvSpPr>
          <p:cNvPr id="53" name="Rectangle 52"/>
          <p:cNvSpPr/>
          <p:nvPr/>
        </p:nvSpPr>
        <p:spPr>
          <a:xfrm>
            <a:off x="5943600" y="2895600"/>
            <a:ext cx="533400" cy="22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/>
              <a:t>C3</a:t>
            </a:r>
            <a:endParaRPr lang="en-US" sz="1200" dirty="0"/>
          </a:p>
        </p:txBody>
      </p:sp>
      <p:sp>
        <p:nvSpPr>
          <p:cNvPr id="54" name="Rectangle 53"/>
          <p:cNvSpPr/>
          <p:nvPr/>
        </p:nvSpPr>
        <p:spPr>
          <a:xfrm>
            <a:off x="6477000" y="2895600"/>
            <a:ext cx="533400" cy="22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/>
              <a:t>C4</a:t>
            </a:r>
            <a:endParaRPr lang="en-US" sz="1200" dirty="0"/>
          </a:p>
        </p:txBody>
      </p:sp>
      <p:sp>
        <p:nvSpPr>
          <p:cNvPr id="55" name="Rectangle 54"/>
          <p:cNvSpPr/>
          <p:nvPr/>
        </p:nvSpPr>
        <p:spPr>
          <a:xfrm>
            <a:off x="7010400" y="2895600"/>
            <a:ext cx="533400" cy="22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/>
              <a:t>C5</a:t>
            </a:r>
            <a:endParaRPr lang="en-US" sz="1200" dirty="0"/>
          </a:p>
        </p:txBody>
      </p:sp>
      <p:sp>
        <p:nvSpPr>
          <p:cNvPr id="56" name="Rectangle 55"/>
          <p:cNvSpPr/>
          <p:nvPr/>
        </p:nvSpPr>
        <p:spPr>
          <a:xfrm>
            <a:off x="7543800" y="2895600"/>
            <a:ext cx="533400" cy="22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/>
              <a:t>C6</a:t>
            </a:r>
            <a:endParaRPr lang="en-US" sz="1200" dirty="0"/>
          </a:p>
        </p:txBody>
      </p:sp>
      <p:sp>
        <p:nvSpPr>
          <p:cNvPr id="57" name="Rectangle 56"/>
          <p:cNvSpPr/>
          <p:nvPr/>
        </p:nvSpPr>
        <p:spPr>
          <a:xfrm>
            <a:off x="8077200" y="2895600"/>
            <a:ext cx="533400" cy="22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/>
              <a:t>C7</a:t>
            </a:r>
            <a:endParaRPr lang="en-US" sz="1200" dirty="0"/>
          </a:p>
        </p:txBody>
      </p:sp>
      <p:sp>
        <p:nvSpPr>
          <p:cNvPr id="58" name="Rectangle 57"/>
          <p:cNvSpPr/>
          <p:nvPr/>
        </p:nvSpPr>
        <p:spPr>
          <a:xfrm>
            <a:off x="3733800" y="3124200"/>
            <a:ext cx="609600" cy="228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/>
              <a:t>0x99</a:t>
            </a:r>
            <a:endParaRPr lang="en-US" sz="1200" dirty="0"/>
          </a:p>
        </p:txBody>
      </p:sp>
      <p:sp>
        <p:nvSpPr>
          <p:cNvPr id="59" name="Rectangle 58"/>
          <p:cNvSpPr/>
          <p:nvPr/>
        </p:nvSpPr>
        <p:spPr>
          <a:xfrm>
            <a:off x="3429000" y="3124200"/>
            <a:ext cx="304800" cy="22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/>
              <a:t>10</a:t>
            </a:r>
            <a:endParaRPr lang="en-US" sz="1200" dirty="0"/>
          </a:p>
        </p:txBody>
      </p:sp>
      <p:sp>
        <p:nvSpPr>
          <p:cNvPr id="60" name="Rectangle 59"/>
          <p:cNvSpPr/>
          <p:nvPr/>
        </p:nvSpPr>
        <p:spPr>
          <a:xfrm>
            <a:off x="4343400" y="3124200"/>
            <a:ext cx="609600" cy="22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/>
              <a:t>D0</a:t>
            </a:r>
            <a:endParaRPr lang="en-US" sz="1200" dirty="0"/>
          </a:p>
        </p:txBody>
      </p:sp>
      <p:sp>
        <p:nvSpPr>
          <p:cNvPr id="61" name="Rectangle 60"/>
          <p:cNvSpPr/>
          <p:nvPr/>
        </p:nvSpPr>
        <p:spPr>
          <a:xfrm>
            <a:off x="4953000" y="3124200"/>
            <a:ext cx="457200" cy="22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endParaRPr lang="en-US" sz="1200" dirty="0"/>
          </a:p>
        </p:txBody>
      </p:sp>
      <p:sp>
        <p:nvSpPr>
          <p:cNvPr id="62" name="Rectangle 61"/>
          <p:cNvSpPr/>
          <p:nvPr/>
        </p:nvSpPr>
        <p:spPr>
          <a:xfrm>
            <a:off x="5410200" y="3124200"/>
            <a:ext cx="533400" cy="22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/>
              <a:t>C2</a:t>
            </a:r>
            <a:endParaRPr lang="en-US" sz="1200" dirty="0"/>
          </a:p>
        </p:txBody>
      </p:sp>
      <p:sp>
        <p:nvSpPr>
          <p:cNvPr id="63" name="Rectangle 62"/>
          <p:cNvSpPr/>
          <p:nvPr/>
        </p:nvSpPr>
        <p:spPr>
          <a:xfrm>
            <a:off x="5943600" y="3124200"/>
            <a:ext cx="533400" cy="22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/>
              <a:t>C3</a:t>
            </a:r>
            <a:endParaRPr lang="en-US" sz="1200" dirty="0"/>
          </a:p>
        </p:txBody>
      </p:sp>
      <p:sp>
        <p:nvSpPr>
          <p:cNvPr id="64" name="Rectangle 63"/>
          <p:cNvSpPr/>
          <p:nvPr/>
        </p:nvSpPr>
        <p:spPr>
          <a:xfrm>
            <a:off x="6477000" y="3124200"/>
            <a:ext cx="533400" cy="22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/>
              <a:t>C4</a:t>
            </a:r>
            <a:endParaRPr lang="en-US" sz="1200" dirty="0"/>
          </a:p>
        </p:txBody>
      </p:sp>
      <p:sp>
        <p:nvSpPr>
          <p:cNvPr id="65" name="Rectangle 64"/>
          <p:cNvSpPr/>
          <p:nvPr/>
        </p:nvSpPr>
        <p:spPr>
          <a:xfrm>
            <a:off x="7010400" y="3124200"/>
            <a:ext cx="533400" cy="22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/>
              <a:t>C5</a:t>
            </a:r>
            <a:endParaRPr lang="en-US" sz="1200" dirty="0"/>
          </a:p>
        </p:txBody>
      </p:sp>
      <p:sp>
        <p:nvSpPr>
          <p:cNvPr id="66" name="Rectangle 65"/>
          <p:cNvSpPr/>
          <p:nvPr/>
        </p:nvSpPr>
        <p:spPr>
          <a:xfrm>
            <a:off x="7543800" y="3124200"/>
            <a:ext cx="533400" cy="22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/>
              <a:t>C6</a:t>
            </a:r>
            <a:endParaRPr lang="en-US" sz="1200" dirty="0"/>
          </a:p>
        </p:txBody>
      </p:sp>
      <p:sp>
        <p:nvSpPr>
          <p:cNvPr id="67" name="Rectangle 66"/>
          <p:cNvSpPr/>
          <p:nvPr/>
        </p:nvSpPr>
        <p:spPr>
          <a:xfrm>
            <a:off x="8077200" y="3124200"/>
            <a:ext cx="533400" cy="22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/>
              <a:t>C7</a:t>
            </a:r>
            <a:endParaRPr lang="en-US" sz="1200" dirty="0"/>
          </a:p>
        </p:txBody>
      </p:sp>
      <p:sp>
        <p:nvSpPr>
          <p:cNvPr id="68" name="Rectangle 67"/>
          <p:cNvSpPr/>
          <p:nvPr/>
        </p:nvSpPr>
        <p:spPr>
          <a:xfrm>
            <a:off x="3733800" y="3352800"/>
            <a:ext cx="609600" cy="228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/>
              <a:t>0xaa</a:t>
            </a:r>
            <a:endParaRPr lang="en-US" sz="1200" dirty="0"/>
          </a:p>
        </p:txBody>
      </p:sp>
      <p:sp>
        <p:nvSpPr>
          <p:cNvPr id="69" name="Rectangle 68"/>
          <p:cNvSpPr/>
          <p:nvPr/>
        </p:nvSpPr>
        <p:spPr>
          <a:xfrm>
            <a:off x="3429000" y="3352800"/>
            <a:ext cx="304800" cy="22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/>
              <a:t>10</a:t>
            </a:r>
            <a:endParaRPr lang="en-US" sz="1200" dirty="0"/>
          </a:p>
        </p:txBody>
      </p:sp>
      <p:sp>
        <p:nvSpPr>
          <p:cNvPr id="70" name="Rectangle 69"/>
          <p:cNvSpPr/>
          <p:nvPr/>
        </p:nvSpPr>
        <p:spPr>
          <a:xfrm>
            <a:off x="4343400" y="3352800"/>
            <a:ext cx="609600" cy="22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/>
              <a:t>D0</a:t>
            </a:r>
            <a:endParaRPr lang="en-US" sz="1200" dirty="0"/>
          </a:p>
        </p:txBody>
      </p:sp>
      <p:sp>
        <p:nvSpPr>
          <p:cNvPr id="71" name="Rectangle 70"/>
          <p:cNvSpPr/>
          <p:nvPr/>
        </p:nvSpPr>
        <p:spPr>
          <a:xfrm>
            <a:off x="4953000" y="3352800"/>
            <a:ext cx="609600" cy="22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/>
              <a:t>D1</a:t>
            </a:r>
            <a:endParaRPr lang="en-US" sz="1200" dirty="0"/>
          </a:p>
        </p:txBody>
      </p:sp>
      <p:sp>
        <p:nvSpPr>
          <p:cNvPr id="72" name="Rectangle 71"/>
          <p:cNvSpPr/>
          <p:nvPr/>
        </p:nvSpPr>
        <p:spPr>
          <a:xfrm>
            <a:off x="5562600" y="3352800"/>
            <a:ext cx="381000" cy="22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endParaRPr lang="en-US" sz="1200" dirty="0"/>
          </a:p>
        </p:txBody>
      </p:sp>
      <p:sp>
        <p:nvSpPr>
          <p:cNvPr id="73" name="Rectangle 72"/>
          <p:cNvSpPr/>
          <p:nvPr/>
        </p:nvSpPr>
        <p:spPr>
          <a:xfrm>
            <a:off x="5943600" y="3352800"/>
            <a:ext cx="533400" cy="22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/>
              <a:t>C3</a:t>
            </a:r>
            <a:endParaRPr lang="en-US" sz="1200" dirty="0"/>
          </a:p>
        </p:txBody>
      </p:sp>
      <p:sp>
        <p:nvSpPr>
          <p:cNvPr id="74" name="Rectangle 73"/>
          <p:cNvSpPr/>
          <p:nvPr/>
        </p:nvSpPr>
        <p:spPr>
          <a:xfrm>
            <a:off x="6477000" y="3352800"/>
            <a:ext cx="533400" cy="22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/>
              <a:t>C4</a:t>
            </a:r>
            <a:endParaRPr lang="en-US" sz="1200" dirty="0"/>
          </a:p>
        </p:txBody>
      </p:sp>
      <p:sp>
        <p:nvSpPr>
          <p:cNvPr id="75" name="Rectangle 74"/>
          <p:cNvSpPr/>
          <p:nvPr/>
        </p:nvSpPr>
        <p:spPr>
          <a:xfrm>
            <a:off x="7010400" y="3352800"/>
            <a:ext cx="533400" cy="22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/>
              <a:t>C5</a:t>
            </a:r>
            <a:endParaRPr lang="en-US" sz="1200" dirty="0"/>
          </a:p>
        </p:txBody>
      </p:sp>
      <p:sp>
        <p:nvSpPr>
          <p:cNvPr id="76" name="Rectangle 75"/>
          <p:cNvSpPr/>
          <p:nvPr/>
        </p:nvSpPr>
        <p:spPr>
          <a:xfrm>
            <a:off x="7543800" y="3352800"/>
            <a:ext cx="533400" cy="22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/>
              <a:t>C6</a:t>
            </a:r>
            <a:endParaRPr lang="en-US" sz="1200" dirty="0"/>
          </a:p>
        </p:txBody>
      </p:sp>
      <p:sp>
        <p:nvSpPr>
          <p:cNvPr id="77" name="Rectangle 76"/>
          <p:cNvSpPr/>
          <p:nvPr/>
        </p:nvSpPr>
        <p:spPr>
          <a:xfrm>
            <a:off x="8077200" y="3352800"/>
            <a:ext cx="533400" cy="22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/>
              <a:t>C7</a:t>
            </a:r>
            <a:endParaRPr lang="en-US" sz="1200" dirty="0"/>
          </a:p>
        </p:txBody>
      </p:sp>
      <p:sp>
        <p:nvSpPr>
          <p:cNvPr id="78" name="Rectangle 77"/>
          <p:cNvSpPr/>
          <p:nvPr/>
        </p:nvSpPr>
        <p:spPr>
          <a:xfrm>
            <a:off x="3733800" y="3581400"/>
            <a:ext cx="609600" cy="228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/>
              <a:t>0xb4</a:t>
            </a:r>
            <a:endParaRPr lang="en-US" sz="1200" dirty="0"/>
          </a:p>
        </p:txBody>
      </p:sp>
      <p:sp>
        <p:nvSpPr>
          <p:cNvPr id="79" name="Rectangle 78"/>
          <p:cNvSpPr/>
          <p:nvPr/>
        </p:nvSpPr>
        <p:spPr>
          <a:xfrm>
            <a:off x="3429000" y="3581400"/>
            <a:ext cx="304800" cy="22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/>
              <a:t>10</a:t>
            </a:r>
            <a:endParaRPr lang="en-US" sz="1200" dirty="0"/>
          </a:p>
        </p:txBody>
      </p:sp>
      <p:sp>
        <p:nvSpPr>
          <p:cNvPr id="80" name="Rectangle 79"/>
          <p:cNvSpPr/>
          <p:nvPr/>
        </p:nvSpPr>
        <p:spPr>
          <a:xfrm>
            <a:off x="4343400" y="3581400"/>
            <a:ext cx="609600" cy="22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/>
              <a:t>D0</a:t>
            </a:r>
            <a:endParaRPr lang="en-US" sz="1200" dirty="0"/>
          </a:p>
        </p:txBody>
      </p:sp>
      <p:sp>
        <p:nvSpPr>
          <p:cNvPr id="81" name="Rectangle 80"/>
          <p:cNvSpPr/>
          <p:nvPr/>
        </p:nvSpPr>
        <p:spPr>
          <a:xfrm>
            <a:off x="4953000" y="3581400"/>
            <a:ext cx="609600" cy="22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/>
              <a:t>D1</a:t>
            </a:r>
            <a:endParaRPr lang="en-US" sz="1200" dirty="0"/>
          </a:p>
        </p:txBody>
      </p:sp>
      <p:sp>
        <p:nvSpPr>
          <p:cNvPr id="82" name="Rectangle 81"/>
          <p:cNvSpPr/>
          <p:nvPr/>
        </p:nvSpPr>
        <p:spPr>
          <a:xfrm>
            <a:off x="5562600" y="3581400"/>
            <a:ext cx="609600" cy="22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/>
              <a:t>D2</a:t>
            </a:r>
            <a:endParaRPr lang="en-US" sz="1200" dirty="0"/>
          </a:p>
        </p:txBody>
      </p:sp>
      <p:sp>
        <p:nvSpPr>
          <p:cNvPr id="83" name="Rectangle 82"/>
          <p:cNvSpPr/>
          <p:nvPr/>
        </p:nvSpPr>
        <p:spPr>
          <a:xfrm>
            <a:off x="6172200" y="3581400"/>
            <a:ext cx="304800" cy="22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endParaRPr lang="en-US" sz="1200" dirty="0"/>
          </a:p>
        </p:txBody>
      </p:sp>
      <p:sp>
        <p:nvSpPr>
          <p:cNvPr id="84" name="Rectangle 83"/>
          <p:cNvSpPr/>
          <p:nvPr/>
        </p:nvSpPr>
        <p:spPr>
          <a:xfrm>
            <a:off x="6477000" y="3581400"/>
            <a:ext cx="533400" cy="22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/>
              <a:t>C4</a:t>
            </a:r>
            <a:endParaRPr lang="en-US" sz="1200" dirty="0"/>
          </a:p>
        </p:txBody>
      </p:sp>
      <p:sp>
        <p:nvSpPr>
          <p:cNvPr id="85" name="Rectangle 84"/>
          <p:cNvSpPr/>
          <p:nvPr/>
        </p:nvSpPr>
        <p:spPr>
          <a:xfrm>
            <a:off x="7010400" y="3581400"/>
            <a:ext cx="533400" cy="22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/>
              <a:t>C5</a:t>
            </a:r>
            <a:endParaRPr lang="en-US" sz="1200" dirty="0"/>
          </a:p>
        </p:txBody>
      </p:sp>
      <p:sp>
        <p:nvSpPr>
          <p:cNvPr id="86" name="Rectangle 85"/>
          <p:cNvSpPr/>
          <p:nvPr/>
        </p:nvSpPr>
        <p:spPr>
          <a:xfrm>
            <a:off x="7543800" y="3581400"/>
            <a:ext cx="533400" cy="22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/>
              <a:t>C6</a:t>
            </a:r>
            <a:endParaRPr lang="en-US" sz="1200" dirty="0"/>
          </a:p>
        </p:txBody>
      </p:sp>
      <p:sp>
        <p:nvSpPr>
          <p:cNvPr id="87" name="Rectangle 86"/>
          <p:cNvSpPr/>
          <p:nvPr/>
        </p:nvSpPr>
        <p:spPr>
          <a:xfrm>
            <a:off x="8077200" y="3581400"/>
            <a:ext cx="533400" cy="22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/>
              <a:t>C7</a:t>
            </a:r>
            <a:endParaRPr lang="en-US" sz="1200" dirty="0"/>
          </a:p>
        </p:txBody>
      </p:sp>
      <p:sp>
        <p:nvSpPr>
          <p:cNvPr id="88" name="Rectangle 87"/>
          <p:cNvSpPr/>
          <p:nvPr/>
        </p:nvSpPr>
        <p:spPr>
          <a:xfrm>
            <a:off x="3733800" y="3810000"/>
            <a:ext cx="609600" cy="228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/>
              <a:t>0xcc</a:t>
            </a:r>
            <a:endParaRPr lang="en-US" sz="1200" dirty="0"/>
          </a:p>
        </p:txBody>
      </p:sp>
      <p:sp>
        <p:nvSpPr>
          <p:cNvPr id="89" name="Rectangle 88"/>
          <p:cNvSpPr/>
          <p:nvPr/>
        </p:nvSpPr>
        <p:spPr>
          <a:xfrm>
            <a:off x="3429000" y="3810000"/>
            <a:ext cx="304800" cy="22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/>
              <a:t>10</a:t>
            </a:r>
            <a:endParaRPr lang="en-US" sz="1200" dirty="0"/>
          </a:p>
        </p:txBody>
      </p:sp>
      <p:sp>
        <p:nvSpPr>
          <p:cNvPr id="90" name="Rectangle 89"/>
          <p:cNvSpPr/>
          <p:nvPr/>
        </p:nvSpPr>
        <p:spPr>
          <a:xfrm>
            <a:off x="4343400" y="3810000"/>
            <a:ext cx="609600" cy="22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/>
              <a:t>D0</a:t>
            </a:r>
            <a:endParaRPr lang="en-US" sz="1200" dirty="0"/>
          </a:p>
        </p:txBody>
      </p:sp>
      <p:sp>
        <p:nvSpPr>
          <p:cNvPr id="91" name="Rectangle 90"/>
          <p:cNvSpPr/>
          <p:nvPr/>
        </p:nvSpPr>
        <p:spPr>
          <a:xfrm>
            <a:off x="4953000" y="3810000"/>
            <a:ext cx="609600" cy="22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/>
              <a:t>D1</a:t>
            </a:r>
            <a:endParaRPr lang="en-US" sz="1200" dirty="0"/>
          </a:p>
        </p:txBody>
      </p:sp>
      <p:sp>
        <p:nvSpPr>
          <p:cNvPr id="92" name="Rectangle 91"/>
          <p:cNvSpPr/>
          <p:nvPr/>
        </p:nvSpPr>
        <p:spPr>
          <a:xfrm>
            <a:off x="5562600" y="3810000"/>
            <a:ext cx="609600" cy="22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/>
              <a:t>D2</a:t>
            </a:r>
            <a:endParaRPr lang="en-US" sz="1200" dirty="0"/>
          </a:p>
        </p:txBody>
      </p:sp>
      <p:sp>
        <p:nvSpPr>
          <p:cNvPr id="93" name="Rectangle 92"/>
          <p:cNvSpPr/>
          <p:nvPr/>
        </p:nvSpPr>
        <p:spPr>
          <a:xfrm>
            <a:off x="6172200" y="3810000"/>
            <a:ext cx="609600" cy="22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/>
              <a:t>D3</a:t>
            </a:r>
            <a:endParaRPr lang="en-US" sz="1200" dirty="0"/>
          </a:p>
        </p:txBody>
      </p:sp>
      <p:sp>
        <p:nvSpPr>
          <p:cNvPr id="94" name="Rectangle 93"/>
          <p:cNvSpPr/>
          <p:nvPr/>
        </p:nvSpPr>
        <p:spPr>
          <a:xfrm>
            <a:off x="6781800" y="3810000"/>
            <a:ext cx="228600" cy="22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endParaRPr lang="en-US" sz="1200" dirty="0"/>
          </a:p>
        </p:txBody>
      </p:sp>
      <p:sp>
        <p:nvSpPr>
          <p:cNvPr id="95" name="Rectangle 94"/>
          <p:cNvSpPr/>
          <p:nvPr/>
        </p:nvSpPr>
        <p:spPr>
          <a:xfrm>
            <a:off x="7010400" y="3810000"/>
            <a:ext cx="533400" cy="22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/>
              <a:t>C5</a:t>
            </a:r>
            <a:endParaRPr lang="en-US" sz="1200" dirty="0"/>
          </a:p>
        </p:txBody>
      </p:sp>
      <p:sp>
        <p:nvSpPr>
          <p:cNvPr id="96" name="Rectangle 95"/>
          <p:cNvSpPr/>
          <p:nvPr/>
        </p:nvSpPr>
        <p:spPr>
          <a:xfrm>
            <a:off x="7543800" y="3810000"/>
            <a:ext cx="533400" cy="22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/>
              <a:t>C6</a:t>
            </a:r>
            <a:endParaRPr lang="en-US" sz="1200" dirty="0"/>
          </a:p>
        </p:txBody>
      </p:sp>
      <p:sp>
        <p:nvSpPr>
          <p:cNvPr id="97" name="Rectangle 96"/>
          <p:cNvSpPr/>
          <p:nvPr/>
        </p:nvSpPr>
        <p:spPr>
          <a:xfrm>
            <a:off x="8077200" y="3810000"/>
            <a:ext cx="533400" cy="22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/>
              <a:t>C7</a:t>
            </a:r>
            <a:endParaRPr lang="en-US" sz="1200" dirty="0"/>
          </a:p>
        </p:txBody>
      </p:sp>
      <p:sp>
        <p:nvSpPr>
          <p:cNvPr id="98" name="Rectangle 97"/>
          <p:cNvSpPr/>
          <p:nvPr/>
        </p:nvSpPr>
        <p:spPr>
          <a:xfrm>
            <a:off x="3733800" y="4038600"/>
            <a:ext cx="609600" cy="228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/>
              <a:t>0xd2</a:t>
            </a:r>
            <a:endParaRPr lang="en-US" sz="1200" dirty="0"/>
          </a:p>
        </p:txBody>
      </p:sp>
      <p:sp>
        <p:nvSpPr>
          <p:cNvPr id="99" name="Rectangle 98"/>
          <p:cNvSpPr/>
          <p:nvPr/>
        </p:nvSpPr>
        <p:spPr>
          <a:xfrm>
            <a:off x="3429000" y="4038600"/>
            <a:ext cx="304800" cy="22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/>
              <a:t>10</a:t>
            </a:r>
            <a:endParaRPr lang="en-US" sz="1200" dirty="0"/>
          </a:p>
        </p:txBody>
      </p:sp>
      <p:sp>
        <p:nvSpPr>
          <p:cNvPr id="100" name="Rectangle 99"/>
          <p:cNvSpPr/>
          <p:nvPr/>
        </p:nvSpPr>
        <p:spPr>
          <a:xfrm>
            <a:off x="4343400" y="4038600"/>
            <a:ext cx="609600" cy="22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/>
              <a:t>D0</a:t>
            </a:r>
            <a:endParaRPr lang="en-US" sz="1200" dirty="0"/>
          </a:p>
        </p:txBody>
      </p:sp>
      <p:sp>
        <p:nvSpPr>
          <p:cNvPr id="101" name="Rectangle 100"/>
          <p:cNvSpPr/>
          <p:nvPr/>
        </p:nvSpPr>
        <p:spPr>
          <a:xfrm>
            <a:off x="4953000" y="4038600"/>
            <a:ext cx="609600" cy="22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/>
              <a:t>D1</a:t>
            </a:r>
            <a:endParaRPr lang="en-US" sz="1200" dirty="0"/>
          </a:p>
        </p:txBody>
      </p:sp>
      <p:sp>
        <p:nvSpPr>
          <p:cNvPr id="102" name="Rectangle 101"/>
          <p:cNvSpPr/>
          <p:nvPr/>
        </p:nvSpPr>
        <p:spPr>
          <a:xfrm>
            <a:off x="5562600" y="4038600"/>
            <a:ext cx="609600" cy="22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/>
              <a:t>D2</a:t>
            </a:r>
            <a:endParaRPr lang="en-US" sz="1200" dirty="0"/>
          </a:p>
        </p:txBody>
      </p:sp>
      <p:sp>
        <p:nvSpPr>
          <p:cNvPr id="103" name="Rectangle 102"/>
          <p:cNvSpPr/>
          <p:nvPr/>
        </p:nvSpPr>
        <p:spPr>
          <a:xfrm>
            <a:off x="6172200" y="4038600"/>
            <a:ext cx="609600" cy="22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/>
              <a:t>D3</a:t>
            </a:r>
            <a:endParaRPr lang="en-US" sz="1200" dirty="0"/>
          </a:p>
        </p:txBody>
      </p:sp>
      <p:sp>
        <p:nvSpPr>
          <p:cNvPr id="104" name="Rectangle 103"/>
          <p:cNvSpPr/>
          <p:nvPr/>
        </p:nvSpPr>
        <p:spPr>
          <a:xfrm>
            <a:off x="6781800" y="4038600"/>
            <a:ext cx="609600" cy="22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/>
              <a:t>D4</a:t>
            </a:r>
            <a:endParaRPr lang="en-US" sz="1200" dirty="0"/>
          </a:p>
        </p:txBody>
      </p:sp>
      <p:sp>
        <p:nvSpPr>
          <p:cNvPr id="105" name="Rectangle 104"/>
          <p:cNvSpPr/>
          <p:nvPr/>
        </p:nvSpPr>
        <p:spPr>
          <a:xfrm>
            <a:off x="7391400" y="4038600"/>
            <a:ext cx="152400" cy="22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endParaRPr lang="en-US" sz="1200" dirty="0"/>
          </a:p>
        </p:txBody>
      </p:sp>
      <p:sp>
        <p:nvSpPr>
          <p:cNvPr id="106" name="Rectangle 105"/>
          <p:cNvSpPr/>
          <p:nvPr/>
        </p:nvSpPr>
        <p:spPr>
          <a:xfrm>
            <a:off x="7543800" y="4038600"/>
            <a:ext cx="533400" cy="22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/>
              <a:t>C6</a:t>
            </a:r>
            <a:endParaRPr lang="en-US" sz="1200" dirty="0"/>
          </a:p>
        </p:txBody>
      </p:sp>
      <p:sp>
        <p:nvSpPr>
          <p:cNvPr id="107" name="Rectangle 106"/>
          <p:cNvSpPr/>
          <p:nvPr/>
        </p:nvSpPr>
        <p:spPr>
          <a:xfrm>
            <a:off x="8077200" y="4038600"/>
            <a:ext cx="533400" cy="22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/>
              <a:t>C7</a:t>
            </a:r>
            <a:endParaRPr lang="en-US" sz="1200" dirty="0"/>
          </a:p>
        </p:txBody>
      </p:sp>
      <p:sp>
        <p:nvSpPr>
          <p:cNvPr id="108" name="Rectangle 107"/>
          <p:cNvSpPr/>
          <p:nvPr/>
        </p:nvSpPr>
        <p:spPr>
          <a:xfrm>
            <a:off x="3733800" y="4267200"/>
            <a:ext cx="609600" cy="228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/>
              <a:t>0xe1</a:t>
            </a:r>
            <a:endParaRPr lang="en-US" sz="1200" dirty="0"/>
          </a:p>
        </p:txBody>
      </p:sp>
      <p:sp>
        <p:nvSpPr>
          <p:cNvPr id="109" name="Rectangle 108"/>
          <p:cNvSpPr/>
          <p:nvPr/>
        </p:nvSpPr>
        <p:spPr>
          <a:xfrm>
            <a:off x="3429000" y="4267200"/>
            <a:ext cx="304800" cy="22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/>
              <a:t>10</a:t>
            </a:r>
            <a:endParaRPr lang="en-US" sz="1200" dirty="0"/>
          </a:p>
        </p:txBody>
      </p:sp>
      <p:sp>
        <p:nvSpPr>
          <p:cNvPr id="110" name="Rectangle 109"/>
          <p:cNvSpPr/>
          <p:nvPr/>
        </p:nvSpPr>
        <p:spPr>
          <a:xfrm>
            <a:off x="4343400" y="4267200"/>
            <a:ext cx="609600" cy="22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/>
              <a:t>D0</a:t>
            </a:r>
            <a:endParaRPr lang="en-US" sz="1200" dirty="0"/>
          </a:p>
        </p:txBody>
      </p:sp>
      <p:sp>
        <p:nvSpPr>
          <p:cNvPr id="111" name="Rectangle 110"/>
          <p:cNvSpPr/>
          <p:nvPr/>
        </p:nvSpPr>
        <p:spPr>
          <a:xfrm>
            <a:off x="4953000" y="4267200"/>
            <a:ext cx="609600" cy="22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/>
              <a:t>D1</a:t>
            </a:r>
            <a:endParaRPr lang="en-US" sz="1200" dirty="0"/>
          </a:p>
        </p:txBody>
      </p:sp>
      <p:sp>
        <p:nvSpPr>
          <p:cNvPr id="112" name="Rectangle 111"/>
          <p:cNvSpPr/>
          <p:nvPr/>
        </p:nvSpPr>
        <p:spPr>
          <a:xfrm>
            <a:off x="5562600" y="4267200"/>
            <a:ext cx="609600" cy="22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/>
              <a:t>D2</a:t>
            </a:r>
            <a:endParaRPr lang="en-US" sz="1200" dirty="0"/>
          </a:p>
        </p:txBody>
      </p:sp>
      <p:sp>
        <p:nvSpPr>
          <p:cNvPr id="113" name="Rectangle 112"/>
          <p:cNvSpPr/>
          <p:nvPr/>
        </p:nvSpPr>
        <p:spPr>
          <a:xfrm>
            <a:off x="6172200" y="4267200"/>
            <a:ext cx="609600" cy="22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/>
              <a:t>D3</a:t>
            </a:r>
            <a:endParaRPr lang="en-US" sz="1200" dirty="0"/>
          </a:p>
        </p:txBody>
      </p:sp>
      <p:sp>
        <p:nvSpPr>
          <p:cNvPr id="114" name="Rectangle 113"/>
          <p:cNvSpPr/>
          <p:nvPr/>
        </p:nvSpPr>
        <p:spPr>
          <a:xfrm>
            <a:off x="6781800" y="4267200"/>
            <a:ext cx="609600" cy="22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/>
              <a:t>D4</a:t>
            </a:r>
            <a:endParaRPr lang="en-US" sz="1200" dirty="0"/>
          </a:p>
        </p:txBody>
      </p:sp>
      <p:sp>
        <p:nvSpPr>
          <p:cNvPr id="115" name="Rectangle 114"/>
          <p:cNvSpPr/>
          <p:nvPr/>
        </p:nvSpPr>
        <p:spPr>
          <a:xfrm>
            <a:off x="7391400" y="4267200"/>
            <a:ext cx="609600" cy="22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/>
              <a:t>D5</a:t>
            </a:r>
            <a:endParaRPr lang="en-US" sz="1200" dirty="0"/>
          </a:p>
        </p:txBody>
      </p:sp>
      <p:sp>
        <p:nvSpPr>
          <p:cNvPr id="116" name="Rectangle 115"/>
          <p:cNvSpPr/>
          <p:nvPr/>
        </p:nvSpPr>
        <p:spPr>
          <a:xfrm>
            <a:off x="8001000" y="4267200"/>
            <a:ext cx="76200" cy="22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endParaRPr lang="en-US" sz="1200" dirty="0"/>
          </a:p>
        </p:txBody>
      </p:sp>
      <p:sp>
        <p:nvSpPr>
          <p:cNvPr id="117" name="Rectangle 116"/>
          <p:cNvSpPr/>
          <p:nvPr/>
        </p:nvSpPr>
        <p:spPr>
          <a:xfrm>
            <a:off x="8077200" y="4267200"/>
            <a:ext cx="533400" cy="22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/>
              <a:t>C7</a:t>
            </a:r>
            <a:endParaRPr lang="en-US" sz="1200" dirty="0"/>
          </a:p>
        </p:txBody>
      </p:sp>
      <p:sp>
        <p:nvSpPr>
          <p:cNvPr id="118" name="Rectangle 117"/>
          <p:cNvSpPr/>
          <p:nvPr/>
        </p:nvSpPr>
        <p:spPr>
          <a:xfrm>
            <a:off x="3733800" y="4495800"/>
            <a:ext cx="609600" cy="228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/>
              <a:t>0xff</a:t>
            </a:r>
            <a:endParaRPr lang="en-US" sz="1200" dirty="0"/>
          </a:p>
        </p:txBody>
      </p:sp>
      <p:sp>
        <p:nvSpPr>
          <p:cNvPr id="119" name="Rectangle 118"/>
          <p:cNvSpPr/>
          <p:nvPr/>
        </p:nvSpPr>
        <p:spPr>
          <a:xfrm>
            <a:off x="3429000" y="4495800"/>
            <a:ext cx="304800" cy="22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/>
              <a:t>10</a:t>
            </a:r>
            <a:endParaRPr lang="en-US" sz="1200" dirty="0"/>
          </a:p>
        </p:txBody>
      </p:sp>
      <p:sp>
        <p:nvSpPr>
          <p:cNvPr id="120" name="Rectangle 119"/>
          <p:cNvSpPr/>
          <p:nvPr/>
        </p:nvSpPr>
        <p:spPr>
          <a:xfrm>
            <a:off x="4343400" y="4495800"/>
            <a:ext cx="609600" cy="22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/>
              <a:t>D0</a:t>
            </a:r>
            <a:endParaRPr lang="en-US" sz="1200" dirty="0"/>
          </a:p>
        </p:txBody>
      </p:sp>
      <p:sp>
        <p:nvSpPr>
          <p:cNvPr id="121" name="Rectangle 120"/>
          <p:cNvSpPr/>
          <p:nvPr/>
        </p:nvSpPr>
        <p:spPr>
          <a:xfrm>
            <a:off x="4953000" y="4495800"/>
            <a:ext cx="609600" cy="22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/>
              <a:t>D1</a:t>
            </a:r>
            <a:endParaRPr lang="en-US" sz="1200" dirty="0"/>
          </a:p>
        </p:txBody>
      </p:sp>
      <p:sp>
        <p:nvSpPr>
          <p:cNvPr id="122" name="Rectangle 121"/>
          <p:cNvSpPr/>
          <p:nvPr/>
        </p:nvSpPr>
        <p:spPr>
          <a:xfrm>
            <a:off x="5562600" y="4495800"/>
            <a:ext cx="609600" cy="22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/>
              <a:t>D2</a:t>
            </a:r>
            <a:endParaRPr lang="en-US" sz="1200" dirty="0"/>
          </a:p>
        </p:txBody>
      </p:sp>
      <p:sp>
        <p:nvSpPr>
          <p:cNvPr id="123" name="Rectangle 122"/>
          <p:cNvSpPr/>
          <p:nvPr/>
        </p:nvSpPr>
        <p:spPr>
          <a:xfrm>
            <a:off x="6172200" y="4495800"/>
            <a:ext cx="609600" cy="22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/>
              <a:t>D3</a:t>
            </a:r>
            <a:endParaRPr lang="en-US" sz="1200" dirty="0"/>
          </a:p>
        </p:txBody>
      </p:sp>
      <p:sp>
        <p:nvSpPr>
          <p:cNvPr id="124" name="Rectangle 123"/>
          <p:cNvSpPr/>
          <p:nvPr/>
        </p:nvSpPr>
        <p:spPr>
          <a:xfrm>
            <a:off x="6781800" y="4495800"/>
            <a:ext cx="609600" cy="22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/>
              <a:t>D4</a:t>
            </a:r>
            <a:endParaRPr lang="en-US" sz="1200" dirty="0"/>
          </a:p>
        </p:txBody>
      </p:sp>
      <p:sp>
        <p:nvSpPr>
          <p:cNvPr id="125" name="Rectangle 124"/>
          <p:cNvSpPr/>
          <p:nvPr/>
        </p:nvSpPr>
        <p:spPr>
          <a:xfrm>
            <a:off x="7391400" y="4495800"/>
            <a:ext cx="609600" cy="22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/>
              <a:t>D5</a:t>
            </a:r>
            <a:endParaRPr lang="en-US" sz="1200" dirty="0"/>
          </a:p>
        </p:txBody>
      </p:sp>
      <p:sp>
        <p:nvSpPr>
          <p:cNvPr id="126" name="Rectangle 125"/>
          <p:cNvSpPr/>
          <p:nvPr/>
        </p:nvSpPr>
        <p:spPr>
          <a:xfrm>
            <a:off x="8001000" y="4495800"/>
            <a:ext cx="609600" cy="22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/>
              <a:t>D6</a:t>
            </a:r>
            <a:endParaRPr lang="en-US" sz="1200" dirty="0"/>
          </a:p>
        </p:txBody>
      </p:sp>
      <p:sp>
        <p:nvSpPr>
          <p:cNvPr id="127" name="Rectangle 126"/>
          <p:cNvSpPr/>
          <p:nvPr/>
        </p:nvSpPr>
        <p:spPr>
          <a:xfrm>
            <a:off x="3733800" y="1981200"/>
            <a:ext cx="609600" cy="228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050" dirty="0" smtClean="0"/>
              <a:t>Block Type</a:t>
            </a:r>
            <a:endParaRPr lang="en-US" sz="1050" dirty="0"/>
          </a:p>
        </p:txBody>
      </p:sp>
      <p:sp>
        <p:nvSpPr>
          <p:cNvPr id="128" name="Rectangle 127"/>
          <p:cNvSpPr/>
          <p:nvPr/>
        </p:nvSpPr>
        <p:spPr>
          <a:xfrm>
            <a:off x="3429000" y="1981200"/>
            <a:ext cx="304800" cy="22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endParaRPr lang="en-US" sz="1200" dirty="0"/>
          </a:p>
        </p:txBody>
      </p:sp>
      <p:sp>
        <p:nvSpPr>
          <p:cNvPr id="129" name="Rectangle 128"/>
          <p:cNvSpPr/>
          <p:nvPr/>
        </p:nvSpPr>
        <p:spPr>
          <a:xfrm>
            <a:off x="4343400" y="1981200"/>
            <a:ext cx="4267200" cy="22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endParaRPr lang="en-US" sz="1200" dirty="0"/>
          </a:p>
        </p:txBody>
      </p:sp>
      <p:sp>
        <p:nvSpPr>
          <p:cNvPr id="130" name="Rectangle 129"/>
          <p:cNvSpPr/>
          <p:nvPr/>
        </p:nvSpPr>
        <p:spPr>
          <a:xfrm>
            <a:off x="2514600" y="1752600"/>
            <a:ext cx="914400" cy="22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/>
              <a:t>Data Block</a:t>
            </a:r>
            <a:endParaRPr lang="en-US" sz="1200" dirty="0"/>
          </a:p>
        </p:txBody>
      </p:sp>
      <p:sp>
        <p:nvSpPr>
          <p:cNvPr id="131" name="Rectangle 130"/>
          <p:cNvSpPr/>
          <p:nvPr/>
        </p:nvSpPr>
        <p:spPr>
          <a:xfrm>
            <a:off x="2514600" y="2209800"/>
            <a:ext cx="914400" cy="22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/>
              <a:t>/E/</a:t>
            </a:r>
            <a:endParaRPr lang="en-US" sz="1200" dirty="0"/>
          </a:p>
        </p:txBody>
      </p:sp>
      <p:sp>
        <p:nvSpPr>
          <p:cNvPr id="132" name="Rectangle 131"/>
          <p:cNvSpPr/>
          <p:nvPr/>
        </p:nvSpPr>
        <p:spPr>
          <a:xfrm>
            <a:off x="2514600" y="2438400"/>
            <a:ext cx="914400" cy="45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/>
              <a:t>/S/</a:t>
            </a:r>
            <a:endParaRPr lang="en-US" sz="1200" dirty="0"/>
          </a:p>
        </p:txBody>
      </p:sp>
      <p:sp>
        <p:nvSpPr>
          <p:cNvPr id="133" name="Rectangle 132"/>
          <p:cNvSpPr/>
          <p:nvPr/>
        </p:nvSpPr>
        <p:spPr>
          <a:xfrm>
            <a:off x="2514600" y="2895600"/>
            <a:ext cx="914400" cy="1828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/>
              <a:t>/T/</a:t>
            </a:r>
            <a:endParaRPr lang="en-US" sz="1200" dirty="0"/>
          </a:p>
        </p:txBody>
      </p:sp>
      <p:sp>
        <p:nvSpPr>
          <p:cNvPr id="134" name="Rectangle 133"/>
          <p:cNvSpPr/>
          <p:nvPr/>
        </p:nvSpPr>
        <p:spPr>
          <a:xfrm>
            <a:off x="2514600" y="1295400"/>
            <a:ext cx="914400" cy="45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endParaRPr lang="en-US" sz="1200" dirty="0"/>
          </a:p>
        </p:txBody>
      </p:sp>
      <p:sp>
        <p:nvSpPr>
          <p:cNvPr id="135" name="Rectangle 134"/>
          <p:cNvSpPr/>
          <p:nvPr/>
        </p:nvSpPr>
        <p:spPr>
          <a:xfrm>
            <a:off x="2514600" y="1981200"/>
            <a:ext cx="914400" cy="22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endParaRPr lang="en-US" sz="1200" dirty="0"/>
          </a:p>
        </p:txBody>
      </p:sp>
      <p:sp>
        <p:nvSpPr>
          <p:cNvPr id="136" name="Rectangle 135"/>
          <p:cNvSpPr/>
          <p:nvPr/>
        </p:nvSpPr>
        <p:spPr>
          <a:xfrm>
            <a:off x="304800" y="1600200"/>
            <a:ext cx="1676400" cy="3810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>
                <a:solidFill>
                  <a:srgbClr val="FFFFFF"/>
                </a:solidFill>
                <a:ea typeface="ＭＳ Ｐゴシック" charset="-128"/>
              </a:rPr>
              <a:t>Application</a:t>
            </a:r>
          </a:p>
        </p:txBody>
      </p:sp>
      <p:sp>
        <p:nvSpPr>
          <p:cNvPr id="137" name="Rectangle 136"/>
          <p:cNvSpPr/>
          <p:nvPr/>
        </p:nvSpPr>
        <p:spPr>
          <a:xfrm>
            <a:off x="304800" y="2057400"/>
            <a:ext cx="1676400" cy="3810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>
                <a:solidFill>
                  <a:srgbClr val="FFFFFF"/>
                </a:solidFill>
                <a:ea typeface="ＭＳ Ｐゴシック" charset="-128"/>
              </a:rPr>
              <a:t>Transport</a:t>
            </a:r>
          </a:p>
        </p:txBody>
      </p:sp>
      <p:sp>
        <p:nvSpPr>
          <p:cNvPr id="138" name="Rectangle 137"/>
          <p:cNvSpPr/>
          <p:nvPr/>
        </p:nvSpPr>
        <p:spPr>
          <a:xfrm>
            <a:off x="304800" y="2514600"/>
            <a:ext cx="1676400" cy="3810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>
                <a:solidFill>
                  <a:srgbClr val="FFFFFF"/>
                </a:solidFill>
                <a:ea typeface="ＭＳ Ｐゴシック" charset="-128"/>
              </a:rPr>
              <a:t>Network</a:t>
            </a:r>
          </a:p>
        </p:txBody>
      </p:sp>
      <p:sp>
        <p:nvSpPr>
          <p:cNvPr id="139" name="Rectangle 138"/>
          <p:cNvSpPr/>
          <p:nvPr/>
        </p:nvSpPr>
        <p:spPr>
          <a:xfrm>
            <a:off x="304800" y="2971800"/>
            <a:ext cx="1676400" cy="3810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>
                <a:solidFill>
                  <a:srgbClr val="FFFFFF"/>
                </a:solidFill>
                <a:ea typeface="ＭＳ Ｐゴシック" charset="-128"/>
              </a:rPr>
              <a:t>Data Link</a:t>
            </a:r>
          </a:p>
        </p:txBody>
      </p:sp>
      <p:sp>
        <p:nvSpPr>
          <p:cNvPr id="140" name="Rectangle 139"/>
          <p:cNvSpPr/>
          <p:nvPr/>
        </p:nvSpPr>
        <p:spPr>
          <a:xfrm>
            <a:off x="304800" y="3429000"/>
            <a:ext cx="1676400" cy="38100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>
                <a:solidFill>
                  <a:srgbClr val="FFFFFF"/>
                </a:solidFill>
                <a:ea typeface="ＭＳ Ｐゴシック" charset="-128"/>
              </a:rPr>
              <a:t>Physical</a:t>
            </a:r>
          </a:p>
        </p:txBody>
      </p:sp>
      <p:sp>
        <p:nvSpPr>
          <p:cNvPr id="141" name="Rectangle 140"/>
          <p:cNvSpPr/>
          <p:nvPr/>
        </p:nvSpPr>
        <p:spPr>
          <a:xfrm>
            <a:off x="304800" y="1600200"/>
            <a:ext cx="1676400" cy="381000"/>
          </a:xfrm>
          <a:prstGeom prst="rect">
            <a:avLst/>
          </a:prstGeom>
          <a:solidFill>
            <a:srgbClr val="10253F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dirty="0">
                <a:solidFill>
                  <a:srgbClr val="FFFFFF"/>
                </a:solidFill>
                <a:ea typeface="ＭＳ Ｐゴシック" charset="-128"/>
              </a:rPr>
              <a:t>Application</a:t>
            </a:r>
          </a:p>
        </p:txBody>
      </p:sp>
      <p:sp>
        <p:nvSpPr>
          <p:cNvPr id="142" name="Rectangle 141"/>
          <p:cNvSpPr/>
          <p:nvPr/>
        </p:nvSpPr>
        <p:spPr>
          <a:xfrm>
            <a:off x="304800" y="2057400"/>
            <a:ext cx="1676400" cy="381000"/>
          </a:xfrm>
          <a:prstGeom prst="rect">
            <a:avLst/>
          </a:prstGeom>
          <a:solidFill>
            <a:srgbClr val="10253F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dirty="0">
                <a:solidFill>
                  <a:srgbClr val="FFFFFF"/>
                </a:solidFill>
                <a:ea typeface="ＭＳ Ｐゴシック" charset="-128"/>
              </a:rPr>
              <a:t>Transport</a:t>
            </a:r>
          </a:p>
        </p:txBody>
      </p:sp>
      <p:sp>
        <p:nvSpPr>
          <p:cNvPr id="143" name="Rectangle 142"/>
          <p:cNvSpPr/>
          <p:nvPr/>
        </p:nvSpPr>
        <p:spPr>
          <a:xfrm>
            <a:off x="304800" y="2514600"/>
            <a:ext cx="1676400" cy="381000"/>
          </a:xfrm>
          <a:prstGeom prst="rect">
            <a:avLst/>
          </a:prstGeom>
          <a:solidFill>
            <a:srgbClr val="10253F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>
                <a:solidFill>
                  <a:srgbClr val="FFFFFF"/>
                </a:solidFill>
                <a:ea typeface="ＭＳ Ｐゴシック" charset="-128"/>
              </a:rPr>
              <a:t>Network</a:t>
            </a:r>
          </a:p>
        </p:txBody>
      </p:sp>
      <p:sp>
        <p:nvSpPr>
          <p:cNvPr id="144" name="Rectangle 143"/>
          <p:cNvSpPr/>
          <p:nvPr/>
        </p:nvSpPr>
        <p:spPr>
          <a:xfrm>
            <a:off x="304800" y="2971800"/>
            <a:ext cx="1676400" cy="381000"/>
          </a:xfrm>
          <a:prstGeom prst="rect">
            <a:avLst/>
          </a:prstGeom>
          <a:solidFill>
            <a:srgbClr val="10253F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>
                <a:solidFill>
                  <a:srgbClr val="FFFFFF"/>
                </a:solidFill>
                <a:ea typeface="ＭＳ Ｐゴシック" charset="-128"/>
              </a:rPr>
              <a:t>Data Link</a:t>
            </a:r>
          </a:p>
        </p:txBody>
      </p:sp>
      <p:sp>
        <p:nvSpPr>
          <p:cNvPr id="145" name="Rectangle 144"/>
          <p:cNvSpPr/>
          <p:nvPr/>
        </p:nvSpPr>
        <p:spPr>
          <a:xfrm>
            <a:off x="304800" y="3429000"/>
            <a:ext cx="1676400" cy="1600200"/>
          </a:xfrm>
          <a:prstGeom prst="rect">
            <a:avLst/>
          </a:prstGeom>
          <a:solidFill>
            <a:srgbClr val="10253F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>
                <a:solidFill>
                  <a:srgbClr val="FFFFFF"/>
                </a:solidFill>
                <a:ea typeface="ＭＳ Ｐゴシック" charset="-128"/>
              </a:rPr>
              <a:t>Physical</a:t>
            </a:r>
          </a:p>
        </p:txBody>
      </p:sp>
      <p:sp>
        <p:nvSpPr>
          <p:cNvPr id="146" name="Rectangle 145"/>
          <p:cNvSpPr/>
          <p:nvPr/>
        </p:nvSpPr>
        <p:spPr>
          <a:xfrm>
            <a:off x="514350" y="3810000"/>
            <a:ext cx="1257300" cy="304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400" dirty="0">
                <a:solidFill>
                  <a:srgbClr val="FFFFFF"/>
                </a:solidFill>
                <a:ea typeface="ＭＳ Ｐゴシック" charset="-128"/>
              </a:rPr>
              <a:t>64/66b PCS</a:t>
            </a:r>
          </a:p>
        </p:txBody>
      </p:sp>
      <p:sp>
        <p:nvSpPr>
          <p:cNvPr id="147" name="Rectangle 146"/>
          <p:cNvSpPr/>
          <p:nvPr/>
        </p:nvSpPr>
        <p:spPr>
          <a:xfrm>
            <a:off x="514350" y="4191000"/>
            <a:ext cx="12573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400" dirty="0">
                <a:solidFill>
                  <a:srgbClr val="FFFFFF"/>
                </a:solidFill>
                <a:ea typeface="ＭＳ Ｐゴシック" charset="-128"/>
              </a:rPr>
              <a:t>PMA</a:t>
            </a:r>
          </a:p>
        </p:txBody>
      </p:sp>
      <p:sp>
        <p:nvSpPr>
          <p:cNvPr id="148" name="Rectangle 147"/>
          <p:cNvSpPr/>
          <p:nvPr/>
        </p:nvSpPr>
        <p:spPr>
          <a:xfrm>
            <a:off x="514350" y="4572000"/>
            <a:ext cx="12573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400">
                <a:solidFill>
                  <a:srgbClr val="FFFFFF"/>
                </a:solidFill>
                <a:ea typeface="ＭＳ Ｐゴシック" charset="-128"/>
              </a:rPr>
              <a:t>PMD</a:t>
            </a:r>
          </a:p>
        </p:txBody>
      </p:sp>
      <p:sp>
        <p:nvSpPr>
          <p:cNvPr id="156" name="Rectangle 155"/>
          <p:cNvSpPr/>
          <p:nvPr/>
        </p:nvSpPr>
        <p:spPr>
          <a:xfrm>
            <a:off x="4348163" y="4953000"/>
            <a:ext cx="1828800" cy="381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600" dirty="0" smtClean="0">
                <a:solidFill>
                  <a:srgbClr val="4A452A"/>
                </a:solidFill>
                <a:ea typeface="ＭＳ Ｐゴシック" charset="-128"/>
              </a:rPr>
              <a:t>Ethernet Frame</a:t>
            </a:r>
            <a:endParaRPr lang="en-US" sz="1600" dirty="0">
              <a:solidFill>
                <a:srgbClr val="4A452A"/>
              </a:solidFill>
              <a:ea typeface="ＭＳ Ｐゴシック" charset="-128"/>
            </a:endParaRPr>
          </a:p>
        </p:txBody>
      </p:sp>
      <p:sp>
        <p:nvSpPr>
          <p:cNvPr id="158" name="Rectangle 157"/>
          <p:cNvSpPr/>
          <p:nvPr/>
        </p:nvSpPr>
        <p:spPr>
          <a:xfrm>
            <a:off x="6176963" y="4953000"/>
            <a:ext cx="604837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  <a:ea typeface="ＭＳ Ｐゴシック" charset="-128"/>
              </a:rPr>
              <a:t>Gap</a:t>
            </a:r>
          </a:p>
        </p:txBody>
      </p:sp>
      <p:sp>
        <p:nvSpPr>
          <p:cNvPr id="159" name="Rectangle 158"/>
          <p:cNvSpPr/>
          <p:nvPr/>
        </p:nvSpPr>
        <p:spPr>
          <a:xfrm>
            <a:off x="3429000" y="5562600"/>
            <a:ext cx="457200" cy="381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ea typeface="ＭＳ Ｐゴシック" charset="-128"/>
              </a:rPr>
              <a:t>/S/</a:t>
            </a:r>
            <a:endParaRPr lang="en-US" sz="1400" dirty="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60" name="Rectangle 159"/>
          <p:cNvSpPr/>
          <p:nvPr/>
        </p:nvSpPr>
        <p:spPr>
          <a:xfrm>
            <a:off x="4114800" y="5562600"/>
            <a:ext cx="457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ea typeface="ＭＳ Ｐゴシック" charset="-128"/>
              </a:rPr>
              <a:t>/D/</a:t>
            </a:r>
            <a:endParaRPr lang="en-US" sz="1400" dirty="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61" name="Rectangle 160"/>
          <p:cNvSpPr/>
          <p:nvPr/>
        </p:nvSpPr>
        <p:spPr>
          <a:xfrm>
            <a:off x="4800600" y="5562600"/>
            <a:ext cx="457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ea typeface="ＭＳ Ｐゴシック" charset="-128"/>
              </a:rPr>
              <a:t>/D/</a:t>
            </a:r>
            <a:endParaRPr lang="en-US" sz="1400" dirty="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62" name="Rectangle 161"/>
          <p:cNvSpPr/>
          <p:nvPr/>
        </p:nvSpPr>
        <p:spPr>
          <a:xfrm>
            <a:off x="5486400" y="5562600"/>
            <a:ext cx="457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ea typeface="ＭＳ Ｐゴシック" charset="-128"/>
              </a:rPr>
              <a:t>/D/</a:t>
            </a:r>
            <a:endParaRPr lang="en-US" sz="1400" dirty="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63" name="Rectangle 162"/>
          <p:cNvSpPr/>
          <p:nvPr/>
        </p:nvSpPr>
        <p:spPr>
          <a:xfrm>
            <a:off x="6172200" y="5562600"/>
            <a:ext cx="457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ea typeface="ＭＳ Ｐゴシック" charset="-128"/>
              </a:rPr>
              <a:t>/D/</a:t>
            </a:r>
            <a:endParaRPr lang="en-US" sz="1400" dirty="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64" name="Rectangle 163"/>
          <p:cNvSpPr/>
          <p:nvPr/>
        </p:nvSpPr>
        <p:spPr>
          <a:xfrm>
            <a:off x="6858000" y="5562600"/>
            <a:ext cx="457200" cy="381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ea typeface="ＭＳ Ｐゴシック" charset="-128"/>
              </a:rPr>
              <a:t>/T/</a:t>
            </a:r>
            <a:endParaRPr lang="en-US" sz="1400" dirty="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65" name="Rectangle 164"/>
          <p:cNvSpPr/>
          <p:nvPr/>
        </p:nvSpPr>
        <p:spPr>
          <a:xfrm>
            <a:off x="7543800" y="5562600"/>
            <a:ext cx="457200" cy="381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ea typeface="ＭＳ Ｐゴシック" charset="-128"/>
              </a:rPr>
              <a:t>/E/</a:t>
            </a:r>
            <a:endParaRPr lang="en-US" sz="1400" dirty="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66" name="Rectangle 165"/>
          <p:cNvSpPr/>
          <p:nvPr/>
        </p:nvSpPr>
        <p:spPr>
          <a:xfrm>
            <a:off x="3382963" y="5562600"/>
            <a:ext cx="46037" cy="381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67" name="Rectangle 166"/>
          <p:cNvSpPr/>
          <p:nvPr/>
        </p:nvSpPr>
        <p:spPr>
          <a:xfrm>
            <a:off x="4068763" y="5562600"/>
            <a:ext cx="46037" cy="381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40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68" name="Rectangle 167"/>
          <p:cNvSpPr/>
          <p:nvPr/>
        </p:nvSpPr>
        <p:spPr>
          <a:xfrm>
            <a:off x="4754563" y="5562600"/>
            <a:ext cx="46037" cy="381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40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69" name="Rectangle 168"/>
          <p:cNvSpPr/>
          <p:nvPr/>
        </p:nvSpPr>
        <p:spPr>
          <a:xfrm>
            <a:off x="5440363" y="5562600"/>
            <a:ext cx="46037" cy="381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40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70" name="Rectangle 169"/>
          <p:cNvSpPr/>
          <p:nvPr/>
        </p:nvSpPr>
        <p:spPr>
          <a:xfrm>
            <a:off x="6126163" y="5562600"/>
            <a:ext cx="46037" cy="381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40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71" name="Rectangle 170"/>
          <p:cNvSpPr/>
          <p:nvPr/>
        </p:nvSpPr>
        <p:spPr>
          <a:xfrm>
            <a:off x="6811963" y="5562600"/>
            <a:ext cx="46037" cy="381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40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72" name="Rectangle 171"/>
          <p:cNvSpPr/>
          <p:nvPr/>
        </p:nvSpPr>
        <p:spPr>
          <a:xfrm>
            <a:off x="7497763" y="5562600"/>
            <a:ext cx="46037" cy="381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400">
              <a:solidFill>
                <a:srgbClr val="FFFFFF"/>
              </a:solidFill>
              <a:ea typeface="ＭＳ Ｐゴシック" charset="-128"/>
            </a:endParaRPr>
          </a:p>
        </p:txBody>
      </p:sp>
      <p:grpSp>
        <p:nvGrpSpPr>
          <p:cNvPr id="183" name="Group 182"/>
          <p:cNvGrpSpPr/>
          <p:nvPr/>
        </p:nvGrpSpPr>
        <p:grpSpPr>
          <a:xfrm>
            <a:off x="228599" y="5105400"/>
            <a:ext cx="2558363" cy="1738161"/>
            <a:chOff x="228599" y="5105400"/>
            <a:chExt cx="2558363" cy="1738161"/>
          </a:xfrm>
        </p:grpSpPr>
        <p:sp>
          <p:nvSpPr>
            <p:cNvPr id="184" name="Rectangle 183"/>
            <p:cNvSpPr/>
            <p:nvPr/>
          </p:nvSpPr>
          <p:spPr>
            <a:xfrm>
              <a:off x="228600" y="5105400"/>
              <a:ext cx="457200" cy="381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ea typeface="ＭＳ Ｐゴシック" charset="-128"/>
                </a:rPr>
                <a:t>/S/</a:t>
              </a:r>
              <a:endParaRPr lang="en-US" sz="1400" dirty="0">
                <a:solidFill>
                  <a:srgbClr val="000000"/>
                </a:solidFill>
                <a:ea typeface="ＭＳ Ｐゴシック" charset="-128"/>
              </a:endParaRPr>
            </a:p>
          </p:txBody>
        </p:sp>
        <p:sp>
          <p:nvSpPr>
            <p:cNvPr id="185" name="TextBox 184"/>
            <p:cNvSpPr txBox="1"/>
            <p:nvPr/>
          </p:nvSpPr>
          <p:spPr>
            <a:xfrm>
              <a:off x="713509" y="5119839"/>
              <a:ext cx="20734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Start of Frame block</a:t>
              </a:r>
              <a:endParaRPr lang="en-US" dirty="0"/>
            </a:p>
          </p:txBody>
        </p:sp>
        <p:sp>
          <p:nvSpPr>
            <p:cNvPr id="186" name="Rectangle 185"/>
            <p:cNvSpPr/>
            <p:nvPr/>
          </p:nvSpPr>
          <p:spPr>
            <a:xfrm>
              <a:off x="228600" y="5559829"/>
              <a:ext cx="457200" cy="381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ea typeface="ＭＳ Ｐゴシック" charset="-128"/>
                </a:rPr>
                <a:t>/T/</a:t>
              </a:r>
              <a:endParaRPr lang="en-US" sz="1400" dirty="0">
                <a:solidFill>
                  <a:srgbClr val="000000"/>
                </a:solidFill>
                <a:ea typeface="ＭＳ Ｐゴシック" charset="-128"/>
              </a:endParaRPr>
            </a:p>
          </p:txBody>
        </p:sp>
        <p:sp>
          <p:nvSpPr>
            <p:cNvPr id="187" name="TextBox 186"/>
            <p:cNvSpPr txBox="1"/>
            <p:nvPr/>
          </p:nvSpPr>
          <p:spPr>
            <a:xfrm>
              <a:off x="713509" y="5574268"/>
              <a:ext cx="19816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End of Frame block</a:t>
              </a:r>
              <a:endParaRPr lang="en-US" dirty="0"/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228600" y="6017029"/>
              <a:ext cx="457200" cy="381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ea typeface="ＭＳ Ｐゴシック" charset="-128"/>
                </a:rPr>
                <a:t>/E/</a:t>
              </a:r>
              <a:endParaRPr lang="en-US" sz="1400" dirty="0">
                <a:solidFill>
                  <a:srgbClr val="000000"/>
                </a:solidFill>
                <a:ea typeface="ＭＳ Ｐゴシック" charset="-128"/>
              </a:endParaRPr>
            </a:p>
          </p:txBody>
        </p:sp>
        <p:sp>
          <p:nvSpPr>
            <p:cNvPr id="189" name="TextBox 188"/>
            <p:cNvSpPr txBox="1"/>
            <p:nvPr/>
          </p:nvSpPr>
          <p:spPr>
            <a:xfrm>
              <a:off x="713509" y="6031468"/>
              <a:ext cx="10839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Idle block</a:t>
              </a:r>
              <a:endParaRPr lang="en-US" dirty="0"/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228599" y="6459790"/>
              <a:ext cx="457200" cy="381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ea typeface="ＭＳ Ｐゴシック" charset="-128"/>
                </a:rPr>
                <a:t>/D/</a:t>
              </a:r>
              <a:endParaRPr lang="en-US" sz="1400" dirty="0">
                <a:solidFill>
                  <a:srgbClr val="000000"/>
                </a:solidFill>
                <a:ea typeface="ＭＳ Ｐゴシック" charset="-128"/>
              </a:endParaRPr>
            </a:p>
          </p:txBody>
        </p:sp>
        <p:sp>
          <p:nvSpPr>
            <p:cNvPr id="191" name="TextBox 190"/>
            <p:cNvSpPr txBox="1"/>
            <p:nvPr/>
          </p:nvSpPr>
          <p:spPr>
            <a:xfrm>
              <a:off x="713508" y="6474229"/>
              <a:ext cx="11719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Data block</a:t>
              </a:r>
              <a:endParaRPr lang="en-US" dirty="0"/>
            </a:p>
          </p:txBody>
        </p:sp>
      </p:grpSp>
      <p:sp>
        <p:nvSpPr>
          <p:cNvPr id="173" name="Title 1"/>
          <p:cNvSpPr>
            <a:spLocks noGrp="1"/>
          </p:cNvSpPr>
          <p:nvPr>
            <p:ph type="title"/>
          </p:nvPr>
        </p:nvSpPr>
        <p:spPr>
          <a:xfrm>
            <a:off x="0" y="-15648"/>
            <a:ext cx="7874000" cy="68330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10GbE (10 gigabit Ethernet)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582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/>
          <p:cNvGrpSpPr/>
          <p:nvPr/>
        </p:nvGrpSpPr>
        <p:grpSpPr>
          <a:xfrm>
            <a:off x="228600" y="3962400"/>
            <a:ext cx="8686800" cy="2248137"/>
            <a:chOff x="228600" y="3962400"/>
            <a:chExt cx="8686800" cy="2248137"/>
          </a:xfrm>
        </p:grpSpPr>
        <p:pic>
          <p:nvPicPr>
            <p:cNvPr id="40" name="Picture 2" descr="Server by saisyukusanagi - Clipart for computer and network diagrams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467600" y="3962400"/>
              <a:ext cx="1447800" cy="2248137"/>
            </a:xfrm>
            <a:prstGeom prst="rect">
              <a:avLst/>
            </a:prstGeom>
            <a:noFill/>
          </p:spPr>
        </p:pic>
        <p:pic>
          <p:nvPicPr>
            <p:cNvPr id="41" name="Picture 2" descr="Server by saisyukusanagi - Clipart for computer and network diagrams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228600" y="3962400"/>
              <a:ext cx="1444752" cy="2209800"/>
            </a:xfrm>
            <a:prstGeom prst="rect">
              <a:avLst/>
            </a:prstGeom>
            <a:noFill/>
          </p:spPr>
        </p:pic>
        <p:sp>
          <p:nvSpPr>
            <p:cNvPr id="42" name="Cloud 41"/>
            <p:cNvSpPr/>
            <p:nvPr/>
          </p:nvSpPr>
          <p:spPr>
            <a:xfrm>
              <a:off x="2590800" y="4343400"/>
              <a:ext cx="3962400" cy="1828800"/>
            </a:xfrm>
            <a:prstGeom prst="cloud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3" name="Picture 4" descr="Network Router Symbol Clip Art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48000" y="5334000"/>
              <a:ext cx="721591" cy="476251"/>
            </a:xfrm>
            <a:prstGeom prst="rect">
              <a:avLst/>
            </a:prstGeom>
            <a:noFill/>
          </p:spPr>
        </p:pic>
        <p:pic>
          <p:nvPicPr>
            <p:cNvPr id="44" name="Picture 4" descr="Network Router Symbol Clip Art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638800" y="5029200"/>
              <a:ext cx="721591" cy="476251"/>
            </a:xfrm>
            <a:prstGeom prst="rect">
              <a:avLst/>
            </a:prstGeom>
            <a:noFill/>
          </p:spPr>
        </p:pic>
        <p:pic>
          <p:nvPicPr>
            <p:cNvPr id="45" name="Picture 4" descr="Network Router Symbol Clip Art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211204" y="4953000"/>
              <a:ext cx="721591" cy="476251"/>
            </a:xfrm>
            <a:prstGeom prst="rect">
              <a:avLst/>
            </a:prstGeom>
            <a:noFill/>
          </p:spPr>
        </p:pic>
        <p:cxnSp>
          <p:nvCxnSpPr>
            <p:cNvPr id="46" name="Straight Connector 45"/>
            <p:cNvCxnSpPr>
              <a:endCxn id="43" idx="1"/>
            </p:cNvCxnSpPr>
            <p:nvPr/>
          </p:nvCxnSpPr>
          <p:spPr>
            <a:xfrm>
              <a:off x="1828800" y="5562600"/>
              <a:ext cx="1219200" cy="952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43" idx="3"/>
              <a:endCxn id="45" idx="1"/>
            </p:cNvCxnSpPr>
            <p:nvPr/>
          </p:nvCxnSpPr>
          <p:spPr>
            <a:xfrm flipV="1">
              <a:off x="3769591" y="5191126"/>
              <a:ext cx="441613" cy="3810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45" idx="3"/>
              <a:endCxn id="44" idx="1"/>
            </p:cNvCxnSpPr>
            <p:nvPr/>
          </p:nvCxnSpPr>
          <p:spPr>
            <a:xfrm>
              <a:off x="4932795" y="5191126"/>
              <a:ext cx="706005" cy="762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44" idx="3"/>
            </p:cNvCxnSpPr>
            <p:nvPr/>
          </p:nvCxnSpPr>
          <p:spPr>
            <a:xfrm>
              <a:off x="6360391" y="5267326"/>
              <a:ext cx="878609" cy="37147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600200"/>
            <a:ext cx="7086600" cy="4525963"/>
          </a:xfrm>
        </p:spPr>
        <p:txBody>
          <a:bodyPr/>
          <a:lstStyle/>
          <a:p>
            <a:r>
              <a:rPr lang="en-US" dirty="0" smtClean="0"/>
              <a:t>Interpacket gap, spacing, arrival time, …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Important metric for network measurements</a:t>
            </a:r>
          </a:p>
          <a:p>
            <a:pPr lvl="1"/>
            <a:r>
              <a:rPr lang="en-US" dirty="0" smtClean="0"/>
              <a:t>Can be improved with access to the PHY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4DB-87BA-48C8-9D3B-9C3E9F21DBF5}" type="datetime1">
              <a:rPr lang="en-US" smtClean="0"/>
              <a:pPr/>
              <a:t>2/22/2017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9447-7781-422B-80AA-8BF5919C3CC5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34" name="Rounded Rectangular Callout 33"/>
          <p:cNvSpPr/>
          <p:nvPr/>
        </p:nvSpPr>
        <p:spPr>
          <a:xfrm>
            <a:off x="1371600" y="4343400"/>
            <a:ext cx="1676400" cy="609600"/>
          </a:xfrm>
          <a:prstGeom prst="wedgeRoundRectCallout">
            <a:avLst>
              <a:gd name="adj1" fmla="val -15783"/>
              <a:gd name="adj2" fmla="val 117551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Packet</a:t>
            </a:r>
          </a:p>
          <a:p>
            <a:pPr algn="ctr"/>
            <a:r>
              <a:rPr lang="en-US" dirty="0" smtClean="0"/>
              <a:t>Generation</a:t>
            </a:r>
            <a:endParaRPr lang="en-US" dirty="0"/>
          </a:p>
        </p:txBody>
      </p:sp>
      <p:sp>
        <p:nvSpPr>
          <p:cNvPr id="35" name="Rounded Rectangular Callout 34"/>
          <p:cNvSpPr/>
          <p:nvPr/>
        </p:nvSpPr>
        <p:spPr>
          <a:xfrm>
            <a:off x="6553200" y="4191000"/>
            <a:ext cx="1676400" cy="609600"/>
          </a:xfrm>
          <a:prstGeom prst="wedgeRoundRectCallout">
            <a:avLst>
              <a:gd name="adj1" fmla="val -11742"/>
              <a:gd name="adj2" fmla="val 150884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Packet Capture</a:t>
            </a:r>
            <a:endParaRPr lang="en-US" dirty="0"/>
          </a:p>
        </p:txBody>
      </p:sp>
      <p:sp>
        <p:nvSpPr>
          <p:cNvPr id="36" name="Rounded Rectangular Callout 35"/>
          <p:cNvSpPr/>
          <p:nvPr/>
        </p:nvSpPr>
        <p:spPr>
          <a:xfrm>
            <a:off x="2895600" y="5867400"/>
            <a:ext cx="1676400" cy="609600"/>
          </a:xfrm>
          <a:prstGeom prst="wedgeRoundRectCallout">
            <a:avLst>
              <a:gd name="adj1" fmla="val -11743"/>
              <a:gd name="adj2" fmla="val -89015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dirty="0" smtClean="0"/>
              <a:t>Characterization</a:t>
            </a:r>
            <a:endParaRPr lang="en-US" dirty="0"/>
          </a:p>
        </p:txBody>
      </p:sp>
      <p:sp>
        <p:nvSpPr>
          <p:cNvPr id="37" name="Rounded Rectangular Callout 36"/>
          <p:cNvSpPr/>
          <p:nvPr/>
        </p:nvSpPr>
        <p:spPr>
          <a:xfrm>
            <a:off x="5410200" y="5943600"/>
            <a:ext cx="1676400" cy="685800"/>
          </a:xfrm>
          <a:prstGeom prst="wedgeRoundRectCallout">
            <a:avLst>
              <a:gd name="adj1" fmla="val 27651"/>
              <a:gd name="adj2" fmla="val -118645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dirty="0" smtClean="0"/>
              <a:t>Estimating bandwidth</a:t>
            </a:r>
            <a:endParaRPr lang="en-US" dirty="0"/>
          </a:p>
        </p:txBody>
      </p:sp>
      <p:sp>
        <p:nvSpPr>
          <p:cNvPr id="38" name="Rounded Rectangular Callout 37"/>
          <p:cNvSpPr/>
          <p:nvPr/>
        </p:nvSpPr>
        <p:spPr>
          <a:xfrm>
            <a:off x="4800600" y="4114800"/>
            <a:ext cx="1676400" cy="609600"/>
          </a:xfrm>
          <a:prstGeom prst="wedgeRoundRectCallout">
            <a:avLst>
              <a:gd name="adj1" fmla="val -7702"/>
              <a:gd name="adj2" fmla="val 111994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Detecting timing channel</a:t>
            </a:r>
            <a:endParaRPr lang="en-US" dirty="0"/>
          </a:p>
        </p:txBody>
      </p:sp>
      <p:sp>
        <p:nvSpPr>
          <p:cNvPr id="39" name="Rounded Rectangular Callout 38"/>
          <p:cNvSpPr/>
          <p:nvPr/>
        </p:nvSpPr>
        <p:spPr>
          <a:xfrm>
            <a:off x="2895600" y="4114800"/>
            <a:ext cx="1676400" cy="609600"/>
          </a:xfrm>
          <a:prstGeom prst="wedgeRoundRectCallout">
            <a:avLst>
              <a:gd name="adj1" fmla="val -46086"/>
              <a:gd name="adj2" fmla="val 128661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Increasing Throughput</a:t>
            </a:r>
            <a:endParaRPr lang="en-US" dirty="0"/>
          </a:p>
        </p:txBody>
      </p:sp>
      <p:grpSp>
        <p:nvGrpSpPr>
          <p:cNvPr id="30" name="Group 29"/>
          <p:cNvGrpSpPr/>
          <p:nvPr/>
        </p:nvGrpSpPr>
        <p:grpSpPr>
          <a:xfrm>
            <a:off x="2743199" y="1981200"/>
            <a:ext cx="3657600" cy="1292200"/>
            <a:chOff x="2743199" y="1981200"/>
            <a:chExt cx="3657600" cy="1292200"/>
          </a:xfrm>
        </p:grpSpPr>
        <p:sp>
          <p:nvSpPr>
            <p:cNvPr id="31" name="TextBox 30"/>
            <p:cNvSpPr txBox="1"/>
            <p:nvPr/>
          </p:nvSpPr>
          <p:spPr>
            <a:xfrm>
              <a:off x="4360334" y="1981200"/>
              <a:ext cx="1066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IPG</a:t>
              </a:r>
              <a:endParaRPr lang="en-US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743199" y="2514600"/>
              <a:ext cx="1371601" cy="3048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Packet </a:t>
              </a:r>
              <a:r>
                <a:rPr lang="en-US" dirty="0" err="1" smtClean="0"/>
                <a:t>i</a:t>
              </a:r>
              <a:endParaRPr lang="en-US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5029200" y="2514600"/>
              <a:ext cx="1371599" cy="3048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Packet i+1</a:t>
              </a:r>
              <a:endParaRPr lang="en-US" dirty="0"/>
            </a:p>
          </p:txBody>
        </p:sp>
        <p:sp>
          <p:nvSpPr>
            <p:cNvPr id="51" name="Left Brace 50"/>
            <p:cNvSpPr/>
            <p:nvPr/>
          </p:nvSpPr>
          <p:spPr>
            <a:xfrm rot="16200000">
              <a:off x="3814236" y="1756835"/>
              <a:ext cx="143931" cy="2285998"/>
            </a:xfrm>
            <a:prstGeom prst="leftBrace">
              <a:avLst/>
            </a:prstGeom>
            <a:ln w="508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Left Brace 51"/>
            <p:cNvSpPr/>
            <p:nvPr/>
          </p:nvSpPr>
          <p:spPr>
            <a:xfrm rot="5400000">
              <a:off x="4440767" y="1926167"/>
              <a:ext cx="262465" cy="914400"/>
            </a:xfrm>
            <a:prstGeom prst="leftBrace">
              <a:avLst/>
            </a:prstGeom>
            <a:ln w="508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691467" y="2904068"/>
              <a:ext cx="1066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IPD</a:t>
              </a:r>
              <a:endParaRPr lang="en-US" dirty="0"/>
            </a:p>
          </p:txBody>
        </p:sp>
      </p:grpSp>
      <p:sp>
        <p:nvSpPr>
          <p:cNvPr id="54" name="Rectangle 53"/>
          <p:cNvSpPr/>
          <p:nvPr/>
        </p:nvSpPr>
        <p:spPr>
          <a:xfrm>
            <a:off x="304800" y="1600200"/>
            <a:ext cx="1524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/>
              <a:t>Application</a:t>
            </a:r>
            <a:endParaRPr lang="en-US" dirty="0"/>
          </a:p>
        </p:txBody>
      </p:sp>
      <p:sp>
        <p:nvSpPr>
          <p:cNvPr id="55" name="Rectangle 54"/>
          <p:cNvSpPr/>
          <p:nvPr/>
        </p:nvSpPr>
        <p:spPr>
          <a:xfrm>
            <a:off x="304800" y="2057400"/>
            <a:ext cx="1524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/>
              <a:t>Transport</a:t>
            </a:r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304800" y="2514600"/>
            <a:ext cx="1524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/>
              <a:t>Network</a:t>
            </a:r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304800" y="2971800"/>
            <a:ext cx="1524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/>
              <a:t>Data Link</a:t>
            </a:r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304800" y="3429000"/>
            <a:ext cx="1524000" cy="381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/>
              <a:t>Physical</a:t>
            </a:r>
            <a:endParaRPr lang="en-US" dirty="0"/>
          </a:p>
        </p:txBody>
      </p:sp>
      <p:sp>
        <p:nvSpPr>
          <p:cNvPr id="59" name="Title 1"/>
          <p:cNvSpPr>
            <a:spLocks noGrp="1"/>
          </p:cNvSpPr>
          <p:nvPr>
            <p:ph type="title"/>
          </p:nvPr>
        </p:nvSpPr>
        <p:spPr>
          <a:xfrm>
            <a:off x="0" y="-15648"/>
            <a:ext cx="7874000" cy="68330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10GbE (10 gigabit Ethernet)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3909" y="575467"/>
            <a:ext cx="674460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SoNIC</a:t>
            </a:r>
            <a:r>
              <a:rPr lang="en-US" sz="3200" dirty="0" smtClean="0">
                <a:solidFill>
                  <a:srgbClr val="FF0000"/>
                </a:solidFill>
              </a:rPr>
              <a:t>: Software network interface card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Hyper-fidelity network measurements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87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Content Placeholder 2"/>
          <p:cNvSpPr>
            <a:spLocks noGrp="1"/>
          </p:cNvSpPr>
          <p:nvPr>
            <p:ph idx="1"/>
          </p:nvPr>
        </p:nvSpPr>
        <p:spPr>
          <a:xfrm>
            <a:off x="2057399" y="1600200"/>
            <a:ext cx="7126357" cy="4525963"/>
          </a:xfrm>
        </p:spPr>
        <p:txBody>
          <a:bodyPr/>
          <a:lstStyle/>
          <a:p>
            <a:r>
              <a:rPr lang="en-US" dirty="0" smtClean="0"/>
              <a:t>Valuable information: Idle characters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1"/>
            <a:r>
              <a:rPr lang="en-US" dirty="0" smtClean="0"/>
              <a:t>Can provide precise timing base for control</a:t>
            </a:r>
          </a:p>
          <a:p>
            <a:pPr lvl="2"/>
            <a:r>
              <a:rPr lang="en-US" dirty="0" smtClean="0"/>
              <a:t>Each bit is ~97 </a:t>
            </a:r>
            <a:r>
              <a:rPr lang="en-US" i="1" dirty="0" err="1" smtClean="0"/>
              <a:t>ps</a:t>
            </a:r>
            <a:r>
              <a:rPr lang="en-US" dirty="0" smtClean="0"/>
              <a:t> wide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4DB-87BA-48C8-9D3B-9C3E9F21DBF5}" type="datetime1">
              <a:rPr lang="en-US" smtClean="0"/>
              <a:pPr/>
              <a:t>2/22/2017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9447-7781-422B-80AA-8BF5919C3CC5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68" name="Picture 2" descr="Server by saisyukusanagi - Clipart for computer and network diagram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3962400"/>
            <a:ext cx="1447800" cy="2248137"/>
          </a:xfrm>
          <a:prstGeom prst="rect">
            <a:avLst/>
          </a:prstGeom>
          <a:noFill/>
        </p:spPr>
      </p:pic>
      <p:pic>
        <p:nvPicPr>
          <p:cNvPr id="69" name="Picture 2" descr="Server by saisyukusanagi - Clipart for computer and network diagram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28600" y="3962400"/>
            <a:ext cx="1444752" cy="2209800"/>
          </a:xfrm>
          <a:prstGeom prst="rect">
            <a:avLst/>
          </a:prstGeom>
          <a:noFill/>
        </p:spPr>
      </p:pic>
      <p:sp>
        <p:nvSpPr>
          <p:cNvPr id="70" name="Cloud 69"/>
          <p:cNvSpPr/>
          <p:nvPr/>
        </p:nvSpPr>
        <p:spPr>
          <a:xfrm>
            <a:off x="2590800" y="4343400"/>
            <a:ext cx="3962400" cy="1828800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" name="Picture 4" descr="Network Router Symbol Clip Ar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5334000"/>
            <a:ext cx="721591" cy="476251"/>
          </a:xfrm>
          <a:prstGeom prst="rect">
            <a:avLst/>
          </a:prstGeom>
          <a:noFill/>
        </p:spPr>
      </p:pic>
      <p:pic>
        <p:nvPicPr>
          <p:cNvPr id="72" name="Picture 4" descr="Network Router Symbol Clip Ar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5029200"/>
            <a:ext cx="721591" cy="476251"/>
          </a:xfrm>
          <a:prstGeom prst="rect">
            <a:avLst/>
          </a:prstGeom>
          <a:noFill/>
        </p:spPr>
      </p:pic>
      <p:pic>
        <p:nvPicPr>
          <p:cNvPr id="73" name="Picture 4" descr="Network Router Symbol Clip Ar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204" y="4953000"/>
            <a:ext cx="721591" cy="476251"/>
          </a:xfrm>
          <a:prstGeom prst="rect">
            <a:avLst/>
          </a:prstGeom>
          <a:noFill/>
        </p:spPr>
      </p:pic>
      <p:cxnSp>
        <p:nvCxnSpPr>
          <p:cNvPr id="75" name="Straight Connector 74"/>
          <p:cNvCxnSpPr>
            <a:endCxn id="71" idx="1"/>
          </p:cNvCxnSpPr>
          <p:nvPr/>
        </p:nvCxnSpPr>
        <p:spPr>
          <a:xfrm>
            <a:off x="1828800" y="5562600"/>
            <a:ext cx="1219200" cy="952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71" idx="3"/>
            <a:endCxn id="73" idx="1"/>
          </p:cNvCxnSpPr>
          <p:nvPr/>
        </p:nvCxnSpPr>
        <p:spPr>
          <a:xfrm flipV="1">
            <a:off x="3769591" y="5191126"/>
            <a:ext cx="441613" cy="381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73" idx="3"/>
            <a:endCxn id="72" idx="1"/>
          </p:cNvCxnSpPr>
          <p:nvPr/>
        </p:nvCxnSpPr>
        <p:spPr>
          <a:xfrm>
            <a:off x="4932795" y="5191126"/>
            <a:ext cx="706005" cy="76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72" idx="3"/>
          </p:cNvCxnSpPr>
          <p:nvPr/>
        </p:nvCxnSpPr>
        <p:spPr>
          <a:xfrm>
            <a:off x="6360391" y="5267326"/>
            <a:ext cx="878609" cy="37147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4360334" y="19812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IPG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2743199" y="2514600"/>
            <a:ext cx="1371601" cy="304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Packet </a:t>
            </a:r>
            <a:r>
              <a:rPr lang="en-US" dirty="0" err="1" smtClean="0"/>
              <a:t>i</a:t>
            </a:r>
            <a:endParaRPr lang="en-US" dirty="0"/>
          </a:p>
        </p:txBody>
      </p:sp>
      <p:sp>
        <p:nvSpPr>
          <p:cNvPr id="55" name="Rectangle 54"/>
          <p:cNvSpPr/>
          <p:nvPr/>
        </p:nvSpPr>
        <p:spPr>
          <a:xfrm>
            <a:off x="5029200" y="2514600"/>
            <a:ext cx="1371599" cy="304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Packet i+1</a:t>
            </a:r>
            <a:endParaRPr lang="en-US" dirty="0"/>
          </a:p>
        </p:txBody>
      </p:sp>
      <p:sp>
        <p:nvSpPr>
          <p:cNvPr id="56" name="Left Brace 55"/>
          <p:cNvSpPr/>
          <p:nvPr/>
        </p:nvSpPr>
        <p:spPr>
          <a:xfrm rot="16200000">
            <a:off x="3814236" y="1756835"/>
            <a:ext cx="143931" cy="2285998"/>
          </a:xfrm>
          <a:prstGeom prst="leftBrace">
            <a:avLst/>
          </a:prstGeom>
          <a:ln w="508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Left Brace 56"/>
          <p:cNvSpPr/>
          <p:nvPr/>
        </p:nvSpPr>
        <p:spPr>
          <a:xfrm rot="5400000">
            <a:off x="4440767" y="1926167"/>
            <a:ext cx="262465" cy="914400"/>
          </a:xfrm>
          <a:prstGeom prst="leftBrace">
            <a:avLst/>
          </a:prstGeom>
          <a:ln w="508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3691467" y="2904068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IPD</a:t>
            </a:r>
            <a:endParaRPr lang="en-US" dirty="0"/>
          </a:p>
        </p:txBody>
      </p:sp>
      <p:grpSp>
        <p:nvGrpSpPr>
          <p:cNvPr id="81" name="Group 80"/>
          <p:cNvGrpSpPr/>
          <p:nvPr/>
        </p:nvGrpSpPr>
        <p:grpSpPr>
          <a:xfrm>
            <a:off x="4114800" y="2514600"/>
            <a:ext cx="914400" cy="304800"/>
            <a:chOff x="4114800" y="2514600"/>
            <a:chExt cx="914400" cy="304800"/>
          </a:xfrm>
        </p:grpSpPr>
        <p:sp>
          <p:nvSpPr>
            <p:cNvPr id="59" name="Rectangle 58"/>
            <p:cNvSpPr/>
            <p:nvPr/>
          </p:nvSpPr>
          <p:spPr>
            <a:xfrm>
              <a:off x="4114800" y="2514600"/>
              <a:ext cx="76200" cy="3048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4191000" y="2514600"/>
              <a:ext cx="76200" cy="3048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4267200" y="2514600"/>
              <a:ext cx="76200" cy="3048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4343400" y="2514600"/>
              <a:ext cx="76200" cy="3048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4419600" y="2514600"/>
              <a:ext cx="76200" cy="3048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4495800" y="2514600"/>
              <a:ext cx="76200" cy="3048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4572000" y="2514600"/>
              <a:ext cx="76200" cy="3048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4648200" y="2514600"/>
              <a:ext cx="76200" cy="3048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4724400" y="2514600"/>
              <a:ext cx="76200" cy="3048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4800600" y="2514600"/>
              <a:ext cx="76200" cy="3048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4876800" y="2514600"/>
              <a:ext cx="76200" cy="3048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4953000" y="2514600"/>
              <a:ext cx="76200" cy="3048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Donut 49"/>
          <p:cNvSpPr/>
          <p:nvPr/>
        </p:nvSpPr>
        <p:spPr>
          <a:xfrm>
            <a:off x="3934490" y="2320329"/>
            <a:ext cx="1295400" cy="685800"/>
          </a:xfrm>
          <a:prstGeom prst="donut">
            <a:avLst>
              <a:gd name="adj" fmla="val 3965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04800" y="1600200"/>
            <a:ext cx="1524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/>
              <a:t>Application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304800" y="2057400"/>
            <a:ext cx="1524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/>
              <a:t>Transport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304800" y="2514600"/>
            <a:ext cx="1524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/>
              <a:t>Network</a:t>
            </a:r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304800" y="2971800"/>
            <a:ext cx="1524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/>
              <a:t>Data Link</a:t>
            </a:r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304800" y="3429000"/>
            <a:ext cx="1524000" cy="381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/>
              <a:t>Physical</a:t>
            </a:r>
            <a:endParaRPr lang="en-US" dirty="0"/>
          </a:p>
        </p:txBody>
      </p:sp>
      <p:sp>
        <p:nvSpPr>
          <p:cNvPr id="43" name="Title 1"/>
          <p:cNvSpPr>
            <a:spLocks noGrp="1"/>
          </p:cNvSpPr>
          <p:nvPr>
            <p:ph type="title"/>
          </p:nvPr>
        </p:nvSpPr>
        <p:spPr>
          <a:xfrm>
            <a:off x="0" y="-15648"/>
            <a:ext cx="7874000" cy="68330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10GbE (10 gigabit Ethernet)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103909" y="575467"/>
            <a:ext cx="674460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SoNIC</a:t>
            </a:r>
            <a:r>
              <a:rPr lang="en-US" sz="3200" dirty="0" smtClean="0">
                <a:solidFill>
                  <a:srgbClr val="FF0000"/>
                </a:solidFill>
              </a:rPr>
              <a:t>: Software network interface card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Hyper-fidelity network measurements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0649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Content Placeholder 2"/>
          <p:cNvSpPr>
            <a:spLocks noGrp="1"/>
          </p:cNvSpPr>
          <p:nvPr>
            <p:ph idx="1"/>
          </p:nvPr>
        </p:nvSpPr>
        <p:spPr>
          <a:xfrm>
            <a:off x="2057399" y="1600200"/>
            <a:ext cx="7194511" cy="4525963"/>
          </a:xfrm>
        </p:spPr>
        <p:txBody>
          <a:bodyPr/>
          <a:lstStyle/>
          <a:p>
            <a:r>
              <a:rPr lang="en-US" dirty="0" smtClean="0"/>
              <a:t>Valuable information: Idle characters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1"/>
            <a:r>
              <a:rPr lang="en-US" dirty="0" smtClean="0"/>
              <a:t>Can provide precise timing base for control</a:t>
            </a:r>
          </a:p>
          <a:p>
            <a:pPr lvl="2"/>
            <a:r>
              <a:rPr lang="en-US" dirty="0" smtClean="0"/>
              <a:t>Each bit is ~97 </a:t>
            </a:r>
            <a:r>
              <a:rPr lang="en-US" i="1" dirty="0" err="1" smtClean="0"/>
              <a:t>ps</a:t>
            </a:r>
            <a:r>
              <a:rPr lang="en-US" dirty="0" smtClean="0"/>
              <a:t> wide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4DB-87BA-48C8-9D3B-9C3E9F21DBF5}" type="datetime1">
              <a:rPr lang="en-US" smtClean="0"/>
              <a:pPr/>
              <a:t>2/22/2017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9447-7781-422B-80AA-8BF5919C3CC5}" type="slidenum">
              <a:rPr lang="en-US" smtClean="0"/>
              <a:pPr/>
              <a:t>45</a:t>
            </a:fld>
            <a:endParaRPr lang="en-US"/>
          </a:p>
        </p:txBody>
      </p:sp>
      <p:pic>
        <p:nvPicPr>
          <p:cNvPr id="68" name="Picture 2" descr="Server by saisyukusanagi - Clipart for computer and network diagram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3962400"/>
            <a:ext cx="1447800" cy="2248137"/>
          </a:xfrm>
          <a:prstGeom prst="rect">
            <a:avLst/>
          </a:prstGeom>
          <a:noFill/>
        </p:spPr>
      </p:pic>
      <p:pic>
        <p:nvPicPr>
          <p:cNvPr id="69" name="Picture 2" descr="Server by saisyukusanagi - Clipart for computer and network diagram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28600" y="3962400"/>
            <a:ext cx="1444752" cy="2209800"/>
          </a:xfrm>
          <a:prstGeom prst="rect">
            <a:avLst/>
          </a:prstGeom>
          <a:noFill/>
        </p:spPr>
      </p:pic>
      <p:sp>
        <p:nvSpPr>
          <p:cNvPr id="70" name="Cloud 69"/>
          <p:cNvSpPr/>
          <p:nvPr/>
        </p:nvSpPr>
        <p:spPr>
          <a:xfrm>
            <a:off x="2590800" y="4343400"/>
            <a:ext cx="3962400" cy="1828800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" name="Picture 4" descr="Network Router Symbol Clip Ar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5334000"/>
            <a:ext cx="721591" cy="476251"/>
          </a:xfrm>
          <a:prstGeom prst="rect">
            <a:avLst/>
          </a:prstGeom>
          <a:noFill/>
        </p:spPr>
      </p:pic>
      <p:pic>
        <p:nvPicPr>
          <p:cNvPr id="72" name="Picture 4" descr="Network Router Symbol Clip Ar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5029200"/>
            <a:ext cx="721591" cy="476251"/>
          </a:xfrm>
          <a:prstGeom prst="rect">
            <a:avLst/>
          </a:prstGeom>
          <a:noFill/>
        </p:spPr>
      </p:pic>
      <p:pic>
        <p:nvPicPr>
          <p:cNvPr id="73" name="Picture 4" descr="Network Router Symbol Clip Ar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204" y="4953000"/>
            <a:ext cx="721591" cy="476251"/>
          </a:xfrm>
          <a:prstGeom prst="rect">
            <a:avLst/>
          </a:prstGeom>
          <a:noFill/>
        </p:spPr>
      </p:pic>
      <p:cxnSp>
        <p:nvCxnSpPr>
          <p:cNvPr id="75" name="Straight Connector 74"/>
          <p:cNvCxnSpPr>
            <a:endCxn id="71" idx="1"/>
          </p:cNvCxnSpPr>
          <p:nvPr/>
        </p:nvCxnSpPr>
        <p:spPr>
          <a:xfrm>
            <a:off x="1828800" y="5562600"/>
            <a:ext cx="1219200" cy="952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71" idx="3"/>
            <a:endCxn id="73" idx="1"/>
          </p:cNvCxnSpPr>
          <p:nvPr/>
        </p:nvCxnSpPr>
        <p:spPr>
          <a:xfrm flipV="1">
            <a:off x="3769591" y="5191126"/>
            <a:ext cx="441613" cy="381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73" idx="3"/>
            <a:endCxn id="72" idx="1"/>
          </p:cNvCxnSpPr>
          <p:nvPr/>
        </p:nvCxnSpPr>
        <p:spPr>
          <a:xfrm>
            <a:off x="4932795" y="5191126"/>
            <a:ext cx="706005" cy="76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72" idx="3"/>
          </p:cNvCxnSpPr>
          <p:nvPr/>
        </p:nvCxnSpPr>
        <p:spPr>
          <a:xfrm>
            <a:off x="6360391" y="5267326"/>
            <a:ext cx="878609" cy="37147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48"/>
          <p:cNvGrpSpPr/>
          <p:nvPr/>
        </p:nvGrpSpPr>
        <p:grpSpPr>
          <a:xfrm>
            <a:off x="1828800" y="5334000"/>
            <a:ext cx="1143000" cy="228600"/>
            <a:chOff x="1828800" y="5334000"/>
            <a:chExt cx="1143000" cy="228600"/>
          </a:xfrm>
        </p:grpSpPr>
        <p:sp>
          <p:nvSpPr>
            <p:cNvPr id="85" name="Rectangle 84"/>
            <p:cNvSpPr/>
            <p:nvPr/>
          </p:nvSpPr>
          <p:spPr>
            <a:xfrm>
              <a:off x="2743200" y="5334000"/>
              <a:ext cx="228600" cy="2286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2286000" y="5334000"/>
              <a:ext cx="228600" cy="2286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1828800" y="5334000"/>
              <a:ext cx="228600" cy="2286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90"/>
          <p:cNvGrpSpPr/>
          <p:nvPr/>
        </p:nvGrpSpPr>
        <p:grpSpPr>
          <a:xfrm rot="1427736">
            <a:off x="6324600" y="5257800"/>
            <a:ext cx="1143000" cy="228600"/>
            <a:chOff x="4038600" y="5486400"/>
            <a:chExt cx="1143000" cy="228600"/>
          </a:xfrm>
        </p:grpSpPr>
        <p:sp>
          <p:nvSpPr>
            <p:cNvPr id="88" name="Rectangle 87"/>
            <p:cNvSpPr/>
            <p:nvPr/>
          </p:nvSpPr>
          <p:spPr>
            <a:xfrm>
              <a:off x="4953000" y="5486400"/>
              <a:ext cx="228600" cy="2286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4495800" y="5486400"/>
              <a:ext cx="228600" cy="2286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4038600" y="5486400"/>
              <a:ext cx="228600" cy="2286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2" name="Rounded Rectangular Callout 91"/>
          <p:cNvSpPr/>
          <p:nvPr/>
        </p:nvSpPr>
        <p:spPr>
          <a:xfrm>
            <a:off x="1371600" y="4343400"/>
            <a:ext cx="1676400" cy="609600"/>
          </a:xfrm>
          <a:prstGeom prst="wedgeRoundRectCallout">
            <a:avLst>
              <a:gd name="adj1" fmla="val -15783"/>
              <a:gd name="adj2" fmla="val 117551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Packet</a:t>
            </a:r>
          </a:p>
          <a:p>
            <a:pPr algn="ctr"/>
            <a:r>
              <a:rPr lang="en-US" dirty="0" smtClean="0"/>
              <a:t>Generation</a:t>
            </a:r>
            <a:endParaRPr lang="en-US" dirty="0"/>
          </a:p>
        </p:txBody>
      </p:sp>
      <p:sp>
        <p:nvSpPr>
          <p:cNvPr id="93" name="Rounded Rectangular Callout 92"/>
          <p:cNvSpPr/>
          <p:nvPr/>
        </p:nvSpPr>
        <p:spPr>
          <a:xfrm>
            <a:off x="6553200" y="4191000"/>
            <a:ext cx="1676400" cy="609600"/>
          </a:xfrm>
          <a:prstGeom prst="wedgeRoundRectCallout">
            <a:avLst>
              <a:gd name="adj1" fmla="val -11742"/>
              <a:gd name="adj2" fmla="val 150884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Packet Capture</a:t>
            </a:r>
            <a:endParaRPr lang="en-US" dirty="0"/>
          </a:p>
        </p:txBody>
      </p:sp>
      <p:sp>
        <p:nvSpPr>
          <p:cNvPr id="51" name="Rounded Rectangular Callout 50"/>
          <p:cNvSpPr/>
          <p:nvPr/>
        </p:nvSpPr>
        <p:spPr>
          <a:xfrm>
            <a:off x="4800600" y="4114800"/>
            <a:ext cx="1676400" cy="609600"/>
          </a:xfrm>
          <a:prstGeom prst="wedgeRoundRectCallout">
            <a:avLst>
              <a:gd name="adj1" fmla="val -7702"/>
              <a:gd name="adj2" fmla="val 111994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Detecting timing channel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743199" y="2514600"/>
            <a:ext cx="1371601" cy="304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Packet </a:t>
            </a:r>
            <a:r>
              <a:rPr lang="en-US" dirty="0" err="1" smtClean="0"/>
              <a:t>i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029200" y="2514600"/>
            <a:ext cx="1371599" cy="304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Packet i+1</a:t>
            </a:r>
            <a:endParaRPr lang="en-US" dirty="0"/>
          </a:p>
        </p:txBody>
      </p:sp>
      <p:sp>
        <p:nvSpPr>
          <p:cNvPr id="106" name="Rectangle 105"/>
          <p:cNvSpPr/>
          <p:nvPr/>
        </p:nvSpPr>
        <p:spPr>
          <a:xfrm>
            <a:off x="4191000" y="2514600"/>
            <a:ext cx="76200" cy="304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/>
          <p:cNvSpPr/>
          <p:nvPr/>
        </p:nvSpPr>
        <p:spPr>
          <a:xfrm>
            <a:off x="4267200" y="2514600"/>
            <a:ext cx="76200" cy="304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/>
          <p:cNvSpPr/>
          <p:nvPr/>
        </p:nvSpPr>
        <p:spPr>
          <a:xfrm>
            <a:off x="4343400" y="2514600"/>
            <a:ext cx="76200" cy="304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/>
          <p:cNvSpPr/>
          <p:nvPr/>
        </p:nvSpPr>
        <p:spPr>
          <a:xfrm>
            <a:off x="4419600" y="2514600"/>
            <a:ext cx="76200" cy="304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/>
          <p:cNvSpPr/>
          <p:nvPr/>
        </p:nvSpPr>
        <p:spPr>
          <a:xfrm>
            <a:off x="4495800" y="2514600"/>
            <a:ext cx="76200" cy="304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/>
          <p:cNvSpPr/>
          <p:nvPr/>
        </p:nvSpPr>
        <p:spPr>
          <a:xfrm>
            <a:off x="4114800" y="2514600"/>
            <a:ext cx="76200" cy="304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/>
          <p:cNvSpPr/>
          <p:nvPr/>
        </p:nvSpPr>
        <p:spPr>
          <a:xfrm>
            <a:off x="4572000" y="2514600"/>
            <a:ext cx="76200" cy="304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4648200" y="2514600"/>
            <a:ext cx="76200" cy="304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/>
          <p:cNvSpPr/>
          <p:nvPr/>
        </p:nvSpPr>
        <p:spPr>
          <a:xfrm>
            <a:off x="4724400" y="2514600"/>
            <a:ext cx="76200" cy="304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/>
          <p:cNvSpPr/>
          <p:nvPr/>
        </p:nvSpPr>
        <p:spPr>
          <a:xfrm>
            <a:off x="4800600" y="2514600"/>
            <a:ext cx="76200" cy="304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/>
          <p:cNvSpPr/>
          <p:nvPr/>
        </p:nvSpPr>
        <p:spPr>
          <a:xfrm>
            <a:off x="4876800" y="2514600"/>
            <a:ext cx="76200" cy="304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/>
          <p:cNvSpPr/>
          <p:nvPr/>
        </p:nvSpPr>
        <p:spPr>
          <a:xfrm>
            <a:off x="4953000" y="2514600"/>
            <a:ext cx="76200" cy="304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ounded Rectangular Callout 143"/>
          <p:cNvSpPr/>
          <p:nvPr/>
        </p:nvSpPr>
        <p:spPr>
          <a:xfrm>
            <a:off x="4876800" y="1676400"/>
            <a:ext cx="2667000" cy="457200"/>
          </a:xfrm>
          <a:prstGeom prst="wedgeRoundRectCallout">
            <a:avLst>
              <a:gd name="adj1" fmla="val -60598"/>
              <a:gd name="adj2" fmla="val 83011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12 /I/s = 100bits = 9.7ns</a:t>
            </a:r>
            <a:endParaRPr lang="en-US" dirty="0"/>
          </a:p>
        </p:txBody>
      </p:sp>
      <p:sp>
        <p:nvSpPr>
          <p:cNvPr id="74" name="Rectangle 73"/>
          <p:cNvSpPr/>
          <p:nvPr/>
        </p:nvSpPr>
        <p:spPr>
          <a:xfrm>
            <a:off x="304800" y="1600200"/>
            <a:ext cx="1524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/>
              <a:t>Application</a:t>
            </a:r>
            <a:endParaRPr lang="en-US" dirty="0"/>
          </a:p>
        </p:txBody>
      </p:sp>
      <p:sp>
        <p:nvSpPr>
          <p:cNvPr id="77" name="Rectangle 76"/>
          <p:cNvSpPr/>
          <p:nvPr/>
        </p:nvSpPr>
        <p:spPr>
          <a:xfrm>
            <a:off x="304800" y="2057400"/>
            <a:ext cx="1524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/>
              <a:t>Transport</a:t>
            </a:r>
            <a:endParaRPr lang="en-US" dirty="0"/>
          </a:p>
        </p:txBody>
      </p:sp>
      <p:sp>
        <p:nvSpPr>
          <p:cNvPr id="80" name="Rectangle 79"/>
          <p:cNvSpPr/>
          <p:nvPr/>
        </p:nvSpPr>
        <p:spPr>
          <a:xfrm>
            <a:off x="304800" y="2514600"/>
            <a:ext cx="1524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/>
              <a:t>Network</a:t>
            </a:r>
            <a:endParaRPr lang="en-US" dirty="0"/>
          </a:p>
        </p:txBody>
      </p:sp>
      <p:sp>
        <p:nvSpPr>
          <p:cNvPr id="81" name="Rectangle 80"/>
          <p:cNvSpPr/>
          <p:nvPr/>
        </p:nvSpPr>
        <p:spPr>
          <a:xfrm>
            <a:off x="304800" y="2971800"/>
            <a:ext cx="1524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/>
              <a:t>Data Link</a:t>
            </a:r>
            <a:endParaRPr lang="en-US" dirty="0"/>
          </a:p>
        </p:txBody>
      </p:sp>
      <p:sp>
        <p:nvSpPr>
          <p:cNvPr id="83" name="Rectangle 82"/>
          <p:cNvSpPr/>
          <p:nvPr/>
        </p:nvSpPr>
        <p:spPr>
          <a:xfrm>
            <a:off x="304800" y="3429000"/>
            <a:ext cx="1524000" cy="381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/>
              <a:t>Physical</a:t>
            </a:r>
            <a:endParaRPr lang="en-US" dirty="0"/>
          </a:p>
        </p:txBody>
      </p:sp>
      <p:sp>
        <p:nvSpPr>
          <p:cNvPr id="48" name="Left Brace 47"/>
          <p:cNvSpPr/>
          <p:nvPr/>
        </p:nvSpPr>
        <p:spPr>
          <a:xfrm rot="5400000">
            <a:off x="4440767" y="1926167"/>
            <a:ext cx="262465" cy="914400"/>
          </a:xfrm>
          <a:prstGeom prst="leftBrace">
            <a:avLst/>
          </a:prstGeom>
          <a:ln w="508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4360334" y="19812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IPG</a:t>
            </a:r>
            <a:endParaRPr lang="en-US" dirty="0"/>
          </a:p>
        </p:txBody>
      </p:sp>
      <p:sp>
        <p:nvSpPr>
          <p:cNvPr id="50" name="Rounded Rectangular Callout 49"/>
          <p:cNvSpPr/>
          <p:nvPr/>
        </p:nvSpPr>
        <p:spPr>
          <a:xfrm>
            <a:off x="3276600" y="3048000"/>
            <a:ext cx="2436980" cy="457200"/>
          </a:xfrm>
          <a:prstGeom prst="wedgeRoundRectCallout">
            <a:avLst>
              <a:gd name="adj1" fmla="val -4134"/>
              <a:gd name="adj2" fmla="val -100994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One Idle character (/I/)</a:t>
            </a:r>
          </a:p>
          <a:p>
            <a:pPr algn="ctr"/>
            <a:r>
              <a:rPr lang="en-US" dirty="0" smtClean="0"/>
              <a:t> = 7~8 bits</a:t>
            </a:r>
            <a:endParaRPr lang="en-US" dirty="0"/>
          </a:p>
        </p:txBody>
      </p:sp>
      <p:sp>
        <p:nvSpPr>
          <p:cNvPr id="53" name="Title 1"/>
          <p:cNvSpPr>
            <a:spLocks noGrp="1"/>
          </p:cNvSpPr>
          <p:nvPr>
            <p:ph type="title"/>
          </p:nvPr>
        </p:nvSpPr>
        <p:spPr>
          <a:xfrm>
            <a:off x="0" y="-15648"/>
            <a:ext cx="7874000" cy="68330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10GbE (10 gigabit Ethernet)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103909" y="575467"/>
            <a:ext cx="674460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SoNIC</a:t>
            </a:r>
            <a:r>
              <a:rPr lang="en-US" sz="3200" dirty="0" smtClean="0">
                <a:solidFill>
                  <a:srgbClr val="FF0000"/>
                </a:solidFill>
              </a:rPr>
              <a:t>: Software network interface card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Hyper-fidelity network measurements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4931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93" grpId="0" animBg="1"/>
      <p:bldP spid="51" grpId="0" animBg="1"/>
      <p:bldP spid="144" grpId="0" animBg="1"/>
      <p:bldP spid="50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Goals for Today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3285" y="852714"/>
            <a:ext cx="8799285" cy="5790363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Link Layer and Physical Layer</a:t>
            </a:r>
          </a:p>
          <a:p>
            <a:pPr lvl="1"/>
            <a:r>
              <a:rPr lang="en-US" sz="2400" dirty="0" smtClean="0"/>
              <a:t>Abstraction / services</a:t>
            </a:r>
          </a:p>
          <a:p>
            <a:pPr lvl="1"/>
            <a:r>
              <a:rPr lang="en-US" sz="2400" dirty="0" smtClean="0"/>
              <a:t>Switches and Local Area Networks</a:t>
            </a:r>
          </a:p>
          <a:p>
            <a:pPr lvl="2"/>
            <a:r>
              <a:rPr lang="en-US" sz="2000" dirty="0"/>
              <a:t>Ethernet switch</a:t>
            </a:r>
          </a:p>
          <a:p>
            <a:pPr lvl="2"/>
            <a:r>
              <a:rPr lang="en-US" sz="2000" dirty="0" smtClean="0"/>
              <a:t>Addressing</a:t>
            </a:r>
            <a:r>
              <a:rPr lang="en-US" sz="2000" dirty="0" smtClean="0"/>
              <a:t>, ARP (address resolution protocol)</a:t>
            </a:r>
          </a:p>
          <a:p>
            <a:pPr lvl="2"/>
            <a:r>
              <a:rPr lang="en-US" sz="2000" dirty="0" smtClean="0"/>
              <a:t>Ethernet</a:t>
            </a:r>
          </a:p>
          <a:p>
            <a:pPr lvl="1"/>
            <a:endParaRPr lang="en-US" dirty="0" smtClean="0"/>
          </a:p>
          <a:p>
            <a:r>
              <a:rPr lang="en-US" sz="2800" dirty="0" smtClean="0"/>
              <a:t>Data Center Network</a:t>
            </a:r>
          </a:p>
          <a:p>
            <a:pPr lvl="1"/>
            <a:r>
              <a:rPr lang="en-US" sz="2400" dirty="0" smtClean="0"/>
              <a:t>10GbE (10 Gigabit Ethernet)</a:t>
            </a:r>
          </a:p>
          <a:p>
            <a:pPr lvl="1"/>
            <a:endParaRPr lang="en-US" sz="2800" dirty="0" smtClean="0"/>
          </a:p>
          <a:p>
            <a:r>
              <a:rPr lang="en-US" sz="2800" dirty="0" smtClean="0"/>
              <a:t>Backup Slides</a:t>
            </a:r>
          </a:p>
          <a:p>
            <a:pPr lvl="1"/>
            <a:r>
              <a:rPr lang="en-US" sz="2400" dirty="0"/>
              <a:t>Multiple Access Protocols</a:t>
            </a:r>
          </a:p>
          <a:p>
            <a:pPr lvl="1"/>
            <a:r>
              <a:rPr lang="en-US" sz="2400" dirty="0" smtClean="0"/>
              <a:t>Virtual </a:t>
            </a:r>
            <a:r>
              <a:rPr lang="en-US" sz="2400" dirty="0" smtClean="0"/>
              <a:t>Local Area Networks (VLAN)</a:t>
            </a:r>
          </a:p>
          <a:p>
            <a:pPr lvl="1"/>
            <a:r>
              <a:rPr lang="en-US" sz="2400" dirty="0"/>
              <a:t>Multiple Access Protocols</a:t>
            </a:r>
          </a:p>
          <a:p>
            <a:pPr lvl="1"/>
            <a:r>
              <a:rPr lang="en-US" sz="2400" dirty="0"/>
              <a:t>Putting it all together: A day and a life of a web </a:t>
            </a:r>
            <a:r>
              <a:rPr lang="en-US" sz="2400" dirty="0" smtClean="0"/>
              <a:t>request</a:t>
            </a:r>
          </a:p>
          <a:p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96674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ea typeface="ＭＳ Ｐゴシック" charset="0"/>
              </a:rPr>
              <a:t>Perspective</a:t>
            </a:r>
            <a:endParaRPr lang="en-US" dirty="0">
              <a:ea typeface="ＭＳ Ｐゴシック" charset="0"/>
              <a:cs typeface="+mj-cs"/>
            </a:endParaRPr>
          </a:p>
        </p:txBody>
      </p:sp>
      <p:sp>
        <p:nvSpPr>
          <p:cNvPr id="9421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7931150" cy="4648200"/>
          </a:xfrm>
        </p:spPr>
        <p:txBody>
          <a:bodyPr/>
          <a:lstStyle/>
          <a:p>
            <a:pPr>
              <a:buFont typeface="Wingdings" charset="0"/>
              <a:buChar char="v"/>
              <a:defRPr/>
            </a:pPr>
            <a:r>
              <a:rPr lang="en-US" sz="2400" dirty="0">
                <a:ea typeface="ＭＳ Ｐゴシック" charset="0"/>
                <a:cs typeface="+mn-cs"/>
              </a:rPr>
              <a:t> </a:t>
            </a:r>
            <a:r>
              <a:rPr lang="en-US" dirty="0">
                <a:ea typeface="ＭＳ Ｐゴシック" charset="0"/>
                <a:cs typeface="+mn-cs"/>
              </a:rPr>
              <a:t>principles behind data link layer services: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dirty="0">
                <a:ea typeface="ＭＳ Ｐゴシック" charset="0"/>
              </a:rPr>
              <a:t>link layer addressing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dirty="0">
                <a:ea typeface="ＭＳ Ｐゴシック" charset="0"/>
              </a:rPr>
              <a:t>sharing a broadcast channel: multiple access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dirty="0" smtClean="0">
                <a:ea typeface="ＭＳ Ｐゴシック" charset="0"/>
              </a:rPr>
              <a:t>error </a:t>
            </a:r>
            <a:r>
              <a:rPr lang="en-US" dirty="0">
                <a:ea typeface="ＭＳ Ｐゴシック" charset="0"/>
              </a:rPr>
              <a:t>detection, correction</a:t>
            </a:r>
          </a:p>
          <a:p>
            <a:pPr>
              <a:buFont typeface="Wingdings" charset="0"/>
              <a:buChar char="v"/>
              <a:defRPr/>
            </a:pPr>
            <a:r>
              <a:rPr lang="en-US" dirty="0" smtClean="0">
                <a:ea typeface="ＭＳ Ｐゴシック" charset="0"/>
                <a:cs typeface="+mn-cs"/>
              </a:rPr>
              <a:t>instantiation </a:t>
            </a:r>
            <a:r>
              <a:rPr lang="en-US" dirty="0">
                <a:ea typeface="ＭＳ Ｐゴシック" charset="0"/>
                <a:cs typeface="+mn-cs"/>
              </a:rPr>
              <a:t>and implementation of various link layer technologies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dirty="0">
                <a:ea typeface="ＭＳ Ｐゴシック" charset="0"/>
              </a:rPr>
              <a:t>Ethernet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dirty="0">
                <a:ea typeface="ＭＳ Ｐゴシック" charset="0"/>
              </a:rPr>
              <a:t>switched </a:t>
            </a:r>
            <a:r>
              <a:rPr lang="en-US" dirty="0" smtClean="0">
                <a:ea typeface="ＭＳ Ｐゴシック" charset="0"/>
              </a:rPr>
              <a:t>LANS</a:t>
            </a:r>
            <a:endParaRPr lang="en-US" sz="2400" dirty="0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775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90600"/>
            <a:ext cx="9060874" cy="4946073"/>
          </a:xfrm>
        </p:spPr>
        <p:txBody>
          <a:bodyPr/>
          <a:lstStyle/>
          <a:p>
            <a:r>
              <a:rPr lang="en-US" altLang="en-US" dirty="0"/>
              <a:t>J</a:t>
            </a:r>
            <a:r>
              <a:rPr lang="en-US" altLang="en-US" dirty="0" smtClean="0"/>
              <a:t>ourney down protocol stack </a:t>
            </a:r>
            <a:r>
              <a:rPr lang="en-US" altLang="en-US" i="1" dirty="0" smtClean="0">
                <a:solidFill>
                  <a:srgbClr val="C00000"/>
                </a:solidFill>
              </a:rPr>
              <a:t>complete</a:t>
            </a:r>
            <a:endParaRPr lang="en-US" altLang="en-US" dirty="0" smtClean="0"/>
          </a:p>
          <a:p>
            <a:r>
              <a:rPr lang="en-US" altLang="en-US" dirty="0" smtClean="0"/>
              <a:t>Basic understanding of networking practices and principles</a:t>
            </a:r>
          </a:p>
          <a:p>
            <a:r>
              <a:rPr lang="en-US" altLang="en-US" i="1" dirty="0" smtClean="0">
                <a:solidFill>
                  <a:srgbClr val="C00000"/>
                </a:solidFill>
              </a:rPr>
              <a:t>lots</a:t>
            </a:r>
            <a:r>
              <a:rPr lang="en-US" altLang="en-US" i="1" dirty="0" smtClean="0">
                <a:solidFill>
                  <a:srgbClr val="FF0000"/>
                </a:solidFill>
              </a:rPr>
              <a:t> </a:t>
            </a:r>
            <a:r>
              <a:rPr lang="en-US" altLang="en-US" dirty="0" smtClean="0"/>
              <a:t>of interesting topics in data center and high performance systems and networks</a:t>
            </a:r>
          </a:p>
          <a:p>
            <a:endParaRPr lang="en-US" altLang="en-US" sz="24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Perspective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42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Before</a:t>
            </a:r>
            <a:r>
              <a:rPr lang="en-US" dirty="0" smtClean="0"/>
              <a:t> Next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307" y="734787"/>
            <a:ext cx="8893907" cy="6056782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 smtClean="0"/>
              <a:t>Project Proposal</a:t>
            </a:r>
            <a:endParaRPr lang="en-US" sz="2800" dirty="0"/>
          </a:p>
          <a:p>
            <a:pPr lvl="1"/>
            <a:r>
              <a:rPr lang="en-US" sz="2400" b="1" dirty="0" smtClean="0"/>
              <a:t>due today, </a:t>
            </a:r>
            <a:r>
              <a:rPr lang="en-US" sz="2400" b="1" dirty="0" smtClean="0"/>
              <a:t>Mon</a:t>
            </a:r>
            <a:r>
              <a:rPr lang="en-US" sz="2400" b="1" dirty="0" smtClean="0"/>
              <a:t>day</a:t>
            </a:r>
            <a:endParaRPr lang="en-US" sz="2400" b="1" dirty="0" smtClean="0"/>
          </a:p>
          <a:p>
            <a:pPr lvl="1"/>
            <a:r>
              <a:rPr lang="en-US" sz="2400" dirty="0" smtClean="0"/>
              <a:t>Meet with groups, TA, and professor</a:t>
            </a:r>
          </a:p>
          <a:p>
            <a:r>
              <a:rPr lang="en-US" sz="2800" dirty="0" smtClean="0"/>
              <a:t>HW</a:t>
            </a:r>
            <a:r>
              <a:rPr lang="en-US" sz="2800" dirty="0"/>
              <a:t>2</a:t>
            </a:r>
            <a:endParaRPr lang="en-US" sz="2800" dirty="0" smtClean="0"/>
          </a:p>
          <a:p>
            <a:pPr lvl="1"/>
            <a:r>
              <a:rPr lang="en-US" sz="2400" dirty="0" smtClean="0"/>
              <a:t>Chat service</a:t>
            </a:r>
            <a:endParaRPr lang="en-US" sz="2400" dirty="0" smtClean="0"/>
          </a:p>
          <a:p>
            <a:pPr lvl="1"/>
            <a:r>
              <a:rPr lang="en-US" sz="2400" b="1" dirty="0" smtClean="0"/>
              <a:t>Available later today</a:t>
            </a:r>
            <a:endParaRPr lang="en-US" sz="2400" b="1" dirty="0" smtClean="0"/>
          </a:p>
          <a:p>
            <a:pPr lvl="1"/>
            <a:endParaRPr lang="en-US" sz="2800" dirty="0" smtClean="0"/>
          </a:p>
          <a:p>
            <a:r>
              <a:rPr lang="en-US" sz="2800" dirty="0" smtClean="0"/>
              <a:t>In-class Lab on Friday</a:t>
            </a:r>
          </a:p>
          <a:p>
            <a:endParaRPr lang="en-US" sz="2800" dirty="0" smtClean="0"/>
          </a:p>
          <a:p>
            <a:r>
              <a:rPr lang="en-US" sz="2800" b="1" i="1" dirty="0" smtClean="0"/>
              <a:t>Monday: Required </a:t>
            </a:r>
            <a:r>
              <a:rPr lang="en-US" sz="2800" b="1" i="1" dirty="0" smtClean="0"/>
              <a:t>review and reading</a:t>
            </a:r>
          </a:p>
          <a:p>
            <a:pPr lvl="1"/>
            <a:r>
              <a:rPr lang="en-US" sz="2000" dirty="0" smtClean="0"/>
              <a:t>Section 4.3 in book</a:t>
            </a:r>
          </a:p>
          <a:p>
            <a:pPr lvl="1"/>
            <a:r>
              <a:rPr lang="en-US" sz="2000" dirty="0" smtClean="0"/>
              <a:t>“</a:t>
            </a:r>
            <a:r>
              <a:rPr lang="en-US" sz="2000" dirty="0" smtClean="0"/>
              <a:t>A 50-Gb/s IP </a:t>
            </a:r>
            <a:r>
              <a:rPr lang="en-US" sz="2000" dirty="0"/>
              <a:t>Router,” Craig Partridge , Senior Member , Philip P. </a:t>
            </a:r>
            <a:r>
              <a:rPr lang="en-US" sz="2000" dirty="0" err="1"/>
              <a:t>Carvey</a:t>
            </a:r>
            <a:r>
              <a:rPr lang="en-US" sz="2000" dirty="0"/>
              <a:t> , Isidro </a:t>
            </a:r>
            <a:r>
              <a:rPr lang="en-US" sz="2000" dirty="0" err="1"/>
              <a:t>Castineyra</a:t>
            </a:r>
            <a:r>
              <a:rPr lang="en-US" sz="2000" dirty="0"/>
              <a:t> , Tom Clarke , John </a:t>
            </a:r>
            <a:r>
              <a:rPr lang="en-US" sz="2000" dirty="0" err="1"/>
              <a:t>Rokosz</a:t>
            </a:r>
            <a:r>
              <a:rPr lang="en-US" sz="2000" dirty="0"/>
              <a:t> , Joshua Seeger , Michael </a:t>
            </a:r>
            <a:r>
              <a:rPr lang="en-US" sz="2000" dirty="0" err="1"/>
              <a:t>Sollins</a:t>
            </a:r>
            <a:r>
              <a:rPr lang="en-US" sz="2000" dirty="0"/>
              <a:t> , Steve Starch , Benjamin </a:t>
            </a:r>
            <a:r>
              <a:rPr lang="en-US" sz="2000" dirty="0" err="1"/>
              <a:t>Tober</a:t>
            </a:r>
            <a:r>
              <a:rPr lang="en-US" sz="2000" dirty="0"/>
              <a:t> , Gregory D. </a:t>
            </a:r>
            <a:r>
              <a:rPr lang="en-US" sz="2000" dirty="0" err="1"/>
              <a:t>Troxel</a:t>
            </a:r>
            <a:r>
              <a:rPr lang="en-US" sz="2000" dirty="0"/>
              <a:t> , David </a:t>
            </a:r>
            <a:r>
              <a:rPr lang="en-US" sz="2000" dirty="0" err="1"/>
              <a:t>Waitzman</a:t>
            </a:r>
            <a:r>
              <a:rPr lang="en-US" sz="2000" dirty="0"/>
              <a:t> , Scott </a:t>
            </a:r>
            <a:r>
              <a:rPr lang="en-US" sz="2000" dirty="0" err="1" smtClean="0"/>
              <a:t>Winterble</a:t>
            </a:r>
            <a:r>
              <a:rPr lang="en-US" sz="2000" dirty="0" smtClean="0"/>
              <a:t>. </a:t>
            </a:r>
            <a:r>
              <a:rPr lang="en-US" sz="2000" i="1" dirty="0" smtClean="0"/>
              <a:t>IEEE/ACM Transactions on Networking (</a:t>
            </a:r>
            <a:r>
              <a:rPr lang="en-US" sz="2000" i="1" dirty="0" err="1" smtClean="0"/>
              <a:t>ToN</a:t>
            </a:r>
            <a:r>
              <a:rPr lang="en-US" sz="2000" i="1" dirty="0" smtClean="0"/>
              <a:t>)</a:t>
            </a:r>
            <a:r>
              <a:rPr lang="en-US" sz="2000" dirty="0" smtClean="0"/>
              <a:t>, Volume 6, Issue 3 (June 1998), pages 237-248.</a:t>
            </a:r>
          </a:p>
          <a:p>
            <a:pPr lvl="1"/>
            <a:r>
              <a:rPr lang="en-US" sz="2000" dirty="0" smtClean="0"/>
              <a:t>http</a:t>
            </a:r>
            <a:r>
              <a:rPr lang="en-US" sz="2000" dirty="0"/>
              <a:t>://</a:t>
            </a:r>
            <a:r>
              <a:rPr lang="en-US" sz="2000" dirty="0" smtClean="0"/>
              <a:t>ieeexplore.ieee.org/xpl/articleDetails.jsp?arnumber=700888</a:t>
            </a:r>
          </a:p>
          <a:p>
            <a:pPr lvl="1"/>
            <a:r>
              <a:rPr lang="en-US" sz="2000" dirty="0"/>
              <a:t>http://citeseerx.ist.psu.edu/viewdoc/download?doi=10.1.1.129.3926&amp;rep=rep1&amp;type=pdf</a:t>
            </a:r>
            <a:endParaRPr lang="en-US" sz="2000" dirty="0" smtClean="0"/>
          </a:p>
          <a:p>
            <a:endParaRPr lang="en-US" sz="2800" dirty="0" smtClean="0"/>
          </a:p>
          <a:p>
            <a:r>
              <a:rPr lang="en-US" sz="2800" dirty="0" smtClean="0"/>
              <a:t>Check website for updated schedule</a:t>
            </a:r>
          </a:p>
        </p:txBody>
      </p:sp>
    </p:spTree>
    <p:extLst>
      <p:ext uri="{BB962C8B-B14F-4D97-AF65-F5344CB8AC3E}">
        <p14:creationId xmlns:p14="http://schemas.microsoft.com/office/powerpoint/2010/main" val="277167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2262" y="1547813"/>
            <a:ext cx="4346289" cy="4648200"/>
          </a:xfrm>
        </p:spPr>
        <p:txBody>
          <a:bodyPr>
            <a:normAutofit/>
          </a:bodyPr>
          <a:lstStyle/>
          <a:p>
            <a:pPr>
              <a:buFont typeface="Wingdings" charset="0"/>
              <a:buChar char="v"/>
              <a:defRPr/>
            </a:pPr>
            <a:r>
              <a:rPr lang="en-US" sz="2400" dirty="0">
                <a:ea typeface="ＭＳ Ｐゴシック" charset="0"/>
                <a:cs typeface="+mn-cs"/>
              </a:rPr>
              <a:t>datagram transferred by different link protocols over different links: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dirty="0">
                <a:ea typeface="ＭＳ Ｐゴシック" charset="0"/>
              </a:rPr>
              <a:t>e.g., Ethernet on first link, frame relay on intermediate links, 802.11 on last link</a:t>
            </a:r>
          </a:p>
          <a:p>
            <a:pPr>
              <a:buFont typeface="Wingdings" charset="0"/>
              <a:buChar char="v"/>
              <a:defRPr/>
            </a:pPr>
            <a:r>
              <a:rPr lang="en-US" sz="2400" dirty="0">
                <a:ea typeface="ＭＳ Ｐゴシック" charset="0"/>
                <a:cs typeface="+mn-cs"/>
              </a:rPr>
              <a:t>each  link protocol provides different services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dirty="0">
                <a:ea typeface="ＭＳ Ｐゴシック" charset="0"/>
              </a:rPr>
              <a:t>e.g., may or may not provide </a:t>
            </a:r>
            <a:r>
              <a:rPr lang="en-US" dirty="0" smtClean="0">
                <a:ea typeface="ＭＳ Ｐゴシック" charset="0"/>
              </a:rPr>
              <a:t>reliability </a:t>
            </a:r>
            <a:r>
              <a:rPr lang="en-US" dirty="0">
                <a:ea typeface="ＭＳ Ｐゴシック" charset="0"/>
              </a:rPr>
              <a:t>over link</a:t>
            </a:r>
          </a:p>
        </p:txBody>
      </p:sp>
      <p:sp>
        <p:nvSpPr>
          <p:cNvPr id="5127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18038" y="1479550"/>
            <a:ext cx="4187825" cy="4648200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ea typeface="ＭＳ Ｐゴシック" charset="0"/>
                <a:cs typeface="+mn-cs"/>
              </a:rPr>
              <a:t>transportation analogy:</a:t>
            </a:r>
          </a:p>
          <a:p>
            <a:pPr>
              <a:buFont typeface="Wingdings" charset="0"/>
              <a:buChar char="v"/>
              <a:defRPr/>
            </a:pPr>
            <a:r>
              <a:rPr lang="en-US" sz="2000" dirty="0">
                <a:ea typeface="ＭＳ Ｐゴシック" charset="0"/>
                <a:cs typeface="+mn-cs"/>
              </a:rPr>
              <a:t>trip from </a:t>
            </a:r>
            <a:r>
              <a:rPr lang="en-US" sz="2000" dirty="0" smtClean="0">
                <a:ea typeface="ＭＳ Ｐゴシック" charset="0"/>
              </a:rPr>
              <a:t>Ithaca</a:t>
            </a:r>
            <a:r>
              <a:rPr lang="en-US" sz="2000" dirty="0" smtClean="0">
                <a:ea typeface="ＭＳ Ｐゴシック" charset="0"/>
                <a:cs typeface="+mn-cs"/>
              </a:rPr>
              <a:t> </a:t>
            </a:r>
            <a:r>
              <a:rPr lang="en-US" sz="2000" dirty="0">
                <a:ea typeface="ＭＳ Ｐゴシック" charset="0"/>
                <a:cs typeface="+mn-cs"/>
              </a:rPr>
              <a:t>to Lausanne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000" dirty="0" smtClean="0">
                <a:ea typeface="ＭＳ Ｐゴシック" charset="0"/>
              </a:rPr>
              <a:t>bus</a:t>
            </a:r>
            <a:r>
              <a:rPr lang="en-US" sz="2000" dirty="0" smtClean="0">
                <a:ea typeface="ＭＳ Ｐゴシック" charset="0"/>
              </a:rPr>
              <a:t>: Ithaca </a:t>
            </a:r>
            <a:r>
              <a:rPr lang="en-US" sz="2000" dirty="0">
                <a:ea typeface="ＭＳ Ｐゴシック" charset="0"/>
              </a:rPr>
              <a:t>to JFK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000" dirty="0">
                <a:ea typeface="ＭＳ Ｐゴシック" charset="0"/>
              </a:rPr>
              <a:t>plane: JFK to Geneva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000" dirty="0">
                <a:ea typeface="ＭＳ Ｐゴシック" charset="0"/>
              </a:rPr>
              <a:t>train: Geneva to Lausanne</a:t>
            </a:r>
          </a:p>
          <a:p>
            <a:pPr>
              <a:buFont typeface="Wingdings" charset="0"/>
              <a:buChar char="v"/>
              <a:defRPr/>
            </a:pPr>
            <a:r>
              <a:rPr lang="en-US" sz="2400" dirty="0">
                <a:ea typeface="ＭＳ Ｐゴシック" charset="0"/>
                <a:cs typeface="+mn-cs"/>
              </a:rPr>
              <a:t>tourist = </a:t>
            </a:r>
            <a:r>
              <a:rPr lang="en-US" sz="2400" dirty="0">
                <a:solidFill>
                  <a:srgbClr val="CC0000"/>
                </a:solidFill>
                <a:ea typeface="ＭＳ Ｐゴシック" charset="0"/>
                <a:cs typeface="+mn-cs"/>
              </a:rPr>
              <a:t>datagram</a:t>
            </a:r>
          </a:p>
          <a:p>
            <a:pPr>
              <a:buFont typeface="Wingdings" charset="0"/>
              <a:buChar char="v"/>
              <a:defRPr/>
            </a:pPr>
            <a:r>
              <a:rPr lang="en-US" sz="2400" dirty="0">
                <a:ea typeface="ＭＳ Ｐゴシック" charset="0"/>
                <a:cs typeface="+mn-cs"/>
              </a:rPr>
              <a:t>transport segment = </a:t>
            </a:r>
            <a:r>
              <a:rPr lang="en-US" sz="2400" dirty="0">
                <a:solidFill>
                  <a:srgbClr val="CC0000"/>
                </a:solidFill>
                <a:ea typeface="ＭＳ Ｐゴシック" charset="0"/>
                <a:cs typeface="+mn-cs"/>
              </a:rPr>
              <a:t>communication link</a:t>
            </a:r>
          </a:p>
          <a:p>
            <a:pPr>
              <a:buFont typeface="Wingdings" charset="0"/>
              <a:buChar char="v"/>
              <a:defRPr/>
            </a:pPr>
            <a:r>
              <a:rPr lang="en-US" sz="2400" dirty="0">
                <a:ea typeface="ＭＳ Ｐゴシック" charset="0"/>
                <a:cs typeface="+mn-cs"/>
              </a:rPr>
              <a:t>transportation mode = </a:t>
            </a:r>
            <a:r>
              <a:rPr lang="en-US" sz="2400" dirty="0">
                <a:solidFill>
                  <a:srgbClr val="CC0000"/>
                </a:solidFill>
                <a:ea typeface="ＭＳ Ｐゴシック" charset="0"/>
                <a:cs typeface="+mn-cs"/>
              </a:rPr>
              <a:t>link layer protocol</a:t>
            </a:r>
          </a:p>
          <a:p>
            <a:pPr>
              <a:buFont typeface="Wingdings" charset="0"/>
              <a:buChar char="v"/>
              <a:defRPr/>
            </a:pPr>
            <a:r>
              <a:rPr lang="en-US" sz="2400" dirty="0">
                <a:ea typeface="ＭＳ Ｐゴシック" charset="0"/>
                <a:cs typeface="+mn-cs"/>
              </a:rPr>
              <a:t>travel agent = </a:t>
            </a:r>
            <a:r>
              <a:rPr lang="en-US" sz="2400" dirty="0">
                <a:solidFill>
                  <a:srgbClr val="CC0000"/>
                </a:solidFill>
                <a:ea typeface="ＭＳ Ｐゴシック" charset="0"/>
                <a:cs typeface="+mn-cs"/>
              </a:rPr>
              <a:t>routing algorithm</a:t>
            </a:r>
          </a:p>
          <a:p>
            <a:pPr lvl="1">
              <a:buFont typeface="Wingdings" charset="0"/>
              <a:buChar char="§"/>
              <a:defRPr/>
            </a:pPr>
            <a:endParaRPr lang="en-US" sz="2000" dirty="0">
              <a:solidFill>
                <a:srgbClr val="CC0000"/>
              </a:solidFill>
              <a:ea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Link Layer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14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Goals for Today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3285" y="852714"/>
            <a:ext cx="8799285" cy="5790363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Link Layer and Physical Layer</a:t>
            </a:r>
          </a:p>
          <a:p>
            <a:pPr lvl="1"/>
            <a:r>
              <a:rPr lang="en-US" sz="2400" dirty="0" smtClean="0"/>
              <a:t>Abstraction / services</a:t>
            </a:r>
          </a:p>
          <a:p>
            <a:pPr lvl="1"/>
            <a:r>
              <a:rPr lang="en-US" sz="2400" dirty="0" smtClean="0"/>
              <a:t>Switches and Local Area Networks</a:t>
            </a:r>
          </a:p>
          <a:p>
            <a:pPr lvl="2"/>
            <a:r>
              <a:rPr lang="en-US" sz="2000" dirty="0" smtClean="0"/>
              <a:t>Addressing, ARP (address resolution protocol)</a:t>
            </a:r>
          </a:p>
          <a:p>
            <a:pPr lvl="2"/>
            <a:r>
              <a:rPr lang="en-US" sz="2000" dirty="0" smtClean="0"/>
              <a:t>Ethernet</a:t>
            </a:r>
          </a:p>
          <a:p>
            <a:pPr lvl="2"/>
            <a:r>
              <a:rPr lang="en-US" sz="2000" dirty="0" smtClean="0"/>
              <a:t>Ethernet </a:t>
            </a:r>
            <a:r>
              <a:rPr lang="en-US" sz="2000" dirty="0" smtClean="0"/>
              <a:t>switch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sz="2800" dirty="0" smtClean="0"/>
              <a:t>Data </a:t>
            </a:r>
            <a:r>
              <a:rPr lang="en-US" sz="2800" dirty="0" smtClean="0"/>
              <a:t>Center Network</a:t>
            </a:r>
          </a:p>
          <a:p>
            <a:pPr lvl="1"/>
            <a:r>
              <a:rPr lang="en-US" sz="2400" dirty="0" smtClean="0"/>
              <a:t>10GbE (10 Gigabit Ethernet)</a:t>
            </a:r>
          </a:p>
          <a:p>
            <a:pPr lvl="1"/>
            <a:endParaRPr lang="en-US" sz="2800" dirty="0" smtClean="0"/>
          </a:p>
          <a:p>
            <a:r>
              <a:rPr lang="en-US" sz="2800" dirty="0" smtClean="0"/>
              <a:t>Backup </a:t>
            </a:r>
            <a:r>
              <a:rPr lang="en-US" sz="2800" dirty="0" smtClean="0"/>
              <a:t>Slides</a:t>
            </a:r>
          </a:p>
          <a:p>
            <a:pPr lvl="1"/>
            <a:r>
              <a:rPr lang="en-US" sz="2400" dirty="0"/>
              <a:t>Multiple Access </a:t>
            </a:r>
            <a:r>
              <a:rPr lang="en-US" sz="2400" dirty="0" smtClean="0"/>
              <a:t>Protocols</a:t>
            </a:r>
            <a:endParaRPr lang="en-US" sz="2400" dirty="0" smtClean="0"/>
          </a:p>
          <a:p>
            <a:pPr lvl="1"/>
            <a:r>
              <a:rPr lang="en-US" sz="2400" dirty="0" smtClean="0"/>
              <a:t>Virtual Local Area Networks (VLAN)</a:t>
            </a:r>
          </a:p>
          <a:p>
            <a:pPr lvl="1"/>
            <a:r>
              <a:rPr lang="en-US" sz="2400" dirty="0"/>
              <a:t>Multiple Access Protocols</a:t>
            </a:r>
          </a:p>
          <a:p>
            <a:pPr lvl="1"/>
            <a:r>
              <a:rPr lang="en-US" sz="2400" dirty="0"/>
              <a:t>Putting it all together: A day and a life of a web </a:t>
            </a:r>
            <a:r>
              <a:rPr lang="en-US" sz="2400" dirty="0" smtClean="0"/>
              <a:t>request</a:t>
            </a:r>
          </a:p>
          <a:p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72279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5625" y="1109663"/>
            <a:ext cx="7772400" cy="3292475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dirty="0" smtClean="0"/>
              <a:t>two types of </a:t>
            </a:r>
            <a:r>
              <a:rPr lang="ja-JP" altLang="en-US" smtClean="0"/>
              <a:t>“</a:t>
            </a:r>
            <a:r>
              <a:rPr lang="en-US" altLang="ja-JP" dirty="0" smtClean="0"/>
              <a:t>links</a:t>
            </a:r>
            <a:r>
              <a:rPr lang="ja-JP" altLang="en-US" smtClean="0"/>
              <a:t>”</a:t>
            </a:r>
            <a:r>
              <a:rPr lang="en-US" altLang="ja-JP" dirty="0" smtClean="0"/>
              <a:t>:</a:t>
            </a:r>
          </a:p>
          <a:p>
            <a:r>
              <a:rPr lang="en-US" altLang="en-US" dirty="0" smtClean="0"/>
              <a:t>point-to-point</a:t>
            </a:r>
          </a:p>
          <a:p>
            <a:pPr lvl="1"/>
            <a:r>
              <a:rPr lang="en-US" altLang="en-US" sz="2000" dirty="0" smtClean="0"/>
              <a:t>PPP for dial-up access</a:t>
            </a:r>
          </a:p>
          <a:p>
            <a:pPr lvl="1"/>
            <a:r>
              <a:rPr lang="en-US" altLang="en-US" sz="2000" dirty="0" smtClean="0"/>
              <a:t>point-to-point link between Ethernet switch, host</a:t>
            </a:r>
          </a:p>
          <a:p>
            <a:r>
              <a:rPr lang="en-US" altLang="en-US" i="1" dirty="0" smtClean="0">
                <a:solidFill>
                  <a:srgbClr val="CC0000"/>
                </a:solidFill>
              </a:rPr>
              <a:t>broadcast (shared wire or medium)</a:t>
            </a:r>
          </a:p>
          <a:p>
            <a:pPr lvl="1"/>
            <a:r>
              <a:rPr lang="en-US" altLang="en-US" sz="2000" dirty="0" smtClean="0"/>
              <a:t>old-fashioned Ethernet</a:t>
            </a:r>
          </a:p>
          <a:p>
            <a:pPr lvl="1"/>
            <a:r>
              <a:rPr lang="en-US" altLang="en-US" sz="2000" dirty="0" smtClean="0"/>
              <a:t>upstream HFC</a:t>
            </a:r>
          </a:p>
          <a:p>
            <a:pPr lvl="1"/>
            <a:r>
              <a:rPr lang="en-US" altLang="en-US" sz="2000" dirty="0" smtClean="0"/>
              <a:t>802.11 wireless LAN</a:t>
            </a:r>
            <a:endParaRPr lang="en-US" altLang="en-US" dirty="0" smtClean="0"/>
          </a:p>
          <a:p>
            <a:endParaRPr lang="en-US" altLang="en-US" dirty="0" smtClean="0"/>
          </a:p>
        </p:txBody>
      </p:sp>
      <p:sp>
        <p:nvSpPr>
          <p:cNvPr id="17415" name="Text Box 5"/>
          <p:cNvSpPr txBox="1">
            <a:spLocks noChangeArrowheads="1"/>
          </p:cNvSpPr>
          <p:nvPr/>
        </p:nvSpPr>
        <p:spPr bwMode="auto">
          <a:xfrm>
            <a:off x="933450" y="5694363"/>
            <a:ext cx="1601788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85000"/>
              </a:lnSpc>
              <a:defRPr/>
            </a:pPr>
            <a:r>
              <a:rPr lang="en-US" sz="1400" i="0" dirty="0" smtClean="0">
                <a:latin typeface="Arial" charset="0"/>
              </a:rPr>
              <a:t>shared wire (e.g., </a:t>
            </a:r>
          </a:p>
          <a:p>
            <a:pPr algn="ctr">
              <a:lnSpc>
                <a:spcPct val="85000"/>
              </a:lnSpc>
              <a:defRPr/>
            </a:pPr>
            <a:r>
              <a:rPr lang="en-US" sz="1400" i="0" dirty="0" smtClean="0">
                <a:latin typeface="Arial" charset="0"/>
              </a:rPr>
              <a:t>cabled Ethernet)</a:t>
            </a:r>
          </a:p>
        </p:txBody>
      </p:sp>
      <p:sp>
        <p:nvSpPr>
          <p:cNvPr id="17416" name="Text Box 6"/>
          <p:cNvSpPr txBox="1">
            <a:spLocks noChangeArrowheads="1"/>
          </p:cNvSpPr>
          <p:nvPr/>
        </p:nvSpPr>
        <p:spPr bwMode="auto">
          <a:xfrm>
            <a:off x="2781300" y="5683250"/>
            <a:ext cx="1690688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85000"/>
              </a:lnSpc>
              <a:defRPr/>
            </a:pPr>
            <a:r>
              <a:rPr lang="en-US" sz="1400" i="0" dirty="0" smtClean="0">
                <a:latin typeface="Arial" charset="0"/>
              </a:rPr>
              <a:t>shared RF</a:t>
            </a:r>
          </a:p>
          <a:p>
            <a:pPr algn="ctr">
              <a:lnSpc>
                <a:spcPct val="85000"/>
              </a:lnSpc>
              <a:defRPr/>
            </a:pPr>
            <a:r>
              <a:rPr lang="en-US" sz="1400" i="0" dirty="0" smtClean="0">
                <a:latin typeface="Arial" charset="0"/>
              </a:rPr>
              <a:t> (e.g., 802.11 </a:t>
            </a:r>
            <a:r>
              <a:rPr lang="en-US" sz="1400" i="0" dirty="0" err="1" smtClean="0">
                <a:latin typeface="Arial" charset="0"/>
              </a:rPr>
              <a:t>WiFi</a:t>
            </a:r>
            <a:r>
              <a:rPr lang="en-US" sz="1400" i="0" dirty="0" smtClean="0">
                <a:latin typeface="Arial" charset="0"/>
              </a:rPr>
              <a:t>)</a:t>
            </a:r>
          </a:p>
        </p:txBody>
      </p:sp>
      <p:sp>
        <p:nvSpPr>
          <p:cNvPr id="17417" name="Text Box 7"/>
          <p:cNvSpPr txBox="1">
            <a:spLocks noChangeArrowheads="1"/>
          </p:cNvSpPr>
          <p:nvPr/>
        </p:nvSpPr>
        <p:spPr bwMode="auto">
          <a:xfrm>
            <a:off x="5070475" y="5691188"/>
            <a:ext cx="1011238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85000"/>
              </a:lnSpc>
              <a:defRPr/>
            </a:pPr>
            <a:r>
              <a:rPr lang="en-US" sz="1400" i="0" smtClean="0">
                <a:latin typeface="Arial" charset="0"/>
              </a:rPr>
              <a:t>shared RF</a:t>
            </a:r>
          </a:p>
          <a:p>
            <a:pPr algn="ctr">
              <a:lnSpc>
                <a:spcPct val="85000"/>
              </a:lnSpc>
              <a:defRPr/>
            </a:pPr>
            <a:r>
              <a:rPr lang="en-US" sz="1400" i="0" smtClean="0">
                <a:latin typeface="Arial" charset="0"/>
              </a:rPr>
              <a:t>(satellite) </a:t>
            </a:r>
          </a:p>
        </p:txBody>
      </p:sp>
      <p:sp>
        <p:nvSpPr>
          <p:cNvPr id="17418" name="Text Box 8"/>
          <p:cNvSpPr txBox="1">
            <a:spLocks noChangeArrowheads="1"/>
          </p:cNvSpPr>
          <p:nvPr/>
        </p:nvSpPr>
        <p:spPr bwMode="auto">
          <a:xfrm>
            <a:off x="6543675" y="5700713"/>
            <a:ext cx="1976438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85000"/>
              </a:lnSpc>
              <a:defRPr/>
            </a:pPr>
            <a:r>
              <a:rPr lang="en-US" sz="1400" i="0" smtClean="0">
                <a:latin typeface="Arial" charset="0"/>
              </a:rPr>
              <a:t>humans at a</a:t>
            </a:r>
          </a:p>
          <a:p>
            <a:pPr algn="ctr">
              <a:lnSpc>
                <a:spcPct val="85000"/>
              </a:lnSpc>
              <a:defRPr/>
            </a:pPr>
            <a:r>
              <a:rPr lang="en-US" sz="1400" i="0" smtClean="0">
                <a:latin typeface="Arial" charset="0"/>
              </a:rPr>
              <a:t>cocktail party </a:t>
            </a:r>
          </a:p>
          <a:p>
            <a:pPr algn="ctr">
              <a:lnSpc>
                <a:spcPct val="85000"/>
              </a:lnSpc>
              <a:defRPr/>
            </a:pPr>
            <a:r>
              <a:rPr lang="en-US" sz="1400" i="0" smtClean="0">
                <a:latin typeface="Arial" charset="0"/>
              </a:rPr>
              <a:t>(shared air, acoustical)</a:t>
            </a:r>
          </a:p>
        </p:txBody>
      </p:sp>
      <p:sp>
        <p:nvSpPr>
          <p:cNvPr id="17419" name="Line 173"/>
          <p:cNvSpPr>
            <a:spLocks noChangeShapeType="1"/>
          </p:cNvSpPr>
          <p:nvPr/>
        </p:nvSpPr>
        <p:spPr bwMode="auto">
          <a:xfrm flipH="1">
            <a:off x="1544638" y="4522788"/>
            <a:ext cx="466725" cy="890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17420" name="Line 174"/>
          <p:cNvSpPr>
            <a:spLocks noChangeShapeType="1"/>
          </p:cNvSpPr>
          <p:nvPr/>
        </p:nvSpPr>
        <p:spPr bwMode="auto">
          <a:xfrm>
            <a:off x="1527175" y="4994275"/>
            <a:ext cx="242888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17421" name="Line 175"/>
          <p:cNvSpPr>
            <a:spLocks noChangeShapeType="1"/>
          </p:cNvSpPr>
          <p:nvPr/>
        </p:nvSpPr>
        <p:spPr bwMode="auto">
          <a:xfrm>
            <a:off x="1392238" y="5330825"/>
            <a:ext cx="1905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17422" name="Line 176"/>
          <p:cNvSpPr>
            <a:spLocks noChangeShapeType="1"/>
          </p:cNvSpPr>
          <p:nvPr/>
        </p:nvSpPr>
        <p:spPr bwMode="auto">
          <a:xfrm flipV="1">
            <a:off x="1836738" y="4854575"/>
            <a:ext cx="177800" cy="7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grpSp>
        <p:nvGrpSpPr>
          <p:cNvPr id="72718" name="Group 382"/>
          <p:cNvGrpSpPr>
            <a:grpSpLocks/>
          </p:cNvGrpSpPr>
          <p:nvPr/>
        </p:nvGrpSpPr>
        <p:grpSpPr bwMode="auto">
          <a:xfrm>
            <a:off x="4808538" y="5362575"/>
            <a:ext cx="288925" cy="220663"/>
            <a:chOff x="2274" y="2821"/>
            <a:chExt cx="215" cy="238"/>
          </a:xfrm>
        </p:grpSpPr>
        <p:sp>
          <p:nvSpPr>
            <p:cNvPr id="72903" name="Freeform 383"/>
            <p:cNvSpPr>
              <a:spLocks noEditPoints="1"/>
            </p:cNvSpPr>
            <p:nvPr/>
          </p:nvSpPr>
          <p:spPr bwMode="auto">
            <a:xfrm>
              <a:off x="2274" y="3034"/>
              <a:ext cx="215" cy="25"/>
            </a:xfrm>
            <a:custGeom>
              <a:avLst/>
              <a:gdLst>
                <a:gd name="T0" fmla="*/ 1 w 430"/>
                <a:gd name="T1" fmla="*/ 1 h 50"/>
                <a:gd name="T2" fmla="*/ 0 w 430"/>
                <a:gd name="T3" fmla="*/ 1 h 50"/>
                <a:gd name="T4" fmla="*/ 0 w 430"/>
                <a:gd name="T5" fmla="*/ 2 h 50"/>
                <a:gd name="T6" fmla="*/ 14 w 430"/>
                <a:gd name="T7" fmla="*/ 2 h 50"/>
                <a:gd name="T8" fmla="*/ 14 w 430"/>
                <a:gd name="T9" fmla="*/ 1 h 50"/>
                <a:gd name="T10" fmla="*/ 12 w 430"/>
                <a:gd name="T11" fmla="*/ 1 h 50"/>
                <a:gd name="T12" fmla="*/ 12 w 430"/>
                <a:gd name="T13" fmla="*/ 0 h 50"/>
                <a:gd name="T14" fmla="*/ 1 w 430"/>
                <a:gd name="T15" fmla="*/ 0 h 50"/>
                <a:gd name="T16" fmla="*/ 1 w 430"/>
                <a:gd name="T17" fmla="*/ 1 h 50"/>
                <a:gd name="T18" fmla="*/ 12 w 430"/>
                <a:gd name="T19" fmla="*/ 1 h 50"/>
                <a:gd name="T20" fmla="*/ 2 w 430"/>
                <a:gd name="T21" fmla="*/ 1 h 50"/>
                <a:gd name="T22" fmla="*/ 12 w 430"/>
                <a:gd name="T23" fmla="*/ 1 h 5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30" h="50">
                  <a:moveTo>
                    <a:pt x="26" y="18"/>
                  </a:moveTo>
                  <a:lnTo>
                    <a:pt x="0" y="18"/>
                  </a:lnTo>
                  <a:lnTo>
                    <a:pt x="0" y="50"/>
                  </a:lnTo>
                  <a:lnTo>
                    <a:pt x="430" y="50"/>
                  </a:lnTo>
                  <a:lnTo>
                    <a:pt x="430" y="18"/>
                  </a:lnTo>
                  <a:lnTo>
                    <a:pt x="376" y="18"/>
                  </a:lnTo>
                  <a:lnTo>
                    <a:pt x="376" y="0"/>
                  </a:lnTo>
                  <a:lnTo>
                    <a:pt x="26" y="0"/>
                  </a:lnTo>
                  <a:lnTo>
                    <a:pt x="26" y="18"/>
                  </a:lnTo>
                  <a:close/>
                  <a:moveTo>
                    <a:pt x="376" y="18"/>
                  </a:moveTo>
                  <a:lnTo>
                    <a:pt x="33" y="18"/>
                  </a:lnTo>
                  <a:lnTo>
                    <a:pt x="376" y="18"/>
                  </a:lnTo>
                  <a:close/>
                </a:path>
              </a:pathLst>
            </a:custGeom>
            <a:solidFill>
              <a:srgbClr val="33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904" name="Line 384"/>
            <p:cNvSpPr>
              <a:spLocks noChangeShapeType="1"/>
            </p:cNvSpPr>
            <p:nvPr/>
          </p:nvSpPr>
          <p:spPr bwMode="auto">
            <a:xfrm>
              <a:off x="2317" y="2951"/>
              <a:ext cx="3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905" name="Freeform 385"/>
            <p:cNvSpPr>
              <a:spLocks/>
            </p:cNvSpPr>
            <p:nvPr/>
          </p:nvSpPr>
          <p:spPr bwMode="auto">
            <a:xfrm>
              <a:off x="2317" y="2923"/>
              <a:ext cx="44" cy="109"/>
            </a:xfrm>
            <a:custGeom>
              <a:avLst/>
              <a:gdLst>
                <a:gd name="T0" fmla="*/ 3 w 87"/>
                <a:gd name="T1" fmla="*/ 6 h 219"/>
                <a:gd name="T2" fmla="*/ 0 w 87"/>
                <a:gd name="T3" fmla="*/ 1 h 219"/>
                <a:gd name="T4" fmla="*/ 1 w 87"/>
                <a:gd name="T5" fmla="*/ 0 h 2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7" h="219">
                  <a:moveTo>
                    <a:pt x="87" y="219"/>
                  </a:moveTo>
                  <a:lnTo>
                    <a:pt x="0" y="55"/>
                  </a:lnTo>
                  <a:lnTo>
                    <a:pt x="28" y="0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06" name="Line 386"/>
            <p:cNvSpPr>
              <a:spLocks noChangeShapeType="1"/>
            </p:cNvSpPr>
            <p:nvPr/>
          </p:nvSpPr>
          <p:spPr bwMode="auto">
            <a:xfrm flipV="1">
              <a:off x="2300" y="2951"/>
              <a:ext cx="47" cy="8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907" name="Freeform 387"/>
            <p:cNvSpPr>
              <a:spLocks/>
            </p:cNvSpPr>
            <p:nvPr/>
          </p:nvSpPr>
          <p:spPr bwMode="auto">
            <a:xfrm>
              <a:off x="2317" y="3005"/>
              <a:ext cx="86" cy="27"/>
            </a:xfrm>
            <a:custGeom>
              <a:avLst/>
              <a:gdLst>
                <a:gd name="T0" fmla="*/ 1 w 172"/>
                <a:gd name="T1" fmla="*/ 1 h 55"/>
                <a:gd name="T2" fmla="*/ 0 w 172"/>
                <a:gd name="T3" fmla="*/ 0 h 55"/>
                <a:gd name="T4" fmla="*/ 6 w 172"/>
                <a:gd name="T5" fmla="*/ 0 h 55"/>
                <a:gd name="T6" fmla="*/ 5 w 172"/>
                <a:gd name="T7" fmla="*/ 1 h 5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2" h="55">
                  <a:moveTo>
                    <a:pt x="28" y="55"/>
                  </a:moveTo>
                  <a:lnTo>
                    <a:pt x="0" y="0"/>
                  </a:lnTo>
                  <a:lnTo>
                    <a:pt x="172" y="0"/>
                  </a:lnTo>
                  <a:lnTo>
                    <a:pt x="146" y="55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08" name="Line 388"/>
            <p:cNvSpPr>
              <a:spLocks noChangeShapeType="1"/>
            </p:cNvSpPr>
            <p:nvPr/>
          </p:nvSpPr>
          <p:spPr bwMode="auto">
            <a:xfrm flipH="1" flipV="1">
              <a:off x="2375" y="2960"/>
              <a:ext cx="46" cy="7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909" name="Freeform 389"/>
            <p:cNvSpPr>
              <a:spLocks/>
            </p:cNvSpPr>
            <p:nvPr/>
          </p:nvSpPr>
          <p:spPr bwMode="auto">
            <a:xfrm>
              <a:off x="2274" y="3034"/>
              <a:ext cx="215" cy="25"/>
            </a:xfrm>
            <a:custGeom>
              <a:avLst/>
              <a:gdLst>
                <a:gd name="T0" fmla="*/ 1 w 430"/>
                <a:gd name="T1" fmla="*/ 1 h 50"/>
                <a:gd name="T2" fmla="*/ 0 w 430"/>
                <a:gd name="T3" fmla="*/ 1 h 50"/>
                <a:gd name="T4" fmla="*/ 0 w 430"/>
                <a:gd name="T5" fmla="*/ 2 h 50"/>
                <a:gd name="T6" fmla="*/ 14 w 430"/>
                <a:gd name="T7" fmla="*/ 2 h 50"/>
                <a:gd name="T8" fmla="*/ 14 w 430"/>
                <a:gd name="T9" fmla="*/ 1 h 50"/>
                <a:gd name="T10" fmla="*/ 12 w 430"/>
                <a:gd name="T11" fmla="*/ 1 h 50"/>
                <a:gd name="T12" fmla="*/ 12 w 430"/>
                <a:gd name="T13" fmla="*/ 0 h 50"/>
                <a:gd name="T14" fmla="*/ 1 w 430"/>
                <a:gd name="T15" fmla="*/ 0 h 50"/>
                <a:gd name="T16" fmla="*/ 1 w 430"/>
                <a:gd name="T17" fmla="*/ 1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30" h="50">
                  <a:moveTo>
                    <a:pt x="26" y="18"/>
                  </a:moveTo>
                  <a:lnTo>
                    <a:pt x="0" y="18"/>
                  </a:lnTo>
                  <a:lnTo>
                    <a:pt x="0" y="50"/>
                  </a:lnTo>
                  <a:lnTo>
                    <a:pt x="430" y="50"/>
                  </a:lnTo>
                  <a:lnTo>
                    <a:pt x="430" y="18"/>
                  </a:lnTo>
                  <a:lnTo>
                    <a:pt x="376" y="18"/>
                  </a:lnTo>
                  <a:lnTo>
                    <a:pt x="376" y="0"/>
                  </a:lnTo>
                  <a:lnTo>
                    <a:pt x="26" y="0"/>
                  </a:lnTo>
                  <a:lnTo>
                    <a:pt x="26" y="18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10" name="Freeform 390"/>
            <p:cNvSpPr>
              <a:spLocks/>
            </p:cNvSpPr>
            <p:nvPr/>
          </p:nvSpPr>
          <p:spPr bwMode="auto">
            <a:xfrm>
              <a:off x="2290" y="3043"/>
              <a:ext cx="171" cy="1"/>
            </a:xfrm>
            <a:custGeom>
              <a:avLst/>
              <a:gdLst>
                <a:gd name="T0" fmla="*/ 10 w 343"/>
                <a:gd name="T1" fmla="*/ 0 h 1"/>
                <a:gd name="T2" fmla="*/ 0 w 343"/>
                <a:gd name="T3" fmla="*/ 0 h 1"/>
                <a:gd name="T4" fmla="*/ 10 w 343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3" h="1">
                  <a:moveTo>
                    <a:pt x="343" y="0"/>
                  </a:moveTo>
                  <a:lnTo>
                    <a:pt x="0" y="0"/>
                  </a:lnTo>
                  <a:lnTo>
                    <a:pt x="343" y="0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11" name="Rectangle 391"/>
            <p:cNvSpPr>
              <a:spLocks noChangeArrowheads="1"/>
            </p:cNvSpPr>
            <p:nvPr/>
          </p:nvSpPr>
          <p:spPr bwMode="auto">
            <a:xfrm>
              <a:off x="2347" y="2951"/>
              <a:ext cx="27" cy="83"/>
            </a:xfrm>
            <a:prstGeom prst="rect">
              <a:avLst/>
            </a:prstGeom>
            <a:solidFill>
              <a:srgbClr val="3333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72912" name="Freeform 392"/>
            <p:cNvSpPr>
              <a:spLocks noEditPoints="1"/>
            </p:cNvSpPr>
            <p:nvPr/>
          </p:nvSpPr>
          <p:spPr bwMode="auto">
            <a:xfrm>
              <a:off x="2281" y="2821"/>
              <a:ext cx="208" cy="175"/>
            </a:xfrm>
            <a:custGeom>
              <a:avLst/>
              <a:gdLst>
                <a:gd name="T0" fmla="*/ 1 w 415"/>
                <a:gd name="T1" fmla="*/ 1 h 350"/>
                <a:gd name="T2" fmla="*/ 1 w 415"/>
                <a:gd name="T3" fmla="*/ 3 h 350"/>
                <a:gd name="T4" fmla="*/ 1 w 415"/>
                <a:gd name="T5" fmla="*/ 5 h 350"/>
                <a:gd name="T6" fmla="*/ 2 w 415"/>
                <a:gd name="T7" fmla="*/ 6 h 350"/>
                <a:gd name="T8" fmla="*/ 4 w 415"/>
                <a:gd name="T9" fmla="*/ 8 h 350"/>
                <a:gd name="T10" fmla="*/ 5 w 415"/>
                <a:gd name="T11" fmla="*/ 9 h 350"/>
                <a:gd name="T12" fmla="*/ 7 w 415"/>
                <a:gd name="T13" fmla="*/ 10 h 350"/>
                <a:gd name="T14" fmla="*/ 9 w 415"/>
                <a:gd name="T15" fmla="*/ 11 h 350"/>
                <a:gd name="T16" fmla="*/ 11 w 415"/>
                <a:gd name="T17" fmla="*/ 11 h 350"/>
                <a:gd name="T18" fmla="*/ 12 w 415"/>
                <a:gd name="T19" fmla="*/ 11 h 350"/>
                <a:gd name="T20" fmla="*/ 13 w 415"/>
                <a:gd name="T21" fmla="*/ 10 h 350"/>
                <a:gd name="T22" fmla="*/ 13 w 415"/>
                <a:gd name="T23" fmla="*/ 10 h 350"/>
                <a:gd name="T24" fmla="*/ 12 w 415"/>
                <a:gd name="T25" fmla="*/ 10 h 350"/>
                <a:gd name="T26" fmla="*/ 11 w 415"/>
                <a:gd name="T27" fmla="*/ 10 h 350"/>
                <a:gd name="T28" fmla="*/ 10 w 415"/>
                <a:gd name="T29" fmla="*/ 9 h 350"/>
                <a:gd name="T30" fmla="*/ 8 w 415"/>
                <a:gd name="T31" fmla="*/ 9 h 350"/>
                <a:gd name="T32" fmla="*/ 6 w 415"/>
                <a:gd name="T33" fmla="*/ 7 h 350"/>
                <a:gd name="T34" fmla="*/ 4 w 415"/>
                <a:gd name="T35" fmla="*/ 6 h 350"/>
                <a:gd name="T36" fmla="*/ 3 w 415"/>
                <a:gd name="T37" fmla="*/ 5 h 350"/>
                <a:gd name="T38" fmla="*/ 2 w 415"/>
                <a:gd name="T39" fmla="*/ 3 h 350"/>
                <a:gd name="T40" fmla="*/ 1 w 415"/>
                <a:gd name="T41" fmla="*/ 2 h 350"/>
                <a:gd name="T42" fmla="*/ 1 w 415"/>
                <a:gd name="T43" fmla="*/ 1 h 350"/>
                <a:gd name="T44" fmla="*/ 1 w 415"/>
                <a:gd name="T45" fmla="*/ 1 h 350"/>
                <a:gd name="T46" fmla="*/ 1 w 415"/>
                <a:gd name="T47" fmla="*/ 0 h 350"/>
                <a:gd name="T48" fmla="*/ 2 w 415"/>
                <a:gd name="T49" fmla="*/ 1 h 350"/>
                <a:gd name="T50" fmla="*/ 4 w 415"/>
                <a:gd name="T51" fmla="*/ 1 h 350"/>
                <a:gd name="T52" fmla="*/ 5 w 415"/>
                <a:gd name="T53" fmla="*/ 2 h 350"/>
                <a:gd name="T54" fmla="*/ 7 w 415"/>
                <a:gd name="T55" fmla="*/ 3 h 350"/>
                <a:gd name="T56" fmla="*/ 9 w 415"/>
                <a:gd name="T57" fmla="*/ 4 h 350"/>
                <a:gd name="T58" fmla="*/ 11 w 415"/>
                <a:gd name="T59" fmla="*/ 5 h 350"/>
                <a:gd name="T60" fmla="*/ 12 w 415"/>
                <a:gd name="T61" fmla="*/ 7 h 350"/>
                <a:gd name="T62" fmla="*/ 13 w 415"/>
                <a:gd name="T63" fmla="*/ 8 h 350"/>
                <a:gd name="T64" fmla="*/ 13 w 415"/>
                <a:gd name="T65" fmla="*/ 9 h 350"/>
                <a:gd name="T66" fmla="*/ 13 w 415"/>
                <a:gd name="T67" fmla="*/ 10 h 350"/>
                <a:gd name="T68" fmla="*/ 13 w 415"/>
                <a:gd name="T69" fmla="*/ 10 h 350"/>
                <a:gd name="T70" fmla="*/ 12 w 415"/>
                <a:gd name="T71" fmla="*/ 10 h 350"/>
                <a:gd name="T72" fmla="*/ 11 w 415"/>
                <a:gd name="T73" fmla="*/ 10 h 350"/>
                <a:gd name="T74" fmla="*/ 9 w 415"/>
                <a:gd name="T75" fmla="*/ 9 h 350"/>
                <a:gd name="T76" fmla="*/ 7 w 415"/>
                <a:gd name="T77" fmla="*/ 8 h 350"/>
                <a:gd name="T78" fmla="*/ 5 w 415"/>
                <a:gd name="T79" fmla="*/ 7 h 350"/>
                <a:gd name="T80" fmla="*/ 4 w 415"/>
                <a:gd name="T81" fmla="*/ 5 h 350"/>
                <a:gd name="T82" fmla="*/ 2 w 415"/>
                <a:gd name="T83" fmla="*/ 4 h 350"/>
                <a:gd name="T84" fmla="*/ 1 w 415"/>
                <a:gd name="T85" fmla="*/ 3 h 350"/>
                <a:gd name="T86" fmla="*/ 1 w 415"/>
                <a:gd name="T87" fmla="*/ 2 h 350"/>
                <a:gd name="T88" fmla="*/ 1 w 415"/>
                <a:gd name="T89" fmla="*/ 1 h 35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15" h="350">
                  <a:moveTo>
                    <a:pt x="8" y="12"/>
                  </a:moveTo>
                  <a:lnTo>
                    <a:pt x="1" y="32"/>
                  </a:lnTo>
                  <a:lnTo>
                    <a:pt x="0" y="53"/>
                  </a:lnTo>
                  <a:lnTo>
                    <a:pt x="3" y="78"/>
                  </a:lnTo>
                  <a:lnTo>
                    <a:pt x="8" y="103"/>
                  </a:lnTo>
                  <a:lnTo>
                    <a:pt x="18" y="130"/>
                  </a:lnTo>
                  <a:lnTo>
                    <a:pt x="34" y="158"/>
                  </a:lnTo>
                  <a:lnTo>
                    <a:pt x="51" y="185"/>
                  </a:lnTo>
                  <a:lnTo>
                    <a:pt x="73" y="211"/>
                  </a:lnTo>
                  <a:lnTo>
                    <a:pt x="97" y="236"/>
                  </a:lnTo>
                  <a:lnTo>
                    <a:pt x="124" y="261"/>
                  </a:lnTo>
                  <a:lnTo>
                    <a:pt x="151" y="282"/>
                  </a:lnTo>
                  <a:lnTo>
                    <a:pt x="182" y="302"/>
                  </a:lnTo>
                  <a:lnTo>
                    <a:pt x="212" y="318"/>
                  </a:lnTo>
                  <a:lnTo>
                    <a:pt x="242" y="332"/>
                  </a:lnTo>
                  <a:lnTo>
                    <a:pt x="270" y="341"/>
                  </a:lnTo>
                  <a:lnTo>
                    <a:pt x="299" y="346"/>
                  </a:lnTo>
                  <a:lnTo>
                    <a:pt x="325" y="350"/>
                  </a:lnTo>
                  <a:lnTo>
                    <a:pt x="349" y="346"/>
                  </a:lnTo>
                  <a:lnTo>
                    <a:pt x="371" y="341"/>
                  </a:lnTo>
                  <a:lnTo>
                    <a:pt x="388" y="332"/>
                  </a:lnTo>
                  <a:lnTo>
                    <a:pt x="402" y="318"/>
                  </a:lnTo>
                  <a:lnTo>
                    <a:pt x="412" y="302"/>
                  </a:lnTo>
                  <a:lnTo>
                    <a:pt x="406" y="309"/>
                  </a:lnTo>
                  <a:lnTo>
                    <a:pt x="396" y="314"/>
                  </a:lnTo>
                  <a:lnTo>
                    <a:pt x="382" y="316"/>
                  </a:lnTo>
                  <a:lnTo>
                    <a:pt x="365" y="313"/>
                  </a:lnTo>
                  <a:lnTo>
                    <a:pt x="343" y="307"/>
                  </a:lnTo>
                  <a:lnTo>
                    <a:pt x="321" y="300"/>
                  </a:lnTo>
                  <a:lnTo>
                    <a:pt x="295" y="288"/>
                  </a:lnTo>
                  <a:lnTo>
                    <a:pt x="268" y="275"/>
                  </a:lnTo>
                  <a:lnTo>
                    <a:pt x="239" y="259"/>
                  </a:lnTo>
                  <a:lnTo>
                    <a:pt x="210" y="240"/>
                  </a:lnTo>
                  <a:lnTo>
                    <a:pt x="182" y="220"/>
                  </a:lnTo>
                  <a:lnTo>
                    <a:pt x="153" y="199"/>
                  </a:lnTo>
                  <a:lnTo>
                    <a:pt x="126" y="178"/>
                  </a:lnTo>
                  <a:lnTo>
                    <a:pt x="100" y="154"/>
                  </a:lnTo>
                  <a:lnTo>
                    <a:pt x="76" y="131"/>
                  </a:lnTo>
                  <a:lnTo>
                    <a:pt x="56" y="110"/>
                  </a:lnTo>
                  <a:lnTo>
                    <a:pt x="38" y="89"/>
                  </a:lnTo>
                  <a:lnTo>
                    <a:pt x="24" y="69"/>
                  </a:lnTo>
                  <a:lnTo>
                    <a:pt x="14" y="51"/>
                  </a:lnTo>
                  <a:lnTo>
                    <a:pt x="8" y="35"/>
                  </a:lnTo>
                  <a:lnTo>
                    <a:pt x="5" y="23"/>
                  </a:lnTo>
                  <a:lnTo>
                    <a:pt x="8" y="12"/>
                  </a:lnTo>
                  <a:close/>
                  <a:moveTo>
                    <a:pt x="8" y="12"/>
                  </a:moveTo>
                  <a:lnTo>
                    <a:pt x="14" y="5"/>
                  </a:lnTo>
                  <a:lnTo>
                    <a:pt x="24" y="0"/>
                  </a:lnTo>
                  <a:lnTo>
                    <a:pt x="38" y="0"/>
                  </a:lnTo>
                  <a:lnTo>
                    <a:pt x="56" y="2"/>
                  </a:lnTo>
                  <a:lnTo>
                    <a:pt x="77" y="7"/>
                  </a:lnTo>
                  <a:lnTo>
                    <a:pt x="100" y="16"/>
                  </a:lnTo>
                  <a:lnTo>
                    <a:pt x="126" y="26"/>
                  </a:lnTo>
                  <a:lnTo>
                    <a:pt x="153" y="41"/>
                  </a:lnTo>
                  <a:lnTo>
                    <a:pt x="182" y="57"/>
                  </a:lnTo>
                  <a:lnTo>
                    <a:pt x="210" y="74"/>
                  </a:lnTo>
                  <a:lnTo>
                    <a:pt x="239" y="94"/>
                  </a:lnTo>
                  <a:lnTo>
                    <a:pt x="268" y="115"/>
                  </a:lnTo>
                  <a:lnTo>
                    <a:pt x="295" y="138"/>
                  </a:lnTo>
                  <a:lnTo>
                    <a:pt x="321" y="160"/>
                  </a:lnTo>
                  <a:lnTo>
                    <a:pt x="345" y="183"/>
                  </a:lnTo>
                  <a:lnTo>
                    <a:pt x="365" y="204"/>
                  </a:lnTo>
                  <a:lnTo>
                    <a:pt x="382" y="226"/>
                  </a:lnTo>
                  <a:lnTo>
                    <a:pt x="396" y="245"/>
                  </a:lnTo>
                  <a:lnTo>
                    <a:pt x="406" y="263"/>
                  </a:lnTo>
                  <a:lnTo>
                    <a:pt x="412" y="279"/>
                  </a:lnTo>
                  <a:lnTo>
                    <a:pt x="415" y="291"/>
                  </a:lnTo>
                  <a:lnTo>
                    <a:pt x="412" y="302"/>
                  </a:lnTo>
                  <a:lnTo>
                    <a:pt x="406" y="309"/>
                  </a:lnTo>
                  <a:lnTo>
                    <a:pt x="396" y="314"/>
                  </a:lnTo>
                  <a:lnTo>
                    <a:pt x="382" y="316"/>
                  </a:lnTo>
                  <a:lnTo>
                    <a:pt x="365" y="313"/>
                  </a:lnTo>
                  <a:lnTo>
                    <a:pt x="343" y="307"/>
                  </a:lnTo>
                  <a:lnTo>
                    <a:pt x="321" y="300"/>
                  </a:lnTo>
                  <a:lnTo>
                    <a:pt x="295" y="288"/>
                  </a:lnTo>
                  <a:lnTo>
                    <a:pt x="268" y="275"/>
                  </a:lnTo>
                  <a:lnTo>
                    <a:pt x="239" y="259"/>
                  </a:lnTo>
                  <a:lnTo>
                    <a:pt x="210" y="240"/>
                  </a:lnTo>
                  <a:lnTo>
                    <a:pt x="182" y="220"/>
                  </a:lnTo>
                  <a:lnTo>
                    <a:pt x="153" y="199"/>
                  </a:lnTo>
                  <a:lnTo>
                    <a:pt x="126" y="178"/>
                  </a:lnTo>
                  <a:lnTo>
                    <a:pt x="100" y="154"/>
                  </a:lnTo>
                  <a:lnTo>
                    <a:pt x="76" y="131"/>
                  </a:lnTo>
                  <a:lnTo>
                    <a:pt x="56" y="110"/>
                  </a:lnTo>
                  <a:lnTo>
                    <a:pt x="38" y="89"/>
                  </a:lnTo>
                  <a:lnTo>
                    <a:pt x="24" y="69"/>
                  </a:lnTo>
                  <a:lnTo>
                    <a:pt x="14" y="51"/>
                  </a:lnTo>
                  <a:lnTo>
                    <a:pt x="8" y="35"/>
                  </a:lnTo>
                  <a:lnTo>
                    <a:pt x="5" y="23"/>
                  </a:lnTo>
                  <a:lnTo>
                    <a:pt x="8" y="12"/>
                  </a:lnTo>
                  <a:close/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13" name="Line 393"/>
            <p:cNvSpPr>
              <a:spLocks noChangeShapeType="1"/>
            </p:cNvSpPr>
            <p:nvPr/>
          </p:nvSpPr>
          <p:spPr bwMode="auto">
            <a:xfrm flipH="1" flipV="1">
              <a:off x="2285" y="2824"/>
              <a:ext cx="136" cy="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914" name="Line 394"/>
            <p:cNvSpPr>
              <a:spLocks noChangeShapeType="1"/>
            </p:cNvSpPr>
            <p:nvPr/>
          </p:nvSpPr>
          <p:spPr bwMode="auto">
            <a:xfrm flipH="1">
              <a:off x="2372" y="2826"/>
              <a:ext cx="49" cy="10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915" name="Line 395"/>
            <p:cNvSpPr>
              <a:spLocks noChangeShapeType="1"/>
            </p:cNvSpPr>
            <p:nvPr/>
          </p:nvSpPr>
          <p:spPr bwMode="auto">
            <a:xfrm>
              <a:off x="2421" y="2826"/>
              <a:ext cx="67" cy="144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916" name="Freeform 396"/>
            <p:cNvSpPr>
              <a:spLocks/>
            </p:cNvSpPr>
            <p:nvPr/>
          </p:nvSpPr>
          <p:spPr bwMode="auto">
            <a:xfrm>
              <a:off x="2349" y="2902"/>
              <a:ext cx="51" cy="40"/>
            </a:xfrm>
            <a:custGeom>
              <a:avLst/>
              <a:gdLst>
                <a:gd name="T0" fmla="*/ 0 w 101"/>
                <a:gd name="T1" fmla="*/ 1 h 80"/>
                <a:gd name="T2" fmla="*/ 1 w 101"/>
                <a:gd name="T3" fmla="*/ 0 h 80"/>
                <a:gd name="T4" fmla="*/ 1 w 101"/>
                <a:gd name="T5" fmla="*/ 1 h 80"/>
                <a:gd name="T6" fmla="*/ 1 w 101"/>
                <a:gd name="T7" fmla="*/ 1 h 80"/>
                <a:gd name="T8" fmla="*/ 2 w 101"/>
                <a:gd name="T9" fmla="*/ 1 h 80"/>
                <a:gd name="T10" fmla="*/ 2 w 101"/>
                <a:gd name="T11" fmla="*/ 1 h 80"/>
                <a:gd name="T12" fmla="*/ 3 w 101"/>
                <a:gd name="T13" fmla="*/ 1 h 80"/>
                <a:gd name="T14" fmla="*/ 3 w 101"/>
                <a:gd name="T15" fmla="*/ 2 h 80"/>
                <a:gd name="T16" fmla="*/ 3 w 101"/>
                <a:gd name="T17" fmla="*/ 2 h 80"/>
                <a:gd name="T18" fmla="*/ 4 w 101"/>
                <a:gd name="T19" fmla="*/ 2 h 80"/>
                <a:gd name="T20" fmla="*/ 4 w 101"/>
                <a:gd name="T21" fmla="*/ 3 h 80"/>
                <a:gd name="T22" fmla="*/ 4 w 101"/>
                <a:gd name="T23" fmla="*/ 3 h 80"/>
                <a:gd name="T24" fmla="*/ 4 w 101"/>
                <a:gd name="T25" fmla="*/ 3 h 80"/>
                <a:gd name="T26" fmla="*/ 3 w 101"/>
                <a:gd name="T27" fmla="*/ 3 h 80"/>
                <a:gd name="T28" fmla="*/ 3 w 101"/>
                <a:gd name="T29" fmla="*/ 3 h 80"/>
                <a:gd name="T30" fmla="*/ 3 w 101"/>
                <a:gd name="T31" fmla="*/ 3 h 80"/>
                <a:gd name="T32" fmla="*/ 2 w 101"/>
                <a:gd name="T33" fmla="*/ 2 h 80"/>
                <a:gd name="T34" fmla="*/ 2 w 101"/>
                <a:gd name="T35" fmla="*/ 2 h 80"/>
                <a:gd name="T36" fmla="*/ 1 w 101"/>
                <a:gd name="T37" fmla="*/ 2 h 80"/>
                <a:gd name="T38" fmla="*/ 1 w 101"/>
                <a:gd name="T39" fmla="*/ 1 h 80"/>
                <a:gd name="T40" fmla="*/ 1 w 101"/>
                <a:gd name="T41" fmla="*/ 1 h 80"/>
                <a:gd name="T42" fmla="*/ 0 w 101"/>
                <a:gd name="T43" fmla="*/ 1 h 80"/>
                <a:gd name="T44" fmla="*/ 0 w 101"/>
                <a:gd name="T45" fmla="*/ 1 h 8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01" h="80">
                  <a:moveTo>
                    <a:pt x="0" y="3"/>
                  </a:moveTo>
                  <a:lnTo>
                    <a:pt x="4" y="0"/>
                  </a:lnTo>
                  <a:lnTo>
                    <a:pt x="13" y="1"/>
                  </a:lnTo>
                  <a:lnTo>
                    <a:pt x="24" y="3"/>
                  </a:lnTo>
                  <a:lnTo>
                    <a:pt x="37" y="10"/>
                  </a:lnTo>
                  <a:lnTo>
                    <a:pt x="51" y="19"/>
                  </a:lnTo>
                  <a:lnTo>
                    <a:pt x="66" y="30"/>
                  </a:lnTo>
                  <a:lnTo>
                    <a:pt x="79" y="40"/>
                  </a:lnTo>
                  <a:lnTo>
                    <a:pt x="90" y="51"/>
                  </a:lnTo>
                  <a:lnTo>
                    <a:pt x="97" y="62"/>
                  </a:lnTo>
                  <a:lnTo>
                    <a:pt x="101" y="71"/>
                  </a:lnTo>
                  <a:lnTo>
                    <a:pt x="101" y="76"/>
                  </a:lnTo>
                  <a:lnTo>
                    <a:pt x="97" y="80"/>
                  </a:lnTo>
                  <a:lnTo>
                    <a:pt x="90" y="78"/>
                  </a:lnTo>
                  <a:lnTo>
                    <a:pt x="79" y="74"/>
                  </a:lnTo>
                  <a:lnTo>
                    <a:pt x="66" y="69"/>
                  </a:lnTo>
                  <a:lnTo>
                    <a:pt x="51" y="60"/>
                  </a:lnTo>
                  <a:lnTo>
                    <a:pt x="37" y="49"/>
                  </a:lnTo>
                  <a:lnTo>
                    <a:pt x="23" y="39"/>
                  </a:lnTo>
                  <a:lnTo>
                    <a:pt x="13" y="28"/>
                  </a:lnTo>
                  <a:lnTo>
                    <a:pt x="4" y="17"/>
                  </a:lnTo>
                  <a:lnTo>
                    <a:pt x="0" y="8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2719" name="Group 398"/>
          <p:cNvGrpSpPr>
            <a:grpSpLocks/>
          </p:cNvGrpSpPr>
          <p:nvPr/>
        </p:nvGrpSpPr>
        <p:grpSpPr bwMode="auto">
          <a:xfrm>
            <a:off x="5314950" y="5343525"/>
            <a:ext cx="223838" cy="254000"/>
            <a:chOff x="2274" y="2821"/>
            <a:chExt cx="215" cy="238"/>
          </a:xfrm>
        </p:grpSpPr>
        <p:sp>
          <p:nvSpPr>
            <p:cNvPr id="72889" name="Freeform 399"/>
            <p:cNvSpPr>
              <a:spLocks noEditPoints="1"/>
            </p:cNvSpPr>
            <p:nvPr/>
          </p:nvSpPr>
          <p:spPr bwMode="auto">
            <a:xfrm>
              <a:off x="2274" y="3034"/>
              <a:ext cx="215" cy="25"/>
            </a:xfrm>
            <a:custGeom>
              <a:avLst/>
              <a:gdLst>
                <a:gd name="T0" fmla="*/ 1 w 430"/>
                <a:gd name="T1" fmla="*/ 1 h 50"/>
                <a:gd name="T2" fmla="*/ 0 w 430"/>
                <a:gd name="T3" fmla="*/ 1 h 50"/>
                <a:gd name="T4" fmla="*/ 0 w 430"/>
                <a:gd name="T5" fmla="*/ 2 h 50"/>
                <a:gd name="T6" fmla="*/ 14 w 430"/>
                <a:gd name="T7" fmla="*/ 2 h 50"/>
                <a:gd name="T8" fmla="*/ 14 w 430"/>
                <a:gd name="T9" fmla="*/ 1 h 50"/>
                <a:gd name="T10" fmla="*/ 12 w 430"/>
                <a:gd name="T11" fmla="*/ 1 h 50"/>
                <a:gd name="T12" fmla="*/ 12 w 430"/>
                <a:gd name="T13" fmla="*/ 0 h 50"/>
                <a:gd name="T14" fmla="*/ 1 w 430"/>
                <a:gd name="T15" fmla="*/ 0 h 50"/>
                <a:gd name="T16" fmla="*/ 1 w 430"/>
                <a:gd name="T17" fmla="*/ 1 h 50"/>
                <a:gd name="T18" fmla="*/ 12 w 430"/>
                <a:gd name="T19" fmla="*/ 1 h 50"/>
                <a:gd name="T20" fmla="*/ 2 w 430"/>
                <a:gd name="T21" fmla="*/ 1 h 50"/>
                <a:gd name="T22" fmla="*/ 12 w 430"/>
                <a:gd name="T23" fmla="*/ 1 h 5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30" h="50">
                  <a:moveTo>
                    <a:pt x="26" y="18"/>
                  </a:moveTo>
                  <a:lnTo>
                    <a:pt x="0" y="18"/>
                  </a:lnTo>
                  <a:lnTo>
                    <a:pt x="0" y="50"/>
                  </a:lnTo>
                  <a:lnTo>
                    <a:pt x="430" y="50"/>
                  </a:lnTo>
                  <a:lnTo>
                    <a:pt x="430" y="18"/>
                  </a:lnTo>
                  <a:lnTo>
                    <a:pt x="376" y="18"/>
                  </a:lnTo>
                  <a:lnTo>
                    <a:pt x="376" y="0"/>
                  </a:lnTo>
                  <a:lnTo>
                    <a:pt x="26" y="0"/>
                  </a:lnTo>
                  <a:lnTo>
                    <a:pt x="26" y="18"/>
                  </a:lnTo>
                  <a:close/>
                  <a:moveTo>
                    <a:pt x="376" y="18"/>
                  </a:moveTo>
                  <a:lnTo>
                    <a:pt x="33" y="18"/>
                  </a:lnTo>
                  <a:lnTo>
                    <a:pt x="376" y="18"/>
                  </a:lnTo>
                  <a:close/>
                </a:path>
              </a:pathLst>
            </a:custGeom>
            <a:solidFill>
              <a:srgbClr val="33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90" name="Line 400"/>
            <p:cNvSpPr>
              <a:spLocks noChangeShapeType="1"/>
            </p:cNvSpPr>
            <p:nvPr/>
          </p:nvSpPr>
          <p:spPr bwMode="auto">
            <a:xfrm>
              <a:off x="2317" y="2951"/>
              <a:ext cx="3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91" name="Freeform 401"/>
            <p:cNvSpPr>
              <a:spLocks/>
            </p:cNvSpPr>
            <p:nvPr/>
          </p:nvSpPr>
          <p:spPr bwMode="auto">
            <a:xfrm>
              <a:off x="2317" y="2923"/>
              <a:ext cx="44" cy="109"/>
            </a:xfrm>
            <a:custGeom>
              <a:avLst/>
              <a:gdLst>
                <a:gd name="T0" fmla="*/ 3 w 87"/>
                <a:gd name="T1" fmla="*/ 6 h 219"/>
                <a:gd name="T2" fmla="*/ 0 w 87"/>
                <a:gd name="T3" fmla="*/ 1 h 219"/>
                <a:gd name="T4" fmla="*/ 1 w 87"/>
                <a:gd name="T5" fmla="*/ 0 h 2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7" h="219">
                  <a:moveTo>
                    <a:pt x="87" y="219"/>
                  </a:moveTo>
                  <a:lnTo>
                    <a:pt x="0" y="55"/>
                  </a:lnTo>
                  <a:lnTo>
                    <a:pt x="28" y="0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892" name="Line 402"/>
            <p:cNvSpPr>
              <a:spLocks noChangeShapeType="1"/>
            </p:cNvSpPr>
            <p:nvPr/>
          </p:nvSpPr>
          <p:spPr bwMode="auto">
            <a:xfrm flipV="1">
              <a:off x="2300" y="2951"/>
              <a:ext cx="47" cy="8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93" name="Freeform 403"/>
            <p:cNvSpPr>
              <a:spLocks/>
            </p:cNvSpPr>
            <p:nvPr/>
          </p:nvSpPr>
          <p:spPr bwMode="auto">
            <a:xfrm>
              <a:off x="2317" y="3005"/>
              <a:ext cx="86" cy="27"/>
            </a:xfrm>
            <a:custGeom>
              <a:avLst/>
              <a:gdLst>
                <a:gd name="T0" fmla="*/ 1 w 172"/>
                <a:gd name="T1" fmla="*/ 1 h 55"/>
                <a:gd name="T2" fmla="*/ 0 w 172"/>
                <a:gd name="T3" fmla="*/ 0 h 55"/>
                <a:gd name="T4" fmla="*/ 6 w 172"/>
                <a:gd name="T5" fmla="*/ 0 h 55"/>
                <a:gd name="T6" fmla="*/ 5 w 172"/>
                <a:gd name="T7" fmla="*/ 1 h 5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2" h="55">
                  <a:moveTo>
                    <a:pt x="28" y="55"/>
                  </a:moveTo>
                  <a:lnTo>
                    <a:pt x="0" y="0"/>
                  </a:lnTo>
                  <a:lnTo>
                    <a:pt x="172" y="0"/>
                  </a:lnTo>
                  <a:lnTo>
                    <a:pt x="146" y="55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894" name="Line 404"/>
            <p:cNvSpPr>
              <a:spLocks noChangeShapeType="1"/>
            </p:cNvSpPr>
            <p:nvPr/>
          </p:nvSpPr>
          <p:spPr bwMode="auto">
            <a:xfrm flipH="1" flipV="1">
              <a:off x="2375" y="2960"/>
              <a:ext cx="46" cy="7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95" name="Freeform 405"/>
            <p:cNvSpPr>
              <a:spLocks/>
            </p:cNvSpPr>
            <p:nvPr/>
          </p:nvSpPr>
          <p:spPr bwMode="auto">
            <a:xfrm>
              <a:off x="2274" y="3034"/>
              <a:ext cx="215" cy="25"/>
            </a:xfrm>
            <a:custGeom>
              <a:avLst/>
              <a:gdLst>
                <a:gd name="T0" fmla="*/ 1 w 430"/>
                <a:gd name="T1" fmla="*/ 1 h 50"/>
                <a:gd name="T2" fmla="*/ 0 w 430"/>
                <a:gd name="T3" fmla="*/ 1 h 50"/>
                <a:gd name="T4" fmla="*/ 0 w 430"/>
                <a:gd name="T5" fmla="*/ 2 h 50"/>
                <a:gd name="T6" fmla="*/ 14 w 430"/>
                <a:gd name="T7" fmla="*/ 2 h 50"/>
                <a:gd name="T8" fmla="*/ 14 w 430"/>
                <a:gd name="T9" fmla="*/ 1 h 50"/>
                <a:gd name="T10" fmla="*/ 12 w 430"/>
                <a:gd name="T11" fmla="*/ 1 h 50"/>
                <a:gd name="T12" fmla="*/ 12 w 430"/>
                <a:gd name="T13" fmla="*/ 0 h 50"/>
                <a:gd name="T14" fmla="*/ 1 w 430"/>
                <a:gd name="T15" fmla="*/ 0 h 50"/>
                <a:gd name="T16" fmla="*/ 1 w 430"/>
                <a:gd name="T17" fmla="*/ 1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30" h="50">
                  <a:moveTo>
                    <a:pt x="26" y="18"/>
                  </a:moveTo>
                  <a:lnTo>
                    <a:pt x="0" y="18"/>
                  </a:lnTo>
                  <a:lnTo>
                    <a:pt x="0" y="50"/>
                  </a:lnTo>
                  <a:lnTo>
                    <a:pt x="430" y="50"/>
                  </a:lnTo>
                  <a:lnTo>
                    <a:pt x="430" y="18"/>
                  </a:lnTo>
                  <a:lnTo>
                    <a:pt x="376" y="18"/>
                  </a:lnTo>
                  <a:lnTo>
                    <a:pt x="376" y="0"/>
                  </a:lnTo>
                  <a:lnTo>
                    <a:pt x="26" y="0"/>
                  </a:lnTo>
                  <a:lnTo>
                    <a:pt x="26" y="18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896" name="Freeform 406"/>
            <p:cNvSpPr>
              <a:spLocks/>
            </p:cNvSpPr>
            <p:nvPr/>
          </p:nvSpPr>
          <p:spPr bwMode="auto">
            <a:xfrm>
              <a:off x="2290" y="3043"/>
              <a:ext cx="171" cy="1"/>
            </a:xfrm>
            <a:custGeom>
              <a:avLst/>
              <a:gdLst>
                <a:gd name="T0" fmla="*/ 10 w 343"/>
                <a:gd name="T1" fmla="*/ 0 h 1"/>
                <a:gd name="T2" fmla="*/ 0 w 343"/>
                <a:gd name="T3" fmla="*/ 0 h 1"/>
                <a:gd name="T4" fmla="*/ 10 w 343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3" h="1">
                  <a:moveTo>
                    <a:pt x="343" y="0"/>
                  </a:moveTo>
                  <a:lnTo>
                    <a:pt x="0" y="0"/>
                  </a:lnTo>
                  <a:lnTo>
                    <a:pt x="343" y="0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897" name="Rectangle 407"/>
            <p:cNvSpPr>
              <a:spLocks noChangeArrowheads="1"/>
            </p:cNvSpPr>
            <p:nvPr/>
          </p:nvSpPr>
          <p:spPr bwMode="auto">
            <a:xfrm>
              <a:off x="2347" y="2951"/>
              <a:ext cx="27" cy="83"/>
            </a:xfrm>
            <a:prstGeom prst="rect">
              <a:avLst/>
            </a:prstGeom>
            <a:solidFill>
              <a:srgbClr val="3333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72898" name="Freeform 408"/>
            <p:cNvSpPr>
              <a:spLocks noEditPoints="1"/>
            </p:cNvSpPr>
            <p:nvPr/>
          </p:nvSpPr>
          <p:spPr bwMode="auto">
            <a:xfrm>
              <a:off x="2281" y="2821"/>
              <a:ext cx="208" cy="175"/>
            </a:xfrm>
            <a:custGeom>
              <a:avLst/>
              <a:gdLst>
                <a:gd name="T0" fmla="*/ 1 w 415"/>
                <a:gd name="T1" fmla="*/ 1 h 350"/>
                <a:gd name="T2" fmla="*/ 1 w 415"/>
                <a:gd name="T3" fmla="*/ 3 h 350"/>
                <a:gd name="T4" fmla="*/ 1 w 415"/>
                <a:gd name="T5" fmla="*/ 5 h 350"/>
                <a:gd name="T6" fmla="*/ 2 w 415"/>
                <a:gd name="T7" fmla="*/ 6 h 350"/>
                <a:gd name="T8" fmla="*/ 4 w 415"/>
                <a:gd name="T9" fmla="*/ 8 h 350"/>
                <a:gd name="T10" fmla="*/ 5 w 415"/>
                <a:gd name="T11" fmla="*/ 9 h 350"/>
                <a:gd name="T12" fmla="*/ 7 w 415"/>
                <a:gd name="T13" fmla="*/ 10 h 350"/>
                <a:gd name="T14" fmla="*/ 9 w 415"/>
                <a:gd name="T15" fmla="*/ 11 h 350"/>
                <a:gd name="T16" fmla="*/ 11 w 415"/>
                <a:gd name="T17" fmla="*/ 11 h 350"/>
                <a:gd name="T18" fmla="*/ 12 w 415"/>
                <a:gd name="T19" fmla="*/ 11 h 350"/>
                <a:gd name="T20" fmla="*/ 13 w 415"/>
                <a:gd name="T21" fmla="*/ 10 h 350"/>
                <a:gd name="T22" fmla="*/ 13 w 415"/>
                <a:gd name="T23" fmla="*/ 10 h 350"/>
                <a:gd name="T24" fmla="*/ 12 w 415"/>
                <a:gd name="T25" fmla="*/ 10 h 350"/>
                <a:gd name="T26" fmla="*/ 11 w 415"/>
                <a:gd name="T27" fmla="*/ 10 h 350"/>
                <a:gd name="T28" fmla="*/ 10 w 415"/>
                <a:gd name="T29" fmla="*/ 9 h 350"/>
                <a:gd name="T30" fmla="*/ 8 w 415"/>
                <a:gd name="T31" fmla="*/ 9 h 350"/>
                <a:gd name="T32" fmla="*/ 6 w 415"/>
                <a:gd name="T33" fmla="*/ 7 h 350"/>
                <a:gd name="T34" fmla="*/ 4 w 415"/>
                <a:gd name="T35" fmla="*/ 6 h 350"/>
                <a:gd name="T36" fmla="*/ 3 w 415"/>
                <a:gd name="T37" fmla="*/ 5 h 350"/>
                <a:gd name="T38" fmla="*/ 2 w 415"/>
                <a:gd name="T39" fmla="*/ 3 h 350"/>
                <a:gd name="T40" fmla="*/ 1 w 415"/>
                <a:gd name="T41" fmla="*/ 2 h 350"/>
                <a:gd name="T42" fmla="*/ 1 w 415"/>
                <a:gd name="T43" fmla="*/ 1 h 350"/>
                <a:gd name="T44" fmla="*/ 1 w 415"/>
                <a:gd name="T45" fmla="*/ 1 h 350"/>
                <a:gd name="T46" fmla="*/ 1 w 415"/>
                <a:gd name="T47" fmla="*/ 0 h 350"/>
                <a:gd name="T48" fmla="*/ 2 w 415"/>
                <a:gd name="T49" fmla="*/ 1 h 350"/>
                <a:gd name="T50" fmla="*/ 4 w 415"/>
                <a:gd name="T51" fmla="*/ 1 h 350"/>
                <a:gd name="T52" fmla="*/ 5 w 415"/>
                <a:gd name="T53" fmla="*/ 2 h 350"/>
                <a:gd name="T54" fmla="*/ 7 w 415"/>
                <a:gd name="T55" fmla="*/ 3 h 350"/>
                <a:gd name="T56" fmla="*/ 9 w 415"/>
                <a:gd name="T57" fmla="*/ 4 h 350"/>
                <a:gd name="T58" fmla="*/ 11 w 415"/>
                <a:gd name="T59" fmla="*/ 5 h 350"/>
                <a:gd name="T60" fmla="*/ 12 w 415"/>
                <a:gd name="T61" fmla="*/ 7 h 350"/>
                <a:gd name="T62" fmla="*/ 13 w 415"/>
                <a:gd name="T63" fmla="*/ 8 h 350"/>
                <a:gd name="T64" fmla="*/ 13 w 415"/>
                <a:gd name="T65" fmla="*/ 9 h 350"/>
                <a:gd name="T66" fmla="*/ 13 w 415"/>
                <a:gd name="T67" fmla="*/ 10 h 350"/>
                <a:gd name="T68" fmla="*/ 13 w 415"/>
                <a:gd name="T69" fmla="*/ 10 h 350"/>
                <a:gd name="T70" fmla="*/ 12 w 415"/>
                <a:gd name="T71" fmla="*/ 10 h 350"/>
                <a:gd name="T72" fmla="*/ 11 w 415"/>
                <a:gd name="T73" fmla="*/ 10 h 350"/>
                <a:gd name="T74" fmla="*/ 9 w 415"/>
                <a:gd name="T75" fmla="*/ 9 h 350"/>
                <a:gd name="T76" fmla="*/ 7 w 415"/>
                <a:gd name="T77" fmla="*/ 8 h 350"/>
                <a:gd name="T78" fmla="*/ 5 w 415"/>
                <a:gd name="T79" fmla="*/ 7 h 350"/>
                <a:gd name="T80" fmla="*/ 4 w 415"/>
                <a:gd name="T81" fmla="*/ 5 h 350"/>
                <a:gd name="T82" fmla="*/ 2 w 415"/>
                <a:gd name="T83" fmla="*/ 4 h 350"/>
                <a:gd name="T84" fmla="*/ 1 w 415"/>
                <a:gd name="T85" fmla="*/ 3 h 350"/>
                <a:gd name="T86" fmla="*/ 1 w 415"/>
                <a:gd name="T87" fmla="*/ 2 h 350"/>
                <a:gd name="T88" fmla="*/ 1 w 415"/>
                <a:gd name="T89" fmla="*/ 1 h 35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15" h="350">
                  <a:moveTo>
                    <a:pt x="8" y="12"/>
                  </a:moveTo>
                  <a:lnTo>
                    <a:pt x="1" y="32"/>
                  </a:lnTo>
                  <a:lnTo>
                    <a:pt x="0" y="53"/>
                  </a:lnTo>
                  <a:lnTo>
                    <a:pt x="3" y="78"/>
                  </a:lnTo>
                  <a:lnTo>
                    <a:pt x="8" y="103"/>
                  </a:lnTo>
                  <a:lnTo>
                    <a:pt x="18" y="130"/>
                  </a:lnTo>
                  <a:lnTo>
                    <a:pt x="34" y="158"/>
                  </a:lnTo>
                  <a:lnTo>
                    <a:pt x="51" y="185"/>
                  </a:lnTo>
                  <a:lnTo>
                    <a:pt x="73" y="211"/>
                  </a:lnTo>
                  <a:lnTo>
                    <a:pt x="97" y="236"/>
                  </a:lnTo>
                  <a:lnTo>
                    <a:pt x="124" y="261"/>
                  </a:lnTo>
                  <a:lnTo>
                    <a:pt x="151" y="282"/>
                  </a:lnTo>
                  <a:lnTo>
                    <a:pt x="182" y="302"/>
                  </a:lnTo>
                  <a:lnTo>
                    <a:pt x="212" y="318"/>
                  </a:lnTo>
                  <a:lnTo>
                    <a:pt x="242" y="332"/>
                  </a:lnTo>
                  <a:lnTo>
                    <a:pt x="270" y="341"/>
                  </a:lnTo>
                  <a:lnTo>
                    <a:pt x="299" y="346"/>
                  </a:lnTo>
                  <a:lnTo>
                    <a:pt x="325" y="350"/>
                  </a:lnTo>
                  <a:lnTo>
                    <a:pt x="349" y="346"/>
                  </a:lnTo>
                  <a:lnTo>
                    <a:pt x="371" y="341"/>
                  </a:lnTo>
                  <a:lnTo>
                    <a:pt x="388" y="332"/>
                  </a:lnTo>
                  <a:lnTo>
                    <a:pt x="402" y="318"/>
                  </a:lnTo>
                  <a:lnTo>
                    <a:pt x="412" y="302"/>
                  </a:lnTo>
                  <a:lnTo>
                    <a:pt x="406" y="309"/>
                  </a:lnTo>
                  <a:lnTo>
                    <a:pt x="396" y="314"/>
                  </a:lnTo>
                  <a:lnTo>
                    <a:pt x="382" y="316"/>
                  </a:lnTo>
                  <a:lnTo>
                    <a:pt x="365" y="313"/>
                  </a:lnTo>
                  <a:lnTo>
                    <a:pt x="343" y="307"/>
                  </a:lnTo>
                  <a:lnTo>
                    <a:pt x="321" y="300"/>
                  </a:lnTo>
                  <a:lnTo>
                    <a:pt x="295" y="288"/>
                  </a:lnTo>
                  <a:lnTo>
                    <a:pt x="268" y="275"/>
                  </a:lnTo>
                  <a:lnTo>
                    <a:pt x="239" y="259"/>
                  </a:lnTo>
                  <a:lnTo>
                    <a:pt x="210" y="240"/>
                  </a:lnTo>
                  <a:lnTo>
                    <a:pt x="182" y="220"/>
                  </a:lnTo>
                  <a:lnTo>
                    <a:pt x="153" y="199"/>
                  </a:lnTo>
                  <a:lnTo>
                    <a:pt x="126" y="178"/>
                  </a:lnTo>
                  <a:lnTo>
                    <a:pt x="100" y="154"/>
                  </a:lnTo>
                  <a:lnTo>
                    <a:pt x="76" y="131"/>
                  </a:lnTo>
                  <a:lnTo>
                    <a:pt x="56" y="110"/>
                  </a:lnTo>
                  <a:lnTo>
                    <a:pt x="38" y="89"/>
                  </a:lnTo>
                  <a:lnTo>
                    <a:pt x="24" y="69"/>
                  </a:lnTo>
                  <a:lnTo>
                    <a:pt x="14" y="51"/>
                  </a:lnTo>
                  <a:lnTo>
                    <a:pt x="8" y="35"/>
                  </a:lnTo>
                  <a:lnTo>
                    <a:pt x="5" y="23"/>
                  </a:lnTo>
                  <a:lnTo>
                    <a:pt x="8" y="12"/>
                  </a:lnTo>
                  <a:close/>
                  <a:moveTo>
                    <a:pt x="8" y="12"/>
                  </a:moveTo>
                  <a:lnTo>
                    <a:pt x="14" y="5"/>
                  </a:lnTo>
                  <a:lnTo>
                    <a:pt x="24" y="0"/>
                  </a:lnTo>
                  <a:lnTo>
                    <a:pt x="38" y="0"/>
                  </a:lnTo>
                  <a:lnTo>
                    <a:pt x="56" y="2"/>
                  </a:lnTo>
                  <a:lnTo>
                    <a:pt x="77" y="7"/>
                  </a:lnTo>
                  <a:lnTo>
                    <a:pt x="100" y="16"/>
                  </a:lnTo>
                  <a:lnTo>
                    <a:pt x="126" y="26"/>
                  </a:lnTo>
                  <a:lnTo>
                    <a:pt x="153" y="41"/>
                  </a:lnTo>
                  <a:lnTo>
                    <a:pt x="182" y="57"/>
                  </a:lnTo>
                  <a:lnTo>
                    <a:pt x="210" y="74"/>
                  </a:lnTo>
                  <a:lnTo>
                    <a:pt x="239" y="94"/>
                  </a:lnTo>
                  <a:lnTo>
                    <a:pt x="268" y="115"/>
                  </a:lnTo>
                  <a:lnTo>
                    <a:pt x="295" y="138"/>
                  </a:lnTo>
                  <a:lnTo>
                    <a:pt x="321" y="160"/>
                  </a:lnTo>
                  <a:lnTo>
                    <a:pt x="345" y="183"/>
                  </a:lnTo>
                  <a:lnTo>
                    <a:pt x="365" y="204"/>
                  </a:lnTo>
                  <a:lnTo>
                    <a:pt x="382" y="226"/>
                  </a:lnTo>
                  <a:lnTo>
                    <a:pt x="396" y="245"/>
                  </a:lnTo>
                  <a:lnTo>
                    <a:pt x="406" y="263"/>
                  </a:lnTo>
                  <a:lnTo>
                    <a:pt x="412" y="279"/>
                  </a:lnTo>
                  <a:lnTo>
                    <a:pt x="415" y="291"/>
                  </a:lnTo>
                  <a:lnTo>
                    <a:pt x="412" y="302"/>
                  </a:lnTo>
                  <a:lnTo>
                    <a:pt x="406" y="309"/>
                  </a:lnTo>
                  <a:lnTo>
                    <a:pt x="396" y="314"/>
                  </a:lnTo>
                  <a:lnTo>
                    <a:pt x="382" y="316"/>
                  </a:lnTo>
                  <a:lnTo>
                    <a:pt x="365" y="313"/>
                  </a:lnTo>
                  <a:lnTo>
                    <a:pt x="343" y="307"/>
                  </a:lnTo>
                  <a:lnTo>
                    <a:pt x="321" y="300"/>
                  </a:lnTo>
                  <a:lnTo>
                    <a:pt x="295" y="288"/>
                  </a:lnTo>
                  <a:lnTo>
                    <a:pt x="268" y="275"/>
                  </a:lnTo>
                  <a:lnTo>
                    <a:pt x="239" y="259"/>
                  </a:lnTo>
                  <a:lnTo>
                    <a:pt x="210" y="240"/>
                  </a:lnTo>
                  <a:lnTo>
                    <a:pt x="182" y="220"/>
                  </a:lnTo>
                  <a:lnTo>
                    <a:pt x="153" y="199"/>
                  </a:lnTo>
                  <a:lnTo>
                    <a:pt x="126" y="178"/>
                  </a:lnTo>
                  <a:lnTo>
                    <a:pt x="100" y="154"/>
                  </a:lnTo>
                  <a:lnTo>
                    <a:pt x="76" y="131"/>
                  </a:lnTo>
                  <a:lnTo>
                    <a:pt x="56" y="110"/>
                  </a:lnTo>
                  <a:lnTo>
                    <a:pt x="38" y="89"/>
                  </a:lnTo>
                  <a:lnTo>
                    <a:pt x="24" y="69"/>
                  </a:lnTo>
                  <a:lnTo>
                    <a:pt x="14" y="51"/>
                  </a:lnTo>
                  <a:lnTo>
                    <a:pt x="8" y="35"/>
                  </a:lnTo>
                  <a:lnTo>
                    <a:pt x="5" y="23"/>
                  </a:lnTo>
                  <a:lnTo>
                    <a:pt x="8" y="12"/>
                  </a:lnTo>
                  <a:close/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899" name="Line 409"/>
            <p:cNvSpPr>
              <a:spLocks noChangeShapeType="1"/>
            </p:cNvSpPr>
            <p:nvPr/>
          </p:nvSpPr>
          <p:spPr bwMode="auto">
            <a:xfrm flipH="1" flipV="1">
              <a:off x="2285" y="2824"/>
              <a:ext cx="136" cy="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900" name="Line 410"/>
            <p:cNvSpPr>
              <a:spLocks noChangeShapeType="1"/>
            </p:cNvSpPr>
            <p:nvPr/>
          </p:nvSpPr>
          <p:spPr bwMode="auto">
            <a:xfrm flipH="1">
              <a:off x="2372" y="2826"/>
              <a:ext cx="49" cy="10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901" name="Line 411"/>
            <p:cNvSpPr>
              <a:spLocks noChangeShapeType="1"/>
            </p:cNvSpPr>
            <p:nvPr/>
          </p:nvSpPr>
          <p:spPr bwMode="auto">
            <a:xfrm>
              <a:off x="2421" y="2826"/>
              <a:ext cx="67" cy="144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902" name="Freeform 412"/>
            <p:cNvSpPr>
              <a:spLocks/>
            </p:cNvSpPr>
            <p:nvPr/>
          </p:nvSpPr>
          <p:spPr bwMode="auto">
            <a:xfrm>
              <a:off x="2349" y="2902"/>
              <a:ext cx="51" cy="40"/>
            </a:xfrm>
            <a:custGeom>
              <a:avLst/>
              <a:gdLst>
                <a:gd name="T0" fmla="*/ 0 w 101"/>
                <a:gd name="T1" fmla="*/ 1 h 80"/>
                <a:gd name="T2" fmla="*/ 1 w 101"/>
                <a:gd name="T3" fmla="*/ 0 h 80"/>
                <a:gd name="T4" fmla="*/ 1 w 101"/>
                <a:gd name="T5" fmla="*/ 1 h 80"/>
                <a:gd name="T6" fmla="*/ 1 w 101"/>
                <a:gd name="T7" fmla="*/ 1 h 80"/>
                <a:gd name="T8" fmla="*/ 2 w 101"/>
                <a:gd name="T9" fmla="*/ 1 h 80"/>
                <a:gd name="T10" fmla="*/ 2 w 101"/>
                <a:gd name="T11" fmla="*/ 1 h 80"/>
                <a:gd name="T12" fmla="*/ 3 w 101"/>
                <a:gd name="T13" fmla="*/ 1 h 80"/>
                <a:gd name="T14" fmla="*/ 3 w 101"/>
                <a:gd name="T15" fmla="*/ 2 h 80"/>
                <a:gd name="T16" fmla="*/ 3 w 101"/>
                <a:gd name="T17" fmla="*/ 2 h 80"/>
                <a:gd name="T18" fmla="*/ 4 w 101"/>
                <a:gd name="T19" fmla="*/ 2 h 80"/>
                <a:gd name="T20" fmla="*/ 4 w 101"/>
                <a:gd name="T21" fmla="*/ 3 h 80"/>
                <a:gd name="T22" fmla="*/ 4 w 101"/>
                <a:gd name="T23" fmla="*/ 3 h 80"/>
                <a:gd name="T24" fmla="*/ 4 w 101"/>
                <a:gd name="T25" fmla="*/ 3 h 80"/>
                <a:gd name="T26" fmla="*/ 3 w 101"/>
                <a:gd name="T27" fmla="*/ 3 h 80"/>
                <a:gd name="T28" fmla="*/ 3 w 101"/>
                <a:gd name="T29" fmla="*/ 3 h 80"/>
                <a:gd name="T30" fmla="*/ 3 w 101"/>
                <a:gd name="T31" fmla="*/ 3 h 80"/>
                <a:gd name="T32" fmla="*/ 2 w 101"/>
                <a:gd name="T33" fmla="*/ 2 h 80"/>
                <a:gd name="T34" fmla="*/ 2 w 101"/>
                <a:gd name="T35" fmla="*/ 2 h 80"/>
                <a:gd name="T36" fmla="*/ 1 w 101"/>
                <a:gd name="T37" fmla="*/ 2 h 80"/>
                <a:gd name="T38" fmla="*/ 1 w 101"/>
                <a:gd name="T39" fmla="*/ 1 h 80"/>
                <a:gd name="T40" fmla="*/ 1 w 101"/>
                <a:gd name="T41" fmla="*/ 1 h 80"/>
                <a:gd name="T42" fmla="*/ 0 w 101"/>
                <a:gd name="T43" fmla="*/ 1 h 80"/>
                <a:gd name="T44" fmla="*/ 0 w 101"/>
                <a:gd name="T45" fmla="*/ 1 h 8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01" h="80">
                  <a:moveTo>
                    <a:pt x="0" y="3"/>
                  </a:moveTo>
                  <a:lnTo>
                    <a:pt x="4" y="0"/>
                  </a:lnTo>
                  <a:lnTo>
                    <a:pt x="13" y="1"/>
                  </a:lnTo>
                  <a:lnTo>
                    <a:pt x="24" y="3"/>
                  </a:lnTo>
                  <a:lnTo>
                    <a:pt x="37" y="10"/>
                  </a:lnTo>
                  <a:lnTo>
                    <a:pt x="51" y="19"/>
                  </a:lnTo>
                  <a:lnTo>
                    <a:pt x="66" y="30"/>
                  </a:lnTo>
                  <a:lnTo>
                    <a:pt x="79" y="40"/>
                  </a:lnTo>
                  <a:lnTo>
                    <a:pt x="90" y="51"/>
                  </a:lnTo>
                  <a:lnTo>
                    <a:pt x="97" y="62"/>
                  </a:lnTo>
                  <a:lnTo>
                    <a:pt x="101" y="71"/>
                  </a:lnTo>
                  <a:lnTo>
                    <a:pt x="101" y="76"/>
                  </a:lnTo>
                  <a:lnTo>
                    <a:pt x="97" y="80"/>
                  </a:lnTo>
                  <a:lnTo>
                    <a:pt x="90" y="78"/>
                  </a:lnTo>
                  <a:lnTo>
                    <a:pt x="79" y="74"/>
                  </a:lnTo>
                  <a:lnTo>
                    <a:pt x="66" y="69"/>
                  </a:lnTo>
                  <a:lnTo>
                    <a:pt x="51" y="60"/>
                  </a:lnTo>
                  <a:lnTo>
                    <a:pt x="37" y="49"/>
                  </a:lnTo>
                  <a:lnTo>
                    <a:pt x="23" y="39"/>
                  </a:lnTo>
                  <a:lnTo>
                    <a:pt x="13" y="28"/>
                  </a:lnTo>
                  <a:lnTo>
                    <a:pt x="4" y="17"/>
                  </a:lnTo>
                  <a:lnTo>
                    <a:pt x="0" y="8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2720" name="Group 413"/>
          <p:cNvGrpSpPr>
            <a:grpSpLocks/>
          </p:cNvGrpSpPr>
          <p:nvPr/>
        </p:nvGrpSpPr>
        <p:grpSpPr bwMode="auto">
          <a:xfrm flipH="1">
            <a:off x="5694363" y="5372100"/>
            <a:ext cx="298450" cy="211138"/>
            <a:chOff x="2274" y="2821"/>
            <a:chExt cx="215" cy="238"/>
          </a:xfrm>
        </p:grpSpPr>
        <p:sp>
          <p:nvSpPr>
            <p:cNvPr id="72875" name="Freeform 414"/>
            <p:cNvSpPr>
              <a:spLocks noEditPoints="1"/>
            </p:cNvSpPr>
            <p:nvPr/>
          </p:nvSpPr>
          <p:spPr bwMode="auto">
            <a:xfrm>
              <a:off x="2274" y="3034"/>
              <a:ext cx="215" cy="25"/>
            </a:xfrm>
            <a:custGeom>
              <a:avLst/>
              <a:gdLst>
                <a:gd name="T0" fmla="*/ 1 w 430"/>
                <a:gd name="T1" fmla="*/ 1 h 50"/>
                <a:gd name="T2" fmla="*/ 0 w 430"/>
                <a:gd name="T3" fmla="*/ 1 h 50"/>
                <a:gd name="T4" fmla="*/ 0 w 430"/>
                <a:gd name="T5" fmla="*/ 2 h 50"/>
                <a:gd name="T6" fmla="*/ 14 w 430"/>
                <a:gd name="T7" fmla="*/ 2 h 50"/>
                <a:gd name="T8" fmla="*/ 14 w 430"/>
                <a:gd name="T9" fmla="*/ 1 h 50"/>
                <a:gd name="T10" fmla="*/ 12 w 430"/>
                <a:gd name="T11" fmla="*/ 1 h 50"/>
                <a:gd name="T12" fmla="*/ 12 w 430"/>
                <a:gd name="T13" fmla="*/ 0 h 50"/>
                <a:gd name="T14" fmla="*/ 1 w 430"/>
                <a:gd name="T15" fmla="*/ 0 h 50"/>
                <a:gd name="T16" fmla="*/ 1 w 430"/>
                <a:gd name="T17" fmla="*/ 1 h 50"/>
                <a:gd name="T18" fmla="*/ 12 w 430"/>
                <a:gd name="T19" fmla="*/ 1 h 50"/>
                <a:gd name="T20" fmla="*/ 2 w 430"/>
                <a:gd name="T21" fmla="*/ 1 h 50"/>
                <a:gd name="T22" fmla="*/ 12 w 430"/>
                <a:gd name="T23" fmla="*/ 1 h 5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30" h="50">
                  <a:moveTo>
                    <a:pt x="26" y="18"/>
                  </a:moveTo>
                  <a:lnTo>
                    <a:pt x="0" y="18"/>
                  </a:lnTo>
                  <a:lnTo>
                    <a:pt x="0" y="50"/>
                  </a:lnTo>
                  <a:lnTo>
                    <a:pt x="430" y="50"/>
                  </a:lnTo>
                  <a:lnTo>
                    <a:pt x="430" y="18"/>
                  </a:lnTo>
                  <a:lnTo>
                    <a:pt x="376" y="18"/>
                  </a:lnTo>
                  <a:lnTo>
                    <a:pt x="376" y="0"/>
                  </a:lnTo>
                  <a:lnTo>
                    <a:pt x="26" y="0"/>
                  </a:lnTo>
                  <a:lnTo>
                    <a:pt x="26" y="18"/>
                  </a:lnTo>
                  <a:close/>
                  <a:moveTo>
                    <a:pt x="376" y="18"/>
                  </a:moveTo>
                  <a:lnTo>
                    <a:pt x="33" y="18"/>
                  </a:lnTo>
                  <a:lnTo>
                    <a:pt x="376" y="18"/>
                  </a:lnTo>
                  <a:close/>
                </a:path>
              </a:pathLst>
            </a:custGeom>
            <a:solidFill>
              <a:srgbClr val="33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76" name="Line 415"/>
            <p:cNvSpPr>
              <a:spLocks noChangeShapeType="1"/>
            </p:cNvSpPr>
            <p:nvPr/>
          </p:nvSpPr>
          <p:spPr bwMode="auto">
            <a:xfrm>
              <a:off x="2317" y="2951"/>
              <a:ext cx="3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77" name="Freeform 416"/>
            <p:cNvSpPr>
              <a:spLocks/>
            </p:cNvSpPr>
            <p:nvPr/>
          </p:nvSpPr>
          <p:spPr bwMode="auto">
            <a:xfrm>
              <a:off x="2317" y="2923"/>
              <a:ext cx="44" cy="109"/>
            </a:xfrm>
            <a:custGeom>
              <a:avLst/>
              <a:gdLst>
                <a:gd name="T0" fmla="*/ 3 w 87"/>
                <a:gd name="T1" fmla="*/ 6 h 219"/>
                <a:gd name="T2" fmla="*/ 0 w 87"/>
                <a:gd name="T3" fmla="*/ 1 h 219"/>
                <a:gd name="T4" fmla="*/ 1 w 87"/>
                <a:gd name="T5" fmla="*/ 0 h 2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7" h="219">
                  <a:moveTo>
                    <a:pt x="87" y="219"/>
                  </a:moveTo>
                  <a:lnTo>
                    <a:pt x="0" y="55"/>
                  </a:lnTo>
                  <a:lnTo>
                    <a:pt x="28" y="0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878" name="Line 417"/>
            <p:cNvSpPr>
              <a:spLocks noChangeShapeType="1"/>
            </p:cNvSpPr>
            <p:nvPr/>
          </p:nvSpPr>
          <p:spPr bwMode="auto">
            <a:xfrm flipV="1">
              <a:off x="2300" y="2951"/>
              <a:ext cx="47" cy="8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79" name="Freeform 418"/>
            <p:cNvSpPr>
              <a:spLocks/>
            </p:cNvSpPr>
            <p:nvPr/>
          </p:nvSpPr>
          <p:spPr bwMode="auto">
            <a:xfrm>
              <a:off x="2317" y="3005"/>
              <a:ext cx="86" cy="27"/>
            </a:xfrm>
            <a:custGeom>
              <a:avLst/>
              <a:gdLst>
                <a:gd name="T0" fmla="*/ 1 w 172"/>
                <a:gd name="T1" fmla="*/ 1 h 55"/>
                <a:gd name="T2" fmla="*/ 0 w 172"/>
                <a:gd name="T3" fmla="*/ 0 h 55"/>
                <a:gd name="T4" fmla="*/ 6 w 172"/>
                <a:gd name="T5" fmla="*/ 0 h 55"/>
                <a:gd name="T6" fmla="*/ 5 w 172"/>
                <a:gd name="T7" fmla="*/ 1 h 5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2" h="55">
                  <a:moveTo>
                    <a:pt x="28" y="55"/>
                  </a:moveTo>
                  <a:lnTo>
                    <a:pt x="0" y="0"/>
                  </a:lnTo>
                  <a:lnTo>
                    <a:pt x="172" y="0"/>
                  </a:lnTo>
                  <a:lnTo>
                    <a:pt x="146" y="55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880" name="Line 419"/>
            <p:cNvSpPr>
              <a:spLocks noChangeShapeType="1"/>
            </p:cNvSpPr>
            <p:nvPr/>
          </p:nvSpPr>
          <p:spPr bwMode="auto">
            <a:xfrm flipH="1" flipV="1">
              <a:off x="2375" y="2960"/>
              <a:ext cx="46" cy="7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81" name="Freeform 420"/>
            <p:cNvSpPr>
              <a:spLocks/>
            </p:cNvSpPr>
            <p:nvPr/>
          </p:nvSpPr>
          <p:spPr bwMode="auto">
            <a:xfrm>
              <a:off x="2274" y="3034"/>
              <a:ext cx="215" cy="25"/>
            </a:xfrm>
            <a:custGeom>
              <a:avLst/>
              <a:gdLst>
                <a:gd name="T0" fmla="*/ 1 w 430"/>
                <a:gd name="T1" fmla="*/ 1 h 50"/>
                <a:gd name="T2" fmla="*/ 0 w 430"/>
                <a:gd name="T3" fmla="*/ 1 h 50"/>
                <a:gd name="T4" fmla="*/ 0 w 430"/>
                <a:gd name="T5" fmla="*/ 2 h 50"/>
                <a:gd name="T6" fmla="*/ 14 w 430"/>
                <a:gd name="T7" fmla="*/ 2 h 50"/>
                <a:gd name="T8" fmla="*/ 14 w 430"/>
                <a:gd name="T9" fmla="*/ 1 h 50"/>
                <a:gd name="T10" fmla="*/ 12 w 430"/>
                <a:gd name="T11" fmla="*/ 1 h 50"/>
                <a:gd name="T12" fmla="*/ 12 w 430"/>
                <a:gd name="T13" fmla="*/ 0 h 50"/>
                <a:gd name="T14" fmla="*/ 1 w 430"/>
                <a:gd name="T15" fmla="*/ 0 h 50"/>
                <a:gd name="T16" fmla="*/ 1 w 430"/>
                <a:gd name="T17" fmla="*/ 1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30" h="50">
                  <a:moveTo>
                    <a:pt x="26" y="18"/>
                  </a:moveTo>
                  <a:lnTo>
                    <a:pt x="0" y="18"/>
                  </a:lnTo>
                  <a:lnTo>
                    <a:pt x="0" y="50"/>
                  </a:lnTo>
                  <a:lnTo>
                    <a:pt x="430" y="50"/>
                  </a:lnTo>
                  <a:lnTo>
                    <a:pt x="430" y="18"/>
                  </a:lnTo>
                  <a:lnTo>
                    <a:pt x="376" y="18"/>
                  </a:lnTo>
                  <a:lnTo>
                    <a:pt x="376" y="0"/>
                  </a:lnTo>
                  <a:lnTo>
                    <a:pt x="26" y="0"/>
                  </a:lnTo>
                  <a:lnTo>
                    <a:pt x="26" y="18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882" name="Freeform 421"/>
            <p:cNvSpPr>
              <a:spLocks/>
            </p:cNvSpPr>
            <p:nvPr/>
          </p:nvSpPr>
          <p:spPr bwMode="auto">
            <a:xfrm>
              <a:off x="2290" y="3043"/>
              <a:ext cx="171" cy="1"/>
            </a:xfrm>
            <a:custGeom>
              <a:avLst/>
              <a:gdLst>
                <a:gd name="T0" fmla="*/ 10 w 343"/>
                <a:gd name="T1" fmla="*/ 0 h 1"/>
                <a:gd name="T2" fmla="*/ 0 w 343"/>
                <a:gd name="T3" fmla="*/ 0 h 1"/>
                <a:gd name="T4" fmla="*/ 10 w 343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3" h="1">
                  <a:moveTo>
                    <a:pt x="343" y="0"/>
                  </a:moveTo>
                  <a:lnTo>
                    <a:pt x="0" y="0"/>
                  </a:lnTo>
                  <a:lnTo>
                    <a:pt x="343" y="0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883" name="Rectangle 422"/>
            <p:cNvSpPr>
              <a:spLocks noChangeArrowheads="1"/>
            </p:cNvSpPr>
            <p:nvPr/>
          </p:nvSpPr>
          <p:spPr bwMode="auto">
            <a:xfrm>
              <a:off x="2347" y="2951"/>
              <a:ext cx="27" cy="83"/>
            </a:xfrm>
            <a:prstGeom prst="rect">
              <a:avLst/>
            </a:prstGeom>
            <a:solidFill>
              <a:srgbClr val="3333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72884" name="Freeform 423"/>
            <p:cNvSpPr>
              <a:spLocks noEditPoints="1"/>
            </p:cNvSpPr>
            <p:nvPr/>
          </p:nvSpPr>
          <p:spPr bwMode="auto">
            <a:xfrm>
              <a:off x="2281" y="2821"/>
              <a:ext cx="208" cy="175"/>
            </a:xfrm>
            <a:custGeom>
              <a:avLst/>
              <a:gdLst>
                <a:gd name="T0" fmla="*/ 1 w 415"/>
                <a:gd name="T1" fmla="*/ 1 h 350"/>
                <a:gd name="T2" fmla="*/ 1 w 415"/>
                <a:gd name="T3" fmla="*/ 3 h 350"/>
                <a:gd name="T4" fmla="*/ 1 w 415"/>
                <a:gd name="T5" fmla="*/ 5 h 350"/>
                <a:gd name="T6" fmla="*/ 2 w 415"/>
                <a:gd name="T7" fmla="*/ 6 h 350"/>
                <a:gd name="T8" fmla="*/ 4 w 415"/>
                <a:gd name="T9" fmla="*/ 8 h 350"/>
                <a:gd name="T10" fmla="*/ 5 w 415"/>
                <a:gd name="T11" fmla="*/ 9 h 350"/>
                <a:gd name="T12" fmla="*/ 7 w 415"/>
                <a:gd name="T13" fmla="*/ 10 h 350"/>
                <a:gd name="T14" fmla="*/ 9 w 415"/>
                <a:gd name="T15" fmla="*/ 11 h 350"/>
                <a:gd name="T16" fmla="*/ 11 w 415"/>
                <a:gd name="T17" fmla="*/ 11 h 350"/>
                <a:gd name="T18" fmla="*/ 12 w 415"/>
                <a:gd name="T19" fmla="*/ 11 h 350"/>
                <a:gd name="T20" fmla="*/ 13 w 415"/>
                <a:gd name="T21" fmla="*/ 10 h 350"/>
                <a:gd name="T22" fmla="*/ 13 w 415"/>
                <a:gd name="T23" fmla="*/ 10 h 350"/>
                <a:gd name="T24" fmla="*/ 12 w 415"/>
                <a:gd name="T25" fmla="*/ 10 h 350"/>
                <a:gd name="T26" fmla="*/ 11 w 415"/>
                <a:gd name="T27" fmla="*/ 10 h 350"/>
                <a:gd name="T28" fmla="*/ 10 w 415"/>
                <a:gd name="T29" fmla="*/ 9 h 350"/>
                <a:gd name="T30" fmla="*/ 8 w 415"/>
                <a:gd name="T31" fmla="*/ 9 h 350"/>
                <a:gd name="T32" fmla="*/ 6 w 415"/>
                <a:gd name="T33" fmla="*/ 7 h 350"/>
                <a:gd name="T34" fmla="*/ 4 w 415"/>
                <a:gd name="T35" fmla="*/ 6 h 350"/>
                <a:gd name="T36" fmla="*/ 3 w 415"/>
                <a:gd name="T37" fmla="*/ 5 h 350"/>
                <a:gd name="T38" fmla="*/ 2 w 415"/>
                <a:gd name="T39" fmla="*/ 3 h 350"/>
                <a:gd name="T40" fmla="*/ 1 w 415"/>
                <a:gd name="T41" fmla="*/ 2 h 350"/>
                <a:gd name="T42" fmla="*/ 1 w 415"/>
                <a:gd name="T43" fmla="*/ 1 h 350"/>
                <a:gd name="T44" fmla="*/ 1 w 415"/>
                <a:gd name="T45" fmla="*/ 1 h 350"/>
                <a:gd name="T46" fmla="*/ 1 w 415"/>
                <a:gd name="T47" fmla="*/ 0 h 350"/>
                <a:gd name="T48" fmla="*/ 2 w 415"/>
                <a:gd name="T49" fmla="*/ 1 h 350"/>
                <a:gd name="T50" fmla="*/ 4 w 415"/>
                <a:gd name="T51" fmla="*/ 1 h 350"/>
                <a:gd name="T52" fmla="*/ 5 w 415"/>
                <a:gd name="T53" fmla="*/ 2 h 350"/>
                <a:gd name="T54" fmla="*/ 7 w 415"/>
                <a:gd name="T55" fmla="*/ 3 h 350"/>
                <a:gd name="T56" fmla="*/ 9 w 415"/>
                <a:gd name="T57" fmla="*/ 4 h 350"/>
                <a:gd name="T58" fmla="*/ 11 w 415"/>
                <a:gd name="T59" fmla="*/ 5 h 350"/>
                <a:gd name="T60" fmla="*/ 12 w 415"/>
                <a:gd name="T61" fmla="*/ 7 h 350"/>
                <a:gd name="T62" fmla="*/ 13 w 415"/>
                <a:gd name="T63" fmla="*/ 8 h 350"/>
                <a:gd name="T64" fmla="*/ 13 w 415"/>
                <a:gd name="T65" fmla="*/ 9 h 350"/>
                <a:gd name="T66" fmla="*/ 13 w 415"/>
                <a:gd name="T67" fmla="*/ 10 h 350"/>
                <a:gd name="T68" fmla="*/ 13 w 415"/>
                <a:gd name="T69" fmla="*/ 10 h 350"/>
                <a:gd name="T70" fmla="*/ 12 w 415"/>
                <a:gd name="T71" fmla="*/ 10 h 350"/>
                <a:gd name="T72" fmla="*/ 11 w 415"/>
                <a:gd name="T73" fmla="*/ 10 h 350"/>
                <a:gd name="T74" fmla="*/ 9 w 415"/>
                <a:gd name="T75" fmla="*/ 9 h 350"/>
                <a:gd name="T76" fmla="*/ 7 w 415"/>
                <a:gd name="T77" fmla="*/ 8 h 350"/>
                <a:gd name="T78" fmla="*/ 5 w 415"/>
                <a:gd name="T79" fmla="*/ 7 h 350"/>
                <a:gd name="T80" fmla="*/ 4 w 415"/>
                <a:gd name="T81" fmla="*/ 5 h 350"/>
                <a:gd name="T82" fmla="*/ 2 w 415"/>
                <a:gd name="T83" fmla="*/ 4 h 350"/>
                <a:gd name="T84" fmla="*/ 1 w 415"/>
                <a:gd name="T85" fmla="*/ 3 h 350"/>
                <a:gd name="T86" fmla="*/ 1 w 415"/>
                <a:gd name="T87" fmla="*/ 2 h 350"/>
                <a:gd name="T88" fmla="*/ 1 w 415"/>
                <a:gd name="T89" fmla="*/ 1 h 35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15" h="350">
                  <a:moveTo>
                    <a:pt x="8" y="12"/>
                  </a:moveTo>
                  <a:lnTo>
                    <a:pt x="1" y="32"/>
                  </a:lnTo>
                  <a:lnTo>
                    <a:pt x="0" y="53"/>
                  </a:lnTo>
                  <a:lnTo>
                    <a:pt x="3" y="78"/>
                  </a:lnTo>
                  <a:lnTo>
                    <a:pt x="8" y="103"/>
                  </a:lnTo>
                  <a:lnTo>
                    <a:pt x="18" y="130"/>
                  </a:lnTo>
                  <a:lnTo>
                    <a:pt x="34" y="158"/>
                  </a:lnTo>
                  <a:lnTo>
                    <a:pt x="51" y="185"/>
                  </a:lnTo>
                  <a:lnTo>
                    <a:pt x="73" y="211"/>
                  </a:lnTo>
                  <a:lnTo>
                    <a:pt x="97" y="236"/>
                  </a:lnTo>
                  <a:lnTo>
                    <a:pt x="124" y="261"/>
                  </a:lnTo>
                  <a:lnTo>
                    <a:pt x="151" y="282"/>
                  </a:lnTo>
                  <a:lnTo>
                    <a:pt x="182" y="302"/>
                  </a:lnTo>
                  <a:lnTo>
                    <a:pt x="212" y="318"/>
                  </a:lnTo>
                  <a:lnTo>
                    <a:pt x="242" y="332"/>
                  </a:lnTo>
                  <a:lnTo>
                    <a:pt x="270" y="341"/>
                  </a:lnTo>
                  <a:lnTo>
                    <a:pt x="299" y="346"/>
                  </a:lnTo>
                  <a:lnTo>
                    <a:pt x="325" y="350"/>
                  </a:lnTo>
                  <a:lnTo>
                    <a:pt x="349" y="346"/>
                  </a:lnTo>
                  <a:lnTo>
                    <a:pt x="371" y="341"/>
                  </a:lnTo>
                  <a:lnTo>
                    <a:pt x="388" y="332"/>
                  </a:lnTo>
                  <a:lnTo>
                    <a:pt x="402" y="318"/>
                  </a:lnTo>
                  <a:lnTo>
                    <a:pt x="412" y="302"/>
                  </a:lnTo>
                  <a:lnTo>
                    <a:pt x="406" y="309"/>
                  </a:lnTo>
                  <a:lnTo>
                    <a:pt x="396" y="314"/>
                  </a:lnTo>
                  <a:lnTo>
                    <a:pt x="382" y="316"/>
                  </a:lnTo>
                  <a:lnTo>
                    <a:pt x="365" y="313"/>
                  </a:lnTo>
                  <a:lnTo>
                    <a:pt x="343" y="307"/>
                  </a:lnTo>
                  <a:lnTo>
                    <a:pt x="321" y="300"/>
                  </a:lnTo>
                  <a:lnTo>
                    <a:pt x="295" y="288"/>
                  </a:lnTo>
                  <a:lnTo>
                    <a:pt x="268" y="275"/>
                  </a:lnTo>
                  <a:lnTo>
                    <a:pt x="239" y="259"/>
                  </a:lnTo>
                  <a:lnTo>
                    <a:pt x="210" y="240"/>
                  </a:lnTo>
                  <a:lnTo>
                    <a:pt x="182" y="220"/>
                  </a:lnTo>
                  <a:lnTo>
                    <a:pt x="153" y="199"/>
                  </a:lnTo>
                  <a:lnTo>
                    <a:pt x="126" y="178"/>
                  </a:lnTo>
                  <a:lnTo>
                    <a:pt x="100" y="154"/>
                  </a:lnTo>
                  <a:lnTo>
                    <a:pt x="76" y="131"/>
                  </a:lnTo>
                  <a:lnTo>
                    <a:pt x="56" y="110"/>
                  </a:lnTo>
                  <a:lnTo>
                    <a:pt x="38" y="89"/>
                  </a:lnTo>
                  <a:lnTo>
                    <a:pt x="24" y="69"/>
                  </a:lnTo>
                  <a:lnTo>
                    <a:pt x="14" y="51"/>
                  </a:lnTo>
                  <a:lnTo>
                    <a:pt x="8" y="35"/>
                  </a:lnTo>
                  <a:lnTo>
                    <a:pt x="5" y="23"/>
                  </a:lnTo>
                  <a:lnTo>
                    <a:pt x="8" y="12"/>
                  </a:lnTo>
                  <a:close/>
                  <a:moveTo>
                    <a:pt x="8" y="12"/>
                  </a:moveTo>
                  <a:lnTo>
                    <a:pt x="14" y="5"/>
                  </a:lnTo>
                  <a:lnTo>
                    <a:pt x="24" y="0"/>
                  </a:lnTo>
                  <a:lnTo>
                    <a:pt x="38" y="0"/>
                  </a:lnTo>
                  <a:lnTo>
                    <a:pt x="56" y="2"/>
                  </a:lnTo>
                  <a:lnTo>
                    <a:pt x="77" y="7"/>
                  </a:lnTo>
                  <a:lnTo>
                    <a:pt x="100" y="16"/>
                  </a:lnTo>
                  <a:lnTo>
                    <a:pt x="126" y="26"/>
                  </a:lnTo>
                  <a:lnTo>
                    <a:pt x="153" y="41"/>
                  </a:lnTo>
                  <a:lnTo>
                    <a:pt x="182" y="57"/>
                  </a:lnTo>
                  <a:lnTo>
                    <a:pt x="210" y="74"/>
                  </a:lnTo>
                  <a:lnTo>
                    <a:pt x="239" y="94"/>
                  </a:lnTo>
                  <a:lnTo>
                    <a:pt x="268" y="115"/>
                  </a:lnTo>
                  <a:lnTo>
                    <a:pt x="295" y="138"/>
                  </a:lnTo>
                  <a:lnTo>
                    <a:pt x="321" y="160"/>
                  </a:lnTo>
                  <a:lnTo>
                    <a:pt x="345" y="183"/>
                  </a:lnTo>
                  <a:lnTo>
                    <a:pt x="365" y="204"/>
                  </a:lnTo>
                  <a:lnTo>
                    <a:pt x="382" y="226"/>
                  </a:lnTo>
                  <a:lnTo>
                    <a:pt x="396" y="245"/>
                  </a:lnTo>
                  <a:lnTo>
                    <a:pt x="406" y="263"/>
                  </a:lnTo>
                  <a:lnTo>
                    <a:pt x="412" y="279"/>
                  </a:lnTo>
                  <a:lnTo>
                    <a:pt x="415" y="291"/>
                  </a:lnTo>
                  <a:lnTo>
                    <a:pt x="412" y="302"/>
                  </a:lnTo>
                  <a:lnTo>
                    <a:pt x="406" y="309"/>
                  </a:lnTo>
                  <a:lnTo>
                    <a:pt x="396" y="314"/>
                  </a:lnTo>
                  <a:lnTo>
                    <a:pt x="382" y="316"/>
                  </a:lnTo>
                  <a:lnTo>
                    <a:pt x="365" y="313"/>
                  </a:lnTo>
                  <a:lnTo>
                    <a:pt x="343" y="307"/>
                  </a:lnTo>
                  <a:lnTo>
                    <a:pt x="321" y="300"/>
                  </a:lnTo>
                  <a:lnTo>
                    <a:pt x="295" y="288"/>
                  </a:lnTo>
                  <a:lnTo>
                    <a:pt x="268" y="275"/>
                  </a:lnTo>
                  <a:lnTo>
                    <a:pt x="239" y="259"/>
                  </a:lnTo>
                  <a:lnTo>
                    <a:pt x="210" y="240"/>
                  </a:lnTo>
                  <a:lnTo>
                    <a:pt x="182" y="220"/>
                  </a:lnTo>
                  <a:lnTo>
                    <a:pt x="153" y="199"/>
                  </a:lnTo>
                  <a:lnTo>
                    <a:pt x="126" y="178"/>
                  </a:lnTo>
                  <a:lnTo>
                    <a:pt x="100" y="154"/>
                  </a:lnTo>
                  <a:lnTo>
                    <a:pt x="76" y="131"/>
                  </a:lnTo>
                  <a:lnTo>
                    <a:pt x="56" y="110"/>
                  </a:lnTo>
                  <a:lnTo>
                    <a:pt x="38" y="89"/>
                  </a:lnTo>
                  <a:lnTo>
                    <a:pt x="24" y="69"/>
                  </a:lnTo>
                  <a:lnTo>
                    <a:pt x="14" y="51"/>
                  </a:lnTo>
                  <a:lnTo>
                    <a:pt x="8" y="35"/>
                  </a:lnTo>
                  <a:lnTo>
                    <a:pt x="5" y="23"/>
                  </a:lnTo>
                  <a:lnTo>
                    <a:pt x="8" y="12"/>
                  </a:lnTo>
                  <a:close/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885" name="Line 424"/>
            <p:cNvSpPr>
              <a:spLocks noChangeShapeType="1"/>
            </p:cNvSpPr>
            <p:nvPr/>
          </p:nvSpPr>
          <p:spPr bwMode="auto">
            <a:xfrm flipH="1" flipV="1">
              <a:off x="2285" y="2824"/>
              <a:ext cx="136" cy="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86" name="Line 425"/>
            <p:cNvSpPr>
              <a:spLocks noChangeShapeType="1"/>
            </p:cNvSpPr>
            <p:nvPr/>
          </p:nvSpPr>
          <p:spPr bwMode="auto">
            <a:xfrm flipH="1">
              <a:off x="2372" y="2826"/>
              <a:ext cx="49" cy="10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87" name="Line 426"/>
            <p:cNvSpPr>
              <a:spLocks noChangeShapeType="1"/>
            </p:cNvSpPr>
            <p:nvPr/>
          </p:nvSpPr>
          <p:spPr bwMode="auto">
            <a:xfrm>
              <a:off x="2421" y="2826"/>
              <a:ext cx="67" cy="144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88" name="Freeform 427"/>
            <p:cNvSpPr>
              <a:spLocks/>
            </p:cNvSpPr>
            <p:nvPr/>
          </p:nvSpPr>
          <p:spPr bwMode="auto">
            <a:xfrm>
              <a:off x="2349" y="2902"/>
              <a:ext cx="51" cy="40"/>
            </a:xfrm>
            <a:custGeom>
              <a:avLst/>
              <a:gdLst>
                <a:gd name="T0" fmla="*/ 0 w 101"/>
                <a:gd name="T1" fmla="*/ 1 h 80"/>
                <a:gd name="T2" fmla="*/ 1 w 101"/>
                <a:gd name="T3" fmla="*/ 0 h 80"/>
                <a:gd name="T4" fmla="*/ 1 w 101"/>
                <a:gd name="T5" fmla="*/ 1 h 80"/>
                <a:gd name="T6" fmla="*/ 1 w 101"/>
                <a:gd name="T7" fmla="*/ 1 h 80"/>
                <a:gd name="T8" fmla="*/ 2 w 101"/>
                <a:gd name="T9" fmla="*/ 1 h 80"/>
                <a:gd name="T10" fmla="*/ 2 w 101"/>
                <a:gd name="T11" fmla="*/ 1 h 80"/>
                <a:gd name="T12" fmla="*/ 3 w 101"/>
                <a:gd name="T13" fmla="*/ 1 h 80"/>
                <a:gd name="T14" fmla="*/ 3 w 101"/>
                <a:gd name="T15" fmla="*/ 2 h 80"/>
                <a:gd name="T16" fmla="*/ 3 w 101"/>
                <a:gd name="T17" fmla="*/ 2 h 80"/>
                <a:gd name="T18" fmla="*/ 4 w 101"/>
                <a:gd name="T19" fmla="*/ 2 h 80"/>
                <a:gd name="T20" fmla="*/ 4 w 101"/>
                <a:gd name="T21" fmla="*/ 3 h 80"/>
                <a:gd name="T22" fmla="*/ 4 w 101"/>
                <a:gd name="T23" fmla="*/ 3 h 80"/>
                <a:gd name="T24" fmla="*/ 4 w 101"/>
                <a:gd name="T25" fmla="*/ 3 h 80"/>
                <a:gd name="T26" fmla="*/ 3 w 101"/>
                <a:gd name="T27" fmla="*/ 3 h 80"/>
                <a:gd name="T28" fmla="*/ 3 w 101"/>
                <a:gd name="T29" fmla="*/ 3 h 80"/>
                <a:gd name="T30" fmla="*/ 3 w 101"/>
                <a:gd name="T31" fmla="*/ 3 h 80"/>
                <a:gd name="T32" fmla="*/ 2 w 101"/>
                <a:gd name="T33" fmla="*/ 2 h 80"/>
                <a:gd name="T34" fmla="*/ 2 w 101"/>
                <a:gd name="T35" fmla="*/ 2 h 80"/>
                <a:gd name="T36" fmla="*/ 1 w 101"/>
                <a:gd name="T37" fmla="*/ 2 h 80"/>
                <a:gd name="T38" fmla="*/ 1 w 101"/>
                <a:gd name="T39" fmla="*/ 1 h 80"/>
                <a:gd name="T40" fmla="*/ 1 w 101"/>
                <a:gd name="T41" fmla="*/ 1 h 80"/>
                <a:gd name="T42" fmla="*/ 0 w 101"/>
                <a:gd name="T43" fmla="*/ 1 h 80"/>
                <a:gd name="T44" fmla="*/ 0 w 101"/>
                <a:gd name="T45" fmla="*/ 1 h 8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01" h="80">
                  <a:moveTo>
                    <a:pt x="0" y="3"/>
                  </a:moveTo>
                  <a:lnTo>
                    <a:pt x="4" y="0"/>
                  </a:lnTo>
                  <a:lnTo>
                    <a:pt x="13" y="1"/>
                  </a:lnTo>
                  <a:lnTo>
                    <a:pt x="24" y="3"/>
                  </a:lnTo>
                  <a:lnTo>
                    <a:pt x="37" y="10"/>
                  </a:lnTo>
                  <a:lnTo>
                    <a:pt x="51" y="19"/>
                  </a:lnTo>
                  <a:lnTo>
                    <a:pt x="66" y="30"/>
                  </a:lnTo>
                  <a:lnTo>
                    <a:pt x="79" y="40"/>
                  </a:lnTo>
                  <a:lnTo>
                    <a:pt x="90" y="51"/>
                  </a:lnTo>
                  <a:lnTo>
                    <a:pt x="97" y="62"/>
                  </a:lnTo>
                  <a:lnTo>
                    <a:pt x="101" y="71"/>
                  </a:lnTo>
                  <a:lnTo>
                    <a:pt x="101" y="76"/>
                  </a:lnTo>
                  <a:lnTo>
                    <a:pt x="97" y="80"/>
                  </a:lnTo>
                  <a:lnTo>
                    <a:pt x="90" y="78"/>
                  </a:lnTo>
                  <a:lnTo>
                    <a:pt x="79" y="74"/>
                  </a:lnTo>
                  <a:lnTo>
                    <a:pt x="66" y="69"/>
                  </a:lnTo>
                  <a:lnTo>
                    <a:pt x="51" y="60"/>
                  </a:lnTo>
                  <a:lnTo>
                    <a:pt x="37" y="49"/>
                  </a:lnTo>
                  <a:lnTo>
                    <a:pt x="23" y="39"/>
                  </a:lnTo>
                  <a:lnTo>
                    <a:pt x="13" y="28"/>
                  </a:lnTo>
                  <a:lnTo>
                    <a:pt x="4" y="17"/>
                  </a:lnTo>
                  <a:lnTo>
                    <a:pt x="0" y="8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2721" name="Picture 429" descr="MMj03957750000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588" y="4649788"/>
            <a:ext cx="56197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22" name="Picture 432" descr="cocktai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063" y="4568825"/>
            <a:ext cx="2030412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8" name="Line 434"/>
          <p:cNvSpPr>
            <a:spLocks noChangeShapeType="1"/>
          </p:cNvSpPr>
          <p:nvPr/>
        </p:nvSpPr>
        <p:spPr bwMode="auto">
          <a:xfrm>
            <a:off x="1708150" y="4627563"/>
            <a:ext cx="242888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17429" name="Line 435"/>
          <p:cNvSpPr>
            <a:spLocks noChangeShapeType="1"/>
          </p:cNvSpPr>
          <p:nvPr/>
        </p:nvSpPr>
        <p:spPr bwMode="auto">
          <a:xfrm>
            <a:off x="1708150" y="4627563"/>
            <a:ext cx="242888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17430" name="Line 436"/>
          <p:cNvSpPr>
            <a:spLocks noChangeShapeType="1"/>
          </p:cNvSpPr>
          <p:nvPr/>
        </p:nvSpPr>
        <p:spPr bwMode="auto">
          <a:xfrm>
            <a:off x="1639888" y="5264150"/>
            <a:ext cx="1905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grpSp>
        <p:nvGrpSpPr>
          <p:cNvPr id="72726" name="Group 506"/>
          <p:cNvGrpSpPr>
            <a:grpSpLocks/>
          </p:cNvGrpSpPr>
          <p:nvPr/>
        </p:nvGrpSpPr>
        <p:grpSpPr bwMode="auto">
          <a:xfrm flipH="1">
            <a:off x="977900" y="5140325"/>
            <a:ext cx="501650" cy="512763"/>
            <a:chOff x="2839" y="3501"/>
            <a:chExt cx="755" cy="803"/>
          </a:xfrm>
        </p:grpSpPr>
        <p:pic>
          <p:nvPicPr>
            <p:cNvPr id="72873" name="Picture 507" descr="desktop_computer_stylized_medium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874" name="Freeform 508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72727" name="Group 621"/>
          <p:cNvGrpSpPr>
            <a:grpSpLocks/>
          </p:cNvGrpSpPr>
          <p:nvPr/>
        </p:nvGrpSpPr>
        <p:grpSpPr bwMode="auto">
          <a:xfrm>
            <a:off x="3038475" y="4186238"/>
            <a:ext cx="635000" cy="485775"/>
            <a:chOff x="3061" y="2530"/>
            <a:chExt cx="400" cy="306"/>
          </a:xfrm>
        </p:grpSpPr>
        <p:grpSp>
          <p:nvGrpSpPr>
            <p:cNvPr id="72842" name="Group 494"/>
            <p:cNvGrpSpPr>
              <a:grpSpLocks/>
            </p:cNvGrpSpPr>
            <p:nvPr/>
          </p:nvGrpSpPr>
          <p:grpSpPr bwMode="auto">
            <a:xfrm>
              <a:off x="3061" y="2530"/>
              <a:ext cx="327" cy="81"/>
              <a:chOff x="2199" y="955"/>
              <a:chExt cx="2547" cy="506"/>
            </a:xfrm>
          </p:grpSpPr>
          <p:sp>
            <p:nvSpPr>
              <p:cNvPr id="72867" name="Freeform 495"/>
              <p:cNvSpPr>
                <a:spLocks/>
              </p:cNvSpPr>
              <p:nvPr/>
            </p:nvSpPr>
            <p:spPr bwMode="auto">
              <a:xfrm>
                <a:off x="2199" y="1166"/>
                <a:ext cx="260" cy="281"/>
              </a:xfrm>
              <a:custGeom>
                <a:avLst/>
                <a:gdLst>
                  <a:gd name="T0" fmla="*/ 260 w 260"/>
                  <a:gd name="T1" fmla="*/ 0 h 281"/>
                  <a:gd name="T2" fmla="*/ 42 w 260"/>
                  <a:gd name="T3" fmla="*/ 112 h 281"/>
                  <a:gd name="T4" fmla="*/ 35 w 260"/>
                  <a:gd name="T5" fmla="*/ 211 h 281"/>
                  <a:gd name="T6" fmla="*/ 253 w 260"/>
                  <a:gd name="T7" fmla="*/ 281 h 28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0" h="281">
                    <a:moveTo>
                      <a:pt x="260" y="0"/>
                    </a:moveTo>
                    <a:cubicBezTo>
                      <a:pt x="224" y="19"/>
                      <a:pt x="79" y="77"/>
                      <a:pt x="42" y="112"/>
                    </a:cubicBezTo>
                    <a:cubicBezTo>
                      <a:pt x="5" y="143"/>
                      <a:pt x="0" y="183"/>
                      <a:pt x="35" y="211"/>
                    </a:cubicBezTo>
                    <a:cubicBezTo>
                      <a:pt x="70" y="239"/>
                      <a:pt x="208" y="266"/>
                      <a:pt x="253" y="281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68" name="Freeform 496"/>
              <p:cNvSpPr>
                <a:spLocks/>
              </p:cNvSpPr>
              <p:nvPr/>
            </p:nvSpPr>
            <p:spPr bwMode="auto">
              <a:xfrm>
                <a:off x="2482" y="1040"/>
                <a:ext cx="900" cy="421"/>
              </a:xfrm>
              <a:custGeom>
                <a:avLst/>
                <a:gdLst>
                  <a:gd name="T0" fmla="*/ 531 w 900"/>
                  <a:gd name="T1" fmla="*/ 0 h 421"/>
                  <a:gd name="T2" fmla="*/ 279 w 900"/>
                  <a:gd name="T3" fmla="*/ 77 h 421"/>
                  <a:gd name="T4" fmla="*/ 68 w 900"/>
                  <a:gd name="T5" fmla="*/ 182 h 421"/>
                  <a:gd name="T6" fmla="*/ 33 w 900"/>
                  <a:gd name="T7" fmla="*/ 323 h 421"/>
                  <a:gd name="T8" fmla="*/ 328 w 900"/>
                  <a:gd name="T9" fmla="*/ 400 h 421"/>
                  <a:gd name="T10" fmla="*/ 812 w 900"/>
                  <a:gd name="T11" fmla="*/ 421 h 421"/>
                  <a:gd name="T12" fmla="*/ 855 w 900"/>
                  <a:gd name="T13" fmla="*/ 400 h 4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00" h="421">
                    <a:moveTo>
                      <a:pt x="531" y="0"/>
                    </a:moveTo>
                    <a:cubicBezTo>
                      <a:pt x="489" y="13"/>
                      <a:pt x="356" y="47"/>
                      <a:pt x="279" y="77"/>
                    </a:cubicBezTo>
                    <a:cubicBezTo>
                      <a:pt x="202" y="107"/>
                      <a:pt x="109" y="141"/>
                      <a:pt x="68" y="182"/>
                    </a:cubicBezTo>
                    <a:cubicBezTo>
                      <a:pt x="31" y="213"/>
                      <a:pt x="0" y="292"/>
                      <a:pt x="33" y="323"/>
                    </a:cubicBezTo>
                    <a:cubicBezTo>
                      <a:pt x="76" y="359"/>
                      <a:pt x="198" y="384"/>
                      <a:pt x="328" y="400"/>
                    </a:cubicBezTo>
                    <a:cubicBezTo>
                      <a:pt x="458" y="416"/>
                      <a:pt x="724" y="421"/>
                      <a:pt x="812" y="421"/>
                    </a:cubicBezTo>
                    <a:cubicBezTo>
                      <a:pt x="900" y="421"/>
                      <a:pt x="846" y="404"/>
                      <a:pt x="855" y="40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69" name="Freeform 497"/>
              <p:cNvSpPr>
                <a:spLocks/>
              </p:cNvSpPr>
              <p:nvPr/>
            </p:nvSpPr>
            <p:spPr bwMode="auto">
              <a:xfrm>
                <a:off x="2782" y="1068"/>
                <a:ext cx="428" cy="269"/>
              </a:xfrm>
              <a:custGeom>
                <a:avLst/>
                <a:gdLst>
                  <a:gd name="T0" fmla="*/ 428 w 428"/>
                  <a:gd name="T1" fmla="*/ 0 h 269"/>
                  <a:gd name="T2" fmla="*/ 217 w 428"/>
                  <a:gd name="T3" fmla="*/ 35 h 269"/>
                  <a:gd name="T4" fmla="*/ 21 w 428"/>
                  <a:gd name="T5" fmla="*/ 140 h 269"/>
                  <a:gd name="T6" fmla="*/ 91 w 428"/>
                  <a:gd name="T7" fmla="*/ 246 h 269"/>
                  <a:gd name="T8" fmla="*/ 231 w 428"/>
                  <a:gd name="T9" fmla="*/ 267 h 269"/>
                  <a:gd name="T10" fmla="*/ 414 w 428"/>
                  <a:gd name="T11" fmla="*/ 260 h 2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28" h="269">
                    <a:moveTo>
                      <a:pt x="428" y="0"/>
                    </a:moveTo>
                    <a:cubicBezTo>
                      <a:pt x="428" y="0"/>
                      <a:pt x="217" y="35"/>
                      <a:pt x="217" y="35"/>
                    </a:cubicBezTo>
                    <a:cubicBezTo>
                      <a:pt x="217" y="35"/>
                      <a:pt x="42" y="105"/>
                      <a:pt x="21" y="140"/>
                    </a:cubicBezTo>
                    <a:cubicBezTo>
                      <a:pt x="0" y="175"/>
                      <a:pt x="14" y="217"/>
                      <a:pt x="91" y="246"/>
                    </a:cubicBezTo>
                    <a:cubicBezTo>
                      <a:pt x="126" y="267"/>
                      <a:pt x="177" y="265"/>
                      <a:pt x="231" y="267"/>
                    </a:cubicBezTo>
                    <a:cubicBezTo>
                      <a:pt x="285" y="269"/>
                      <a:pt x="376" y="262"/>
                      <a:pt x="414" y="26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70" name="Freeform 498"/>
              <p:cNvSpPr>
                <a:spLocks/>
              </p:cNvSpPr>
              <p:nvPr/>
            </p:nvSpPr>
            <p:spPr bwMode="auto">
              <a:xfrm>
                <a:off x="3554" y="1075"/>
                <a:ext cx="377" cy="239"/>
              </a:xfrm>
              <a:custGeom>
                <a:avLst/>
                <a:gdLst>
                  <a:gd name="T0" fmla="*/ 42 w 377"/>
                  <a:gd name="T1" fmla="*/ 239 h 239"/>
                  <a:gd name="T2" fmla="*/ 335 w 377"/>
                  <a:gd name="T3" fmla="*/ 146 h 239"/>
                  <a:gd name="T4" fmla="*/ 342 w 377"/>
                  <a:gd name="T5" fmla="*/ 47 h 239"/>
                  <a:gd name="T6" fmla="*/ 0 w 377"/>
                  <a:gd name="T7" fmla="*/ 0 h 23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77" h="239">
                    <a:moveTo>
                      <a:pt x="42" y="239"/>
                    </a:moveTo>
                    <a:cubicBezTo>
                      <a:pt x="89" y="224"/>
                      <a:pt x="285" y="178"/>
                      <a:pt x="335" y="146"/>
                    </a:cubicBezTo>
                    <a:cubicBezTo>
                      <a:pt x="372" y="115"/>
                      <a:pt x="377" y="75"/>
                      <a:pt x="342" y="47"/>
                    </a:cubicBezTo>
                    <a:cubicBezTo>
                      <a:pt x="286" y="23"/>
                      <a:pt x="71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71" name="Freeform 499"/>
              <p:cNvSpPr>
                <a:spLocks/>
              </p:cNvSpPr>
              <p:nvPr/>
            </p:nvSpPr>
            <p:spPr bwMode="auto">
              <a:xfrm>
                <a:off x="3646" y="997"/>
                <a:ext cx="660" cy="336"/>
              </a:xfrm>
              <a:custGeom>
                <a:avLst/>
                <a:gdLst>
                  <a:gd name="T0" fmla="*/ 382 w 646"/>
                  <a:gd name="T1" fmla="*/ 529 h 300"/>
                  <a:gd name="T2" fmla="*/ 543 w 646"/>
                  <a:gd name="T3" fmla="*/ 447 h 300"/>
                  <a:gd name="T4" fmla="*/ 675 w 646"/>
                  <a:gd name="T5" fmla="*/ 337 h 300"/>
                  <a:gd name="T6" fmla="*/ 698 w 646"/>
                  <a:gd name="T7" fmla="*/ 188 h 300"/>
                  <a:gd name="T8" fmla="*/ 511 w 646"/>
                  <a:gd name="T9" fmla="*/ 106 h 300"/>
                  <a:gd name="T10" fmla="*/ 0 w 646"/>
                  <a:gd name="T11" fmla="*/ 0 h 3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46" h="300">
                    <a:moveTo>
                      <a:pt x="343" y="300"/>
                    </a:moveTo>
                    <a:cubicBezTo>
                      <a:pt x="367" y="292"/>
                      <a:pt x="443" y="272"/>
                      <a:pt x="487" y="254"/>
                    </a:cubicBezTo>
                    <a:cubicBezTo>
                      <a:pt x="531" y="236"/>
                      <a:pt x="584" y="216"/>
                      <a:pt x="607" y="191"/>
                    </a:cubicBezTo>
                    <a:cubicBezTo>
                      <a:pt x="628" y="173"/>
                      <a:pt x="646" y="125"/>
                      <a:pt x="627" y="107"/>
                    </a:cubicBezTo>
                    <a:cubicBezTo>
                      <a:pt x="603" y="85"/>
                      <a:pt x="563" y="79"/>
                      <a:pt x="459" y="61"/>
                    </a:cubicBezTo>
                    <a:cubicBezTo>
                      <a:pt x="355" y="43"/>
                      <a:pt x="76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72" name="Freeform 500"/>
              <p:cNvSpPr>
                <a:spLocks/>
              </p:cNvSpPr>
              <p:nvPr/>
            </p:nvSpPr>
            <p:spPr bwMode="auto">
              <a:xfrm>
                <a:off x="4116" y="955"/>
                <a:ext cx="630" cy="397"/>
              </a:xfrm>
              <a:custGeom>
                <a:avLst/>
                <a:gdLst>
                  <a:gd name="T0" fmla="*/ 320 w 630"/>
                  <a:gd name="T1" fmla="*/ 397 h 397"/>
                  <a:gd name="T2" fmla="*/ 468 w 630"/>
                  <a:gd name="T3" fmla="*/ 345 h 397"/>
                  <a:gd name="T4" fmla="*/ 590 w 630"/>
                  <a:gd name="T5" fmla="*/ 275 h 397"/>
                  <a:gd name="T6" fmla="*/ 611 w 630"/>
                  <a:gd name="T7" fmla="*/ 181 h 397"/>
                  <a:gd name="T8" fmla="*/ 439 w 630"/>
                  <a:gd name="T9" fmla="*/ 129 h 397"/>
                  <a:gd name="T10" fmla="*/ 0 w 630"/>
                  <a:gd name="T11" fmla="*/ 0 h 3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30" h="397">
                    <a:moveTo>
                      <a:pt x="320" y="397"/>
                    </a:moveTo>
                    <a:cubicBezTo>
                      <a:pt x="345" y="388"/>
                      <a:pt x="423" y="366"/>
                      <a:pt x="468" y="345"/>
                    </a:cubicBezTo>
                    <a:cubicBezTo>
                      <a:pt x="513" y="325"/>
                      <a:pt x="567" y="303"/>
                      <a:pt x="590" y="275"/>
                    </a:cubicBezTo>
                    <a:cubicBezTo>
                      <a:pt x="612" y="255"/>
                      <a:pt x="630" y="201"/>
                      <a:pt x="611" y="181"/>
                    </a:cubicBezTo>
                    <a:cubicBezTo>
                      <a:pt x="586" y="156"/>
                      <a:pt x="541" y="159"/>
                      <a:pt x="439" y="129"/>
                    </a:cubicBezTo>
                    <a:cubicBezTo>
                      <a:pt x="337" y="99"/>
                      <a:pt x="91" y="27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72843" name="Picture 549" descr="laptop_keyboard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3109" y="2736"/>
              <a:ext cx="245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844" name="Freeform 550"/>
            <p:cNvSpPr>
              <a:spLocks/>
            </p:cNvSpPr>
            <p:nvPr/>
          </p:nvSpPr>
          <p:spPr bwMode="auto">
            <a:xfrm>
              <a:off x="3190" y="2638"/>
              <a:ext cx="197" cy="131"/>
            </a:xfrm>
            <a:custGeom>
              <a:avLst/>
              <a:gdLst>
                <a:gd name="T0" fmla="*/ 0 w 2982"/>
                <a:gd name="T1" fmla="*/ 0 h 2442"/>
                <a:gd name="T2" fmla="*/ 0 w 2982"/>
                <a:gd name="T3" fmla="*/ 0 h 2442"/>
                <a:gd name="T4" fmla="*/ 0 w 2982"/>
                <a:gd name="T5" fmla="*/ 0 h 2442"/>
                <a:gd name="T6" fmla="*/ 0 w 2982"/>
                <a:gd name="T7" fmla="*/ 0 h 2442"/>
                <a:gd name="T8" fmla="*/ 0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72845" name="Picture 551" descr="screen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" y="2641"/>
              <a:ext cx="179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846" name="Freeform 552"/>
            <p:cNvSpPr>
              <a:spLocks/>
            </p:cNvSpPr>
            <p:nvPr/>
          </p:nvSpPr>
          <p:spPr bwMode="auto">
            <a:xfrm>
              <a:off x="3226" y="2634"/>
              <a:ext cx="167" cy="25"/>
            </a:xfrm>
            <a:custGeom>
              <a:avLst/>
              <a:gdLst>
                <a:gd name="T0" fmla="*/ 0 w 2528"/>
                <a:gd name="T1" fmla="*/ 0 h 455"/>
                <a:gd name="T2" fmla="*/ 0 w 2528"/>
                <a:gd name="T3" fmla="*/ 0 h 455"/>
                <a:gd name="T4" fmla="*/ 0 w 2528"/>
                <a:gd name="T5" fmla="*/ 0 h 455"/>
                <a:gd name="T6" fmla="*/ 0 w 2528"/>
                <a:gd name="T7" fmla="*/ 0 h 455"/>
                <a:gd name="T8" fmla="*/ 0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47" name="Freeform 553"/>
            <p:cNvSpPr>
              <a:spLocks/>
            </p:cNvSpPr>
            <p:nvPr/>
          </p:nvSpPr>
          <p:spPr bwMode="auto">
            <a:xfrm>
              <a:off x="3189" y="2634"/>
              <a:ext cx="46" cy="102"/>
            </a:xfrm>
            <a:custGeom>
              <a:avLst/>
              <a:gdLst>
                <a:gd name="T0" fmla="*/ 0 w 702"/>
                <a:gd name="T1" fmla="*/ 0 h 1893"/>
                <a:gd name="T2" fmla="*/ 0 w 702"/>
                <a:gd name="T3" fmla="*/ 0 h 1893"/>
                <a:gd name="T4" fmla="*/ 0 w 702"/>
                <a:gd name="T5" fmla="*/ 0 h 1893"/>
                <a:gd name="T6" fmla="*/ 0 w 702"/>
                <a:gd name="T7" fmla="*/ 0 h 1893"/>
                <a:gd name="T8" fmla="*/ 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48" name="Freeform 554"/>
            <p:cNvSpPr>
              <a:spLocks/>
            </p:cNvSpPr>
            <p:nvPr/>
          </p:nvSpPr>
          <p:spPr bwMode="auto">
            <a:xfrm>
              <a:off x="3342" y="2652"/>
              <a:ext cx="50" cy="117"/>
            </a:xfrm>
            <a:custGeom>
              <a:avLst/>
              <a:gdLst>
                <a:gd name="T0" fmla="*/ 0 w 756"/>
                <a:gd name="T1" fmla="*/ 0 h 2184"/>
                <a:gd name="T2" fmla="*/ 0 w 756"/>
                <a:gd name="T3" fmla="*/ 0 h 2184"/>
                <a:gd name="T4" fmla="*/ 0 w 756"/>
                <a:gd name="T5" fmla="*/ 0 h 2184"/>
                <a:gd name="T6" fmla="*/ 0 w 756"/>
                <a:gd name="T7" fmla="*/ 0 h 2184"/>
                <a:gd name="T8" fmla="*/ 0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49" name="Freeform 555"/>
            <p:cNvSpPr>
              <a:spLocks/>
            </p:cNvSpPr>
            <p:nvPr/>
          </p:nvSpPr>
          <p:spPr bwMode="auto">
            <a:xfrm>
              <a:off x="3188" y="2730"/>
              <a:ext cx="183" cy="40"/>
            </a:xfrm>
            <a:custGeom>
              <a:avLst/>
              <a:gdLst>
                <a:gd name="T0" fmla="*/ 0 w 2773"/>
                <a:gd name="T1" fmla="*/ 0 h 738"/>
                <a:gd name="T2" fmla="*/ 0 w 2773"/>
                <a:gd name="T3" fmla="*/ 0 h 738"/>
                <a:gd name="T4" fmla="*/ 0 w 2773"/>
                <a:gd name="T5" fmla="*/ 0 h 738"/>
                <a:gd name="T6" fmla="*/ 0 w 2773"/>
                <a:gd name="T7" fmla="*/ 0 h 738"/>
                <a:gd name="T8" fmla="*/ 0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50" name="Freeform 556"/>
            <p:cNvSpPr>
              <a:spLocks/>
            </p:cNvSpPr>
            <p:nvPr/>
          </p:nvSpPr>
          <p:spPr bwMode="auto">
            <a:xfrm>
              <a:off x="3347" y="2653"/>
              <a:ext cx="47" cy="118"/>
            </a:xfrm>
            <a:custGeom>
              <a:avLst/>
              <a:gdLst>
                <a:gd name="T0" fmla="*/ 0 w 637"/>
                <a:gd name="T1" fmla="*/ 0 h 1659"/>
                <a:gd name="T2" fmla="*/ 0 w 637"/>
                <a:gd name="T3" fmla="*/ 0 h 1659"/>
                <a:gd name="T4" fmla="*/ 0 w 637"/>
                <a:gd name="T5" fmla="*/ 0 h 1659"/>
                <a:gd name="T6" fmla="*/ 0 w 637"/>
                <a:gd name="T7" fmla="*/ 0 h 1659"/>
                <a:gd name="T8" fmla="*/ 0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51" name="Freeform 557"/>
            <p:cNvSpPr>
              <a:spLocks/>
            </p:cNvSpPr>
            <p:nvPr/>
          </p:nvSpPr>
          <p:spPr bwMode="auto">
            <a:xfrm>
              <a:off x="3188" y="2736"/>
              <a:ext cx="163" cy="39"/>
            </a:xfrm>
            <a:custGeom>
              <a:avLst/>
              <a:gdLst>
                <a:gd name="T0" fmla="*/ 0 w 2216"/>
                <a:gd name="T1" fmla="*/ 0 h 550"/>
                <a:gd name="T2" fmla="*/ 0 w 2216"/>
                <a:gd name="T3" fmla="*/ 0 h 550"/>
                <a:gd name="T4" fmla="*/ 0 w 2216"/>
                <a:gd name="T5" fmla="*/ 0 h 550"/>
                <a:gd name="T6" fmla="*/ 0 w 2216"/>
                <a:gd name="T7" fmla="*/ 0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72852" name="Group 558"/>
            <p:cNvGrpSpPr>
              <a:grpSpLocks/>
            </p:cNvGrpSpPr>
            <p:nvPr/>
          </p:nvGrpSpPr>
          <p:grpSpPr bwMode="auto">
            <a:xfrm>
              <a:off x="3186" y="2777"/>
              <a:ext cx="55" cy="24"/>
              <a:chOff x="1740" y="2642"/>
              <a:chExt cx="752" cy="327"/>
            </a:xfrm>
          </p:grpSpPr>
          <p:sp>
            <p:nvSpPr>
              <p:cNvPr id="72861" name="Freeform 559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62" name="Freeform 560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63" name="Freeform 561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64" name="Freeform 562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65" name="Freeform 563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66" name="Freeform 564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2853" name="Freeform 565"/>
            <p:cNvSpPr>
              <a:spLocks/>
            </p:cNvSpPr>
            <p:nvPr/>
          </p:nvSpPr>
          <p:spPr bwMode="auto">
            <a:xfrm>
              <a:off x="3280" y="2781"/>
              <a:ext cx="67" cy="51"/>
            </a:xfrm>
            <a:custGeom>
              <a:avLst/>
              <a:gdLst>
                <a:gd name="T0" fmla="*/ 0 w 990"/>
                <a:gd name="T1" fmla="*/ 0 h 792"/>
                <a:gd name="T2" fmla="*/ 0 w 990"/>
                <a:gd name="T3" fmla="*/ 0 h 792"/>
                <a:gd name="T4" fmla="*/ 0 w 990"/>
                <a:gd name="T5" fmla="*/ 0 h 792"/>
                <a:gd name="T6" fmla="*/ 0 w 990"/>
                <a:gd name="T7" fmla="*/ 0 h 792"/>
                <a:gd name="T8" fmla="*/ 0 w 990"/>
                <a:gd name="T9" fmla="*/ 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54" name="Freeform 566"/>
            <p:cNvSpPr>
              <a:spLocks/>
            </p:cNvSpPr>
            <p:nvPr/>
          </p:nvSpPr>
          <p:spPr bwMode="auto">
            <a:xfrm>
              <a:off x="3109" y="2785"/>
              <a:ext cx="171" cy="46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55" name="Freeform 567"/>
            <p:cNvSpPr>
              <a:spLocks/>
            </p:cNvSpPr>
            <p:nvPr/>
          </p:nvSpPr>
          <p:spPr bwMode="auto">
            <a:xfrm>
              <a:off x="3110" y="2776"/>
              <a:ext cx="1" cy="10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56" name="Freeform 568"/>
            <p:cNvSpPr>
              <a:spLocks/>
            </p:cNvSpPr>
            <p:nvPr/>
          </p:nvSpPr>
          <p:spPr bwMode="auto">
            <a:xfrm>
              <a:off x="3110" y="2738"/>
              <a:ext cx="79" cy="39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57" name="Freeform 569"/>
            <p:cNvSpPr>
              <a:spLocks/>
            </p:cNvSpPr>
            <p:nvPr/>
          </p:nvSpPr>
          <p:spPr bwMode="auto">
            <a:xfrm>
              <a:off x="3115" y="2778"/>
              <a:ext cx="162" cy="4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58" name="Freeform 570"/>
            <p:cNvSpPr>
              <a:spLocks/>
            </p:cNvSpPr>
            <p:nvPr/>
          </p:nvSpPr>
          <p:spPr bwMode="auto">
            <a:xfrm flipV="1">
              <a:off x="3277" y="2775"/>
              <a:ext cx="66" cy="4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59" name="Freeform 589"/>
            <p:cNvSpPr>
              <a:spLocks/>
            </p:cNvSpPr>
            <p:nvPr/>
          </p:nvSpPr>
          <p:spPr bwMode="auto">
            <a:xfrm>
              <a:off x="3382" y="2736"/>
              <a:ext cx="1" cy="10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60" name="Freeform 590"/>
            <p:cNvSpPr>
              <a:spLocks/>
            </p:cNvSpPr>
            <p:nvPr/>
          </p:nvSpPr>
          <p:spPr bwMode="auto">
            <a:xfrm>
              <a:off x="3382" y="2698"/>
              <a:ext cx="79" cy="39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2728" name="Group 632"/>
          <p:cNvGrpSpPr>
            <a:grpSpLocks/>
          </p:cNvGrpSpPr>
          <p:nvPr/>
        </p:nvGrpSpPr>
        <p:grpSpPr bwMode="auto">
          <a:xfrm>
            <a:off x="3925888" y="4354513"/>
            <a:ext cx="536575" cy="401637"/>
            <a:chOff x="3328" y="2543"/>
            <a:chExt cx="338" cy="253"/>
          </a:xfrm>
        </p:grpSpPr>
        <p:grpSp>
          <p:nvGrpSpPr>
            <p:cNvPr id="72815" name="Group 487"/>
            <p:cNvGrpSpPr>
              <a:grpSpLocks/>
            </p:cNvGrpSpPr>
            <p:nvPr/>
          </p:nvGrpSpPr>
          <p:grpSpPr bwMode="auto">
            <a:xfrm>
              <a:off x="3328" y="2543"/>
              <a:ext cx="327" cy="81"/>
              <a:chOff x="2199" y="955"/>
              <a:chExt cx="2547" cy="506"/>
            </a:xfrm>
          </p:grpSpPr>
          <p:sp>
            <p:nvSpPr>
              <p:cNvPr id="72836" name="Freeform 488"/>
              <p:cNvSpPr>
                <a:spLocks/>
              </p:cNvSpPr>
              <p:nvPr/>
            </p:nvSpPr>
            <p:spPr bwMode="auto">
              <a:xfrm>
                <a:off x="2199" y="1166"/>
                <a:ext cx="260" cy="281"/>
              </a:xfrm>
              <a:custGeom>
                <a:avLst/>
                <a:gdLst>
                  <a:gd name="T0" fmla="*/ 260 w 260"/>
                  <a:gd name="T1" fmla="*/ 0 h 281"/>
                  <a:gd name="T2" fmla="*/ 42 w 260"/>
                  <a:gd name="T3" fmla="*/ 112 h 281"/>
                  <a:gd name="T4" fmla="*/ 35 w 260"/>
                  <a:gd name="T5" fmla="*/ 211 h 281"/>
                  <a:gd name="T6" fmla="*/ 253 w 260"/>
                  <a:gd name="T7" fmla="*/ 281 h 28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0" h="281">
                    <a:moveTo>
                      <a:pt x="260" y="0"/>
                    </a:moveTo>
                    <a:cubicBezTo>
                      <a:pt x="224" y="19"/>
                      <a:pt x="79" y="77"/>
                      <a:pt x="42" y="112"/>
                    </a:cubicBezTo>
                    <a:cubicBezTo>
                      <a:pt x="5" y="143"/>
                      <a:pt x="0" y="183"/>
                      <a:pt x="35" y="211"/>
                    </a:cubicBezTo>
                    <a:cubicBezTo>
                      <a:pt x="70" y="239"/>
                      <a:pt x="208" y="266"/>
                      <a:pt x="253" y="281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37" name="Freeform 489"/>
              <p:cNvSpPr>
                <a:spLocks/>
              </p:cNvSpPr>
              <p:nvPr/>
            </p:nvSpPr>
            <p:spPr bwMode="auto">
              <a:xfrm>
                <a:off x="2482" y="1040"/>
                <a:ext cx="900" cy="421"/>
              </a:xfrm>
              <a:custGeom>
                <a:avLst/>
                <a:gdLst>
                  <a:gd name="T0" fmla="*/ 531 w 900"/>
                  <a:gd name="T1" fmla="*/ 0 h 421"/>
                  <a:gd name="T2" fmla="*/ 279 w 900"/>
                  <a:gd name="T3" fmla="*/ 77 h 421"/>
                  <a:gd name="T4" fmla="*/ 68 w 900"/>
                  <a:gd name="T5" fmla="*/ 182 h 421"/>
                  <a:gd name="T6" fmla="*/ 33 w 900"/>
                  <a:gd name="T7" fmla="*/ 323 h 421"/>
                  <a:gd name="T8" fmla="*/ 328 w 900"/>
                  <a:gd name="T9" fmla="*/ 400 h 421"/>
                  <a:gd name="T10" fmla="*/ 812 w 900"/>
                  <a:gd name="T11" fmla="*/ 421 h 421"/>
                  <a:gd name="T12" fmla="*/ 855 w 900"/>
                  <a:gd name="T13" fmla="*/ 400 h 4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00" h="421">
                    <a:moveTo>
                      <a:pt x="531" y="0"/>
                    </a:moveTo>
                    <a:cubicBezTo>
                      <a:pt x="489" y="13"/>
                      <a:pt x="356" y="47"/>
                      <a:pt x="279" y="77"/>
                    </a:cubicBezTo>
                    <a:cubicBezTo>
                      <a:pt x="202" y="107"/>
                      <a:pt x="109" y="141"/>
                      <a:pt x="68" y="182"/>
                    </a:cubicBezTo>
                    <a:cubicBezTo>
                      <a:pt x="31" y="213"/>
                      <a:pt x="0" y="292"/>
                      <a:pt x="33" y="323"/>
                    </a:cubicBezTo>
                    <a:cubicBezTo>
                      <a:pt x="76" y="359"/>
                      <a:pt x="198" y="384"/>
                      <a:pt x="328" y="400"/>
                    </a:cubicBezTo>
                    <a:cubicBezTo>
                      <a:pt x="458" y="416"/>
                      <a:pt x="724" y="421"/>
                      <a:pt x="812" y="421"/>
                    </a:cubicBezTo>
                    <a:cubicBezTo>
                      <a:pt x="900" y="421"/>
                      <a:pt x="846" y="404"/>
                      <a:pt x="855" y="40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38" name="Freeform 490"/>
              <p:cNvSpPr>
                <a:spLocks/>
              </p:cNvSpPr>
              <p:nvPr/>
            </p:nvSpPr>
            <p:spPr bwMode="auto">
              <a:xfrm>
                <a:off x="2782" y="1068"/>
                <a:ext cx="428" cy="269"/>
              </a:xfrm>
              <a:custGeom>
                <a:avLst/>
                <a:gdLst>
                  <a:gd name="T0" fmla="*/ 428 w 428"/>
                  <a:gd name="T1" fmla="*/ 0 h 269"/>
                  <a:gd name="T2" fmla="*/ 217 w 428"/>
                  <a:gd name="T3" fmla="*/ 35 h 269"/>
                  <a:gd name="T4" fmla="*/ 21 w 428"/>
                  <a:gd name="T5" fmla="*/ 140 h 269"/>
                  <a:gd name="T6" fmla="*/ 91 w 428"/>
                  <a:gd name="T7" fmla="*/ 246 h 269"/>
                  <a:gd name="T8" fmla="*/ 231 w 428"/>
                  <a:gd name="T9" fmla="*/ 267 h 269"/>
                  <a:gd name="T10" fmla="*/ 414 w 428"/>
                  <a:gd name="T11" fmla="*/ 260 h 2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28" h="269">
                    <a:moveTo>
                      <a:pt x="428" y="0"/>
                    </a:moveTo>
                    <a:cubicBezTo>
                      <a:pt x="428" y="0"/>
                      <a:pt x="217" y="35"/>
                      <a:pt x="217" y="35"/>
                    </a:cubicBezTo>
                    <a:cubicBezTo>
                      <a:pt x="217" y="35"/>
                      <a:pt x="42" y="105"/>
                      <a:pt x="21" y="140"/>
                    </a:cubicBezTo>
                    <a:cubicBezTo>
                      <a:pt x="0" y="175"/>
                      <a:pt x="14" y="217"/>
                      <a:pt x="91" y="246"/>
                    </a:cubicBezTo>
                    <a:cubicBezTo>
                      <a:pt x="126" y="267"/>
                      <a:pt x="177" y="265"/>
                      <a:pt x="231" y="267"/>
                    </a:cubicBezTo>
                    <a:cubicBezTo>
                      <a:pt x="285" y="269"/>
                      <a:pt x="376" y="262"/>
                      <a:pt x="414" y="26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39" name="Freeform 491"/>
              <p:cNvSpPr>
                <a:spLocks/>
              </p:cNvSpPr>
              <p:nvPr/>
            </p:nvSpPr>
            <p:spPr bwMode="auto">
              <a:xfrm>
                <a:off x="3554" y="1075"/>
                <a:ext cx="377" cy="239"/>
              </a:xfrm>
              <a:custGeom>
                <a:avLst/>
                <a:gdLst>
                  <a:gd name="T0" fmla="*/ 42 w 377"/>
                  <a:gd name="T1" fmla="*/ 239 h 239"/>
                  <a:gd name="T2" fmla="*/ 335 w 377"/>
                  <a:gd name="T3" fmla="*/ 146 h 239"/>
                  <a:gd name="T4" fmla="*/ 342 w 377"/>
                  <a:gd name="T5" fmla="*/ 47 h 239"/>
                  <a:gd name="T6" fmla="*/ 0 w 377"/>
                  <a:gd name="T7" fmla="*/ 0 h 23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77" h="239">
                    <a:moveTo>
                      <a:pt x="42" y="239"/>
                    </a:moveTo>
                    <a:cubicBezTo>
                      <a:pt x="89" y="224"/>
                      <a:pt x="285" y="178"/>
                      <a:pt x="335" y="146"/>
                    </a:cubicBezTo>
                    <a:cubicBezTo>
                      <a:pt x="372" y="115"/>
                      <a:pt x="377" y="75"/>
                      <a:pt x="342" y="47"/>
                    </a:cubicBezTo>
                    <a:cubicBezTo>
                      <a:pt x="286" y="23"/>
                      <a:pt x="71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40" name="Freeform 492"/>
              <p:cNvSpPr>
                <a:spLocks/>
              </p:cNvSpPr>
              <p:nvPr/>
            </p:nvSpPr>
            <p:spPr bwMode="auto">
              <a:xfrm>
                <a:off x="3646" y="997"/>
                <a:ext cx="660" cy="336"/>
              </a:xfrm>
              <a:custGeom>
                <a:avLst/>
                <a:gdLst>
                  <a:gd name="T0" fmla="*/ 382 w 646"/>
                  <a:gd name="T1" fmla="*/ 529 h 300"/>
                  <a:gd name="T2" fmla="*/ 543 w 646"/>
                  <a:gd name="T3" fmla="*/ 447 h 300"/>
                  <a:gd name="T4" fmla="*/ 675 w 646"/>
                  <a:gd name="T5" fmla="*/ 337 h 300"/>
                  <a:gd name="T6" fmla="*/ 698 w 646"/>
                  <a:gd name="T7" fmla="*/ 188 h 300"/>
                  <a:gd name="T8" fmla="*/ 511 w 646"/>
                  <a:gd name="T9" fmla="*/ 106 h 300"/>
                  <a:gd name="T10" fmla="*/ 0 w 646"/>
                  <a:gd name="T11" fmla="*/ 0 h 3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46" h="300">
                    <a:moveTo>
                      <a:pt x="343" y="300"/>
                    </a:moveTo>
                    <a:cubicBezTo>
                      <a:pt x="367" y="292"/>
                      <a:pt x="443" y="272"/>
                      <a:pt x="487" y="254"/>
                    </a:cubicBezTo>
                    <a:cubicBezTo>
                      <a:pt x="531" y="236"/>
                      <a:pt x="584" y="216"/>
                      <a:pt x="607" y="191"/>
                    </a:cubicBezTo>
                    <a:cubicBezTo>
                      <a:pt x="628" y="173"/>
                      <a:pt x="646" y="125"/>
                      <a:pt x="627" y="107"/>
                    </a:cubicBezTo>
                    <a:cubicBezTo>
                      <a:pt x="603" y="85"/>
                      <a:pt x="563" y="79"/>
                      <a:pt x="459" y="61"/>
                    </a:cubicBezTo>
                    <a:cubicBezTo>
                      <a:pt x="355" y="43"/>
                      <a:pt x="76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41" name="Freeform 493"/>
              <p:cNvSpPr>
                <a:spLocks/>
              </p:cNvSpPr>
              <p:nvPr/>
            </p:nvSpPr>
            <p:spPr bwMode="auto">
              <a:xfrm>
                <a:off x="4116" y="955"/>
                <a:ext cx="630" cy="397"/>
              </a:xfrm>
              <a:custGeom>
                <a:avLst/>
                <a:gdLst>
                  <a:gd name="T0" fmla="*/ 320 w 630"/>
                  <a:gd name="T1" fmla="*/ 397 h 397"/>
                  <a:gd name="T2" fmla="*/ 468 w 630"/>
                  <a:gd name="T3" fmla="*/ 345 h 397"/>
                  <a:gd name="T4" fmla="*/ 590 w 630"/>
                  <a:gd name="T5" fmla="*/ 275 h 397"/>
                  <a:gd name="T6" fmla="*/ 611 w 630"/>
                  <a:gd name="T7" fmla="*/ 181 h 397"/>
                  <a:gd name="T8" fmla="*/ 439 w 630"/>
                  <a:gd name="T9" fmla="*/ 129 h 397"/>
                  <a:gd name="T10" fmla="*/ 0 w 630"/>
                  <a:gd name="T11" fmla="*/ 0 h 3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30" h="397">
                    <a:moveTo>
                      <a:pt x="320" y="397"/>
                    </a:moveTo>
                    <a:cubicBezTo>
                      <a:pt x="345" y="388"/>
                      <a:pt x="423" y="366"/>
                      <a:pt x="468" y="345"/>
                    </a:cubicBezTo>
                    <a:cubicBezTo>
                      <a:pt x="513" y="325"/>
                      <a:pt x="567" y="303"/>
                      <a:pt x="590" y="275"/>
                    </a:cubicBezTo>
                    <a:cubicBezTo>
                      <a:pt x="612" y="255"/>
                      <a:pt x="630" y="201"/>
                      <a:pt x="611" y="181"/>
                    </a:cubicBezTo>
                    <a:cubicBezTo>
                      <a:pt x="586" y="156"/>
                      <a:pt x="541" y="159"/>
                      <a:pt x="439" y="129"/>
                    </a:cubicBezTo>
                    <a:cubicBezTo>
                      <a:pt x="337" y="99"/>
                      <a:pt x="91" y="27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72816" name="Picture 571" descr="laptop_keyboard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3381" y="2696"/>
              <a:ext cx="245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817" name="Freeform 572"/>
            <p:cNvSpPr>
              <a:spLocks/>
            </p:cNvSpPr>
            <p:nvPr/>
          </p:nvSpPr>
          <p:spPr bwMode="auto">
            <a:xfrm>
              <a:off x="3462" y="2598"/>
              <a:ext cx="197" cy="131"/>
            </a:xfrm>
            <a:custGeom>
              <a:avLst/>
              <a:gdLst>
                <a:gd name="T0" fmla="*/ 0 w 2982"/>
                <a:gd name="T1" fmla="*/ 0 h 2442"/>
                <a:gd name="T2" fmla="*/ 0 w 2982"/>
                <a:gd name="T3" fmla="*/ 0 h 2442"/>
                <a:gd name="T4" fmla="*/ 0 w 2982"/>
                <a:gd name="T5" fmla="*/ 0 h 2442"/>
                <a:gd name="T6" fmla="*/ 0 w 2982"/>
                <a:gd name="T7" fmla="*/ 0 h 2442"/>
                <a:gd name="T8" fmla="*/ 0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72818" name="Picture 573" descr="screen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2" y="2601"/>
              <a:ext cx="179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819" name="Freeform 574"/>
            <p:cNvSpPr>
              <a:spLocks/>
            </p:cNvSpPr>
            <p:nvPr/>
          </p:nvSpPr>
          <p:spPr bwMode="auto">
            <a:xfrm>
              <a:off x="3498" y="2594"/>
              <a:ext cx="167" cy="25"/>
            </a:xfrm>
            <a:custGeom>
              <a:avLst/>
              <a:gdLst>
                <a:gd name="T0" fmla="*/ 0 w 2528"/>
                <a:gd name="T1" fmla="*/ 0 h 455"/>
                <a:gd name="T2" fmla="*/ 0 w 2528"/>
                <a:gd name="T3" fmla="*/ 0 h 455"/>
                <a:gd name="T4" fmla="*/ 0 w 2528"/>
                <a:gd name="T5" fmla="*/ 0 h 455"/>
                <a:gd name="T6" fmla="*/ 0 w 2528"/>
                <a:gd name="T7" fmla="*/ 0 h 455"/>
                <a:gd name="T8" fmla="*/ 0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20" name="Freeform 575"/>
            <p:cNvSpPr>
              <a:spLocks/>
            </p:cNvSpPr>
            <p:nvPr/>
          </p:nvSpPr>
          <p:spPr bwMode="auto">
            <a:xfrm>
              <a:off x="3461" y="2594"/>
              <a:ext cx="46" cy="102"/>
            </a:xfrm>
            <a:custGeom>
              <a:avLst/>
              <a:gdLst>
                <a:gd name="T0" fmla="*/ 0 w 702"/>
                <a:gd name="T1" fmla="*/ 0 h 1893"/>
                <a:gd name="T2" fmla="*/ 0 w 702"/>
                <a:gd name="T3" fmla="*/ 0 h 1893"/>
                <a:gd name="T4" fmla="*/ 0 w 702"/>
                <a:gd name="T5" fmla="*/ 0 h 1893"/>
                <a:gd name="T6" fmla="*/ 0 w 702"/>
                <a:gd name="T7" fmla="*/ 0 h 1893"/>
                <a:gd name="T8" fmla="*/ 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21" name="Freeform 576"/>
            <p:cNvSpPr>
              <a:spLocks/>
            </p:cNvSpPr>
            <p:nvPr/>
          </p:nvSpPr>
          <p:spPr bwMode="auto">
            <a:xfrm>
              <a:off x="3614" y="2612"/>
              <a:ext cx="50" cy="117"/>
            </a:xfrm>
            <a:custGeom>
              <a:avLst/>
              <a:gdLst>
                <a:gd name="T0" fmla="*/ 0 w 756"/>
                <a:gd name="T1" fmla="*/ 0 h 2184"/>
                <a:gd name="T2" fmla="*/ 0 w 756"/>
                <a:gd name="T3" fmla="*/ 0 h 2184"/>
                <a:gd name="T4" fmla="*/ 0 w 756"/>
                <a:gd name="T5" fmla="*/ 0 h 2184"/>
                <a:gd name="T6" fmla="*/ 0 w 756"/>
                <a:gd name="T7" fmla="*/ 0 h 2184"/>
                <a:gd name="T8" fmla="*/ 0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22" name="Freeform 577"/>
            <p:cNvSpPr>
              <a:spLocks/>
            </p:cNvSpPr>
            <p:nvPr/>
          </p:nvSpPr>
          <p:spPr bwMode="auto">
            <a:xfrm>
              <a:off x="3460" y="2690"/>
              <a:ext cx="183" cy="40"/>
            </a:xfrm>
            <a:custGeom>
              <a:avLst/>
              <a:gdLst>
                <a:gd name="T0" fmla="*/ 0 w 2773"/>
                <a:gd name="T1" fmla="*/ 0 h 738"/>
                <a:gd name="T2" fmla="*/ 0 w 2773"/>
                <a:gd name="T3" fmla="*/ 0 h 738"/>
                <a:gd name="T4" fmla="*/ 0 w 2773"/>
                <a:gd name="T5" fmla="*/ 0 h 738"/>
                <a:gd name="T6" fmla="*/ 0 w 2773"/>
                <a:gd name="T7" fmla="*/ 0 h 738"/>
                <a:gd name="T8" fmla="*/ 0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23" name="Freeform 578"/>
            <p:cNvSpPr>
              <a:spLocks/>
            </p:cNvSpPr>
            <p:nvPr/>
          </p:nvSpPr>
          <p:spPr bwMode="auto">
            <a:xfrm>
              <a:off x="3619" y="2613"/>
              <a:ext cx="47" cy="118"/>
            </a:xfrm>
            <a:custGeom>
              <a:avLst/>
              <a:gdLst>
                <a:gd name="T0" fmla="*/ 0 w 637"/>
                <a:gd name="T1" fmla="*/ 0 h 1659"/>
                <a:gd name="T2" fmla="*/ 0 w 637"/>
                <a:gd name="T3" fmla="*/ 0 h 1659"/>
                <a:gd name="T4" fmla="*/ 0 w 637"/>
                <a:gd name="T5" fmla="*/ 0 h 1659"/>
                <a:gd name="T6" fmla="*/ 0 w 637"/>
                <a:gd name="T7" fmla="*/ 0 h 1659"/>
                <a:gd name="T8" fmla="*/ 0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24" name="Freeform 579"/>
            <p:cNvSpPr>
              <a:spLocks/>
            </p:cNvSpPr>
            <p:nvPr/>
          </p:nvSpPr>
          <p:spPr bwMode="auto">
            <a:xfrm>
              <a:off x="3460" y="2696"/>
              <a:ext cx="163" cy="39"/>
            </a:xfrm>
            <a:custGeom>
              <a:avLst/>
              <a:gdLst>
                <a:gd name="T0" fmla="*/ 0 w 2216"/>
                <a:gd name="T1" fmla="*/ 0 h 550"/>
                <a:gd name="T2" fmla="*/ 0 w 2216"/>
                <a:gd name="T3" fmla="*/ 0 h 550"/>
                <a:gd name="T4" fmla="*/ 0 w 2216"/>
                <a:gd name="T5" fmla="*/ 0 h 550"/>
                <a:gd name="T6" fmla="*/ 0 w 2216"/>
                <a:gd name="T7" fmla="*/ 0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72825" name="Group 580"/>
            <p:cNvGrpSpPr>
              <a:grpSpLocks/>
            </p:cNvGrpSpPr>
            <p:nvPr/>
          </p:nvGrpSpPr>
          <p:grpSpPr bwMode="auto">
            <a:xfrm>
              <a:off x="3458" y="2737"/>
              <a:ext cx="55" cy="24"/>
              <a:chOff x="1740" y="2642"/>
              <a:chExt cx="752" cy="327"/>
            </a:xfrm>
          </p:grpSpPr>
          <p:sp>
            <p:nvSpPr>
              <p:cNvPr id="72830" name="Freeform 581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31" name="Freeform 582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32" name="Freeform 583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33" name="Freeform 584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34" name="Freeform 585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35" name="Freeform 586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2826" name="Freeform 587"/>
            <p:cNvSpPr>
              <a:spLocks/>
            </p:cNvSpPr>
            <p:nvPr/>
          </p:nvSpPr>
          <p:spPr bwMode="auto">
            <a:xfrm>
              <a:off x="3552" y="2741"/>
              <a:ext cx="67" cy="51"/>
            </a:xfrm>
            <a:custGeom>
              <a:avLst/>
              <a:gdLst>
                <a:gd name="T0" fmla="*/ 0 w 990"/>
                <a:gd name="T1" fmla="*/ 0 h 792"/>
                <a:gd name="T2" fmla="*/ 0 w 990"/>
                <a:gd name="T3" fmla="*/ 0 h 792"/>
                <a:gd name="T4" fmla="*/ 0 w 990"/>
                <a:gd name="T5" fmla="*/ 0 h 792"/>
                <a:gd name="T6" fmla="*/ 0 w 990"/>
                <a:gd name="T7" fmla="*/ 0 h 792"/>
                <a:gd name="T8" fmla="*/ 0 w 990"/>
                <a:gd name="T9" fmla="*/ 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27" name="Freeform 588"/>
            <p:cNvSpPr>
              <a:spLocks/>
            </p:cNvSpPr>
            <p:nvPr/>
          </p:nvSpPr>
          <p:spPr bwMode="auto">
            <a:xfrm>
              <a:off x="3381" y="2745"/>
              <a:ext cx="171" cy="46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28" name="Freeform 591"/>
            <p:cNvSpPr>
              <a:spLocks/>
            </p:cNvSpPr>
            <p:nvPr/>
          </p:nvSpPr>
          <p:spPr bwMode="auto">
            <a:xfrm>
              <a:off x="3387" y="2738"/>
              <a:ext cx="162" cy="4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29" name="Freeform 592"/>
            <p:cNvSpPr>
              <a:spLocks/>
            </p:cNvSpPr>
            <p:nvPr/>
          </p:nvSpPr>
          <p:spPr bwMode="auto">
            <a:xfrm flipV="1">
              <a:off x="3549" y="2735"/>
              <a:ext cx="66" cy="4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2729" name="Group 631"/>
          <p:cNvGrpSpPr>
            <a:grpSpLocks/>
          </p:cNvGrpSpPr>
          <p:nvPr/>
        </p:nvGrpSpPr>
        <p:grpSpPr bwMode="auto">
          <a:xfrm>
            <a:off x="3308350" y="4614863"/>
            <a:ext cx="585788" cy="419100"/>
            <a:chOff x="5096" y="2218"/>
            <a:chExt cx="369" cy="264"/>
          </a:xfrm>
        </p:grpSpPr>
        <p:grpSp>
          <p:nvGrpSpPr>
            <p:cNvPr id="72806" name="Group 622"/>
            <p:cNvGrpSpPr>
              <a:grpSpLocks/>
            </p:cNvGrpSpPr>
            <p:nvPr/>
          </p:nvGrpSpPr>
          <p:grpSpPr bwMode="auto">
            <a:xfrm>
              <a:off x="5096" y="2218"/>
              <a:ext cx="327" cy="81"/>
              <a:chOff x="2199" y="955"/>
              <a:chExt cx="2547" cy="506"/>
            </a:xfrm>
          </p:grpSpPr>
          <p:sp>
            <p:nvSpPr>
              <p:cNvPr id="72809" name="Freeform 623"/>
              <p:cNvSpPr>
                <a:spLocks/>
              </p:cNvSpPr>
              <p:nvPr/>
            </p:nvSpPr>
            <p:spPr bwMode="auto">
              <a:xfrm>
                <a:off x="2199" y="1166"/>
                <a:ext cx="260" cy="281"/>
              </a:xfrm>
              <a:custGeom>
                <a:avLst/>
                <a:gdLst>
                  <a:gd name="T0" fmla="*/ 260 w 260"/>
                  <a:gd name="T1" fmla="*/ 0 h 281"/>
                  <a:gd name="T2" fmla="*/ 42 w 260"/>
                  <a:gd name="T3" fmla="*/ 112 h 281"/>
                  <a:gd name="T4" fmla="*/ 35 w 260"/>
                  <a:gd name="T5" fmla="*/ 211 h 281"/>
                  <a:gd name="T6" fmla="*/ 253 w 260"/>
                  <a:gd name="T7" fmla="*/ 281 h 28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0" h="281">
                    <a:moveTo>
                      <a:pt x="260" y="0"/>
                    </a:moveTo>
                    <a:cubicBezTo>
                      <a:pt x="224" y="19"/>
                      <a:pt x="79" y="77"/>
                      <a:pt x="42" y="112"/>
                    </a:cubicBezTo>
                    <a:cubicBezTo>
                      <a:pt x="5" y="143"/>
                      <a:pt x="0" y="183"/>
                      <a:pt x="35" y="211"/>
                    </a:cubicBezTo>
                    <a:cubicBezTo>
                      <a:pt x="70" y="239"/>
                      <a:pt x="208" y="266"/>
                      <a:pt x="253" y="281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10" name="Freeform 624"/>
              <p:cNvSpPr>
                <a:spLocks/>
              </p:cNvSpPr>
              <p:nvPr/>
            </p:nvSpPr>
            <p:spPr bwMode="auto">
              <a:xfrm>
                <a:off x="2482" y="1040"/>
                <a:ext cx="900" cy="421"/>
              </a:xfrm>
              <a:custGeom>
                <a:avLst/>
                <a:gdLst>
                  <a:gd name="T0" fmla="*/ 531 w 900"/>
                  <a:gd name="T1" fmla="*/ 0 h 421"/>
                  <a:gd name="T2" fmla="*/ 279 w 900"/>
                  <a:gd name="T3" fmla="*/ 77 h 421"/>
                  <a:gd name="T4" fmla="*/ 68 w 900"/>
                  <a:gd name="T5" fmla="*/ 182 h 421"/>
                  <a:gd name="T6" fmla="*/ 33 w 900"/>
                  <a:gd name="T7" fmla="*/ 323 h 421"/>
                  <a:gd name="T8" fmla="*/ 328 w 900"/>
                  <a:gd name="T9" fmla="*/ 400 h 421"/>
                  <a:gd name="T10" fmla="*/ 812 w 900"/>
                  <a:gd name="T11" fmla="*/ 421 h 421"/>
                  <a:gd name="T12" fmla="*/ 855 w 900"/>
                  <a:gd name="T13" fmla="*/ 400 h 4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00" h="421">
                    <a:moveTo>
                      <a:pt x="531" y="0"/>
                    </a:moveTo>
                    <a:cubicBezTo>
                      <a:pt x="489" y="13"/>
                      <a:pt x="356" y="47"/>
                      <a:pt x="279" y="77"/>
                    </a:cubicBezTo>
                    <a:cubicBezTo>
                      <a:pt x="202" y="107"/>
                      <a:pt x="109" y="141"/>
                      <a:pt x="68" y="182"/>
                    </a:cubicBezTo>
                    <a:cubicBezTo>
                      <a:pt x="31" y="213"/>
                      <a:pt x="0" y="292"/>
                      <a:pt x="33" y="323"/>
                    </a:cubicBezTo>
                    <a:cubicBezTo>
                      <a:pt x="76" y="359"/>
                      <a:pt x="198" y="384"/>
                      <a:pt x="328" y="400"/>
                    </a:cubicBezTo>
                    <a:cubicBezTo>
                      <a:pt x="458" y="416"/>
                      <a:pt x="724" y="421"/>
                      <a:pt x="812" y="421"/>
                    </a:cubicBezTo>
                    <a:cubicBezTo>
                      <a:pt x="900" y="421"/>
                      <a:pt x="846" y="404"/>
                      <a:pt x="855" y="40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11" name="Freeform 625"/>
              <p:cNvSpPr>
                <a:spLocks/>
              </p:cNvSpPr>
              <p:nvPr/>
            </p:nvSpPr>
            <p:spPr bwMode="auto">
              <a:xfrm>
                <a:off x="2782" y="1068"/>
                <a:ext cx="428" cy="269"/>
              </a:xfrm>
              <a:custGeom>
                <a:avLst/>
                <a:gdLst>
                  <a:gd name="T0" fmla="*/ 428 w 428"/>
                  <a:gd name="T1" fmla="*/ 0 h 269"/>
                  <a:gd name="T2" fmla="*/ 217 w 428"/>
                  <a:gd name="T3" fmla="*/ 35 h 269"/>
                  <a:gd name="T4" fmla="*/ 21 w 428"/>
                  <a:gd name="T5" fmla="*/ 140 h 269"/>
                  <a:gd name="T6" fmla="*/ 91 w 428"/>
                  <a:gd name="T7" fmla="*/ 246 h 269"/>
                  <a:gd name="T8" fmla="*/ 231 w 428"/>
                  <a:gd name="T9" fmla="*/ 267 h 269"/>
                  <a:gd name="T10" fmla="*/ 414 w 428"/>
                  <a:gd name="T11" fmla="*/ 260 h 2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28" h="269">
                    <a:moveTo>
                      <a:pt x="428" y="0"/>
                    </a:moveTo>
                    <a:cubicBezTo>
                      <a:pt x="428" y="0"/>
                      <a:pt x="217" y="35"/>
                      <a:pt x="217" y="35"/>
                    </a:cubicBezTo>
                    <a:cubicBezTo>
                      <a:pt x="217" y="35"/>
                      <a:pt x="42" y="105"/>
                      <a:pt x="21" y="140"/>
                    </a:cubicBezTo>
                    <a:cubicBezTo>
                      <a:pt x="0" y="175"/>
                      <a:pt x="14" y="217"/>
                      <a:pt x="91" y="246"/>
                    </a:cubicBezTo>
                    <a:cubicBezTo>
                      <a:pt x="126" y="267"/>
                      <a:pt x="177" y="265"/>
                      <a:pt x="231" y="267"/>
                    </a:cubicBezTo>
                    <a:cubicBezTo>
                      <a:pt x="285" y="269"/>
                      <a:pt x="376" y="262"/>
                      <a:pt x="414" y="26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12" name="Freeform 626"/>
              <p:cNvSpPr>
                <a:spLocks/>
              </p:cNvSpPr>
              <p:nvPr/>
            </p:nvSpPr>
            <p:spPr bwMode="auto">
              <a:xfrm>
                <a:off x="3554" y="1075"/>
                <a:ext cx="377" cy="239"/>
              </a:xfrm>
              <a:custGeom>
                <a:avLst/>
                <a:gdLst>
                  <a:gd name="T0" fmla="*/ 42 w 377"/>
                  <a:gd name="T1" fmla="*/ 239 h 239"/>
                  <a:gd name="T2" fmla="*/ 335 w 377"/>
                  <a:gd name="T3" fmla="*/ 146 h 239"/>
                  <a:gd name="T4" fmla="*/ 342 w 377"/>
                  <a:gd name="T5" fmla="*/ 47 h 239"/>
                  <a:gd name="T6" fmla="*/ 0 w 377"/>
                  <a:gd name="T7" fmla="*/ 0 h 23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77" h="239">
                    <a:moveTo>
                      <a:pt x="42" y="239"/>
                    </a:moveTo>
                    <a:cubicBezTo>
                      <a:pt x="89" y="224"/>
                      <a:pt x="285" y="178"/>
                      <a:pt x="335" y="146"/>
                    </a:cubicBezTo>
                    <a:cubicBezTo>
                      <a:pt x="372" y="115"/>
                      <a:pt x="377" y="75"/>
                      <a:pt x="342" y="47"/>
                    </a:cubicBezTo>
                    <a:cubicBezTo>
                      <a:pt x="286" y="23"/>
                      <a:pt x="71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13" name="Freeform 627"/>
              <p:cNvSpPr>
                <a:spLocks/>
              </p:cNvSpPr>
              <p:nvPr/>
            </p:nvSpPr>
            <p:spPr bwMode="auto">
              <a:xfrm>
                <a:off x="3646" y="997"/>
                <a:ext cx="660" cy="336"/>
              </a:xfrm>
              <a:custGeom>
                <a:avLst/>
                <a:gdLst>
                  <a:gd name="T0" fmla="*/ 382 w 646"/>
                  <a:gd name="T1" fmla="*/ 529 h 300"/>
                  <a:gd name="T2" fmla="*/ 543 w 646"/>
                  <a:gd name="T3" fmla="*/ 447 h 300"/>
                  <a:gd name="T4" fmla="*/ 675 w 646"/>
                  <a:gd name="T5" fmla="*/ 337 h 300"/>
                  <a:gd name="T6" fmla="*/ 698 w 646"/>
                  <a:gd name="T7" fmla="*/ 188 h 300"/>
                  <a:gd name="T8" fmla="*/ 511 w 646"/>
                  <a:gd name="T9" fmla="*/ 106 h 300"/>
                  <a:gd name="T10" fmla="*/ 0 w 646"/>
                  <a:gd name="T11" fmla="*/ 0 h 3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46" h="300">
                    <a:moveTo>
                      <a:pt x="343" y="300"/>
                    </a:moveTo>
                    <a:cubicBezTo>
                      <a:pt x="367" y="292"/>
                      <a:pt x="443" y="272"/>
                      <a:pt x="487" y="254"/>
                    </a:cubicBezTo>
                    <a:cubicBezTo>
                      <a:pt x="531" y="236"/>
                      <a:pt x="584" y="216"/>
                      <a:pt x="607" y="191"/>
                    </a:cubicBezTo>
                    <a:cubicBezTo>
                      <a:pt x="628" y="173"/>
                      <a:pt x="646" y="125"/>
                      <a:pt x="627" y="107"/>
                    </a:cubicBezTo>
                    <a:cubicBezTo>
                      <a:pt x="603" y="85"/>
                      <a:pt x="563" y="79"/>
                      <a:pt x="459" y="61"/>
                    </a:cubicBezTo>
                    <a:cubicBezTo>
                      <a:pt x="355" y="43"/>
                      <a:pt x="76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14" name="Freeform 628"/>
              <p:cNvSpPr>
                <a:spLocks/>
              </p:cNvSpPr>
              <p:nvPr/>
            </p:nvSpPr>
            <p:spPr bwMode="auto">
              <a:xfrm>
                <a:off x="4116" y="955"/>
                <a:ext cx="630" cy="397"/>
              </a:xfrm>
              <a:custGeom>
                <a:avLst/>
                <a:gdLst>
                  <a:gd name="T0" fmla="*/ 320 w 630"/>
                  <a:gd name="T1" fmla="*/ 397 h 397"/>
                  <a:gd name="T2" fmla="*/ 468 w 630"/>
                  <a:gd name="T3" fmla="*/ 345 h 397"/>
                  <a:gd name="T4" fmla="*/ 590 w 630"/>
                  <a:gd name="T5" fmla="*/ 275 h 397"/>
                  <a:gd name="T6" fmla="*/ 611 w 630"/>
                  <a:gd name="T7" fmla="*/ 181 h 397"/>
                  <a:gd name="T8" fmla="*/ 439 w 630"/>
                  <a:gd name="T9" fmla="*/ 129 h 397"/>
                  <a:gd name="T10" fmla="*/ 0 w 630"/>
                  <a:gd name="T11" fmla="*/ 0 h 3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30" h="397">
                    <a:moveTo>
                      <a:pt x="320" y="397"/>
                    </a:moveTo>
                    <a:cubicBezTo>
                      <a:pt x="345" y="388"/>
                      <a:pt x="423" y="366"/>
                      <a:pt x="468" y="345"/>
                    </a:cubicBezTo>
                    <a:cubicBezTo>
                      <a:pt x="513" y="325"/>
                      <a:pt x="567" y="303"/>
                      <a:pt x="590" y="275"/>
                    </a:cubicBezTo>
                    <a:cubicBezTo>
                      <a:pt x="612" y="255"/>
                      <a:pt x="630" y="201"/>
                      <a:pt x="611" y="181"/>
                    </a:cubicBezTo>
                    <a:cubicBezTo>
                      <a:pt x="586" y="156"/>
                      <a:pt x="541" y="159"/>
                      <a:pt x="439" y="129"/>
                    </a:cubicBezTo>
                    <a:cubicBezTo>
                      <a:pt x="337" y="99"/>
                      <a:pt x="91" y="27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72807" name="Picture 629" descr="access_point_stylized_small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2" y="2250"/>
              <a:ext cx="273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808" name="Picture 630" descr="access_point_stylized_small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5" y="2251"/>
              <a:ext cx="2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2730" name="Group 633"/>
          <p:cNvGrpSpPr>
            <a:grpSpLocks/>
          </p:cNvGrpSpPr>
          <p:nvPr/>
        </p:nvGrpSpPr>
        <p:grpSpPr bwMode="auto">
          <a:xfrm>
            <a:off x="3009900" y="5040313"/>
            <a:ext cx="635000" cy="485775"/>
            <a:chOff x="3061" y="2530"/>
            <a:chExt cx="400" cy="306"/>
          </a:xfrm>
        </p:grpSpPr>
        <p:grpSp>
          <p:nvGrpSpPr>
            <p:cNvPr id="72775" name="Group 634"/>
            <p:cNvGrpSpPr>
              <a:grpSpLocks/>
            </p:cNvGrpSpPr>
            <p:nvPr/>
          </p:nvGrpSpPr>
          <p:grpSpPr bwMode="auto">
            <a:xfrm>
              <a:off x="3061" y="2530"/>
              <a:ext cx="327" cy="81"/>
              <a:chOff x="2199" y="955"/>
              <a:chExt cx="2547" cy="506"/>
            </a:xfrm>
          </p:grpSpPr>
          <p:sp>
            <p:nvSpPr>
              <p:cNvPr id="72800" name="Freeform 635"/>
              <p:cNvSpPr>
                <a:spLocks/>
              </p:cNvSpPr>
              <p:nvPr/>
            </p:nvSpPr>
            <p:spPr bwMode="auto">
              <a:xfrm>
                <a:off x="2199" y="1166"/>
                <a:ext cx="260" cy="281"/>
              </a:xfrm>
              <a:custGeom>
                <a:avLst/>
                <a:gdLst>
                  <a:gd name="T0" fmla="*/ 260 w 260"/>
                  <a:gd name="T1" fmla="*/ 0 h 281"/>
                  <a:gd name="T2" fmla="*/ 42 w 260"/>
                  <a:gd name="T3" fmla="*/ 112 h 281"/>
                  <a:gd name="T4" fmla="*/ 35 w 260"/>
                  <a:gd name="T5" fmla="*/ 211 h 281"/>
                  <a:gd name="T6" fmla="*/ 253 w 260"/>
                  <a:gd name="T7" fmla="*/ 281 h 28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0" h="281">
                    <a:moveTo>
                      <a:pt x="260" y="0"/>
                    </a:moveTo>
                    <a:cubicBezTo>
                      <a:pt x="224" y="19"/>
                      <a:pt x="79" y="77"/>
                      <a:pt x="42" y="112"/>
                    </a:cubicBezTo>
                    <a:cubicBezTo>
                      <a:pt x="5" y="143"/>
                      <a:pt x="0" y="183"/>
                      <a:pt x="35" y="211"/>
                    </a:cubicBezTo>
                    <a:cubicBezTo>
                      <a:pt x="70" y="239"/>
                      <a:pt x="208" y="266"/>
                      <a:pt x="253" y="281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01" name="Freeform 636"/>
              <p:cNvSpPr>
                <a:spLocks/>
              </p:cNvSpPr>
              <p:nvPr/>
            </p:nvSpPr>
            <p:spPr bwMode="auto">
              <a:xfrm>
                <a:off x="2482" y="1040"/>
                <a:ext cx="900" cy="421"/>
              </a:xfrm>
              <a:custGeom>
                <a:avLst/>
                <a:gdLst>
                  <a:gd name="T0" fmla="*/ 531 w 900"/>
                  <a:gd name="T1" fmla="*/ 0 h 421"/>
                  <a:gd name="T2" fmla="*/ 279 w 900"/>
                  <a:gd name="T3" fmla="*/ 77 h 421"/>
                  <a:gd name="T4" fmla="*/ 68 w 900"/>
                  <a:gd name="T5" fmla="*/ 182 h 421"/>
                  <a:gd name="T6" fmla="*/ 33 w 900"/>
                  <a:gd name="T7" fmla="*/ 323 h 421"/>
                  <a:gd name="T8" fmla="*/ 328 w 900"/>
                  <a:gd name="T9" fmla="*/ 400 h 421"/>
                  <a:gd name="T10" fmla="*/ 812 w 900"/>
                  <a:gd name="T11" fmla="*/ 421 h 421"/>
                  <a:gd name="T12" fmla="*/ 855 w 900"/>
                  <a:gd name="T13" fmla="*/ 400 h 4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00" h="421">
                    <a:moveTo>
                      <a:pt x="531" y="0"/>
                    </a:moveTo>
                    <a:cubicBezTo>
                      <a:pt x="489" y="13"/>
                      <a:pt x="356" y="47"/>
                      <a:pt x="279" y="77"/>
                    </a:cubicBezTo>
                    <a:cubicBezTo>
                      <a:pt x="202" y="107"/>
                      <a:pt x="109" y="141"/>
                      <a:pt x="68" y="182"/>
                    </a:cubicBezTo>
                    <a:cubicBezTo>
                      <a:pt x="31" y="213"/>
                      <a:pt x="0" y="292"/>
                      <a:pt x="33" y="323"/>
                    </a:cubicBezTo>
                    <a:cubicBezTo>
                      <a:pt x="76" y="359"/>
                      <a:pt x="198" y="384"/>
                      <a:pt x="328" y="400"/>
                    </a:cubicBezTo>
                    <a:cubicBezTo>
                      <a:pt x="458" y="416"/>
                      <a:pt x="724" y="421"/>
                      <a:pt x="812" y="421"/>
                    </a:cubicBezTo>
                    <a:cubicBezTo>
                      <a:pt x="900" y="421"/>
                      <a:pt x="846" y="404"/>
                      <a:pt x="855" y="40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02" name="Freeform 637"/>
              <p:cNvSpPr>
                <a:spLocks/>
              </p:cNvSpPr>
              <p:nvPr/>
            </p:nvSpPr>
            <p:spPr bwMode="auto">
              <a:xfrm>
                <a:off x="2782" y="1068"/>
                <a:ext cx="428" cy="269"/>
              </a:xfrm>
              <a:custGeom>
                <a:avLst/>
                <a:gdLst>
                  <a:gd name="T0" fmla="*/ 428 w 428"/>
                  <a:gd name="T1" fmla="*/ 0 h 269"/>
                  <a:gd name="T2" fmla="*/ 217 w 428"/>
                  <a:gd name="T3" fmla="*/ 35 h 269"/>
                  <a:gd name="T4" fmla="*/ 21 w 428"/>
                  <a:gd name="T5" fmla="*/ 140 h 269"/>
                  <a:gd name="T6" fmla="*/ 91 w 428"/>
                  <a:gd name="T7" fmla="*/ 246 h 269"/>
                  <a:gd name="T8" fmla="*/ 231 w 428"/>
                  <a:gd name="T9" fmla="*/ 267 h 269"/>
                  <a:gd name="T10" fmla="*/ 414 w 428"/>
                  <a:gd name="T11" fmla="*/ 260 h 2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28" h="269">
                    <a:moveTo>
                      <a:pt x="428" y="0"/>
                    </a:moveTo>
                    <a:cubicBezTo>
                      <a:pt x="428" y="0"/>
                      <a:pt x="217" y="35"/>
                      <a:pt x="217" y="35"/>
                    </a:cubicBezTo>
                    <a:cubicBezTo>
                      <a:pt x="217" y="35"/>
                      <a:pt x="42" y="105"/>
                      <a:pt x="21" y="140"/>
                    </a:cubicBezTo>
                    <a:cubicBezTo>
                      <a:pt x="0" y="175"/>
                      <a:pt x="14" y="217"/>
                      <a:pt x="91" y="246"/>
                    </a:cubicBezTo>
                    <a:cubicBezTo>
                      <a:pt x="126" y="267"/>
                      <a:pt x="177" y="265"/>
                      <a:pt x="231" y="267"/>
                    </a:cubicBezTo>
                    <a:cubicBezTo>
                      <a:pt x="285" y="269"/>
                      <a:pt x="376" y="262"/>
                      <a:pt x="414" y="26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03" name="Freeform 638"/>
              <p:cNvSpPr>
                <a:spLocks/>
              </p:cNvSpPr>
              <p:nvPr/>
            </p:nvSpPr>
            <p:spPr bwMode="auto">
              <a:xfrm>
                <a:off x="3554" y="1075"/>
                <a:ext cx="377" cy="239"/>
              </a:xfrm>
              <a:custGeom>
                <a:avLst/>
                <a:gdLst>
                  <a:gd name="T0" fmla="*/ 42 w 377"/>
                  <a:gd name="T1" fmla="*/ 239 h 239"/>
                  <a:gd name="T2" fmla="*/ 335 w 377"/>
                  <a:gd name="T3" fmla="*/ 146 h 239"/>
                  <a:gd name="T4" fmla="*/ 342 w 377"/>
                  <a:gd name="T5" fmla="*/ 47 h 239"/>
                  <a:gd name="T6" fmla="*/ 0 w 377"/>
                  <a:gd name="T7" fmla="*/ 0 h 23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77" h="239">
                    <a:moveTo>
                      <a:pt x="42" y="239"/>
                    </a:moveTo>
                    <a:cubicBezTo>
                      <a:pt x="89" y="224"/>
                      <a:pt x="285" y="178"/>
                      <a:pt x="335" y="146"/>
                    </a:cubicBezTo>
                    <a:cubicBezTo>
                      <a:pt x="372" y="115"/>
                      <a:pt x="377" y="75"/>
                      <a:pt x="342" y="47"/>
                    </a:cubicBezTo>
                    <a:cubicBezTo>
                      <a:pt x="286" y="23"/>
                      <a:pt x="71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04" name="Freeform 639"/>
              <p:cNvSpPr>
                <a:spLocks/>
              </p:cNvSpPr>
              <p:nvPr/>
            </p:nvSpPr>
            <p:spPr bwMode="auto">
              <a:xfrm>
                <a:off x="3646" y="997"/>
                <a:ext cx="660" cy="336"/>
              </a:xfrm>
              <a:custGeom>
                <a:avLst/>
                <a:gdLst>
                  <a:gd name="T0" fmla="*/ 382 w 646"/>
                  <a:gd name="T1" fmla="*/ 529 h 300"/>
                  <a:gd name="T2" fmla="*/ 543 w 646"/>
                  <a:gd name="T3" fmla="*/ 447 h 300"/>
                  <a:gd name="T4" fmla="*/ 675 w 646"/>
                  <a:gd name="T5" fmla="*/ 337 h 300"/>
                  <a:gd name="T6" fmla="*/ 698 w 646"/>
                  <a:gd name="T7" fmla="*/ 188 h 300"/>
                  <a:gd name="T8" fmla="*/ 511 w 646"/>
                  <a:gd name="T9" fmla="*/ 106 h 300"/>
                  <a:gd name="T10" fmla="*/ 0 w 646"/>
                  <a:gd name="T11" fmla="*/ 0 h 3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46" h="300">
                    <a:moveTo>
                      <a:pt x="343" y="300"/>
                    </a:moveTo>
                    <a:cubicBezTo>
                      <a:pt x="367" y="292"/>
                      <a:pt x="443" y="272"/>
                      <a:pt x="487" y="254"/>
                    </a:cubicBezTo>
                    <a:cubicBezTo>
                      <a:pt x="531" y="236"/>
                      <a:pt x="584" y="216"/>
                      <a:pt x="607" y="191"/>
                    </a:cubicBezTo>
                    <a:cubicBezTo>
                      <a:pt x="628" y="173"/>
                      <a:pt x="646" y="125"/>
                      <a:pt x="627" y="107"/>
                    </a:cubicBezTo>
                    <a:cubicBezTo>
                      <a:pt x="603" y="85"/>
                      <a:pt x="563" y="79"/>
                      <a:pt x="459" y="61"/>
                    </a:cubicBezTo>
                    <a:cubicBezTo>
                      <a:pt x="355" y="43"/>
                      <a:pt x="76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05" name="Freeform 640"/>
              <p:cNvSpPr>
                <a:spLocks/>
              </p:cNvSpPr>
              <p:nvPr/>
            </p:nvSpPr>
            <p:spPr bwMode="auto">
              <a:xfrm>
                <a:off x="4116" y="955"/>
                <a:ext cx="630" cy="397"/>
              </a:xfrm>
              <a:custGeom>
                <a:avLst/>
                <a:gdLst>
                  <a:gd name="T0" fmla="*/ 320 w 630"/>
                  <a:gd name="T1" fmla="*/ 397 h 397"/>
                  <a:gd name="T2" fmla="*/ 468 w 630"/>
                  <a:gd name="T3" fmla="*/ 345 h 397"/>
                  <a:gd name="T4" fmla="*/ 590 w 630"/>
                  <a:gd name="T5" fmla="*/ 275 h 397"/>
                  <a:gd name="T6" fmla="*/ 611 w 630"/>
                  <a:gd name="T7" fmla="*/ 181 h 397"/>
                  <a:gd name="T8" fmla="*/ 439 w 630"/>
                  <a:gd name="T9" fmla="*/ 129 h 397"/>
                  <a:gd name="T10" fmla="*/ 0 w 630"/>
                  <a:gd name="T11" fmla="*/ 0 h 3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30" h="397">
                    <a:moveTo>
                      <a:pt x="320" y="397"/>
                    </a:moveTo>
                    <a:cubicBezTo>
                      <a:pt x="345" y="388"/>
                      <a:pt x="423" y="366"/>
                      <a:pt x="468" y="345"/>
                    </a:cubicBezTo>
                    <a:cubicBezTo>
                      <a:pt x="513" y="325"/>
                      <a:pt x="567" y="303"/>
                      <a:pt x="590" y="275"/>
                    </a:cubicBezTo>
                    <a:cubicBezTo>
                      <a:pt x="612" y="255"/>
                      <a:pt x="630" y="201"/>
                      <a:pt x="611" y="181"/>
                    </a:cubicBezTo>
                    <a:cubicBezTo>
                      <a:pt x="586" y="156"/>
                      <a:pt x="541" y="159"/>
                      <a:pt x="439" y="129"/>
                    </a:cubicBezTo>
                    <a:cubicBezTo>
                      <a:pt x="337" y="99"/>
                      <a:pt x="91" y="27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72776" name="Picture 641" descr="laptop_keyboard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3109" y="2736"/>
              <a:ext cx="245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77" name="Freeform 642"/>
            <p:cNvSpPr>
              <a:spLocks/>
            </p:cNvSpPr>
            <p:nvPr/>
          </p:nvSpPr>
          <p:spPr bwMode="auto">
            <a:xfrm>
              <a:off x="3190" y="2638"/>
              <a:ext cx="197" cy="131"/>
            </a:xfrm>
            <a:custGeom>
              <a:avLst/>
              <a:gdLst>
                <a:gd name="T0" fmla="*/ 0 w 2982"/>
                <a:gd name="T1" fmla="*/ 0 h 2442"/>
                <a:gd name="T2" fmla="*/ 0 w 2982"/>
                <a:gd name="T3" fmla="*/ 0 h 2442"/>
                <a:gd name="T4" fmla="*/ 0 w 2982"/>
                <a:gd name="T5" fmla="*/ 0 h 2442"/>
                <a:gd name="T6" fmla="*/ 0 w 2982"/>
                <a:gd name="T7" fmla="*/ 0 h 2442"/>
                <a:gd name="T8" fmla="*/ 0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72778" name="Picture 643" descr="screen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" y="2641"/>
              <a:ext cx="179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79" name="Freeform 644"/>
            <p:cNvSpPr>
              <a:spLocks/>
            </p:cNvSpPr>
            <p:nvPr/>
          </p:nvSpPr>
          <p:spPr bwMode="auto">
            <a:xfrm>
              <a:off x="3226" y="2634"/>
              <a:ext cx="167" cy="25"/>
            </a:xfrm>
            <a:custGeom>
              <a:avLst/>
              <a:gdLst>
                <a:gd name="T0" fmla="*/ 0 w 2528"/>
                <a:gd name="T1" fmla="*/ 0 h 455"/>
                <a:gd name="T2" fmla="*/ 0 w 2528"/>
                <a:gd name="T3" fmla="*/ 0 h 455"/>
                <a:gd name="T4" fmla="*/ 0 w 2528"/>
                <a:gd name="T5" fmla="*/ 0 h 455"/>
                <a:gd name="T6" fmla="*/ 0 w 2528"/>
                <a:gd name="T7" fmla="*/ 0 h 455"/>
                <a:gd name="T8" fmla="*/ 0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80" name="Freeform 645"/>
            <p:cNvSpPr>
              <a:spLocks/>
            </p:cNvSpPr>
            <p:nvPr/>
          </p:nvSpPr>
          <p:spPr bwMode="auto">
            <a:xfrm>
              <a:off x="3189" y="2634"/>
              <a:ext cx="46" cy="102"/>
            </a:xfrm>
            <a:custGeom>
              <a:avLst/>
              <a:gdLst>
                <a:gd name="T0" fmla="*/ 0 w 702"/>
                <a:gd name="T1" fmla="*/ 0 h 1893"/>
                <a:gd name="T2" fmla="*/ 0 w 702"/>
                <a:gd name="T3" fmla="*/ 0 h 1893"/>
                <a:gd name="T4" fmla="*/ 0 w 702"/>
                <a:gd name="T5" fmla="*/ 0 h 1893"/>
                <a:gd name="T6" fmla="*/ 0 w 702"/>
                <a:gd name="T7" fmla="*/ 0 h 1893"/>
                <a:gd name="T8" fmla="*/ 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81" name="Freeform 646"/>
            <p:cNvSpPr>
              <a:spLocks/>
            </p:cNvSpPr>
            <p:nvPr/>
          </p:nvSpPr>
          <p:spPr bwMode="auto">
            <a:xfrm>
              <a:off x="3342" y="2652"/>
              <a:ext cx="50" cy="117"/>
            </a:xfrm>
            <a:custGeom>
              <a:avLst/>
              <a:gdLst>
                <a:gd name="T0" fmla="*/ 0 w 756"/>
                <a:gd name="T1" fmla="*/ 0 h 2184"/>
                <a:gd name="T2" fmla="*/ 0 w 756"/>
                <a:gd name="T3" fmla="*/ 0 h 2184"/>
                <a:gd name="T4" fmla="*/ 0 w 756"/>
                <a:gd name="T5" fmla="*/ 0 h 2184"/>
                <a:gd name="T6" fmla="*/ 0 w 756"/>
                <a:gd name="T7" fmla="*/ 0 h 2184"/>
                <a:gd name="T8" fmla="*/ 0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82" name="Freeform 647"/>
            <p:cNvSpPr>
              <a:spLocks/>
            </p:cNvSpPr>
            <p:nvPr/>
          </p:nvSpPr>
          <p:spPr bwMode="auto">
            <a:xfrm>
              <a:off x="3188" y="2730"/>
              <a:ext cx="183" cy="40"/>
            </a:xfrm>
            <a:custGeom>
              <a:avLst/>
              <a:gdLst>
                <a:gd name="T0" fmla="*/ 0 w 2773"/>
                <a:gd name="T1" fmla="*/ 0 h 738"/>
                <a:gd name="T2" fmla="*/ 0 w 2773"/>
                <a:gd name="T3" fmla="*/ 0 h 738"/>
                <a:gd name="T4" fmla="*/ 0 w 2773"/>
                <a:gd name="T5" fmla="*/ 0 h 738"/>
                <a:gd name="T6" fmla="*/ 0 w 2773"/>
                <a:gd name="T7" fmla="*/ 0 h 738"/>
                <a:gd name="T8" fmla="*/ 0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83" name="Freeform 648"/>
            <p:cNvSpPr>
              <a:spLocks/>
            </p:cNvSpPr>
            <p:nvPr/>
          </p:nvSpPr>
          <p:spPr bwMode="auto">
            <a:xfrm>
              <a:off x="3347" y="2653"/>
              <a:ext cx="47" cy="118"/>
            </a:xfrm>
            <a:custGeom>
              <a:avLst/>
              <a:gdLst>
                <a:gd name="T0" fmla="*/ 0 w 637"/>
                <a:gd name="T1" fmla="*/ 0 h 1659"/>
                <a:gd name="T2" fmla="*/ 0 w 637"/>
                <a:gd name="T3" fmla="*/ 0 h 1659"/>
                <a:gd name="T4" fmla="*/ 0 w 637"/>
                <a:gd name="T5" fmla="*/ 0 h 1659"/>
                <a:gd name="T6" fmla="*/ 0 w 637"/>
                <a:gd name="T7" fmla="*/ 0 h 1659"/>
                <a:gd name="T8" fmla="*/ 0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84" name="Freeform 649"/>
            <p:cNvSpPr>
              <a:spLocks/>
            </p:cNvSpPr>
            <p:nvPr/>
          </p:nvSpPr>
          <p:spPr bwMode="auto">
            <a:xfrm>
              <a:off x="3188" y="2736"/>
              <a:ext cx="163" cy="39"/>
            </a:xfrm>
            <a:custGeom>
              <a:avLst/>
              <a:gdLst>
                <a:gd name="T0" fmla="*/ 0 w 2216"/>
                <a:gd name="T1" fmla="*/ 0 h 550"/>
                <a:gd name="T2" fmla="*/ 0 w 2216"/>
                <a:gd name="T3" fmla="*/ 0 h 550"/>
                <a:gd name="T4" fmla="*/ 0 w 2216"/>
                <a:gd name="T5" fmla="*/ 0 h 550"/>
                <a:gd name="T6" fmla="*/ 0 w 2216"/>
                <a:gd name="T7" fmla="*/ 0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72785" name="Group 650"/>
            <p:cNvGrpSpPr>
              <a:grpSpLocks/>
            </p:cNvGrpSpPr>
            <p:nvPr/>
          </p:nvGrpSpPr>
          <p:grpSpPr bwMode="auto">
            <a:xfrm>
              <a:off x="3186" y="2777"/>
              <a:ext cx="55" cy="24"/>
              <a:chOff x="1740" y="2642"/>
              <a:chExt cx="752" cy="327"/>
            </a:xfrm>
          </p:grpSpPr>
          <p:sp>
            <p:nvSpPr>
              <p:cNvPr id="72794" name="Freeform 651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95" name="Freeform 652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96" name="Freeform 653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97" name="Freeform 654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98" name="Freeform 655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99" name="Freeform 656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2786" name="Freeform 657"/>
            <p:cNvSpPr>
              <a:spLocks/>
            </p:cNvSpPr>
            <p:nvPr/>
          </p:nvSpPr>
          <p:spPr bwMode="auto">
            <a:xfrm>
              <a:off x="3280" y="2781"/>
              <a:ext cx="67" cy="51"/>
            </a:xfrm>
            <a:custGeom>
              <a:avLst/>
              <a:gdLst>
                <a:gd name="T0" fmla="*/ 0 w 990"/>
                <a:gd name="T1" fmla="*/ 0 h 792"/>
                <a:gd name="T2" fmla="*/ 0 w 990"/>
                <a:gd name="T3" fmla="*/ 0 h 792"/>
                <a:gd name="T4" fmla="*/ 0 w 990"/>
                <a:gd name="T5" fmla="*/ 0 h 792"/>
                <a:gd name="T6" fmla="*/ 0 w 990"/>
                <a:gd name="T7" fmla="*/ 0 h 792"/>
                <a:gd name="T8" fmla="*/ 0 w 990"/>
                <a:gd name="T9" fmla="*/ 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87" name="Freeform 658"/>
            <p:cNvSpPr>
              <a:spLocks/>
            </p:cNvSpPr>
            <p:nvPr/>
          </p:nvSpPr>
          <p:spPr bwMode="auto">
            <a:xfrm>
              <a:off x="3109" y="2785"/>
              <a:ext cx="171" cy="46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88" name="Freeform 659"/>
            <p:cNvSpPr>
              <a:spLocks/>
            </p:cNvSpPr>
            <p:nvPr/>
          </p:nvSpPr>
          <p:spPr bwMode="auto">
            <a:xfrm>
              <a:off x="3110" y="2776"/>
              <a:ext cx="1" cy="10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89" name="Freeform 660"/>
            <p:cNvSpPr>
              <a:spLocks/>
            </p:cNvSpPr>
            <p:nvPr/>
          </p:nvSpPr>
          <p:spPr bwMode="auto">
            <a:xfrm>
              <a:off x="3110" y="2738"/>
              <a:ext cx="79" cy="39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90" name="Freeform 661"/>
            <p:cNvSpPr>
              <a:spLocks/>
            </p:cNvSpPr>
            <p:nvPr/>
          </p:nvSpPr>
          <p:spPr bwMode="auto">
            <a:xfrm>
              <a:off x="3115" y="2778"/>
              <a:ext cx="162" cy="4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91" name="Freeform 662"/>
            <p:cNvSpPr>
              <a:spLocks/>
            </p:cNvSpPr>
            <p:nvPr/>
          </p:nvSpPr>
          <p:spPr bwMode="auto">
            <a:xfrm flipV="1">
              <a:off x="3277" y="2775"/>
              <a:ext cx="66" cy="4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92" name="Freeform 663"/>
            <p:cNvSpPr>
              <a:spLocks/>
            </p:cNvSpPr>
            <p:nvPr/>
          </p:nvSpPr>
          <p:spPr bwMode="auto">
            <a:xfrm>
              <a:off x="3382" y="2736"/>
              <a:ext cx="1" cy="10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93" name="Freeform 664"/>
            <p:cNvSpPr>
              <a:spLocks/>
            </p:cNvSpPr>
            <p:nvPr/>
          </p:nvSpPr>
          <p:spPr bwMode="auto">
            <a:xfrm>
              <a:off x="3382" y="2698"/>
              <a:ext cx="79" cy="39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2731" name="Group 665"/>
          <p:cNvGrpSpPr>
            <a:grpSpLocks/>
          </p:cNvGrpSpPr>
          <p:nvPr/>
        </p:nvGrpSpPr>
        <p:grpSpPr bwMode="auto">
          <a:xfrm>
            <a:off x="3492500" y="5095875"/>
            <a:ext cx="635000" cy="485775"/>
            <a:chOff x="3061" y="2530"/>
            <a:chExt cx="400" cy="306"/>
          </a:xfrm>
        </p:grpSpPr>
        <p:grpSp>
          <p:nvGrpSpPr>
            <p:cNvPr id="72744" name="Group 666"/>
            <p:cNvGrpSpPr>
              <a:grpSpLocks/>
            </p:cNvGrpSpPr>
            <p:nvPr/>
          </p:nvGrpSpPr>
          <p:grpSpPr bwMode="auto">
            <a:xfrm>
              <a:off x="3061" y="2530"/>
              <a:ext cx="327" cy="81"/>
              <a:chOff x="2199" y="955"/>
              <a:chExt cx="2547" cy="506"/>
            </a:xfrm>
          </p:grpSpPr>
          <p:sp>
            <p:nvSpPr>
              <p:cNvPr id="72769" name="Freeform 667"/>
              <p:cNvSpPr>
                <a:spLocks/>
              </p:cNvSpPr>
              <p:nvPr/>
            </p:nvSpPr>
            <p:spPr bwMode="auto">
              <a:xfrm>
                <a:off x="2199" y="1166"/>
                <a:ext cx="260" cy="281"/>
              </a:xfrm>
              <a:custGeom>
                <a:avLst/>
                <a:gdLst>
                  <a:gd name="T0" fmla="*/ 260 w 260"/>
                  <a:gd name="T1" fmla="*/ 0 h 281"/>
                  <a:gd name="T2" fmla="*/ 42 w 260"/>
                  <a:gd name="T3" fmla="*/ 112 h 281"/>
                  <a:gd name="T4" fmla="*/ 35 w 260"/>
                  <a:gd name="T5" fmla="*/ 211 h 281"/>
                  <a:gd name="T6" fmla="*/ 253 w 260"/>
                  <a:gd name="T7" fmla="*/ 281 h 28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0" h="281">
                    <a:moveTo>
                      <a:pt x="260" y="0"/>
                    </a:moveTo>
                    <a:cubicBezTo>
                      <a:pt x="224" y="19"/>
                      <a:pt x="79" y="77"/>
                      <a:pt x="42" y="112"/>
                    </a:cubicBezTo>
                    <a:cubicBezTo>
                      <a:pt x="5" y="143"/>
                      <a:pt x="0" y="183"/>
                      <a:pt x="35" y="211"/>
                    </a:cubicBezTo>
                    <a:cubicBezTo>
                      <a:pt x="70" y="239"/>
                      <a:pt x="208" y="266"/>
                      <a:pt x="253" y="281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70" name="Freeform 668"/>
              <p:cNvSpPr>
                <a:spLocks/>
              </p:cNvSpPr>
              <p:nvPr/>
            </p:nvSpPr>
            <p:spPr bwMode="auto">
              <a:xfrm>
                <a:off x="2482" y="1040"/>
                <a:ext cx="900" cy="421"/>
              </a:xfrm>
              <a:custGeom>
                <a:avLst/>
                <a:gdLst>
                  <a:gd name="T0" fmla="*/ 531 w 900"/>
                  <a:gd name="T1" fmla="*/ 0 h 421"/>
                  <a:gd name="T2" fmla="*/ 279 w 900"/>
                  <a:gd name="T3" fmla="*/ 77 h 421"/>
                  <a:gd name="T4" fmla="*/ 68 w 900"/>
                  <a:gd name="T5" fmla="*/ 182 h 421"/>
                  <a:gd name="T6" fmla="*/ 33 w 900"/>
                  <a:gd name="T7" fmla="*/ 323 h 421"/>
                  <a:gd name="T8" fmla="*/ 328 w 900"/>
                  <a:gd name="T9" fmla="*/ 400 h 421"/>
                  <a:gd name="T10" fmla="*/ 812 w 900"/>
                  <a:gd name="T11" fmla="*/ 421 h 421"/>
                  <a:gd name="T12" fmla="*/ 855 w 900"/>
                  <a:gd name="T13" fmla="*/ 400 h 4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00" h="421">
                    <a:moveTo>
                      <a:pt x="531" y="0"/>
                    </a:moveTo>
                    <a:cubicBezTo>
                      <a:pt x="489" y="13"/>
                      <a:pt x="356" y="47"/>
                      <a:pt x="279" y="77"/>
                    </a:cubicBezTo>
                    <a:cubicBezTo>
                      <a:pt x="202" y="107"/>
                      <a:pt x="109" y="141"/>
                      <a:pt x="68" y="182"/>
                    </a:cubicBezTo>
                    <a:cubicBezTo>
                      <a:pt x="31" y="213"/>
                      <a:pt x="0" y="292"/>
                      <a:pt x="33" y="323"/>
                    </a:cubicBezTo>
                    <a:cubicBezTo>
                      <a:pt x="76" y="359"/>
                      <a:pt x="198" y="384"/>
                      <a:pt x="328" y="400"/>
                    </a:cubicBezTo>
                    <a:cubicBezTo>
                      <a:pt x="458" y="416"/>
                      <a:pt x="724" y="421"/>
                      <a:pt x="812" y="421"/>
                    </a:cubicBezTo>
                    <a:cubicBezTo>
                      <a:pt x="900" y="421"/>
                      <a:pt x="846" y="404"/>
                      <a:pt x="855" y="40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71" name="Freeform 669"/>
              <p:cNvSpPr>
                <a:spLocks/>
              </p:cNvSpPr>
              <p:nvPr/>
            </p:nvSpPr>
            <p:spPr bwMode="auto">
              <a:xfrm>
                <a:off x="2782" y="1068"/>
                <a:ext cx="428" cy="269"/>
              </a:xfrm>
              <a:custGeom>
                <a:avLst/>
                <a:gdLst>
                  <a:gd name="T0" fmla="*/ 428 w 428"/>
                  <a:gd name="T1" fmla="*/ 0 h 269"/>
                  <a:gd name="T2" fmla="*/ 217 w 428"/>
                  <a:gd name="T3" fmla="*/ 35 h 269"/>
                  <a:gd name="T4" fmla="*/ 21 w 428"/>
                  <a:gd name="T5" fmla="*/ 140 h 269"/>
                  <a:gd name="T6" fmla="*/ 91 w 428"/>
                  <a:gd name="T7" fmla="*/ 246 h 269"/>
                  <a:gd name="T8" fmla="*/ 231 w 428"/>
                  <a:gd name="T9" fmla="*/ 267 h 269"/>
                  <a:gd name="T10" fmla="*/ 414 w 428"/>
                  <a:gd name="T11" fmla="*/ 260 h 2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28" h="269">
                    <a:moveTo>
                      <a:pt x="428" y="0"/>
                    </a:moveTo>
                    <a:cubicBezTo>
                      <a:pt x="428" y="0"/>
                      <a:pt x="217" y="35"/>
                      <a:pt x="217" y="35"/>
                    </a:cubicBezTo>
                    <a:cubicBezTo>
                      <a:pt x="217" y="35"/>
                      <a:pt x="42" y="105"/>
                      <a:pt x="21" y="140"/>
                    </a:cubicBezTo>
                    <a:cubicBezTo>
                      <a:pt x="0" y="175"/>
                      <a:pt x="14" y="217"/>
                      <a:pt x="91" y="246"/>
                    </a:cubicBezTo>
                    <a:cubicBezTo>
                      <a:pt x="126" y="267"/>
                      <a:pt x="177" y="265"/>
                      <a:pt x="231" y="267"/>
                    </a:cubicBezTo>
                    <a:cubicBezTo>
                      <a:pt x="285" y="269"/>
                      <a:pt x="376" y="262"/>
                      <a:pt x="414" y="26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72" name="Freeform 670"/>
              <p:cNvSpPr>
                <a:spLocks/>
              </p:cNvSpPr>
              <p:nvPr/>
            </p:nvSpPr>
            <p:spPr bwMode="auto">
              <a:xfrm>
                <a:off x="3554" y="1075"/>
                <a:ext cx="377" cy="239"/>
              </a:xfrm>
              <a:custGeom>
                <a:avLst/>
                <a:gdLst>
                  <a:gd name="T0" fmla="*/ 42 w 377"/>
                  <a:gd name="T1" fmla="*/ 239 h 239"/>
                  <a:gd name="T2" fmla="*/ 335 w 377"/>
                  <a:gd name="T3" fmla="*/ 146 h 239"/>
                  <a:gd name="T4" fmla="*/ 342 w 377"/>
                  <a:gd name="T5" fmla="*/ 47 h 239"/>
                  <a:gd name="T6" fmla="*/ 0 w 377"/>
                  <a:gd name="T7" fmla="*/ 0 h 23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77" h="239">
                    <a:moveTo>
                      <a:pt x="42" y="239"/>
                    </a:moveTo>
                    <a:cubicBezTo>
                      <a:pt x="89" y="224"/>
                      <a:pt x="285" y="178"/>
                      <a:pt x="335" y="146"/>
                    </a:cubicBezTo>
                    <a:cubicBezTo>
                      <a:pt x="372" y="115"/>
                      <a:pt x="377" y="75"/>
                      <a:pt x="342" y="47"/>
                    </a:cubicBezTo>
                    <a:cubicBezTo>
                      <a:pt x="286" y="23"/>
                      <a:pt x="71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73" name="Freeform 671"/>
              <p:cNvSpPr>
                <a:spLocks/>
              </p:cNvSpPr>
              <p:nvPr/>
            </p:nvSpPr>
            <p:spPr bwMode="auto">
              <a:xfrm>
                <a:off x="3646" y="997"/>
                <a:ext cx="660" cy="336"/>
              </a:xfrm>
              <a:custGeom>
                <a:avLst/>
                <a:gdLst>
                  <a:gd name="T0" fmla="*/ 382 w 646"/>
                  <a:gd name="T1" fmla="*/ 529 h 300"/>
                  <a:gd name="T2" fmla="*/ 543 w 646"/>
                  <a:gd name="T3" fmla="*/ 447 h 300"/>
                  <a:gd name="T4" fmla="*/ 675 w 646"/>
                  <a:gd name="T5" fmla="*/ 337 h 300"/>
                  <a:gd name="T6" fmla="*/ 698 w 646"/>
                  <a:gd name="T7" fmla="*/ 188 h 300"/>
                  <a:gd name="T8" fmla="*/ 511 w 646"/>
                  <a:gd name="T9" fmla="*/ 106 h 300"/>
                  <a:gd name="T10" fmla="*/ 0 w 646"/>
                  <a:gd name="T11" fmla="*/ 0 h 3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46" h="300">
                    <a:moveTo>
                      <a:pt x="343" y="300"/>
                    </a:moveTo>
                    <a:cubicBezTo>
                      <a:pt x="367" y="292"/>
                      <a:pt x="443" y="272"/>
                      <a:pt x="487" y="254"/>
                    </a:cubicBezTo>
                    <a:cubicBezTo>
                      <a:pt x="531" y="236"/>
                      <a:pt x="584" y="216"/>
                      <a:pt x="607" y="191"/>
                    </a:cubicBezTo>
                    <a:cubicBezTo>
                      <a:pt x="628" y="173"/>
                      <a:pt x="646" y="125"/>
                      <a:pt x="627" y="107"/>
                    </a:cubicBezTo>
                    <a:cubicBezTo>
                      <a:pt x="603" y="85"/>
                      <a:pt x="563" y="79"/>
                      <a:pt x="459" y="61"/>
                    </a:cubicBezTo>
                    <a:cubicBezTo>
                      <a:pt x="355" y="43"/>
                      <a:pt x="76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74" name="Freeform 672"/>
              <p:cNvSpPr>
                <a:spLocks/>
              </p:cNvSpPr>
              <p:nvPr/>
            </p:nvSpPr>
            <p:spPr bwMode="auto">
              <a:xfrm>
                <a:off x="4116" y="955"/>
                <a:ext cx="630" cy="397"/>
              </a:xfrm>
              <a:custGeom>
                <a:avLst/>
                <a:gdLst>
                  <a:gd name="T0" fmla="*/ 320 w 630"/>
                  <a:gd name="T1" fmla="*/ 397 h 397"/>
                  <a:gd name="T2" fmla="*/ 468 w 630"/>
                  <a:gd name="T3" fmla="*/ 345 h 397"/>
                  <a:gd name="T4" fmla="*/ 590 w 630"/>
                  <a:gd name="T5" fmla="*/ 275 h 397"/>
                  <a:gd name="T6" fmla="*/ 611 w 630"/>
                  <a:gd name="T7" fmla="*/ 181 h 397"/>
                  <a:gd name="T8" fmla="*/ 439 w 630"/>
                  <a:gd name="T9" fmla="*/ 129 h 397"/>
                  <a:gd name="T10" fmla="*/ 0 w 630"/>
                  <a:gd name="T11" fmla="*/ 0 h 3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30" h="397">
                    <a:moveTo>
                      <a:pt x="320" y="397"/>
                    </a:moveTo>
                    <a:cubicBezTo>
                      <a:pt x="345" y="388"/>
                      <a:pt x="423" y="366"/>
                      <a:pt x="468" y="345"/>
                    </a:cubicBezTo>
                    <a:cubicBezTo>
                      <a:pt x="513" y="325"/>
                      <a:pt x="567" y="303"/>
                      <a:pt x="590" y="275"/>
                    </a:cubicBezTo>
                    <a:cubicBezTo>
                      <a:pt x="612" y="255"/>
                      <a:pt x="630" y="201"/>
                      <a:pt x="611" y="181"/>
                    </a:cubicBezTo>
                    <a:cubicBezTo>
                      <a:pt x="586" y="156"/>
                      <a:pt x="541" y="159"/>
                      <a:pt x="439" y="129"/>
                    </a:cubicBezTo>
                    <a:cubicBezTo>
                      <a:pt x="337" y="99"/>
                      <a:pt x="91" y="27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72745" name="Picture 673" descr="laptop_keyboard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3109" y="2736"/>
              <a:ext cx="245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46" name="Freeform 674"/>
            <p:cNvSpPr>
              <a:spLocks/>
            </p:cNvSpPr>
            <p:nvPr/>
          </p:nvSpPr>
          <p:spPr bwMode="auto">
            <a:xfrm>
              <a:off x="3190" y="2638"/>
              <a:ext cx="197" cy="131"/>
            </a:xfrm>
            <a:custGeom>
              <a:avLst/>
              <a:gdLst>
                <a:gd name="T0" fmla="*/ 0 w 2982"/>
                <a:gd name="T1" fmla="*/ 0 h 2442"/>
                <a:gd name="T2" fmla="*/ 0 w 2982"/>
                <a:gd name="T3" fmla="*/ 0 h 2442"/>
                <a:gd name="T4" fmla="*/ 0 w 2982"/>
                <a:gd name="T5" fmla="*/ 0 h 2442"/>
                <a:gd name="T6" fmla="*/ 0 w 2982"/>
                <a:gd name="T7" fmla="*/ 0 h 2442"/>
                <a:gd name="T8" fmla="*/ 0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72747" name="Picture 675" descr="screen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" y="2641"/>
              <a:ext cx="179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48" name="Freeform 676"/>
            <p:cNvSpPr>
              <a:spLocks/>
            </p:cNvSpPr>
            <p:nvPr/>
          </p:nvSpPr>
          <p:spPr bwMode="auto">
            <a:xfrm>
              <a:off x="3226" y="2634"/>
              <a:ext cx="167" cy="25"/>
            </a:xfrm>
            <a:custGeom>
              <a:avLst/>
              <a:gdLst>
                <a:gd name="T0" fmla="*/ 0 w 2528"/>
                <a:gd name="T1" fmla="*/ 0 h 455"/>
                <a:gd name="T2" fmla="*/ 0 w 2528"/>
                <a:gd name="T3" fmla="*/ 0 h 455"/>
                <a:gd name="T4" fmla="*/ 0 w 2528"/>
                <a:gd name="T5" fmla="*/ 0 h 455"/>
                <a:gd name="T6" fmla="*/ 0 w 2528"/>
                <a:gd name="T7" fmla="*/ 0 h 455"/>
                <a:gd name="T8" fmla="*/ 0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49" name="Freeform 677"/>
            <p:cNvSpPr>
              <a:spLocks/>
            </p:cNvSpPr>
            <p:nvPr/>
          </p:nvSpPr>
          <p:spPr bwMode="auto">
            <a:xfrm>
              <a:off x="3189" y="2634"/>
              <a:ext cx="46" cy="102"/>
            </a:xfrm>
            <a:custGeom>
              <a:avLst/>
              <a:gdLst>
                <a:gd name="T0" fmla="*/ 0 w 702"/>
                <a:gd name="T1" fmla="*/ 0 h 1893"/>
                <a:gd name="T2" fmla="*/ 0 w 702"/>
                <a:gd name="T3" fmla="*/ 0 h 1893"/>
                <a:gd name="T4" fmla="*/ 0 w 702"/>
                <a:gd name="T5" fmla="*/ 0 h 1893"/>
                <a:gd name="T6" fmla="*/ 0 w 702"/>
                <a:gd name="T7" fmla="*/ 0 h 1893"/>
                <a:gd name="T8" fmla="*/ 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50" name="Freeform 678"/>
            <p:cNvSpPr>
              <a:spLocks/>
            </p:cNvSpPr>
            <p:nvPr/>
          </p:nvSpPr>
          <p:spPr bwMode="auto">
            <a:xfrm>
              <a:off x="3342" y="2652"/>
              <a:ext cx="50" cy="117"/>
            </a:xfrm>
            <a:custGeom>
              <a:avLst/>
              <a:gdLst>
                <a:gd name="T0" fmla="*/ 0 w 756"/>
                <a:gd name="T1" fmla="*/ 0 h 2184"/>
                <a:gd name="T2" fmla="*/ 0 w 756"/>
                <a:gd name="T3" fmla="*/ 0 h 2184"/>
                <a:gd name="T4" fmla="*/ 0 w 756"/>
                <a:gd name="T5" fmla="*/ 0 h 2184"/>
                <a:gd name="T6" fmla="*/ 0 w 756"/>
                <a:gd name="T7" fmla="*/ 0 h 2184"/>
                <a:gd name="T8" fmla="*/ 0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51" name="Freeform 679"/>
            <p:cNvSpPr>
              <a:spLocks/>
            </p:cNvSpPr>
            <p:nvPr/>
          </p:nvSpPr>
          <p:spPr bwMode="auto">
            <a:xfrm>
              <a:off x="3188" y="2730"/>
              <a:ext cx="183" cy="40"/>
            </a:xfrm>
            <a:custGeom>
              <a:avLst/>
              <a:gdLst>
                <a:gd name="T0" fmla="*/ 0 w 2773"/>
                <a:gd name="T1" fmla="*/ 0 h 738"/>
                <a:gd name="T2" fmla="*/ 0 w 2773"/>
                <a:gd name="T3" fmla="*/ 0 h 738"/>
                <a:gd name="T4" fmla="*/ 0 w 2773"/>
                <a:gd name="T5" fmla="*/ 0 h 738"/>
                <a:gd name="T6" fmla="*/ 0 w 2773"/>
                <a:gd name="T7" fmla="*/ 0 h 738"/>
                <a:gd name="T8" fmla="*/ 0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52" name="Freeform 680"/>
            <p:cNvSpPr>
              <a:spLocks/>
            </p:cNvSpPr>
            <p:nvPr/>
          </p:nvSpPr>
          <p:spPr bwMode="auto">
            <a:xfrm>
              <a:off x="3347" y="2653"/>
              <a:ext cx="47" cy="118"/>
            </a:xfrm>
            <a:custGeom>
              <a:avLst/>
              <a:gdLst>
                <a:gd name="T0" fmla="*/ 0 w 637"/>
                <a:gd name="T1" fmla="*/ 0 h 1659"/>
                <a:gd name="T2" fmla="*/ 0 w 637"/>
                <a:gd name="T3" fmla="*/ 0 h 1659"/>
                <a:gd name="T4" fmla="*/ 0 w 637"/>
                <a:gd name="T5" fmla="*/ 0 h 1659"/>
                <a:gd name="T6" fmla="*/ 0 w 637"/>
                <a:gd name="T7" fmla="*/ 0 h 1659"/>
                <a:gd name="T8" fmla="*/ 0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53" name="Freeform 681"/>
            <p:cNvSpPr>
              <a:spLocks/>
            </p:cNvSpPr>
            <p:nvPr/>
          </p:nvSpPr>
          <p:spPr bwMode="auto">
            <a:xfrm>
              <a:off x="3188" y="2736"/>
              <a:ext cx="163" cy="39"/>
            </a:xfrm>
            <a:custGeom>
              <a:avLst/>
              <a:gdLst>
                <a:gd name="T0" fmla="*/ 0 w 2216"/>
                <a:gd name="T1" fmla="*/ 0 h 550"/>
                <a:gd name="T2" fmla="*/ 0 w 2216"/>
                <a:gd name="T3" fmla="*/ 0 h 550"/>
                <a:gd name="T4" fmla="*/ 0 w 2216"/>
                <a:gd name="T5" fmla="*/ 0 h 550"/>
                <a:gd name="T6" fmla="*/ 0 w 2216"/>
                <a:gd name="T7" fmla="*/ 0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72754" name="Group 682"/>
            <p:cNvGrpSpPr>
              <a:grpSpLocks/>
            </p:cNvGrpSpPr>
            <p:nvPr/>
          </p:nvGrpSpPr>
          <p:grpSpPr bwMode="auto">
            <a:xfrm>
              <a:off x="3186" y="2777"/>
              <a:ext cx="55" cy="24"/>
              <a:chOff x="1740" y="2642"/>
              <a:chExt cx="752" cy="327"/>
            </a:xfrm>
          </p:grpSpPr>
          <p:sp>
            <p:nvSpPr>
              <p:cNvPr id="72763" name="Freeform 683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64" name="Freeform 684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65" name="Freeform 685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66" name="Freeform 686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67" name="Freeform 687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68" name="Freeform 688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2755" name="Freeform 689"/>
            <p:cNvSpPr>
              <a:spLocks/>
            </p:cNvSpPr>
            <p:nvPr/>
          </p:nvSpPr>
          <p:spPr bwMode="auto">
            <a:xfrm>
              <a:off x="3280" y="2781"/>
              <a:ext cx="67" cy="51"/>
            </a:xfrm>
            <a:custGeom>
              <a:avLst/>
              <a:gdLst>
                <a:gd name="T0" fmla="*/ 0 w 990"/>
                <a:gd name="T1" fmla="*/ 0 h 792"/>
                <a:gd name="T2" fmla="*/ 0 w 990"/>
                <a:gd name="T3" fmla="*/ 0 h 792"/>
                <a:gd name="T4" fmla="*/ 0 w 990"/>
                <a:gd name="T5" fmla="*/ 0 h 792"/>
                <a:gd name="T6" fmla="*/ 0 w 990"/>
                <a:gd name="T7" fmla="*/ 0 h 792"/>
                <a:gd name="T8" fmla="*/ 0 w 990"/>
                <a:gd name="T9" fmla="*/ 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56" name="Freeform 690"/>
            <p:cNvSpPr>
              <a:spLocks/>
            </p:cNvSpPr>
            <p:nvPr/>
          </p:nvSpPr>
          <p:spPr bwMode="auto">
            <a:xfrm>
              <a:off x="3109" y="2785"/>
              <a:ext cx="171" cy="46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57" name="Freeform 691"/>
            <p:cNvSpPr>
              <a:spLocks/>
            </p:cNvSpPr>
            <p:nvPr/>
          </p:nvSpPr>
          <p:spPr bwMode="auto">
            <a:xfrm>
              <a:off x="3110" y="2776"/>
              <a:ext cx="1" cy="10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58" name="Freeform 692"/>
            <p:cNvSpPr>
              <a:spLocks/>
            </p:cNvSpPr>
            <p:nvPr/>
          </p:nvSpPr>
          <p:spPr bwMode="auto">
            <a:xfrm>
              <a:off x="3110" y="2738"/>
              <a:ext cx="79" cy="39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59" name="Freeform 693"/>
            <p:cNvSpPr>
              <a:spLocks/>
            </p:cNvSpPr>
            <p:nvPr/>
          </p:nvSpPr>
          <p:spPr bwMode="auto">
            <a:xfrm>
              <a:off x="3115" y="2778"/>
              <a:ext cx="162" cy="4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60" name="Freeform 694"/>
            <p:cNvSpPr>
              <a:spLocks/>
            </p:cNvSpPr>
            <p:nvPr/>
          </p:nvSpPr>
          <p:spPr bwMode="auto">
            <a:xfrm flipV="1">
              <a:off x="3277" y="2775"/>
              <a:ext cx="66" cy="4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61" name="Freeform 695"/>
            <p:cNvSpPr>
              <a:spLocks/>
            </p:cNvSpPr>
            <p:nvPr/>
          </p:nvSpPr>
          <p:spPr bwMode="auto">
            <a:xfrm>
              <a:off x="3382" y="2736"/>
              <a:ext cx="1" cy="10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62" name="Freeform 696"/>
            <p:cNvSpPr>
              <a:spLocks/>
            </p:cNvSpPr>
            <p:nvPr/>
          </p:nvSpPr>
          <p:spPr bwMode="auto">
            <a:xfrm>
              <a:off x="3382" y="2698"/>
              <a:ext cx="79" cy="39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2732" name="Group 699"/>
          <p:cNvGrpSpPr>
            <a:grpSpLocks/>
          </p:cNvGrpSpPr>
          <p:nvPr/>
        </p:nvGrpSpPr>
        <p:grpSpPr bwMode="auto">
          <a:xfrm flipH="1">
            <a:off x="1131888" y="4695825"/>
            <a:ext cx="501650" cy="512763"/>
            <a:chOff x="2839" y="3501"/>
            <a:chExt cx="755" cy="803"/>
          </a:xfrm>
        </p:grpSpPr>
        <p:pic>
          <p:nvPicPr>
            <p:cNvPr id="72742" name="Picture 700" descr="desktop_computer_stylized_medium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43" name="Freeform 701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72733" name="Group 702"/>
          <p:cNvGrpSpPr>
            <a:grpSpLocks/>
          </p:cNvGrpSpPr>
          <p:nvPr/>
        </p:nvGrpSpPr>
        <p:grpSpPr bwMode="auto">
          <a:xfrm flipH="1">
            <a:off x="1282700" y="4268788"/>
            <a:ext cx="501650" cy="512762"/>
            <a:chOff x="2839" y="3501"/>
            <a:chExt cx="755" cy="803"/>
          </a:xfrm>
        </p:grpSpPr>
        <p:pic>
          <p:nvPicPr>
            <p:cNvPr id="72740" name="Picture 703" descr="desktop_computer_stylized_medium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41" name="Freeform 704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72734" name="Group 705"/>
          <p:cNvGrpSpPr>
            <a:grpSpLocks/>
          </p:cNvGrpSpPr>
          <p:nvPr/>
        </p:nvGrpSpPr>
        <p:grpSpPr bwMode="auto">
          <a:xfrm>
            <a:off x="1955800" y="4656138"/>
            <a:ext cx="501650" cy="512762"/>
            <a:chOff x="2839" y="3501"/>
            <a:chExt cx="755" cy="803"/>
          </a:xfrm>
        </p:grpSpPr>
        <p:pic>
          <p:nvPicPr>
            <p:cNvPr id="72738" name="Picture 706" descr="desktop_computer_stylized_medium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39" name="Freeform 707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72735" name="Group 708"/>
          <p:cNvGrpSpPr>
            <a:grpSpLocks/>
          </p:cNvGrpSpPr>
          <p:nvPr/>
        </p:nvGrpSpPr>
        <p:grpSpPr bwMode="auto">
          <a:xfrm>
            <a:off x="1757363" y="5095875"/>
            <a:ext cx="501650" cy="512763"/>
            <a:chOff x="2839" y="3501"/>
            <a:chExt cx="755" cy="803"/>
          </a:xfrm>
        </p:grpSpPr>
        <p:pic>
          <p:nvPicPr>
            <p:cNvPr id="72736" name="Picture 709" descr="desktop_computer_stylized_medium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37" name="Freeform 710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Multiple Access Links, Protocols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25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82713"/>
            <a:ext cx="7772400" cy="46482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mtClean="0"/>
              <a:t>three broad classes:</a:t>
            </a:r>
          </a:p>
          <a:p>
            <a:r>
              <a:rPr lang="en-US" altLang="en-US" i="1" smtClean="0">
                <a:solidFill>
                  <a:srgbClr val="CC0000"/>
                </a:solidFill>
              </a:rPr>
              <a:t>channel partitioning</a:t>
            </a:r>
          </a:p>
          <a:p>
            <a:pPr lvl="1"/>
            <a:r>
              <a:rPr lang="en-US" altLang="en-US" sz="2000" smtClean="0"/>
              <a:t>divide channel into smaller </a:t>
            </a:r>
            <a:r>
              <a:rPr lang="ja-JP" altLang="en-US" sz="2000" smtClean="0"/>
              <a:t>“</a:t>
            </a:r>
            <a:r>
              <a:rPr lang="en-US" altLang="ja-JP" sz="2000" smtClean="0"/>
              <a:t>pieces</a:t>
            </a:r>
            <a:r>
              <a:rPr lang="ja-JP" altLang="en-US" sz="2000" smtClean="0"/>
              <a:t>”</a:t>
            </a:r>
            <a:r>
              <a:rPr lang="en-US" altLang="ja-JP" sz="2000" smtClean="0"/>
              <a:t> (time slots, frequency, code)</a:t>
            </a:r>
          </a:p>
          <a:p>
            <a:pPr lvl="1"/>
            <a:r>
              <a:rPr lang="en-US" altLang="en-US" sz="2000" smtClean="0"/>
              <a:t>allocate piece to node for exclusive use</a:t>
            </a:r>
            <a:endParaRPr lang="en-US" altLang="en-US" smtClean="0"/>
          </a:p>
          <a:p>
            <a:r>
              <a:rPr lang="en-US" altLang="en-US" i="1" smtClean="0">
                <a:solidFill>
                  <a:srgbClr val="CC0000"/>
                </a:solidFill>
              </a:rPr>
              <a:t>random access</a:t>
            </a:r>
          </a:p>
          <a:p>
            <a:pPr lvl="1"/>
            <a:r>
              <a:rPr lang="en-US" altLang="en-US" sz="2000" smtClean="0"/>
              <a:t>channel not divided, allow collisions</a:t>
            </a:r>
          </a:p>
          <a:p>
            <a:pPr lvl="1"/>
            <a:r>
              <a:rPr lang="ja-JP" altLang="en-US" sz="2000" smtClean="0"/>
              <a:t>“</a:t>
            </a:r>
            <a:r>
              <a:rPr lang="en-US" altLang="ja-JP" sz="2000" smtClean="0"/>
              <a:t>recover</a:t>
            </a:r>
            <a:r>
              <a:rPr lang="ja-JP" altLang="en-US" sz="2000" smtClean="0"/>
              <a:t>”</a:t>
            </a:r>
            <a:r>
              <a:rPr lang="en-US" altLang="ja-JP" sz="2000" smtClean="0"/>
              <a:t> from collisions</a:t>
            </a:r>
            <a:endParaRPr lang="en-US" altLang="ja-JP" smtClean="0"/>
          </a:p>
          <a:p>
            <a:r>
              <a:rPr lang="ja-JP" altLang="en-US" i="1" smtClean="0">
                <a:solidFill>
                  <a:srgbClr val="CC0000"/>
                </a:solidFill>
              </a:rPr>
              <a:t>“</a:t>
            </a:r>
            <a:r>
              <a:rPr lang="en-US" altLang="ja-JP" i="1" smtClean="0">
                <a:solidFill>
                  <a:srgbClr val="CC0000"/>
                </a:solidFill>
              </a:rPr>
              <a:t>taking turns</a:t>
            </a:r>
            <a:r>
              <a:rPr lang="ja-JP" altLang="en-US" i="1" smtClean="0">
                <a:solidFill>
                  <a:srgbClr val="CC0000"/>
                </a:solidFill>
              </a:rPr>
              <a:t>”</a:t>
            </a:r>
            <a:endParaRPr lang="en-US" altLang="ja-JP" i="1" smtClean="0">
              <a:solidFill>
                <a:srgbClr val="CC0000"/>
              </a:solidFill>
            </a:endParaRPr>
          </a:p>
          <a:p>
            <a:pPr lvl="1"/>
            <a:r>
              <a:rPr lang="en-US" altLang="en-US" sz="2000" smtClean="0"/>
              <a:t>nodes take turns, but nodes with more to send can take longer turns</a:t>
            </a:r>
            <a:endParaRPr lang="en-US" altLang="en-US" smtClean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-15648"/>
            <a:ext cx="7874000" cy="68330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Multiple Access Links, Protocols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8546" y="770229"/>
            <a:ext cx="45261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MAC Protocols: Taxonomy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38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8546" y="1265463"/>
            <a:ext cx="8799285" cy="5273449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dirty="0" smtClean="0">
                <a:solidFill>
                  <a:srgbClr val="000099"/>
                </a:solidFill>
              </a:rPr>
              <a:t>channel partitioning MAC protocols:</a:t>
            </a:r>
          </a:p>
          <a:p>
            <a:pPr lvl="1"/>
            <a:r>
              <a:rPr lang="en-US" altLang="en-US" dirty="0" smtClean="0"/>
              <a:t>share channel </a:t>
            </a:r>
            <a:r>
              <a:rPr lang="en-US" altLang="en-US" i="1" dirty="0" smtClean="0"/>
              <a:t>efficiently</a:t>
            </a:r>
            <a:r>
              <a:rPr lang="en-US" altLang="en-US" dirty="0" smtClean="0"/>
              <a:t> and </a:t>
            </a:r>
            <a:r>
              <a:rPr lang="en-US" altLang="en-US" i="1" dirty="0" smtClean="0"/>
              <a:t>fairly</a:t>
            </a:r>
            <a:r>
              <a:rPr lang="en-US" altLang="en-US" dirty="0" smtClean="0"/>
              <a:t> at high load</a:t>
            </a:r>
          </a:p>
          <a:p>
            <a:pPr lvl="1"/>
            <a:r>
              <a:rPr lang="en-US" altLang="en-US" dirty="0" smtClean="0"/>
              <a:t>inefficient at low load: delay in channel access, 1/N bandwidth allocated even if only 1 active node!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dirty="0" smtClean="0">
                <a:solidFill>
                  <a:srgbClr val="000099"/>
                </a:solidFill>
              </a:rPr>
              <a:t>random access MAC protocols</a:t>
            </a:r>
          </a:p>
          <a:p>
            <a:pPr lvl="1"/>
            <a:r>
              <a:rPr lang="en-US" altLang="en-US" dirty="0" smtClean="0"/>
              <a:t>efficient at low load: single node can fully utilize channel</a:t>
            </a:r>
          </a:p>
          <a:p>
            <a:pPr lvl="1"/>
            <a:r>
              <a:rPr lang="en-US" altLang="en-US" dirty="0" smtClean="0"/>
              <a:t>high load: collision overhead</a:t>
            </a:r>
          </a:p>
          <a:p>
            <a:pPr>
              <a:buFont typeface="Wingdings" panose="05000000000000000000" pitchFamily="2" charset="2"/>
              <a:buNone/>
            </a:pPr>
            <a:r>
              <a:rPr lang="ja-JP" altLang="en-US" dirty="0" smtClean="0">
                <a:solidFill>
                  <a:srgbClr val="CC0000"/>
                </a:solidFill>
              </a:rPr>
              <a:t>“</a:t>
            </a:r>
            <a:r>
              <a:rPr lang="en-US" altLang="ja-JP" dirty="0" smtClean="0">
                <a:solidFill>
                  <a:srgbClr val="CC0000"/>
                </a:solidFill>
              </a:rPr>
              <a:t>taking turns</a:t>
            </a:r>
            <a:r>
              <a:rPr lang="ja-JP" altLang="en-US" dirty="0" smtClean="0">
                <a:solidFill>
                  <a:srgbClr val="CC0000"/>
                </a:solidFill>
              </a:rPr>
              <a:t>”</a:t>
            </a:r>
            <a:r>
              <a:rPr lang="en-US" altLang="ja-JP" dirty="0" smtClean="0">
                <a:solidFill>
                  <a:srgbClr val="CC0000"/>
                </a:solidFill>
              </a:rPr>
              <a:t> protocols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dirty="0" smtClean="0"/>
              <a:t>look for best of both worlds!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-15648"/>
            <a:ext cx="7874000" cy="68330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Multiple Access Links, Protocols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38546" y="770229"/>
            <a:ext cx="43851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MAC Protocols: Tradeoffs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45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772400" cy="4906963"/>
          </a:xfrm>
        </p:spPr>
        <p:txBody>
          <a:bodyPr>
            <a:normAutofit lnSpcReduction="10000"/>
          </a:bodyPr>
          <a:lstStyle/>
          <a:p>
            <a:pPr>
              <a:buFont typeface="Wingdings" charset="0"/>
              <a:buChar char="v"/>
              <a:defRPr/>
            </a:pPr>
            <a:r>
              <a:rPr lang="en-US" sz="2400" i="1" dirty="0">
                <a:solidFill>
                  <a:srgbClr val="990033"/>
                </a:solidFill>
                <a:ea typeface="ＭＳ Ｐゴシック" charset="0"/>
                <a:cs typeface="+mn-cs"/>
              </a:rPr>
              <a:t>channel partitioning,</a:t>
            </a:r>
            <a:r>
              <a:rPr lang="en-US" sz="2400" dirty="0">
                <a:ea typeface="ＭＳ Ｐゴシック" charset="0"/>
                <a:cs typeface="+mn-cs"/>
              </a:rPr>
              <a:t> by time, frequency or code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000" dirty="0">
                <a:ea typeface="ＭＳ Ｐゴシック" charset="0"/>
              </a:rPr>
              <a:t>Time Division, Frequency Division</a:t>
            </a:r>
          </a:p>
          <a:p>
            <a:pPr>
              <a:buFont typeface="Wingdings" charset="0"/>
              <a:buChar char="v"/>
              <a:defRPr/>
            </a:pPr>
            <a:r>
              <a:rPr lang="en-US" sz="2400" i="1" dirty="0">
                <a:solidFill>
                  <a:srgbClr val="990033"/>
                </a:solidFill>
                <a:ea typeface="ＭＳ Ｐゴシック" charset="0"/>
                <a:cs typeface="+mn-cs"/>
              </a:rPr>
              <a:t>random access</a:t>
            </a:r>
            <a:r>
              <a:rPr lang="en-US" sz="2400" i="1" dirty="0">
                <a:solidFill>
                  <a:srgbClr val="FF0000"/>
                </a:solidFill>
                <a:ea typeface="ＭＳ Ｐゴシック" charset="0"/>
                <a:cs typeface="+mn-cs"/>
              </a:rPr>
              <a:t> </a:t>
            </a:r>
            <a:r>
              <a:rPr lang="en-US" sz="2400" dirty="0">
                <a:ea typeface="ＭＳ Ｐゴシック" charset="0"/>
                <a:cs typeface="+mn-cs"/>
              </a:rPr>
              <a:t>(dynamic), 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dirty="0">
                <a:ea typeface="ＭＳ Ｐゴシック" charset="0"/>
              </a:rPr>
              <a:t>ALOHA, S-ALOHA, CSMA, CSMA/CD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dirty="0">
                <a:ea typeface="ＭＳ Ｐゴシック" charset="0"/>
              </a:rPr>
              <a:t>carrier sensing: easy in some technologies (wire), hard in others (wireless)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dirty="0">
                <a:ea typeface="ＭＳ Ｐゴシック" charset="0"/>
              </a:rPr>
              <a:t>CSMA/CD used in Ethernet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dirty="0">
                <a:ea typeface="ＭＳ Ｐゴシック" charset="0"/>
              </a:rPr>
              <a:t>CSMA/CA used in 802.11</a:t>
            </a:r>
          </a:p>
          <a:p>
            <a:pPr>
              <a:buFont typeface="Wingdings" charset="0"/>
              <a:buChar char="v"/>
              <a:defRPr/>
            </a:pPr>
            <a:r>
              <a:rPr lang="en-US" sz="2400" i="1" dirty="0">
                <a:solidFill>
                  <a:srgbClr val="990033"/>
                </a:solidFill>
                <a:ea typeface="ＭＳ Ｐゴシック" charset="0"/>
                <a:cs typeface="+mn-cs"/>
              </a:rPr>
              <a:t>taking turns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dirty="0">
                <a:ea typeface="ＭＳ Ｐゴシック" charset="0"/>
              </a:rPr>
              <a:t>polling from central site, token passing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dirty="0" err="1">
                <a:ea typeface="ＭＳ Ｐゴシック" charset="0"/>
              </a:rPr>
              <a:t>bluetooth</a:t>
            </a:r>
            <a:r>
              <a:rPr lang="en-US" dirty="0">
                <a:ea typeface="ＭＳ Ｐゴシック" charset="0"/>
              </a:rPr>
              <a:t>, FDDI, </a:t>
            </a:r>
            <a:r>
              <a:rPr lang="en-US" dirty="0" smtClean="0">
                <a:ea typeface="ＭＳ Ｐゴシック" charset="0"/>
              </a:rPr>
              <a:t> </a:t>
            </a:r>
            <a:r>
              <a:rPr lang="en-US" dirty="0">
                <a:ea typeface="ＭＳ Ｐゴシック" charset="0"/>
              </a:rPr>
              <a:t>token ring 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-15648"/>
            <a:ext cx="7874000" cy="68330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Multiple Access Links, Protocols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38546" y="770229"/>
            <a:ext cx="26378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MAC Protocols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33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Goals for Today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3285" y="852714"/>
            <a:ext cx="8799285" cy="5790363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Link Layer and Physical Layer</a:t>
            </a:r>
          </a:p>
          <a:p>
            <a:pPr lvl="1"/>
            <a:r>
              <a:rPr lang="en-US" sz="2400" dirty="0" smtClean="0"/>
              <a:t>Abstraction / services</a:t>
            </a:r>
          </a:p>
          <a:p>
            <a:pPr lvl="1"/>
            <a:r>
              <a:rPr lang="en-US" sz="2400" dirty="0" smtClean="0"/>
              <a:t>Switches and Local Area Networks</a:t>
            </a:r>
          </a:p>
          <a:p>
            <a:pPr lvl="2"/>
            <a:r>
              <a:rPr lang="en-US" sz="2000" dirty="0" smtClean="0"/>
              <a:t>Addressing, ARP (address resolution protocol)</a:t>
            </a:r>
          </a:p>
          <a:p>
            <a:pPr lvl="2"/>
            <a:r>
              <a:rPr lang="en-US" sz="2000" dirty="0" smtClean="0"/>
              <a:t>Ethernet</a:t>
            </a:r>
          </a:p>
          <a:p>
            <a:pPr lvl="2"/>
            <a:r>
              <a:rPr lang="en-US" sz="2000" dirty="0" smtClean="0"/>
              <a:t>Ethernet switch</a:t>
            </a:r>
          </a:p>
          <a:p>
            <a:pPr lvl="1"/>
            <a:r>
              <a:rPr lang="en-US" sz="2400" dirty="0" smtClean="0"/>
              <a:t>Multiple Access Protocols</a:t>
            </a:r>
          </a:p>
          <a:p>
            <a:pPr lvl="1"/>
            <a:endParaRPr lang="en-US" dirty="0" smtClean="0"/>
          </a:p>
          <a:p>
            <a:r>
              <a:rPr lang="en-US" sz="2800" dirty="0" smtClean="0"/>
              <a:t>Data Center Network</a:t>
            </a:r>
          </a:p>
          <a:p>
            <a:pPr lvl="1"/>
            <a:r>
              <a:rPr lang="en-US" sz="2400" dirty="0" smtClean="0"/>
              <a:t>10GbE (10 Gigabit Ethernet)</a:t>
            </a:r>
          </a:p>
          <a:p>
            <a:pPr lvl="1"/>
            <a:endParaRPr lang="en-US" sz="2800" dirty="0" smtClean="0"/>
          </a:p>
          <a:p>
            <a:r>
              <a:rPr lang="en-US" sz="2800" dirty="0" smtClean="0"/>
              <a:t>Backup Slides</a:t>
            </a:r>
          </a:p>
          <a:p>
            <a:pPr lvl="1"/>
            <a:r>
              <a:rPr lang="en-US" sz="2400" dirty="0" smtClean="0"/>
              <a:t>Virtual Local Area Networks (VLAN)</a:t>
            </a:r>
          </a:p>
          <a:p>
            <a:pPr lvl="1"/>
            <a:r>
              <a:rPr lang="en-US" sz="2400" dirty="0"/>
              <a:t>Multiple Access Protocols</a:t>
            </a:r>
          </a:p>
          <a:p>
            <a:pPr lvl="1"/>
            <a:r>
              <a:rPr lang="en-US" sz="2400" dirty="0"/>
              <a:t>Putting it all together: A day and a life of a web </a:t>
            </a:r>
            <a:r>
              <a:rPr lang="en-US" sz="2400" dirty="0" smtClean="0"/>
              <a:t>request</a:t>
            </a:r>
          </a:p>
          <a:p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44889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249" name="Group 86"/>
          <p:cNvGrpSpPr>
            <a:grpSpLocks/>
          </p:cNvGrpSpPr>
          <p:nvPr/>
        </p:nvGrpSpPr>
        <p:grpSpPr bwMode="auto">
          <a:xfrm>
            <a:off x="431800" y="1570038"/>
            <a:ext cx="4313238" cy="2789237"/>
            <a:chOff x="603606" y="1821224"/>
            <a:chExt cx="7473718" cy="4320390"/>
          </a:xfrm>
        </p:grpSpPr>
        <p:sp>
          <p:nvSpPr>
            <p:cNvPr id="181258" name="Freeform 81"/>
            <p:cNvSpPr>
              <a:spLocks/>
            </p:cNvSpPr>
            <p:nvPr/>
          </p:nvSpPr>
          <p:spPr bwMode="auto">
            <a:xfrm rot="5400000">
              <a:off x="2180270" y="244560"/>
              <a:ext cx="4320390" cy="7473718"/>
            </a:xfrm>
            <a:custGeom>
              <a:avLst/>
              <a:gdLst>
                <a:gd name="T0" fmla="*/ 2147483647 w 10000"/>
                <a:gd name="T1" fmla="*/ 2147483647 h 9831"/>
                <a:gd name="T2" fmla="*/ 2147483647 w 10000"/>
                <a:gd name="T3" fmla="*/ 2147483647 h 9831"/>
                <a:gd name="T4" fmla="*/ 2147483647 w 10000"/>
                <a:gd name="T5" fmla="*/ 2147483647 h 9831"/>
                <a:gd name="T6" fmla="*/ 2147483647 w 10000"/>
                <a:gd name="T7" fmla="*/ 2147483647 h 9831"/>
                <a:gd name="T8" fmla="*/ 2147483647 w 10000"/>
                <a:gd name="T9" fmla="*/ 2147483647 h 9831"/>
                <a:gd name="T10" fmla="*/ 2147483647 w 10000"/>
                <a:gd name="T11" fmla="*/ 2147483647 h 9831"/>
                <a:gd name="T12" fmla="*/ 2147483647 w 10000"/>
                <a:gd name="T13" fmla="*/ 2147483647 h 9831"/>
                <a:gd name="T14" fmla="*/ 2147483647 w 10000"/>
                <a:gd name="T15" fmla="*/ 2147483647 h 9831"/>
                <a:gd name="T16" fmla="*/ 2147483647 w 10000"/>
                <a:gd name="T17" fmla="*/ 2147483647 h 9831"/>
                <a:gd name="T18" fmla="*/ 2147483647 w 10000"/>
                <a:gd name="T19" fmla="*/ 2147483647 h 9831"/>
                <a:gd name="T20" fmla="*/ 2147483647 w 10000"/>
                <a:gd name="T21" fmla="*/ 2147483647 h 9831"/>
                <a:gd name="T22" fmla="*/ 2147483647 w 10000"/>
                <a:gd name="T23" fmla="*/ 2147483647 h 983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0000" h="9831">
                  <a:moveTo>
                    <a:pt x="3018" y="119"/>
                  </a:moveTo>
                  <a:cubicBezTo>
                    <a:pt x="2111" y="198"/>
                    <a:pt x="1047" y="-39"/>
                    <a:pt x="545" y="518"/>
                  </a:cubicBezTo>
                  <a:cubicBezTo>
                    <a:pt x="43" y="1076"/>
                    <a:pt x="40" y="2518"/>
                    <a:pt x="8" y="3464"/>
                  </a:cubicBezTo>
                  <a:cubicBezTo>
                    <a:pt x="-24" y="4411"/>
                    <a:pt x="32" y="5681"/>
                    <a:pt x="354" y="6198"/>
                  </a:cubicBezTo>
                  <a:cubicBezTo>
                    <a:pt x="677" y="6715"/>
                    <a:pt x="1127" y="6126"/>
                    <a:pt x="1947" y="6568"/>
                  </a:cubicBezTo>
                  <a:cubicBezTo>
                    <a:pt x="2769" y="7010"/>
                    <a:pt x="4247" y="8310"/>
                    <a:pt x="5285" y="8849"/>
                  </a:cubicBezTo>
                  <a:cubicBezTo>
                    <a:pt x="6321" y="9388"/>
                    <a:pt x="7408" y="9963"/>
                    <a:pt x="8172" y="9805"/>
                  </a:cubicBezTo>
                  <a:cubicBezTo>
                    <a:pt x="8934" y="9645"/>
                    <a:pt x="9588" y="8930"/>
                    <a:pt x="9864" y="7895"/>
                  </a:cubicBezTo>
                  <a:cubicBezTo>
                    <a:pt x="10140" y="6857"/>
                    <a:pt x="9927" y="4774"/>
                    <a:pt x="9830" y="3590"/>
                  </a:cubicBezTo>
                  <a:cubicBezTo>
                    <a:pt x="9733" y="2406"/>
                    <a:pt x="10004" y="1276"/>
                    <a:pt x="9282" y="788"/>
                  </a:cubicBezTo>
                  <a:cubicBezTo>
                    <a:pt x="8561" y="302"/>
                    <a:pt x="7028" y="160"/>
                    <a:pt x="5984" y="49"/>
                  </a:cubicBezTo>
                  <a:cubicBezTo>
                    <a:pt x="4940" y="-62"/>
                    <a:pt x="3924" y="41"/>
                    <a:pt x="3018" y="119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17" name="Line 33"/>
            <p:cNvSpPr>
              <a:spLocks noChangeShapeType="1"/>
            </p:cNvSpPr>
            <p:nvPr/>
          </p:nvSpPr>
          <p:spPr bwMode="auto">
            <a:xfrm flipH="1">
              <a:off x="2152264" y="3387580"/>
              <a:ext cx="2046539" cy="14163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72718" name="Line 34"/>
            <p:cNvSpPr>
              <a:spLocks noChangeShapeType="1"/>
            </p:cNvSpPr>
            <p:nvPr/>
          </p:nvSpPr>
          <p:spPr bwMode="auto">
            <a:xfrm>
              <a:off x="4391354" y="3375286"/>
              <a:ext cx="0" cy="14655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72719" name="Line 35"/>
            <p:cNvSpPr>
              <a:spLocks noChangeShapeType="1"/>
            </p:cNvSpPr>
            <p:nvPr/>
          </p:nvSpPr>
          <p:spPr bwMode="auto">
            <a:xfrm flipH="1" flipV="1">
              <a:off x="4583905" y="3308893"/>
              <a:ext cx="1842985" cy="16229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72720" name="Line 59"/>
            <p:cNvSpPr>
              <a:spLocks noChangeShapeType="1"/>
            </p:cNvSpPr>
            <p:nvPr/>
          </p:nvSpPr>
          <p:spPr bwMode="auto">
            <a:xfrm flipV="1">
              <a:off x="4688432" y="2691695"/>
              <a:ext cx="1224071" cy="4253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72721" name="Line 60"/>
            <p:cNvSpPr>
              <a:spLocks noChangeShapeType="1"/>
            </p:cNvSpPr>
            <p:nvPr/>
          </p:nvSpPr>
          <p:spPr bwMode="auto">
            <a:xfrm flipV="1">
              <a:off x="4482127" y="2369571"/>
              <a:ext cx="668427" cy="7598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72722" name="Line 77"/>
            <p:cNvSpPr>
              <a:spLocks noChangeShapeType="1"/>
            </p:cNvSpPr>
            <p:nvPr/>
          </p:nvSpPr>
          <p:spPr bwMode="auto">
            <a:xfrm>
              <a:off x="3387339" y="2524486"/>
              <a:ext cx="863727" cy="6442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72723" name="Line 78"/>
            <p:cNvSpPr>
              <a:spLocks noChangeShapeType="1"/>
            </p:cNvSpPr>
            <p:nvPr/>
          </p:nvSpPr>
          <p:spPr bwMode="auto">
            <a:xfrm flipH="1">
              <a:off x="1995472" y="2421210"/>
              <a:ext cx="8499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72724" name="Line 20"/>
            <p:cNvSpPr>
              <a:spLocks noChangeShapeType="1"/>
            </p:cNvSpPr>
            <p:nvPr/>
          </p:nvSpPr>
          <p:spPr bwMode="auto">
            <a:xfrm flipH="1">
              <a:off x="1464583" y="4754761"/>
              <a:ext cx="5556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72725" name="Line 21"/>
            <p:cNvSpPr>
              <a:spLocks noChangeShapeType="1"/>
            </p:cNvSpPr>
            <p:nvPr/>
          </p:nvSpPr>
          <p:spPr bwMode="auto">
            <a:xfrm flipH="1">
              <a:off x="1852435" y="4801482"/>
              <a:ext cx="272323" cy="3147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72726" name="Line 22"/>
            <p:cNvSpPr>
              <a:spLocks noChangeShapeType="1"/>
            </p:cNvSpPr>
            <p:nvPr/>
          </p:nvSpPr>
          <p:spPr bwMode="auto">
            <a:xfrm>
              <a:off x="2270545" y="4830990"/>
              <a:ext cx="74270" cy="2950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181269" name="Group 44"/>
            <p:cNvGrpSpPr>
              <a:grpSpLocks/>
            </p:cNvGrpSpPr>
            <p:nvPr/>
          </p:nvGrpSpPr>
          <p:grpSpPr bwMode="auto">
            <a:xfrm>
              <a:off x="1009737" y="4558335"/>
              <a:ext cx="568960" cy="481140"/>
              <a:chOff x="-44" y="1473"/>
              <a:chExt cx="981" cy="1105"/>
            </a:xfrm>
          </p:grpSpPr>
          <p:pic>
            <p:nvPicPr>
              <p:cNvPr id="181397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1398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81270" name="Group 44"/>
            <p:cNvGrpSpPr>
              <a:grpSpLocks/>
            </p:cNvGrpSpPr>
            <p:nvPr/>
          </p:nvGrpSpPr>
          <p:grpSpPr bwMode="auto">
            <a:xfrm>
              <a:off x="1416137" y="5015535"/>
              <a:ext cx="568960" cy="481140"/>
              <a:chOff x="-44" y="1473"/>
              <a:chExt cx="981" cy="1105"/>
            </a:xfrm>
          </p:grpSpPr>
          <p:pic>
            <p:nvPicPr>
              <p:cNvPr id="181395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1396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81271" name="Group 44"/>
            <p:cNvGrpSpPr>
              <a:grpSpLocks/>
            </p:cNvGrpSpPr>
            <p:nvPr/>
          </p:nvGrpSpPr>
          <p:grpSpPr bwMode="auto">
            <a:xfrm>
              <a:off x="1944457" y="5046015"/>
              <a:ext cx="568960" cy="481140"/>
              <a:chOff x="-44" y="1473"/>
              <a:chExt cx="981" cy="1105"/>
            </a:xfrm>
          </p:grpSpPr>
          <p:pic>
            <p:nvPicPr>
              <p:cNvPr id="181393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1394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72730" name="Line 21"/>
            <p:cNvSpPr>
              <a:spLocks noChangeShapeType="1"/>
            </p:cNvSpPr>
            <p:nvPr/>
          </p:nvSpPr>
          <p:spPr bwMode="auto">
            <a:xfrm>
              <a:off x="2490603" y="4762139"/>
              <a:ext cx="379600" cy="3049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72731" name="Line 22"/>
            <p:cNvSpPr>
              <a:spLocks noChangeShapeType="1"/>
            </p:cNvSpPr>
            <p:nvPr/>
          </p:nvSpPr>
          <p:spPr bwMode="auto">
            <a:xfrm flipH="1">
              <a:off x="2721663" y="5256389"/>
              <a:ext cx="121032" cy="2926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72732" name="Line 22"/>
            <p:cNvSpPr>
              <a:spLocks noChangeShapeType="1"/>
            </p:cNvSpPr>
            <p:nvPr/>
          </p:nvSpPr>
          <p:spPr bwMode="auto">
            <a:xfrm>
              <a:off x="3128771" y="5266225"/>
              <a:ext cx="71519" cy="2950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72733" name="Line 20"/>
            <p:cNvSpPr>
              <a:spLocks noChangeShapeType="1"/>
            </p:cNvSpPr>
            <p:nvPr/>
          </p:nvSpPr>
          <p:spPr bwMode="auto">
            <a:xfrm flipH="1">
              <a:off x="3024243" y="5148195"/>
              <a:ext cx="5556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181276" name="Group 44"/>
            <p:cNvGrpSpPr>
              <a:grpSpLocks/>
            </p:cNvGrpSpPr>
            <p:nvPr/>
          </p:nvGrpSpPr>
          <p:grpSpPr bwMode="auto">
            <a:xfrm>
              <a:off x="2349105" y="5419133"/>
              <a:ext cx="568960" cy="481140"/>
              <a:chOff x="-44" y="1473"/>
              <a:chExt cx="981" cy="1105"/>
            </a:xfrm>
          </p:grpSpPr>
          <p:pic>
            <p:nvPicPr>
              <p:cNvPr id="181391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1392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81277" name="Group 44"/>
            <p:cNvGrpSpPr>
              <a:grpSpLocks/>
            </p:cNvGrpSpPr>
            <p:nvPr/>
          </p:nvGrpSpPr>
          <p:grpSpPr bwMode="auto">
            <a:xfrm>
              <a:off x="2806305" y="5487451"/>
              <a:ext cx="568960" cy="481140"/>
              <a:chOff x="-44" y="1473"/>
              <a:chExt cx="981" cy="1105"/>
            </a:xfrm>
          </p:grpSpPr>
          <p:pic>
            <p:nvPicPr>
              <p:cNvPr id="181389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1390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pic>
          <p:nvPicPr>
            <p:cNvPr id="72736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6446" y="4602306"/>
              <a:ext cx="676678" cy="3024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7273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7395" y="5017871"/>
              <a:ext cx="679428" cy="2999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grpSp>
          <p:nvGrpSpPr>
            <p:cNvPr id="181280" name="Group 44"/>
            <p:cNvGrpSpPr>
              <a:grpSpLocks/>
            </p:cNvGrpSpPr>
            <p:nvPr/>
          </p:nvGrpSpPr>
          <p:grpSpPr bwMode="auto">
            <a:xfrm>
              <a:off x="3231974" y="4946169"/>
              <a:ext cx="568960" cy="481140"/>
              <a:chOff x="-44" y="1473"/>
              <a:chExt cx="981" cy="1105"/>
            </a:xfrm>
          </p:grpSpPr>
          <p:pic>
            <p:nvPicPr>
              <p:cNvPr id="181387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1388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72739" name="Line 20"/>
            <p:cNvSpPr>
              <a:spLocks noChangeShapeType="1"/>
            </p:cNvSpPr>
            <p:nvPr/>
          </p:nvSpPr>
          <p:spPr bwMode="auto">
            <a:xfrm flipH="1">
              <a:off x="5684194" y="5022788"/>
              <a:ext cx="5556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72740" name="Line 21"/>
            <p:cNvSpPr>
              <a:spLocks noChangeShapeType="1"/>
            </p:cNvSpPr>
            <p:nvPr/>
          </p:nvSpPr>
          <p:spPr bwMode="auto">
            <a:xfrm flipH="1">
              <a:off x="6072045" y="5069508"/>
              <a:ext cx="272323" cy="3147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72741" name="Line 22"/>
            <p:cNvSpPr>
              <a:spLocks noChangeShapeType="1"/>
            </p:cNvSpPr>
            <p:nvPr/>
          </p:nvSpPr>
          <p:spPr bwMode="auto">
            <a:xfrm>
              <a:off x="6490155" y="5099015"/>
              <a:ext cx="74270" cy="2950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181284" name="Group 44"/>
            <p:cNvGrpSpPr>
              <a:grpSpLocks/>
            </p:cNvGrpSpPr>
            <p:nvPr/>
          </p:nvGrpSpPr>
          <p:grpSpPr bwMode="auto">
            <a:xfrm>
              <a:off x="5376787" y="4836859"/>
              <a:ext cx="568960" cy="481140"/>
              <a:chOff x="-44" y="1473"/>
              <a:chExt cx="981" cy="1105"/>
            </a:xfrm>
          </p:grpSpPr>
          <p:pic>
            <p:nvPicPr>
              <p:cNvPr id="181385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1386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81285" name="Group 44"/>
            <p:cNvGrpSpPr>
              <a:grpSpLocks/>
            </p:cNvGrpSpPr>
            <p:nvPr/>
          </p:nvGrpSpPr>
          <p:grpSpPr bwMode="auto">
            <a:xfrm>
              <a:off x="5636042" y="5283549"/>
              <a:ext cx="568960" cy="481140"/>
              <a:chOff x="-44" y="1473"/>
              <a:chExt cx="981" cy="1105"/>
            </a:xfrm>
          </p:grpSpPr>
          <p:pic>
            <p:nvPicPr>
              <p:cNvPr id="181383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1384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81286" name="Group 44"/>
            <p:cNvGrpSpPr>
              <a:grpSpLocks/>
            </p:cNvGrpSpPr>
            <p:nvPr/>
          </p:nvGrpSpPr>
          <p:grpSpPr bwMode="auto">
            <a:xfrm>
              <a:off x="6164362" y="5314029"/>
              <a:ext cx="568960" cy="481140"/>
              <a:chOff x="-44" y="1473"/>
              <a:chExt cx="981" cy="1105"/>
            </a:xfrm>
          </p:grpSpPr>
          <p:pic>
            <p:nvPicPr>
              <p:cNvPr id="181381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1382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72745" name="Line 20"/>
            <p:cNvSpPr>
              <a:spLocks noChangeShapeType="1"/>
            </p:cNvSpPr>
            <p:nvPr/>
          </p:nvSpPr>
          <p:spPr bwMode="auto">
            <a:xfrm flipH="1" flipV="1">
              <a:off x="4660925" y="5069508"/>
              <a:ext cx="605159" cy="3122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72746" name="Line 21"/>
            <p:cNvSpPr>
              <a:spLocks noChangeShapeType="1"/>
            </p:cNvSpPr>
            <p:nvPr/>
          </p:nvSpPr>
          <p:spPr bwMode="auto">
            <a:xfrm flipH="1">
              <a:off x="4196052" y="5022788"/>
              <a:ext cx="272323" cy="3147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72747" name="Line 22"/>
            <p:cNvSpPr>
              <a:spLocks noChangeShapeType="1"/>
            </p:cNvSpPr>
            <p:nvPr/>
          </p:nvSpPr>
          <p:spPr bwMode="auto">
            <a:xfrm>
              <a:off x="4614162" y="5052296"/>
              <a:ext cx="74270" cy="2950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181290" name="Group 44"/>
            <p:cNvGrpSpPr>
              <a:grpSpLocks/>
            </p:cNvGrpSpPr>
            <p:nvPr/>
          </p:nvGrpSpPr>
          <p:grpSpPr bwMode="auto">
            <a:xfrm>
              <a:off x="4803973" y="5230996"/>
              <a:ext cx="568960" cy="481140"/>
              <a:chOff x="-44" y="1473"/>
              <a:chExt cx="981" cy="1105"/>
            </a:xfrm>
          </p:grpSpPr>
          <p:pic>
            <p:nvPicPr>
              <p:cNvPr id="181379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1380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81291" name="Group 44"/>
            <p:cNvGrpSpPr>
              <a:grpSpLocks/>
            </p:cNvGrpSpPr>
            <p:nvPr/>
          </p:nvGrpSpPr>
          <p:grpSpPr bwMode="auto">
            <a:xfrm>
              <a:off x="3759945" y="5236252"/>
              <a:ext cx="568960" cy="481140"/>
              <a:chOff x="-44" y="1473"/>
              <a:chExt cx="981" cy="1105"/>
            </a:xfrm>
          </p:grpSpPr>
          <p:pic>
            <p:nvPicPr>
              <p:cNvPr id="181377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1378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81292" name="Group 44"/>
            <p:cNvGrpSpPr>
              <a:grpSpLocks/>
            </p:cNvGrpSpPr>
            <p:nvPr/>
          </p:nvGrpSpPr>
          <p:grpSpPr bwMode="auto">
            <a:xfrm>
              <a:off x="4288265" y="5266732"/>
              <a:ext cx="568960" cy="481140"/>
              <a:chOff x="-44" y="1473"/>
              <a:chExt cx="981" cy="1105"/>
            </a:xfrm>
          </p:grpSpPr>
          <p:pic>
            <p:nvPicPr>
              <p:cNvPr id="181375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1376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pic>
          <p:nvPicPr>
            <p:cNvPr id="7275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0063" y="4823612"/>
              <a:ext cx="679430" cy="2999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72752" name="Line 20"/>
            <p:cNvSpPr>
              <a:spLocks noChangeShapeType="1"/>
            </p:cNvSpPr>
            <p:nvPr/>
          </p:nvSpPr>
          <p:spPr bwMode="auto">
            <a:xfrm flipH="1">
              <a:off x="6520414" y="5101475"/>
              <a:ext cx="5556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pic>
          <p:nvPicPr>
            <p:cNvPr id="7275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6057" y="4870333"/>
              <a:ext cx="679430" cy="3024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grpSp>
          <p:nvGrpSpPr>
            <p:cNvPr id="181296" name="Group 44"/>
            <p:cNvGrpSpPr>
              <a:grpSpLocks/>
            </p:cNvGrpSpPr>
            <p:nvPr/>
          </p:nvGrpSpPr>
          <p:grpSpPr bwMode="auto">
            <a:xfrm>
              <a:off x="6685325" y="4884156"/>
              <a:ext cx="568960" cy="481140"/>
              <a:chOff x="-44" y="1473"/>
              <a:chExt cx="981" cy="1105"/>
            </a:xfrm>
          </p:grpSpPr>
          <p:pic>
            <p:nvPicPr>
              <p:cNvPr id="181373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1374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pic>
          <p:nvPicPr>
            <p:cNvPr id="7275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2241" y="3062997"/>
              <a:ext cx="935246" cy="4155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grpSp>
          <p:nvGrpSpPr>
            <p:cNvPr id="181298" name="Group 906"/>
            <p:cNvGrpSpPr>
              <a:grpSpLocks/>
            </p:cNvGrpSpPr>
            <p:nvPr/>
          </p:nvGrpSpPr>
          <p:grpSpPr bwMode="auto">
            <a:xfrm>
              <a:off x="5140161" y="2111868"/>
              <a:ext cx="367260" cy="578780"/>
              <a:chOff x="4140" y="429"/>
              <a:chExt cx="1425" cy="2396"/>
            </a:xfrm>
          </p:grpSpPr>
          <p:sp>
            <p:nvSpPr>
              <p:cNvPr id="181341" name="Freeform 907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1 w 354"/>
                  <a:gd name="T1" fmla="*/ 0 h 2742"/>
                  <a:gd name="T2" fmla="*/ 116 w 354"/>
                  <a:gd name="T3" fmla="*/ 137 h 2742"/>
                  <a:gd name="T4" fmla="*/ 114 w 354"/>
                  <a:gd name="T5" fmla="*/ 1057 h 2742"/>
                  <a:gd name="T6" fmla="*/ 0 w 354"/>
                  <a:gd name="T7" fmla="*/ 1105 h 2742"/>
                  <a:gd name="T8" fmla="*/ 21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00" name="Rectangle 908"/>
              <p:cNvSpPr>
                <a:spLocks noChangeArrowheads="1"/>
              </p:cNvSpPr>
              <p:nvPr/>
            </p:nvSpPr>
            <p:spPr bwMode="auto">
              <a:xfrm>
                <a:off x="4202" y="427"/>
                <a:ext cx="1057" cy="2290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81343" name="Freeform 909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70 w 211"/>
                  <a:gd name="T3" fmla="*/ 88 h 2537"/>
                  <a:gd name="T4" fmla="*/ 2 w 211"/>
                  <a:gd name="T5" fmla="*/ 1007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344" name="Freeform 910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2 h 226"/>
                  <a:gd name="T4" fmla="*/ 108 w 328"/>
                  <a:gd name="T5" fmla="*/ 92 h 226"/>
                  <a:gd name="T6" fmla="*/ 0 w 328"/>
                  <a:gd name="T7" fmla="*/ 41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03" name="Rectangle 911"/>
              <p:cNvSpPr>
                <a:spLocks noChangeArrowheads="1"/>
              </p:cNvSpPr>
              <p:nvPr/>
            </p:nvSpPr>
            <p:spPr bwMode="auto">
              <a:xfrm>
                <a:off x="4212" y="692"/>
                <a:ext cx="598" cy="51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grpSp>
            <p:nvGrpSpPr>
              <p:cNvPr id="181346" name="Group 912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72829" name="AutoShape 913"/>
                <p:cNvSpPr>
                  <a:spLocks noChangeArrowheads="1"/>
                </p:cNvSpPr>
                <p:nvPr/>
              </p:nvSpPr>
              <p:spPr bwMode="auto">
                <a:xfrm>
                  <a:off x="610" y="2571"/>
                  <a:ext cx="733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72830" name="AutoShape 914"/>
                <p:cNvSpPr>
                  <a:spLocks noChangeArrowheads="1"/>
                </p:cNvSpPr>
                <p:nvPr/>
              </p:nvSpPr>
              <p:spPr bwMode="auto">
                <a:xfrm>
                  <a:off x="624" y="2591"/>
                  <a:ext cx="706" cy="9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</p:grpSp>
          <p:sp>
            <p:nvSpPr>
              <p:cNvPr id="72805" name="Rectangle 915"/>
              <p:cNvSpPr>
                <a:spLocks noChangeArrowheads="1"/>
              </p:cNvSpPr>
              <p:nvPr/>
            </p:nvSpPr>
            <p:spPr bwMode="auto">
              <a:xfrm>
                <a:off x="4223" y="1017"/>
                <a:ext cx="598" cy="51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grpSp>
            <p:nvGrpSpPr>
              <p:cNvPr id="181348" name="Group 916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72827" name="AutoShape 917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59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72828" name="AutoShape 918"/>
                <p:cNvSpPr>
                  <a:spLocks noChangeArrowheads="1"/>
                </p:cNvSpPr>
                <p:nvPr/>
              </p:nvSpPr>
              <p:spPr bwMode="auto">
                <a:xfrm>
                  <a:off x="626" y="2582"/>
                  <a:ext cx="706" cy="106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</p:grpSp>
          <p:sp>
            <p:nvSpPr>
              <p:cNvPr id="72807" name="Rectangle 919"/>
              <p:cNvSpPr>
                <a:spLocks noChangeArrowheads="1"/>
              </p:cNvSpPr>
              <p:nvPr/>
            </p:nvSpPr>
            <p:spPr bwMode="auto">
              <a:xfrm>
                <a:off x="4212" y="1363"/>
                <a:ext cx="598" cy="41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72808" name="Rectangle 920"/>
              <p:cNvSpPr>
                <a:spLocks noChangeArrowheads="1"/>
              </p:cNvSpPr>
              <p:nvPr/>
            </p:nvSpPr>
            <p:spPr bwMode="auto">
              <a:xfrm>
                <a:off x="4223" y="1659"/>
                <a:ext cx="598" cy="41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grpSp>
            <p:nvGrpSpPr>
              <p:cNvPr id="181351" name="Group 921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72825" name="AutoShape 922"/>
                <p:cNvSpPr>
                  <a:spLocks noChangeArrowheads="1"/>
                </p:cNvSpPr>
                <p:nvPr/>
              </p:nvSpPr>
              <p:spPr bwMode="auto">
                <a:xfrm>
                  <a:off x="614" y="2569"/>
                  <a:ext cx="731" cy="14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72826" name="AutoShape 923"/>
                <p:cNvSpPr>
                  <a:spLocks noChangeArrowheads="1"/>
                </p:cNvSpPr>
                <p:nvPr/>
              </p:nvSpPr>
              <p:spPr bwMode="auto">
                <a:xfrm>
                  <a:off x="628" y="2588"/>
                  <a:ext cx="731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</p:grpSp>
          <p:sp>
            <p:nvSpPr>
              <p:cNvPr id="181352" name="Freeform 924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1 h 226"/>
                  <a:gd name="T4" fmla="*/ 108 w 328"/>
                  <a:gd name="T5" fmla="*/ 90 h 226"/>
                  <a:gd name="T6" fmla="*/ 0 w 328"/>
                  <a:gd name="T7" fmla="*/ 3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81353" name="Group 925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72823" name="AutoShape 926"/>
                <p:cNvSpPr>
                  <a:spLocks noChangeArrowheads="1"/>
                </p:cNvSpPr>
                <p:nvPr/>
              </p:nvSpPr>
              <p:spPr bwMode="auto">
                <a:xfrm>
                  <a:off x="609" y="2564"/>
                  <a:ext cx="731" cy="14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72824" name="AutoShape 927"/>
                <p:cNvSpPr>
                  <a:spLocks noChangeArrowheads="1"/>
                </p:cNvSpPr>
                <p:nvPr/>
              </p:nvSpPr>
              <p:spPr bwMode="auto">
                <a:xfrm>
                  <a:off x="623" y="2584"/>
                  <a:ext cx="705" cy="10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</p:grpSp>
          <p:sp>
            <p:nvSpPr>
              <p:cNvPr id="72812" name="Rectangle 928"/>
              <p:cNvSpPr>
                <a:spLocks noChangeArrowheads="1"/>
              </p:cNvSpPr>
              <p:nvPr/>
            </p:nvSpPr>
            <p:spPr bwMode="auto">
              <a:xfrm>
                <a:off x="5248" y="427"/>
                <a:ext cx="75" cy="2290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81355" name="Freeform 929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96 w 296"/>
                  <a:gd name="T3" fmla="*/ 57 h 256"/>
                  <a:gd name="T4" fmla="*/ 98 w 296"/>
                  <a:gd name="T5" fmla="*/ 102 h 256"/>
                  <a:gd name="T6" fmla="*/ 0 w 296"/>
                  <a:gd name="T7" fmla="*/ 39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356" name="Freeform 930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01 w 304"/>
                  <a:gd name="T3" fmla="*/ 66 h 288"/>
                  <a:gd name="T4" fmla="*/ 95 w 304"/>
                  <a:gd name="T5" fmla="*/ 116 h 288"/>
                  <a:gd name="T6" fmla="*/ 2 w 304"/>
                  <a:gd name="T7" fmla="*/ 5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15" name="Oval 931"/>
              <p:cNvSpPr>
                <a:spLocks noChangeArrowheads="1"/>
              </p:cNvSpPr>
              <p:nvPr/>
            </p:nvSpPr>
            <p:spPr bwMode="auto">
              <a:xfrm>
                <a:off x="5514" y="2616"/>
                <a:ext cx="53" cy="92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81358" name="Freeform 932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43 h 240"/>
                  <a:gd name="T2" fmla="*/ 2 w 306"/>
                  <a:gd name="T3" fmla="*/ 97 h 240"/>
                  <a:gd name="T4" fmla="*/ 101 w 306"/>
                  <a:gd name="T5" fmla="*/ 44 h 240"/>
                  <a:gd name="T6" fmla="*/ 98 w 306"/>
                  <a:gd name="T7" fmla="*/ 0 h 240"/>
                  <a:gd name="T8" fmla="*/ 0 w 306"/>
                  <a:gd name="T9" fmla="*/ 43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17" name="AutoShape 933"/>
              <p:cNvSpPr>
                <a:spLocks noChangeArrowheads="1"/>
              </p:cNvSpPr>
              <p:nvPr/>
            </p:nvSpPr>
            <p:spPr bwMode="auto">
              <a:xfrm>
                <a:off x="4138" y="2687"/>
                <a:ext cx="1206" cy="143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72818" name="AutoShape 934"/>
              <p:cNvSpPr>
                <a:spLocks noChangeArrowheads="1"/>
              </p:cNvSpPr>
              <p:nvPr/>
            </p:nvSpPr>
            <p:spPr bwMode="auto">
              <a:xfrm>
                <a:off x="4202" y="2717"/>
                <a:ext cx="1078" cy="8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72819" name="Oval 935"/>
              <p:cNvSpPr>
                <a:spLocks noChangeArrowheads="1"/>
              </p:cNvSpPr>
              <p:nvPr/>
            </p:nvSpPr>
            <p:spPr bwMode="auto">
              <a:xfrm>
                <a:off x="4308" y="2381"/>
                <a:ext cx="160" cy="15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72820" name="Oval 936"/>
              <p:cNvSpPr>
                <a:spLocks noChangeArrowheads="1"/>
              </p:cNvSpPr>
              <p:nvPr/>
            </p:nvSpPr>
            <p:spPr bwMode="auto">
              <a:xfrm>
                <a:off x="4490" y="2392"/>
                <a:ext cx="160" cy="14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en-US" i="0">
                  <a:solidFill>
                    <a:srgbClr val="FF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72821" name="Oval 937"/>
              <p:cNvSpPr>
                <a:spLocks noChangeArrowheads="1"/>
              </p:cNvSpPr>
              <p:nvPr/>
            </p:nvSpPr>
            <p:spPr bwMode="auto">
              <a:xfrm>
                <a:off x="4661" y="2381"/>
                <a:ext cx="160" cy="14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72822" name="Rectangle 938"/>
              <p:cNvSpPr>
                <a:spLocks noChangeArrowheads="1"/>
              </p:cNvSpPr>
              <p:nvPr/>
            </p:nvSpPr>
            <p:spPr bwMode="auto">
              <a:xfrm>
                <a:off x="5066" y="1832"/>
                <a:ext cx="85" cy="763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grpSp>
          <p:nvGrpSpPr>
            <p:cNvPr id="181299" name="Group 1108"/>
            <p:cNvGrpSpPr>
              <a:grpSpLocks/>
            </p:cNvGrpSpPr>
            <p:nvPr/>
          </p:nvGrpSpPr>
          <p:grpSpPr bwMode="auto">
            <a:xfrm>
              <a:off x="2802867" y="2278719"/>
              <a:ext cx="812691" cy="359377"/>
              <a:chOff x="2356" y="1300"/>
              <a:chExt cx="555" cy="194"/>
            </a:xfrm>
          </p:grpSpPr>
          <p:sp>
            <p:nvSpPr>
              <p:cNvPr id="181333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i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1334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 i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1335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i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81336" name="Group 1112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81339" name="Freeform 1113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340" name="Freeform 1114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2795" name="Line 1115"/>
              <p:cNvSpPr>
                <a:spLocks noChangeShapeType="1"/>
              </p:cNvSpPr>
              <p:nvPr/>
            </p:nvSpPr>
            <p:spPr bwMode="auto">
              <a:xfrm>
                <a:off x="2363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72796" name="Line 1116"/>
              <p:cNvSpPr>
                <a:spLocks noChangeShapeType="1"/>
              </p:cNvSpPr>
              <p:nvPr/>
            </p:nvSpPr>
            <p:spPr bwMode="auto">
              <a:xfrm>
                <a:off x="2907" y="1362"/>
                <a:ext cx="0" cy="8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  <p:grpSp>
          <p:nvGrpSpPr>
            <p:cNvPr id="181300" name="Group 906"/>
            <p:cNvGrpSpPr>
              <a:grpSpLocks/>
            </p:cNvGrpSpPr>
            <p:nvPr/>
          </p:nvGrpSpPr>
          <p:grpSpPr bwMode="auto">
            <a:xfrm>
              <a:off x="5744506" y="2621620"/>
              <a:ext cx="367260" cy="578780"/>
              <a:chOff x="4140" y="429"/>
              <a:chExt cx="1425" cy="2396"/>
            </a:xfrm>
          </p:grpSpPr>
          <p:sp>
            <p:nvSpPr>
              <p:cNvPr id="181301" name="Freeform 907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1 w 354"/>
                  <a:gd name="T1" fmla="*/ 0 h 2742"/>
                  <a:gd name="T2" fmla="*/ 116 w 354"/>
                  <a:gd name="T3" fmla="*/ 137 h 2742"/>
                  <a:gd name="T4" fmla="*/ 114 w 354"/>
                  <a:gd name="T5" fmla="*/ 1057 h 2742"/>
                  <a:gd name="T6" fmla="*/ 0 w 354"/>
                  <a:gd name="T7" fmla="*/ 1105 h 2742"/>
                  <a:gd name="T8" fmla="*/ 21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60" name="Rectangle 908"/>
              <p:cNvSpPr>
                <a:spLocks noChangeArrowheads="1"/>
              </p:cNvSpPr>
              <p:nvPr/>
            </p:nvSpPr>
            <p:spPr bwMode="auto">
              <a:xfrm>
                <a:off x="4205" y="434"/>
                <a:ext cx="1046" cy="2280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81303" name="Freeform 909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70 w 211"/>
                  <a:gd name="T3" fmla="*/ 88 h 2537"/>
                  <a:gd name="T4" fmla="*/ 2 w 211"/>
                  <a:gd name="T5" fmla="*/ 1007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304" name="Freeform 910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2 h 226"/>
                  <a:gd name="T4" fmla="*/ 108 w 328"/>
                  <a:gd name="T5" fmla="*/ 92 h 226"/>
                  <a:gd name="T6" fmla="*/ 0 w 328"/>
                  <a:gd name="T7" fmla="*/ 41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63" name="Rectangle 911"/>
              <p:cNvSpPr>
                <a:spLocks noChangeArrowheads="1"/>
              </p:cNvSpPr>
              <p:nvPr/>
            </p:nvSpPr>
            <p:spPr bwMode="auto">
              <a:xfrm>
                <a:off x="4216" y="699"/>
                <a:ext cx="587" cy="51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grpSp>
            <p:nvGrpSpPr>
              <p:cNvPr id="181306" name="Group 912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72789" name="AutoShape 913"/>
                <p:cNvSpPr>
                  <a:spLocks noChangeArrowheads="1"/>
                </p:cNvSpPr>
                <p:nvPr/>
              </p:nvSpPr>
              <p:spPr bwMode="auto">
                <a:xfrm>
                  <a:off x="614" y="2568"/>
                  <a:ext cx="719" cy="16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72790" name="AutoShape 914"/>
                <p:cNvSpPr>
                  <a:spLocks noChangeArrowheads="1"/>
                </p:cNvSpPr>
                <p:nvPr/>
              </p:nvSpPr>
              <p:spPr bwMode="auto">
                <a:xfrm>
                  <a:off x="628" y="2588"/>
                  <a:ext cx="693" cy="12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</p:grpSp>
          <p:sp>
            <p:nvSpPr>
              <p:cNvPr id="72765" name="Rectangle 915"/>
              <p:cNvSpPr>
                <a:spLocks noChangeArrowheads="1"/>
              </p:cNvSpPr>
              <p:nvPr/>
            </p:nvSpPr>
            <p:spPr bwMode="auto">
              <a:xfrm>
                <a:off x="4226" y="1024"/>
                <a:ext cx="587" cy="41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grpSp>
            <p:nvGrpSpPr>
              <p:cNvPr id="181308" name="Group 916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72787" name="AutoShape 917"/>
                <p:cNvSpPr>
                  <a:spLocks noChangeArrowheads="1"/>
                </p:cNvSpPr>
                <p:nvPr/>
              </p:nvSpPr>
              <p:spPr bwMode="auto">
                <a:xfrm>
                  <a:off x="617" y="2568"/>
                  <a:ext cx="719" cy="16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72788" name="AutoShape 918"/>
                <p:cNvSpPr>
                  <a:spLocks noChangeArrowheads="1"/>
                </p:cNvSpPr>
                <p:nvPr/>
              </p:nvSpPr>
              <p:spPr bwMode="auto">
                <a:xfrm>
                  <a:off x="630" y="2589"/>
                  <a:ext cx="693" cy="12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</p:grpSp>
          <p:sp>
            <p:nvSpPr>
              <p:cNvPr id="72767" name="Rectangle 919"/>
              <p:cNvSpPr>
                <a:spLocks noChangeArrowheads="1"/>
              </p:cNvSpPr>
              <p:nvPr/>
            </p:nvSpPr>
            <p:spPr bwMode="auto">
              <a:xfrm>
                <a:off x="4216" y="1360"/>
                <a:ext cx="598" cy="51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72768" name="Rectangle 920"/>
              <p:cNvSpPr>
                <a:spLocks noChangeArrowheads="1"/>
              </p:cNvSpPr>
              <p:nvPr/>
            </p:nvSpPr>
            <p:spPr bwMode="auto">
              <a:xfrm>
                <a:off x="4226" y="1656"/>
                <a:ext cx="598" cy="51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grpSp>
            <p:nvGrpSpPr>
              <p:cNvPr id="181311" name="Group 921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72785" name="AutoShape 922"/>
                <p:cNvSpPr>
                  <a:spLocks noChangeArrowheads="1"/>
                </p:cNvSpPr>
                <p:nvPr/>
              </p:nvSpPr>
              <p:spPr bwMode="auto">
                <a:xfrm>
                  <a:off x="618" y="2594"/>
                  <a:ext cx="718" cy="11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72786" name="AutoShape 923"/>
                <p:cNvSpPr>
                  <a:spLocks noChangeArrowheads="1"/>
                </p:cNvSpPr>
                <p:nvPr/>
              </p:nvSpPr>
              <p:spPr bwMode="auto">
                <a:xfrm>
                  <a:off x="632" y="2613"/>
                  <a:ext cx="691" cy="7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</p:grpSp>
          <p:sp>
            <p:nvSpPr>
              <p:cNvPr id="181312" name="Freeform 924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1 h 226"/>
                  <a:gd name="T4" fmla="*/ 108 w 328"/>
                  <a:gd name="T5" fmla="*/ 90 h 226"/>
                  <a:gd name="T6" fmla="*/ 0 w 328"/>
                  <a:gd name="T7" fmla="*/ 3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81313" name="Group 925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72783" name="AutoShape 926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691" cy="16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72784" name="AutoShape 927"/>
                <p:cNvSpPr>
                  <a:spLocks noChangeArrowheads="1"/>
                </p:cNvSpPr>
                <p:nvPr/>
              </p:nvSpPr>
              <p:spPr bwMode="auto">
                <a:xfrm>
                  <a:off x="627" y="2591"/>
                  <a:ext cx="665" cy="12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</p:grpSp>
          <p:sp>
            <p:nvSpPr>
              <p:cNvPr id="72772" name="Rectangle 928"/>
              <p:cNvSpPr>
                <a:spLocks noChangeArrowheads="1"/>
              </p:cNvSpPr>
              <p:nvPr/>
            </p:nvSpPr>
            <p:spPr bwMode="auto">
              <a:xfrm>
                <a:off x="5251" y="434"/>
                <a:ext cx="64" cy="2290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81315" name="Freeform 929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96 w 296"/>
                  <a:gd name="T3" fmla="*/ 57 h 256"/>
                  <a:gd name="T4" fmla="*/ 98 w 296"/>
                  <a:gd name="T5" fmla="*/ 102 h 256"/>
                  <a:gd name="T6" fmla="*/ 0 w 296"/>
                  <a:gd name="T7" fmla="*/ 39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316" name="Freeform 930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01 w 304"/>
                  <a:gd name="T3" fmla="*/ 66 h 288"/>
                  <a:gd name="T4" fmla="*/ 95 w 304"/>
                  <a:gd name="T5" fmla="*/ 116 h 288"/>
                  <a:gd name="T6" fmla="*/ 2 w 304"/>
                  <a:gd name="T7" fmla="*/ 5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75" name="Oval 931"/>
              <p:cNvSpPr>
                <a:spLocks noChangeArrowheads="1"/>
              </p:cNvSpPr>
              <p:nvPr/>
            </p:nvSpPr>
            <p:spPr bwMode="auto">
              <a:xfrm>
                <a:off x="5518" y="2612"/>
                <a:ext cx="43" cy="92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81318" name="Freeform 932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43 h 240"/>
                  <a:gd name="T2" fmla="*/ 2 w 306"/>
                  <a:gd name="T3" fmla="*/ 97 h 240"/>
                  <a:gd name="T4" fmla="*/ 101 w 306"/>
                  <a:gd name="T5" fmla="*/ 44 h 240"/>
                  <a:gd name="T6" fmla="*/ 98 w 306"/>
                  <a:gd name="T7" fmla="*/ 0 h 240"/>
                  <a:gd name="T8" fmla="*/ 0 w 306"/>
                  <a:gd name="T9" fmla="*/ 43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77" name="AutoShape 933"/>
              <p:cNvSpPr>
                <a:spLocks noChangeArrowheads="1"/>
              </p:cNvSpPr>
              <p:nvPr/>
            </p:nvSpPr>
            <p:spPr bwMode="auto">
              <a:xfrm>
                <a:off x="4141" y="2684"/>
                <a:ext cx="1195" cy="143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72778" name="AutoShape 934"/>
              <p:cNvSpPr>
                <a:spLocks noChangeArrowheads="1"/>
              </p:cNvSpPr>
              <p:nvPr/>
            </p:nvSpPr>
            <p:spPr bwMode="auto">
              <a:xfrm>
                <a:off x="4205" y="2714"/>
                <a:ext cx="1067" cy="8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72779" name="Oval 935"/>
              <p:cNvSpPr>
                <a:spLocks noChangeArrowheads="1"/>
              </p:cNvSpPr>
              <p:nvPr/>
            </p:nvSpPr>
            <p:spPr bwMode="auto">
              <a:xfrm>
                <a:off x="4312" y="2389"/>
                <a:ext cx="149" cy="14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72780" name="Oval 936"/>
              <p:cNvSpPr>
                <a:spLocks noChangeArrowheads="1"/>
              </p:cNvSpPr>
              <p:nvPr/>
            </p:nvSpPr>
            <p:spPr bwMode="auto">
              <a:xfrm>
                <a:off x="4482" y="2389"/>
                <a:ext cx="160" cy="14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en-US" i="0">
                  <a:solidFill>
                    <a:srgbClr val="FF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72781" name="Oval 937"/>
              <p:cNvSpPr>
                <a:spLocks noChangeArrowheads="1"/>
              </p:cNvSpPr>
              <p:nvPr/>
            </p:nvSpPr>
            <p:spPr bwMode="auto">
              <a:xfrm>
                <a:off x="4664" y="2378"/>
                <a:ext cx="149" cy="14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72782" name="Rectangle 938"/>
              <p:cNvSpPr>
                <a:spLocks noChangeArrowheads="1"/>
              </p:cNvSpPr>
              <p:nvPr/>
            </p:nvSpPr>
            <p:spPr bwMode="auto">
              <a:xfrm>
                <a:off x="5059" y="1839"/>
                <a:ext cx="85" cy="763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</p:grpSp>
      <p:sp>
        <p:nvSpPr>
          <p:cNvPr id="727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78413" y="1365250"/>
            <a:ext cx="3911600" cy="3895725"/>
          </a:xfrm>
        </p:spPr>
        <p:txBody>
          <a:bodyPr>
            <a:normAutofit fontScale="85000" lnSpcReduction="20000"/>
          </a:bodyPr>
          <a:lstStyle/>
          <a:p>
            <a:pPr>
              <a:buFont typeface="Wingdings" charset="0"/>
              <a:buNone/>
              <a:defRPr/>
            </a:pPr>
            <a:r>
              <a:rPr lang="en-US" i="1" dirty="0" smtClean="0">
                <a:solidFill>
                  <a:srgbClr val="000099"/>
                </a:solidFill>
                <a:ea typeface="ＭＳ Ｐゴシック" charset="0"/>
                <a:cs typeface="+mn-cs"/>
              </a:rPr>
              <a:t>consider</a:t>
            </a:r>
            <a:r>
              <a:rPr lang="en-US" i="1" dirty="0" smtClean="0">
                <a:ea typeface="ＭＳ Ｐゴシック" charset="0"/>
                <a:cs typeface="+mn-cs"/>
              </a:rPr>
              <a:t>:</a:t>
            </a:r>
            <a:endParaRPr lang="en-US" i="1" dirty="0">
              <a:ea typeface="ＭＳ Ｐゴシック" charset="0"/>
              <a:cs typeface="+mn-cs"/>
            </a:endParaRPr>
          </a:p>
          <a:p>
            <a:pPr>
              <a:buFont typeface="Wingdings" charset="0"/>
              <a:buChar char="v"/>
              <a:defRPr/>
            </a:pPr>
            <a:r>
              <a:rPr lang="en-US" sz="2400" dirty="0">
                <a:ea typeface="ＭＳ Ｐゴシック" charset="0"/>
                <a:cs typeface="+mn-cs"/>
              </a:rPr>
              <a:t>CS user moves office to EE, but wants connect to CS switch?</a:t>
            </a:r>
          </a:p>
          <a:p>
            <a:pPr>
              <a:buFont typeface="Wingdings" charset="0"/>
              <a:buChar char="v"/>
              <a:defRPr/>
            </a:pPr>
            <a:r>
              <a:rPr lang="en-US" sz="2400" dirty="0">
                <a:ea typeface="ＭＳ Ｐゴシック" charset="0"/>
                <a:cs typeface="+mn-cs"/>
              </a:rPr>
              <a:t>single broadcast domain: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dirty="0">
                <a:ea typeface="ＭＳ Ｐゴシック" charset="0"/>
              </a:rPr>
              <a:t>all layer-2 broadcast traffic (ARP, </a:t>
            </a:r>
            <a:r>
              <a:rPr lang="en-US" dirty="0" smtClean="0">
                <a:ea typeface="ＭＳ Ｐゴシック" charset="0"/>
              </a:rPr>
              <a:t>DHCP, unknown location of destination MAC address) must cross </a:t>
            </a:r>
            <a:r>
              <a:rPr lang="en-US" dirty="0">
                <a:ea typeface="ＭＳ Ｐゴシック" charset="0"/>
              </a:rPr>
              <a:t>entire LAN </a:t>
            </a:r>
            <a:endParaRPr lang="en-US" dirty="0" smtClean="0">
              <a:ea typeface="ＭＳ Ｐゴシック" charset="0"/>
            </a:endParaRPr>
          </a:p>
          <a:p>
            <a:pPr lvl="1">
              <a:buFont typeface="Wingdings" charset="0"/>
              <a:buChar char="§"/>
              <a:defRPr/>
            </a:pPr>
            <a:r>
              <a:rPr lang="en-US" dirty="0" smtClean="0">
                <a:ea typeface="ＭＳ Ｐゴシック" charset="0"/>
              </a:rPr>
              <a:t>security</a:t>
            </a:r>
            <a:r>
              <a:rPr lang="en-US" dirty="0">
                <a:ea typeface="ＭＳ Ｐゴシック" charset="0"/>
              </a:rPr>
              <a:t>/privacy, efficiency </a:t>
            </a:r>
            <a:r>
              <a:rPr lang="en-US" dirty="0" smtClean="0">
                <a:ea typeface="ＭＳ Ｐゴシック" charset="0"/>
              </a:rPr>
              <a:t>issues</a:t>
            </a:r>
            <a:endParaRPr lang="en-US" dirty="0">
              <a:ea typeface="ＭＳ Ｐゴシック" charset="0"/>
            </a:endParaRPr>
          </a:p>
          <a:p>
            <a:pPr>
              <a:buFont typeface="Wingdings" charset="0"/>
              <a:buChar char="v"/>
              <a:defRPr/>
            </a:pPr>
            <a:endParaRPr lang="en-US" sz="2400" dirty="0">
              <a:ea typeface="ＭＳ Ｐゴシック" charset="0"/>
              <a:cs typeface="+mn-cs"/>
            </a:endParaRPr>
          </a:p>
        </p:txBody>
      </p:sp>
      <p:sp>
        <p:nvSpPr>
          <p:cNvPr id="72711" name="Text Box 86"/>
          <p:cNvSpPr txBox="1">
            <a:spLocks noChangeArrowheads="1"/>
          </p:cNvSpPr>
          <p:nvPr/>
        </p:nvSpPr>
        <p:spPr bwMode="auto">
          <a:xfrm>
            <a:off x="346075" y="3976688"/>
            <a:ext cx="10191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smtClean="0">
                <a:solidFill>
                  <a:srgbClr val="000000"/>
                </a:solidFill>
                <a:latin typeface="Arial" charset="0"/>
                <a:cs typeface="Arial" charset="0"/>
              </a:rPr>
              <a:t>Computer </a:t>
            </a:r>
          </a:p>
          <a:p>
            <a:pPr>
              <a:defRPr/>
            </a:pPr>
            <a:r>
              <a:rPr lang="en-US" sz="1400" i="0" smtClean="0">
                <a:solidFill>
                  <a:srgbClr val="000000"/>
                </a:solidFill>
                <a:latin typeface="Arial" charset="0"/>
                <a:cs typeface="Arial" charset="0"/>
              </a:rPr>
              <a:t>Science</a:t>
            </a:r>
            <a:endParaRPr 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2712" name="Text Box 87"/>
          <p:cNvSpPr txBox="1">
            <a:spLocks noChangeArrowheads="1"/>
          </p:cNvSpPr>
          <p:nvPr/>
        </p:nvSpPr>
        <p:spPr bwMode="auto">
          <a:xfrm>
            <a:off x="2009775" y="4227513"/>
            <a:ext cx="114141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smtClean="0">
                <a:solidFill>
                  <a:srgbClr val="000000"/>
                </a:solidFill>
                <a:latin typeface="Arial" charset="0"/>
                <a:cs typeface="Arial" charset="0"/>
              </a:rPr>
              <a:t>Electrical</a:t>
            </a:r>
          </a:p>
          <a:p>
            <a:pPr>
              <a:defRPr/>
            </a:pPr>
            <a:r>
              <a:rPr lang="en-US" sz="1400" i="0" smtClean="0">
                <a:solidFill>
                  <a:srgbClr val="000000"/>
                </a:solidFill>
                <a:latin typeface="Arial" charset="0"/>
                <a:cs typeface="Arial" charset="0"/>
              </a:rPr>
              <a:t>Engineering</a:t>
            </a:r>
            <a:endParaRPr 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2713" name="Text Box 88"/>
          <p:cNvSpPr txBox="1">
            <a:spLocks noChangeArrowheads="1"/>
          </p:cNvSpPr>
          <p:nvPr/>
        </p:nvSpPr>
        <p:spPr bwMode="auto">
          <a:xfrm>
            <a:off x="3500438" y="4068763"/>
            <a:ext cx="11398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smtClean="0">
                <a:solidFill>
                  <a:srgbClr val="000000"/>
                </a:solidFill>
                <a:latin typeface="Arial" charset="0"/>
                <a:cs typeface="Arial" charset="0"/>
              </a:rPr>
              <a:t>Computer</a:t>
            </a:r>
          </a:p>
          <a:p>
            <a:pPr>
              <a:defRPr/>
            </a:pPr>
            <a:r>
              <a:rPr lang="en-US" sz="1400" i="0" smtClean="0">
                <a:solidFill>
                  <a:srgbClr val="000000"/>
                </a:solidFill>
                <a:latin typeface="Arial" charset="0"/>
                <a:cs typeface="Arial" charset="0"/>
              </a:rPr>
              <a:t>Engineering</a:t>
            </a:r>
            <a:endParaRPr 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Virtual Local Area Networks (VLAN)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29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213"/>
          <p:cNvSpPr>
            <a:spLocks noChangeArrowheads="1"/>
          </p:cNvSpPr>
          <p:nvPr/>
        </p:nvSpPr>
        <p:spPr bwMode="auto">
          <a:xfrm>
            <a:off x="7543800" y="2389040"/>
            <a:ext cx="279400" cy="2286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Comic Sans MS" charset="0"/>
              <a:ea typeface="ＭＳ Ｐゴシック" charset="0"/>
            </a:endParaRPr>
          </a:p>
        </p:txBody>
      </p:sp>
      <p:sp>
        <p:nvSpPr>
          <p:cNvPr id="73736" name="Rectangle 212"/>
          <p:cNvSpPr>
            <a:spLocks noChangeArrowheads="1"/>
          </p:cNvSpPr>
          <p:nvPr/>
        </p:nvSpPr>
        <p:spPr bwMode="auto">
          <a:xfrm>
            <a:off x="5470525" y="2173140"/>
            <a:ext cx="273050" cy="196850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Comic Sans MS" charset="0"/>
              <a:ea typeface="ＭＳ Ｐゴシック" charset="0"/>
            </a:endParaRPr>
          </a:p>
        </p:txBody>
      </p:sp>
      <p:sp>
        <p:nvSpPr>
          <p:cNvPr id="737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97338" y="639615"/>
            <a:ext cx="4926012" cy="16256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2400" dirty="0" smtClean="0">
                <a:solidFill>
                  <a:srgbClr val="CC0000"/>
                </a:solidFill>
              </a:rPr>
              <a:t>port-based VLAN: </a:t>
            </a:r>
            <a:r>
              <a:rPr lang="en-US" altLang="en-US" sz="2400" dirty="0" smtClean="0"/>
              <a:t>switch ports grouped (by switch management software) so that </a:t>
            </a:r>
            <a:r>
              <a:rPr lang="en-US" altLang="en-US" sz="2400" i="1" dirty="0" smtClean="0">
                <a:solidFill>
                  <a:srgbClr val="CC0000"/>
                </a:solidFill>
              </a:rPr>
              <a:t>single</a:t>
            </a:r>
            <a:r>
              <a:rPr lang="en-US" altLang="en-US" sz="2400" dirty="0" smtClean="0">
                <a:solidFill>
                  <a:srgbClr val="CC0000"/>
                </a:solidFill>
              </a:rPr>
              <a:t> </a:t>
            </a:r>
            <a:r>
              <a:rPr lang="en-US" altLang="en-US" sz="2400" dirty="0" smtClean="0"/>
              <a:t>physical switch ……</a:t>
            </a:r>
          </a:p>
          <a:p>
            <a:endParaRPr lang="en-US" altLang="en-US" sz="2000" dirty="0" smtClean="0"/>
          </a:p>
        </p:txBody>
      </p:sp>
      <p:sp>
        <p:nvSpPr>
          <p:cNvPr id="73739" name="Text Box 85"/>
          <p:cNvSpPr txBox="1">
            <a:spLocks noChangeArrowheads="1"/>
          </p:cNvSpPr>
          <p:nvPr/>
        </p:nvSpPr>
        <p:spPr bwMode="auto">
          <a:xfrm>
            <a:off x="681038" y="2265363"/>
            <a:ext cx="2944812" cy="246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200" i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switch(</a:t>
            </a:r>
            <a:r>
              <a:rPr lang="en-US" sz="2200" i="0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es</a:t>
            </a:r>
            <a:r>
              <a:rPr lang="en-US" sz="2200" i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) supporting VLAN capabilities can be configured to define multiple </a:t>
            </a:r>
            <a:r>
              <a:rPr lang="en-US" sz="2200" b="1" u="sng" dirty="0" smtClean="0">
                <a:solidFill>
                  <a:srgbClr val="CC0000"/>
                </a:solidFill>
                <a:latin typeface="Arial" charset="0"/>
                <a:cs typeface="Arial" charset="0"/>
              </a:rPr>
              <a:t>virtual</a:t>
            </a:r>
            <a:r>
              <a:rPr lang="en-US" sz="2200" i="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2200" i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LANS over single physical LAN infrastructure.</a:t>
            </a:r>
          </a:p>
        </p:txBody>
      </p:sp>
      <p:sp>
        <p:nvSpPr>
          <p:cNvPr id="73740" name="Rectangle 86"/>
          <p:cNvSpPr>
            <a:spLocks noChangeArrowheads="1"/>
          </p:cNvSpPr>
          <p:nvPr/>
        </p:nvSpPr>
        <p:spPr bwMode="auto">
          <a:xfrm>
            <a:off x="482600" y="1919288"/>
            <a:ext cx="3216275" cy="28130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73741" name="Text Box 87"/>
          <p:cNvSpPr txBox="1">
            <a:spLocks noChangeArrowheads="1"/>
          </p:cNvSpPr>
          <p:nvPr/>
        </p:nvSpPr>
        <p:spPr bwMode="auto">
          <a:xfrm>
            <a:off x="642938" y="1543050"/>
            <a:ext cx="1836737" cy="708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b="1" smtClean="0">
                <a:solidFill>
                  <a:srgbClr val="CC0000"/>
                </a:solidFill>
                <a:latin typeface="Arial" charset="0"/>
                <a:cs typeface="Arial" charset="0"/>
              </a:rPr>
              <a:t>Virtual Local </a:t>
            </a:r>
          </a:p>
          <a:p>
            <a:pPr>
              <a:defRPr/>
            </a:pPr>
            <a:r>
              <a:rPr lang="en-US" sz="2000" b="1" smtClean="0">
                <a:solidFill>
                  <a:srgbClr val="CC0000"/>
                </a:solidFill>
                <a:latin typeface="Arial" charset="0"/>
                <a:cs typeface="Arial" charset="0"/>
              </a:rPr>
              <a:t>Area Network</a:t>
            </a:r>
          </a:p>
        </p:txBody>
      </p:sp>
      <p:sp>
        <p:nvSpPr>
          <p:cNvPr id="182282" name="Rectangle 80"/>
          <p:cNvSpPr>
            <a:spLocks noChangeArrowheads="1"/>
          </p:cNvSpPr>
          <p:nvPr/>
        </p:nvSpPr>
        <p:spPr bwMode="auto">
          <a:xfrm>
            <a:off x="5462588" y="2382690"/>
            <a:ext cx="290512" cy="242888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 i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82283" name="Rectangle 77"/>
          <p:cNvSpPr>
            <a:spLocks noChangeArrowheads="1"/>
          </p:cNvSpPr>
          <p:nvPr/>
        </p:nvSpPr>
        <p:spPr bwMode="auto">
          <a:xfrm>
            <a:off x="7534275" y="2163615"/>
            <a:ext cx="290513" cy="2095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 i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82284" name="Rectangle 76"/>
          <p:cNvSpPr>
            <a:spLocks noChangeArrowheads="1"/>
          </p:cNvSpPr>
          <p:nvPr/>
        </p:nvSpPr>
        <p:spPr bwMode="auto">
          <a:xfrm>
            <a:off x="6643688" y="2168378"/>
            <a:ext cx="890587" cy="457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 i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82285" name="Rectangle 75"/>
          <p:cNvSpPr>
            <a:spLocks noChangeArrowheads="1"/>
          </p:cNvSpPr>
          <p:nvPr/>
        </p:nvSpPr>
        <p:spPr bwMode="auto">
          <a:xfrm>
            <a:off x="5748338" y="2168378"/>
            <a:ext cx="900112" cy="452437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 i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82286" name="Rectangle 2"/>
          <p:cNvSpPr>
            <a:spLocks noChangeArrowheads="1"/>
          </p:cNvSpPr>
          <p:nvPr/>
        </p:nvSpPr>
        <p:spPr bwMode="auto">
          <a:xfrm>
            <a:off x="5462588" y="2160440"/>
            <a:ext cx="2370137" cy="468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 i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82287" name="Line 3"/>
          <p:cNvSpPr>
            <a:spLocks noChangeShapeType="1"/>
          </p:cNvSpPr>
          <p:nvPr/>
        </p:nvSpPr>
        <p:spPr bwMode="auto">
          <a:xfrm>
            <a:off x="5464175" y="2376340"/>
            <a:ext cx="2351088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2288" name="Text Box 6"/>
          <p:cNvSpPr txBox="1">
            <a:spLocks noChangeArrowheads="1"/>
          </p:cNvSpPr>
          <p:nvPr/>
        </p:nvSpPr>
        <p:spPr bwMode="auto">
          <a:xfrm>
            <a:off x="5380038" y="2119165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800" i="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182289" name="Line 7"/>
          <p:cNvSpPr>
            <a:spLocks noChangeShapeType="1"/>
          </p:cNvSpPr>
          <p:nvPr/>
        </p:nvSpPr>
        <p:spPr bwMode="auto">
          <a:xfrm>
            <a:off x="6643688" y="2165203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2290" name="AutoShape 8"/>
          <p:cNvSpPr>
            <a:spLocks noChangeArrowheads="1"/>
          </p:cNvSpPr>
          <p:nvPr/>
        </p:nvSpPr>
        <p:spPr bwMode="auto">
          <a:xfrm>
            <a:off x="5434013" y="1901678"/>
            <a:ext cx="3176587" cy="261937"/>
          </a:xfrm>
          <a:prstGeom prst="parallelogram">
            <a:avLst>
              <a:gd name="adj" fmla="val 303182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 i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82291" name="Freeform 9"/>
          <p:cNvSpPr>
            <a:spLocks/>
          </p:cNvSpPr>
          <p:nvPr/>
        </p:nvSpPr>
        <p:spPr bwMode="auto">
          <a:xfrm>
            <a:off x="7837488" y="1904853"/>
            <a:ext cx="763587" cy="720725"/>
          </a:xfrm>
          <a:custGeom>
            <a:avLst/>
            <a:gdLst>
              <a:gd name="T0" fmla="*/ 0 w 232"/>
              <a:gd name="T1" fmla="*/ 2147483647 h 454"/>
              <a:gd name="T2" fmla="*/ 2147483647 w 232"/>
              <a:gd name="T3" fmla="*/ 2147483647 h 454"/>
              <a:gd name="T4" fmla="*/ 2147483647 w 232"/>
              <a:gd name="T5" fmla="*/ 0 h 454"/>
              <a:gd name="T6" fmla="*/ 0 60000 65536"/>
              <a:gd name="T7" fmla="*/ 0 60000 65536"/>
              <a:gd name="T8" fmla="*/ 0 60000 65536"/>
              <a:gd name="T9" fmla="*/ 0 w 232"/>
              <a:gd name="T10" fmla="*/ 0 h 454"/>
              <a:gd name="T11" fmla="*/ 232 w 232"/>
              <a:gd name="T12" fmla="*/ 454 h 4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2" h="454">
                <a:moveTo>
                  <a:pt x="0" y="454"/>
                </a:moveTo>
                <a:lnTo>
                  <a:pt x="232" y="274"/>
                </a:lnTo>
                <a:lnTo>
                  <a:pt x="229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2292" name="Freeform 10"/>
          <p:cNvSpPr>
            <a:spLocks/>
          </p:cNvSpPr>
          <p:nvPr/>
        </p:nvSpPr>
        <p:spPr bwMode="auto">
          <a:xfrm>
            <a:off x="5835650" y="1949303"/>
            <a:ext cx="2228850" cy="150812"/>
          </a:xfrm>
          <a:custGeom>
            <a:avLst/>
            <a:gdLst>
              <a:gd name="T0" fmla="*/ 0 w 678"/>
              <a:gd name="T1" fmla="*/ 2147483647 h 110"/>
              <a:gd name="T2" fmla="*/ 2147483647 w 678"/>
              <a:gd name="T3" fmla="*/ 2147483647 h 110"/>
              <a:gd name="T4" fmla="*/ 2147483647 w 678"/>
              <a:gd name="T5" fmla="*/ 0 h 110"/>
              <a:gd name="T6" fmla="*/ 2147483647 w 678"/>
              <a:gd name="T7" fmla="*/ 0 h 110"/>
              <a:gd name="T8" fmla="*/ 0 60000 65536"/>
              <a:gd name="T9" fmla="*/ 0 60000 65536"/>
              <a:gd name="T10" fmla="*/ 0 60000 65536"/>
              <a:gd name="T11" fmla="*/ 0 60000 65536"/>
              <a:gd name="T12" fmla="*/ 0 w 678"/>
              <a:gd name="T13" fmla="*/ 0 h 110"/>
              <a:gd name="T14" fmla="*/ 678 w 678"/>
              <a:gd name="T15" fmla="*/ 110 h 11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78" h="110">
                <a:moveTo>
                  <a:pt x="0" y="110"/>
                </a:moveTo>
                <a:lnTo>
                  <a:pt x="148" y="108"/>
                </a:lnTo>
                <a:lnTo>
                  <a:pt x="567" y="0"/>
                </a:lnTo>
                <a:lnTo>
                  <a:pt x="678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2293" name="Freeform 11"/>
          <p:cNvSpPr>
            <a:spLocks/>
          </p:cNvSpPr>
          <p:nvPr/>
        </p:nvSpPr>
        <p:spPr bwMode="auto">
          <a:xfrm>
            <a:off x="6308725" y="1949303"/>
            <a:ext cx="1420813" cy="166687"/>
          </a:xfrm>
          <a:custGeom>
            <a:avLst/>
            <a:gdLst>
              <a:gd name="T0" fmla="*/ 0 w 432"/>
              <a:gd name="T1" fmla="*/ 0 h 105"/>
              <a:gd name="T2" fmla="*/ 2147483647 w 432"/>
              <a:gd name="T3" fmla="*/ 0 h 105"/>
              <a:gd name="T4" fmla="*/ 2147483647 w 432"/>
              <a:gd name="T5" fmla="*/ 2147483647 h 105"/>
              <a:gd name="T6" fmla="*/ 2147483647 w 432"/>
              <a:gd name="T7" fmla="*/ 2147483647 h 105"/>
              <a:gd name="T8" fmla="*/ 0 60000 65536"/>
              <a:gd name="T9" fmla="*/ 0 60000 65536"/>
              <a:gd name="T10" fmla="*/ 0 60000 65536"/>
              <a:gd name="T11" fmla="*/ 0 60000 65536"/>
              <a:gd name="T12" fmla="*/ 0 w 432"/>
              <a:gd name="T13" fmla="*/ 0 h 105"/>
              <a:gd name="T14" fmla="*/ 432 w 432"/>
              <a:gd name="T15" fmla="*/ 105 h 10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" h="105">
                <a:moveTo>
                  <a:pt x="0" y="0"/>
                </a:moveTo>
                <a:lnTo>
                  <a:pt x="85" y="0"/>
                </a:lnTo>
                <a:lnTo>
                  <a:pt x="307" y="105"/>
                </a:lnTo>
                <a:lnTo>
                  <a:pt x="432" y="105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2294" name="Line 17"/>
          <p:cNvSpPr>
            <a:spLocks noChangeShapeType="1"/>
          </p:cNvSpPr>
          <p:nvPr/>
        </p:nvSpPr>
        <p:spPr bwMode="auto">
          <a:xfrm>
            <a:off x="7243763" y="2169965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2295" name="Line 18"/>
          <p:cNvSpPr>
            <a:spLocks noChangeShapeType="1"/>
          </p:cNvSpPr>
          <p:nvPr/>
        </p:nvSpPr>
        <p:spPr bwMode="auto">
          <a:xfrm>
            <a:off x="6043613" y="2165203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2296" name="Line 21"/>
          <p:cNvSpPr>
            <a:spLocks noChangeShapeType="1"/>
          </p:cNvSpPr>
          <p:nvPr/>
        </p:nvSpPr>
        <p:spPr bwMode="auto">
          <a:xfrm>
            <a:off x="5753100" y="2162028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2297" name="Line 22"/>
          <p:cNvSpPr>
            <a:spLocks noChangeShapeType="1"/>
          </p:cNvSpPr>
          <p:nvPr/>
        </p:nvSpPr>
        <p:spPr bwMode="auto">
          <a:xfrm>
            <a:off x="5462588" y="2174728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2298" name="Line 23"/>
          <p:cNvSpPr>
            <a:spLocks noChangeShapeType="1"/>
          </p:cNvSpPr>
          <p:nvPr/>
        </p:nvSpPr>
        <p:spPr bwMode="auto">
          <a:xfrm>
            <a:off x="6324600" y="2169965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2299" name="Line 24"/>
          <p:cNvSpPr>
            <a:spLocks noChangeShapeType="1"/>
          </p:cNvSpPr>
          <p:nvPr/>
        </p:nvSpPr>
        <p:spPr bwMode="auto">
          <a:xfrm>
            <a:off x="6948488" y="2165203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2300" name="Line 25"/>
          <p:cNvSpPr>
            <a:spLocks noChangeShapeType="1"/>
          </p:cNvSpPr>
          <p:nvPr/>
        </p:nvSpPr>
        <p:spPr bwMode="auto">
          <a:xfrm>
            <a:off x="7539038" y="2160440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2301" name="Text Box 26"/>
          <p:cNvSpPr txBox="1">
            <a:spLocks noChangeArrowheads="1"/>
          </p:cNvSpPr>
          <p:nvPr/>
        </p:nvSpPr>
        <p:spPr bwMode="auto">
          <a:xfrm>
            <a:off x="6261100" y="2328715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800" i="0">
                <a:solidFill>
                  <a:srgbClr val="000000"/>
                </a:solidFill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182302" name="Text Box 27"/>
          <p:cNvSpPr txBox="1">
            <a:spLocks noChangeArrowheads="1"/>
          </p:cNvSpPr>
          <p:nvPr/>
        </p:nvSpPr>
        <p:spPr bwMode="auto">
          <a:xfrm>
            <a:off x="6580188" y="2114403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800" i="0">
                <a:solidFill>
                  <a:srgbClr val="000000"/>
                </a:solidFill>
                <a:latin typeface="Arial" panose="020B0604020202020204" pitchFamily="34" charset="0"/>
              </a:rPr>
              <a:t>9</a:t>
            </a:r>
          </a:p>
        </p:txBody>
      </p:sp>
      <p:sp>
        <p:nvSpPr>
          <p:cNvPr id="182303" name="Text Box 28"/>
          <p:cNvSpPr txBox="1">
            <a:spLocks noChangeArrowheads="1"/>
          </p:cNvSpPr>
          <p:nvPr/>
        </p:nvSpPr>
        <p:spPr bwMode="auto">
          <a:xfrm>
            <a:off x="7456488" y="2333478"/>
            <a:ext cx="2984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800" i="0">
                <a:solidFill>
                  <a:srgbClr val="000000"/>
                </a:solidFill>
                <a:latin typeface="Arial" panose="020B0604020202020204" pitchFamily="34" charset="0"/>
              </a:rPr>
              <a:t>16</a:t>
            </a:r>
          </a:p>
        </p:txBody>
      </p:sp>
      <p:sp>
        <p:nvSpPr>
          <p:cNvPr id="182304" name="Text Box 29"/>
          <p:cNvSpPr txBox="1">
            <a:spLocks noChangeArrowheads="1"/>
          </p:cNvSpPr>
          <p:nvPr/>
        </p:nvSpPr>
        <p:spPr bwMode="auto">
          <a:xfrm>
            <a:off x="6561138" y="2333478"/>
            <a:ext cx="2984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800" i="0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</a:p>
        </p:txBody>
      </p:sp>
      <p:sp>
        <p:nvSpPr>
          <p:cNvPr id="182305" name="Text Box 30"/>
          <p:cNvSpPr txBox="1">
            <a:spLocks noChangeArrowheads="1"/>
          </p:cNvSpPr>
          <p:nvPr/>
        </p:nvSpPr>
        <p:spPr bwMode="auto">
          <a:xfrm>
            <a:off x="5389563" y="231919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800" i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182306" name="Text Box 57"/>
          <p:cNvSpPr txBox="1">
            <a:spLocks noChangeArrowheads="1"/>
          </p:cNvSpPr>
          <p:nvPr/>
        </p:nvSpPr>
        <p:spPr bwMode="auto">
          <a:xfrm>
            <a:off x="6256338" y="2114403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800" i="0">
                <a:solidFill>
                  <a:srgbClr val="000000"/>
                </a:solidFill>
                <a:latin typeface="Arial" panose="020B0604020202020204" pitchFamily="34" charset="0"/>
              </a:rPr>
              <a:t>7</a:t>
            </a:r>
          </a:p>
        </p:txBody>
      </p:sp>
      <p:sp>
        <p:nvSpPr>
          <p:cNvPr id="182307" name="Line 61"/>
          <p:cNvSpPr>
            <a:spLocks noChangeShapeType="1"/>
          </p:cNvSpPr>
          <p:nvPr/>
        </p:nvSpPr>
        <p:spPr bwMode="auto">
          <a:xfrm flipH="1">
            <a:off x="4702175" y="2495403"/>
            <a:ext cx="901700" cy="27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2308" name="Line 62"/>
          <p:cNvSpPr>
            <a:spLocks noChangeShapeType="1"/>
          </p:cNvSpPr>
          <p:nvPr/>
        </p:nvSpPr>
        <p:spPr bwMode="auto">
          <a:xfrm flipH="1">
            <a:off x="5087938" y="2495403"/>
            <a:ext cx="806450" cy="419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2309" name="Line 63"/>
          <p:cNvSpPr>
            <a:spLocks noChangeShapeType="1"/>
          </p:cNvSpPr>
          <p:nvPr/>
        </p:nvSpPr>
        <p:spPr bwMode="auto">
          <a:xfrm flipH="1">
            <a:off x="5807075" y="2511278"/>
            <a:ext cx="709613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2310" name="Text Box 64"/>
          <p:cNvSpPr txBox="1">
            <a:spLocks noChangeArrowheads="1"/>
          </p:cNvSpPr>
          <p:nvPr/>
        </p:nvSpPr>
        <p:spPr bwMode="auto">
          <a:xfrm>
            <a:off x="7527925" y="2873228"/>
            <a:ext cx="41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i="0">
                <a:solidFill>
                  <a:srgbClr val="000000"/>
                </a:solidFill>
                <a:latin typeface="Arial" panose="020B0604020202020204" pitchFamily="34" charset="0"/>
              </a:rPr>
              <a:t>…</a:t>
            </a:r>
          </a:p>
        </p:txBody>
      </p:sp>
      <p:sp>
        <p:nvSpPr>
          <p:cNvPr id="182311" name="Line 69"/>
          <p:cNvSpPr>
            <a:spLocks noChangeShapeType="1"/>
          </p:cNvSpPr>
          <p:nvPr/>
        </p:nvSpPr>
        <p:spPr bwMode="auto">
          <a:xfrm>
            <a:off x="6815138" y="2498578"/>
            <a:ext cx="101600" cy="377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2312" name="Line 70"/>
          <p:cNvSpPr>
            <a:spLocks noChangeShapeType="1"/>
          </p:cNvSpPr>
          <p:nvPr/>
        </p:nvSpPr>
        <p:spPr bwMode="auto">
          <a:xfrm>
            <a:off x="6805613" y="2296965"/>
            <a:ext cx="479425" cy="603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2313" name="Line 71"/>
          <p:cNvSpPr>
            <a:spLocks noChangeShapeType="1"/>
          </p:cNvSpPr>
          <p:nvPr/>
        </p:nvSpPr>
        <p:spPr bwMode="auto">
          <a:xfrm>
            <a:off x="7661275" y="2241403"/>
            <a:ext cx="514350" cy="484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2314" name="Text Box 72"/>
          <p:cNvSpPr txBox="1">
            <a:spLocks noChangeArrowheads="1"/>
          </p:cNvSpPr>
          <p:nvPr/>
        </p:nvSpPr>
        <p:spPr bwMode="auto">
          <a:xfrm>
            <a:off x="4692650" y="3416153"/>
            <a:ext cx="165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200" i="0">
                <a:solidFill>
                  <a:srgbClr val="000000"/>
                </a:solidFill>
                <a:latin typeface="Arial" panose="020B0604020202020204" pitchFamily="34" charset="0"/>
              </a:rPr>
              <a:t>Electrical Engineering</a:t>
            </a:r>
          </a:p>
          <a:p>
            <a:pPr algn="ctr" eaLnBrk="1" hangingPunct="1"/>
            <a:r>
              <a:rPr lang="en-US" altLang="en-US" sz="1200" i="0">
                <a:solidFill>
                  <a:srgbClr val="000000"/>
                </a:solidFill>
                <a:latin typeface="Arial" panose="020B0604020202020204" pitchFamily="34" charset="0"/>
              </a:rPr>
              <a:t>(VLAN ports 1-8)</a:t>
            </a:r>
          </a:p>
        </p:txBody>
      </p:sp>
      <p:sp>
        <p:nvSpPr>
          <p:cNvPr id="182315" name="Text Box 73"/>
          <p:cNvSpPr txBox="1">
            <a:spLocks noChangeArrowheads="1"/>
          </p:cNvSpPr>
          <p:nvPr/>
        </p:nvSpPr>
        <p:spPr bwMode="auto">
          <a:xfrm>
            <a:off x="6854825" y="3403453"/>
            <a:ext cx="14335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200" i="0">
                <a:solidFill>
                  <a:srgbClr val="000000"/>
                </a:solidFill>
                <a:latin typeface="Arial" panose="020B0604020202020204" pitchFamily="34" charset="0"/>
              </a:rPr>
              <a:t>Computer Science</a:t>
            </a:r>
          </a:p>
          <a:p>
            <a:pPr algn="ctr" eaLnBrk="1" hangingPunct="1"/>
            <a:r>
              <a:rPr lang="en-US" altLang="en-US" sz="1200" i="0">
                <a:solidFill>
                  <a:srgbClr val="000000"/>
                </a:solidFill>
                <a:latin typeface="Arial" panose="020B0604020202020204" pitchFamily="34" charset="0"/>
              </a:rPr>
              <a:t>(VLAN ports 9-15)</a:t>
            </a:r>
          </a:p>
        </p:txBody>
      </p:sp>
      <p:sp>
        <p:nvSpPr>
          <p:cNvPr id="182316" name="Text Box 74"/>
          <p:cNvSpPr txBox="1">
            <a:spLocks noChangeArrowheads="1"/>
          </p:cNvSpPr>
          <p:nvPr/>
        </p:nvSpPr>
        <p:spPr bwMode="auto">
          <a:xfrm>
            <a:off x="7451725" y="2109640"/>
            <a:ext cx="29845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800" i="0">
                <a:solidFill>
                  <a:srgbClr val="000000"/>
                </a:solidFill>
                <a:latin typeface="Arial" panose="020B0604020202020204" pitchFamily="34" charset="0"/>
              </a:rPr>
              <a:t>15</a:t>
            </a:r>
          </a:p>
        </p:txBody>
      </p:sp>
      <p:sp>
        <p:nvSpPr>
          <p:cNvPr id="182317" name="Oval 81"/>
          <p:cNvSpPr>
            <a:spLocks noChangeArrowheads="1"/>
          </p:cNvSpPr>
          <p:nvPr/>
        </p:nvSpPr>
        <p:spPr bwMode="auto">
          <a:xfrm>
            <a:off x="5578475" y="2474765"/>
            <a:ext cx="42863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 i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82318" name="Oval 82"/>
          <p:cNvSpPr>
            <a:spLocks noChangeArrowheads="1"/>
          </p:cNvSpPr>
          <p:nvPr/>
        </p:nvSpPr>
        <p:spPr bwMode="auto">
          <a:xfrm>
            <a:off x="5870575" y="2471590"/>
            <a:ext cx="42863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 i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82319" name="Oval 83"/>
          <p:cNvSpPr>
            <a:spLocks noChangeArrowheads="1"/>
          </p:cNvSpPr>
          <p:nvPr/>
        </p:nvSpPr>
        <p:spPr bwMode="auto">
          <a:xfrm>
            <a:off x="6457950" y="2476353"/>
            <a:ext cx="42863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 i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82320" name="Oval 84"/>
          <p:cNvSpPr>
            <a:spLocks noChangeArrowheads="1"/>
          </p:cNvSpPr>
          <p:nvPr/>
        </p:nvSpPr>
        <p:spPr bwMode="auto">
          <a:xfrm>
            <a:off x="6789738" y="2473178"/>
            <a:ext cx="42862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 i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82321" name="Oval 85"/>
          <p:cNvSpPr>
            <a:spLocks noChangeArrowheads="1"/>
          </p:cNvSpPr>
          <p:nvPr/>
        </p:nvSpPr>
        <p:spPr bwMode="auto">
          <a:xfrm>
            <a:off x="6777038" y="2258865"/>
            <a:ext cx="42862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 i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82322" name="Oval 86"/>
          <p:cNvSpPr>
            <a:spLocks noChangeArrowheads="1"/>
          </p:cNvSpPr>
          <p:nvPr/>
        </p:nvSpPr>
        <p:spPr bwMode="auto">
          <a:xfrm>
            <a:off x="7651750" y="2255690"/>
            <a:ext cx="42863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 i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82323" name="Text Box 45"/>
          <p:cNvSpPr txBox="1">
            <a:spLocks noChangeArrowheads="1"/>
          </p:cNvSpPr>
          <p:nvPr/>
        </p:nvSpPr>
        <p:spPr bwMode="auto">
          <a:xfrm>
            <a:off x="5241925" y="2839890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i="0">
                <a:solidFill>
                  <a:srgbClr val="000000"/>
                </a:solidFill>
                <a:latin typeface="Arial" panose="020B0604020202020204" pitchFamily="34" charset="0"/>
              </a:rPr>
              <a:t>…</a:t>
            </a:r>
          </a:p>
        </p:txBody>
      </p:sp>
      <p:grpSp>
        <p:nvGrpSpPr>
          <p:cNvPr id="182324" name="Group 44"/>
          <p:cNvGrpSpPr>
            <a:grpSpLocks/>
          </p:cNvGrpSpPr>
          <p:nvPr/>
        </p:nvGrpSpPr>
        <p:grpSpPr bwMode="auto">
          <a:xfrm>
            <a:off x="4165600" y="2681140"/>
            <a:ext cx="609600" cy="558800"/>
            <a:chOff x="-44" y="1473"/>
            <a:chExt cx="981" cy="1105"/>
          </a:xfrm>
        </p:grpSpPr>
        <p:pic>
          <p:nvPicPr>
            <p:cNvPr id="182414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2415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82325" name="Group 44"/>
          <p:cNvGrpSpPr>
            <a:grpSpLocks/>
          </p:cNvGrpSpPr>
          <p:nvPr/>
        </p:nvGrpSpPr>
        <p:grpSpPr bwMode="auto">
          <a:xfrm>
            <a:off x="4694238" y="2773215"/>
            <a:ext cx="609600" cy="558800"/>
            <a:chOff x="-44" y="1473"/>
            <a:chExt cx="981" cy="1105"/>
          </a:xfrm>
        </p:grpSpPr>
        <p:pic>
          <p:nvPicPr>
            <p:cNvPr id="182412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2413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82326" name="Group 44"/>
          <p:cNvGrpSpPr>
            <a:grpSpLocks/>
          </p:cNvGrpSpPr>
          <p:nvPr/>
        </p:nvGrpSpPr>
        <p:grpSpPr bwMode="auto">
          <a:xfrm>
            <a:off x="5414963" y="2793853"/>
            <a:ext cx="609600" cy="558800"/>
            <a:chOff x="-44" y="1473"/>
            <a:chExt cx="981" cy="1105"/>
          </a:xfrm>
        </p:grpSpPr>
        <p:pic>
          <p:nvPicPr>
            <p:cNvPr id="182410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2411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82327" name="Group 44"/>
          <p:cNvGrpSpPr>
            <a:grpSpLocks/>
          </p:cNvGrpSpPr>
          <p:nvPr/>
        </p:nvGrpSpPr>
        <p:grpSpPr bwMode="auto">
          <a:xfrm>
            <a:off x="6430963" y="2814490"/>
            <a:ext cx="609600" cy="558800"/>
            <a:chOff x="-44" y="1473"/>
            <a:chExt cx="981" cy="1105"/>
          </a:xfrm>
        </p:grpSpPr>
        <p:pic>
          <p:nvPicPr>
            <p:cNvPr id="182408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2409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82328" name="Group 44"/>
          <p:cNvGrpSpPr>
            <a:grpSpLocks/>
          </p:cNvGrpSpPr>
          <p:nvPr/>
        </p:nvGrpSpPr>
        <p:grpSpPr bwMode="auto">
          <a:xfrm>
            <a:off x="6938963" y="2824015"/>
            <a:ext cx="609600" cy="558800"/>
            <a:chOff x="-44" y="1473"/>
            <a:chExt cx="981" cy="1105"/>
          </a:xfrm>
        </p:grpSpPr>
        <p:pic>
          <p:nvPicPr>
            <p:cNvPr id="182406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2407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82329" name="Group 44"/>
          <p:cNvGrpSpPr>
            <a:grpSpLocks/>
          </p:cNvGrpSpPr>
          <p:nvPr/>
        </p:nvGrpSpPr>
        <p:grpSpPr bwMode="auto">
          <a:xfrm>
            <a:off x="7802563" y="2641453"/>
            <a:ext cx="609600" cy="558800"/>
            <a:chOff x="-44" y="1473"/>
            <a:chExt cx="981" cy="1105"/>
          </a:xfrm>
        </p:grpSpPr>
        <p:pic>
          <p:nvPicPr>
            <p:cNvPr id="182404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2405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3902075" y="3979715"/>
            <a:ext cx="5334000" cy="2593975"/>
            <a:chOff x="3902075" y="3695700"/>
            <a:chExt cx="5334289" cy="2593975"/>
          </a:xfrm>
        </p:grpSpPr>
        <p:sp>
          <p:nvSpPr>
            <p:cNvPr id="182332" name="Cloud"/>
            <p:cNvSpPr>
              <a:spLocks noChangeAspect="1" noEditPoints="1" noChangeArrowheads="1"/>
            </p:cNvSpPr>
            <p:nvPr/>
          </p:nvSpPr>
          <p:spPr bwMode="auto">
            <a:xfrm>
              <a:off x="4560888" y="4090988"/>
              <a:ext cx="4516437" cy="1214437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62 h 21600"/>
                <a:gd name="T14" fmla="*/ 17087 w 21600"/>
                <a:gd name="T15" fmla="*/ 1733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73734" name="Rectangle 263"/>
            <p:cNvSpPr>
              <a:spLocks noChangeArrowheads="1"/>
            </p:cNvSpPr>
            <p:nvPr/>
          </p:nvSpPr>
          <p:spPr bwMode="auto">
            <a:xfrm>
              <a:off x="5135630" y="4583113"/>
              <a:ext cx="269890" cy="204787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73735" name="Rectangle 262"/>
            <p:cNvSpPr>
              <a:spLocks noChangeArrowheads="1"/>
            </p:cNvSpPr>
            <p:nvPr/>
          </p:nvSpPr>
          <p:spPr bwMode="auto">
            <a:xfrm>
              <a:off x="8064726" y="4811713"/>
              <a:ext cx="279415" cy="23812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82335" name="Line 61"/>
            <p:cNvSpPr>
              <a:spLocks noChangeShapeType="1"/>
            </p:cNvSpPr>
            <p:nvPr/>
          </p:nvSpPr>
          <p:spPr bwMode="auto">
            <a:xfrm flipH="1">
              <a:off x="4364038" y="4911725"/>
              <a:ext cx="901700" cy="279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336" name="Line 62"/>
            <p:cNvSpPr>
              <a:spLocks noChangeShapeType="1"/>
            </p:cNvSpPr>
            <p:nvPr/>
          </p:nvSpPr>
          <p:spPr bwMode="auto">
            <a:xfrm flipH="1">
              <a:off x="4749800" y="4911725"/>
              <a:ext cx="806450" cy="419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337" name="Line 63"/>
            <p:cNvSpPr>
              <a:spLocks noChangeShapeType="1"/>
            </p:cNvSpPr>
            <p:nvPr/>
          </p:nvSpPr>
          <p:spPr bwMode="auto">
            <a:xfrm flipH="1">
              <a:off x="5468938" y="4921250"/>
              <a:ext cx="684212" cy="3667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338" name="Text Box 72"/>
            <p:cNvSpPr txBox="1">
              <a:spLocks noChangeArrowheads="1"/>
            </p:cNvSpPr>
            <p:nvPr/>
          </p:nvSpPr>
          <p:spPr bwMode="auto">
            <a:xfrm>
              <a:off x="4354513" y="5832475"/>
              <a:ext cx="1651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200" i="0">
                  <a:solidFill>
                    <a:srgbClr val="000000"/>
                  </a:solidFill>
                  <a:latin typeface="Arial" panose="020B0604020202020204" pitchFamily="34" charset="0"/>
                </a:rPr>
                <a:t>Electrical Engineering</a:t>
              </a:r>
            </a:p>
            <a:p>
              <a:pPr algn="ctr" eaLnBrk="1" hangingPunct="1"/>
              <a:r>
                <a:rPr lang="en-US" altLang="en-US" sz="1200" i="0">
                  <a:solidFill>
                    <a:srgbClr val="000000"/>
                  </a:solidFill>
                  <a:latin typeface="Arial" panose="020B0604020202020204" pitchFamily="34" charset="0"/>
                </a:rPr>
                <a:t>(VLAN ports 1-8)</a:t>
              </a:r>
            </a:p>
          </p:txBody>
        </p:sp>
        <p:sp>
          <p:nvSpPr>
            <p:cNvPr id="182339" name="Text Box 45"/>
            <p:cNvSpPr txBox="1">
              <a:spLocks noChangeArrowheads="1"/>
            </p:cNvSpPr>
            <p:nvPr/>
          </p:nvSpPr>
          <p:spPr bwMode="auto">
            <a:xfrm>
              <a:off x="4903788" y="5256213"/>
              <a:ext cx="4127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i="0">
                  <a:solidFill>
                    <a:srgbClr val="000000"/>
                  </a:solidFill>
                  <a:latin typeface="Arial" panose="020B0604020202020204" pitchFamily="34" charset="0"/>
                </a:rPr>
                <a:t>…</a:t>
              </a:r>
            </a:p>
          </p:txBody>
        </p:sp>
        <p:grpSp>
          <p:nvGrpSpPr>
            <p:cNvPr id="182340" name="Group 186"/>
            <p:cNvGrpSpPr>
              <a:grpSpLocks/>
            </p:cNvGrpSpPr>
            <p:nvPr/>
          </p:nvGrpSpPr>
          <p:grpSpPr bwMode="auto">
            <a:xfrm>
              <a:off x="5041900" y="4316413"/>
              <a:ext cx="1684338" cy="738187"/>
              <a:chOff x="3479" y="2610"/>
              <a:chExt cx="1061" cy="465"/>
            </a:xfrm>
          </p:grpSpPr>
          <p:sp>
            <p:nvSpPr>
              <p:cNvPr id="182385" name="Rectangle 80"/>
              <p:cNvSpPr>
                <a:spLocks noChangeArrowheads="1"/>
              </p:cNvSpPr>
              <p:nvPr/>
            </p:nvSpPr>
            <p:spPr bwMode="auto">
              <a:xfrm>
                <a:off x="3531" y="2914"/>
                <a:ext cx="183" cy="153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 i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2386" name="Rectangle 75"/>
              <p:cNvSpPr>
                <a:spLocks noChangeArrowheads="1"/>
              </p:cNvSpPr>
              <p:nvPr/>
            </p:nvSpPr>
            <p:spPr bwMode="auto">
              <a:xfrm>
                <a:off x="3711" y="2779"/>
                <a:ext cx="567" cy="285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 i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2387" name="Rectangle 2"/>
              <p:cNvSpPr>
                <a:spLocks noChangeArrowheads="1"/>
              </p:cNvSpPr>
              <p:nvPr/>
            </p:nvSpPr>
            <p:spPr bwMode="auto">
              <a:xfrm>
                <a:off x="3531" y="2774"/>
                <a:ext cx="745" cy="29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 i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2388" name="Line 3"/>
              <p:cNvSpPr>
                <a:spLocks noChangeShapeType="1"/>
              </p:cNvSpPr>
              <p:nvPr/>
            </p:nvSpPr>
            <p:spPr bwMode="auto">
              <a:xfrm>
                <a:off x="3532" y="2910"/>
                <a:ext cx="741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2389" name="Text Box 6"/>
              <p:cNvSpPr txBox="1">
                <a:spLocks noChangeArrowheads="1"/>
              </p:cNvSpPr>
              <p:nvPr/>
            </p:nvSpPr>
            <p:spPr bwMode="auto">
              <a:xfrm>
                <a:off x="3479" y="2748"/>
                <a:ext cx="152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800" i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82390" name="AutoShape 8"/>
              <p:cNvSpPr>
                <a:spLocks noChangeArrowheads="1"/>
              </p:cNvSpPr>
              <p:nvPr/>
            </p:nvSpPr>
            <p:spPr bwMode="auto">
              <a:xfrm>
                <a:off x="3513" y="2611"/>
                <a:ext cx="1027" cy="165"/>
              </a:xfrm>
              <a:prstGeom prst="parallelogram">
                <a:avLst>
                  <a:gd name="adj" fmla="val 155606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 i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2391" name="Freeform 10"/>
              <p:cNvSpPr>
                <a:spLocks/>
              </p:cNvSpPr>
              <p:nvPr/>
            </p:nvSpPr>
            <p:spPr bwMode="auto">
              <a:xfrm>
                <a:off x="3628" y="2639"/>
                <a:ext cx="746" cy="105"/>
              </a:xfrm>
              <a:custGeom>
                <a:avLst/>
                <a:gdLst>
                  <a:gd name="T0" fmla="*/ 0 w 678"/>
                  <a:gd name="T1" fmla="*/ 87 h 110"/>
                  <a:gd name="T2" fmla="*/ 239 w 678"/>
                  <a:gd name="T3" fmla="*/ 86 h 110"/>
                  <a:gd name="T4" fmla="*/ 915 w 678"/>
                  <a:gd name="T5" fmla="*/ 0 h 110"/>
                  <a:gd name="T6" fmla="*/ 1094 w 678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8"/>
                  <a:gd name="T13" fmla="*/ 0 h 110"/>
                  <a:gd name="T14" fmla="*/ 678 w 678"/>
                  <a:gd name="T15" fmla="*/ 110 h 1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8" h="110">
                    <a:moveTo>
                      <a:pt x="0" y="110"/>
                    </a:moveTo>
                    <a:lnTo>
                      <a:pt x="148" y="108"/>
                    </a:lnTo>
                    <a:lnTo>
                      <a:pt x="567" y="0"/>
                    </a:lnTo>
                    <a:lnTo>
                      <a:pt x="678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2392" name="Line 18"/>
              <p:cNvSpPr>
                <a:spLocks noChangeShapeType="1"/>
              </p:cNvSpPr>
              <p:nvPr/>
            </p:nvSpPr>
            <p:spPr bwMode="auto">
              <a:xfrm>
                <a:off x="3897" y="2777"/>
                <a:ext cx="0" cy="2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2393" name="Line 21"/>
              <p:cNvSpPr>
                <a:spLocks noChangeShapeType="1"/>
              </p:cNvSpPr>
              <p:nvPr/>
            </p:nvSpPr>
            <p:spPr bwMode="auto">
              <a:xfrm>
                <a:off x="3714" y="2775"/>
                <a:ext cx="0" cy="2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2394" name="Line 22"/>
              <p:cNvSpPr>
                <a:spLocks noChangeShapeType="1"/>
              </p:cNvSpPr>
              <p:nvPr/>
            </p:nvSpPr>
            <p:spPr bwMode="auto">
              <a:xfrm>
                <a:off x="3531" y="2783"/>
                <a:ext cx="0" cy="2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2395" name="Line 23"/>
              <p:cNvSpPr>
                <a:spLocks noChangeShapeType="1"/>
              </p:cNvSpPr>
              <p:nvPr/>
            </p:nvSpPr>
            <p:spPr bwMode="auto">
              <a:xfrm>
                <a:off x="4074" y="2780"/>
                <a:ext cx="0" cy="2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2396" name="Text Box 26"/>
              <p:cNvSpPr txBox="1">
                <a:spLocks noChangeArrowheads="1"/>
              </p:cNvSpPr>
              <p:nvPr/>
            </p:nvSpPr>
            <p:spPr bwMode="auto">
              <a:xfrm>
                <a:off x="4034" y="2880"/>
                <a:ext cx="152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800" i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8</a:t>
                </a:r>
              </a:p>
            </p:txBody>
          </p:sp>
          <p:sp>
            <p:nvSpPr>
              <p:cNvPr id="182397" name="Text Box 30"/>
              <p:cNvSpPr txBox="1">
                <a:spLocks noChangeArrowheads="1"/>
              </p:cNvSpPr>
              <p:nvPr/>
            </p:nvSpPr>
            <p:spPr bwMode="auto">
              <a:xfrm>
                <a:off x="3485" y="2874"/>
                <a:ext cx="152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800" i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182398" name="Text Box 57"/>
              <p:cNvSpPr txBox="1">
                <a:spLocks noChangeArrowheads="1"/>
              </p:cNvSpPr>
              <p:nvPr/>
            </p:nvSpPr>
            <p:spPr bwMode="auto">
              <a:xfrm>
                <a:off x="4031" y="2745"/>
                <a:ext cx="152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800" i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7</a:t>
                </a:r>
              </a:p>
            </p:txBody>
          </p:sp>
          <p:sp>
            <p:nvSpPr>
              <p:cNvPr id="182399" name="Oval 81"/>
              <p:cNvSpPr>
                <a:spLocks noChangeArrowheads="1"/>
              </p:cNvSpPr>
              <p:nvPr/>
            </p:nvSpPr>
            <p:spPr bwMode="auto">
              <a:xfrm>
                <a:off x="3604" y="2972"/>
                <a:ext cx="27" cy="3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 i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2400" name="Oval 82"/>
              <p:cNvSpPr>
                <a:spLocks noChangeArrowheads="1"/>
              </p:cNvSpPr>
              <p:nvPr/>
            </p:nvSpPr>
            <p:spPr bwMode="auto">
              <a:xfrm>
                <a:off x="3788" y="2970"/>
                <a:ext cx="27" cy="3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 i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2401" name="Oval 83"/>
              <p:cNvSpPr>
                <a:spLocks noChangeArrowheads="1"/>
              </p:cNvSpPr>
              <p:nvPr/>
            </p:nvSpPr>
            <p:spPr bwMode="auto">
              <a:xfrm>
                <a:off x="4158" y="2973"/>
                <a:ext cx="27" cy="3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 i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2402" name="Freeform 10"/>
              <p:cNvSpPr>
                <a:spLocks/>
              </p:cNvSpPr>
              <p:nvPr/>
            </p:nvSpPr>
            <p:spPr bwMode="auto">
              <a:xfrm flipV="1">
                <a:off x="3754" y="2639"/>
                <a:ext cx="550" cy="105"/>
              </a:xfrm>
              <a:custGeom>
                <a:avLst/>
                <a:gdLst>
                  <a:gd name="T0" fmla="*/ 0 w 678"/>
                  <a:gd name="T1" fmla="*/ 87 h 110"/>
                  <a:gd name="T2" fmla="*/ 52 w 678"/>
                  <a:gd name="T3" fmla="*/ 86 h 110"/>
                  <a:gd name="T4" fmla="*/ 200 w 678"/>
                  <a:gd name="T5" fmla="*/ 0 h 110"/>
                  <a:gd name="T6" fmla="*/ 238 w 678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8"/>
                  <a:gd name="T13" fmla="*/ 0 h 110"/>
                  <a:gd name="T14" fmla="*/ 678 w 678"/>
                  <a:gd name="T15" fmla="*/ 110 h 1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8" h="110">
                    <a:moveTo>
                      <a:pt x="0" y="110"/>
                    </a:moveTo>
                    <a:lnTo>
                      <a:pt x="148" y="108"/>
                    </a:lnTo>
                    <a:lnTo>
                      <a:pt x="567" y="0"/>
                    </a:lnTo>
                    <a:lnTo>
                      <a:pt x="678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182403" name="Freeform 185"/>
              <p:cNvSpPr>
                <a:spLocks/>
              </p:cNvSpPr>
              <p:nvPr/>
            </p:nvSpPr>
            <p:spPr bwMode="auto">
              <a:xfrm>
                <a:off x="4274" y="2610"/>
                <a:ext cx="264" cy="456"/>
              </a:xfrm>
              <a:custGeom>
                <a:avLst/>
                <a:gdLst>
                  <a:gd name="T0" fmla="*/ 264 w 264"/>
                  <a:gd name="T1" fmla="*/ 0 h 456"/>
                  <a:gd name="T2" fmla="*/ 262 w 264"/>
                  <a:gd name="T3" fmla="*/ 248 h 456"/>
                  <a:gd name="T4" fmla="*/ 0 w 264"/>
                  <a:gd name="T5" fmla="*/ 456 h 4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64" h="456">
                    <a:moveTo>
                      <a:pt x="264" y="0"/>
                    </a:moveTo>
                    <a:lnTo>
                      <a:pt x="262" y="248"/>
                    </a:lnTo>
                    <a:lnTo>
                      <a:pt x="0" y="456"/>
                    </a:ln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82341" name="Group 210"/>
            <p:cNvGrpSpPr>
              <a:grpSpLocks/>
            </p:cNvGrpSpPr>
            <p:nvPr/>
          </p:nvGrpSpPr>
          <p:grpSpPr bwMode="auto">
            <a:xfrm>
              <a:off x="7080250" y="4318000"/>
              <a:ext cx="1698625" cy="742950"/>
              <a:chOff x="1003" y="3585"/>
              <a:chExt cx="1070" cy="468"/>
            </a:xfrm>
          </p:grpSpPr>
          <p:grpSp>
            <p:nvGrpSpPr>
              <p:cNvPr id="182366" name="Group 207"/>
              <p:cNvGrpSpPr>
                <a:grpSpLocks/>
              </p:cNvGrpSpPr>
              <p:nvPr/>
            </p:nvGrpSpPr>
            <p:grpSpPr bwMode="auto">
              <a:xfrm>
                <a:off x="1003" y="3723"/>
                <a:ext cx="796" cy="330"/>
                <a:chOff x="2444" y="3759"/>
                <a:chExt cx="796" cy="330"/>
              </a:xfrm>
            </p:grpSpPr>
            <p:sp>
              <p:nvSpPr>
                <p:cNvPr id="182373" name="Rectangle 77"/>
                <p:cNvSpPr>
                  <a:spLocks noChangeArrowheads="1"/>
                </p:cNvSpPr>
                <p:nvPr/>
              </p:nvSpPr>
              <p:spPr bwMode="auto">
                <a:xfrm>
                  <a:off x="3057" y="3793"/>
                  <a:ext cx="183" cy="132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 sz="1800" i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82374" name="Rectangle 76"/>
                <p:cNvSpPr>
                  <a:spLocks noChangeArrowheads="1"/>
                </p:cNvSpPr>
                <p:nvPr/>
              </p:nvSpPr>
              <p:spPr bwMode="auto">
                <a:xfrm>
                  <a:off x="2496" y="3796"/>
                  <a:ext cx="561" cy="288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 sz="1800" i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82375" name="Line 17"/>
                <p:cNvSpPr>
                  <a:spLocks noChangeShapeType="1"/>
                </p:cNvSpPr>
                <p:nvPr/>
              </p:nvSpPr>
              <p:spPr bwMode="auto">
                <a:xfrm>
                  <a:off x="2874" y="3797"/>
                  <a:ext cx="0" cy="2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2376" name="Line 24"/>
                <p:cNvSpPr>
                  <a:spLocks noChangeShapeType="1"/>
                </p:cNvSpPr>
                <p:nvPr/>
              </p:nvSpPr>
              <p:spPr bwMode="auto">
                <a:xfrm>
                  <a:off x="2688" y="3794"/>
                  <a:ext cx="0" cy="2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2377" name="Line 25"/>
                <p:cNvSpPr>
                  <a:spLocks noChangeShapeType="1"/>
                </p:cNvSpPr>
                <p:nvPr/>
              </p:nvSpPr>
              <p:spPr bwMode="auto">
                <a:xfrm>
                  <a:off x="3060" y="3791"/>
                  <a:ext cx="0" cy="2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2378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2456" y="3762"/>
                  <a:ext cx="152" cy="1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800" i="0">
                      <a:solidFill>
                        <a:srgbClr val="000000"/>
                      </a:solidFill>
                      <a:latin typeface="Arial" panose="020B0604020202020204" pitchFamily="34" charset="0"/>
                    </a:rPr>
                    <a:t>9</a:t>
                  </a:r>
                </a:p>
              </p:txBody>
            </p:sp>
            <p:sp>
              <p:nvSpPr>
                <p:cNvPr id="182379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3008" y="3900"/>
                  <a:ext cx="188" cy="1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800" i="0">
                      <a:solidFill>
                        <a:srgbClr val="000000"/>
                      </a:solidFill>
                      <a:latin typeface="Arial" panose="020B0604020202020204" pitchFamily="34" charset="0"/>
                    </a:rPr>
                    <a:t>16</a:t>
                  </a:r>
                </a:p>
              </p:txBody>
            </p:sp>
            <p:sp>
              <p:nvSpPr>
                <p:cNvPr id="182380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2444" y="3900"/>
                  <a:ext cx="188" cy="1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800" i="0">
                      <a:solidFill>
                        <a:srgbClr val="000000"/>
                      </a:solidFill>
                      <a:latin typeface="Arial" panose="020B0604020202020204" pitchFamily="34" charset="0"/>
                    </a:rPr>
                    <a:t>10</a:t>
                  </a:r>
                </a:p>
              </p:txBody>
            </p:sp>
            <p:sp>
              <p:nvSpPr>
                <p:cNvPr id="182381" name="Text Box 74"/>
                <p:cNvSpPr txBox="1">
                  <a:spLocks noChangeArrowheads="1"/>
                </p:cNvSpPr>
                <p:nvPr/>
              </p:nvSpPr>
              <p:spPr bwMode="auto">
                <a:xfrm>
                  <a:off x="3005" y="3759"/>
                  <a:ext cx="188" cy="1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800" i="0">
                      <a:solidFill>
                        <a:srgbClr val="000000"/>
                      </a:solidFill>
                      <a:latin typeface="Arial" panose="020B0604020202020204" pitchFamily="34" charset="0"/>
                    </a:rPr>
                    <a:t>15</a:t>
                  </a:r>
                </a:p>
              </p:txBody>
            </p:sp>
            <p:sp>
              <p:nvSpPr>
                <p:cNvPr id="182382" name="Oval 84"/>
                <p:cNvSpPr>
                  <a:spLocks noChangeArrowheads="1"/>
                </p:cNvSpPr>
                <p:nvPr/>
              </p:nvSpPr>
              <p:spPr bwMode="auto">
                <a:xfrm>
                  <a:off x="2588" y="3988"/>
                  <a:ext cx="27" cy="3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 sz="1800" i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82383" name="Oval 85"/>
                <p:cNvSpPr>
                  <a:spLocks noChangeArrowheads="1"/>
                </p:cNvSpPr>
                <p:nvPr/>
              </p:nvSpPr>
              <p:spPr bwMode="auto">
                <a:xfrm>
                  <a:off x="2580" y="3853"/>
                  <a:ext cx="27" cy="3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 sz="1800" i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82384" name="Oval 86"/>
                <p:cNvSpPr>
                  <a:spLocks noChangeArrowheads="1"/>
                </p:cNvSpPr>
                <p:nvPr/>
              </p:nvSpPr>
              <p:spPr bwMode="auto">
                <a:xfrm>
                  <a:off x="3131" y="3851"/>
                  <a:ext cx="27" cy="3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 sz="1800" i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182367" name="AutoShape 8"/>
              <p:cNvSpPr>
                <a:spLocks noChangeArrowheads="1"/>
              </p:cNvSpPr>
              <p:nvPr/>
            </p:nvSpPr>
            <p:spPr bwMode="auto">
              <a:xfrm>
                <a:off x="1046" y="3586"/>
                <a:ext cx="1027" cy="165"/>
              </a:xfrm>
              <a:prstGeom prst="parallelogram">
                <a:avLst>
                  <a:gd name="adj" fmla="val 155606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 i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2368" name="Freeform 10"/>
              <p:cNvSpPr>
                <a:spLocks/>
              </p:cNvSpPr>
              <p:nvPr/>
            </p:nvSpPr>
            <p:spPr bwMode="auto">
              <a:xfrm>
                <a:off x="1161" y="3614"/>
                <a:ext cx="746" cy="105"/>
              </a:xfrm>
              <a:custGeom>
                <a:avLst/>
                <a:gdLst>
                  <a:gd name="T0" fmla="*/ 0 w 678"/>
                  <a:gd name="T1" fmla="*/ 87 h 110"/>
                  <a:gd name="T2" fmla="*/ 239 w 678"/>
                  <a:gd name="T3" fmla="*/ 86 h 110"/>
                  <a:gd name="T4" fmla="*/ 915 w 678"/>
                  <a:gd name="T5" fmla="*/ 0 h 110"/>
                  <a:gd name="T6" fmla="*/ 1094 w 678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8"/>
                  <a:gd name="T13" fmla="*/ 0 h 110"/>
                  <a:gd name="T14" fmla="*/ 678 w 678"/>
                  <a:gd name="T15" fmla="*/ 110 h 1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8" h="110">
                    <a:moveTo>
                      <a:pt x="0" y="110"/>
                    </a:moveTo>
                    <a:lnTo>
                      <a:pt x="148" y="108"/>
                    </a:lnTo>
                    <a:lnTo>
                      <a:pt x="567" y="0"/>
                    </a:lnTo>
                    <a:lnTo>
                      <a:pt x="678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2369" name="Freeform 10"/>
              <p:cNvSpPr>
                <a:spLocks/>
              </p:cNvSpPr>
              <p:nvPr/>
            </p:nvSpPr>
            <p:spPr bwMode="auto">
              <a:xfrm flipV="1">
                <a:off x="1287" y="3614"/>
                <a:ext cx="550" cy="105"/>
              </a:xfrm>
              <a:custGeom>
                <a:avLst/>
                <a:gdLst>
                  <a:gd name="T0" fmla="*/ 0 w 678"/>
                  <a:gd name="T1" fmla="*/ 87 h 110"/>
                  <a:gd name="T2" fmla="*/ 52 w 678"/>
                  <a:gd name="T3" fmla="*/ 86 h 110"/>
                  <a:gd name="T4" fmla="*/ 200 w 678"/>
                  <a:gd name="T5" fmla="*/ 0 h 110"/>
                  <a:gd name="T6" fmla="*/ 238 w 678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8"/>
                  <a:gd name="T13" fmla="*/ 0 h 110"/>
                  <a:gd name="T14" fmla="*/ 678 w 678"/>
                  <a:gd name="T15" fmla="*/ 110 h 1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8" h="110">
                    <a:moveTo>
                      <a:pt x="0" y="110"/>
                    </a:moveTo>
                    <a:lnTo>
                      <a:pt x="148" y="108"/>
                    </a:lnTo>
                    <a:lnTo>
                      <a:pt x="567" y="0"/>
                    </a:lnTo>
                    <a:lnTo>
                      <a:pt x="678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182370" name="Freeform 206"/>
              <p:cNvSpPr>
                <a:spLocks/>
              </p:cNvSpPr>
              <p:nvPr/>
            </p:nvSpPr>
            <p:spPr bwMode="auto">
              <a:xfrm>
                <a:off x="1807" y="3585"/>
                <a:ext cx="264" cy="456"/>
              </a:xfrm>
              <a:custGeom>
                <a:avLst/>
                <a:gdLst>
                  <a:gd name="T0" fmla="*/ 264 w 264"/>
                  <a:gd name="T1" fmla="*/ 0 h 456"/>
                  <a:gd name="T2" fmla="*/ 262 w 264"/>
                  <a:gd name="T3" fmla="*/ 248 h 456"/>
                  <a:gd name="T4" fmla="*/ 0 w 264"/>
                  <a:gd name="T5" fmla="*/ 456 h 4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64" h="456">
                    <a:moveTo>
                      <a:pt x="264" y="0"/>
                    </a:moveTo>
                    <a:lnTo>
                      <a:pt x="262" y="248"/>
                    </a:lnTo>
                    <a:lnTo>
                      <a:pt x="0" y="456"/>
                    </a:ln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2371" name="Freeform 208"/>
              <p:cNvSpPr>
                <a:spLocks/>
              </p:cNvSpPr>
              <p:nvPr/>
            </p:nvSpPr>
            <p:spPr bwMode="auto">
              <a:xfrm>
                <a:off x="1044" y="3747"/>
                <a:ext cx="762" cy="303"/>
              </a:xfrm>
              <a:custGeom>
                <a:avLst/>
                <a:gdLst>
                  <a:gd name="T0" fmla="*/ 0 w 762"/>
                  <a:gd name="T1" fmla="*/ 3 h 303"/>
                  <a:gd name="T2" fmla="*/ 0 w 762"/>
                  <a:gd name="T3" fmla="*/ 303 h 303"/>
                  <a:gd name="T4" fmla="*/ 762 w 762"/>
                  <a:gd name="T5" fmla="*/ 303 h 303"/>
                  <a:gd name="T6" fmla="*/ 762 w 762"/>
                  <a:gd name="T7" fmla="*/ 0 h 30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62" h="303">
                    <a:moveTo>
                      <a:pt x="0" y="3"/>
                    </a:moveTo>
                    <a:lnTo>
                      <a:pt x="0" y="303"/>
                    </a:lnTo>
                    <a:lnTo>
                      <a:pt x="762" y="303"/>
                    </a:lnTo>
                    <a:lnTo>
                      <a:pt x="762" y="0"/>
                    </a:ln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3840" name="Line 209"/>
              <p:cNvSpPr>
                <a:spLocks noChangeShapeType="1"/>
              </p:cNvSpPr>
              <p:nvPr/>
            </p:nvSpPr>
            <p:spPr bwMode="auto">
              <a:xfrm flipV="1">
                <a:off x="1044" y="3888"/>
                <a:ext cx="768" cy="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  <p:sp>
          <p:nvSpPr>
            <p:cNvPr id="182342" name="Text Box 64"/>
            <p:cNvSpPr txBox="1">
              <a:spLocks noChangeArrowheads="1"/>
            </p:cNvSpPr>
            <p:nvPr/>
          </p:nvSpPr>
          <p:spPr bwMode="auto">
            <a:xfrm>
              <a:off x="8037513" y="5297488"/>
              <a:ext cx="4127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i="0">
                  <a:solidFill>
                    <a:srgbClr val="000000"/>
                  </a:solidFill>
                  <a:latin typeface="Arial" panose="020B0604020202020204" pitchFamily="34" charset="0"/>
                </a:rPr>
                <a:t>…</a:t>
              </a:r>
            </a:p>
          </p:txBody>
        </p:sp>
        <p:sp>
          <p:nvSpPr>
            <p:cNvPr id="182343" name="Line 69"/>
            <p:cNvSpPr>
              <a:spLocks noChangeShapeType="1"/>
            </p:cNvSpPr>
            <p:nvPr/>
          </p:nvSpPr>
          <p:spPr bwMode="auto">
            <a:xfrm>
              <a:off x="7324725" y="4922838"/>
              <a:ext cx="101600" cy="377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344" name="Line 70"/>
            <p:cNvSpPr>
              <a:spLocks noChangeShapeType="1"/>
            </p:cNvSpPr>
            <p:nvPr/>
          </p:nvSpPr>
          <p:spPr bwMode="auto">
            <a:xfrm>
              <a:off x="7315200" y="4721225"/>
              <a:ext cx="479425" cy="6032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345" name="Line 71"/>
            <p:cNvSpPr>
              <a:spLocks noChangeShapeType="1"/>
            </p:cNvSpPr>
            <p:nvPr/>
          </p:nvSpPr>
          <p:spPr bwMode="auto">
            <a:xfrm>
              <a:off x="8170863" y="4665663"/>
              <a:ext cx="514350" cy="4841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346" name="Text Box 73"/>
            <p:cNvSpPr txBox="1">
              <a:spLocks noChangeArrowheads="1"/>
            </p:cNvSpPr>
            <p:nvPr/>
          </p:nvSpPr>
          <p:spPr bwMode="auto">
            <a:xfrm>
              <a:off x="7364413" y="5827713"/>
              <a:ext cx="1433512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200" i="0">
                  <a:solidFill>
                    <a:srgbClr val="000000"/>
                  </a:solidFill>
                  <a:latin typeface="Arial" panose="020B0604020202020204" pitchFamily="34" charset="0"/>
                </a:rPr>
                <a:t>Computer Science</a:t>
              </a:r>
            </a:p>
            <a:p>
              <a:pPr algn="ctr" eaLnBrk="1" hangingPunct="1"/>
              <a:r>
                <a:rPr lang="en-US" altLang="en-US" sz="1200" i="0">
                  <a:solidFill>
                    <a:srgbClr val="000000"/>
                  </a:solidFill>
                  <a:latin typeface="Arial" panose="020B0604020202020204" pitchFamily="34" charset="0"/>
                </a:rPr>
                <a:t>(VLAN ports 9-16)</a:t>
              </a:r>
            </a:p>
          </p:txBody>
        </p:sp>
        <p:sp>
          <p:nvSpPr>
            <p:cNvPr id="73796" name="Rectangle 211"/>
            <p:cNvSpPr>
              <a:spLocks noChangeArrowheads="1"/>
            </p:cNvSpPr>
            <p:nvPr/>
          </p:nvSpPr>
          <p:spPr bwMode="auto">
            <a:xfrm>
              <a:off x="4095760" y="3695700"/>
              <a:ext cx="5140604" cy="5000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panose="05000000000000000000" pitchFamily="2" charset="2"/>
                <a:buNone/>
              </a:pPr>
              <a:r>
                <a:rPr lang="en-US" altLang="en-US" i="0">
                  <a:solidFill>
                    <a:srgbClr val="000000"/>
                  </a:solidFill>
                  <a:latin typeface="Gill Sans MT" panose="020B0502020104020203" pitchFamily="34" charset="0"/>
                </a:rPr>
                <a:t>… operates as </a:t>
              </a:r>
              <a:r>
                <a:rPr lang="en-US" altLang="en-US">
                  <a:solidFill>
                    <a:srgbClr val="CC0000"/>
                  </a:solidFill>
                  <a:latin typeface="Gill Sans MT" panose="020B0502020104020203" pitchFamily="34" charset="0"/>
                </a:rPr>
                <a:t>multiple</a:t>
              </a:r>
              <a:r>
                <a:rPr lang="en-US" altLang="en-US" i="0">
                  <a:solidFill>
                    <a:srgbClr val="CC0000"/>
                  </a:solidFill>
                  <a:latin typeface="Gill Sans MT" panose="020B0502020104020203" pitchFamily="34" charset="0"/>
                </a:rPr>
                <a:t> </a:t>
              </a:r>
              <a:r>
                <a:rPr lang="en-US" altLang="en-US" i="0">
                  <a:solidFill>
                    <a:srgbClr val="000000"/>
                  </a:solidFill>
                  <a:latin typeface="Gill Sans MT" panose="020B0502020104020203" pitchFamily="34" charset="0"/>
                </a:rPr>
                <a:t>virtual switches</a:t>
              </a:r>
            </a:p>
            <a:p>
              <a: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</a:pPr>
              <a:endParaRPr lang="en-US" altLang="en-US" sz="2000" i="0">
                <a:solidFill>
                  <a:srgbClr val="000000"/>
                </a:solidFill>
                <a:latin typeface="Gill Sans MT" panose="020B0502020104020203" pitchFamily="34" charset="0"/>
              </a:endParaRPr>
            </a:p>
          </p:txBody>
        </p:sp>
        <p:grpSp>
          <p:nvGrpSpPr>
            <p:cNvPr id="182348" name="Group 44"/>
            <p:cNvGrpSpPr>
              <a:grpSpLocks/>
            </p:cNvGrpSpPr>
            <p:nvPr/>
          </p:nvGrpSpPr>
          <p:grpSpPr bwMode="auto">
            <a:xfrm>
              <a:off x="3902075" y="5110163"/>
              <a:ext cx="609600" cy="558800"/>
              <a:chOff x="-44" y="1473"/>
              <a:chExt cx="981" cy="1105"/>
            </a:xfrm>
          </p:grpSpPr>
          <p:pic>
            <p:nvPicPr>
              <p:cNvPr id="182364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2365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82349" name="Group 44"/>
            <p:cNvGrpSpPr>
              <a:grpSpLocks/>
            </p:cNvGrpSpPr>
            <p:nvPr/>
          </p:nvGrpSpPr>
          <p:grpSpPr bwMode="auto">
            <a:xfrm>
              <a:off x="4429125" y="5202238"/>
              <a:ext cx="609600" cy="558800"/>
              <a:chOff x="-44" y="1473"/>
              <a:chExt cx="981" cy="1105"/>
            </a:xfrm>
          </p:grpSpPr>
          <p:pic>
            <p:nvPicPr>
              <p:cNvPr id="182362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2363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82350" name="Group 44"/>
            <p:cNvGrpSpPr>
              <a:grpSpLocks/>
            </p:cNvGrpSpPr>
            <p:nvPr/>
          </p:nvGrpSpPr>
          <p:grpSpPr bwMode="auto">
            <a:xfrm>
              <a:off x="5151438" y="5222875"/>
              <a:ext cx="609600" cy="558800"/>
              <a:chOff x="-44" y="1473"/>
              <a:chExt cx="981" cy="1105"/>
            </a:xfrm>
          </p:grpSpPr>
          <p:pic>
            <p:nvPicPr>
              <p:cNvPr id="182360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2361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82351" name="Group 44"/>
            <p:cNvGrpSpPr>
              <a:grpSpLocks/>
            </p:cNvGrpSpPr>
            <p:nvPr/>
          </p:nvGrpSpPr>
          <p:grpSpPr bwMode="auto">
            <a:xfrm>
              <a:off x="6969125" y="5253038"/>
              <a:ext cx="609600" cy="558800"/>
              <a:chOff x="-44" y="1473"/>
              <a:chExt cx="981" cy="1105"/>
            </a:xfrm>
          </p:grpSpPr>
          <p:pic>
            <p:nvPicPr>
              <p:cNvPr id="182358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2359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82352" name="Group 44"/>
            <p:cNvGrpSpPr>
              <a:grpSpLocks/>
            </p:cNvGrpSpPr>
            <p:nvPr/>
          </p:nvGrpSpPr>
          <p:grpSpPr bwMode="auto">
            <a:xfrm>
              <a:off x="7477125" y="5262563"/>
              <a:ext cx="609600" cy="558800"/>
              <a:chOff x="-44" y="1473"/>
              <a:chExt cx="981" cy="1105"/>
            </a:xfrm>
          </p:grpSpPr>
          <p:pic>
            <p:nvPicPr>
              <p:cNvPr id="182356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2357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82353" name="Group 44"/>
            <p:cNvGrpSpPr>
              <a:grpSpLocks/>
            </p:cNvGrpSpPr>
            <p:nvPr/>
          </p:nvGrpSpPr>
          <p:grpSpPr bwMode="auto">
            <a:xfrm>
              <a:off x="8340725" y="5080000"/>
              <a:ext cx="609600" cy="558800"/>
              <a:chOff x="-44" y="1473"/>
              <a:chExt cx="981" cy="1105"/>
            </a:xfrm>
          </p:grpSpPr>
          <p:pic>
            <p:nvPicPr>
              <p:cNvPr id="182354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2355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146" name="Title 1"/>
          <p:cNvSpPr>
            <a:spLocks noGrp="1"/>
          </p:cNvSpPr>
          <p:nvPr>
            <p:ph type="title"/>
          </p:nvPr>
        </p:nvSpPr>
        <p:spPr>
          <a:xfrm>
            <a:off x="0" y="-15648"/>
            <a:ext cx="7874000" cy="68330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Virtual Local Area Networks (VLAN)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940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Rectangle 115"/>
          <p:cNvSpPr>
            <a:spLocks noChangeArrowheads="1"/>
          </p:cNvSpPr>
          <p:nvPr/>
        </p:nvSpPr>
        <p:spPr bwMode="auto">
          <a:xfrm>
            <a:off x="7731125" y="3063875"/>
            <a:ext cx="279400" cy="2286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Comic Sans MS" charset="0"/>
              <a:ea typeface="ＭＳ Ｐゴシック" charset="0"/>
            </a:endParaRPr>
          </a:p>
        </p:txBody>
      </p:sp>
      <p:sp>
        <p:nvSpPr>
          <p:cNvPr id="74757" name="Rectangle 4"/>
          <p:cNvSpPr>
            <a:spLocks noChangeArrowheads="1"/>
          </p:cNvSpPr>
          <p:nvPr/>
        </p:nvSpPr>
        <p:spPr bwMode="auto">
          <a:xfrm>
            <a:off x="5657850" y="2847975"/>
            <a:ext cx="273050" cy="196850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Comic Sans MS" charset="0"/>
              <a:ea typeface="ＭＳ Ｐゴシック" charset="0"/>
            </a:endParaRPr>
          </a:p>
        </p:txBody>
      </p:sp>
      <p:sp>
        <p:nvSpPr>
          <p:cNvPr id="183302" name="Rectangle 80"/>
          <p:cNvSpPr>
            <a:spLocks noChangeArrowheads="1"/>
          </p:cNvSpPr>
          <p:nvPr/>
        </p:nvSpPr>
        <p:spPr bwMode="auto">
          <a:xfrm>
            <a:off x="5649913" y="3057525"/>
            <a:ext cx="290512" cy="242888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 i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83303" name="Rectangle 77"/>
          <p:cNvSpPr>
            <a:spLocks noChangeArrowheads="1"/>
          </p:cNvSpPr>
          <p:nvPr/>
        </p:nvSpPr>
        <p:spPr bwMode="auto">
          <a:xfrm>
            <a:off x="7721600" y="2838450"/>
            <a:ext cx="290513" cy="2095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 i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83304" name="Rectangle 76"/>
          <p:cNvSpPr>
            <a:spLocks noChangeArrowheads="1"/>
          </p:cNvSpPr>
          <p:nvPr/>
        </p:nvSpPr>
        <p:spPr bwMode="auto">
          <a:xfrm>
            <a:off x="6831013" y="2843213"/>
            <a:ext cx="890587" cy="457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 i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83305" name="Rectangle 75"/>
          <p:cNvSpPr>
            <a:spLocks noChangeArrowheads="1"/>
          </p:cNvSpPr>
          <p:nvPr/>
        </p:nvSpPr>
        <p:spPr bwMode="auto">
          <a:xfrm>
            <a:off x="5935663" y="2843213"/>
            <a:ext cx="900112" cy="452437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 i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83306" name="Rectangle 2"/>
          <p:cNvSpPr>
            <a:spLocks noChangeArrowheads="1"/>
          </p:cNvSpPr>
          <p:nvPr/>
        </p:nvSpPr>
        <p:spPr bwMode="auto">
          <a:xfrm>
            <a:off x="5649913" y="2835275"/>
            <a:ext cx="2370137" cy="468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 i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83307" name="Line 3"/>
          <p:cNvSpPr>
            <a:spLocks noChangeShapeType="1"/>
          </p:cNvSpPr>
          <p:nvPr/>
        </p:nvSpPr>
        <p:spPr bwMode="auto">
          <a:xfrm>
            <a:off x="5651500" y="3051175"/>
            <a:ext cx="2351088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3308" name="Text Box 6"/>
          <p:cNvSpPr txBox="1">
            <a:spLocks noChangeArrowheads="1"/>
          </p:cNvSpPr>
          <p:nvPr/>
        </p:nvSpPr>
        <p:spPr bwMode="auto">
          <a:xfrm>
            <a:off x="5567363" y="279400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800" i="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183309" name="Line 7"/>
          <p:cNvSpPr>
            <a:spLocks noChangeShapeType="1"/>
          </p:cNvSpPr>
          <p:nvPr/>
        </p:nvSpPr>
        <p:spPr bwMode="auto">
          <a:xfrm>
            <a:off x="6831013" y="2840038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3310" name="AutoShape 8"/>
          <p:cNvSpPr>
            <a:spLocks noChangeArrowheads="1"/>
          </p:cNvSpPr>
          <p:nvPr/>
        </p:nvSpPr>
        <p:spPr bwMode="auto">
          <a:xfrm>
            <a:off x="5621338" y="2576513"/>
            <a:ext cx="3176587" cy="261937"/>
          </a:xfrm>
          <a:prstGeom prst="parallelogram">
            <a:avLst>
              <a:gd name="adj" fmla="val 303182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 i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83311" name="Freeform 9"/>
          <p:cNvSpPr>
            <a:spLocks/>
          </p:cNvSpPr>
          <p:nvPr/>
        </p:nvSpPr>
        <p:spPr bwMode="auto">
          <a:xfrm>
            <a:off x="8024813" y="2579688"/>
            <a:ext cx="763587" cy="720725"/>
          </a:xfrm>
          <a:custGeom>
            <a:avLst/>
            <a:gdLst>
              <a:gd name="T0" fmla="*/ 0 w 232"/>
              <a:gd name="T1" fmla="*/ 2147483647 h 454"/>
              <a:gd name="T2" fmla="*/ 2147483647 w 232"/>
              <a:gd name="T3" fmla="*/ 2147483647 h 454"/>
              <a:gd name="T4" fmla="*/ 2147483647 w 232"/>
              <a:gd name="T5" fmla="*/ 0 h 454"/>
              <a:gd name="T6" fmla="*/ 0 60000 65536"/>
              <a:gd name="T7" fmla="*/ 0 60000 65536"/>
              <a:gd name="T8" fmla="*/ 0 60000 65536"/>
              <a:gd name="T9" fmla="*/ 0 w 232"/>
              <a:gd name="T10" fmla="*/ 0 h 454"/>
              <a:gd name="T11" fmla="*/ 232 w 232"/>
              <a:gd name="T12" fmla="*/ 454 h 4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2" h="454">
                <a:moveTo>
                  <a:pt x="0" y="454"/>
                </a:moveTo>
                <a:lnTo>
                  <a:pt x="232" y="274"/>
                </a:lnTo>
                <a:lnTo>
                  <a:pt x="229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3312" name="Freeform 10"/>
          <p:cNvSpPr>
            <a:spLocks/>
          </p:cNvSpPr>
          <p:nvPr/>
        </p:nvSpPr>
        <p:spPr bwMode="auto">
          <a:xfrm>
            <a:off x="6022975" y="2624138"/>
            <a:ext cx="2228850" cy="150812"/>
          </a:xfrm>
          <a:custGeom>
            <a:avLst/>
            <a:gdLst>
              <a:gd name="T0" fmla="*/ 0 w 678"/>
              <a:gd name="T1" fmla="*/ 2147483647 h 110"/>
              <a:gd name="T2" fmla="*/ 2147483647 w 678"/>
              <a:gd name="T3" fmla="*/ 2147483647 h 110"/>
              <a:gd name="T4" fmla="*/ 2147483647 w 678"/>
              <a:gd name="T5" fmla="*/ 0 h 110"/>
              <a:gd name="T6" fmla="*/ 2147483647 w 678"/>
              <a:gd name="T7" fmla="*/ 0 h 110"/>
              <a:gd name="T8" fmla="*/ 0 60000 65536"/>
              <a:gd name="T9" fmla="*/ 0 60000 65536"/>
              <a:gd name="T10" fmla="*/ 0 60000 65536"/>
              <a:gd name="T11" fmla="*/ 0 60000 65536"/>
              <a:gd name="T12" fmla="*/ 0 w 678"/>
              <a:gd name="T13" fmla="*/ 0 h 110"/>
              <a:gd name="T14" fmla="*/ 678 w 678"/>
              <a:gd name="T15" fmla="*/ 110 h 11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78" h="110">
                <a:moveTo>
                  <a:pt x="0" y="110"/>
                </a:moveTo>
                <a:lnTo>
                  <a:pt x="148" y="108"/>
                </a:lnTo>
                <a:lnTo>
                  <a:pt x="567" y="0"/>
                </a:lnTo>
                <a:lnTo>
                  <a:pt x="678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3313" name="Freeform 11"/>
          <p:cNvSpPr>
            <a:spLocks/>
          </p:cNvSpPr>
          <p:nvPr/>
        </p:nvSpPr>
        <p:spPr bwMode="auto">
          <a:xfrm>
            <a:off x="6496050" y="2624138"/>
            <a:ext cx="1420813" cy="166687"/>
          </a:xfrm>
          <a:custGeom>
            <a:avLst/>
            <a:gdLst>
              <a:gd name="T0" fmla="*/ 0 w 432"/>
              <a:gd name="T1" fmla="*/ 0 h 105"/>
              <a:gd name="T2" fmla="*/ 2147483647 w 432"/>
              <a:gd name="T3" fmla="*/ 0 h 105"/>
              <a:gd name="T4" fmla="*/ 2147483647 w 432"/>
              <a:gd name="T5" fmla="*/ 2147483647 h 105"/>
              <a:gd name="T6" fmla="*/ 2147483647 w 432"/>
              <a:gd name="T7" fmla="*/ 2147483647 h 105"/>
              <a:gd name="T8" fmla="*/ 0 60000 65536"/>
              <a:gd name="T9" fmla="*/ 0 60000 65536"/>
              <a:gd name="T10" fmla="*/ 0 60000 65536"/>
              <a:gd name="T11" fmla="*/ 0 60000 65536"/>
              <a:gd name="T12" fmla="*/ 0 w 432"/>
              <a:gd name="T13" fmla="*/ 0 h 105"/>
              <a:gd name="T14" fmla="*/ 432 w 432"/>
              <a:gd name="T15" fmla="*/ 105 h 10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" h="105">
                <a:moveTo>
                  <a:pt x="0" y="0"/>
                </a:moveTo>
                <a:lnTo>
                  <a:pt x="85" y="0"/>
                </a:lnTo>
                <a:lnTo>
                  <a:pt x="307" y="105"/>
                </a:lnTo>
                <a:lnTo>
                  <a:pt x="432" y="105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3314" name="Line 17"/>
          <p:cNvSpPr>
            <a:spLocks noChangeShapeType="1"/>
          </p:cNvSpPr>
          <p:nvPr/>
        </p:nvSpPr>
        <p:spPr bwMode="auto">
          <a:xfrm>
            <a:off x="7431088" y="2844800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3315" name="Line 18"/>
          <p:cNvSpPr>
            <a:spLocks noChangeShapeType="1"/>
          </p:cNvSpPr>
          <p:nvPr/>
        </p:nvSpPr>
        <p:spPr bwMode="auto">
          <a:xfrm>
            <a:off x="6230938" y="2840038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3316" name="Line 21"/>
          <p:cNvSpPr>
            <a:spLocks noChangeShapeType="1"/>
          </p:cNvSpPr>
          <p:nvPr/>
        </p:nvSpPr>
        <p:spPr bwMode="auto">
          <a:xfrm>
            <a:off x="5940425" y="2836863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3317" name="Line 22"/>
          <p:cNvSpPr>
            <a:spLocks noChangeShapeType="1"/>
          </p:cNvSpPr>
          <p:nvPr/>
        </p:nvSpPr>
        <p:spPr bwMode="auto">
          <a:xfrm>
            <a:off x="5649913" y="2849563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3318" name="Line 23"/>
          <p:cNvSpPr>
            <a:spLocks noChangeShapeType="1"/>
          </p:cNvSpPr>
          <p:nvPr/>
        </p:nvSpPr>
        <p:spPr bwMode="auto">
          <a:xfrm>
            <a:off x="6511925" y="2844800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3319" name="Line 24"/>
          <p:cNvSpPr>
            <a:spLocks noChangeShapeType="1"/>
          </p:cNvSpPr>
          <p:nvPr/>
        </p:nvSpPr>
        <p:spPr bwMode="auto">
          <a:xfrm>
            <a:off x="7135813" y="2840038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3320" name="Line 25"/>
          <p:cNvSpPr>
            <a:spLocks noChangeShapeType="1"/>
          </p:cNvSpPr>
          <p:nvPr/>
        </p:nvSpPr>
        <p:spPr bwMode="auto">
          <a:xfrm>
            <a:off x="7726363" y="2835275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3321" name="Text Box 26"/>
          <p:cNvSpPr txBox="1">
            <a:spLocks noChangeArrowheads="1"/>
          </p:cNvSpPr>
          <p:nvPr/>
        </p:nvSpPr>
        <p:spPr bwMode="auto">
          <a:xfrm>
            <a:off x="6448425" y="300355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800" i="0">
                <a:solidFill>
                  <a:srgbClr val="000000"/>
                </a:solidFill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183322" name="Text Box 27"/>
          <p:cNvSpPr txBox="1">
            <a:spLocks noChangeArrowheads="1"/>
          </p:cNvSpPr>
          <p:nvPr/>
        </p:nvSpPr>
        <p:spPr bwMode="auto">
          <a:xfrm>
            <a:off x="6767513" y="2789238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800" i="0">
                <a:solidFill>
                  <a:srgbClr val="000000"/>
                </a:solidFill>
                <a:latin typeface="Arial" panose="020B0604020202020204" pitchFamily="34" charset="0"/>
              </a:rPr>
              <a:t>9</a:t>
            </a:r>
          </a:p>
        </p:txBody>
      </p:sp>
      <p:sp>
        <p:nvSpPr>
          <p:cNvPr id="183323" name="Text Box 28"/>
          <p:cNvSpPr txBox="1">
            <a:spLocks noChangeArrowheads="1"/>
          </p:cNvSpPr>
          <p:nvPr/>
        </p:nvSpPr>
        <p:spPr bwMode="auto">
          <a:xfrm>
            <a:off x="7643813" y="3008313"/>
            <a:ext cx="2984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800" i="0">
                <a:solidFill>
                  <a:srgbClr val="000000"/>
                </a:solidFill>
                <a:latin typeface="Arial" panose="020B0604020202020204" pitchFamily="34" charset="0"/>
              </a:rPr>
              <a:t>16</a:t>
            </a:r>
          </a:p>
        </p:txBody>
      </p:sp>
      <p:sp>
        <p:nvSpPr>
          <p:cNvPr id="183324" name="Text Box 29"/>
          <p:cNvSpPr txBox="1">
            <a:spLocks noChangeArrowheads="1"/>
          </p:cNvSpPr>
          <p:nvPr/>
        </p:nvSpPr>
        <p:spPr bwMode="auto">
          <a:xfrm>
            <a:off x="6748463" y="3008313"/>
            <a:ext cx="2984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800" i="0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</a:p>
        </p:txBody>
      </p:sp>
      <p:sp>
        <p:nvSpPr>
          <p:cNvPr id="183325" name="Text Box 30"/>
          <p:cNvSpPr txBox="1">
            <a:spLocks noChangeArrowheads="1"/>
          </p:cNvSpPr>
          <p:nvPr/>
        </p:nvSpPr>
        <p:spPr bwMode="auto">
          <a:xfrm>
            <a:off x="5576888" y="300355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800" i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183326" name="Text Box 57"/>
          <p:cNvSpPr txBox="1">
            <a:spLocks noChangeArrowheads="1"/>
          </p:cNvSpPr>
          <p:nvPr/>
        </p:nvSpPr>
        <p:spPr bwMode="auto">
          <a:xfrm>
            <a:off x="6443663" y="2789238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800" i="0">
                <a:solidFill>
                  <a:srgbClr val="000000"/>
                </a:solidFill>
                <a:latin typeface="Arial" panose="020B0604020202020204" pitchFamily="34" charset="0"/>
              </a:rPr>
              <a:t>7</a:t>
            </a:r>
          </a:p>
        </p:txBody>
      </p:sp>
      <p:sp>
        <p:nvSpPr>
          <p:cNvPr id="183327" name="Line 61"/>
          <p:cNvSpPr>
            <a:spLocks noChangeShapeType="1"/>
          </p:cNvSpPr>
          <p:nvPr/>
        </p:nvSpPr>
        <p:spPr bwMode="auto">
          <a:xfrm flipH="1">
            <a:off x="4889500" y="3179763"/>
            <a:ext cx="901700" cy="27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3328" name="Line 62"/>
          <p:cNvSpPr>
            <a:spLocks noChangeShapeType="1"/>
          </p:cNvSpPr>
          <p:nvPr/>
        </p:nvSpPr>
        <p:spPr bwMode="auto">
          <a:xfrm flipH="1">
            <a:off x="5275263" y="3170238"/>
            <a:ext cx="806450" cy="419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3329" name="Line 63"/>
          <p:cNvSpPr>
            <a:spLocks noChangeShapeType="1"/>
          </p:cNvSpPr>
          <p:nvPr/>
        </p:nvSpPr>
        <p:spPr bwMode="auto">
          <a:xfrm flipH="1">
            <a:off x="5994400" y="3186113"/>
            <a:ext cx="709613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3330" name="Text Box 64"/>
          <p:cNvSpPr txBox="1">
            <a:spLocks noChangeArrowheads="1"/>
          </p:cNvSpPr>
          <p:nvPr/>
        </p:nvSpPr>
        <p:spPr bwMode="auto">
          <a:xfrm>
            <a:off x="7715250" y="3548063"/>
            <a:ext cx="41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i="0">
                <a:solidFill>
                  <a:srgbClr val="000000"/>
                </a:solidFill>
                <a:latin typeface="Arial" panose="020B0604020202020204" pitchFamily="34" charset="0"/>
              </a:rPr>
              <a:t>…</a:t>
            </a:r>
          </a:p>
        </p:txBody>
      </p:sp>
      <p:sp>
        <p:nvSpPr>
          <p:cNvPr id="183331" name="Line 69"/>
          <p:cNvSpPr>
            <a:spLocks noChangeShapeType="1"/>
          </p:cNvSpPr>
          <p:nvPr/>
        </p:nvSpPr>
        <p:spPr bwMode="auto">
          <a:xfrm>
            <a:off x="7002463" y="3173413"/>
            <a:ext cx="101600" cy="377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3332" name="Line 70"/>
          <p:cNvSpPr>
            <a:spLocks noChangeShapeType="1"/>
          </p:cNvSpPr>
          <p:nvPr/>
        </p:nvSpPr>
        <p:spPr bwMode="auto">
          <a:xfrm>
            <a:off x="6992938" y="2971800"/>
            <a:ext cx="479425" cy="603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3333" name="Line 71"/>
          <p:cNvSpPr>
            <a:spLocks noChangeShapeType="1"/>
          </p:cNvSpPr>
          <p:nvPr/>
        </p:nvSpPr>
        <p:spPr bwMode="auto">
          <a:xfrm>
            <a:off x="7848600" y="2916238"/>
            <a:ext cx="514350" cy="484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3334" name="Text Box 72"/>
          <p:cNvSpPr txBox="1">
            <a:spLocks noChangeArrowheads="1"/>
          </p:cNvSpPr>
          <p:nvPr/>
        </p:nvSpPr>
        <p:spPr bwMode="auto">
          <a:xfrm>
            <a:off x="4879975" y="4090988"/>
            <a:ext cx="165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200" i="0">
                <a:solidFill>
                  <a:srgbClr val="000000"/>
                </a:solidFill>
                <a:latin typeface="Arial" panose="020B0604020202020204" pitchFamily="34" charset="0"/>
              </a:rPr>
              <a:t>Electrical Engineering</a:t>
            </a:r>
          </a:p>
          <a:p>
            <a:pPr algn="ctr" eaLnBrk="1" hangingPunct="1"/>
            <a:r>
              <a:rPr lang="en-US" altLang="en-US" sz="1200" i="0">
                <a:solidFill>
                  <a:srgbClr val="000000"/>
                </a:solidFill>
                <a:latin typeface="Arial" panose="020B0604020202020204" pitchFamily="34" charset="0"/>
              </a:rPr>
              <a:t>(VLAN ports 1-8)</a:t>
            </a:r>
          </a:p>
        </p:txBody>
      </p:sp>
      <p:sp>
        <p:nvSpPr>
          <p:cNvPr id="183335" name="Text Box 73"/>
          <p:cNvSpPr txBox="1">
            <a:spLocks noChangeArrowheads="1"/>
          </p:cNvSpPr>
          <p:nvPr/>
        </p:nvSpPr>
        <p:spPr bwMode="auto">
          <a:xfrm>
            <a:off x="7042150" y="4078288"/>
            <a:ext cx="14335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200" i="0">
                <a:solidFill>
                  <a:srgbClr val="000000"/>
                </a:solidFill>
                <a:latin typeface="Arial" panose="020B0604020202020204" pitchFamily="34" charset="0"/>
              </a:rPr>
              <a:t>Computer Science</a:t>
            </a:r>
          </a:p>
          <a:p>
            <a:pPr algn="ctr" eaLnBrk="1" hangingPunct="1"/>
            <a:r>
              <a:rPr lang="en-US" altLang="en-US" sz="1200" i="0">
                <a:solidFill>
                  <a:srgbClr val="000000"/>
                </a:solidFill>
                <a:latin typeface="Arial" panose="020B0604020202020204" pitchFamily="34" charset="0"/>
              </a:rPr>
              <a:t>(VLAN ports 9-15)</a:t>
            </a:r>
          </a:p>
        </p:txBody>
      </p:sp>
      <p:sp>
        <p:nvSpPr>
          <p:cNvPr id="183336" name="Text Box 74"/>
          <p:cNvSpPr txBox="1">
            <a:spLocks noChangeArrowheads="1"/>
          </p:cNvSpPr>
          <p:nvPr/>
        </p:nvSpPr>
        <p:spPr bwMode="auto">
          <a:xfrm>
            <a:off x="7639050" y="2784475"/>
            <a:ext cx="29845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800" i="0">
                <a:solidFill>
                  <a:srgbClr val="000000"/>
                </a:solidFill>
                <a:latin typeface="Arial" panose="020B0604020202020204" pitchFamily="34" charset="0"/>
              </a:rPr>
              <a:t>15</a:t>
            </a:r>
          </a:p>
        </p:txBody>
      </p:sp>
      <p:sp>
        <p:nvSpPr>
          <p:cNvPr id="183337" name="Oval 81"/>
          <p:cNvSpPr>
            <a:spLocks noChangeArrowheads="1"/>
          </p:cNvSpPr>
          <p:nvPr/>
        </p:nvSpPr>
        <p:spPr bwMode="auto">
          <a:xfrm>
            <a:off x="5765800" y="3159125"/>
            <a:ext cx="42863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 i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83338" name="Oval 82"/>
          <p:cNvSpPr>
            <a:spLocks noChangeArrowheads="1"/>
          </p:cNvSpPr>
          <p:nvPr/>
        </p:nvSpPr>
        <p:spPr bwMode="auto">
          <a:xfrm>
            <a:off x="6057900" y="3146425"/>
            <a:ext cx="42863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 i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83339" name="Oval 83"/>
          <p:cNvSpPr>
            <a:spLocks noChangeArrowheads="1"/>
          </p:cNvSpPr>
          <p:nvPr/>
        </p:nvSpPr>
        <p:spPr bwMode="auto">
          <a:xfrm>
            <a:off x="6645275" y="3151188"/>
            <a:ext cx="42863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 i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83340" name="Oval 84"/>
          <p:cNvSpPr>
            <a:spLocks noChangeArrowheads="1"/>
          </p:cNvSpPr>
          <p:nvPr/>
        </p:nvSpPr>
        <p:spPr bwMode="auto">
          <a:xfrm>
            <a:off x="6977063" y="3148013"/>
            <a:ext cx="42862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 i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83341" name="Oval 85"/>
          <p:cNvSpPr>
            <a:spLocks noChangeArrowheads="1"/>
          </p:cNvSpPr>
          <p:nvPr/>
        </p:nvSpPr>
        <p:spPr bwMode="auto">
          <a:xfrm>
            <a:off x="6964363" y="2933700"/>
            <a:ext cx="42862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 i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83342" name="Oval 86"/>
          <p:cNvSpPr>
            <a:spLocks noChangeArrowheads="1"/>
          </p:cNvSpPr>
          <p:nvPr/>
        </p:nvSpPr>
        <p:spPr bwMode="auto">
          <a:xfrm>
            <a:off x="7839075" y="2930525"/>
            <a:ext cx="42863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 i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83343" name="Text Box 45"/>
          <p:cNvSpPr txBox="1">
            <a:spLocks noChangeArrowheads="1"/>
          </p:cNvSpPr>
          <p:nvPr/>
        </p:nvSpPr>
        <p:spPr bwMode="auto">
          <a:xfrm>
            <a:off x="5429250" y="3524250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i="0">
                <a:solidFill>
                  <a:srgbClr val="000000"/>
                </a:solidFill>
                <a:latin typeface="Arial" panose="020B0604020202020204" pitchFamily="34" charset="0"/>
              </a:rPr>
              <a:t>…</a:t>
            </a:r>
          </a:p>
        </p:txBody>
      </p:sp>
      <p:sp>
        <p:nvSpPr>
          <p:cNvPr id="74801" name="Rectangle 116"/>
          <p:cNvSpPr>
            <a:spLocks noGrp="1" noChangeArrowheads="1"/>
          </p:cNvSpPr>
          <p:nvPr>
            <p:ph type="body" idx="1"/>
          </p:nvPr>
        </p:nvSpPr>
        <p:spPr>
          <a:xfrm>
            <a:off x="312738" y="1309688"/>
            <a:ext cx="4249737" cy="1763712"/>
          </a:xfrm>
        </p:spPr>
        <p:txBody>
          <a:bodyPr>
            <a:normAutofit fontScale="92500" lnSpcReduction="10000"/>
          </a:bodyPr>
          <a:lstStyle/>
          <a:p>
            <a:pPr>
              <a:buFont typeface="Wingdings" charset="0"/>
              <a:buChar char="v"/>
              <a:defRPr/>
            </a:pPr>
            <a:r>
              <a:rPr lang="en-US" sz="2400" i="1">
                <a:solidFill>
                  <a:srgbClr val="CC0000"/>
                </a:solidFill>
                <a:ea typeface="ＭＳ Ｐゴシック" charset="0"/>
                <a:cs typeface="+mn-cs"/>
              </a:rPr>
              <a:t>traffic isolation:</a:t>
            </a:r>
            <a:r>
              <a:rPr lang="en-US" sz="2400">
                <a:solidFill>
                  <a:srgbClr val="CC0000"/>
                </a:solidFill>
                <a:ea typeface="ＭＳ Ｐゴシック" charset="0"/>
                <a:cs typeface="+mn-cs"/>
              </a:rPr>
              <a:t> </a:t>
            </a:r>
            <a:r>
              <a:rPr lang="en-US" sz="2400">
                <a:ea typeface="ＭＳ Ｐゴシック" charset="0"/>
                <a:cs typeface="+mn-cs"/>
              </a:rPr>
              <a:t>frames to/from ports 1-8 can </a:t>
            </a:r>
            <a:r>
              <a:rPr lang="en-US" sz="2400" i="1">
                <a:ea typeface="ＭＳ Ｐゴシック" charset="0"/>
                <a:cs typeface="+mn-cs"/>
              </a:rPr>
              <a:t>only</a:t>
            </a:r>
            <a:r>
              <a:rPr lang="en-US" sz="2400">
                <a:ea typeface="ＭＳ Ｐゴシック" charset="0"/>
                <a:cs typeface="+mn-cs"/>
              </a:rPr>
              <a:t> reach ports 1-8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1800">
                <a:ea typeface="ＭＳ Ｐゴシック" charset="0"/>
              </a:rPr>
              <a:t>can also define VLAN based on MAC addresses of endpoints, rather than switch port</a:t>
            </a:r>
          </a:p>
        </p:txBody>
      </p:sp>
      <p:sp>
        <p:nvSpPr>
          <p:cNvPr id="691317" name="Rectangle 117"/>
          <p:cNvSpPr>
            <a:spLocks noChangeArrowheads="1"/>
          </p:cNvSpPr>
          <p:nvPr/>
        </p:nvSpPr>
        <p:spPr bwMode="auto">
          <a:xfrm>
            <a:off x="285750" y="3286125"/>
            <a:ext cx="4060825" cy="161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400">
                <a:solidFill>
                  <a:srgbClr val="CC0000"/>
                </a:solidFill>
                <a:latin typeface="Gill Sans MT" charset="0"/>
                <a:ea typeface="ＭＳ Ｐゴシック" charset="0"/>
              </a:rPr>
              <a:t>dynamic membership</a:t>
            </a:r>
            <a:r>
              <a:rPr lang="en-US" sz="2400">
                <a:solidFill>
                  <a:srgbClr val="FF0000"/>
                </a:solidFill>
                <a:latin typeface="Gill Sans MT" charset="0"/>
                <a:ea typeface="ＭＳ Ｐゴシック" charset="0"/>
              </a:rPr>
              <a:t>:</a:t>
            </a:r>
            <a:r>
              <a:rPr lang="en-US" sz="2400" i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 ports can be dynamically assigned among VLANs</a:t>
            </a:r>
          </a:p>
        </p:txBody>
      </p:sp>
      <p:sp>
        <p:nvSpPr>
          <p:cNvPr id="691342" name="Text Box 142"/>
          <p:cNvSpPr txBox="1">
            <a:spLocks noChangeArrowheads="1"/>
          </p:cNvSpPr>
          <p:nvPr/>
        </p:nvSpPr>
        <p:spPr bwMode="auto">
          <a:xfrm>
            <a:off x="6656388" y="1162050"/>
            <a:ext cx="7874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smtClean="0">
                <a:solidFill>
                  <a:srgbClr val="000000"/>
                </a:solidFill>
                <a:latin typeface="Arial" charset="0"/>
                <a:cs typeface="Arial" charset="0"/>
              </a:rPr>
              <a:t>router</a:t>
            </a:r>
          </a:p>
        </p:txBody>
      </p:sp>
      <p:grpSp>
        <p:nvGrpSpPr>
          <p:cNvPr id="691350" name="Group 150"/>
          <p:cNvGrpSpPr>
            <a:grpSpLocks/>
          </p:cNvGrpSpPr>
          <p:nvPr/>
        </p:nvGrpSpPr>
        <p:grpSpPr bwMode="auto">
          <a:xfrm>
            <a:off x="320675" y="1531938"/>
            <a:ext cx="7010400" cy="4608512"/>
            <a:chOff x="202" y="965"/>
            <a:chExt cx="4416" cy="2903"/>
          </a:xfrm>
        </p:grpSpPr>
        <p:sp>
          <p:nvSpPr>
            <p:cNvPr id="74832" name="Rectangle 124"/>
            <p:cNvSpPr>
              <a:spLocks noChangeArrowheads="1"/>
            </p:cNvSpPr>
            <p:nvPr/>
          </p:nvSpPr>
          <p:spPr bwMode="auto">
            <a:xfrm>
              <a:off x="202" y="2852"/>
              <a:ext cx="3148" cy="1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charset="0"/>
                <a:buChar char="v"/>
                <a:defRPr/>
              </a:pPr>
              <a:r>
                <a:rPr lang="en-US" sz="2400">
                  <a:solidFill>
                    <a:srgbClr val="CC0000"/>
                  </a:solidFill>
                  <a:latin typeface="Gill Sans MT" charset="0"/>
                  <a:ea typeface="ＭＳ Ｐゴシック" charset="0"/>
                </a:rPr>
                <a:t>forwarding between VLANS:</a:t>
              </a:r>
              <a:r>
                <a:rPr lang="en-US" sz="2400" i="0">
                  <a:solidFill>
                    <a:srgbClr val="CC0000"/>
                  </a:solidFill>
                  <a:latin typeface="Gill Sans MT" charset="0"/>
                  <a:ea typeface="ＭＳ Ｐゴシック" charset="0"/>
                </a:rPr>
                <a:t> </a:t>
              </a:r>
              <a:r>
                <a:rPr lang="en-US" sz="2400" i="0">
                  <a:solidFill>
                    <a:srgbClr val="000000"/>
                  </a:solidFill>
                  <a:latin typeface="Gill Sans MT" charset="0"/>
                  <a:ea typeface="ＭＳ Ｐゴシック" charset="0"/>
                </a:rPr>
                <a:t>done via routing (just as with separate switches)</a:t>
              </a:r>
            </a:p>
            <a:p>
              <a:pPr marL="742950" lvl="1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Wingdings" charset="0"/>
                <a:buChar char="§"/>
                <a:defRPr/>
              </a:pPr>
              <a:r>
                <a:rPr lang="en-US" sz="2000" i="0">
                  <a:solidFill>
                    <a:srgbClr val="000000"/>
                  </a:solidFill>
                  <a:latin typeface="Gill Sans MT" charset="0"/>
                  <a:ea typeface="ＭＳ Ｐゴシック" charset="0"/>
                </a:rPr>
                <a:t>in practice vendors sell combined switches plus routers</a:t>
              </a:r>
            </a:p>
          </p:txBody>
        </p:sp>
        <p:grpSp>
          <p:nvGrpSpPr>
            <p:cNvPr id="183376" name="Group 149"/>
            <p:cNvGrpSpPr>
              <a:grpSpLocks/>
            </p:cNvGrpSpPr>
            <p:nvPr/>
          </p:nvGrpSpPr>
          <p:grpSpPr bwMode="auto">
            <a:xfrm>
              <a:off x="3939" y="965"/>
              <a:ext cx="679" cy="910"/>
              <a:chOff x="3939" y="965"/>
              <a:chExt cx="679" cy="910"/>
            </a:xfrm>
          </p:grpSpPr>
          <p:grpSp>
            <p:nvGrpSpPr>
              <p:cNvPr id="183377" name="Group 126"/>
              <p:cNvGrpSpPr>
                <a:grpSpLocks/>
              </p:cNvGrpSpPr>
              <p:nvPr/>
            </p:nvGrpSpPr>
            <p:grpSpPr bwMode="auto">
              <a:xfrm>
                <a:off x="4259" y="965"/>
                <a:ext cx="359" cy="180"/>
                <a:chOff x="533" y="321"/>
                <a:chExt cx="359" cy="180"/>
              </a:xfrm>
            </p:grpSpPr>
            <p:grpSp>
              <p:nvGrpSpPr>
                <p:cNvPr id="183384" name="Group 127"/>
                <p:cNvGrpSpPr>
                  <a:grpSpLocks/>
                </p:cNvGrpSpPr>
                <p:nvPr/>
              </p:nvGrpSpPr>
              <p:grpSpPr bwMode="auto">
                <a:xfrm>
                  <a:off x="533" y="321"/>
                  <a:ext cx="359" cy="180"/>
                  <a:chOff x="1009" y="655"/>
                  <a:chExt cx="359" cy="180"/>
                </a:xfrm>
              </p:grpSpPr>
              <p:sp>
                <p:nvSpPr>
                  <p:cNvPr id="74843" name="Oval 128"/>
                  <p:cNvSpPr>
                    <a:spLocks noChangeArrowheads="1"/>
                  </p:cNvSpPr>
                  <p:nvPr/>
                </p:nvSpPr>
                <p:spPr bwMode="auto">
                  <a:xfrm>
                    <a:off x="1012" y="735"/>
                    <a:ext cx="356" cy="100"/>
                  </a:xfrm>
                  <a:prstGeom prst="ellipse">
                    <a:avLst/>
                  </a:prstGeom>
                  <a:solidFill>
                    <a:schemeClr val="hlink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74844" name="Line 129"/>
                  <p:cNvSpPr>
                    <a:spLocks noChangeShapeType="1"/>
                  </p:cNvSpPr>
                  <p:nvPr/>
                </p:nvSpPr>
                <p:spPr bwMode="auto">
                  <a:xfrm>
                    <a:off x="1012" y="727"/>
                    <a:ext cx="0" cy="6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74845" name="Line 130"/>
                  <p:cNvSpPr>
                    <a:spLocks noChangeShapeType="1"/>
                  </p:cNvSpPr>
                  <p:nvPr/>
                </p:nvSpPr>
                <p:spPr bwMode="auto">
                  <a:xfrm>
                    <a:off x="1368" y="727"/>
                    <a:ext cx="0" cy="6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74846" name="Rectangle 131"/>
                  <p:cNvSpPr>
                    <a:spLocks noChangeArrowheads="1"/>
                  </p:cNvSpPr>
                  <p:nvPr/>
                </p:nvSpPr>
                <p:spPr bwMode="auto">
                  <a:xfrm>
                    <a:off x="1012" y="727"/>
                    <a:ext cx="353" cy="61"/>
                  </a:xfrm>
                  <a:prstGeom prst="rect">
                    <a:avLst/>
                  </a:prstGeom>
                  <a:solidFill>
                    <a:schemeClr val="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>
                      <a:defRPr/>
                    </a:pPr>
                    <a:endParaRPr lang="en-US" sz="2400" i="0">
                      <a:solidFill>
                        <a:srgbClr val="000000"/>
                      </a:solidFill>
                      <a:latin typeface="Times New Roman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74847" name="Oval 132"/>
                  <p:cNvSpPr>
                    <a:spLocks noChangeArrowheads="1"/>
                  </p:cNvSpPr>
                  <p:nvPr/>
                </p:nvSpPr>
                <p:spPr bwMode="auto">
                  <a:xfrm>
                    <a:off x="1009" y="655"/>
                    <a:ext cx="356" cy="116"/>
                  </a:xfrm>
                  <a:prstGeom prst="ellipse">
                    <a:avLst/>
                  </a:prstGeom>
                  <a:solidFill>
                    <a:schemeClr val="hlink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</a:endParaRPr>
                  </a:p>
                </p:txBody>
              </p:sp>
              <p:grpSp>
                <p:nvGrpSpPr>
                  <p:cNvPr id="183391" name="Group 133"/>
                  <p:cNvGrpSpPr>
                    <a:grpSpLocks/>
                  </p:cNvGrpSpPr>
                  <p:nvPr/>
                </p:nvGrpSpPr>
                <p:grpSpPr bwMode="auto">
                  <a:xfrm>
                    <a:off x="1095" y="681"/>
                    <a:ext cx="176" cy="68"/>
                    <a:chOff x="2848" y="848"/>
                    <a:chExt cx="140" cy="98"/>
                  </a:xfrm>
                </p:grpSpPr>
                <p:sp>
                  <p:nvSpPr>
                    <p:cNvPr id="74853" name="Line 13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48" y="848"/>
                      <a:ext cx="50" cy="1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Comic Sans MS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74854" name="Line 13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44" y="946"/>
                      <a:ext cx="4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Comic Sans MS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74855" name="Line 13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94" y="849"/>
                      <a:ext cx="52" cy="97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Comic Sans MS" charset="0"/>
                        <a:ea typeface="ＭＳ Ｐゴシック" charset="0"/>
                      </a:endParaRPr>
                    </a:p>
                  </p:txBody>
                </p:sp>
              </p:grpSp>
              <p:grpSp>
                <p:nvGrpSpPr>
                  <p:cNvPr id="183392" name="Group 137"/>
                  <p:cNvGrpSpPr>
                    <a:grpSpLocks/>
                  </p:cNvGrpSpPr>
                  <p:nvPr/>
                </p:nvGrpSpPr>
                <p:grpSpPr bwMode="auto">
                  <a:xfrm flipV="1">
                    <a:off x="1095" y="680"/>
                    <a:ext cx="176" cy="68"/>
                    <a:chOff x="2848" y="848"/>
                    <a:chExt cx="140" cy="98"/>
                  </a:xfrm>
                </p:grpSpPr>
                <p:sp>
                  <p:nvSpPr>
                    <p:cNvPr id="74850" name="Line 13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48" y="848"/>
                      <a:ext cx="50" cy="1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Comic Sans MS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74851" name="Line 13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44" y="946"/>
                      <a:ext cx="4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Comic Sans MS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74852" name="Line 14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94" y="849"/>
                      <a:ext cx="52" cy="97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Comic Sans MS" charset="0"/>
                        <a:ea typeface="ＭＳ Ｐゴシック" charset="0"/>
                      </a:endParaRPr>
                    </a:p>
                  </p:txBody>
                </p:sp>
              </p:grpSp>
            </p:grpSp>
            <p:sp>
              <p:nvSpPr>
                <p:cNvPr id="74842" name="Line 141"/>
                <p:cNvSpPr>
                  <a:spLocks noChangeShapeType="1"/>
                </p:cNvSpPr>
                <p:nvPr/>
              </p:nvSpPr>
              <p:spPr bwMode="auto">
                <a:xfrm>
                  <a:off x="535" y="368"/>
                  <a:ext cx="0" cy="6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183378" name="Oval 85"/>
              <p:cNvSpPr>
                <a:spLocks noChangeArrowheads="1"/>
              </p:cNvSpPr>
              <p:nvPr/>
            </p:nvSpPr>
            <p:spPr bwMode="auto">
              <a:xfrm>
                <a:off x="4180" y="1845"/>
                <a:ext cx="27" cy="3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 i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3379" name="Oval 85"/>
              <p:cNvSpPr>
                <a:spLocks noChangeArrowheads="1"/>
              </p:cNvSpPr>
              <p:nvPr/>
            </p:nvSpPr>
            <p:spPr bwMode="auto">
              <a:xfrm>
                <a:off x="4567" y="1845"/>
                <a:ext cx="27" cy="3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 i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4837" name="Line 145"/>
              <p:cNvSpPr>
                <a:spLocks noChangeShapeType="1"/>
              </p:cNvSpPr>
              <p:nvPr/>
            </p:nvSpPr>
            <p:spPr bwMode="auto">
              <a:xfrm flipV="1">
                <a:off x="4188" y="1143"/>
                <a:ext cx="159" cy="7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74838" name="Line 146"/>
              <p:cNvSpPr>
                <a:spLocks noChangeShapeType="1"/>
              </p:cNvSpPr>
              <p:nvPr/>
            </p:nvSpPr>
            <p:spPr bwMode="auto">
              <a:xfrm flipH="1" flipV="1">
                <a:off x="4469" y="1148"/>
                <a:ext cx="112" cy="7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74839" name="Line 147"/>
              <p:cNvSpPr>
                <a:spLocks noChangeShapeType="1"/>
              </p:cNvSpPr>
              <p:nvPr/>
            </p:nvSpPr>
            <p:spPr bwMode="auto">
              <a:xfrm>
                <a:off x="4101" y="1062"/>
                <a:ext cx="15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74840" name="Line 148"/>
              <p:cNvSpPr>
                <a:spLocks noChangeShapeType="1"/>
              </p:cNvSpPr>
              <p:nvPr/>
            </p:nvSpPr>
            <p:spPr bwMode="auto">
              <a:xfrm>
                <a:off x="3939" y="1062"/>
                <a:ext cx="15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183348" name="Group 44"/>
          <p:cNvGrpSpPr>
            <a:grpSpLocks/>
          </p:cNvGrpSpPr>
          <p:nvPr/>
        </p:nvGrpSpPr>
        <p:grpSpPr bwMode="auto">
          <a:xfrm>
            <a:off x="4276725" y="3343275"/>
            <a:ext cx="722313" cy="598488"/>
            <a:chOff x="-44" y="1473"/>
            <a:chExt cx="981" cy="1105"/>
          </a:xfrm>
        </p:grpSpPr>
        <p:pic>
          <p:nvPicPr>
            <p:cNvPr id="183373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3374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83349" name="Group 44"/>
          <p:cNvGrpSpPr>
            <a:grpSpLocks/>
          </p:cNvGrpSpPr>
          <p:nvPr/>
        </p:nvGrpSpPr>
        <p:grpSpPr bwMode="auto">
          <a:xfrm>
            <a:off x="4724400" y="3495675"/>
            <a:ext cx="720725" cy="598488"/>
            <a:chOff x="-44" y="1473"/>
            <a:chExt cx="981" cy="1105"/>
          </a:xfrm>
        </p:grpSpPr>
        <p:pic>
          <p:nvPicPr>
            <p:cNvPr id="183371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3372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83350" name="Group 44"/>
          <p:cNvGrpSpPr>
            <a:grpSpLocks/>
          </p:cNvGrpSpPr>
          <p:nvPr/>
        </p:nvGrpSpPr>
        <p:grpSpPr bwMode="auto">
          <a:xfrm>
            <a:off x="5486400" y="3454400"/>
            <a:ext cx="720725" cy="600075"/>
            <a:chOff x="-44" y="1473"/>
            <a:chExt cx="981" cy="1105"/>
          </a:xfrm>
        </p:grpSpPr>
        <p:pic>
          <p:nvPicPr>
            <p:cNvPr id="183369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3370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83351" name="Group 44"/>
          <p:cNvGrpSpPr>
            <a:grpSpLocks/>
          </p:cNvGrpSpPr>
          <p:nvPr/>
        </p:nvGrpSpPr>
        <p:grpSpPr bwMode="auto">
          <a:xfrm>
            <a:off x="6492875" y="3444875"/>
            <a:ext cx="720725" cy="598488"/>
            <a:chOff x="-44" y="1473"/>
            <a:chExt cx="981" cy="1105"/>
          </a:xfrm>
        </p:grpSpPr>
        <p:pic>
          <p:nvPicPr>
            <p:cNvPr id="183367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3368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83352" name="Group 44"/>
          <p:cNvGrpSpPr>
            <a:grpSpLocks/>
          </p:cNvGrpSpPr>
          <p:nvPr/>
        </p:nvGrpSpPr>
        <p:grpSpPr bwMode="auto">
          <a:xfrm>
            <a:off x="7061200" y="3454400"/>
            <a:ext cx="720725" cy="600075"/>
            <a:chOff x="-44" y="1473"/>
            <a:chExt cx="981" cy="1105"/>
          </a:xfrm>
        </p:grpSpPr>
        <p:pic>
          <p:nvPicPr>
            <p:cNvPr id="183365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3366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83353" name="Group 44"/>
          <p:cNvGrpSpPr>
            <a:grpSpLocks/>
          </p:cNvGrpSpPr>
          <p:nvPr/>
        </p:nvGrpSpPr>
        <p:grpSpPr bwMode="auto">
          <a:xfrm>
            <a:off x="7915275" y="3302000"/>
            <a:ext cx="720725" cy="600075"/>
            <a:chOff x="-44" y="1473"/>
            <a:chExt cx="981" cy="1105"/>
          </a:xfrm>
        </p:grpSpPr>
        <p:pic>
          <p:nvPicPr>
            <p:cNvPr id="183363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3364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pic>
        <p:nvPicPr>
          <p:cNvPr id="72792" name="Picture 8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25" y="1485900"/>
            <a:ext cx="817563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4664075" y="2549525"/>
            <a:ext cx="1550988" cy="600075"/>
            <a:chOff x="4907280" y="294640"/>
            <a:chExt cx="1551062" cy="599440"/>
          </a:xfrm>
        </p:grpSpPr>
        <p:sp>
          <p:nvSpPr>
            <p:cNvPr id="74814" name="Rectangle 118"/>
            <p:cNvSpPr>
              <a:spLocks noChangeArrowheads="1"/>
            </p:cNvSpPr>
            <p:nvPr/>
          </p:nvSpPr>
          <p:spPr bwMode="auto">
            <a:xfrm>
              <a:off x="6178929" y="589603"/>
              <a:ext cx="279413" cy="20615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74815" name="Line 120"/>
            <p:cNvSpPr>
              <a:spLocks noChangeShapeType="1"/>
            </p:cNvSpPr>
            <p:nvPr/>
          </p:nvSpPr>
          <p:spPr bwMode="auto">
            <a:xfrm flipH="1" flipV="1">
              <a:off x="5507384" y="507140"/>
              <a:ext cx="793788" cy="2093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83359" name="Oval 82"/>
            <p:cNvSpPr>
              <a:spLocks noChangeArrowheads="1"/>
            </p:cNvSpPr>
            <p:nvPr/>
          </p:nvSpPr>
          <p:spPr bwMode="auto">
            <a:xfrm>
              <a:off x="6282127" y="684530"/>
              <a:ext cx="42863" cy="476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i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183360" name="Group 44"/>
            <p:cNvGrpSpPr>
              <a:grpSpLocks/>
            </p:cNvGrpSpPr>
            <p:nvPr/>
          </p:nvGrpSpPr>
          <p:grpSpPr bwMode="auto">
            <a:xfrm>
              <a:off x="4907280" y="294640"/>
              <a:ext cx="721360" cy="599440"/>
              <a:chOff x="-44" y="1473"/>
              <a:chExt cx="981" cy="1105"/>
            </a:xfrm>
          </p:grpSpPr>
          <p:pic>
            <p:nvPicPr>
              <p:cNvPr id="183361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3362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3" name="TextBox 2"/>
          <p:cNvSpPr txBox="1"/>
          <p:nvPr/>
        </p:nvSpPr>
        <p:spPr>
          <a:xfrm>
            <a:off x="68941" y="762219"/>
            <a:ext cx="30041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Port-based VLAN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07" name="Title 1"/>
          <p:cNvSpPr>
            <a:spLocks noGrp="1"/>
          </p:cNvSpPr>
          <p:nvPr>
            <p:ph type="title"/>
          </p:nvPr>
        </p:nvSpPr>
        <p:spPr>
          <a:xfrm>
            <a:off x="0" y="-15648"/>
            <a:ext cx="7874000" cy="68330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Virtual Local Area Networks (VLAN)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902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1317" grpId="0"/>
      <p:bldP spid="691342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Rectangle 111"/>
          <p:cNvSpPr>
            <a:spLocks noChangeArrowheads="1"/>
          </p:cNvSpPr>
          <p:nvPr/>
        </p:nvSpPr>
        <p:spPr bwMode="auto">
          <a:xfrm>
            <a:off x="3414713" y="2103438"/>
            <a:ext cx="2794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Comic Sans MS" charset="0"/>
              <a:ea typeface="ＭＳ Ｐゴシック" charset="0"/>
            </a:endParaRPr>
          </a:p>
        </p:txBody>
      </p:sp>
      <p:sp>
        <p:nvSpPr>
          <p:cNvPr id="184324" name="Rectangle 77"/>
          <p:cNvSpPr>
            <a:spLocks noChangeArrowheads="1"/>
          </p:cNvSpPr>
          <p:nvPr/>
        </p:nvSpPr>
        <p:spPr bwMode="auto">
          <a:xfrm>
            <a:off x="6591300" y="2108200"/>
            <a:ext cx="276225" cy="2333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 i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84325" name="Rectangle 77"/>
          <p:cNvSpPr>
            <a:spLocks noChangeArrowheads="1"/>
          </p:cNvSpPr>
          <p:nvPr/>
        </p:nvSpPr>
        <p:spPr bwMode="auto">
          <a:xfrm>
            <a:off x="6881813" y="2108200"/>
            <a:ext cx="276225" cy="2333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 i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84326" name="Rectangle 77"/>
          <p:cNvSpPr>
            <a:spLocks noChangeArrowheads="1"/>
          </p:cNvSpPr>
          <p:nvPr/>
        </p:nvSpPr>
        <p:spPr bwMode="auto">
          <a:xfrm>
            <a:off x="6300788" y="2112963"/>
            <a:ext cx="276225" cy="23336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 i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5784" name="Rectangle 157"/>
          <p:cNvSpPr>
            <a:spLocks noChangeArrowheads="1"/>
          </p:cNvSpPr>
          <p:nvPr/>
        </p:nvSpPr>
        <p:spPr bwMode="auto">
          <a:xfrm>
            <a:off x="6300788" y="1881188"/>
            <a:ext cx="280987" cy="214312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Comic Sans MS" charset="0"/>
              <a:ea typeface="ＭＳ Ｐゴシック" charset="0"/>
            </a:endParaRPr>
          </a:p>
        </p:txBody>
      </p:sp>
      <p:sp>
        <p:nvSpPr>
          <p:cNvPr id="75785" name="Rectangle 156"/>
          <p:cNvSpPr>
            <a:spLocks noChangeArrowheads="1"/>
          </p:cNvSpPr>
          <p:nvPr/>
        </p:nvSpPr>
        <p:spPr bwMode="auto">
          <a:xfrm>
            <a:off x="5972175" y="2105025"/>
            <a:ext cx="309563" cy="233363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Comic Sans MS" charset="0"/>
              <a:ea typeface="ＭＳ Ｐゴシック" charset="0"/>
            </a:endParaRPr>
          </a:p>
        </p:txBody>
      </p:sp>
      <p:sp>
        <p:nvSpPr>
          <p:cNvPr id="69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163" y="3971925"/>
            <a:ext cx="8296275" cy="2687638"/>
          </a:xfrm>
        </p:spPr>
        <p:txBody>
          <a:bodyPr/>
          <a:lstStyle/>
          <a:p>
            <a:r>
              <a:rPr lang="en-US" altLang="en-US" sz="2400" i="1" smtClean="0">
                <a:solidFill>
                  <a:srgbClr val="CC0000"/>
                </a:solidFill>
              </a:rPr>
              <a:t>trunk port:</a:t>
            </a:r>
            <a:r>
              <a:rPr lang="en-US" altLang="en-US" sz="2400" smtClean="0">
                <a:solidFill>
                  <a:srgbClr val="CC0000"/>
                </a:solidFill>
              </a:rPr>
              <a:t> </a:t>
            </a:r>
            <a:r>
              <a:rPr lang="en-US" altLang="en-US" sz="2400" smtClean="0"/>
              <a:t>carries frames between VLANS defined over multiple physical switches</a:t>
            </a:r>
          </a:p>
          <a:p>
            <a:pPr lvl="1"/>
            <a:r>
              <a:rPr lang="en-US" altLang="en-US" sz="2000" smtClean="0"/>
              <a:t>frames forwarded within VLAN between switches can</a:t>
            </a:r>
            <a:r>
              <a:rPr lang="ja-JP" altLang="en-US" sz="2000" smtClean="0"/>
              <a:t>’</a:t>
            </a:r>
            <a:r>
              <a:rPr lang="en-US" altLang="ja-JP" sz="2000" smtClean="0"/>
              <a:t>t be vanilla 802.1 frames (must carry VLAN ID info)</a:t>
            </a:r>
          </a:p>
          <a:p>
            <a:pPr lvl="1"/>
            <a:r>
              <a:rPr lang="en-US" altLang="en-US" sz="2000" smtClean="0"/>
              <a:t>802.1q protocol adds/removed additional header fields for frames forwarded between trunk ports</a:t>
            </a:r>
          </a:p>
        </p:txBody>
      </p:sp>
      <p:sp>
        <p:nvSpPr>
          <p:cNvPr id="75788" name="Rectangle 62"/>
          <p:cNvSpPr>
            <a:spLocks noChangeArrowheads="1"/>
          </p:cNvSpPr>
          <p:nvPr/>
        </p:nvSpPr>
        <p:spPr bwMode="auto">
          <a:xfrm>
            <a:off x="1341438" y="1887538"/>
            <a:ext cx="273050" cy="196850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Comic Sans MS" charset="0"/>
              <a:ea typeface="ＭＳ Ｐゴシック" charset="0"/>
            </a:endParaRPr>
          </a:p>
        </p:txBody>
      </p:sp>
      <p:sp>
        <p:nvSpPr>
          <p:cNvPr id="184332" name="Rectangle 80"/>
          <p:cNvSpPr>
            <a:spLocks noChangeArrowheads="1"/>
          </p:cNvSpPr>
          <p:nvPr/>
        </p:nvSpPr>
        <p:spPr bwMode="auto">
          <a:xfrm>
            <a:off x="1333500" y="2097088"/>
            <a:ext cx="290513" cy="242887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 i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84333" name="Rectangle 77"/>
          <p:cNvSpPr>
            <a:spLocks noChangeArrowheads="1"/>
          </p:cNvSpPr>
          <p:nvPr/>
        </p:nvSpPr>
        <p:spPr bwMode="auto">
          <a:xfrm>
            <a:off x="3405188" y="1878013"/>
            <a:ext cx="290512" cy="2095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 i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84334" name="Rectangle 76"/>
          <p:cNvSpPr>
            <a:spLocks noChangeArrowheads="1"/>
          </p:cNvSpPr>
          <p:nvPr/>
        </p:nvSpPr>
        <p:spPr bwMode="auto">
          <a:xfrm>
            <a:off x="2514600" y="1882775"/>
            <a:ext cx="890588" cy="457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 i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84335" name="Rectangle 75"/>
          <p:cNvSpPr>
            <a:spLocks noChangeArrowheads="1"/>
          </p:cNvSpPr>
          <p:nvPr/>
        </p:nvSpPr>
        <p:spPr bwMode="auto">
          <a:xfrm>
            <a:off x="1619250" y="1882775"/>
            <a:ext cx="900113" cy="452438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 i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84336" name="Rectangle 2"/>
          <p:cNvSpPr>
            <a:spLocks noChangeArrowheads="1"/>
          </p:cNvSpPr>
          <p:nvPr/>
        </p:nvSpPr>
        <p:spPr bwMode="auto">
          <a:xfrm>
            <a:off x="1333500" y="1874838"/>
            <a:ext cx="2370138" cy="468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 i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84337" name="Line 3"/>
          <p:cNvSpPr>
            <a:spLocks noChangeShapeType="1"/>
          </p:cNvSpPr>
          <p:nvPr/>
        </p:nvSpPr>
        <p:spPr bwMode="auto">
          <a:xfrm>
            <a:off x="1335088" y="2090738"/>
            <a:ext cx="2351087" cy="4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38" name="Text Box 6"/>
          <p:cNvSpPr txBox="1">
            <a:spLocks noChangeArrowheads="1"/>
          </p:cNvSpPr>
          <p:nvPr/>
        </p:nvSpPr>
        <p:spPr bwMode="auto">
          <a:xfrm>
            <a:off x="1250950" y="1833563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800" i="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184339" name="Line 7"/>
          <p:cNvSpPr>
            <a:spLocks noChangeShapeType="1"/>
          </p:cNvSpPr>
          <p:nvPr/>
        </p:nvSpPr>
        <p:spPr bwMode="auto">
          <a:xfrm>
            <a:off x="2514600" y="1879600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40" name="AutoShape 8"/>
          <p:cNvSpPr>
            <a:spLocks noChangeArrowheads="1"/>
          </p:cNvSpPr>
          <p:nvPr/>
        </p:nvSpPr>
        <p:spPr bwMode="auto">
          <a:xfrm>
            <a:off x="1304925" y="1616075"/>
            <a:ext cx="3176588" cy="261938"/>
          </a:xfrm>
          <a:prstGeom prst="parallelogram">
            <a:avLst>
              <a:gd name="adj" fmla="val 303181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 i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84341" name="Freeform 9"/>
          <p:cNvSpPr>
            <a:spLocks/>
          </p:cNvSpPr>
          <p:nvPr/>
        </p:nvSpPr>
        <p:spPr bwMode="auto">
          <a:xfrm>
            <a:off x="3708400" y="1619250"/>
            <a:ext cx="763588" cy="720725"/>
          </a:xfrm>
          <a:custGeom>
            <a:avLst/>
            <a:gdLst>
              <a:gd name="T0" fmla="*/ 0 w 232"/>
              <a:gd name="T1" fmla="*/ 2147483647 h 454"/>
              <a:gd name="T2" fmla="*/ 2147483647 w 232"/>
              <a:gd name="T3" fmla="*/ 2147483647 h 454"/>
              <a:gd name="T4" fmla="*/ 2147483647 w 232"/>
              <a:gd name="T5" fmla="*/ 0 h 454"/>
              <a:gd name="T6" fmla="*/ 0 60000 65536"/>
              <a:gd name="T7" fmla="*/ 0 60000 65536"/>
              <a:gd name="T8" fmla="*/ 0 60000 65536"/>
              <a:gd name="T9" fmla="*/ 0 w 232"/>
              <a:gd name="T10" fmla="*/ 0 h 454"/>
              <a:gd name="T11" fmla="*/ 232 w 232"/>
              <a:gd name="T12" fmla="*/ 454 h 4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2" h="454">
                <a:moveTo>
                  <a:pt x="0" y="454"/>
                </a:moveTo>
                <a:lnTo>
                  <a:pt x="232" y="274"/>
                </a:lnTo>
                <a:lnTo>
                  <a:pt x="229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42" name="Freeform 10"/>
          <p:cNvSpPr>
            <a:spLocks/>
          </p:cNvSpPr>
          <p:nvPr/>
        </p:nvSpPr>
        <p:spPr bwMode="auto">
          <a:xfrm>
            <a:off x="1706563" y="1663700"/>
            <a:ext cx="2228850" cy="150813"/>
          </a:xfrm>
          <a:custGeom>
            <a:avLst/>
            <a:gdLst>
              <a:gd name="T0" fmla="*/ 0 w 678"/>
              <a:gd name="T1" fmla="*/ 2147483647 h 110"/>
              <a:gd name="T2" fmla="*/ 2147483647 w 678"/>
              <a:gd name="T3" fmla="*/ 2147483647 h 110"/>
              <a:gd name="T4" fmla="*/ 2147483647 w 678"/>
              <a:gd name="T5" fmla="*/ 0 h 110"/>
              <a:gd name="T6" fmla="*/ 2147483647 w 678"/>
              <a:gd name="T7" fmla="*/ 0 h 110"/>
              <a:gd name="T8" fmla="*/ 0 60000 65536"/>
              <a:gd name="T9" fmla="*/ 0 60000 65536"/>
              <a:gd name="T10" fmla="*/ 0 60000 65536"/>
              <a:gd name="T11" fmla="*/ 0 60000 65536"/>
              <a:gd name="T12" fmla="*/ 0 w 678"/>
              <a:gd name="T13" fmla="*/ 0 h 110"/>
              <a:gd name="T14" fmla="*/ 678 w 678"/>
              <a:gd name="T15" fmla="*/ 110 h 11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78" h="110">
                <a:moveTo>
                  <a:pt x="0" y="110"/>
                </a:moveTo>
                <a:lnTo>
                  <a:pt x="148" y="108"/>
                </a:lnTo>
                <a:lnTo>
                  <a:pt x="567" y="0"/>
                </a:lnTo>
                <a:lnTo>
                  <a:pt x="678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43" name="Freeform 11"/>
          <p:cNvSpPr>
            <a:spLocks/>
          </p:cNvSpPr>
          <p:nvPr/>
        </p:nvSpPr>
        <p:spPr bwMode="auto">
          <a:xfrm>
            <a:off x="2179638" y="1663700"/>
            <a:ext cx="1420812" cy="166688"/>
          </a:xfrm>
          <a:custGeom>
            <a:avLst/>
            <a:gdLst>
              <a:gd name="T0" fmla="*/ 0 w 432"/>
              <a:gd name="T1" fmla="*/ 0 h 105"/>
              <a:gd name="T2" fmla="*/ 2147483647 w 432"/>
              <a:gd name="T3" fmla="*/ 0 h 105"/>
              <a:gd name="T4" fmla="*/ 2147483647 w 432"/>
              <a:gd name="T5" fmla="*/ 2147483647 h 105"/>
              <a:gd name="T6" fmla="*/ 2147483647 w 432"/>
              <a:gd name="T7" fmla="*/ 2147483647 h 105"/>
              <a:gd name="T8" fmla="*/ 0 60000 65536"/>
              <a:gd name="T9" fmla="*/ 0 60000 65536"/>
              <a:gd name="T10" fmla="*/ 0 60000 65536"/>
              <a:gd name="T11" fmla="*/ 0 60000 65536"/>
              <a:gd name="T12" fmla="*/ 0 w 432"/>
              <a:gd name="T13" fmla="*/ 0 h 105"/>
              <a:gd name="T14" fmla="*/ 432 w 432"/>
              <a:gd name="T15" fmla="*/ 105 h 10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" h="105">
                <a:moveTo>
                  <a:pt x="0" y="0"/>
                </a:moveTo>
                <a:lnTo>
                  <a:pt x="85" y="0"/>
                </a:lnTo>
                <a:lnTo>
                  <a:pt x="307" y="105"/>
                </a:lnTo>
                <a:lnTo>
                  <a:pt x="432" y="105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44" name="Line 17"/>
          <p:cNvSpPr>
            <a:spLocks noChangeShapeType="1"/>
          </p:cNvSpPr>
          <p:nvPr/>
        </p:nvSpPr>
        <p:spPr bwMode="auto">
          <a:xfrm>
            <a:off x="3114675" y="1884363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45" name="Line 18"/>
          <p:cNvSpPr>
            <a:spLocks noChangeShapeType="1"/>
          </p:cNvSpPr>
          <p:nvPr/>
        </p:nvSpPr>
        <p:spPr bwMode="auto">
          <a:xfrm>
            <a:off x="1914525" y="1879600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46" name="Line 21"/>
          <p:cNvSpPr>
            <a:spLocks noChangeShapeType="1"/>
          </p:cNvSpPr>
          <p:nvPr/>
        </p:nvSpPr>
        <p:spPr bwMode="auto">
          <a:xfrm>
            <a:off x="1624013" y="1876425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47" name="Line 22"/>
          <p:cNvSpPr>
            <a:spLocks noChangeShapeType="1"/>
          </p:cNvSpPr>
          <p:nvPr/>
        </p:nvSpPr>
        <p:spPr bwMode="auto">
          <a:xfrm>
            <a:off x="1333500" y="1889125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48" name="Line 23"/>
          <p:cNvSpPr>
            <a:spLocks noChangeShapeType="1"/>
          </p:cNvSpPr>
          <p:nvPr/>
        </p:nvSpPr>
        <p:spPr bwMode="auto">
          <a:xfrm>
            <a:off x="2195513" y="1884363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49" name="Line 24"/>
          <p:cNvSpPr>
            <a:spLocks noChangeShapeType="1"/>
          </p:cNvSpPr>
          <p:nvPr/>
        </p:nvSpPr>
        <p:spPr bwMode="auto">
          <a:xfrm>
            <a:off x="2819400" y="1879600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50" name="Line 25"/>
          <p:cNvSpPr>
            <a:spLocks noChangeShapeType="1"/>
          </p:cNvSpPr>
          <p:nvPr/>
        </p:nvSpPr>
        <p:spPr bwMode="auto">
          <a:xfrm>
            <a:off x="3409950" y="1874838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51" name="Text Box 26"/>
          <p:cNvSpPr txBox="1">
            <a:spLocks noChangeArrowheads="1"/>
          </p:cNvSpPr>
          <p:nvPr/>
        </p:nvSpPr>
        <p:spPr bwMode="auto">
          <a:xfrm>
            <a:off x="2132013" y="2043113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800" i="0">
                <a:solidFill>
                  <a:srgbClr val="000000"/>
                </a:solidFill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184352" name="Text Box 27"/>
          <p:cNvSpPr txBox="1">
            <a:spLocks noChangeArrowheads="1"/>
          </p:cNvSpPr>
          <p:nvPr/>
        </p:nvSpPr>
        <p:spPr bwMode="auto">
          <a:xfrm>
            <a:off x="2451100" y="182880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800" i="0">
                <a:solidFill>
                  <a:srgbClr val="000000"/>
                </a:solidFill>
                <a:latin typeface="Arial" panose="020B0604020202020204" pitchFamily="34" charset="0"/>
              </a:rPr>
              <a:t>9</a:t>
            </a:r>
          </a:p>
        </p:txBody>
      </p:sp>
      <p:sp>
        <p:nvSpPr>
          <p:cNvPr id="184353" name="Text Box 29"/>
          <p:cNvSpPr txBox="1">
            <a:spLocks noChangeArrowheads="1"/>
          </p:cNvSpPr>
          <p:nvPr/>
        </p:nvSpPr>
        <p:spPr bwMode="auto">
          <a:xfrm>
            <a:off x="2432050" y="2047875"/>
            <a:ext cx="29845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800" i="0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</a:p>
        </p:txBody>
      </p:sp>
      <p:sp>
        <p:nvSpPr>
          <p:cNvPr id="184354" name="Text Box 30"/>
          <p:cNvSpPr txBox="1">
            <a:spLocks noChangeArrowheads="1"/>
          </p:cNvSpPr>
          <p:nvPr/>
        </p:nvSpPr>
        <p:spPr bwMode="auto">
          <a:xfrm>
            <a:off x="1260475" y="2033588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800" i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184355" name="Text Box 57"/>
          <p:cNvSpPr txBox="1">
            <a:spLocks noChangeArrowheads="1"/>
          </p:cNvSpPr>
          <p:nvPr/>
        </p:nvSpPr>
        <p:spPr bwMode="auto">
          <a:xfrm>
            <a:off x="2127250" y="182880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800" i="0">
                <a:solidFill>
                  <a:srgbClr val="000000"/>
                </a:solidFill>
                <a:latin typeface="Arial" panose="020B0604020202020204" pitchFamily="34" charset="0"/>
              </a:rPr>
              <a:t>7</a:t>
            </a:r>
          </a:p>
        </p:txBody>
      </p:sp>
      <p:sp>
        <p:nvSpPr>
          <p:cNvPr id="184356" name="Line 61"/>
          <p:cNvSpPr>
            <a:spLocks noChangeShapeType="1"/>
          </p:cNvSpPr>
          <p:nvPr/>
        </p:nvSpPr>
        <p:spPr bwMode="auto">
          <a:xfrm flipH="1">
            <a:off x="573088" y="2209800"/>
            <a:ext cx="901700" cy="27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57" name="Line 62"/>
          <p:cNvSpPr>
            <a:spLocks noChangeShapeType="1"/>
          </p:cNvSpPr>
          <p:nvPr/>
        </p:nvSpPr>
        <p:spPr bwMode="auto">
          <a:xfrm flipH="1">
            <a:off x="958850" y="2209800"/>
            <a:ext cx="806450" cy="419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58" name="Line 63"/>
          <p:cNvSpPr>
            <a:spLocks noChangeShapeType="1"/>
          </p:cNvSpPr>
          <p:nvPr/>
        </p:nvSpPr>
        <p:spPr bwMode="auto">
          <a:xfrm flipH="1">
            <a:off x="1677988" y="2225675"/>
            <a:ext cx="709612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59" name="Text Box 64"/>
          <p:cNvSpPr txBox="1">
            <a:spLocks noChangeArrowheads="1"/>
          </p:cNvSpPr>
          <p:nvPr/>
        </p:nvSpPr>
        <p:spPr bwMode="auto">
          <a:xfrm>
            <a:off x="3398838" y="2587625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i="0">
                <a:solidFill>
                  <a:srgbClr val="000000"/>
                </a:solidFill>
                <a:latin typeface="Arial" panose="020B0604020202020204" pitchFamily="34" charset="0"/>
              </a:rPr>
              <a:t>…</a:t>
            </a:r>
          </a:p>
        </p:txBody>
      </p:sp>
      <p:sp>
        <p:nvSpPr>
          <p:cNvPr id="184360" name="Line 69"/>
          <p:cNvSpPr>
            <a:spLocks noChangeShapeType="1"/>
          </p:cNvSpPr>
          <p:nvPr/>
        </p:nvSpPr>
        <p:spPr bwMode="auto">
          <a:xfrm>
            <a:off x="2686050" y="2212975"/>
            <a:ext cx="101600" cy="377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61" name="Line 70"/>
          <p:cNvSpPr>
            <a:spLocks noChangeShapeType="1"/>
          </p:cNvSpPr>
          <p:nvPr/>
        </p:nvSpPr>
        <p:spPr bwMode="auto">
          <a:xfrm>
            <a:off x="2676525" y="2011363"/>
            <a:ext cx="479425" cy="603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62" name="Line 71"/>
          <p:cNvSpPr>
            <a:spLocks noChangeShapeType="1"/>
          </p:cNvSpPr>
          <p:nvPr/>
        </p:nvSpPr>
        <p:spPr bwMode="auto">
          <a:xfrm>
            <a:off x="3532188" y="1955800"/>
            <a:ext cx="514350" cy="48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63" name="Text Box 72"/>
          <p:cNvSpPr txBox="1">
            <a:spLocks noChangeArrowheads="1"/>
          </p:cNvSpPr>
          <p:nvPr/>
        </p:nvSpPr>
        <p:spPr bwMode="auto">
          <a:xfrm>
            <a:off x="563563" y="3130550"/>
            <a:ext cx="165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200" i="0">
                <a:solidFill>
                  <a:srgbClr val="000000"/>
                </a:solidFill>
                <a:latin typeface="Arial" panose="020B0604020202020204" pitchFamily="34" charset="0"/>
              </a:rPr>
              <a:t>Electrical Engineering</a:t>
            </a:r>
          </a:p>
          <a:p>
            <a:pPr algn="ctr" eaLnBrk="1" hangingPunct="1"/>
            <a:r>
              <a:rPr lang="en-US" altLang="en-US" sz="1200" i="0">
                <a:solidFill>
                  <a:srgbClr val="000000"/>
                </a:solidFill>
                <a:latin typeface="Arial" panose="020B0604020202020204" pitchFamily="34" charset="0"/>
              </a:rPr>
              <a:t>(VLAN ports 1-8)</a:t>
            </a:r>
          </a:p>
        </p:txBody>
      </p:sp>
      <p:sp>
        <p:nvSpPr>
          <p:cNvPr id="184364" name="Text Box 73"/>
          <p:cNvSpPr txBox="1">
            <a:spLocks noChangeArrowheads="1"/>
          </p:cNvSpPr>
          <p:nvPr/>
        </p:nvSpPr>
        <p:spPr bwMode="auto">
          <a:xfrm>
            <a:off x="2725738" y="3117850"/>
            <a:ext cx="14335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200" i="0">
                <a:solidFill>
                  <a:srgbClr val="000000"/>
                </a:solidFill>
                <a:latin typeface="Arial" panose="020B0604020202020204" pitchFamily="34" charset="0"/>
              </a:rPr>
              <a:t>Computer Science</a:t>
            </a:r>
          </a:p>
          <a:p>
            <a:pPr algn="ctr" eaLnBrk="1" hangingPunct="1"/>
            <a:r>
              <a:rPr lang="en-US" altLang="en-US" sz="1200" i="0">
                <a:solidFill>
                  <a:srgbClr val="000000"/>
                </a:solidFill>
                <a:latin typeface="Arial" panose="020B0604020202020204" pitchFamily="34" charset="0"/>
              </a:rPr>
              <a:t>(VLAN ports 9-15)</a:t>
            </a:r>
          </a:p>
        </p:txBody>
      </p:sp>
      <p:sp>
        <p:nvSpPr>
          <p:cNvPr id="184365" name="Text Box 74"/>
          <p:cNvSpPr txBox="1">
            <a:spLocks noChangeArrowheads="1"/>
          </p:cNvSpPr>
          <p:nvPr/>
        </p:nvSpPr>
        <p:spPr bwMode="auto">
          <a:xfrm>
            <a:off x="3322638" y="1824038"/>
            <a:ext cx="2984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800" i="0">
                <a:solidFill>
                  <a:srgbClr val="000000"/>
                </a:solidFill>
                <a:latin typeface="Arial" panose="020B0604020202020204" pitchFamily="34" charset="0"/>
              </a:rPr>
              <a:t>15</a:t>
            </a:r>
          </a:p>
        </p:txBody>
      </p:sp>
      <p:sp>
        <p:nvSpPr>
          <p:cNvPr id="184366" name="Oval 81"/>
          <p:cNvSpPr>
            <a:spLocks noChangeArrowheads="1"/>
          </p:cNvSpPr>
          <p:nvPr/>
        </p:nvSpPr>
        <p:spPr bwMode="auto">
          <a:xfrm>
            <a:off x="1449388" y="2189163"/>
            <a:ext cx="42862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 i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84367" name="Oval 82"/>
          <p:cNvSpPr>
            <a:spLocks noChangeArrowheads="1"/>
          </p:cNvSpPr>
          <p:nvPr/>
        </p:nvSpPr>
        <p:spPr bwMode="auto">
          <a:xfrm>
            <a:off x="1741488" y="2185988"/>
            <a:ext cx="42862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 i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84368" name="Oval 83"/>
          <p:cNvSpPr>
            <a:spLocks noChangeArrowheads="1"/>
          </p:cNvSpPr>
          <p:nvPr/>
        </p:nvSpPr>
        <p:spPr bwMode="auto">
          <a:xfrm>
            <a:off x="2328863" y="2190750"/>
            <a:ext cx="42862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 i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84369" name="Oval 84"/>
          <p:cNvSpPr>
            <a:spLocks noChangeArrowheads="1"/>
          </p:cNvSpPr>
          <p:nvPr/>
        </p:nvSpPr>
        <p:spPr bwMode="auto">
          <a:xfrm>
            <a:off x="2660650" y="2187575"/>
            <a:ext cx="42863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 i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84370" name="Oval 85"/>
          <p:cNvSpPr>
            <a:spLocks noChangeArrowheads="1"/>
          </p:cNvSpPr>
          <p:nvPr/>
        </p:nvSpPr>
        <p:spPr bwMode="auto">
          <a:xfrm>
            <a:off x="2647950" y="1973263"/>
            <a:ext cx="42863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 i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84371" name="Oval 86"/>
          <p:cNvSpPr>
            <a:spLocks noChangeArrowheads="1"/>
          </p:cNvSpPr>
          <p:nvPr/>
        </p:nvSpPr>
        <p:spPr bwMode="auto">
          <a:xfrm>
            <a:off x="3522663" y="1970088"/>
            <a:ext cx="42862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 i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84372" name="Text Box 45"/>
          <p:cNvSpPr txBox="1">
            <a:spLocks noChangeArrowheads="1"/>
          </p:cNvSpPr>
          <p:nvPr/>
        </p:nvSpPr>
        <p:spPr bwMode="auto">
          <a:xfrm>
            <a:off x="1112838" y="2554288"/>
            <a:ext cx="41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i="0">
                <a:solidFill>
                  <a:srgbClr val="000000"/>
                </a:solidFill>
                <a:latin typeface="Arial" panose="020B0604020202020204" pitchFamily="34" charset="0"/>
              </a:rPr>
              <a:t>…</a:t>
            </a:r>
          </a:p>
        </p:txBody>
      </p:sp>
      <p:sp>
        <p:nvSpPr>
          <p:cNvPr id="75830" name="Rectangle 113"/>
          <p:cNvSpPr>
            <a:spLocks noChangeArrowheads="1"/>
          </p:cNvSpPr>
          <p:nvPr/>
        </p:nvSpPr>
        <p:spPr bwMode="auto">
          <a:xfrm>
            <a:off x="6888163" y="2105025"/>
            <a:ext cx="27940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Comic Sans MS" charset="0"/>
              <a:ea typeface="ＭＳ Ｐゴシック" charset="0"/>
            </a:endParaRPr>
          </a:p>
        </p:txBody>
      </p:sp>
      <p:sp>
        <p:nvSpPr>
          <p:cNvPr id="184374" name="Rectangle 77"/>
          <p:cNvSpPr>
            <a:spLocks noChangeArrowheads="1"/>
          </p:cNvSpPr>
          <p:nvPr/>
        </p:nvSpPr>
        <p:spPr bwMode="auto">
          <a:xfrm>
            <a:off x="6877050" y="1884363"/>
            <a:ext cx="290513" cy="2095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 i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84375" name="Rectangle 76"/>
          <p:cNvSpPr>
            <a:spLocks noChangeArrowheads="1"/>
          </p:cNvSpPr>
          <p:nvPr/>
        </p:nvSpPr>
        <p:spPr bwMode="auto">
          <a:xfrm>
            <a:off x="5986463" y="1889125"/>
            <a:ext cx="8905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 i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84376" name="Line 17"/>
          <p:cNvSpPr>
            <a:spLocks noChangeShapeType="1"/>
          </p:cNvSpPr>
          <p:nvPr/>
        </p:nvSpPr>
        <p:spPr bwMode="auto">
          <a:xfrm>
            <a:off x="6586538" y="1890713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77" name="Line 24"/>
          <p:cNvSpPr>
            <a:spLocks noChangeShapeType="1"/>
          </p:cNvSpPr>
          <p:nvPr/>
        </p:nvSpPr>
        <p:spPr bwMode="auto">
          <a:xfrm>
            <a:off x="6291263" y="1885950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78" name="Line 25"/>
          <p:cNvSpPr>
            <a:spLocks noChangeShapeType="1"/>
          </p:cNvSpPr>
          <p:nvPr/>
        </p:nvSpPr>
        <p:spPr bwMode="auto">
          <a:xfrm>
            <a:off x="6881813" y="1881188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79" name="Text Box 29"/>
          <p:cNvSpPr txBox="1">
            <a:spLocks noChangeArrowheads="1"/>
          </p:cNvSpPr>
          <p:nvPr/>
        </p:nvSpPr>
        <p:spPr bwMode="auto">
          <a:xfrm>
            <a:off x="5903913" y="2054225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800" i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184380" name="Text Box 74"/>
          <p:cNvSpPr txBox="1">
            <a:spLocks noChangeArrowheads="1"/>
          </p:cNvSpPr>
          <p:nvPr/>
        </p:nvSpPr>
        <p:spPr bwMode="auto">
          <a:xfrm>
            <a:off x="6794500" y="1830388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800" i="0">
                <a:solidFill>
                  <a:srgbClr val="000000"/>
                </a:solidFill>
                <a:latin typeface="Arial" panose="020B0604020202020204" pitchFamily="34" charset="0"/>
              </a:rPr>
              <a:t>7</a:t>
            </a:r>
          </a:p>
        </p:txBody>
      </p:sp>
      <p:sp>
        <p:nvSpPr>
          <p:cNvPr id="184381" name="Oval 84"/>
          <p:cNvSpPr>
            <a:spLocks noChangeArrowheads="1"/>
          </p:cNvSpPr>
          <p:nvPr/>
        </p:nvSpPr>
        <p:spPr bwMode="auto">
          <a:xfrm>
            <a:off x="6132513" y="2193925"/>
            <a:ext cx="42862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 i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84382" name="Oval 86"/>
          <p:cNvSpPr>
            <a:spLocks noChangeArrowheads="1"/>
          </p:cNvSpPr>
          <p:nvPr/>
        </p:nvSpPr>
        <p:spPr bwMode="auto">
          <a:xfrm>
            <a:off x="6994525" y="1976438"/>
            <a:ext cx="42863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 i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84383" name="AutoShape 8"/>
          <p:cNvSpPr>
            <a:spLocks noChangeArrowheads="1"/>
          </p:cNvSpPr>
          <p:nvPr/>
        </p:nvSpPr>
        <p:spPr bwMode="auto">
          <a:xfrm>
            <a:off x="5972175" y="1612900"/>
            <a:ext cx="1630363" cy="261938"/>
          </a:xfrm>
          <a:prstGeom prst="parallelogram">
            <a:avLst>
              <a:gd name="adj" fmla="val 15560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 i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84384" name="Freeform 10"/>
          <p:cNvSpPr>
            <a:spLocks/>
          </p:cNvSpPr>
          <p:nvPr/>
        </p:nvSpPr>
        <p:spPr bwMode="auto">
          <a:xfrm>
            <a:off x="6154738" y="1657350"/>
            <a:ext cx="1184275" cy="166688"/>
          </a:xfrm>
          <a:custGeom>
            <a:avLst/>
            <a:gdLst>
              <a:gd name="T0" fmla="*/ 0 w 678"/>
              <a:gd name="T1" fmla="*/ 2147483647 h 110"/>
              <a:gd name="T2" fmla="*/ 2147483647 w 678"/>
              <a:gd name="T3" fmla="*/ 2147483647 h 110"/>
              <a:gd name="T4" fmla="*/ 2147483647 w 678"/>
              <a:gd name="T5" fmla="*/ 0 h 110"/>
              <a:gd name="T6" fmla="*/ 2147483647 w 678"/>
              <a:gd name="T7" fmla="*/ 0 h 110"/>
              <a:gd name="T8" fmla="*/ 0 60000 65536"/>
              <a:gd name="T9" fmla="*/ 0 60000 65536"/>
              <a:gd name="T10" fmla="*/ 0 60000 65536"/>
              <a:gd name="T11" fmla="*/ 0 60000 65536"/>
              <a:gd name="T12" fmla="*/ 0 w 678"/>
              <a:gd name="T13" fmla="*/ 0 h 110"/>
              <a:gd name="T14" fmla="*/ 678 w 678"/>
              <a:gd name="T15" fmla="*/ 110 h 11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78" h="110">
                <a:moveTo>
                  <a:pt x="0" y="110"/>
                </a:moveTo>
                <a:lnTo>
                  <a:pt x="148" y="108"/>
                </a:lnTo>
                <a:lnTo>
                  <a:pt x="567" y="0"/>
                </a:lnTo>
                <a:lnTo>
                  <a:pt x="678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85" name="Freeform 10"/>
          <p:cNvSpPr>
            <a:spLocks/>
          </p:cNvSpPr>
          <p:nvPr/>
        </p:nvSpPr>
        <p:spPr bwMode="auto">
          <a:xfrm flipV="1">
            <a:off x="6354763" y="1657350"/>
            <a:ext cx="873125" cy="166688"/>
          </a:xfrm>
          <a:custGeom>
            <a:avLst/>
            <a:gdLst>
              <a:gd name="T0" fmla="*/ 0 w 678"/>
              <a:gd name="T1" fmla="*/ 2147483647 h 110"/>
              <a:gd name="T2" fmla="*/ 2147483647 w 678"/>
              <a:gd name="T3" fmla="*/ 2147483647 h 110"/>
              <a:gd name="T4" fmla="*/ 2147483647 w 678"/>
              <a:gd name="T5" fmla="*/ 0 h 110"/>
              <a:gd name="T6" fmla="*/ 2147483647 w 678"/>
              <a:gd name="T7" fmla="*/ 0 h 110"/>
              <a:gd name="T8" fmla="*/ 0 60000 65536"/>
              <a:gd name="T9" fmla="*/ 0 60000 65536"/>
              <a:gd name="T10" fmla="*/ 0 60000 65536"/>
              <a:gd name="T11" fmla="*/ 0 60000 65536"/>
              <a:gd name="T12" fmla="*/ 0 w 678"/>
              <a:gd name="T13" fmla="*/ 0 h 110"/>
              <a:gd name="T14" fmla="*/ 678 w 678"/>
              <a:gd name="T15" fmla="*/ 110 h 11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78" h="110">
                <a:moveTo>
                  <a:pt x="0" y="110"/>
                </a:moveTo>
                <a:lnTo>
                  <a:pt x="148" y="108"/>
                </a:lnTo>
                <a:lnTo>
                  <a:pt x="567" y="0"/>
                </a:lnTo>
                <a:lnTo>
                  <a:pt x="678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/>
          <a:lstStyle/>
          <a:p>
            <a:endParaRPr lang="en-US"/>
          </a:p>
        </p:txBody>
      </p:sp>
      <p:sp>
        <p:nvSpPr>
          <p:cNvPr id="184386" name="Freeform 131"/>
          <p:cNvSpPr>
            <a:spLocks/>
          </p:cNvSpPr>
          <p:nvPr/>
        </p:nvSpPr>
        <p:spPr bwMode="auto">
          <a:xfrm>
            <a:off x="7180263" y="1611313"/>
            <a:ext cx="419100" cy="723900"/>
          </a:xfrm>
          <a:custGeom>
            <a:avLst/>
            <a:gdLst>
              <a:gd name="T0" fmla="*/ 2147483647 w 264"/>
              <a:gd name="T1" fmla="*/ 0 h 456"/>
              <a:gd name="T2" fmla="*/ 2147483647 w 264"/>
              <a:gd name="T3" fmla="*/ 2147483647 h 456"/>
              <a:gd name="T4" fmla="*/ 0 w 264"/>
              <a:gd name="T5" fmla="*/ 2147483647 h 45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64" h="456">
                <a:moveTo>
                  <a:pt x="264" y="0"/>
                </a:moveTo>
                <a:lnTo>
                  <a:pt x="262" y="248"/>
                </a:lnTo>
                <a:lnTo>
                  <a:pt x="0" y="456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84387" name="Freeform 132"/>
          <p:cNvSpPr>
            <a:spLocks/>
          </p:cNvSpPr>
          <p:nvPr/>
        </p:nvSpPr>
        <p:spPr bwMode="auto">
          <a:xfrm>
            <a:off x="5969000" y="1868488"/>
            <a:ext cx="1209675" cy="481012"/>
          </a:xfrm>
          <a:custGeom>
            <a:avLst/>
            <a:gdLst>
              <a:gd name="T0" fmla="*/ 0 w 762"/>
              <a:gd name="T1" fmla="*/ 2147483647 h 303"/>
              <a:gd name="T2" fmla="*/ 0 w 762"/>
              <a:gd name="T3" fmla="*/ 2147483647 h 303"/>
              <a:gd name="T4" fmla="*/ 2147483647 w 762"/>
              <a:gd name="T5" fmla="*/ 2147483647 h 303"/>
              <a:gd name="T6" fmla="*/ 2147483647 w 762"/>
              <a:gd name="T7" fmla="*/ 0 h 30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62" h="303">
                <a:moveTo>
                  <a:pt x="0" y="3"/>
                </a:moveTo>
                <a:lnTo>
                  <a:pt x="0" y="303"/>
                </a:lnTo>
                <a:lnTo>
                  <a:pt x="762" y="303"/>
                </a:lnTo>
                <a:lnTo>
                  <a:pt x="762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5845" name="Line 133"/>
          <p:cNvSpPr>
            <a:spLocks noChangeShapeType="1"/>
          </p:cNvSpPr>
          <p:nvPr/>
        </p:nvSpPr>
        <p:spPr bwMode="auto">
          <a:xfrm flipV="1">
            <a:off x="5969000" y="2092325"/>
            <a:ext cx="1219200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184389" name="Line 69"/>
          <p:cNvSpPr>
            <a:spLocks noChangeShapeType="1"/>
          </p:cNvSpPr>
          <p:nvPr/>
        </p:nvSpPr>
        <p:spPr bwMode="auto">
          <a:xfrm flipH="1">
            <a:off x="5983288" y="2216150"/>
            <a:ext cx="165100" cy="301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90" name="Line 70"/>
          <p:cNvSpPr>
            <a:spLocks noChangeShapeType="1"/>
          </p:cNvSpPr>
          <p:nvPr/>
        </p:nvSpPr>
        <p:spPr bwMode="auto">
          <a:xfrm>
            <a:off x="6438900" y="1990725"/>
            <a:ext cx="179388" cy="627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91" name="Line 71"/>
          <p:cNvSpPr>
            <a:spLocks noChangeShapeType="1"/>
          </p:cNvSpPr>
          <p:nvPr/>
        </p:nvSpPr>
        <p:spPr bwMode="auto">
          <a:xfrm>
            <a:off x="6999288" y="1987550"/>
            <a:ext cx="509587" cy="455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92" name="Oval 85"/>
          <p:cNvSpPr>
            <a:spLocks noChangeArrowheads="1"/>
          </p:cNvSpPr>
          <p:nvPr/>
        </p:nvSpPr>
        <p:spPr bwMode="auto">
          <a:xfrm>
            <a:off x="6424613" y="1970088"/>
            <a:ext cx="42862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 i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84393" name="Text Box 27"/>
          <p:cNvSpPr txBox="1">
            <a:spLocks noChangeArrowheads="1"/>
          </p:cNvSpPr>
          <p:nvPr/>
        </p:nvSpPr>
        <p:spPr bwMode="auto">
          <a:xfrm>
            <a:off x="6232525" y="183515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800" i="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75851" name="Rectangle 158"/>
          <p:cNvSpPr>
            <a:spLocks noChangeArrowheads="1"/>
          </p:cNvSpPr>
          <p:nvPr/>
        </p:nvSpPr>
        <p:spPr bwMode="auto">
          <a:xfrm>
            <a:off x="6591300" y="1885950"/>
            <a:ext cx="280988" cy="204788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Comic Sans MS" charset="0"/>
              <a:ea typeface="ＭＳ Ｐゴシック" charset="0"/>
            </a:endParaRPr>
          </a:p>
        </p:txBody>
      </p:sp>
      <p:sp>
        <p:nvSpPr>
          <p:cNvPr id="184395" name="Text Box 73"/>
          <p:cNvSpPr txBox="1">
            <a:spLocks noChangeArrowheads="1"/>
          </p:cNvSpPr>
          <p:nvPr/>
        </p:nvSpPr>
        <p:spPr bwMode="auto">
          <a:xfrm>
            <a:off x="5648325" y="3124200"/>
            <a:ext cx="2408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200" i="0">
                <a:solidFill>
                  <a:srgbClr val="000000"/>
                </a:solidFill>
                <a:latin typeface="Arial" panose="020B0604020202020204" pitchFamily="34" charset="0"/>
              </a:rPr>
              <a:t>Ports 2,3,5 belong to EE VLAN</a:t>
            </a:r>
          </a:p>
          <a:p>
            <a:pPr algn="ctr" eaLnBrk="1" hangingPunct="1"/>
            <a:r>
              <a:rPr lang="en-US" altLang="en-US" sz="1200" i="0">
                <a:solidFill>
                  <a:srgbClr val="000000"/>
                </a:solidFill>
                <a:latin typeface="Arial" panose="020B0604020202020204" pitchFamily="34" charset="0"/>
              </a:rPr>
              <a:t>Ports 4,6,7,8 belong to CS VLAN</a:t>
            </a:r>
          </a:p>
        </p:txBody>
      </p:sp>
      <p:sp>
        <p:nvSpPr>
          <p:cNvPr id="184396" name="Text Box 27"/>
          <p:cNvSpPr txBox="1">
            <a:spLocks noChangeArrowheads="1"/>
          </p:cNvSpPr>
          <p:nvPr/>
        </p:nvSpPr>
        <p:spPr bwMode="auto">
          <a:xfrm>
            <a:off x="6513513" y="183515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800" i="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184397" name="Text Box 27"/>
          <p:cNvSpPr txBox="1">
            <a:spLocks noChangeArrowheads="1"/>
          </p:cNvSpPr>
          <p:nvPr/>
        </p:nvSpPr>
        <p:spPr bwMode="auto">
          <a:xfrm>
            <a:off x="6237288" y="2049463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800" i="0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184398" name="Text Box 27"/>
          <p:cNvSpPr txBox="1">
            <a:spLocks noChangeArrowheads="1"/>
          </p:cNvSpPr>
          <p:nvPr/>
        </p:nvSpPr>
        <p:spPr bwMode="auto">
          <a:xfrm>
            <a:off x="6513513" y="2049463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800" i="0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184399" name="Text Box 27"/>
          <p:cNvSpPr txBox="1">
            <a:spLocks noChangeArrowheads="1"/>
          </p:cNvSpPr>
          <p:nvPr/>
        </p:nvSpPr>
        <p:spPr bwMode="auto">
          <a:xfrm>
            <a:off x="6813550" y="2054225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800" i="0">
                <a:solidFill>
                  <a:srgbClr val="000000"/>
                </a:solidFill>
                <a:latin typeface="Arial" panose="020B0604020202020204" pitchFamily="34" charset="0"/>
              </a:rPr>
              <a:t>8</a:t>
            </a:r>
          </a:p>
        </p:txBody>
      </p:sp>
      <p:grpSp>
        <p:nvGrpSpPr>
          <p:cNvPr id="692394" name="Group 170"/>
          <p:cNvGrpSpPr>
            <a:grpSpLocks/>
          </p:cNvGrpSpPr>
          <p:nvPr/>
        </p:nvGrpSpPr>
        <p:grpSpPr bwMode="auto">
          <a:xfrm>
            <a:off x="3327400" y="1835150"/>
            <a:ext cx="2836863" cy="427038"/>
            <a:chOff x="2096" y="1156"/>
            <a:chExt cx="1787" cy="269"/>
          </a:xfrm>
        </p:grpSpPr>
        <p:sp>
          <p:nvSpPr>
            <p:cNvPr id="184429" name="Oval 85"/>
            <p:cNvSpPr>
              <a:spLocks noChangeArrowheads="1"/>
            </p:cNvSpPr>
            <p:nvPr/>
          </p:nvSpPr>
          <p:spPr bwMode="auto">
            <a:xfrm>
              <a:off x="2215" y="1381"/>
              <a:ext cx="27" cy="3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i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184430" name="Group 169"/>
            <p:cNvGrpSpPr>
              <a:grpSpLocks/>
            </p:cNvGrpSpPr>
            <p:nvPr/>
          </p:nvGrpSpPr>
          <p:grpSpPr bwMode="auto">
            <a:xfrm>
              <a:off x="2096" y="1156"/>
              <a:ext cx="1787" cy="269"/>
              <a:chOff x="2096" y="1156"/>
              <a:chExt cx="1787" cy="269"/>
            </a:xfrm>
          </p:grpSpPr>
          <p:sp>
            <p:nvSpPr>
              <p:cNvPr id="184431" name="Text Box 28"/>
              <p:cNvSpPr txBox="1">
                <a:spLocks noChangeArrowheads="1"/>
              </p:cNvSpPr>
              <p:nvPr/>
            </p:nvSpPr>
            <p:spPr bwMode="auto">
              <a:xfrm>
                <a:off x="2096" y="1290"/>
                <a:ext cx="188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800" i="0">
                    <a:solidFill>
                      <a:srgbClr val="FF0000"/>
                    </a:solidFill>
                    <a:latin typeface="Arial" panose="020B0604020202020204" pitchFamily="34" charset="0"/>
                  </a:rPr>
                  <a:t>16</a:t>
                </a:r>
              </a:p>
            </p:txBody>
          </p:sp>
          <p:sp>
            <p:nvSpPr>
              <p:cNvPr id="184432" name="Text Box 27"/>
              <p:cNvSpPr txBox="1">
                <a:spLocks noChangeArrowheads="1"/>
              </p:cNvSpPr>
              <p:nvPr/>
            </p:nvSpPr>
            <p:spPr bwMode="auto">
              <a:xfrm>
                <a:off x="3731" y="1156"/>
                <a:ext cx="152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800" i="0">
                    <a:solidFill>
                      <a:srgbClr val="FF0000"/>
                    </a:solidFill>
                    <a:latin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84433" name="Oval 85"/>
              <p:cNvSpPr>
                <a:spLocks noChangeArrowheads="1"/>
              </p:cNvSpPr>
              <p:nvPr/>
            </p:nvSpPr>
            <p:spPr bwMode="auto">
              <a:xfrm>
                <a:off x="3855" y="1247"/>
                <a:ext cx="27" cy="3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 i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4434" name="Freeform 168"/>
              <p:cNvSpPr>
                <a:spLocks/>
              </p:cNvSpPr>
              <p:nvPr/>
            </p:nvSpPr>
            <p:spPr bwMode="auto">
              <a:xfrm>
                <a:off x="2226" y="1260"/>
                <a:ext cx="1644" cy="135"/>
              </a:xfrm>
              <a:custGeom>
                <a:avLst/>
                <a:gdLst>
                  <a:gd name="T0" fmla="*/ 0 w 1644"/>
                  <a:gd name="T1" fmla="*/ 135 h 135"/>
                  <a:gd name="T2" fmla="*/ 852 w 1644"/>
                  <a:gd name="T3" fmla="*/ 132 h 135"/>
                  <a:gd name="T4" fmla="*/ 1050 w 1644"/>
                  <a:gd name="T5" fmla="*/ 0 h 135"/>
                  <a:gd name="T6" fmla="*/ 1644 w 1644"/>
                  <a:gd name="T7" fmla="*/ 0 h 13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44" h="135">
                    <a:moveTo>
                      <a:pt x="0" y="135"/>
                    </a:moveTo>
                    <a:lnTo>
                      <a:pt x="852" y="132"/>
                    </a:lnTo>
                    <a:lnTo>
                      <a:pt x="1050" y="0"/>
                    </a:lnTo>
                    <a:lnTo>
                      <a:pt x="1644" y="0"/>
                    </a:ln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grpSp>
        <p:nvGrpSpPr>
          <p:cNvPr id="184401" name="Group 44"/>
          <p:cNvGrpSpPr>
            <a:grpSpLocks/>
          </p:cNvGrpSpPr>
          <p:nvPr/>
        </p:nvGrpSpPr>
        <p:grpSpPr bwMode="auto">
          <a:xfrm>
            <a:off x="254000" y="2316163"/>
            <a:ext cx="538163" cy="558800"/>
            <a:chOff x="-44" y="1473"/>
            <a:chExt cx="981" cy="1105"/>
          </a:xfrm>
        </p:grpSpPr>
        <p:pic>
          <p:nvPicPr>
            <p:cNvPr id="184427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28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84402" name="Group 44"/>
          <p:cNvGrpSpPr>
            <a:grpSpLocks/>
          </p:cNvGrpSpPr>
          <p:nvPr/>
        </p:nvGrpSpPr>
        <p:grpSpPr bwMode="auto">
          <a:xfrm>
            <a:off x="619125" y="2519363"/>
            <a:ext cx="539750" cy="558800"/>
            <a:chOff x="-44" y="1473"/>
            <a:chExt cx="981" cy="1105"/>
          </a:xfrm>
        </p:grpSpPr>
        <p:pic>
          <p:nvPicPr>
            <p:cNvPr id="184425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26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84403" name="Group 44"/>
          <p:cNvGrpSpPr>
            <a:grpSpLocks/>
          </p:cNvGrpSpPr>
          <p:nvPr/>
        </p:nvGrpSpPr>
        <p:grpSpPr bwMode="auto">
          <a:xfrm>
            <a:off x="1290638" y="2479675"/>
            <a:ext cx="538162" cy="558800"/>
            <a:chOff x="-44" y="1473"/>
            <a:chExt cx="981" cy="1105"/>
          </a:xfrm>
        </p:grpSpPr>
        <p:pic>
          <p:nvPicPr>
            <p:cNvPr id="184423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24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84404" name="Group 44"/>
          <p:cNvGrpSpPr>
            <a:grpSpLocks/>
          </p:cNvGrpSpPr>
          <p:nvPr/>
        </p:nvGrpSpPr>
        <p:grpSpPr bwMode="auto">
          <a:xfrm>
            <a:off x="2417763" y="2498725"/>
            <a:ext cx="538162" cy="558800"/>
            <a:chOff x="-44" y="1473"/>
            <a:chExt cx="981" cy="1105"/>
          </a:xfrm>
        </p:grpSpPr>
        <p:pic>
          <p:nvPicPr>
            <p:cNvPr id="184421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22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84405" name="Group 44"/>
          <p:cNvGrpSpPr>
            <a:grpSpLocks/>
          </p:cNvGrpSpPr>
          <p:nvPr/>
        </p:nvGrpSpPr>
        <p:grpSpPr bwMode="auto">
          <a:xfrm>
            <a:off x="2854325" y="2479675"/>
            <a:ext cx="539750" cy="558800"/>
            <a:chOff x="-44" y="1473"/>
            <a:chExt cx="981" cy="1105"/>
          </a:xfrm>
        </p:grpSpPr>
        <p:pic>
          <p:nvPicPr>
            <p:cNvPr id="184419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20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84406" name="Group 44"/>
          <p:cNvGrpSpPr>
            <a:grpSpLocks/>
          </p:cNvGrpSpPr>
          <p:nvPr/>
        </p:nvGrpSpPr>
        <p:grpSpPr bwMode="auto">
          <a:xfrm>
            <a:off x="3708400" y="2327275"/>
            <a:ext cx="538163" cy="558800"/>
            <a:chOff x="-44" y="1473"/>
            <a:chExt cx="981" cy="1105"/>
          </a:xfrm>
        </p:grpSpPr>
        <p:pic>
          <p:nvPicPr>
            <p:cNvPr id="184417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18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84407" name="Group 44"/>
          <p:cNvGrpSpPr>
            <a:grpSpLocks/>
          </p:cNvGrpSpPr>
          <p:nvPr/>
        </p:nvGrpSpPr>
        <p:grpSpPr bwMode="auto">
          <a:xfrm>
            <a:off x="5557838" y="2428875"/>
            <a:ext cx="538162" cy="558800"/>
            <a:chOff x="-44" y="1473"/>
            <a:chExt cx="981" cy="1105"/>
          </a:xfrm>
        </p:grpSpPr>
        <p:pic>
          <p:nvPicPr>
            <p:cNvPr id="184415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16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84408" name="Group 44"/>
          <p:cNvGrpSpPr>
            <a:grpSpLocks/>
          </p:cNvGrpSpPr>
          <p:nvPr/>
        </p:nvGrpSpPr>
        <p:grpSpPr bwMode="auto">
          <a:xfrm>
            <a:off x="7183438" y="2357438"/>
            <a:ext cx="538162" cy="558800"/>
            <a:chOff x="-44" y="1473"/>
            <a:chExt cx="981" cy="1105"/>
          </a:xfrm>
        </p:grpSpPr>
        <p:pic>
          <p:nvPicPr>
            <p:cNvPr id="184413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14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84409" name="Group 44"/>
          <p:cNvGrpSpPr>
            <a:grpSpLocks/>
          </p:cNvGrpSpPr>
          <p:nvPr/>
        </p:nvGrpSpPr>
        <p:grpSpPr bwMode="auto">
          <a:xfrm>
            <a:off x="6257925" y="2438400"/>
            <a:ext cx="539750" cy="558800"/>
            <a:chOff x="-44" y="1473"/>
            <a:chExt cx="981" cy="1105"/>
          </a:xfrm>
        </p:grpSpPr>
        <p:pic>
          <p:nvPicPr>
            <p:cNvPr id="184411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12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17" name="TextBox 116"/>
          <p:cNvSpPr txBox="1"/>
          <p:nvPr/>
        </p:nvSpPr>
        <p:spPr>
          <a:xfrm>
            <a:off x="68941" y="762219"/>
            <a:ext cx="58619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VLANs spanning multiple switches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18" name="Title 1"/>
          <p:cNvSpPr>
            <a:spLocks noGrp="1"/>
          </p:cNvSpPr>
          <p:nvPr>
            <p:ph type="title"/>
          </p:nvPr>
        </p:nvSpPr>
        <p:spPr>
          <a:xfrm>
            <a:off x="0" y="-15648"/>
            <a:ext cx="7874000" cy="68330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Virtual Local Area Networks (VLAN)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188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222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4188" y="1419225"/>
            <a:ext cx="7772400" cy="4648200"/>
          </a:xfrm>
        </p:spPr>
        <p:txBody>
          <a:bodyPr>
            <a:normAutofit lnSpcReduction="10000"/>
          </a:bodyPr>
          <a:lstStyle/>
          <a:p>
            <a:pPr>
              <a:lnSpc>
                <a:spcPct val="75000"/>
              </a:lnSpc>
            </a:pPr>
            <a:r>
              <a:rPr lang="en-US" altLang="en-US" i="1" smtClean="0">
                <a:solidFill>
                  <a:srgbClr val="CC0000"/>
                </a:solidFill>
              </a:rPr>
              <a:t>framing, link access:</a:t>
            </a:r>
            <a:r>
              <a:rPr lang="en-US" altLang="en-US" sz="3200" smtClean="0"/>
              <a:t> </a:t>
            </a:r>
          </a:p>
          <a:p>
            <a:pPr lvl="1">
              <a:lnSpc>
                <a:spcPct val="75000"/>
              </a:lnSpc>
            </a:pPr>
            <a:r>
              <a:rPr lang="en-US" altLang="en-US" smtClean="0"/>
              <a:t>encapsulate datagram into frame, adding header, trailer</a:t>
            </a:r>
          </a:p>
          <a:p>
            <a:pPr lvl="1">
              <a:lnSpc>
                <a:spcPct val="75000"/>
              </a:lnSpc>
            </a:pPr>
            <a:r>
              <a:rPr lang="en-US" altLang="en-US" smtClean="0"/>
              <a:t>channel access if shared medium</a:t>
            </a:r>
          </a:p>
          <a:p>
            <a:pPr lvl="1">
              <a:lnSpc>
                <a:spcPct val="75000"/>
              </a:lnSpc>
            </a:pPr>
            <a:r>
              <a:rPr lang="ja-JP" altLang="en-US" smtClean="0"/>
              <a:t>“</a:t>
            </a:r>
            <a:r>
              <a:rPr lang="en-US" altLang="ja-JP" smtClean="0"/>
              <a:t>MAC</a:t>
            </a:r>
            <a:r>
              <a:rPr lang="ja-JP" altLang="en-US" smtClean="0"/>
              <a:t>”</a:t>
            </a:r>
            <a:r>
              <a:rPr lang="en-US" altLang="ja-JP" smtClean="0"/>
              <a:t> addresses used in frame headers to identify source, dest  </a:t>
            </a:r>
          </a:p>
          <a:p>
            <a:pPr lvl="2">
              <a:lnSpc>
                <a:spcPct val="90000"/>
              </a:lnSpc>
            </a:pPr>
            <a:r>
              <a:rPr lang="en-US" altLang="en-US" sz="2400" smtClean="0"/>
              <a:t>different from IP address!</a:t>
            </a:r>
          </a:p>
          <a:p>
            <a:pPr>
              <a:lnSpc>
                <a:spcPct val="75000"/>
              </a:lnSpc>
            </a:pPr>
            <a:r>
              <a:rPr lang="en-US" altLang="en-US" i="1" smtClean="0">
                <a:solidFill>
                  <a:srgbClr val="CC0000"/>
                </a:solidFill>
              </a:rPr>
              <a:t>reliable delivery between adjacent nodes</a:t>
            </a:r>
          </a:p>
          <a:p>
            <a:pPr lvl="1">
              <a:lnSpc>
                <a:spcPct val="75000"/>
              </a:lnSpc>
            </a:pPr>
            <a:r>
              <a:rPr lang="en-US" altLang="en-US" smtClean="0"/>
              <a:t>we learned how to do this already (chapter 3)!</a:t>
            </a:r>
          </a:p>
          <a:p>
            <a:pPr lvl="1">
              <a:lnSpc>
                <a:spcPct val="75000"/>
              </a:lnSpc>
            </a:pPr>
            <a:r>
              <a:rPr lang="en-US" altLang="en-US" smtClean="0"/>
              <a:t>seldom used on low bit-error link (fiber, some twisted pair)</a:t>
            </a:r>
          </a:p>
          <a:p>
            <a:pPr lvl="1">
              <a:lnSpc>
                <a:spcPct val="75000"/>
              </a:lnSpc>
            </a:pPr>
            <a:r>
              <a:rPr lang="en-US" altLang="en-US" smtClean="0"/>
              <a:t>wireless links: high error rates</a:t>
            </a:r>
          </a:p>
          <a:p>
            <a:pPr lvl="2">
              <a:lnSpc>
                <a:spcPct val="90000"/>
              </a:lnSpc>
            </a:pPr>
            <a:r>
              <a:rPr lang="en-US" altLang="en-US" sz="2400" i="1" smtClean="0">
                <a:solidFill>
                  <a:srgbClr val="CC0000"/>
                </a:solidFill>
              </a:rPr>
              <a:t>Q:</a:t>
            </a:r>
            <a:r>
              <a:rPr lang="en-US" altLang="en-US" sz="2400" smtClean="0"/>
              <a:t> why both link-level and end-end reliability?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Link Layer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74964" y="677430"/>
            <a:ext cx="15413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Services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71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7" name="Text Box 9"/>
          <p:cNvSpPr txBox="1">
            <a:spLocks noChangeArrowheads="1"/>
          </p:cNvSpPr>
          <p:nvPr/>
        </p:nvSpPr>
        <p:spPr bwMode="auto">
          <a:xfrm>
            <a:off x="3384550" y="1428750"/>
            <a:ext cx="47466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 i="0">
                <a:solidFill>
                  <a:srgbClr val="000000"/>
                </a:solidFill>
                <a:latin typeface="Arial" panose="020B0604020202020204" pitchFamily="34" charset="0"/>
              </a:rPr>
              <a:t>type</a:t>
            </a:r>
          </a:p>
        </p:txBody>
      </p:sp>
      <p:sp>
        <p:nvSpPr>
          <p:cNvPr id="185348" name="Line 10"/>
          <p:cNvSpPr>
            <a:spLocks noChangeShapeType="1"/>
          </p:cNvSpPr>
          <p:nvPr/>
        </p:nvSpPr>
        <p:spPr bwMode="auto">
          <a:xfrm>
            <a:off x="3559175" y="1636713"/>
            <a:ext cx="0" cy="17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349" name="Line 31"/>
          <p:cNvSpPr>
            <a:spLocks noChangeShapeType="1"/>
          </p:cNvSpPr>
          <p:nvPr/>
        </p:nvSpPr>
        <p:spPr bwMode="auto">
          <a:xfrm>
            <a:off x="1000125" y="2200275"/>
            <a:ext cx="0" cy="7715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350" name="Line 34"/>
          <p:cNvSpPr>
            <a:spLocks noChangeShapeType="1"/>
          </p:cNvSpPr>
          <p:nvPr/>
        </p:nvSpPr>
        <p:spPr bwMode="auto">
          <a:xfrm>
            <a:off x="3424238" y="2171700"/>
            <a:ext cx="0" cy="7715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351" name="Line 36"/>
          <p:cNvSpPr>
            <a:spLocks noChangeShapeType="1"/>
          </p:cNvSpPr>
          <p:nvPr/>
        </p:nvSpPr>
        <p:spPr bwMode="auto">
          <a:xfrm>
            <a:off x="3457575" y="2176463"/>
            <a:ext cx="742950" cy="8096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352" name="Line 37"/>
          <p:cNvSpPr>
            <a:spLocks noChangeShapeType="1"/>
          </p:cNvSpPr>
          <p:nvPr/>
        </p:nvSpPr>
        <p:spPr bwMode="auto">
          <a:xfrm>
            <a:off x="6167438" y="2185988"/>
            <a:ext cx="700087" cy="7953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353" name="Line 40"/>
          <p:cNvSpPr>
            <a:spLocks noChangeShapeType="1"/>
          </p:cNvSpPr>
          <p:nvPr/>
        </p:nvSpPr>
        <p:spPr bwMode="auto">
          <a:xfrm>
            <a:off x="3600450" y="3328988"/>
            <a:ext cx="0" cy="857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354" name="Rectangle 41"/>
          <p:cNvSpPr>
            <a:spLocks noChangeArrowheads="1"/>
          </p:cNvSpPr>
          <p:nvPr/>
        </p:nvSpPr>
        <p:spPr bwMode="auto">
          <a:xfrm>
            <a:off x="3476625" y="4057650"/>
            <a:ext cx="25066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ko-KR" sz="1400" i="0">
                <a:solidFill>
                  <a:srgbClr val="000000"/>
                </a:solidFill>
                <a:latin typeface="Arial" panose="020B0604020202020204" pitchFamily="34" charset="0"/>
                <a:ea typeface="Gulim" panose="020B0600000101010101" pitchFamily="34" charset="-127"/>
              </a:rPr>
              <a:t>2-byte Tag Protocol Identifier</a:t>
            </a:r>
          </a:p>
          <a:p>
            <a:pPr eaLnBrk="1" hangingPunct="1"/>
            <a:r>
              <a:rPr lang="en-US" altLang="ko-KR" sz="1400" i="0">
                <a:solidFill>
                  <a:srgbClr val="000000"/>
                </a:solidFill>
                <a:latin typeface="Arial" panose="020B0604020202020204" pitchFamily="34" charset="0"/>
                <a:ea typeface="Gulim" panose="020B0600000101010101" pitchFamily="34" charset="-127"/>
              </a:rPr>
              <a:t>                        (value: 81-00) </a:t>
            </a:r>
          </a:p>
        </p:txBody>
      </p:sp>
      <p:sp>
        <p:nvSpPr>
          <p:cNvPr id="185355" name="Rectangle 42"/>
          <p:cNvSpPr>
            <a:spLocks noChangeArrowheads="1"/>
          </p:cNvSpPr>
          <p:nvPr/>
        </p:nvSpPr>
        <p:spPr bwMode="auto">
          <a:xfrm>
            <a:off x="3814763" y="5203825"/>
            <a:ext cx="38242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ko-KR" sz="1400" i="0">
                <a:solidFill>
                  <a:srgbClr val="000000"/>
                </a:solidFill>
                <a:latin typeface="Arial" panose="020B0604020202020204" pitchFamily="34" charset="0"/>
                <a:ea typeface="Gulim" panose="020B0600000101010101" pitchFamily="34" charset="-127"/>
              </a:rPr>
              <a:t>Tag Control Information (12 bit VLAN ID field, </a:t>
            </a:r>
          </a:p>
          <a:p>
            <a:pPr eaLnBrk="1" hangingPunct="1"/>
            <a:r>
              <a:rPr lang="en-US" altLang="ko-KR" sz="1400" i="0">
                <a:solidFill>
                  <a:srgbClr val="000000"/>
                </a:solidFill>
                <a:latin typeface="Arial" panose="020B0604020202020204" pitchFamily="34" charset="0"/>
                <a:ea typeface="Gulim" panose="020B0600000101010101" pitchFamily="34" charset="-127"/>
              </a:rPr>
              <a:t>                          3 bit priority field like IP TOS)</a:t>
            </a:r>
            <a:r>
              <a:rPr lang="en-US" altLang="ko-KR" sz="1800" i="0">
                <a:solidFill>
                  <a:srgbClr val="000000"/>
                </a:solidFill>
                <a:latin typeface="Arial" panose="020B0604020202020204" pitchFamily="34" charset="0"/>
                <a:ea typeface="Gulim" panose="020B0600000101010101" pitchFamily="34" charset="-127"/>
              </a:rPr>
              <a:t> </a:t>
            </a:r>
          </a:p>
        </p:txBody>
      </p:sp>
      <p:sp>
        <p:nvSpPr>
          <p:cNvPr id="185356" name="Line 43"/>
          <p:cNvSpPr>
            <a:spLocks noChangeShapeType="1"/>
          </p:cNvSpPr>
          <p:nvPr/>
        </p:nvSpPr>
        <p:spPr bwMode="auto">
          <a:xfrm>
            <a:off x="3963988" y="3419475"/>
            <a:ext cx="9525" cy="1741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357" name="Line 44"/>
          <p:cNvSpPr>
            <a:spLocks noChangeShapeType="1"/>
          </p:cNvSpPr>
          <p:nvPr/>
        </p:nvSpPr>
        <p:spPr bwMode="auto">
          <a:xfrm>
            <a:off x="6562725" y="3319463"/>
            <a:ext cx="0" cy="857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358" name="Line 47"/>
          <p:cNvSpPr>
            <a:spLocks noChangeShapeType="1"/>
          </p:cNvSpPr>
          <p:nvPr/>
        </p:nvSpPr>
        <p:spPr bwMode="auto">
          <a:xfrm flipH="1">
            <a:off x="6767513" y="3076575"/>
            <a:ext cx="14287" cy="52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359" name="Rectangle 48"/>
          <p:cNvSpPr>
            <a:spLocks noChangeArrowheads="1"/>
          </p:cNvSpPr>
          <p:nvPr/>
        </p:nvSpPr>
        <p:spPr bwMode="auto">
          <a:xfrm>
            <a:off x="6105525" y="4175125"/>
            <a:ext cx="1238250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ko-KR" sz="1400" i="0">
                <a:solidFill>
                  <a:srgbClr val="000000"/>
                </a:solidFill>
                <a:latin typeface="Arial" panose="020B0604020202020204" pitchFamily="34" charset="0"/>
                <a:ea typeface="Gulim" panose="020B0600000101010101" pitchFamily="34" charset="-127"/>
              </a:rPr>
              <a:t>Recomputed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ko-KR" sz="1400" i="0">
                <a:solidFill>
                  <a:srgbClr val="000000"/>
                </a:solidFill>
                <a:latin typeface="Arial" panose="020B0604020202020204" pitchFamily="34" charset="0"/>
                <a:ea typeface="Gulim" panose="020B0600000101010101" pitchFamily="34" charset="-127"/>
              </a:rPr>
              <a:t>CRC</a:t>
            </a:r>
            <a:r>
              <a:rPr lang="en-US" altLang="ko-KR" sz="1800" i="0">
                <a:solidFill>
                  <a:srgbClr val="000000"/>
                </a:solidFill>
                <a:latin typeface="Arial" panose="020B0604020202020204" pitchFamily="34" charset="0"/>
                <a:ea typeface="Gulim" panose="020B0600000101010101" pitchFamily="34" charset="-127"/>
              </a:rPr>
              <a:t> </a:t>
            </a:r>
          </a:p>
        </p:txBody>
      </p:sp>
      <p:sp>
        <p:nvSpPr>
          <p:cNvPr id="76818" name="Text Box 28"/>
          <p:cNvSpPr txBox="1">
            <a:spLocks noChangeArrowheads="1"/>
          </p:cNvSpPr>
          <p:nvPr/>
        </p:nvSpPr>
        <p:spPr bwMode="auto">
          <a:xfrm>
            <a:off x="7100888" y="1801813"/>
            <a:ext cx="1550987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smtClean="0">
                <a:solidFill>
                  <a:srgbClr val="000000"/>
                </a:solidFill>
                <a:latin typeface="Arial" charset="0"/>
                <a:cs typeface="Arial" charset="0"/>
              </a:rPr>
              <a:t>802.1 frame</a:t>
            </a:r>
          </a:p>
        </p:txBody>
      </p:sp>
      <p:sp>
        <p:nvSpPr>
          <p:cNvPr id="76819" name="Text Box 29"/>
          <p:cNvSpPr txBox="1">
            <a:spLocks noChangeArrowheads="1"/>
          </p:cNvSpPr>
          <p:nvPr/>
        </p:nvSpPr>
        <p:spPr bwMode="auto">
          <a:xfrm>
            <a:off x="7104063" y="2967038"/>
            <a:ext cx="17494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smtClean="0">
                <a:solidFill>
                  <a:srgbClr val="000000"/>
                </a:solidFill>
                <a:latin typeface="Arial" charset="0"/>
                <a:cs typeface="Arial" charset="0"/>
              </a:rPr>
              <a:t>802.1Q frame</a:t>
            </a:r>
          </a:p>
        </p:txBody>
      </p:sp>
      <p:sp>
        <p:nvSpPr>
          <p:cNvPr id="185364" name="Rectangle 1"/>
          <p:cNvSpPr>
            <a:spLocks noChangeArrowheads="1"/>
          </p:cNvSpPr>
          <p:nvPr/>
        </p:nvSpPr>
        <p:spPr bwMode="auto">
          <a:xfrm>
            <a:off x="965200" y="1709738"/>
            <a:ext cx="5140325" cy="406400"/>
          </a:xfrm>
          <a:prstGeom prst="rect">
            <a:avLst/>
          </a:prstGeom>
          <a:solidFill>
            <a:srgbClr val="006633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/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cxnSp>
        <p:nvCxnSpPr>
          <p:cNvPr id="76822" name="Straight Connector 3"/>
          <p:cNvCxnSpPr>
            <a:cxnSpLocks noChangeShapeType="1"/>
          </p:cNvCxnSpPr>
          <p:nvPr/>
        </p:nvCxnSpPr>
        <p:spPr bwMode="auto">
          <a:xfrm>
            <a:off x="1958975" y="1700213"/>
            <a:ext cx="0" cy="42862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6823" name="Straight Connector 32"/>
          <p:cNvCxnSpPr>
            <a:cxnSpLocks noChangeShapeType="1"/>
          </p:cNvCxnSpPr>
          <p:nvPr/>
        </p:nvCxnSpPr>
        <p:spPr bwMode="auto">
          <a:xfrm>
            <a:off x="2689225" y="1703388"/>
            <a:ext cx="0" cy="42862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6824" name="Straight Connector 33"/>
          <p:cNvCxnSpPr>
            <a:cxnSpLocks noChangeShapeType="1"/>
          </p:cNvCxnSpPr>
          <p:nvPr/>
        </p:nvCxnSpPr>
        <p:spPr bwMode="auto">
          <a:xfrm>
            <a:off x="3417888" y="1708150"/>
            <a:ext cx="0" cy="427038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6825" name="Straight Connector 34"/>
          <p:cNvCxnSpPr>
            <a:cxnSpLocks noChangeShapeType="1"/>
          </p:cNvCxnSpPr>
          <p:nvPr/>
        </p:nvCxnSpPr>
        <p:spPr bwMode="auto">
          <a:xfrm>
            <a:off x="3671888" y="1703388"/>
            <a:ext cx="0" cy="42862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6826" name="Straight Connector 35"/>
          <p:cNvCxnSpPr>
            <a:cxnSpLocks noChangeShapeType="1"/>
          </p:cNvCxnSpPr>
          <p:nvPr/>
        </p:nvCxnSpPr>
        <p:spPr bwMode="auto">
          <a:xfrm>
            <a:off x="5638800" y="1689100"/>
            <a:ext cx="0" cy="42862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85370" name="TextBox 5"/>
          <p:cNvSpPr txBox="1">
            <a:spLocks noChangeArrowheads="1"/>
          </p:cNvSpPr>
          <p:nvPr/>
        </p:nvSpPr>
        <p:spPr bwMode="auto">
          <a:xfrm>
            <a:off x="1957388" y="1722438"/>
            <a:ext cx="730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ts val="1200"/>
              </a:lnSpc>
            </a:pPr>
            <a:r>
              <a:rPr lang="en-US" altLang="en-US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dest.</a:t>
            </a:r>
          </a:p>
          <a:p>
            <a:pPr algn="ctr">
              <a:lnSpc>
                <a:spcPts val="1200"/>
              </a:lnSpc>
            </a:pPr>
            <a:r>
              <a:rPr lang="en-US" altLang="en-US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address</a:t>
            </a:r>
          </a:p>
        </p:txBody>
      </p:sp>
      <p:sp>
        <p:nvSpPr>
          <p:cNvPr id="185371" name="TextBox 37"/>
          <p:cNvSpPr txBox="1">
            <a:spLocks noChangeArrowheads="1"/>
          </p:cNvSpPr>
          <p:nvPr/>
        </p:nvSpPr>
        <p:spPr bwMode="auto">
          <a:xfrm>
            <a:off x="2697163" y="1719263"/>
            <a:ext cx="730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ts val="1200"/>
              </a:lnSpc>
            </a:pPr>
            <a:r>
              <a:rPr lang="en-US" altLang="en-US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</a:t>
            </a:r>
          </a:p>
          <a:p>
            <a:pPr algn="ctr">
              <a:lnSpc>
                <a:spcPts val="1200"/>
              </a:lnSpc>
            </a:pPr>
            <a:r>
              <a:rPr lang="en-US" altLang="en-US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address</a:t>
            </a:r>
          </a:p>
        </p:txBody>
      </p:sp>
      <p:sp>
        <p:nvSpPr>
          <p:cNvPr id="185372" name="TextBox 38"/>
          <p:cNvSpPr txBox="1">
            <a:spLocks noChangeArrowheads="1"/>
          </p:cNvSpPr>
          <p:nvPr/>
        </p:nvSpPr>
        <p:spPr bwMode="auto">
          <a:xfrm>
            <a:off x="4041775" y="1790700"/>
            <a:ext cx="11906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ts val="1200"/>
              </a:lnSpc>
            </a:pPr>
            <a:r>
              <a:rPr lang="en-US" altLang="en-US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(payload)</a:t>
            </a:r>
          </a:p>
        </p:txBody>
      </p:sp>
      <p:sp>
        <p:nvSpPr>
          <p:cNvPr id="185373" name="TextBox 39"/>
          <p:cNvSpPr txBox="1">
            <a:spLocks noChangeArrowheads="1"/>
          </p:cNvSpPr>
          <p:nvPr/>
        </p:nvSpPr>
        <p:spPr bwMode="auto">
          <a:xfrm>
            <a:off x="5611813" y="1809750"/>
            <a:ext cx="51593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ts val="1200"/>
              </a:lnSpc>
            </a:pPr>
            <a:r>
              <a:rPr lang="en-US" altLang="en-US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CRC</a:t>
            </a:r>
          </a:p>
        </p:txBody>
      </p:sp>
      <p:sp>
        <p:nvSpPr>
          <p:cNvPr id="185374" name="TextBox 40"/>
          <p:cNvSpPr txBox="1">
            <a:spLocks noChangeArrowheads="1"/>
          </p:cNvSpPr>
          <p:nvPr/>
        </p:nvSpPr>
        <p:spPr bwMode="auto">
          <a:xfrm>
            <a:off x="1047750" y="1787525"/>
            <a:ext cx="8223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ts val="1200"/>
              </a:lnSpc>
            </a:pPr>
            <a:r>
              <a:rPr lang="en-US" altLang="en-US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preamble</a:t>
            </a:r>
          </a:p>
        </p:txBody>
      </p:sp>
      <p:grpSp>
        <p:nvGrpSpPr>
          <p:cNvPr id="173087" name="Group 6"/>
          <p:cNvGrpSpPr>
            <a:grpSpLocks/>
          </p:cNvGrpSpPr>
          <p:nvPr/>
        </p:nvGrpSpPr>
        <p:grpSpPr bwMode="auto">
          <a:xfrm>
            <a:off x="992826" y="2949575"/>
            <a:ext cx="2448769" cy="436563"/>
            <a:chOff x="340454" y="5667110"/>
            <a:chExt cx="2448560" cy="435435"/>
          </a:xfrm>
          <a:solidFill>
            <a:srgbClr val="006633"/>
          </a:solidFill>
        </p:grpSpPr>
        <p:sp>
          <p:nvSpPr>
            <p:cNvPr id="173097" name="Rectangle 42"/>
            <p:cNvSpPr>
              <a:spLocks noChangeArrowheads="1"/>
            </p:cNvSpPr>
            <p:nvPr/>
          </p:nvSpPr>
          <p:spPr bwMode="auto">
            <a:xfrm>
              <a:off x="340454" y="5676543"/>
              <a:ext cx="2448560" cy="40640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cxnSp>
          <p:nvCxnSpPr>
            <p:cNvPr id="76843" name="Straight Connector 43"/>
            <p:cNvCxnSpPr>
              <a:cxnSpLocks noChangeShapeType="1"/>
            </p:cNvCxnSpPr>
            <p:nvPr/>
          </p:nvCxnSpPr>
          <p:spPr bwMode="auto">
            <a:xfrm>
              <a:off x="1314457" y="5667110"/>
              <a:ext cx="0" cy="427518"/>
            </a:xfrm>
            <a:prstGeom prst="line">
              <a:avLst/>
            </a:prstGeom>
            <a:grp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76844" name="Straight Connector 44"/>
            <p:cNvCxnSpPr>
              <a:cxnSpLocks noChangeShapeType="1"/>
            </p:cNvCxnSpPr>
            <p:nvPr/>
          </p:nvCxnSpPr>
          <p:spPr bwMode="auto">
            <a:xfrm>
              <a:off x="2044645" y="5670277"/>
              <a:ext cx="0" cy="429101"/>
            </a:xfrm>
            <a:prstGeom prst="line">
              <a:avLst/>
            </a:prstGeom>
            <a:grp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76845" name="Straight Connector 45"/>
            <p:cNvCxnSpPr>
              <a:cxnSpLocks noChangeShapeType="1"/>
            </p:cNvCxnSpPr>
            <p:nvPr/>
          </p:nvCxnSpPr>
          <p:spPr bwMode="auto">
            <a:xfrm>
              <a:off x="2773245" y="5675027"/>
              <a:ext cx="0" cy="427518"/>
            </a:xfrm>
            <a:prstGeom prst="line">
              <a:avLst/>
            </a:prstGeom>
            <a:grp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73101" name="TextBox 48"/>
            <p:cNvSpPr txBox="1">
              <a:spLocks noChangeArrowheads="1"/>
            </p:cNvSpPr>
            <p:nvPr/>
          </p:nvSpPr>
          <p:spPr bwMode="auto">
            <a:xfrm>
              <a:off x="1312853" y="5688880"/>
              <a:ext cx="729687" cy="400110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  <a:defRPr/>
              </a:pPr>
              <a:r>
                <a:rPr lang="en-US" sz="1200" dirty="0" err="1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dest</a:t>
              </a:r>
              <a:r>
                <a:rPr lang="en-US" sz="1200" dirty="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.</a:t>
              </a:r>
            </a:p>
            <a:p>
              <a:pPr algn="ctr">
                <a:lnSpc>
                  <a:spcPts val="1200"/>
                </a:lnSpc>
                <a:defRPr/>
              </a:pPr>
              <a:r>
                <a:rPr lang="en-US" sz="1200" dirty="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address</a:t>
              </a:r>
            </a:p>
          </p:txBody>
        </p:sp>
        <p:sp>
          <p:nvSpPr>
            <p:cNvPr id="173102" name="TextBox 49"/>
            <p:cNvSpPr txBox="1">
              <a:spLocks noChangeArrowheads="1"/>
            </p:cNvSpPr>
            <p:nvPr/>
          </p:nvSpPr>
          <p:spPr bwMode="auto">
            <a:xfrm>
              <a:off x="2053082" y="5685251"/>
              <a:ext cx="729687" cy="400110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  <a:defRPr/>
              </a:pPr>
              <a:r>
                <a:rPr lang="en-US" sz="120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source</a:t>
              </a:r>
            </a:p>
            <a:p>
              <a:pPr algn="ctr">
                <a:lnSpc>
                  <a:spcPts val="1200"/>
                </a:lnSpc>
                <a:defRPr/>
              </a:pPr>
              <a:r>
                <a:rPr lang="en-US" sz="120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address</a:t>
              </a:r>
            </a:p>
          </p:txBody>
        </p:sp>
        <p:sp>
          <p:nvSpPr>
            <p:cNvPr id="173103" name="TextBox 52"/>
            <p:cNvSpPr txBox="1">
              <a:spLocks noChangeArrowheads="1"/>
            </p:cNvSpPr>
            <p:nvPr/>
          </p:nvSpPr>
          <p:spPr bwMode="auto">
            <a:xfrm>
              <a:off x="402711" y="5754221"/>
              <a:ext cx="822661" cy="246221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  <a:defRPr/>
              </a:pPr>
              <a:r>
                <a:rPr lang="en-US" sz="120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preamble</a:t>
              </a:r>
            </a:p>
          </p:txBody>
        </p:sp>
      </p:grpSp>
      <p:sp>
        <p:nvSpPr>
          <p:cNvPr id="185376" name="Rectangle 56"/>
          <p:cNvSpPr>
            <a:spLocks noChangeArrowheads="1"/>
          </p:cNvSpPr>
          <p:nvPr/>
        </p:nvSpPr>
        <p:spPr bwMode="auto">
          <a:xfrm>
            <a:off x="4187825" y="2959100"/>
            <a:ext cx="2659063" cy="406400"/>
          </a:xfrm>
          <a:prstGeom prst="rect">
            <a:avLst/>
          </a:prstGeom>
          <a:solidFill>
            <a:srgbClr val="006633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/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cxnSp>
        <p:nvCxnSpPr>
          <p:cNvPr id="76834" name="Straight Connector 60"/>
          <p:cNvCxnSpPr>
            <a:cxnSpLocks noChangeShapeType="1"/>
          </p:cNvCxnSpPr>
          <p:nvPr/>
        </p:nvCxnSpPr>
        <p:spPr bwMode="auto">
          <a:xfrm>
            <a:off x="4411663" y="2954338"/>
            <a:ext cx="0" cy="427037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6835" name="Straight Connector 61"/>
          <p:cNvCxnSpPr>
            <a:cxnSpLocks noChangeShapeType="1"/>
          </p:cNvCxnSpPr>
          <p:nvPr/>
        </p:nvCxnSpPr>
        <p:spPr bwMode="auto">
          <a:xfrm>
            <a:off x="6378575" y="2938463"/>
            <a:ext cx="0" cy="42862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85379" name="TextBox 64"/>
          <p:cNvSpPr txBox="1">
            <a:spLocks noChangeArrowheads="1"/>
          </p:cNvSpPr>
          <p:nvPr/>
        </p:nvSpPr>
        <p:spPr bwMode="auto">
          <a:xfrm>
            <a:off x="4783138" y="3040063"/>
            <a:ext cx="1189037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ts val="1200"/>
              </a:lnSpc>
            </a:pPr>
            <a:r>
              <a:rPr lang="en-US" altLang="en-US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(payload)</a:t>
            </a:r>
          </a:p>
        </p:txBody>
      </p:sp>
      <p:sp>
        <p:nvSpPr>
          <p:cNvPr id="185380" name="TextBox 65"/>
          <p:cNvSpPr txBox="1">
            <a:spLocks noChangeArrowheads="1"/>
          </p:cNvSpPr>
          <p:nvPr/>
        </p:nvSpPr>
        <p:spPr bwMode="auto">
          <a:xfrm>
            <a:off x="6351588" y="3059113"/>
            <a:ext cx="51593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ts val="1200"/>
              </a:lnSpc>
            </a:pPr>
            <a:r>
              <a:rPr lang="en-US" altLang="en-US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CRC</a:t>
            </a:r>
          </a:p>
        </p:txBody>
      </p:sp>
      <p:sp>
        <p:nvSpPr>
          <p:cNvPr id="185381" name="Text Box 9"/>
          <p:cNvSpPr txBox="1">
            <a:spLocks noChangeArrowheads="1"/>
          </p:cNvSpPr>
          <p:nvPr/>
        </p:nvSpPr>
        <p:spPr bwMode="auto">
          <a:xfrm>
            <a:off x="4095750" y="2659063"/>
            <a:ext cx="4746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 i="0">
                <a:solidFill>
                  <a:srgbClr val="000000"/>
                </a:solidFill>
                <a:latin typeface="Arial" panose="020B0604020202020204" pitchFamily="34" charset="0"/>
              </a:rPr>
              <a:t>type</a:t>
            </a:r>
          </a:p>
        </p:txBody>
      </p:sp>
      <p:sp>
        <p:nvSpPr>
          <p:cNvPr id="185382" name="Line 10"/>
          <p:cNvSpPr>
            <a:spLocks noChangeShapeType="1"/>
          </p:cNvSpPr>
          <p:nvPr/>
        </p:nvSpPr>
        <p:spPr bwMode="auto">
          <a:xfrm>
            <a:off x="4300538" y="2887663"/>
            <a:ext cx="0" cy="17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383" name="Rectangle 67"/>
          <p:cNvSpPr>
            <a:spLocks noChangeArrowheads="1"/>
          </p:cNvSpPr>
          <p:nvPr/>
        </p:nvSpPr>
        <p:spPr bwMode="auto">
          <a:xfrm>
            <a:off x="3429000" y="2963863"/>
            <a:ext cx="735013" cy="406400"/>
          </a:xfrm>
          <a:prstGeom prst="rect">
            <a:avLst/>
          </a:prstGeom>
          <a:solidFill>
            <a:srgbClr val="006633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/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cxnSp>
        <p:nvCxnSpPr>
          <p:cNvPr id="76841" name="Straight Connector 68"/>
          <p:cNvCxnSpPr>
            <a:cxnSpLocks noChangeShapeType="1"/>
          </p:cNvCxnSpPr>
          <p:nvPr/>
        </p:nvCxnSpPr>
        <p:spPr bwMode="auto">
          <a:xfrm>
            <a:off x="3797300" y="2962275"/>
            <a:ext cx="0" cy="427038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9" name="TextBox 48"/>
          <p:cNvSpPr txBox="1"/>
          <p:nvPr/>
        </p:nvSpPr>
        <p:spPr>
          <a:xfrm>
            <a:off x="68941" y="762219"/>
            <a:ext cx="47084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802.1Q VLAN frame format</a:t>
            </a:r>
          </a:p>
        </p:txBody>
      </p:sp>
      <p:sp>
        <p:nvSpPr>
          <p:cNvPr id="50" name="Title 1"/>
          <p:cNvSpPr txBox="1">
            <a:spLocks/>
          </p:cNvSpPr>
          <p:nvPr/>
        </p:nvSpPr>
        <p:spPr>
          <a:xfrm>
            <a:off x="0" y="-15648"/>
            <a:ext cx="7874000" cy="683305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Virtual Local Area Networks (VLAN)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63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Goals for Today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3285" y="852714"/>
            <a:ext cx="8799285" cy="5790363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Link Layer and Physical Layer</a:t>
            </a:r>
          </a:p>
          <a:p>
            <a:pPr lvl="1"/>
            <a:r>
              <a:rPr lang="en-US" sz="2400" dirty="0" smtClean="0"/>
              <a:t>Abstraction / services</a:t>
            </a:r>
          </a:p>
          <a:p>
            <a:pPr lvl="1"/>
            <a:r>
              <a:rPr lang="en-US" sz="2400" dirty="0" smtClean="0"/>
              <a:t>Switches and Local Area Networks</a:t>
            </a:r>
          </a:p>
          <a:p>
            <a:pPr lvl="2"/>
            <a:r>
              <a:rPr lang="en-US" sz="2000" dirty="0" smtClean="0"/>
              <a:t>Addressing, ARP (address resolution protocol)</a:t>
            </a:r>
          </a:p>
          <a:p>
            <a:pPr lvl="2"/>
            <a:r>
              <a:rPr lang="en-US" sz="2000" dirty="0" smtClean="0"/>
              <a:t>Ethernet</a:t>
            </a:r>
          </a:p>
          <a:p>
            <a:pPr lvl="2"/>
            <a:r>
              <a:rPr lang="en-US" sz="2000" dirty="0" smtClean="0"/>
              <a:t>Ethernet switch</a:t>
            </a:r>
          </a:p>
          <a:p>
            <a:pPr lvl="1"/>
            <a:r>
              <a:rPr lang="en-US" sz="2400" dirty="0" smtClean="0"/>
              <a:t>Multiple Access Protocols</a:t>
            </a:r>
          </a:p>
          <a:p>
            <a:pPr lvl="1"/>
            <a:endParaRPr lang="en-US" dirty="0" smtClean="0"/>
          </a:p>
          <a:p>
            <a:r>
              <a:rPr lang="en-US" sz="2800" dirty="0" smtClean="0"/>
              <a:t>Data Center Network</a:t>
            </a:r>
          </a:p>
          <a:p>
            <a:pPr lvl="1"/>
            <a:r>
              <a:rPr lang="en-US" sz="2400" dirty="0" smtClean="0"/>
              <a:t>10GbE (10 Gigabit Ethernet)</a:t>
            </a:r>
          </a:p>
          <a:p>
            <a:pPr lvl="1"/>
            <a:endParaRPr lang="en-US" sz="2800" dirty="0" smtClean="0"/>
          </a:p>
          <a:p>
            <a:r>
              <a:rPr lang="en-US" sz="2800" dirty="0" smtClean="0"/>
              <a:t>Backup Slides</a:t>
            </a:r>
          </a:p>
          <a:p>
            <a:pPr lvl="1"/>
            <a:r>
              <a:rPr lang="en-US" sz="2400" dirty="0" smtClean="0"/>
              <a:t>Virtual Local Area Networks (VLAN)</a:t>
            </a:r>
          </a:p>
          <a:p>
            <a:pPr lvl="1"/>
            <a:r>
              <a:rPr lang="en-US" sz="2400" dirty="0"/>
              <a:t>Multiple Access Protocols</a:t>
            </a:r>
          </a:p>
          <a:p>
            <a:pPr lvl="1"/>
            <a:r>
              <a:rPr lang="en-US" sz="2400" dirty="0"/>
              <a:t>Putting it all together: A day and a life of a web </a:t>
            </a:r>
            <a:r>
              <a:rPr lang="en-US" sz="2400" dirty="0" smtClean="0"/>
              <a:t>request</a:t>
            </a:r>
          </a:p>
          <a:p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69804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5625" y="1109663"/>
            <a:ext cx="7772400" cy="3292475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mtClean="0"/>
              <a:t>two types of </a:t>
            </a:r>
            <a:r>
              <a:rPr lang="ja-JP" altLang="en-US" smtClean="0"/>
              <a:t>“</a:t>
            </a:r>
            <a:r>
              <a:rPr lang="en-US" altLang="ja-JP" smtClean="0"/>
              <a:t>links</a:t>
            </a:r>
            <a:r>
              <a:rPr lang="ja-JP" altLang="en-US" smtClean="0"/>
              <a:t>”</a:t>
            </a:r>
            <a:r>
              <a:rPr lang="en-US" altLang="ja-JP" smtClean="0"/>
              <a:t>:</a:t>
            </a:r>
          </a:p>
          <a:p>
            <a:r>
              <a:rPr lang="en-US" altLang="en-US" smtClean="0"/>
              <a:t>point-to-point</a:t>
            </a:r>
          </a:p>
          <a:p>
            <a:pPr lvl="1"/>
            <a:r>
              <a:rPr lang="en-US" altLang="en-US" sz="2000" smtClean="0"/>
              <a:t>PPP for dial-up access</a:t>
            </a:r>
          </a:p>
          <a:p>
            <a:pPr lvl="1"/>
            <a:r>
              <a:rPr lang="en-US" altLang="en-US" sz="2000" smtClean="0"/>
              <a:t>point-to-point link between Ethernet switch, host</a:t>
            </a:r>
          </a:p>
          <a:p>
            <a:r>
              <a:rPr lang="en-US" altLang="en-US" i="1" smtClean="0">
                <a:solidFill>
                  <a:srgbClr val="CC0000"/>
                </a:solidFill>
              </a:rPr>
              <a:t>broadcast (shared wire or medium)</a:t>
            </a:r>
          </a:p>
          <a:p>
            <a:pPr lvl="1"/>
            <a:r>
              <a:rPr lang="en-US" altLang="en-US" sz="2000" smtClean="0"/>
              <a:t>old-fashioned Ethernet</a:t>
            </a:r>
          </a:p>
          <a:p>
            <a:pPr lvl="1"/>
            <a:r>
              <a:rPr lang="en-US" altLang="en-US" sz="2000" smtClean="0"/>
              <a:t>upstream HFC</a:t>
            </a:r>
          </a:p>
          <a:p>
            <a:pPr lvl="1"/>
            <a:r>
              <a:rPr lang="en-US" altLang="en-US" sz="2000" smtClean="0"/>
              <a:t>802.11 wireless LAN</a:t>
            </a:r>
            <a:endParaRPr lang="en-US" altLang="en-US" smtClean="0"/>
          </a:p>
          <a:p>
            <a:endParaRPr lang="en-US" altLang="en-US" smtClean="0"/>
          </a:p>
        </p:txBody>
      </p:sp>
      <p:sp>
        <p:nvSpPr>
          <p:cNvPr id="17415" name="Text Box 5"/>
          <p:cNvSpPr txBox="1">
            <a:spLocks noChangeArrowheads="1"/>
          </p:cNvSpPr>
          <p:nvPr/>
        </p:nvSpPr>
        <p:spPr bwMode="auto">
          <a:xfrm>
            <a:off x="933450" y="5694363"/>
            <a:ext cx="1601788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85000"/>
              </a:lnSpc>
              <a:defRPr/>
            </a:pPr>
            <a:r>
              <a:rPr lang="en-US" sz="1400" i="0" smtClean="0">
                <a:latin typeface="Arial" charset="0"/>
              </a:rPr>
              <a:t>shared wire (e.g., </a:t>
            </a:r>
          </a:p>
          <a:p>
            <a:pPr algn="ctr">
              <a:lnSpc>
                <a:spcPct val="85000"/>
              </a:lnSpc>
              <a:defRPr/>
            </a:pPr>
            <a:r>
              <a:rPr lang="en-US" sz="1400" i="0" smtClean="0">
                <a:latin typeface="Arial" charset="0"/>
              </a:rPr>
              <a:t>cabled Ethernet)</a:t>
            </a:r>
          </a:p>
        </p:txBody>
      </p:sp>
      <p:sp>
        <p:nvSpPr>
          <p:cNvPr id="17416" name="Text Box 6"/>
          <p:cNvSpPr txBox="1">
            <a:spLocks noChangeArrowheads="1"/>
          </p:cNvSpPr>
          <p:nvPr/>
        </p:nvSpPr>
        <p:spPr bwMode="auto">
          <a:xfrm>
            <a:off x="2781300" y="5683250"/>
            <a:ext cx="1690688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85000"/>
              </a:lnSpc>
              <a:defRPr/>
            </a:pPr>
            <a:r>
              <a:rPr lang="en-US" sz="1400" i="0" smtClean="0">
                <a:latin typeface="Arial" charset="0"/>
              </a:rPr>
              <a:t>shared RF</a:t>
            </a:r>
          </a:p>
          <a:p>
            <a:pPr algn="ctr">
              <a:lnSpc>
                <a:spcPct val="85000"/>
              </a:lnSpc>
              <a:defRPr/>
            </a:pPr>
            <a:r>
              <a:rPr lang="en-US" sz="1400" i="0" smtClean="0">
                <a:latin typeface="Arial" charset="0"/>
              </a:rPr>
              <a:t> (e.g., 802.11 WiFi)</a:t>
            </a:r>
          </a:p>
        </p:txBody>
      </p:sp>
      <p:sp>
        <p:nvSpPr>
          <p:cNvPr id="17417" name="Text Box 7"/>
          <p:cNvSpPr txBox="1">
            <a:spLocks noChangeArrowheads="1"/>
          </p:cNvSpPr>
          <p:nvPr/>
        </p:nvSpPr>
        <p:spPr bwMode="auto">
          <a:xfrm>
            <a:off x="5070475" y="5691188"/>
            <a:ext cx="1011238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85000"/>
              </a:lnSpc>
              <a:defRPr/>
            </a:pPr>
            <a:r>
              <a:rPr lang="en-US" sz="1400" i="0" smtClean="0">
                <a:latin typeface="Arial" charset="0"/>
              </a:rPr>
              <a:t>shared RF</a:t>
            </a:r>
          </a:p>
          <a:p>
            <a:pPr algn="ctr">
              <a:lnSpc>
                <a:spcPct val="85000"/>
              </a:lnSpc>
              <a:defRPr/>
            </a:pPr>
            <a:r>
              <a:rPr lang="en-US" sz="1400" i="0" smtClean="0">
                <a:latin typeface="Arial" charset="0"/>
              </a:rPr>
              <a:t>(satellite) </a:t>
            </a:r>
          </a:p>
        </p:txBody>
      </p:sp>
      <p:sp>
        <p:nvSpPr>
          <p:cNvPr id="17418" name="Text Box 8"/>
          <p:cNvSpPr txBox="1">
            <a:spLocks noChangeArrowheads="1"/>
          </p:cNvSpPr>
          <p:nvPr/>
        </p:nvSpPr>
        <p:spPr bwMode="auto">
          <a:xfrm>
            <a:off x="6543675" y="5700713"/>
            <a:ext cx="1976438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85000"/>
              </a:lnSpc>
              <a:defRPr/>
            </a:pPr>
            <a:r>
              <a:rPr lang="en-US" sz="1400" i="0" smtClean="0">
                <a:latin typeface="Arial" charset="0"/>
              </a:rPr>
              <a:t>humans at a</a:t>
            </a:r>
          </a:p>
          <a:p>
            <a:pPr algn="ctr">
              <a:lnSpc>
                <a:spcPct val="85000"/>
              </a:lnSpc>
              <a:defRPr/>
            </a:pPr>
            <a:r>
              <a:rPr lang="en-US" sz="1400" i="0" smtClean="0">
                <a:latin typeface="Arial" charset="0"/>
              </a:rPr>
              <a:t>cocktail party </a:t>
            </a:r>
          </a:p>
          <a:p>
            <a:pPr algn="ctr">
              <a:lnSpc>
                <a:spcPct val="85000"/>
              </a:lnSpc>
              <a:defRPr/>
            </a:pPr>
            <a:r>
              <a:rPr lang="en-US" sz="1400" i="0" smtClean="0">
                <a:latin typeface="Arial" charset="0"/>
              </a:rPr>
              <a:t>(shared air, acoustical)</a:t>
            </a:r>
          </a:p>
        </p:txBody>
      </p:sp>
      <p:sp>
        <p:nvSpPr>
          <p:cNvPr id="17419" name="Line 173"/>
          <p:cNvSpPr>
            <a:spLocks noChangeShapeType="1"/>
          </p:cNvSpPr>
          <p:nvPr/>
        </p:nvSpPr>
        <p:spPr bwMode="auto">
          <a:xfrm flipH="1">
            <a:off x="1544638" y="4522788"/>
            <a:ext cx="466725" cy="890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17420" name="Line 174"/>
          <p:cNvSpPr>
            <a:spLocks noChangeShapeType="1"/>
          </p:cNvSpPr>
          <p:nvPr/>
        </p:nvSpPr>
        <p:spPr bwMode="auto">
          <a:xfrm>
            <a:off x="1527175" y="4994275"/>
            <a:ext cx="242888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17421" name="Line 175"/>
          <p:cNvSpPr>
            <a:spLocks noChangeShapeType="1"/>
          </p:cNvSpPr>
          <p:nvPr/>
        </p:nvSpPr>
        <p:spPr bwMode="auto">
          <a:xfrm>
            <a:off x="1392238" y="5330825"/>
            <a:ext cx="1905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17422" name="Line 176"/>
          <p:cNvSpPr>
            <a:spLocks noChangeShapeType="1"/>
          </p:cNvSpPr>
          <p:nvPr/>
        </p:nvSpPr>
        <p:spPr bwMode="auto">
          <a:xfrm flipV="1">
            <a:off x="1836738" y="4854575"/>
            <a:ext cx="177800" cy="7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grpSp>
        <p:nvGrpSpPr>
          <p:cNvPr id="72718" name="Group 382"/>
          <p:cNvGrpSpPr>
            <a:grpSpLocks/>
          </p:cNvGrpSpPr>
          <p:nvPr/>
        </p:nvGrpSpPr>
        <p:grpSpPr bwMode="auto">
          <a:xfrm>
            <a:off x="4808538" y="5362575"/>
            <a:ext cx="288925" cy="220663"/>
            <a:chOff x="2274" y="2821"/>
            <a:chExt cx="215" cy="238"/>
          </a:xfrm>
        </p:grpSpPr>
        <p:sp>
          <p:nvSpPr>
            <p:cNvPr id="72903" name="Freeform 383"/>
            <p:cNvSpPr>
              <a:spLocks noEditPoints="1"/>
            </p:cNvSpPr>
            <p:nvPr/>
          </p:nvSpPr>
          <p:spPr bwMode="auto">
            <a:xfrm>
              <a:off x="2274" y="3034"/>
              <a:ext cx="215" cy="25"/>
            </a:xfrm>
            <a:custGeom>
              <a:avLst/>
              <a:gdLst>
                <a:gd name="T0" fmla="*/ 1 w 430"/>
                <a:gd name="T1" fmla="*/ 1 h 50"/>
                <a:gd name="T2" fmla="*/ 0 w 430"/>
                <a:gd name="T3" fmla="*/ 1 h 50"/>
                <a:gd name="T4" fmla="*/ 0 w 430"/>
                <a:gd name="T5" fmla="*/ 2 h 50"/>
                <a:gd name="T6" fmla="*/ 14 w 430"/>
                <a:gd name="T7" fmla="*/ 2 h 50"/>
                <a:gd name="T8" fmla="*/ 14 w 430"/>
                <a:gd name="T9" fmla="*/ 1 h 50"/>
                <a:gd name="T10" fmla="*/ 12 w 430"/>
                <a:gd name="T11" fmla="*/ 1 h 50"/>
                <a:gd name="T12" fmla="*/ 12 w 430"/>
                <a:gd name="T13" fmla="*/ 0 h 50"/>
                <a:gd name="T14" fmla="*/ 1 w 430"/>
                <a:gd name="T15" fmla="*/ 0 h 50"/>
                <a:gd name="T16" fmla="*/ 1 w 430"/>
                <a:gd name="T17" fmla="*/ 1 h 50"/>
                <a:gd name="T18" fmla="*/ 12 w 430"/>
                <a:gd name="T19" fmla="*/ 1 h 50"/>
                <a:gd name="T20" fmla="*/ 2 w 430"/>
                <a:gd name="T21" fmla="*/ 1 h 50"/>
                <a:gd name="T22" fmla="*/ 12 w 430"/>
                <a:gd name="T23" fmla="*/ 1 h 5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30" h="50">
                  <a:moveTo>
                    <a:pt x="26" y="18"/>
                  </a:moveTo>
                  <a:lnTo>
                    <a:pt x="0" y="18"/>
                  </a:lnTo>
                  <a:lnTo>
                    <a:pt x="0" y="50"/>
                  </a:lnTo>
                  <a:lnTo>
                    <a:pt x="430" y="50"/>
                  </a:lnTo>
                  <a:lnTo>
                    <a:pt x="430" y="18"/>
                  </a:lnTo>
                  <a:lnTo>
                    <a:pt x="376" y="18"/>
                  </a:lnTo>
                  <a:lnTo>
                    <a:pt x="376" y="0"/>
                  </a:lnTo>
                  <a:lnTo>
                    <a:pt x="26" y="0"/>
                  </a:lnTo>
                  <a:lnTo>
                    <a:pt x="26" y="18"/>
                  </a:lnTo>
                  <a:close/>
                  <a:moveTo>
                    <a:pt x="376" y="18"/>
                  </a:moveTo>
                  <a:lnTo>
                    <a:pt x="33" y="18"/>
                  </a:lnTo>
                  <a:lnTo>
                    <a:pt x="376" y="18"/>
                  </a:lnTo>
                  <a:close/>
                </a:path>
              </a:pathLst>
            </a:custGeom>
            <a:solidFill>
              <a:srgbClr val="33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904" name="Line 384"/>
            <p:cNvSpPr>
              <a:spLocks noChangeShapeType="1"/>
            </p:cNvSpPr>
            <p:nvPr/>
          </p:nvSpPr>
          <p:spPr bwMode="auto">
            <a:xfrm>
              <a:off x="2317" y="2951"/>
              <a:ext cx="3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905" name="Freeform 385"/>
            <p:cNvSpPr>
              <a:spLocks/>
            </p:cNvSpPr>
            <p:nvPr/>
          </p:nvSpPr>
          <p:spPr bwMode="auto">
            <a:xfrm>
              <a:off x="2317" y="2923"/>
              <a:ext cx="44" cy="109"/>
            </a:xfrm>
            <a:custGeom>
              <a:avLst/>
              <a:gdLst>
                <a:gd name="T0" fmla="*/ 3 w 87"/>
                <a:gd name="T1" fmla="*/ 6 h 219"/>
                <a:gd name="T2" fmla="*/ 0 w 87"/>
                <a:gd name="T3" fmla="*/ 1 h 219"/>
                <a:gd name="T4" fmla="*/ 1 w 87"/>
                <a:gd name="T5" fmla="*/ 0 h 2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7" h="219">
                  <a:moveTo>
                    <a:pt x="87" y="219"/>
                  </a:moveTo>
                  <a:lnTo>
                    <a:pt x="0" y="55"/>
                  </a:lnTo>
                  <a:lnTo>
                    <a:pt x="28" y="0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06" name="Line 386"/>
            <p:cNvSpPr>
              <a:spLocks noChangeShapeType="1"/>
            </p:cNvSpPr>
            <p:nvPr/>
          </p:nvSpPr>
          <p:spPr bwMode="auto">
            <a:xfrm flipV="1">
              <a:off x="2300" y="2951"/>
              <a:ext cx="47" cy="8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907" name="Freeform 387"/>
            <p:cNvSpPr>
              <a:spLocks/>
            </p:cNvSpPr>
            <p:nvPr/>
          </p:nvSpPr>
          <p:spPr bwMode="auto">
            <a:xfrm>
              <a:off x="2317" y="3005"/>
              <a:ext cx="86" cy="27"/>
            </a:xfrm>
            <a:custGeom>
              <a:avLst/>
              <a:gdLst>
                <a:gd name="T0" fmla="*/ 1 w 172"/>
                <a:gd name="T1" fmla="*/ 1 h 55"/>
                <a:gd name="T2" fmla="*/ 0 w 172"/>
                <a:gd name="T3" fmla="*/ 0 h 55"/>
                <a:gd name="T4" fmla="*/ 6 w 172"/>
                <a:gd name="T5" fmla="*/ 0 h 55"/>
                <a:gd name="T6" fmla="*/ 5 w 172"/>
                <a:gd name="T7" fmla="*/ 1 h 5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2" h="55">
                  <a:moveTo>
                    <a:pt x="28" y="55"/>
                  </a:moveTo>
                  <a:lnTo>
                    <a:pt x="0" y="0"/>
                  </a:lnTo>
                  <a:lnTo>
                    <a:pt x="172" y="0"/>
                  </a:lnTo>
                  <a:lnTo>
                    <a:pt x="146" y="55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08" name="Line 388"/>
            <p:cNvSpPr>
              <a:spLocks noChangeShapeType="1"/>
            </p:cNvSpPr>
            <p:nvPr/>
          </p:nvSpPr>
          <p:spPr bwMode="auto">
            <a:xfrm flipH="1" flipV="1">
              <a:off x="2375" y="2960"/>
              <a:ext cx="46" cy="7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909" name="Freeform 389"/>
            <p:cNvSpPr>
              <a:spLocks/>
            </p:cNvSpPr>
            <p:nvPr/>
          </p:nvSpPr>
          <p:spPr bwMode="auto">
            <a:xfrm>
              <a:off x="2274" y="3034"/>
              <a:ext cx="215" cy="25"/>
            </a:xfrm>
            <a:custGeom>
              <a:avLst/>
              <a:gdLst>
                <a:gd name="T0" fmla="*/ 1 w 430"/>
                <a:gd name="T1" fmla="*/ 1 h 50"/>
                <a:gd name="T2" fmla="*/ 0 w 430"/>
                <a:gd name="T3" fmla="*/ 1 h 50"/>
                <a:gd name="T4" fmla="*/ 0 w 430"/>
                <a:gd name="T5" fmla="*/ 2 h 50"/>
                <a:gd name="T6" fmla="*/ 14 w 430"/>
                <a:gd name="T7" fmla="*/ 2 h 50"/>
                <a:gd name="T8" fmla="*/ 14 w 430"/>
                <a:gd name="T9" fmla="*/ 1 h 50"/>
                <a:gd name="T10" fmla="*/ 12 w 430"/>
                <a:gd name="T11" fmla="*/ 1 h 50"/>
                <a:gd name="T12" fmla="*/ 12 w 430"/>
                <a:gd name="T13" fmla="*/ 0 h 50"/>
                <a:gd name="T14" fmla="*/ 1 w 430"/>
                <a:gd name="T15" fmla="*/ 0 h 50"/>
                <a:gd name="T16" fmla="*/ 1 w 430"/>
                <a:gd name="T17" fmla="*/ 1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30" h="50">
                  <a:moveTo>
                    <a:pt x="26" y="18"/>
                  </a:moveTo>
                  <a:lnTo>
                    <a:pt x="0" y="18"/>
                  </a:lnTo>
                  <a:lnTo>
                    <a:pt x="0" y="50"/>
                  </a:lnTo>
                  <a:lnTo>
                    <a:pt x="430" y="50"/>
                  </a:lnTo>
                  <a:lnTo>
                    <a:pt x="430" y="18"/>
                  </a:lnTo>
                  <a:lnTo>
                    <a:pt x="376" y="18"/>
                  </a:lnTo>
                  <a:lnTo>
                    <a:pt x="376" y="0"/>
                  </a:lnTo>
                  <a:lnTo>
                    <a:pt x="26" y="0"/>
                  </a:lnTo>
                  <a:lnTo>
                    <a:pt x="26" y="18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10" name="Freeform 390"/>
            <p:cNvSpPr>
              <a:spLocks/>
            </p:cNvSpPr>
            <p:nvPr/>
          </p:nvSpPr>
          <p:spPr bwMode="auto">
            <a:xfrm>
              <a:off x="2290" y="3043"/>
              <a:ext cx="171" cy="1"/>
            </a:xfrm>
            <a:custGeom>
              <a:avLst/>
              <a:gdLst>
                <a:gd name="T0" fmla="*/ 10 w 343"/>
                <a:gd name="T1" fmla="*/ 0 h 1"/>
                <a:gd name="T2" fmla="*/ 0 w 343"/>
                <a:gd name="T3" fmla="*/ 0 h 1"/>
                <a:gd name="T4" fmla="*/ 10 w 343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3" h="1">
                  <a:moveTo>
                    <a:pt x="343" y="0"/>
                  </a:moveTo>
                  <a:lnTo>
                    <a:pt x="0" y="0"/>
                  </a:lnTo>
                  <a:lnTo>
                    <a:pt x="343" y="0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11" name="Rectangle 391"/>
            <p:cNvSpPr>
              <a:spLocks noChangeArrowheads="1"/>
            </p:cNvSpPr>
            <p:nvPr/>
          </p:nvSpPr>
          <p:spPr bwMode="auto">
            <a:xfrm>
              <a:off x="2347" y="2951"/>
              <a:ext cx="27" cy="83"/>
            </a:xfrm>
            <a:prstGeom prst="rect">
              <a:avLst/>
            </a:prstGeom>
            <a:solidFill>
              <a:srgbClr val="3333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72912" name="Freeform 392"/>
            <p:cNvSpPr>
              <a:spLocks noEditPoints="1"/>
            </p:cNvSpPr>
            <p:nvPr/>
          </p:nvSpPr>
          <p:spPr bwMode="auto">
            <a:xfrm>
              <a:off x="2281" y="2821"/>
              <a:ext cx="208" cy="175"/>
            </a:xfrm>
            <a:custGeom>
              <a:avLst/>
              <a:gdLst>
                <a:gd name="T0" fmla="*/ 1 w 415"/>
                <a:gd name="T1" fmla="*/ 1 h 350"/>
                <a:gd name="T2" fmla="*/ 1 w 415"/>
                <a:gd name="T3" fmla="*/ 3 h 350"/>
                <a:gd name="T4" fmla="*/ 1 w 415"/>
                <a:gd name="T5" fmla="*/ 5 h 350"/>
                <a:gd name="T6" fmla="*/ 2 w 415"/>
                <a:gd name="T7" fmla="*/ 6 h 350"/>
                <a:gd name="T8" fmla="*/ 4 w 415"/>
                <a:gd name="T9" fmla="*/ 8 h 350"/>
                <a:gd name="T10" fmla="*/ 5 w 415"/>
                <a:gd name="T11" fmla="*/ 9 h 350"/>
                <a:gd name="T12" fmla="*/ 7 w 415"/>
                <a:gd name="T13" fmla="*/ 10 h 350"/>
                <a:gd name="T14" fmla="*/ 9 w 415"/>
                <a:gd name="T15" fmla="*/ 11 h 350"/>
                <a:gd name="T16" fmla="*/ 11 w 415"/>
                <a:gd name="T17" fmla="*/ 11 h 350"/>
                <a:gd name="T18" fmla="*/ 12 w 415"/>
                <a:gd name="T19" fmla="*/ 11 h 350"/>
                <a:gd name="T20" fmla="*/ 13 w 415"/>
                <a:gd name="T21" fmla="*/ 10 h 350"/>
                <a:gd name="T22" fmla="*/ 13 w 415"/>
                <a:gd name="T23" fmla="*/ 10 h 350"/>
                <a:gd name="T24" fmla="*/ 12 w 415"/>
                <a:gd name="T25" fmla="*/ 10 h 350"/>
                <a:gd name="T26" fmla="*/ 11 w 415"/>
                <a:gd name="T27" fmla="*/ 10 h 350"/>
                <a:gd name="T28" fmla="*/ 10 w 415"/>
                <a:gd name="T29" fmla="*/ 9 h 350"/>
                <a:gd name="T30" fmla="*/ 8 w 415"/>
                <a:gd name="T31" fmla="*/ 9 h 350"/>
                <a:gd name="T32" fmla="*/ 6 w 415"/>
                <a:gd name="T33" fmla="*/ 7 h 350"/>
                <a:gd name="T34" fmla="*/ 4 w 415"/>
                <a:gd name="T35" fmla="*/ 6 h 350"/>
                <a:gd name="T36" fmla="*/ 3 w 415"/>
                <a:gd name="T37" fmla="*/ 5 h 350"/>
                <a:gd name="T38" fmla="*/ 2 w 415"/>
                <a:gd name="T39" fmla="*/ 3 h 350"/>
                <a:gd name="T40" fmla="*/ 1 w 415"/>
                <a:gd name="T41" fmla="*/ 2 h 350"/>
                <a:gd name="T42" fmla="*/ 1 w 415"/>
                <a:gd name="T43" fmla="*/ 1 h 350"/>
                <a:gd name="T44" fmla="*/ 1 w 415"/>
                <a:gd name="T45" fmla="*/ 1 h 350"/>
                <a:gd name="T46" fmla="*/ 1 w 415"/>
                <a:gd name="T47" fmla="*/ 0 h 350"/>
                <a:gd name="T48" fmla="*/ 2 w 415"/>
                <a:gd name="T49" fmla="*/ 1 h 350"/>
                <a:gd name="T50" fmla="*/ 4 w 415"/>
                <a:gd name="T51" fmla="*/ 1 h 350"/>
                <a:gd name="T52" fmla="*/ 5 w 415"/>
                <a:gd name="T53" fmla="*/ 2 h 350"/>
                <a:gd name="T54" fmla="*/ 7 w 415"/>
                <a:gd name="T55" fmla="*/ 3 h 350"/>
                <a:gd name="T56" fmla="*/ 9 w 415"/>
                <a:gd name="T57" fmla="*/ 4 h 350"/>
                <a:gd name="T58" fmla="*/ 11 w 415"/>
                <a:gd name="T59" fmla="*/ 5 h 350"/>
                <a:gd name="T60" fmla="*/ 12 w 415"/>
                <a:gd name="T61" fmla="*/ 7 h 350"/>
                <a:gd name="T62" fmla="*/ 13 w 415"/>
                <a:gd name="T63" fmla="*/ 8 h 350"/>
                <a:gd name="T64" fmla="*/ 13 w 415"/>
                <a:gd name="T65" fmla="*/ 9 h 350"/>
                <a:gd name="T66" fmla="*/ 13 w 415"/>
                <a:gd name="T67" fmla="*/ 10 h 350"/>
                <a:gd name="T68" fmla="*/ 13 w 415"/>
                <a:gd name="T69" fmla="*/ 10 h 350"/>
                <a:gd name="T70" fmla="*/ 12 w 415"/>
                <a:gd name="T71" fmla="*/ 10 h 350"/>
                <a:gd name="T72" fmla="*/ 11 w 415"/>
                <a:gd name="T73" fmla="*/ 10 h 350"/>
                <a:gd name="T74" fmla="*/ 9 w 415"/>
                <a:gd name="T75" fmla="*/ 9 h 350"/>
                <a:gd name="T76" fmla="*/ 7 w 415"/>
                <a:gd name="T77" fmla="*/ 8 h 350"/>
                <a:gd name="T78" fmla="*/ 5 w 415"/>
                <a:gd name="T79" fmla="*/ 7 h 350"/>
                <a:gd name="T80" fmla="*/ 4 w 415"/>
                <a:gd name="T81" fmla="*/ 5 h 350"/>
                <a:gd name="T82" fmla="*/ 2 w 415"/>
                <a:gd name="T83" fmla="*/ 4 h 350"/>
                <a:gd name="T84" fmla="*/ 1 w 415"/>
                <a:gd name="T85" fmla="*/ 3 h 350"/>
                <a:gd name="T86" fmla="*/ 1 w 415"/>
                <a:gd name="T87" fmla="*/ 2 h 350"/>
                <a:gd name="T88" fmla="*/ 1 w 415"/>
                <a:gd name="T89" fmla="*/ 1 h 35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15" h="350">
                  <a:moveTo>
                    <a:pt x="8" y="12"/>
                  </a:moveTo>
                  <a:lnTo>
                    <a:pt x="1" y="32"/>
                  </a:lnTo>
                  <a:lnTo>
                    <a:pt x="0" y="53"/>
                  </a:lnTo>
                  <a:lnTo>
                    <a:pt x="3" y="78"/>
                  </a:lnTo>
                  <a:lnTo>
                    <a:pt x="8" y="103"/>
                  </a:lnTo>
                  <a:lnTo>
                    <a:pt x="18" y="130"/>
                  </a:lnTo>
                  <a:lnTo>
                    <a:pt x="34" y="158"/>
                  </a:lnTo>
                  <a:lnTo>
                    <a:pt x="51" y="185"/>
                  </a:lnTo>
                  <a:lnTo>
                    <a:pt x="73" y="211"/>
                  </a:lnTo>
                  <a:lnTo>
                    <a:pt x="97" y="236"/>
                  </a:lnTo>
                  <a:lnTo>
                    <a:pt x="124" y="261"/>
                  </a:lnTo>
                  <a:lnTo>
                    <a:pt x="151" y="282"/>
                  </a:lnTo>
                  <a:lnTo>
                    <a:pt x="182" y="302"/>
                  </a:lnTo>
                  <a:lnTo>
                    <a:pt x="212" y="318"/>
                  </a:lnTo>
                  <a:lnTo>
                    <a:pt x="242" y="332"/>
                  </a:lnTo>
                  <a:lnTo>
                    <a:pt x="270" y="341"/>
                  </a:lnTo>
                  <a:lnTo>
                    <a:pt x="299" y="346"/>
                  </a:lnTo>
                  <a:lnTo>
                    <a:pt x="325" y="350"/>
                  </a:lnTo>
                  <a:lnTo>
                    <a:pt x="349" y="346"/>
                  </a:lnTo>
                  <a:lnTo>
                    <a:pt x="371" y="341"/>
                  </a:lnTo>
                  <a:lnTo>
                    <a:pt x="388" y="332"/>
                  </a:lnTo>
                  <a:lnTo>
                    <a:pt x="402" y="318"/>
                  </a:lnTo>
                  <a:lnTo>
                    <a:pt x="412" y="302"/>
                  </a:lnTo>
                  <a:lnTo>
                    <a:pt x="406" y="309"/>
                  </a:lnTo>
                  <a:lnTo>
                    <a:pt x="396" y="314"/>
                  </a:lnTo>
                  <a:lnTo>
                    <a:pt x="382" y="316"/>
                  </a:lnTo>
                  <a:lnTo>
                    <a:pt x="365" y="313"/>
                  </a:lnTo>
                  <a:lnTo>
                    <a:pt x="343" y="307"/>
                  </a:lnTo>
                  <a:lnTo>
                    <a:pt x="321" y="300"/>
                  </a:lnTo>
                  <a:lnTo>
                    <a:pt x="295" y="288"/>
                  </a:lnTo>
                  <a:lnTo>
                    <a:pt x="268" y="275"/>
                  </a:lnTo>
                  <a:lnTo>
                    <a:pt x="239" y="259"/>
                  </a:lnTo>
                  <a:lnTo>
                    <a:pt x="210" y="240"/>
                  </a:lnTo>
                  <a:lnTo>
                    <a:pt x="182" y="220"/>
                  </a:lnTo>
                  <a:lnTo>
                    <a:pt x="153" y="199"/>
                  </a:lnTo>
                  <a:lnTo>
                    <a:pt x="126" y="178"/>
                  </a:lnTo>
                  <a:lnTo>
                    <a:pt x="100" y="154"/>
                  </a:lnTo>
                  <a:lnTo>
                    <a:pt x="76" y="131"/>
                  </a:lnTo>
                  <a:lnTo>
                    <a:pt x="56" y="110"/>
                  </a:lnTo>
                  <a:lnTo>
                    <a:pt x="38" y="89"/>
                  </a:lnTo>
                  <a:lnTo>
                    <a:pt x="24" y="69"/>
                  </a:lnTo>
                  <a:lnTo>
                    <a:pt x="14" y="51"/>
                  </a:lnTo>
                  <a:lnTo>
                    <a:pt x="8" y="35"/>
                  </a:lnTo>
                  <a:lnTo>
                    <a:pt x="5" y="23"/>
                  </a:lnTo>
                  <a:lnTo>
                    <a:pt x="8" y="12"/>
                  </a:lnTo>
                  <a:close/>
                  <a:moveTo>
                    <a:pt x="8" y="12"/>
                  </a:moveTo>
                  <a:lnTo>
                    <a:pt x="14" y="5"/>
                  </a:lnTo>
                  <a:lnTo>
                    <a:pt x="24" y="0"/>
                  </a:lnTo>
                  <a:lnTo>
                    <a:pt x="38" y="0"/>
                  </a:lnTo>
                  <a:lnTo>
                    <a:pt x="56" y="2"/>
                  </a:lnTo>
                  <a:lnTo>
                    <a:pt x="77" y="7"/>
                  </a:lnTo>
                  <a:lnTo>
                    <a:pt x="100" y="16"/>
                  </a:lnTo>
                  <a:lnTo>
                    <a:pt x="126" y="26"/>
                  </a:lnTo>
                  <a:lnTo>
                    <a:pt x="153" y="41"/>
                  </a:lnTo>
                  <a:lnTo>
                    <a:pt x="182" y="57"/>
                  </a:lnTo>
                  <a:lnTo>
                    <a:pt x="210" y="74"/>
                  </a:lnTo>
                  <a:lnTo>
                    <a:pt x="239" y="94"/>
                  </a:lnTo>
                  <a:lnTo>
                    <a:pt x="268" y="115"/>
                  </a:lnTo>
                  <a:lnTo>
                    <a:pt x="295" y="138"/>
                  </a:lnTo>
                  <a:lnTo>
                    <a:pt x="321" y="160"/>
                  </a:lnTo>
                  <a:lnTo>
                    <a:pt x="345" y="183"/>
                  </a:lnTo>
                  <a:lnTo>
                    <a:pt x="365" y="204"/>
                  </a:lnTo>
                  <a:lnTo>
                    <a:pt x="382" y="226"/>
                  </a:lnTo>
                  <a:lnTo>
                    <a:pt x="396" y="245"/>
                  </a:lnTo>
                  <a:lnTo>
                    <a:pt x="406" y="263"/>
                  </a:lnTo>
                  <a:lnTo>
                    <a:pt x="412" y="279"/>
                  </a:lnTo>
                  <a:lnTo>
                    <a:pt x="415" y="291"/>
                  </a:lnTo>
                  <a:lnTo>
                    <a:pt x="412" y="302"/>
                  </a:lnTo>
                  <a:lnTo>
                    <a:pt x="406" y="309"/>
                  </a:lnTo>
                  <a:lnTo>
                    <a:pt x="396" y="314"/>
                  </a:lnTo>
                  <a:lnTo>
                    <a:pt x="382" y="316"/>
                  </a:lnTo>
                  <a:lnTo>
                    <a:pt x="365" y="313"/>
                  </a:lnTo>
                  <a:lnTo>
                    <a:pt x="343" y="307"/>
                  </a:lnTo>
                  <a:lnTo>
                    <a:pt x="321" y="300"/>
                  </a:lnTo>
                  <a:lnTo>
                    <a:pt x="295" y="288"/>
                  </a:lnTo>
                  <a:lnTo>
                    <a:pt x="268" y="275"/>
                  </a:lnTo>
                  <a:lnTo>
                    <a:pt x="239" y="259"/>
                  </a:lnTo>
                  <a:lnTo>
                    <a:pt x="210" y="240"/>
                  </a:lnTo>
                  <a:lnTo>
                    <a:pt x="182" y="220"/>
                  </a:lnTo>
                  <a:lnTo>
                    <a:pt x="153" y="199"/>
                  </a:lnTo>
                  <a:lnTo>
                    <a:pt x="126" y="178"/>
                  </a:lnTo>
                  <a:lnTo>
                    <a:pt x="100" y="154"/>
                  </a:lnTo>
                  <a:lnTo>
                    <a:pt x="76" y="131"/>
                  </a:lnTo>
                  <a:lnTo>
                    <a:pt x="56" y="110"/>
                  </a:lnTo>
                  <a:lnTo>
                    <a:pt x="38" y="89"/>
                  </a:lnTo>
                  <a:lnTo>
                    <a:pt x="24" y="69"/>
                  </a:lnTo>
                  <a:lnTo>
                    <a:pt x="14" y="51"/>
                  </a:lnTo>
                  <a:lnTo>
                    <a:pt x="8" y="35"/>
                  </a:lnTo>
                  <a:lnTo>
                    <a:pt x="5" y="23"/>
                  </a:lnTo>
                  <a:lnTo>
                    <a:pt x="8" y="12"/>
                  </a:lnTo>
                  <a:close/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13" name="Line 393"/>
            <p:cNvSpPr>
              <a:spLocks noChangeShapeType="1"/>
            </p:cNvSpPr>
            <p:nvPr/>
          </p:nvSpPr>
          <p:spPr bwMode="auto">
            <a:xfrm flipH="1" flipV="1">
              <a:off x="2285" y="2824"/>
              <a:ext cx="136" cy="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914" name="Line 394"/>
            <p:cNvSpPr>
              <a:spLocks noChangeShapeType="1"/>
            </p:cNvSpPr>
            <p:nvPr/>
          </p:nvSpPr>
          <p:spPr bwMode="auto">
            <a:xfrm flipH="1">
              <a:off x="2372" y="2826"/>
              <a:ext cx="49" cy="10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915" name="Line 395"/>
            <p:cNvSpPr>
              <a:spLocks noChangeShapeType="1"/>
            </p:cNvSpPr>
            <p:nvPr/>
          </p:nvSpPr>
          <p:spPr bwMode="auto">
            <a:xfrm>
              <a:off x="2421" y="2826"/>
              <a:ext cx="67" cy="144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916" name="Freeform 396"/>
            <p:cNvSpPr>
              <a:spLocks/>
            </p:cNvSpPr>
            <p:nvPr/>
          </p:nvSpPr>
          <p:spPr bwMode="auto">
            <a:xfrm>
              <a:off x="2349" y="2902"/>
              <a:ext cx="51" cy="40"/>
            </a:xfrm>
            <a:custGeom>
              <a:avLst/>
              <a:gdLst>
                <a:gd name="T0" fmla="*/ 0 w 101"/>
                <a:gd name="T1" fmla="*/ 1 h 80"/>
                <a:gd name="T2" fmla="*/ 1 w 101"/>
                <a:gd name="T3" fmla="*/ 0 h 80"/>
                <a:gd name="T4" fmla="*/ 1 w 101"/>
                <a:gd name="T5" fmla="*/ 1 h 80"/>
                <a:gd name="T6" fmla="*/ 1 w 101"/>
                <a:gd name="T7" fmla="*/ 1 h 80"/>
                <a:gd name="T8" fmla="*/ 2 w 101"/>
                <a:gd name="T9" fmla="*/ 1 h 80"/>
                <a:gd name="T10" fmla="*/ 2 w 101"/>
                <a:gd name="T11" fmla="*/ 1 h 80"/>
                <a:gd name="T12" fmla="*/ 3 w 101"/>
                <a:gd name="T13" fmla="*/ 1 h 80"/>
                <a:gd name="T14" fmla="*/ 3 w 101"/>
                <a:gd name="T15" fmla="*/ 2 h 80"/>
                <a:gd name="T16" fmla="*/ 3 w 101"/>
                <a:gd name="T17" fmla="*/ 2 h 80"/>
                <a:gd name="T18" fmla="*/ 4 w 101"/>
                <a:gd name="T19" fmla="*/ 2 h 80"/>
                <a:gd name="T20" fmla="*/ 4 w 101"/>
                <a:gd name="T21" fmla="*/ 3 h 80"/>
                <a:gd name="T22" fmla="*/ 4 w 101"/>
                <a:gd name="T23" fmla="*/ 3 h 80"/>
                <a:gd name="T24" fmla="*/ 4 w 101"/>
                <a:gd name="T25" fmla="*/ 3 h 80"/>
                <a:gd name="T26" fmla="*/ 3 w 101"/>
                <a:gd name="T27" fmla="*/ 3 h 80"/>
                <a:gd name="T28" fmla="*/ 3 w 101"/>
                <a:gd name="T29" fmla="*/ 3 h 80"/>
                <a:gd name="T30" fmla="*/ 3 w 101"/>
                <a:gd name="T31" fmla="*/ 3 h 80"/>
                <a:gd name="T32" fmla="*/ 2 w 101"/>
                <a:gd name="T33" fmla="*/ 2 h 80"/>
                <a:gd name="T34" fmla="*/ 2 w 101"/>
                <a:gd name="T35" fmla="*/ 2 h 80"/>
                <a:gd name="T36" fmla="*/ 1 w 101"/>
                <a:gd name="T37" fmla="*/ 2 h 80"/>
                <a:gd name="T38" fmla="*/ 1 w 101"/>
                <a:gd name="T39" fmla="*/ 1 h 80"/>
                <a:gd name="T40" fmla="*/ 1 w 101"/>
                <a:gd name="T41" fmla="*/ 1 h 80"/>
                <a:gd name="T42" fmla="*/ 0 w 101"/>
                <a:gd name="T43" fmla="*/ 1 h 80"/>
                <a:gd name="T44" fmla="*/ 0 w 101"/>
                <a:gd name="T45" fmla="*/ 1 h 8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01" h="80">
                  <a:moveTo>
                    <a:pt x="0" y="3"/>
                  </a:moveTo>
                  <a:lnTo>
                    <a:pt x="4" y="0"/>
                  </a:lnTo>
                  <a:lnTo>
                    <a:pt x="13" y="1"/>
                  </a:lnTo>
                  <a:lnTo>
                    <a:pt x="24" y="3"/>
                  </a:lnTo>
                  <a:lnTo>
                    <a:pt x="37" y="10"/>
                  </a:lnTo>
                  <a:lnTo>
                    <a:pt x="51" y="19"/>
                  </a:lnTo>
                  <a:lnTo>
                    <a:pt x="66" y="30"/>
                  </a:lnTo>
                  <a:lnTo>
                    <a:pt x="79" y="40"/>
                  </a:lnTo>
                  <a:lnTo>
                    <a:pt x="90" y="51"/>
                  </a:lnTo>
                  <a:lnTo>
                    <a:pt x="97" y="62"/>
                  </a:lnTo>
                  <a:lnTo>
                    <a:pt x="101" y="71"/>
                  </a:lnTo>
                  <a:lnTo>
                    <a:pt x="101" y="76"/>
                  </a:lnTo>
                  <a:lnTo>
                    <a:pt x="97" y="80"/>
                  </a:lnTo>
                  <a:lnTo>
                    <a:pt x="90" y="78"/>
                  </a:lnTo>
                  <a:lnTo>
                    <a:pt x="79" y="74"/>
                  </a:lnTo>
                  <a:lnTo>
                    <a:pt x="66" y="69"/>
                  </a:lnTo>
                  <a:lnTo>
                    <a:pt x="51" y="60"/>
                  </a:lnTo>
                  <a:lnTo>
                    <a:pt x="37" y="49"/>
                  </a:lnTo>
                  <a:lnTo>
                    <a:pt x="23" y="39"/>
                  </a:lnTo>
                  <a:lnTo>
                    <a:pt x="13" y="28"/>
                  </a:lnTo>
                  <a:lnTo>
                    <a:pt x="4" y="17"/>
                  </a:lnTo>
                  <a:lnTo>
                    <a:pt x="0" y="8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2719" name="Group 398"/>
          <p:cNvGrpSpPr>
            <a:grpSpLocks/>
          </p:cNvGrpSpPr>
          <p:nvPr/>
        </p:nvGrpSpPr>
        <p:grpSpPr bwMode="auto">
          <a:xfrm>
            <a:off x="5314950" y="5343525"/>
            <a:ext cx="223838" cy="254000"/>
            <a:chOff x="2274" y="2821"/>
            <a:chExt cx="215" cy="238"/>
          </a:xfrm>
        </p:grpSpPr>
        <p:sp>
          <p:nvSpPr>
            <p:cNvPr id="72889" name="Freeform 399"/>
            <p:cNvSpPr>
              <a:spLocks noEditPoints="1"/>
            </p:cNvSpPr>
            <p:nvPr/>
          </p:nvSpPr>
          <p:spPr bwMode="auto">
            <a:xfrm>
              <a:off x="2274" y="3034"/>
              <a:ext cx="215" cy="25"/>
            </a:xfrm>
            <a:custGeom>
              <a:avLst/>
              <a:gdLst>
                <a:gd name="T0" fmla="*/ 1 w 430"/>
                <a:gd name="T1" fmla="*/ 1 h 50"/>
                <a:gd name="T2" fmla="*/ 0 w 430"/>
                <a:gd name="T3" fmla="*/ 1 h 50"/>
                <a:gd name="T4" fmla="*/ 0 w 430"/>
                <a:gd name="T5" fmla="*/ 2 h 50"/>
                <a:gd name="T6" fmla="*/ 14 w 430"/>
                <a:gd name="T7" fmla="*/ 2 h 50"/>
                <a:gd name="T8" fmla="*/ 14 w 430"/>
                <a:gd name="T9" fmla="*/ 1 h 50"/>
                <a:gd name="T10" fmla="*/ 12 w 430"/>
                <a:gd name="T11" fmla="*/ 1 h 50"/>
                <a:gd name="T12" fmla="*/ 12 w 430"/>
                <a:gd name="T13" fmla="*/ 0 h 50"/>
                <a:gd name="T14" fmla="*/ 1 w 430"/>
                <a:gd name="T15" fmla="*/ 0 h 50"/>
                <a:gd name="T16" fmla="*/ 1 w 430"/>
                <a:gd name="T17" fmla="*/ 1 h 50"/>
                <a:gd name="T18" fmla="*/ 12 w 430"/>
                <a:gd name="T19" fmla="*/ 1 h 50"/>
                <a:gd name="T20" fmla="*/ 2 w 430"/>
                <a:gd name="T21" fmla="*/ 1 h 50"/>
                <a:gd name="T22" fmla="*/ 12 w 430"/>
                <a:gd name="T23" fmla="*/ 1 h 5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30" h="50">
                  <a:moveTo>
                    <a:pt x="26" y="18"/>
                  </a:moveTo>
                  <a:lnTo>
                    <a:pt x="0" y="18"/>
                  </a:lnTo>
                  <a:lnTo>
                    <a:pt x="0" y="50"/>
                  </a:lnTo>
                  <a:lnTo>
                    <a:pt x="430" y="50"/>
                  </a:lnTo>
                  <a:lnTo>
                    <a:pt x="430" y="18"/>
                  </a:lnTo>
                  <a:lnTo>
                    <a:pt x="376" y="18"/>
                  </a:lnTo>
                  <a:lnTo>
                    <a:pt x="376" y="0"/>
                  </a:lnTo>
                  <a:lnTo>
                    <a:pt x="26" y="0"/>
                  </a:lnTo>
                  <a:lnTo>
                    <a:pt x="26" y="18"/>
                  </a:lnTo>
                  <a:close/>
                  <a:moveTo>
                    <a:pt x="376" y="18"/>
                  </a:moveTo>
                  <a:lnTo>
                    <a:pt x="33" y="18"/>
                  </a:lnTo>
                  <a:lnTo>
                    <a:pt x="376" y="18"/>
                  </a:lnTo>
                  <a:close/>
                </a:path>
              </a:pathLst>
            </a:custGeom>
            <a:solidFill>
              <a:srgbClr val="33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90" name="Line 400"/>
            <p:cNvSpPr>
              <a:spLocks noChangeShapeType="1"/>
            </p:cNvSpPr>
            <p:nvPr/>
          </p:nvSpPr>
          <p:spPr bwMode="auto">
            <a:xfrm>
              <a:off x="2317" y="2951"/>
              <a:ext cx="3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91" name="Freeform 401"/>
            <p:cNvSpPr>
              <a:spLocks/>
            </p:cNvSpPr>
            <p:nvPr/>
          </p:nvSpPr>
          <p:spPr bwMode="auto">
            <a:xfrm>
              <a:off x="2317" y="2923"/>
              <a:ext cx="44" cy="109"/>
            </a:xfrm>
            <a:custGeom>
              <a:avLst/>
              <a:gdLst>
                <a:gd name="T0" fmla="*/ 3 w 87"/>
                <a:gd name="T1" fmla="*/ 6 h 219"/>
                <a:gd name="T2" fmla="*/ 0 w 87"/>
                <a:gd name="T3" fmla="*/ 1 h 219"/>
                <a:gd name="T4" fmla="*/ 1 w 87"/>
                <a:gd name="T5" fmla="*/ 0 h 2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7" h="219">
                  <a:moveTo>
                    <a:pt x="87" y="219"/>
                  </a:moveTo>
                  <a:lnTo>
                    <a:pt x="0" y="55"/>
                  </a:lnTo>
                  <a:lnTo>
                    <a:pt x="28" y="0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892" name="Line 402"/>
            <p:cNvSpPr>
              <a:spLocks noChangeShapeType="1"/>
            </p:cNvSpPr>
            <p:nvPr/>
          </p:nvSpPr>
          <p:spPr bwMode="auto">
            <a:xfrm flipV="1">
              <a:off x="2300" y="2951"/>
              <a:ext cx="47" cy="8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93" name="Freeform 403"/>
            <p:cNvSpPr>
              <a:spLocks/>
            </p:cNvSpPr>
            <p:nvPr/>
          </p:nvSpPr>
          <p:spPr bwMode="auto">
            <a:xfrm>
              <a:off x="2317" y="3005"/>
              <a:ext cx="86" cy="27"/>
            </a:xfrm>
            <a:custGeom>
              <a:avLst/>
              <a:gdLst>
                <a:gd name="T0" fmla="*/ 1 w 172"/>
                <a:gd name="T1" fmla="*/ 1 h 55"/>
                <a:gd name="T2" fmla="*/ 0 w 172"/>
                <a:gd name="T3" fmla="*/ 0 h 55"/>
                <a:gd name="T4" fmla="*/ 6 w 172"/>
                <a:gd name="T5" fmla="*/ 0 h 55"/>
                <a:gd name="T6" fmla="*/ 5 w 172"/>
                <a:gd name="T7" fmla="*/ 1 h 5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2" h="55">
                  <a:moveTo>
                    <a:pt x="28" y="55"/>
                  </a:moveTo>
                  <a:lnTo>
                    <a:pt x="0" y="0"/>
                  </a:lnTo>
                  <a:lnTo>
                    <a:pt x="172" y="0"/>
                  </a:lnTo>
                  <a:lnTo>
                    <a:pt x="146" y="55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894" name="Line 404"/>
            <p:cNvSpPr>
              <a:spLocks noChangeShapeType="1"/>
            </p:cNvSpPr>
            <p:nvPr/>
          </p:nvSpPr>
          <p:spPr bwMode="auto">
            <a:xfrm flipH="1" flipV="1">
              <a:off x="2375" y="2960"/>
              <a:ext cx="46" cy="7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95" name="Freeform 405"/>
            <p:cNvSpPr>
              <a:spLocks/>
            </p:cNvSpPr>
            <p:nvPr/>
          </p:nvSpPr>
          <p:spPr bwMode="auto">
            <a:xfrm>
              <a:off x="2274" y="3034"/>
              <a:ext cx="215" cy="25"/>
            </a:xfrm>
            <a:custGeom>
              <a:avLst/>
              <a:gdLst>
                <a:gd name="T0" fmla="*/ 1 w 430"/>
                <a:gd name="T1" fmla="*/ 1 h 50"/>
                <a:gd name="T2" fmla="*/ 0 w 430"/>
                <a:gd name="T3" fmla="*/ 1 h 50"/>
                <a:gd name="T4" fmla="*/ 0 w 430"/>
                <a:gd name="T5" fmla="*/ 2 h 50"/>
                <a:gd name="T6" fmla="*/ 14 w 430"/>
                <a:gd name="T7" fmla="*/ 2 h 50"/>
                <a:gd name="T8" fmla="*/ 14 w 430"/>
                <a:gd name="T9" fmla="*/ 1 h 50"/>
                <a:gd name="T10" fmla="*/ 12 w 430"/>
                <a:gd name="T11" fmla="*/ 1 h 50"/>
                <a:gd name="T12" fmla="*/ 12 w 430"/>
                <a:gd name="T13" fmla="*/ 0 h 50"/>
                <a:gd name="T14" fmla="*/ 1 w 430"/>
                <a:gd name="T15" fmla="*/ 0 h 50"/>
                <a:gd name="T16" fmla="*/ 1 w 430"/>
                <a:gd name="T17" fmla="*/ 1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30" h="50">
                  <a:moveTo>
                    <a:pt x="26" y="18"/>
                  </a:moveTo>
                  <a:lnTo>
                    <a:pt x="0" y="18"/>
                  </a:lnTo>
                  <a:lnTo>
                    <a:pt x="0" y="50"/>
                  </a:lnTo>
                  <a:lnTo>
                    <a:pt x="430" y="50"/>
                  </a:lnTo>
                  <a:lnTo>
                    <a:pt x="430" y="18"/>
                  </a:lnTo>
                  <a:lnTo>
                    <a:pt x="376" y="18"/>
                  </a:lnTo>
                  <a:lnTo>
                    <a:pt x="376" y="0"/>
                  </a:lnTo>
                  <a:lnTo>
                    <a:pt x="26" y="0"/>
                  </a:lnTo>
                  <a:lnTo>
                    <a:pt x="26" y="18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896" name="Freeform 406"/>
            <p:cNvSpPr>
              <a:spLocks/>
            </p:cNvSpPr>
            <p:nvPr/>
          </p:nvSpPr>
          <p:spPr bwMode="auto">
            <a:xfrm>
              <a:off x="2290" y="3043"/>
              <a:ext cx="171" cy="1"/>
            </a:xfrm>
            <a:custGeom>
              <a:avLst/>
              <a:gdLst>
                <a:gd name="T0" fmla="*/ 10 w 343"/>
                <a:gd name="T1" fmla="*/ 0 h 1"/>
                <a:gd name="T2" fmla="*/ 0 w 343"/>
                <a:gd name="T3" fmla="*/ 0 h 1"/>
                <a:gd name="T4" fmla="*/ 10 w 343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3" h="1">
                  <a:moveTo>
                    <a:pt x="343" y="0"/>
                  </a:moveTo>
                  <a:lnTo>
                    <a:pt x="0" y="0"/>
                  </a:lnTo>
                  <a:lnTo>
                    <a:pt x="343" y="0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897" name="Rectangle 407"/>
            <p:cNvSpPr>
              <a:spLocks noChangeArrowheads="1"/>
            </p:cNvSpPr>
            <p:nvPr/>
          </p:nvSpPr>
          <p:spPr bwMode="auto">
            <a:xfrm>
              <a:off x="2347" y="2951"/>
              <a:ext cx="27" cy="83"/>
            </a:xfrm>
            <a:prstGeom prst="rect">
              <a:avLst/>
            </a:prstGeom>
            <a:solidFill>
              <a:srgbClr val="3333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72898" name="Freeform 408"/>
            <p:cNvSpPr>
              <a:spLocks noEditPoints="1"/>
            </p:cNvSpPr>
            <p:nvPr/>
          </p:nvSpPr>
          <p:spPr bwMode="auto">
            <a:xfrm>
              <a:off x="2281" y="2821"/>
              <a:ext cx="208" cy="175"/>
            </a:xfrm>
            <a:custGeom>
              <a:avLst/>
              <a:gdLst>
                <a:gd name="T0" fmla="*/ 1 w 415"/>
                <a:gd name="T1" fmla="*/ 1 h 350"/>
                <a:gd name="T2" fmla="*/ 1 w 415"/>
                <a:gd name="T3" fmla="*/ 3 h 350"/>
                <a:gd name="T4" fmla="*/ 1 w 415"/>
                <a:gd name="T5" fmla="*/ 5 h 350"/>
                <a:gd name="T6" fmla="*/ 2 w 415"/>
                <a:gd name="T7" fmla="*/ 6 h 350"/>
                <a:gd name="T8" fmla="*/ 4 w 415"/>
                <a:gd name="T9" fmla="*/ 8 h 350"/>
                <a:gd name="T10" fmla="*/ 5 w 415"/>
                <a:gd name="T11" fmla="*/ 9 h 350"/>
                <a:gd name="T12" fmla="*/ 7 w 415"/>
                <a:gd name="T13" fmla="*/ 10 h 350"/>
                <a:gd name="T14" fmla="*/ 9 w 415"/>
                <a:gd name="T15" fmla="*/ 11 h 350"/>
                <a:gd name="T16" fmla="*/ 11 w 415"/>
                <a:gd name="T17" fmla="*/ 11 h 350"/>
                <a:gd name="T18" fmla="*/ 12 w 415"/>
                <a:gd name="T19" fmla="*/ 11 h 350"/>
                <a:gd name="T20" fmla="*/ 13 w 415"/>
                <a:gd name="T21" fmla="*/ 10 h 350"/>
                <a:gd name="T22" fmla="*/ 13 w 415"/>
                <a:gd name="T23" fmla="*/ 10 h 350"/>
                <a:gd name="T24" fmla="*/ 12 w 415"/>
                <a:gd name="T25" fmla="*/ 10 h 350"/>
                <a:gd name="T26" fmla="*/ 11 w 415"/>
                <a:gd name="T27" fmla="*/ 10 h 350"/>
                <a:gd name="T28" fmla="*/ 10 w 415"/>
                <a:gd name="T29" fmla="*/ 9 h 350"/>
                <a:gd name="T30" fmla="*/ 8 w 415"/>
                <a:gd name="T31" fmla="*/ 9 h 350"/>
                <a:gd name="T32" fmla="*/ 6 w 415"/>
                <a:gd name="T33" fmla="*/ 7 h 350"/>
                <a:gd name="T34" fmla="*/ 4 w 415"/>
                <a:gd name="T35" fmla="*/ 6 h 350"/>
                <a:gd name="T36" fmla="*/ 3 w 415"/>
                <a:gd name="T37" fmla="*/ 5 h 350"/>
                <a:gd name="T38" fmla="*/ 2 w 415"/>
                <a:gd name="T39" fmla="*/ 3 h 350"/>
                <a:gd name="T40" fmla="*/ 1 w 415"/>
                <a:gd name="T41" fmla="*/ 2 h 350"/>
                <a:gd name="T42" fmla="*/ 1 w 415"/>
                <a:gd name="T43" fmla="*/ 1 h 350"/>
                <a:gd name="T44" fmla="*/ 1 w 415"/>
                <a:gd name="T45" fmla="*/ 1 h 350"/>
                <a:gd name="T46" fmla="*/ 1 w 415"/>
                <a:gd name="T47" fmla="*/ 0 h 350"/>
                <a:gd name="T48" fmla="*/ 2 w 415"/>
                <a:gd name="T49" fmla="*/ 1 h 350"/>
                <a:gd name="T50" fmla="*/ 4 w 415"/>
                <a:gd name="T51" fmla="*/ 1 h 350"/>
                <a:gd name="T52" fmla="*/ 5 w 415"/>
                <a:gd name="T53" fmla="*/ 2 h 350"/>
                <a:gd name="T54" fmla="*/ 7 w 415"/>
                <a:gd name="T55" fmla="*/ 3 h 350"/>
                <a:gd name="T56" fmla="*/ 9 w 415"/>
                <a:gd name="T57" fmla="*/ 4 h 350"/>
                <a:gd name="T58" fmla="*/ 11 w 415"/>
                <a:gd name="T59" fmla="*/ 5 h 350"/>
                <a:gd name="T60" fmla="*/ 12 w 415"/>
                <a:gd name="T61" fmla="*/ 7 h 350"/>
                <a:gd name="T62" fmla="*/ 13 w 415"/>
                <a:gd name="T63" fmla="*/ 8 h 350"/>
                <a:gd name="T64" fmla="*/ 13 w 415"/>
                <a:gd name="T65" fmla="*/ 9 h 350"/>
                <a:gd name="T66" fmla="*/ 13 w 415"/>
                <a:gd name="T67" fmla="*/ 10 h 350"/>
                <a:gd name="T68" fmla="*/ 13 w 415"/>
                <a:gd name="T69" fmla="*/ 10 h 350"/>
                <a:gd name="T70" fmla="*/ 12 w 415"/>
                <a:gd name="T71" fmla="*/ 10 h 350"/>
                <a:gd name="T72" fmla="*/ 11 w 415"/>
                <a:gd name="T73" fmla="*/ 10 h 350"/>
                <a:gd name="T74" fmla="*/ 9 w 415"/>
                <a:gd name="T75" fmla="*/ 9 h 350"/>
                <a:gd name="T76" fmla="*/ 7 w 415"/>
                <a:gd name="T77" fmla="*/ 8 h 350"/>
                <a:gd name="T78" fmla="*/ 5 w 415"/>
                <a:gd name="T79" fmla="*/ 7 h 350"/>
                <a:gd name="T80" fmla="*/ 4 w 415"/>
                <a:gd name="T81" fmla="*/ 5 h 350"/>
                <a:gd name="T82" fmla="*/ 2 w 415"/>
                <a:gd name="T83" fmla="*/ 4 h 350"/>
                <a:gd name="T84" fmla="*/ 1 w 415"/>
                <a:gd name="T85" fmla="*/ 3 h 350"/>
                <a:gd name="T86" fmla="*/ 1 w 415"/>
                <a:gd name="T87" fmla="*/ 2 h 350"/>
                <a:gd name="T88" fmla="*/ 1 w 415"/>
                <a:gd name="T89" fmla="*/ 1 h 35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15" h="350">
                  <a:moveTo>
                    <a:pt x="8" y="12"/>
                  </a:moveTo>
                  <a:lnTo>
                    <a:pt x="1" y="32"/>
                  </a:lnTo>
                  <a:lnTo>
                    <a:pt x="0" y="53"/>
                  </a:lnTo>
                  <a:lnTo>
                    <a:pt x="3" y="78"/>
                  </a:lnTo>
                  <a:lnTo>
                    <a:pt x="8" y="103"/>
                  </a:lnTo>
                  <a:lnTo>
                    <a:pt x="18" y="130"/>
                  </a:lnTo>
                  <a:lnTo>
                    <a:pt x="34" y="158"/>
                  </a:lnTo>
                  <a:lnTo>
                    <a:pt x="51" y="185"/>
                  </a:lnTo>
                  <a:lnTo>
                    <a:pt x="73" y="211"/>
                  </a:lnTo>
                  <a:lnTo>
                    <a:pt x="97" y="236"/>
                  </a:lnTo>
                  <a:lnTo>
                    <a:pt x="124" y="261"/>
                  </a:lnTo>
                  <a:lnTo>
                    <a:pt x="151" y="282"/>
                  </a:lnTo>
                  <a:lnTo>
                    <a:pt x="182" y="302"/>
                  </a:lnTo>
                  <a:lnTo>
                    <a:pt x="212" y="318"/>
                  </a:lnTo>
                  <a:lnTo>
                    <a:pt x="242" y="332"/>
                  </a:lnTo>
                  <a:lnTo>
                    <a:pt x="270" y="341"/>
                  </a:lnTo>
                  <a:lnTo>
                    <a:pt x="299" y="346"/>
                  </a:lnTo>
                  <a:lnTo>
                    <a:pt x="325" y="350"/>
                  </a:lnTo>
                  <a:lnTo>
                    <a:pt x="349" y="346"/>
                  </a:lnTo>
                  <a:lnTo>
                    <a:pt x="371" y="341"/>
                  </a:lnTo>
                  <a:lnTo>
                    <a:pt x="388" y="332"/>
                  </a:lnTo>
                  <a:lnTo>
                    <a:pt x="402" y="318"/>
                  </a:lnTo>
                  <a:lnTo>
                    <a:pt x="412" y="302"/>
                  </a:lnTo>
                  <a:lnTo>
                    <a:pt x="406" y="309"/>
                  </a:lnTo>
                  <a:lnTo>
                    <a:pt x="396" y="314"/>
                  </a:lnTo>
                  <a:lnTo>
                    <a:pt x="382" y="316"/>
                  </a:lnTo>
                  <a:lnTo>
                    <a:pt x="365" y="313"/>
                  </a:lnTo>
                  <a:lnTo>
                    <a:pt x="343" y="307"/>
                  </a:lnTo>
                  <a:lnTo>
                    <a:pt x="321" y="300"/>
                  </a:lnTo>
                  <a:lnTo>
                    <a:pt x="295" y="288"/>
                  </a:lnTo>
                  <a:lnTo>
                    <a:pt x="268" y="275"/>
                  </a:lnTo>
                  <a:lnTo>
                    <a:pt x="239" y="259"/>
                  </a:lnTo>
                  <a:lnTo>
                    <a:pt x="210" y="240"/>
                  </a:lnTo>
                  <a:lnTo>
                    <a:pt x="182" y="220"/>
                  </a:lnTo>
                  <a:lnTo>
                    <a:pt x="153" y="199"/>
                  </a:lnTo>
                  <a:lnTo>
                    <a:pt x="126" y="178"/>
                  </a:lnTo>
                  <a:lnTo>
                    <a:pt x="100" y="154"/>
                  </a:lnTo>
                  <a:lnTo>
                    <a:pt x="76" y="131"/>
                  </a:lnTo>
                  <a:lnTo>
                    <a:pt x="56" y="110"/>
                  </a:lnTo>
                  <a:lnTo>
                    <a:pt x="38" y="89"/>
                  </a:lnTo>
                  <a:lnTo>
                    <a:pt x="24" y="69"/>
                  </a:lnTo>
                  <a:lnTo>
                    <a:pt x="14" y="51"/>
                  </a:lnTo>
                  <a:lnTo>
                    <a:pt x="8" y="35"/>
                  </a:lnTo>
                  <a:lnTo>
                    <a:pt x="5" y="23"/>
                  </a:lnTo>
                  <a:lnTo>
                    <a:pt x="8" y="12"/>
                  </a:lnTo>
                  <a:close/>
                  <a:moveTo>
                    <a:pt x="8" y="12"/>
                  </a:moveTo>
                  <a:lnTo>
                    <a:pt x="14" y="5"/>
                  </a:lnTo>
                  <a:lnTo>
                    <a:pt x="24" y="0"/>
                  </a:lnTo>
                  <a:lnTo>
                    <a:pt x="38" y="0"/>
                  </a:lnTo>
                  <a:lnTo>
                    <a:pt x="56" y="2"/>
                  </a:lnTo>
                  <a:lnTo>
                    <a:pt x="77" y="7"/>
                  </a:lnTo>
                  <a:lnTo>
                    <a:pt x="100" y="16"/>
                  </a:lnTo>
                  <a:lnTo>
                    <a:pt x="126" y="26"/>
                  </a:lnTo>
                  <a:lnTo>
                    <a:pt x="153" y="41"/>
                  </a:lnTo>
                  <a:lnTo>
                    <a:pt x="182" y="57"/>
                  </a:lnTo>
                  <a:lnTo>
                    <a:pt x="210" y="74"/>
                  </a:lnTo>
                  <a:lnTo>
                    <a:pt x="239" y="94"/>
                  </a:lnTo>
                  <a:lnTo>
                    <a:pt x="268" y="115"/>
                  </a:lnTo>
                  <a:lnTo>
                    <a:pt x="295" y="138"/>
                  </a:lnTo>
                  <a:lnTo>
                    <a:pt x="321" y="160"/>
                  </a:lnTo>
                  <a:lnTo>
                    <a:pt x="345" y="183"/>
                  </a:lnTo>
                  <a:lnTo>
                    <a:pt x="365" y="204"/>
                  </a:lnTo>
                  <a:lnTo>
                    <a:pt x="382" y="226"/>
                  </a:lnTo>
                  <a:lnTo>
                    <a:pt x="396" y="245"/>
                  </a:lnTo>
                  <a:lnTo>
                    <a:pt x="406" y="263"/>
                  </a:lnTo>
                  <a:lnTo>
                    <a:pt x="412" y="279"/>
                  </a:lnTo>
                  <a:lnTo>
                    <a:pt x="415" y="291"/>
                  </a:lnTo>
                  <a:lnTo>
                    <a:pt x="412" y="302"/>
                  </a:lnTo>
                  <a:lnTo>
                    <a:pt x="406" y="309"/>
                  </a:lnTo>
                  <a:lnTo>
                    <a:pt x="396" y="314"/>
                  </a:lnTo>
                  <a:lnTo>
                    <a:pt x="382" y="316"/>
                  </a:lnTo>
                  <a:lnTo>
                    <a:pt x="365" y="313"/>
                  </a:lnTo>
                  <a:lnTo>
                    <a:pt x="343" y="307"/>
                  </a:lnTo>
                  <a:lnTo>
                    <a:pt x="321" y="300"/>
                  </a:lnTo>
                  <a:lnTo>
                    <a:pt x="295" y="288"/>
                  </a:lnTo>
                  <a:lnTo>
                    <a:pt x="268" y="275"/>
                  </a:lnTo>
                  <a:lnTo>
                    <a:pt x="239" y="259"/>
                  </a:lnTo>
                  <a:lnTo>
                    <a:pt x="210" y="240"/>
                  </a:lnTo>
                  <a:lnTo>
                    <a:pt x="182" y="220"/>
                  </a:lnTo>
                  <a:lnTo>
                    <a:pt x="153" y="199"/>
                  </a:lnTo>
                  <a:lnTo>
                    <a:pt x="126" y="178"/>
                  </a:lnTo>
                  <a:lnTo>
                    <a:pt x="100" y="154"/>
                  </a:lnTo>
                  <a:lnTo>
                    <a:pt x="76" y="131"/>
                  </a:lnTo>
                  <a:lnTo>
                    <a:pt x="56" y="110"/>
                  </a:lnTo>
                  <a:lnTo>
                    <a:pt x="38" y="89"/>
                  </a:lnTo>
                  <a:lnTo>
                    <a:pt x="24" y="69"/>
                  </a:lnTo>
                  <a:lnTo>
                    <a:pt x="14" y="51"/>
                  </a:lnTo>
                  <a:lnTo>
                    <a:pt x="8" y="35"/>
                  </a:lnTo>
                  <a:lnTo>
                    <a:pt x="5" y="23"/>
                  </a:lnTo>
                  <a:lnTo>
                    <a:pt x="8" y="12"/>
                  </a:lnTo>
                  <a:close/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899" name="Line 409"/>
            <p:cNvSpPr>
              <a:spLocks noChangeShapeType="1"/>
            </p:cNvSpPr>
            <p:nvPr/>
          </p:nvSpPr>
          <p:spPr bwMode="auto">
            <a:xfrm flipH="1" flipV="1">
              <a:off x="2285" y="2824"/>
              <a:ext cx="136" cy="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900" name="Line 410"/>
            <p:cNvSpPr>
              <a:spLocks noChangeShapeType="1"/>
            </p:cNvSpPr>
            <p:nvPr/>
          </p:nvSpPr>
          <p:spPr bwMode="auto">
            <a:xfrm flipH="1">
              <a:off x="2372" y="2826"/>
              <a:ext cx="49" cy="10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901" name="Line 411"/>
            <p:cNvSpPr>
              <a:spLocks noChangeShapeType="1"/>
            </p:cNvSpPr>
            <p:nvPr/>
          </p:nvSpPr>
          <p:spPr bwMode="auto">
            <a:xfrm>
              <a:off x="2421" y="2826"/>
              <a:ext cx="67" cy="144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902" name="Freeform 412"/>
            <p:cNvSpPr>
              <a:spLocks/>
            </p:cNvSpPr>
            <p:nvPr/>
          </p:nvSpPr>
          <p:spPr bwMode="auto">
            <a:xfrm>
              <a:off x="2349" y="2902"/>
              <a:ext cx="51" cy="40"/>
            </a:xfrm>
            <a:custGeom>
              <a:avLst/>
              <a:gdLst>
                <a:gd name="T0" fmla="*/ 0 w 101"/>
                <a:gd name="T1" fmla="*/ 1 h 80"/>
                <a:gd name="T2" fmla="*/ 1 w 101"/>
                <a:gd name="T3" fmla="*/ 0 h 80"/>
                <a:gd name="T4" fmla="*/ 1 w 101"/>
                <a:gd name="T5" fmla="*/ 1 h 80"/>
                <a:gd name="T6" fmla="*/ 1 w 101"/>
                <a:gd name="T7" fmla="*/ 1 h 80"/>
                <a:gd name="T8" fmla="*/ 2 w 101"/>
                <a:gd name="T9" fmla="*/ 1 h 80"/>
                <a:gd name="T10" fmla="*/ 2 w 101"/>
                <a:gd name="T11" fmla="*/ 1 h 80"/>
                <a:gd name="T12" fmla="*/ 3 w 101"/>
                <a:gd name="T13" fmla="*/ 1 h 80"/>
                <a:gd name="T14" fmla="*/ 3 w 101"/>
                <a:gd name="T15" fmla="*/ 2 h 80"/>
                <a:gd name="T16" fmla="*/ 3 w 101"/>
                <a:gd name="T17" fmla="*/ 2 h 80"/>
                <a:gd name="T18" fmla="*/ 4 w 101"/>
                <a:gd name="T19" fmla="*/ 2 h 80"/>
                <a:gd name="T20" fmla="*/ 4 w 101"/>
                <a:gd name="T21" fmla="*/ 3 h 80"/>
                <a:gd name="T22" fmla="*/ 4 w 101"/>
                <a:gd name="T23" fmla="*/ 3 h 80"/>
                <a:gd name="T24" fmla="*/ 4 w 101"/>
                <a:gd name="T25" fmla="*/ 3 h 80"/>
                <a:gd name="T26" fmla="*/ 3 w 101"/>
                <a:gd name="T27" fmla="*/ 3 h 80"/>
                <a:gd name="T28" fmla="*/ 3 w 101"/>
                <a:gd name="T29" fmla="*/ 3 h 80"/>
                <a:gd name="T30" fmla="*/ 3 w 101"/>
                <a:gd name="T31" fmla="*/ 3 h 80"/>
                <a:gd name="T32" fmla="*/ 2 w 101"/>
                <a:gd name="T33" fmla="*/ 2 h 80"/>
                <a:gd name="T34" fmla="*/ 2 w 101"/>
                <a:gd name="T35" fmla="*/ 2 h 80"/>
                <a:gd name="T36" fmla="*/ 1 w 101"/>
                <a:gd name="T37" fmla="*/ 2 h 80"/>
                <a:gd name="T38" fmla="*/ 1 w 101"/>
                <a:gd name="T39" fmla="*/ 1 h 80"/>
                <a:gd name="T40" fmla="*/ 1 w 101"/>
                <a:gd name="T41" fmla="*/ 1 h 80"/>
                <a:gd name="T42" fmla="*/ 0 w 101"/>
                <a:gd name="T43" fmla="*/ 1 h 80"/>
                <a:gd name="T44" fmla="*/ 0 w 101"/>
                <a:gd name="T45" fmla="*/ 1 h 8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01" h="80">
                  <a:moveTo>
                    <a:pt x="0" y="3"/>
                  </a:moveTo>
                  <a:lnTo>
                    <a:pt x="4" y="0"/>
                  </a:lnTo>
                  <a:lnTo>
                    <a:pt x="13" y="1"/>
                  </a:lnTo>
                  <a:lnTo>
                    <a:pt x="24" y="3"/>
                  </a:lnTo>
                  <a:lnTo>
                    <a:pt x="37" y="10"/>
                  </a:lnTo>
                  <a:lnTo>
                    <a:pt x="51" y="19"/>
                  </a:lnTo>
                  <a:lnTo>
                    <a:pt x="66" y="30"/>
                  </a:lnTo>
                  <a:lnTo>
                    <a:pt x="79" y="40"/>
                  </a:lnTo>
                  <a:lnTo>
                    <a:pt x="90" y="51"/>
                  </a:lnTo>
                  <a:lnTo>
                    <a:pt x="97" y="62"/>
                  </a:lnTo>
                  <a:lnTo>
                    <a:pt x="101" y="71"/>
                  </a:lnTo>
                  <a:lnTo>
                    <a:pt x="101" y="76"/>
                  </a:lnTo>
                  <a:lnTo>
                    <a:pt x="97" y="80"/>
                  </a:lnTo>
                  <a:lnTo>
                    <a:pt x="90" y="78"/>
                  </a:lnTo>
                  <a:lnTo>
                    <a:pt x="79" y="74"/>
                  </a:lnTo>
                  <a:lnTo>
                    <a:pt x="66" y="69"/>
                  </a:lnTo>
                  <a:lnTo>
                    <a:pt x="51" y="60"/>
                  </a:lnTo>
                  <a:lnTo>
                    <a:pt x="37" y="49"/>
                  </a:lnTo>
                  <a:lnTo>
                    <a:pt x="23" y="39"/>
                  </a:lnTo>
                  <a:lnTo>
                    <a:pt x="13" y="28"/>
                  </a:lnTo>
                  <a:lnTo>
                    <a:pt x="4" y="17"/>
                  </a:lnTo>
                  <a:lnTo>
                    <a:pt x="0" y="8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2720" name="Group 413"/>
          <p:cNvGrpSpPr>
            <a:grpSpLocks/>
          </p:cNvGrpSpPr>
          <p:nvPr/>
        </p:nvGrpSpPr>
        <p:grpSpPr bwMode="auto">
          <a:xfrm flipH="1">
            <a:off x="5694363" y="5372100"/>
            <a:ext cx="298450" cy="211138"/>
            <a:chOff x="2274" y="2821"/>
            <a:chExt cx="215" cy="238"/>
          </a:xfrm>
        </p:grpSpPr>
        <p:sp>
          <p:nvSpPr>
            <p:cNvPr id="72875" name="Freeform 414"/>
            <p:cNvSpPr>
              <a:spLocks noEditPoints="1"/>
            </p:cNvSpPr>
            <p:nvPr/>
          </p:nvSpPr>
          <p:spPr bwMode="auto">
            <a:xfrm>
              <a:off x="2274" y="3034"/>
              <a:ext cx="215" cy="25"/>
            </a:xfrm>
            <a:custGeom>
              <a:avLst/>
              <a:gdLst>
                <a:gd name="T0" fmla="*/ 1 w 430"/>
                <a:gd name="T1" fmla="*/ 1 h 50"/>
                <a:gd name="T2" fmla="*/ 0 w 430"/>
                <a:gd name="T3" fmla="*/ 1 h 50"/>
                <a:gd name="T4" fmla="*/ 0 w 430"/>
                <a:gd name="T5" fmla="*/ 2 h 50"/>
                <a:gd name="T6" fmla="*/ 14 w 430"/>
                <a:gd name="T7" fmla="*/ 2 h 50"/>
                <a:gd name="T8" fmla="*/ 14 w 430"/>
                <a:gd name="T9" fmla="*/ 1 h 50"/>
                <a:gd name="T10" fmla="*/ 12 w 430"/>
                <a:gd name="T11" fmla="*/ 1 h 50"/>
                <a:gd name="T12" fmla="*/ 12 w 430"/>
                <a:gd name="T13" fmla="*/ 0 h 50"/>
                <a:gd name="T14" fmla="*/ 1 w 430"/>
                <a:gd name="T15" fmla="*/ 0 h 50"/>
                <a:gd name="T16" fmla="*/ 1 w 430"/>
                <a:gd name="T17" fmla="*/ 1 h 50"/>
                <a:gd name="T18" fmla="*/ 12 w 430"/>
                <a:gd name="T19" fmla="*/ 1 h 50"/>
                <a:gd name="T20" fmla="*/ 2 w 430"/>
                <a:gd name="T21" fmla="*/ 1 h 50"/>
                <a:gd name="T22" fmla="*/ 12 w 430"/>
                <a:gd name="T23" fmla="*/ 1 h 5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30" h="50">
                  <a:moveTo>
                    <a:pt x="26" y="18"/>
                  </a:moveTo>
                  <a:lnTo>
                    <a:pt x="0" y="18"/>
                  </a:lnTo>
                  <a:lnTo>
                    <a:pt x="0" y="50"/>
                  </a:lnTo>
                  <a:lnTo>
                    <a:pt x="430" y="50"/>
                  </a:lnTo>
                  <a:lnTo>
                    <a:pt x="430" y="18"/>
                  </a:lnTo>
                  <a:lnTo>
                    <a:pt x="376" y="18"/>
                  </a:lnTo>
                  <a:lnTo>
                    <a:pt x="376" y="0"/>
                  </a:lnTo>
                  <a:lnTo>
                    <a:pt x="26" y="0"/>
                  </a:lnTo>
                  <a:lnTo>
                    <a:pt x="26" y="18"/>
                  </a:lnTo>
                  <a:close/>
                  <a:moveTo>
                    <a:pt x="376" y="18"/>
                  </a:moveTo>
                  <a:lnTo>
                    <a:pt x="33" y="18"/>
                  </a:lnTo>
                  <a:lnTo>
                    <a:pt x="376" y="18"/>
                  </a:lnTo>
                  <a:close/>
                </a:path>
              </a:pathLst>
            </a:custGeom>
            <a:solidFill>
              <a:srgbClr val="33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76" name="Line 415"/>
            <p:cNvSpPr>
              <a:spLocks noChangeShapeType="1"/>
            </p:cNvSpPr>
            <p:nvPr/>
          </p:nvSpPr>
          <p:spPr bwMode="auto">
            <a:xfrm>
              <a:off x="2317" y="2951"/>
              <a:ext cx="3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77" name="Freeform 416"/>
            <p:cNvSpPr>
              <a:spLocks/>
            </p:cNvSpPr>
            <p:nvPr/>
          </p:nvSpPr>
          <p:spPr bwMode="auto">
            <a:xfrm>
              <a:off x="2317" y="2923"/>
              <a:ext cx="44" cy="109"/>
            </a:xfrm>
            <a:custGeom>
              <a:avLst/>
              <a:gdLst>
                <a:gd name="T0" fmla="*/ 3 w 87"/>
                <a:gd name="T1" fmla="*/ 6 h 219"/>
                <a:gd name="T2" fmla="*/ 0 w 87"/>
                <a:gd name="T3" fmla="*/ 1 h 219"/>
                <a:gd name="T4" fmla="*/ 1 w 87"/>
                <a:gd name="T5" fmla="*/ 0 h 2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7" h="219">
                  <a:moveTo>
                    <a:pt x="87" y="219"/>
                  </a:moveTo>
                  <a:lnTo>
                    <a:pt x="0" y="55"/>
                  </a:lnTo>
                  <a:lnTo>
                    <a:pt x="28" y="0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878" name="Line 417"/>
            <p:cNvSpPr>
              <a:spLocks noChangeShapeType="1"/>
            </p:cNvSpPr>
            <p:nvPr/>
          </p:nvSpPr>
          <p:spPr bwMode="auto">
            <a:xfrm flipV="1">
              <a:off x="2300" y="2951"/>
              <a:ext cx="47" cy="8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79" name="Freeform 418"/>
            <p:cNvSpPr>
              <a:spLocks/>
            </p:cNvSpPr>
            <p:nvPr/>
          </p:nvSpPr>
          <p:spPr bwMode="auto">
            <a:xfrm>
              <a:off x="2317" y="3005"/>
              <a:ext cx="86" cy="27"/>
            </a:xfrm>
            <a:custGeom>
              <a:avLst/>
              <a:gdLst>
                <a:gd name="T0" fmla="*/ 1 w 172"/>
                <a:gd name="T1" fmla="*/ 1 h 55"/>
                <a:gd name="T2" fmla="*/ 0 w 172"/>
                <a:gd name="T3" fmla="*/ 0 h 55"/>
                <a:gd name="T4" fmla="*/ 6 w 172"/>
                <a:gd name="T5" fmla="*/ 0 h 55"/>
                <a:gd name="T6" fmla="*/ 5 w 172"/>
                <a:gd name="T7" fmla="*/ 1 h 5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2" h="55">
                  <a:moveTo>
                    <a:pt x="28" y="55"/>
                  </a:moveTo>
                  <a:lnTo>
                    <a:pt x="0" y="0"/>
                  </a:lnTo>
                  <a:lnTo>
                    <a:pt x="172" y="0"/>
                  </a:lnTo>
                  <a:lnTo>
                    <a:pt x="146" y="55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880" name="Line 419"/>
            <p:cNvSpPr>
              <a:spLocks noChangeShapeType="1"/>
            </p:cNvSpPr>
            <p:nvPr/>
          </p:nvSpPr>
          <p:spPr bwMode="auto">
            <a:xfrm flipH="1" flipV="1">
              <a:off x="2375" y="2960"/>
              <a:ext cx="46" cy="7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81" name="Freeform 420"/>
            <p:cNvSpPr>
              <a:spLocks/>
            </p:cNvSpPr>
            <p:nvPr/>
          </p:nvSpPr>
          <p:spPr bwMode="auto">
            <a:xfrm>
              <a:off x="2274" y="3034"/>
              <a:ext cx="215" cy="25"/>
            </a:xfrm>
            <a:custGeom>
              <a:avLst/>
              <a:gdLst>
                <a:gd name="T0" fmla="*/ 1 w 430"/>
                <a:gd name="T1" fmla="*/ 1 h 50"/>
                <a:gd name="T2" fmla="*/ 0 w 430"/>
                <a:gd name="T3" fmla="*/ 1 h 50"/>
                <a:gd name="T4" fmla="*/ 0 w 430"/>
                <a:gd name="T5" fmla="*/ 2 h 50"/>
                <a:gd name="T6" fmla="*/ 14 w 430"/>
                <a:gd name="T7" fmla="*/ 2 h 50"/>
                <a:gd name="T8" fmla="*/ 14 w 430"/>
                <a:gd name="T9" fmla="*/ 1 h 50"/>
                <a:gd name="T10" fmla="*/ 12 w 430"/>
                <a:gd name="T11" fmla="*/ 1 h 50"/>
                <a:gd name="T12" fmla="*/ 12 w 430"/>
                <a:gd name="T13" fmla="*/ 0 h 50"/>
                <a:gd name="T14" fmla="*/ 1 w 430"/>
                <a:gd name="T15" fmla="*/ 0 h 50"/>
                <a:gd name="T16" fmla="*/ 1 w 430"/>
                <a:gd name="T17" fmla="*/ 1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30" h="50">
                  <a:moveTo>
                    <a:pt x="26" y="18"/>
                  </a:moveTo>
                  <a:lnTo>
                    <a:pt x="0" y="18"/>
                  </a:lnTo>
                  <a:lnTo>
                    <a:pt x="0" y="50"/>
                  </a:lnTo>
                  <a:lnTo>
                    <a:pt x="430" y="50"/>
                  </a:lnTo>
                  <a:lnTo>
                    <a:pt x="430" y="18"/>
                  </a:lnTo>
                  <a:lnTo>
                    <a:pt x="376" y="18"/>
                  </a:lnTo>
                  <a:lnTo>
                    <a:pt x="376" y="0"/>
                  </a:lnTo>
                  <a:lnTo>
                    <a:pt x="26" y="0"/>
                  </a:lnTo>
                  <a:lnTo>
                    <a:pt x="26" y="18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882" name="Freeform 421"/>
            <p:cNvSpPr>
              <a:spLocks/>
            </p:cNvSpPr>
            <p:nvPr/>
          </p:nvSpPr>
          <p:spPr bwMode="auto">
            <a:xfrm>
              <a:off x="2290" y="3043"/>
              <a:ext cx="171" cy="1"/>
            </a:xfrm>
            <a:custGeom>
              <a:avLst/>
              <a:gdLst>
                <a:gd name="T0" fmla="*/ 10 w 343"/>
                <a:gd name="T1" fmla="*/ 0 h 1"/>
                <a:gd name="T2" fmla="*/ 0 w 343"/>
                <a:gd name="T3" fmla="*/ 0 h 1"/>
                <a:gd name="T4" fmla="*/ 10 w 343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3" h="1">
                  <a:moveTo>
                    <a:pt x="343" y="0"/>
                  </a:moveTo>
                  <a:lnTo>
                    <a:pt x="0" y="0"/>
                  </a:lnTo>
                  <a:lnTo>
                    <a:pt x="343" y="0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883" name="Rectangle 422"/>
            <p:cNvSpPr>
              <a:spLocks noChangeArrowheads="1"/>
            </p:cNvSpPr>
            <p:nvPr/>
          </p:nvSpPr>
          <p:spPr bwMode="auto">
            <a:xfrm>
              <a:off x="2347" y="2951"/>
              <a:ext cx="27" cy="83"/>
            </a:xfrm>
            <a:prstGeom prst="rect">
              <a:avLst/>
            </a:prstGeom>
            <a:solidFill>
              <a:srgbClr val="3333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72884" name="Freeform 423"/>
            <p:cNvSpPr>
              <a:spLocks noEditPoints="1"/>
            </p:cNvSpPr>
            <p:nvPr/>
          </p:nvSpPr>
          <p:spPr bwMode="auto">
            <a:xfrm>
              <a:off x="2281" y="2821"/>
              <a:ext cx="208" cy="175"/>
            </a:xfrm>
            <a:custGeom>
              <a:avLst/>
              <a:gdLst>
                <a:gd name="T0" fmla="*/ 1 w 415"/>
                <a:gd name="T1" fmla="*/ 1 h 350"/>
                <a:gd name="T2" fmla="*/ 1 w 415"/>
                <a:gd name="T3" fmla="*/ 3 h 350"/>
                <a:gd name="T4" fmla="*/ 1 w 415"/>
                <a:gd name="T5" fmla="*/ 5 h 350"/>
                <a:gd name="T6" fmla="*/ 2 w 415"/>
                <a:gd name="T7" fmla="*/ 6 h 350"/>
                <a:gd name="T8" fmla="*/ 4 w 415"/>
                <a:gd name="T9" fmla="*/ 8 h 350"/>
                <a:gd name="T10" fmla="*/ 5 w 415"/>
                <a:gd name="T11" fmla="*/ 9 h 350"/>
                <a:gd name="T12" fmla="*/ 7 w 415"/>
                <a:gd name="T13" fmla="*/ 10 h 350"/>
                <a:gd name="T14" fmla="*/ 9 w 415"/>
                <a:gd name="T15" fmla="*/ 11 h 350"/>
                <a:gd name="T16" fmla="*/ 11 w 415"/>
                <a:gd name="T17" fmla="*/ 11 h 350"/>
                <a:gd name="T18" fmla="*/ 12 w 415"/>
                <a:gd name="T19" fmla="*/ 11 h 350"/>
                <a:gd name="T20" fmla="*/ 13 w 415"/>
                <a:gd name="T21" fmla="*/ 10 h 350"/>
                <a:gd name="T22" fmla="*/ 13 w 415"/>
                <a:gd name="T23" fmla="*/ 10 h 350"/>
                <a:gd name="T24" fmla="*/ 12 w 415"/>
                <a:gd name="T25" fmla="*/ 10 h 350"/>
                <a:gd name="T26" fmla="*/ 11 w 415"/>
                <a:gd name="T27" fmla="*/ 10 h 350"/>
                <a:gd name="T28" fmla="*/ 10 w 415"/>
                <a:gd name="T29" fmla="*/ 9 h 350"/>
                <a:gd name="T30" fmla="*/ 8 w 415"/>
                <a:gd name="T31" fmla="*/ 9 h 350"/>
                <a:gd name="T32" fmla="*/ 6 w 415"/>
                <a:gd name="T33" fmla="*/ 7 h 350"/>
                <a:gd name="T34" fmla="*/ 4 w 415"/>
                <a:gd name="T35" fmla="*/ 6 h 350"/>
                <a:gd name="T36" fmla="*/ 3 w 415"/>
                <a:gd name="T37" fmla="*/ 5 h 350"/>
                <a:gd name="T38" fmla="*/ 2 w 415"/>
                <a:gd name="T39" fmla="*/ 3 h 350"/>
                <a:gd name="T40" fmla="*/ 1 w 415"/>
                <a:gd name="T41" fmla="*/ 2 h 350"/>
                <a:gd name="T42" fmla="*/ 1 w 415"/>
                <a:gd name="T43" fmla="*/ 1 h 350"/>
                <a:gd name="T44" fmla="*/ 1 w 415"/>
                <a:gd name="T45" fmla="*/ 1 h 350"/>
                <a:gd name="T46" fmla="*/ 1 w 415"/>
                <a:gd name="T47" fmla="*/ 0 h 350"/>
                <a:gd name="T48" fmla="*/ 2 w 415"/>
                <a:gd name="T49" fmla="*/ 1 h 350"/>
                <a:gd name="T50" fmla="*/ 4 w 415"/>
                <a:gd name="T51" fmla="*/ 1 h 350"/>
                <a:gd name="T52" fmla="*/ 5 w 415"/>
                <a:gd name="T53" fmla="*/ 2 h 350"/>
                <a:gd name="T54" fmla="*/ 7 w 415"/>
                <a:gd name="T55" fmla="*/ 3 h 350"/>
                <a:gd name="T56" fmla="*/ 9 w 415"/>
                <a:gd name="T57" fmla="*/ 4 h 350"/>
                <a:gd name="T58" fmla="*/ 11 w 415"/>
                <a:gd name="T59" fmla="*/ 5 h 350"/>
                <a:gd name="T60" fmla="*/ 12 w 415"/>
                <a:gd name="T61" fmla="*/ 7 h 350"/>
                <a:gd name="T62" fmla="*/ 13 w 415"/>
                <a:gd name="T63" fmla="*/ 8 h 350"/>
                <a:gd name="T64" fmla="*/ 13 w 415"/>
                <a:gd name="T65" fmla="*/ 9 h 350"/>
                <a:gd name="T66" fmla="*/ 13 w 415"/>
                <a:gd name="T67" fmla="*/ 10 h 350"/>
                <a:gd name="T68" fmla="*/ 13 w 415"/>
                <a:gd name="T69" fmla="*/ 10 h 350"/>
                <a:gd name="T70" fmla="*/ 12 w 415"/>
                <a:gd name="T71" fmla="*/ 10 h 350"/>
                <a:gd name="T72" fmla="*/ 11 w 415"/>
                <a:gd name="T73" fmla="*/ 10 h 350"/>
                <a:gd name="T74" fmla="*/ 9 w 415"/>
                <a:gd name="T75" fmla="*/ 9 h 350"/>
                <a:gd name="T76" fmla="*/ 7 w 415"/>
                <a:gd name="T77" fmla="*/ 8 h 350"/>
                <a:gd name="T78" fmla="*/ 5 w 415"/>
                <a:gd name="T79" fmla="*/ 7 h 350"/>
                <a:gd name="T80" fmla="*/ 4 w 415"/>
                <a:gd name="T81" fmla="*/ 5 h 350"/>
                <a:gd name="T82" fmla="*/ 2 w 415"/>
                <a:gd name="T83" fmla="*/ 4 h 350"/>
                <a:gd name="T84" fmla="*/ 1 w 415"/>
                <a:gd name="T85" fmla="*/ 3 h 350"/>
                <a:gd name="T86" fmla="*/ 1 w 415"/>
                <a:gd name="T87" fmla="*/ 2 h 350"/>
                <a:gd name="T88" fmla="*/ 1 w 415"/>
                <a:gd name="T89" fmla="*/ 1 h 35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15" h="350">
                  <a:moveTo>
                    <a:pt x="8" y="12"/>
                  </a:moveTo>
                  <a:lnTo>
                    <a:pt x="1" y="32"/>
                  </a:lnTo>
                  <a:lnTo>
                    <a:pt x="0" y="53"/>
                  </a:lnTo>
                  <a:lnTo>
                    <a:pt x="3" y="78"/>
                  </a:lnTo>
                  <a:lnTo>
                    <a:pt x="8" y="103"/>
                  </a:lnTo>
                  <a:lnTo>
                    <a:pt x="18" y="130"/>
                  </a:lnTo>
                  <a:lnTo>
                    <a:pt x="34" y="158"/>
                  </a:lnTo>
                  <a:lnTo>
                    <a:pt x="51" y="185"/>
                  </a:lnTo>
                  <a:lnTo>
                    <a:pt x="73" y="211"/>
                  </a:lnTo>
                  <a:lnTo>
                    <a:pt x="97" y="236"/>
                  </a:lnTo>
                  <a:lnTo>
                    <a:pt x="124" y="261"/>
                  </a:lnTo>
                  <a:lnTo>
                    <a:pt x="151" y="282"/>
                  </a:lnTo>
                  <a:lnTo>
                    <a:pt x="182" y="302"/>
                  </a:lnTo>
                  <a:lnTo>
                    <a:pt x="212" y="318"/>
                  </a:lnTo>
                  <a:lnTo>
                    <a:pt x="242" y="332"/>
                  </a:lnTo>
                  <a:lnTo>
                    <a:pt x="270" y="341"/>
                  </a:lnTo>
                  <a:lnTo>
                    <a:pt x="299" y="346"/>
                  </a:lnTo>
                  <a:lnTo>
                    <a:pt x="325" y="350"/>
                  </a:lnTo>
                  <a:lnTo>
                    <a:pt x="349" y="346"/>
                  </a:lnTo>
                  <a:lnTo>
                    <a:pt x="371" y="341"/>
                  </a:lnTo>
                  <a:lnTo>
                    <a:pt x="388" y="332"/>
                  </a:lnTo>
                  <a:lnTo>
                    <a:pt x="402" y="318"/>
                  </a:lnTo>
                  <a:lnTo>
                    <a:pt x="412" y="302"/>
                  </a:lnTo>
                  <a:lnTo>
                    <a:pt x="406" y="309"/>
                  </a:lnTo>
                  <a:lnTo>
                    <a:pt x="396" y="314"/>
                  </a:lnTo>
                  <a:lnTo>
                    <a:pt x="382" y="316"/>
                  </a:lnTo>
                  <a:lnTo>
                    <a:pt x="365" y="313"/>
                  </a:lnTo>
                  <a:lnTo>
                    <a:pt x="343" y="307"/>
                  </a:lnTo>
                  <a:lnTo>
                    <a:pt x="321" y="300"/>
                  </a:lnTo>
                  <a:lnTo>
                    <a:pt x="295" y="288"/>
                  </a:lnTo>
                  <a:lnTo>
                    <a:pt x="268" y="275"/>
                  </a:lnTo>
                  <a:lnTo>
                    <a:pt x="239" y="259"/>
                  </a:lnTo>
                  <a:lnTo>
                    <a:pt x="210" y="240"/>
                  </a:lnTo>
                  <a:lnTo>
                    <a:pt x="182" y="220"/>
                  </a:lnTo>
                  <a:lnTo>
                    <a:pt x="153" y="199"/>
                  </a:lnTo>
                  <a:lnTo>
                    <a:pt x="126" y="178"/>
                  </a:lnTo>
                  <a:lnTo>
                    <a:pt x="100" y="154"/>
                  </a:lnTo>
                  <a:lnTo>
                    <a:pt x="76" y="131"/>
                  </a:lnTo>
                  <a:lnTo>
                    <a:pt x="56" y="110"/>
                  </a:lnTo>
                  <a:lnTo>
                    <a:pt x="38" y="89"/>
                  </a:lnTo>
                  <a:lnTo>
                    <a:pt x="24" y="69"/>
                  </a:lnTo>
                  <a:lnTo>
                    <a:pt x="14" y="51"/>
                  </a:lnTo>
                  <a:lnTo>
                    <a:pt x="8" y="35"/>
                  </a:lnTo>
                  <a:lnTo>
                    <a:pt x="5" y="23"/>
                  </a:lnTo>
                  <a:lnTo>
                    <a:pt x="8" y="12"/>
                  </a:lnTo>
                  <a:close/>
                  <a:moveTo>
                    <a:pt x="8" y="12"/>
                  </a:moveTo>
                  <a:lnTo>
                    <a:pt x="14" y="5"/>
                  </a:lnTo>
                  <a:lnTo>
                    <a:pt x="24" y="0"/>
                  </a:lnTo>
                  <a:lnTo>
                    <a:pt x="38" y="0"/>
                  </a:lnTo>
                  <a:lnTo>
                    <a:pt x="56" y="2"/>
                  </a:lnTo>
                  <a:lnTo>
                    <a:pt x="77" y="7"/>
                  </a:lnTo>
                  <a:lnTo>
                    <a:pt x="100" y="16"/>
                  </a:lnTo>
                  <a:lnTo>
                    <a:pt x="126" y="26"/>
                  </a:lnTo>
                  <a:lnTo>
                    <a:pt x="153" y="41"/>
                  </a:lnTo>
                  <a:lnTo>
                    <a:pt x="182" y="57"/>
                  </a:lnTo>
                  <a:lnTo>
                    <a:pt x="210" y="74"/>
                  </a:lnTo>
                  <a:lnTo>
                    <a:pt x="239" y="94"/>
                  </a:lnTo>
                  <a:lnTo>
                    <a:pt x="268" y="115"/>
                  </a:lnTo>
                  <a:lnTo>
                    <a:pt x="295" y="138"/>
                  </a:lnTo>
                  <a:lnTo>
                    <a:pt x="321" y="160"/>
                  </a:lnTo>
                  <a:lnTo>
                    <a:pt x="345" y="183"/>
                  </a:lnTo>
                  <a:lnTo>
                    <a:pt x="365" y="204"/>
                  </a:lnTo>
                  <a:lnTo>
                    <a:pt x="382" y="226"/>
                  </a:lnTo>
                  <a:lnTo>
                    <a:pt x="396" y="245"/>
                  </a:lnTo>
                  <a:lnTo>
                    <a:pt x="406" y="263"/>
                  </a:lnTo>
                  <a:lnTo>
                    <a:pt x="412" y="279"/>
                  </a:lnTo>
                  <a:lnTo>
                    <a:pt x="415" y="291"/>
                  </a:lnTo>
                  <a:lnTo>
                    <a:pt x="412" y="302"/>
                  </a:lnTo>
                  <a:lnTo>
                    <a:pt x="406" y="309"/>
                  </a:lnTo>
                  <a:lnTo>
                    <a:pt x="396" y="314"/>
                  </a:lnTo>
                  <a:lnTo>
                    <a:pt x="382" y="316"/>
                  </a:lnTo>
                  <a:lnTo>
                    <a:pt x="365" y="313"/>
                  </a:lnTo>
                  <a:lnTo>
                    <a:pt x="343" y="307"/>
                  </a:lnTo>
                  <a:lnTo>
                    <a:pt x="321" y="300"/>
                  </a:lnTo>
                  <a:lnTo>
                    <a:pt x="295" y="288"/>
                  </a:lnTo>
                  <a:lnTo>
                    <a:pt x="268" y="275"/>
                  </a:lnTo>
                  <a:lnTo>
                    <a:pt x="239" y="259"/>
                  </a:lnTo>
                  <a:lnTo>
                    <a:pt x="210" y="240"/>
                  </a:lnTo>
                  <a:lnTo>
                    <a:pt x="182" y="220"/>
                  </a:lnTo>
                  <a:lnTo>
                    <a:pt x="153" y="199"/>
                  </a:lnTo>
                  <a:lnTo>
                    <a:pt x="126" y="178"/>
                  </a:lnTo>
                  <a:lnTo>
                    <a:pt x="100" y="154"/>
                  </a:lnTo>
                  <a:lnTo>
                    <a:pt x="76" y="131"/>
                  </a:lnTo>
                  <a:lnTo>
                    <a:pt x="56" y="110"/>
                  </a:lnTo>
                  <a:lnTo>
                    <a:pt x="38" y="89"/>
                  </a:lnTo>
                  <a:lnTo>
                    <a:pt x="24" y="69"/>
                  </a:lnTo>
                  <a:lnTo>
                    <a:pt x="14" y="51"/>
                  </a:lnTo>
                  <a:lnTo>
                    <a:pt x="8" y="35"/>
                  </a:lnTo>
                  <a:lnTo>
                    <a:pt x="5" y="23"/>
                  </a:lnTo>
                  <a:lnTo>
                    <a:pt x="8" y="12"/>
                  </a:lnTo>
                  <a:close/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885" name="Line 424"/>
            <p:cNvSpPr>
              <a:spLocks noChangeShapeType="1"/>
            </p:cNvSpPr>
            <p:nvPr/>
          </p:nvSpPr>
          <p:spPr bwMode="auto">
            <a:xfrm flipH="1" flipV="1">
              <a:off x="2285" y="2824"/>
              <a:ext cx="136" cy="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86" name="Line 425"/>
            <p:cNvSpPr>
              <a:spLocks noChangeShapeType="1"/>
            </p:cNvSpPr>
            <p:nvPr/>
          </p:nvSpPr>
          <p:spPr bwMode="auto">
            <a:xfrm flipH="1">
              <a:off x="2372" y="2826"/>
              <a:ext cx="49" cy="10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87" name="Line 426"/>
            <p:cNvSpPr>
              <a:spLocks noChangeShapeType="1"/>
            </p:cNvSpPr>
            <p:nvPr/>
          </p:nvSpPr>
          <p:spPr bwMode="auto">
            <a:xfrm>
              <a:off x="2421" y="2826"/>
              <a:ext cx="67" cy="144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88" name="Freeform 427"/>
            <p:cNvSpPr>
              <a:spLocks/>
            </p:cNvSpPr>
            <p:nvPr/>
          </p:nvSpPr>
          <p:spPr bwMode="auto">
            <a:xfrm>
              <a:off x="2349" y="2902"/>
              <a:ext cx="51" cy="40"/>
            </a:xfrm>
            <a:custGeom>
              <a:avLst/>
              <a:gdLst>
                <a:gd name="T0" fmla="*/ 0 w 101"/>
                <a:gd name="T1" fmla="*/ 1 h 80"/>
                <a:gd name="T2" fmla="*/ 1 w 101"/>
                <a:gd name="T3" fmla="*/ 0 h 80"/>
                <a:gd name="T4" fmla="*/ 1 w 101"/>
                <a:gd name="T5" fmla="*/ 1 h 80"/>
                <a:gd name="T6" fmla="*/ 1 w 101"/>
                <a:gd name="T7" fmla="*/ 1 h 80"/>
                <a:gd name="T8" fmla="*/ 2 w 101"/>
                <a:gd name="T9" fmla="*/ 1 h 80"/>
                <a:gd name="T10" fmla="*/ 2 w 101"/>
                <a:gd name="T11" fmla="*/ 1 h 80"/>
                <a:gd name="T12" fmla="*/ 3 w 101"/>
                <a:gd name="T13" fmla="*/ 1 h 80"/>
                <a:gd name="T14" fmla="*/ 3 w 101"/>
                <a:gd name="T15" fmla="*/ 2 h 80"/>
                <a:gd name="T16" fmla="*/ 3 w 101"/>
                <a:gd name="T17" fmla="*/ 2 h 80"/>
                <a:gd name="T18" fmla="*/ 4 w 101"/>
                <a:gd name="T19" fmla="*/ 2 h 80"/>
                <a:gd name="T20" fmla="*/ 4 w 101"/>
                <a:gd name="T21" fmla="*/ 3 h 80"/>
                <a:gd name="T22" fmla="*/ 4 w 101"/>
                <a:gd name="T23" fmla="*/ 3 h 80"/>
                <a:gd name="T24" fmla="*/ 4 w 101"/>
                <a:gd name="T25" fmla="*/ 3 h 80"/>
                <a:gd name="T26" fmla="*/ 3 w 101"/>
                <a:gd name="T27" fmla="*/ 3 h 80"/>
                <a:gd name="T28" fmla="*/ 3 w 101"/>
                <a:gd name="T29" fmla="*/ 3 h 80"/>
                <a:gd name="T30" fmla="*/ 3 w 101"/>
                <a:gd name="T31" fmla="*/ 3 h 80"/>
                <a:gd name="T32" fmla="*/ 2 w 101"/>
                <a:gd name="T33" fmla="*/ 2 h 80"/>
                <a:gd name="T34" fmla="*/ 2 w 101"/>
                <a:gd name="T35" fmla="*/ 2 h 80"/>
                <a:gd name="T36" fmla="*/ 1 w 101"/>
                <a:gd name="T37" fmla="*/ 2 h 80"/>
                <a:gd name="T38" fmla="*/ 1 w 101"/>
                <a:gd name="T39" fmla="*/ 1 h 80"/>
                <a:gd name="T40" fmla="*/ 1 w 101"/>
                <a:gd name="T41" fmla="*/ 1 h 80"/>
                <a:gd name="T42" fmla="*/ 0 w 101"/>
                <a:gd name="T43" fmla="*/ 1 h 80"/>
                <a:gd name="T44" fmla="*/ 0 w 101"/>
                <a:gd name="T45" fmla="*/ 1 h 8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01" h="80">
                  <a:moveTo>
                    <a:pt x="0" y="3"/>
                  </a:moveTo>
                  <a:lnTo>
                    <a:pt x="4" y="0"/>
                  </a:lnTo>
                  <a:lnTo>
                    <a:pt x="13" y="1"/>
                  </a:lnTo>
                  <a:lnTo>
                    <a:pt x="24" y="3"/>
                  </a:lnTo>
                  <a:lnTo>
                    <a:pt x="37" y="10"/>
                  </a:lnTo>
                  <a:lnTo>
                    <a:pt x="51" y="19"/>
                  </a:lnTo>
                  <a:lnTo>
                    <a:pt x="66" y="30"/>
                  </a:lnTo>
                  <a:lnTo>
                    <a:pt x="79" y="40"/>
                  </a:lnTo>
                  <a:lnTo>
                    <a:pt x="90" y="51"/>
                  </a:lnTo>
                  <a:lnTo>
                    <a:pt x="97" y="62"/>
                  </a:lnTo>
                  <a:lnTo>
                    <a:pt x="101" y="71"/>
                  </a:lnTo>
                  <a:lnTo>
                    <a:pt x="101" y="76"/>
                  </a:lnTo>
                  <a:lnTo>
                    <a:pt x="97" y="80"/>
                  </a:lnTo>
                  <a:lnTo>
                    <a:pt x="90" y="78"/>
                  </a:lnTo>
                  <a:lnTo>
                    <a:pt x="79" y="74"/>
                  </a:lnTo>
                  <a:lnTo>
                    <a:pt x="66" y="69"/>
                  </a:lnTo>
                  <a:lnTo>
                    <a:pt x="51" y="60"/>
                  </a:lnTo>
                  <a:lnTo>
                    <a:pt x="37" y="49"/>
                  </a:lnTo>
                  <a:lnTo>
                    <a:pt x="23" y="39"/>
                  </a:lnTo>
                  <a:lnTo>
                    <a:pt x="13" y="28"/>
                  </a:lnTo>
                  <a:lnTo>
                    <a:pt x="4" y="17"/>
                  </a:lnTo>
                  <a:lnTo>
                    <a:pt x="0" y="8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2721" name="Picture 429" descr="MMj03957750000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588" y="4649788"/>
            <a:ext cx="56197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22" name="Picture 432" descr="cocktai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063" y="4568825"/>
            <a:ext cx="2030412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8" name="Line 434"/>
          <p:cNvSpPr>
            <a:spLocks noChangeShapeType="1"/>
          </p:cNvSpPr>
          <p:nvPr/>
        </p:nvSpPr>
        <p:spPr bwMode="auto">
          <a:xfrm>
            <a:off x="1708150" y="4627563"/>
            <a:ext cx="242888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17429" name="Line 435"/>
          <p:cNvSpPr>
            <a:spLocks noChangeShapeType="1"/>
          </p:cNvSpPr>
          <p:nvPr/>
        </p:nvSpPr>
        <p:spPr bwMode="auto">
          <a:xfrm>
            <a:off x="1708150" y="4627563"/>
            <a:ext cx="242888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17430" name="Line 436"/>
          <p:cNvSpPr>
            <a:spLocks noChangeShapeType="1"/>
          </p:cNvSpPr>
          <p:nvPr/>
        </p:nvSpPr>
        <p:spPr bwMode="auto">
          <a:xfrm>
            <a:off x="1639888" y="5264150"/>
            <a:ext cx="1905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grpSp>
        <p:nvGrpSpPr>
          <p:cNvPr id="72726" name="Group 506"/>
          <p:cNvGrpSpPr>
            <a:grpSpLocks/>
          </p:cNvGrpSpPr>
          <p:nvPr/>
        </p:nvGrpSpPr>
        <p:grpSpPr bwMode="auto">
          <a:xfrm flipH="1">
            <a:off x="977900" y="5140325"/>
            <a:ext cx="501650" cy="512763"/>
            <a:chOff x="2839" y="3501"/>
            <a:chExt cx="755" cy="803"/>
          </a:xfrm>
        </p:grpSpPr>
        <p:pic>
          <p:nvPicPr>
            <p:cNvPr id="72873" name="Picture 507" descr="desktop_computer_stylized_medium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874" name="Freeform 508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72727" name="Group 621"/>
          <p:cNvGrpSpPr>
            <a:grpSpLocks/>
          </p:cNvGrpSpPr>
          <p:nvPr/>
        </p:nvGrpSpPr>
        <p:grpSpPr bwMode="auto">
          <a:xfrm>
            <a:off x="3038475" y="4186238"/>
            <a:ext cx="635000" cy="485775"/>
            <a:chOff x="3061" y="2530"/>
            <a:chExt cx="400" cy="306"/>
          </a:xfrm>
        </p:grpSpPr>
        <p:grpSp>
          <p:nvGrpSpPr>
            <p:cNvPr id="72842" name="Group 494"/>
            <p:cNvGrpSpPr>
              <a:grpSpLocks/>
            </p:cNvGrpSpPr>
            <p:nvPr/>
          </p:nvGrpSpPr>
          <p:grpSpPr bwMode="auto">
            <a:xfrm>
              <a:off x="3061" y="2530"/>
              <a:ext cx="327" cy="81"/>
              <a:chOff x="2199" y="955"/>
              <a:chExt cx="2547" cy="506"/>
            </a:xfrm>
          </p:grpSpPr>
          <p:sp>
            <p:nvSpPr>
              <p:cNvPr id="72867" name="Freeform 495"/>
              <p:cNvSpPr>
                <a:spLocks/>
              </p:cNvSpPr>
              <p:nvPr/>
            </p:nvSpPr>
            <p:spPr bwMode="auto">
              <a:xfrm>
                <a:off x="2199" y="1166"/>
                <a:ext cx="260" cy="281"/>
              </a:xfrm>
              <a:custGeom>
                <a:avLst/>
                <a:gdLst>
                  <a:gd name="T0" fmla="*/ 260 w 260"/>
                  <a:gd name="T1" fmla="*/ 0 h 281"/>
                  <a:gd name="T2" fmla="*/ 42 w 260"/>
                  <a:gd name="T3" fmla="*/ 112 h 281"/>
                  <a:gd name="T4" fmla="*/ 35 w 260"/>
                  <a:gd name="T5" fmla="*/ 211 h 281"/>
                  <a:gd name="T6" fmla="*/ 253 w 260"/>
                  <a:gd name="T7" fmla="*/ 281 h 28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0" h="281">
                    <a:moveTo>
                      <a:pt x="260" y="0"/>
                    </a:moveTo>
                    <a:cubicBezTo>
                      <a:pt x="224" y="19"/>
                      <a:pt x="79" y="77"/>
                      <a:pt x="42" y="112"/>
                    </a:cubicBezTo>
                    <a:cubicBezTo>
                      <a:pt x="5" y="143"/>
                      <a:pt x="0" y="183"/>
                      <a:pt x="35" y="211"/>
                    </a:cubicBezTo>
                    <a:cubicBezTo>
                      <a:pt x="70" y="239"/>
                      <a:pt x="208" y="266"/>
                      <a:pt x="253" y="281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68" name="Freeform 496"/>
              <p:cNvSpPr>
                <a:spLocks/>
              </p:cNvSpPr>
              <p:nvPr/>
            </p:nvSpPr>
            <p:spPr bwMode="auto">
              <a:xfrm>
                <a:off x="2482" y="1040"/>
                <a:ext cx="900" cy="421"/>
              </a:xfrm>
              <a:custGeom>
                <a:avLst/>
                <a:gdLst>
                  <a:gd name="T0" fmla="*/ 531 w 900"/>
                  <a:gd name="T1" fmla="*/ 0 h 421"/>
                  <a:gd name="T2" fmla="*/ 279 w 900"/>
                  <a:gd name="T3" fmla="*/ 77 h 421"/>
                  <a:gd name="T4" fmla="*/ 68 w 900"/>
                  <a:gd name="T5" fmla="*/ 182 h 421"/>
                  <a:gd name="T6" fmla="*/ 33 w 900"/>
                  <a:gd name="T7" fmla="*/ 323 h 421"/>
                  <a:gd name="T8" fmla="*/ 328 w 900"/>
                  <a:gd name="T9" fmla="*/ 400 h 421"/>
                  <a:gd name="T10" fmla="*/ 812 w 900"/>
                  <a:gd name="T11" fmla="*/ 421 h 421"/>
                  <a:gd name="T12" fmla="*/ 855 w 900"/>
                  <a:gd name="T13" fmla="*/ 400 h 4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00" h="421">
                    <a:moveTo>
                      <a:pt x="531" y="0"/>
                    </a:moveTo>
                    <a:cubicBezTo>
                      <a:pt x="489" y="13"/>
                      <a:pt x="356" y="47"/>
                      <a:pt x="279" y="77"/>
                    </a:cubicBezTo>
                    <a:cubicBezTo>
                      <a:pt x="202" y="107"/>
                      <a:pt x="109" y="141"/>
                      <a:pt x="68" y="182"/>
                    </a:cubicBezTo>
                    <a:cubicBezTo>
                      <a:pt x="31" y="213"/>
                      <a:pt x="0" y="292"/>
                      <a:pt x="33" y="323"/>
                    </a:cubicBezTo>
                    <a:cubicBezTo>
                      <a:pt x="76" y="359"/>
                      <a:pt x="198" y="384"/>
                      <a:pt x="328" y="400"/>
                    </a:cubicBezTo>
                    <a:cubicBezTo>
                      <a:pt x="458" y="416"/>
                      <a:pt x="724" y="421"/>
                      <a:pt x="812" y="421"/>
                    </a:cubicBezTo>
                    <a:cubicBezTo>
                      <a:pt x="900" y="421"/>
                      <a:pt x="846" y="404"/>
                      <a:pt x="855" y="40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69" name="Freeform 497"/>
              <p:cNvSpPr>
                <a:spLocks/>
              </p:cNvSpPr>
              <p:nvPr/>
            </p:nvSpPr>
            <p:spPr bwMode="auto">
              <a:xfrm>
                <a:off x="2782" y="1068"/>
                <a:ext cx="428" cy="269"/>
              </a:xfrm>
              <a:custGeom>
                <a:avLst/>
                <a:gdLst>
                  <a:gd name="T0" fmla="*/ 428 w 428"/>
                  <a:gd name="T1" fmla="*/ 0 h 269"/>
                  <a:gd name="T2" fmla="*/ 217 w 428"/>
                  <a:gd name="T3" fmla="*/ 35 h 269"/>
                  <a:gd name="T4" fmla="*/ 21 w 428"/>
                  <a:gd name="T5" fmla="*/ 140 h 269"/>
                  <a:gd name="T6" fmla="*/ 91 w 428"/>
                  <a:gd name="T7" fmla="*/ 246 h 269"/>
                  <a:gd name="T8" fmla="*/ 231 w 428"/>
                  <a:gd name="T9" fmla="*/ 267 h 269"/>
                  <a:gd name="T10" fmla="*/ 414 w 428"/>
                  <a:gd name="T11" fmla="*/ 260 h 2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28" h="269">
                    <a:moveTo>
                      <a:pt x="428" y="0"/>
                    </a:moveTo>
                    <a:cubicBezTo>
                      <a:pt x="428" y="0"/>
                      <a:pt x="217" y="35"/>
                      <a:pt x="217" y="35"/>
                    </a:cubicBezTo>
                    <a:cubicBezTo>
                      <a:pt x="217" y="35"/>
                      <a:pt x="42" y="105"/>
                      <a:pt x="21" y="140"/>
                    </a:cubicBezTo>
                    <a:cubicBezTo>
                      <a:pt x="0" y="175"/>
                      <a:pt x="14" y="217"/>
                      <a:pt x="91" y="246"/>
                    </a:cubicBezTo>
                    <a:cubicBezTo>
                      <a:pt x="126" y="267"/>
                      <a:pt x="177" y="265"/>
                      <a:pt x="231" y="267"/>
                    </a:cubicBezTo>
                    <a:cubicBezTo>
                      <a:pt x="285" y="269"/>
                      <a:pt x="376" y="262"/>
                      <a:pt x="414" y="26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70" name="Freeform 498"/>
              <p:cNvSpPr>
                <a:spLocks/>
              </p:cNvSpPr>
              <p:nvPr/>
            </p:nvSpPr>
            <p:spPr bwMode="auto">
              <a:xfrm>
                <a:off x="3554" y="1075"/>
                <a:ext cx="377" cy="239"/>
              </a:xfrm>
              <a:custGeom>
                <a:avLst/>
                <a:gdLst>
                  <a:gd name="T0" fmla="*/ 42 w 377"/>
                  <a:gd name="T1" fmla="*/ 239 h 239"/>
                  <a:gd name="T2" fmla="*/ 335 w 377"/>
                  <a:gd name="T3" fmla="*/ 146 h 239"/>
                  <a:gd name="T4" fmla="*/ 342 w 377"/>
                  <a:gd name="T5" fmla="*/ 47 h 239"/>
                  <a:gd name="T6" fmla="*/ 0 w 377"/>
                  <a:gd name="T7" fmla="*/ 0 h 23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77" h="239">
                    <a:moveTo>
                      <a:pt x="42" y="239"/>
                    </a:moveTo>
                    <a:cubicBezTo>
                      <a:pt x="89" y="224"/>
                      <a:pt x="285" y="178"/>
                      <a:pt x="335" y="146"/>
                    </a:cubicBezTo>
                    <a:cubicBezTo>
                      <a:pt x="372" y="115"/>
                      <a:pt x="377" y="75"/>
                      <a:pt x="342" y="47"/>
                    </a:cubicBezTo>
                    <a:cubicBezTo>
                      <a:pt x="286" y="23"/>
                      <a:pt x="71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71" name="Freeform 499"/>
              <p:cNvSpPr>
                <a:spLocks/>
              </p:cNvSpPr>
              <p:nvPr/>
            </p:nvSpPr>
            <p:spPr bwMode="auto">
              <a:xfrm>
                <a:off x="3646" y="997"/>
                <a:ext cx="660" cy="336"/>
              </a:xfrm>
              <a:custGeom>
                <a:avLst/>
                <a:gdLst>
                  <a:gd name="T0" fmla="*/ 382 w 646"/>
                  <a:gd name="T1" fmla="*/ 529 h 300"/>
                  <a:gd name="T2" fmla="*/ 543 w 646"/>
                  <a:gd name="T3" fmla="*/ 447 h 300"/>
                  <a:gd name="T4" fmla="*/ 675 w 646"/>
                  <a:gd name="T5" fmla="*/ 337 h 300"/>
                  <a:gd name="T6" fmla="*/ 698 w 646"/>
                  <a:gd name="T7" fmla="*/ 188 h 300"/>
                  <a:gd name="T8" fmla="*/ 511 w 646"/>
                  <a:gd name="T9" fmla="*/ 106 h 300"/>
                  <a:gd name="T10" fmla="*/ 0 w 646"/>
                  <a:gd name="T11" fmla="*/ 0 h 3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46" h="300">
                    <a:moveTo>
                      <a:pt x="343" y="300"/>
                    </a:moveTo>
                    <a:cubicBezTo>
                      <a:pt x="367" y="292"/>
                      <a:pt x="443" y="272"/>
                      <a:pt x="487" y="254"/>
                    </a:cubicBezTo>
                    <a:cubicBezTo>
                      <a:pt x="531" y="236"/>
                      <a:pt x="584" y="216"/>
                      <a:pt x="607" y="191"/>
                    </a:cubicBezTo>
                    <a:cubicBezTo>
                      <a:pt x="628" y="173"/>
                      <a:pt x="646" y="125"/>
                      <a:pt x="627" y="107"/>
                    </a:cubicBezTo>
                    <a:cubicBezTo>
                      <a:pt x="603" y="85"/>
                      <a:pt x="563" y="79"/>
                      <a:pt x="459" y="61"/>
                    </a:cubicBezTo>
                    <a:cubicBezTo>
                      <a:pt x="355" y="43"/>
                      <a:pt x="76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72" name="Freeform 500"/>
              <p:cNvSpPr>
                <a:spLocks/>
              </p:cNvSpPr>
              <p:nvPr/>
            </p:nvSpPr>
            <p:spPr bwMode="auto">
              <a:xfrm>
                <a:off x="4116" y="955"/>
                <a:ext cx="630" cy="397"/>
              </a:xfrm>
              <a:custGeom>
                <a:avLst/>
                <a:gdLst>
                  <a:gd name="T0" fmla="*/ 320 w 630"/>
                  <a:gd name="T1" fmla="*/ 397 h 397"/>
                  <a:gd name="T2" fmla="*/ 468 w 630"/>
                  <a:gd name="T3" fmla="*/ 345 h 397"/>
                  <a:gd name="T4" fmla="*/ 590 w 630"/>
                  <a:gd name="T5" fmla="*/ 275 h 397"/>
                  <a:gd name="T6" fmla="*/ 611 w 630"/>
                  <a:gd name="T7" fmla="*/ 181 h 397"/>
                  <a:gd name="T8" fmla="*/ 439 w 630"/>
                  <a:gd name="T9" fmla="*/ 129 h 397"/>
                  <a:gd name="T10" fmla="*/ 0 w 630"/>
                  <a:gd name="T11" fmla="*/ 0 h 3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30" h="397">
                    <a:moveTo>
                      <a:pt x="320" y="397"/>
                    </a:moveTo>
                    <a:cubicBezTo>
                      <a:pt x="345" y="388"/>
                      <a:pt x="423" y="366"/>
                      <a:pt x="468" y="345"/>
                    </a:cubicBezTo>
                    <a:cubicBezTo>
                      <a:pt x="513" y="325"/>
                      <a:pt x="567" y="303"/>
                      <a:pt x="590" y="275"/>
                    </a:cubicBezTo>
                    <a:cubicBezTo>
                      <a:pt x="612" y="255"/>
                      <a:pt x="630" y="201"/>
                      <a:pt x="611" y="181"/>
                    </a:cubicBezTo>
                    <a:cubicBezTo>
                      <a:pt x="586" y="156"/>
                      <a:pt x="541" y="159"/>
                      <a:pt x="439" y="129"/>
                    </a:cubicBezTo>
                    <a:cubicBezTo>
                      <a:pt x="337" y="99"/>
                      <a:pt x="91" y="27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72843" name="Picture 549" descr="laptop_keyboard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3109" y="2736"/>
              <a:ext cx="245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844" name="Freeform 550"/>
            <p:cNvSpPr>
              <a:spLocks/>
            </p:cNvSpPr>
            <p:nvPr/>
          </p:nvSpPr>
          <p:spPr bwMode="auto">
            <a:xfrm>
              <a:off x="3190" y="2638"/>
              <a:ext cx="197" cy="131"/>
            </a:xfrm>
            <a:custGeom>
              <a:avLst/>
              <a:gdLst>
                <a:gd name="T0" fmla="*/ 0 w 2982"/>
                <a:gd name="T1" fmla="*/ 0 h 2442"/>
                <a:gd name="T2" fmla="*/ 0 w 2982"/>
                <a:gd name="T3" fmla="*/ 0 h 2442"/>
                <a:gd name="T4" fmla="*/ 0 w 2982"/>
                <a:gd name="T5" fmla="*/ 0 h 2442"/>
                <a:gd name="T6" fmla="*/ 0 w 2982"/>
                <a:gd name="T7" fmla="*/ 0 h 2442"/>
                <a:gd name="T8" fmla="*/ 0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72845" name="Picture 551" descr="screen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" y="2641"/>
              <a:ext cx="179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846" name="Freeform 552"/>
            <p:cNvSpPr>
              <a:spLocks/>
            </p:cNvSpPr>
            <p:nvPr/>
          </p:nvSpPr>
          <p:spPr bwMode="auto">
            <a:xfrm>
              <a:off x="3226" y="2634"/>
              <a:ext cx="167" cy="25"/>
            </a:xfrm>
            <a:custGeom>
              <a:avLst/>
              <a:gdLst>
                <a:gd name="T0" fmla="*/ 0 w 2528"/>
                <a:gd name="T1" fmla="*/ 0 h 455"/>
                <a:gd name="T2" fmla="*/ 0 w 2528"/>
                <a:gd name="T3" fmla="*/ 0 h 455"/>
                <a:gd name="T4" fmla="*/ 0 w 2528"/>
                <a:gd name="T5" fmla="*/ 0 h 455"/>
                <a:gd name="T6" fmla="*/ 0 w 2528"/>
                <a:gd name="T7" fmla="*/ 0 h 455"/>
                <a:gd name="T8" fmla="*/ 0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47" name="Freeform 553"/>
            <p:cNvSpPr>
              <a:spLocks/>
            </p:cNvSpPr>
            <p:nvPr/>
          </p:nvSpPr>
          <p:spPr bwMode="auto">
            <a:xfrm>
              <a:off x="3189" y="2634"/>
              <a:ext cx="46" cy="102"/>
            </a:xfrm>
            <a:custGeom>
              <a:avLst/>
              <a:gdLst>
                <a:gd name="T0" fmla="*/ 0 w 702"/>
                <a:gd name="T1" fmla="*/ 0 h 1893"/>
                <a:gd name="T2" fmla="*/ 0 w 702"/>
                <a:gd name="T3" fmla="*/ 0 h 1893"/>
                <a:gd name="T4" fmla="*/ 0 w 702"/>
                <a:gd name="T5" fmla="*/ 0 h 1893"/>
                <a:gd name="T6" fmla="*/ 0 w 702"/>
                <a:gd name="T7" fmla="*/ 0 h 1893"/>
                <a:gd name="T8" fmla="*/ 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48" name="Freeform 554"/>
            <p:cNvSpPr>
              <a:spLocks/>
            </p:cNvSpPr>
            <p:nvPr/>
          </p:nvSpPr>
          <p:spPr bwMode="auto">
            <a:xfrm>
              <a:off x="3342" y="2652"/>
              <a:ext cx="50" cy="117"/>
            </a:xfrm>
            <a:custGeom>
              <a:avLst/>
              <a:gdLst>
                <a:gd name="T0" fmla="*/ 0 w 756"/>
                <a:gd name="T1" fmla="*/ 0 h 2184"/>
                <a:gd name="T2" fmla="*/ 0 w 756"/>
                <a:gd name="T3" fmla="*/ 0 h 2184"/>
                <a:gd name="T4" fmla="*/ 0 w 756"/>
                <a:gd name="T5" fmla="*/ 0 h 2184"/>
                <a:gd name="T6" fmla="*/ 0 w 756"/>
                <a:gd name="T7" fmla="*/ 0 h 2184"/>
                <a:gd name="T8" fmla="*/ 0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49" name="Freeform 555"/>
            <p:cNvSpPr>
              <a:spLocks/>
            </p:cNvSpPr>
            <p:nvPr/>
          </p:nvSpPr>
          <p:spPr bwMode="auto">
            <a:xfrm>
              <a:off x="3188" y="2730"/>
              <a:ext cx="183" cy="40"/>
            </a:xfrm>
            <a:custGeom>
              <a:avLst/>
              <a:gdLst>
                <a:gd name="T0" fmla="*/ 0 w 2773"/>
                <a:gd name="T1" fmla="*/ 0 h 738"/>
                <a:gd name="T2" fmla="*/ 0 w 2773"/>
                <a:gd name="T3" fmla="*/ 0 h 738"/>
                <a:gd name="T4" fmla="*/ 0 w 2773"/>
                <a:gd name="T5" fmla="*/ 0 h 738"/>
                <a:gd name="T6" fmla="*/ 0 w 2773"/>
                <a:gd name="T7" fmla="*/ 0 h 738"/>
                <a:gd name="T8" fmla="*/ 0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50" name="Freeform 556"/>
            <p:cNvSpPr>
              <a:spLocks/>
            </p:cNvSpPr>
            <p:nvPr/>
          </p:nvSpPr>
          <p:spPr bwMode="auto">
            <a:xfrm>
              <a:off x="3347" y="2653"/>
              <a:ext cx="47" cy="118"/>
            </a:xfrm>
            <a:custGeom>
              <a:avLst/>
              <a:gdLst>
                <a:gd name="T0" fmla="*/ 0 w 637"/>
                <a:gd name="T1" fmla="*/ 0 h 1659"/>
                <a:gd name="T2" fmla="*/ 0 w 637"/>
                <a:gd name="T3" fmla="*/ 0 h 1659"/>
                <a:gd name="T4" fmla="*/ 0 w 637"/>
                <a:gd name="T5" fmla="*/ 0 h 1659"/>
                <a:gd name="T6" fmla="*/ 0 w 637"/>
                <a:gd name="T7" fmla="*/ 0 h 1659"/>
                <a:gd name="T8" fmla="*/ 0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51" name="Freeform 557"/>
            <p:cNvSpPr>
              <a:spLocks/>
            </p:cNvSpPr>
            <p:nvPr/>
          </p:nvSpPr>
          <p:spPr bwMode="auto">
            <a:xfrm>
              <a:off x="3188" y="2736"/>
              <a:ext cx="163" cy="39"/>
            </a:xfrm>
            <a:custGeom>
              <a:avLst/>
              <a:gdLst>
                <a:gd name="T0" fmla="*/ 0 w 2216"/>
                <a:gd name="T1" fmla="*/ 0 h 550"/>
                <a:gd name="T2" fmla="*/ 0 w 2216"/>
                <a:gd name="T3" fmla="*/ 0 h 550"/>
                <a:gd name="T4" fmla="*/ 0 w 2216"/>
                <a:gd name="T5" fmla="*/ 0 h 550"/>
                <a:gd name="T6" fmla="*/ 0 w 2216"/>
                <a:gd name="T7" fmla="*/ 0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72852" name="Group 558"/>
            <p:cNvGrpSpPr>
              <a:grpSpLocks/>
            </p:cNvGrpSpPr>
            <p:nvPr/>
          </p:nvGrpSpPr>
          <p:grpSpPr bwMode="auto">
            <a:xfrm>
              <a:off x="3186" y="2777"/>
              <a:ext cx="55" cy="24"/>
              <a:chOff x="1740" y="2642"/>
              <a:chExt cx="752" cy="327"/>
            </a:xfrm>
          </p:grpSpPr>
          <p:sp>
            <p:nvSpPr>
              <p:cNvPr id="72861" name="Freeform 559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62" name="Freeform 560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63" name="Freeform 561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64" name="Freeform 562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65" name="Freeform 563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66" name="Freeform 564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2853" name="Freeform 565"/>
            <p:cNvSpPr>
              <a:spLocks/>
            </p:cNvSpPr>
            <p:nvPr/>
          </p:nvSpPr>
          <p:spPr bwMode="auto">
            <a:xfrm>
              <a:off x="3280" y="2781"/>
              <a:ext cx="67" cy="51"/>
            </a:xfrm>
            <a:custGeom>
              <a:avLst/>
              <a:gdLst>
                <a:gd name="T0" fmla="*/ 0 w 990"/>
                <a:gd name="T1" fmla="*/ 0 h 792"/>
                <a:gd name="T2" fmla="*/ 0 w 990"/>
                <a:gd name="T3" fmla="*/ 0 h 792"/>
                <a:gd name="T4" fmla="*/ 0 w 990"/>
                <a:gd name="T5" fmla="*/ 0 h 792"/>
                <a:gd name="T6" fmla="*/ 0 w 990"/>
                <a:gd name="T7" fmla="*/ 0 h 792"/>
                <a:gd name="T8" fmla="*/ 0 w 990"/>
                <a:gd name="T9" fmla="*/ 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54" name="Freeform 566"/>
            <p:cNvSpPr>
              <a:spLocks/>
            </p:cNvSpPr>
            <p:nvPr/>
          </p:nvSpPr>
          <p:spPr bwMode="auto">
            <a:xfrm>
              <a:off x="3109" y="2785"/>
              <a:ext cx="171" cy="46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55" name="Freeform 567"/>
            <p:cNvSpPr>
              <a:spLocks/>
            </p:cNvSpPr>
            <p:nvPr/>
          </p:nvSpPr>
          <p:spPr bwMode="auto">
            <a:xfrm>
              <a:off x="3110" y="2776"/>
              <a:ext cx="1" cy="10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56" name="Freeform 568"/>
            <p:cNvSpPr>
              <a:spLocks/>
            </p:cNvSpPr>
            <p:nvPr/>
          </p:nvSpPr>
          <p:spPr bwMode="auto">
            <a:xfrm>
              <a:off x="3110" y="2738"/>
              <a:ext cx="79" cy="39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57" name="Freeform 569"/>
            <p:cNvSpPr>
              <a:spLocks/>
            </p:cNvSpPr>
            <p:nvPr/>
          </p:nvSpPr>
          <p:spPr bwMode="auto">
            <a:xfrm>
              <a:off x="3115" y="2778"/>
              <a:ext cx="162" cy="4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58" name="Freeform 570"/>
            <p:cNvSpPr>
              <a:spLocks/>
            </p:cNvSpPr>
            <p:nvPr/>
          </p:nvSpPr>
          <p:spPr bwMode="auto">
            <a:xfrm flipV="1">
              <a:off x="3277" y="2775"/>
              <a:ext cx="66" cy="4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59" name="Freeform 589"/>
            <p:cNvSpPr>
              <a:spLocks/>
            </p:cNvSpPr>
            <p:nvPr/>
          </p:nvSpPr>
          <p:spPr bwMode="auto">
            <a:xfrm>
              <a:off x="3382" y="2736"/>
              <a:ext cx="1" cy="10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60" name="Freeform 590"/>
            <p:cNvSpPr>
              <a:spLocks/>
            </p:cNvSpPr>
            <p:nvPr/>
          </p:nvSpPr>
          <p:spPr bwMode="auto">
            <a:xfrm>
              <a:off x="3382" y="2698"/>
              <a:ext cx="79" cy="39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2728" name="Group 632"/>
          <p:cNvGrpSpPr>
            <a:grpSpLocks/>
          </p:cNvGrpSpPr>
          <p:nvPr/>
        </p:nvGrpSpPr>
        <p:grpSpPr bwMode="auto">
          <a:xfrm>
            <a:off x="3925888" y="4354513"/>
            <a:ext cx="536575" cy="401637"/>
            <a:chOff x="3328" y="2543"/>
            <a:chExt cx="338" cy="253"/>
          </a:xfrm>
        </p:grpSpPr>
        <p:grpSp>
          <p:nvGrpSpPr>
            <p:cNvPr id="72815" name="Group 487"/>
            <p:cNvGrpSpPr>
              <a:grpSpLocks/>
            </p:cNvGrpSpPr>
            <p:nvPr/>
          </p:nvGrpSpPr>
          <p:grpSpPr bwMode="auto">
            <a:xfrm>
              <a:off x="3328" y="2543"/>
              <a:ext cx="327" cy="81"/>
              <a:chOff x="2199" y="955"/>
              <a:chExt cx="2547" cy="506"/>
            </a:xfrm>
          </p:grpSpPr>
          <p:sp>
            <p:nvSpPr>
              <p:cNvPr id="72836" name="Freeform 488"/>
              <p:cNvSpPr>
                <a:spLocks/>
              </p:cNvSpPr>
              <p:nvPr/>
            </p:nvSpPr>
            <p:spPr bwMode="auto">
              <a:xfrm>
                <a:off x="2199" y="1166"/>
                <a:ext cx="260" cy="281"/>
              </a:xfrm>
              <a:custGeom>
                <a:avLst/>
                <a:gdLst>
                  <a:gd name="T0" fmla="*/ 260 w 260"/>
                  <a:gd name="T1" fmla="*/ 0 h 281"/>
                  <a:gd name="T2" fmla="*/ 42 w 260"/>
                  <a:gd name="T3" fmla="*/ 112 h 281"/>
                  <a:gd name="T4" fmla="*/ 35 w 260"/>
                  <a:gd name="T5" fmla="*/ 211 h 281"/>
                  <a:gd name="T6" fmla="*/ 253 w 260"/>
                  <a:gd name="T7" fmla="*/ 281 h 28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0" h="281">
                    <a:moveTo>
                      <a:pt x="260" y="0"/>
                    </a:moveTo>
                    <a:cubicBezTo>
                      <a:pt x="224" y="19"/>
                      <a:pt x="79" y="77"/>
                      <a:pt x="42" y="112"/>
                    </a:cubicBezTo>
                    <a:cubicBezTo>
                      <a:pt x="5" y="143"/>
                      <a:pt x="0" y="183"/>
                      <a:pt x="35" y="211"/>
                    </a:cubicBezTo>
                    <a:cubicBezTo>
                      <a:pt x="70" y="239"/>
                      <a:pt x="208" y="266"/>
                      <a:pt x="253" y="281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37" name="Freeform 489"/>
              <p:cNvSpPr>
                <a:spLocks/>
              </p:cNvSpPr>
              <p:nvPr/>
            </p:nvSpPr>
            <p:spPr bwMode="auto">
              <a:xfrm>
                <a:off x="2482" y="1040"/>
                <a:ext cx="900" cy="421"/>
              </a:xfrm>
              <a:custGeom>
                <a:avLst/>
                <a:gdLst>
                  <a:gd name="T0" fmla="*/ 531 w 900"/>
                  <a:gd name="T1" fmla="*/ 0 h 421"/>
                  <a:gd name="T2" fmla="*/ 279 w 900"/>
                  <a:gd name="T3" fmla="*/ 77 h 421"/>
                  <a:gd name="T4" fmla="*/ 68 w 900"/>
                  <a:gd name="T5" fmla="*/ 182 h 421"/>
                  <a:gd name="T6" fmla="*/ 33 w 900"/>
                  <a:gd name="T7" fmla="*/ 323 h 421"/>
                  <a:gd name="T8" fmla="*/ 328 w 900"/>
                  <a:gd name="T9" fmla="*/ 400 h 421"/>
                  <a:gd name="T10" fmla="*/ 812 w 900"/>
                  <a:gd name="T11" fmla="*/ 421 h 421"/>
                  <a:gd name="T12" fmla="*/ 855 w 900"/>
                  <a:gd name="T13" fmla="*/ 400 h 4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00" h="421">
                    <a:moveTo>
                      <a:pt x="531" y="0"/>
                    </a:moveTo>
                    <a:cubicBezTo>
                      <a:pt x="489" y="13"/>
                      <a:pt x="356" y="47"/>
                      <a:pt x="279" y="77"/>
                    </a:cubicBezTo>
                    <a:cubicBezTo>
                      <a:pt x="202" y="107"/>
                      <a:pt x="109" y="141"/>
                      <a:pt x="68" y="182"/>
                    </a:cubicBezTo>
                    <a:cubicBezTo>
                      <a:pt x="31" y="213"/>
                      <a:pt x="0" y="292"/>
                      <a:pt x="33" y="323"/>
                    </a:cubicBezTo>
                    <a:cubicBezTo>
                      <a:pt x="76" y="359"/>
                      <a:pt x="198" y="384"/>
                      <a:pt x="328" y="400"/>
                    </a:cubicBezTo>
                    <a:cubicBezTo>
                      <a:pt x="458" y="416"/>
                      <a:pt x="724" y="421"/>
                      <a:pt x="812" y="421"/>
                    </a:cubicBezTo>
                    <a:cubicBezTo>
                      <a:pt x="900" y="421"/>
                      <a:pt x="846" y="404"/>
                      <a:pt x="855" y="40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38" name="Freeform 490"/>
              <p:cNvSpPr>
                <a:spLocks/>
              </p:cNvSpPr>
              <p:nvPr/>
            </p:nvSpPr>
            <p:spPr bwMode="auto">
              <a:xfrm>
                <a:off x="2782" y="1068"/>
                <a:ext cx="428" cy="269"/>
              </a:xfrm>
              <a:custGeom>
                <a:avLst/>
                <a:gdLst>
                  <a:gd name="T0" fmla="*/ 428 w 428"/>
                  <a:gd name="T1" fmla="*/ 0 h 269"/>
                  <a:gd name="T2" fmla="*/ 217 w 428"/>
                  <a:gd name="T3" fmla="*/ 35 h 269"/>
                  <a:gd name="T4" fmla="*/ 21 w 428"/>
                  <a:gd name="T5" fmla="*/ 140 h 269"/>
                  <a:gd name="T6" fmla="*/ 91 w 428"/>
                  <a:gd name="T7" fmla="*/ 246 h 269"/>
                  <a:gd name="T8" fmla="*/ 231 w 428"/>
                  <a:gd name="T9" fmla="*/ 267 h 269"/>
                  <a:gd name="T10" fmla="*/ 414 w 428"/>
                  <a:gd name="T11" fmla="*/ 260 h 2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28" h="269">
                    <a:moveTo>
                      <a:pt x="428" y="0"/>
                    </a:moveTo>
                    <a:cubicBezTo>
                      <a:pt x="428" y="0"/>
                      <a:pt x="217" y="35"/>
                      <a:pt x="217" y="35"/>
                    </a:cubicBezTo>
                    <a:cubicBezTo>
                      <a:pt x="217" y="35"/>
                      <a:pt x="42" y="105"/>
                      <a:pt x="21" y="140"/>
                    </a:cubicBezTo>
                    <a:cubicBezTo>
                      <a:pt x="0" y="175"/>
                      <a:pt x="14" y="217"/>
                      <a:pt x="91" y="246"/>
                    </a:cubicBezTo>
                    <a:cubicBezTo>
                      <a:pt x="126" y="267"/>
                      <a:pt x="177" y="265"/>
                      <a:pt x="231" y="267"/>
                    </a:cubicBezTo>
                    <a:cubicBezTo>
                      <a:pt x="285" y="269"/>
                      <a:pt x="376" y="262"/>
                      <a:pt x="414" y="26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39" name="Freeform 491"/>
              <p:cNvSpPr>
                <a:spLocks/>
              </p:cNvSpPr>
              <p:nvPr/>
            </p:nvSpPr>
            <p:spPr bwMode="auto">
              <a:xfrm>
                <a:off x="3554" y="1075"/>
                <a:ext cx="377" cy="239"/>
              </a:xfrm>
              <a:custGeom>
                <a:avLst/>
                <a:gdLst>
                  <a:gd name="T0" fmla="*/ 42 w 377"/>
                  <a:gd name="T1" fmla="*/ 239 h 239"/>
                  <a:gd name="T2" fmla="*/ 335 w 377"/>
                  <a:gd name="T3" fmla="*/ 146 h 239"/>
                  <a:gd name="T4" fmla="*/ 342 w 377"/>
                  <a:gd name="T5" fmla="*/ 47 h 239"/>
                  <a:gd name="T6" fmla="*/ 0 w 377"/>
                  <a:gd name="T7" fmla="*/ 0 h 23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77" h="239">
                    <a:moveTo>
                      <a:pt x="42" y="239"/>
                    </a:moveTo>
                    <a:cubicBezTo>
                      <a:pt x="89" y="224"/>
                      <a:pt x="285" y="178"/>
                      <a:pt x="335" y="146"/>
                    </a:cubicBezTo>
                    <a:cubicBezTo>
                      <a:pt x="372" y="115"/>
                      <a:pt x="377" y="75"/>
                      <a:pt x="342" y="47"/>
                    </a:cubicBezTo>
                    <a:cubicBezTo>
                      <a:pt x="286" y="23"/>
                      <a:pt x="71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40" name="Freeform 492"/>
              <p:cNvSpPr>
                <a:spLocks/>
              </p:cNvSpPr>
              <p:nvPr/>
            </p:nvSpPr>
            <p:spPr bwMode="auto">
              <a:xfrm>
                <a:off x="3646" y="997"/>
                <a:ext cx="660" cy="336"/>
              </a:xfrm>
              <a:custGeom>
                <a:avLst/>
                <a:gdLst>
                  <a:gd name="T0" fmla="*/ 382 w 646"/>
                  <a:gd name="T1" fmla="*/ 529 h 300"/>
                  <a:gd name="T2" fmla="*/ 543 w 646"/>
                  <a:gd name="T3" fmla="*/ 447 h 300"/>
                  <a:gd name="T4" fmla="*/ 675 w 646"/>
                  <a:gd name="T5" fmla="*/ 337 h 300"/>
                  <a:gd name="T6" fmla="*/ 698 w 646"/>
                  <a:gd name="T7" fmla="*/ 188 h 300"/>
                  <a:gd name="T8" fmla="*/ 511 w 646"/>
                  <a:gd name="T9" fmla="*/ 106 h 300"/>
                  <a:gd name="T10" fmla="*/ 0 w 646"/>
                  <a:gd name="T11" fmla="*/ 0 h 3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46" h="300">
                    <a:moveTo>
                      <a:pt x="343" y="300"/>
                    </a:moveTo>
                    <a:cubicBezTo>
                      <a:pt x="367" y="292"/>
                      <a:pt x="443" y="272"/>
                      <a:pt x="487" y="254"/>
                    </a:cubicBezTo>
                    <a:cubicBezTo>
                      <a:pt x="531" y="236"/>
                      <a:pt x="584" y="216"/>
                      <a:pt x="607" y="191"/>
                    </a:cubicBezTo>
                    <a:cubicBezTo>
                      <a:pt x="628" y="173"/>
                      <a:pt x="646" y="125"/>
                      <a:pt x="627" y="107"/>
                    </a:cubicBezTo>
                    <a:cubicBezTo>
                      <a:pt x="603" y="85"/>
                      <a:pt x="563" y="79"/>
                      <a:pt x="459" y="61"/>
                    </a:cubicBezTo>
                    <a:cubicBezTo>
                      <a:pt x="355" y="43"/>
                      <a:pt x="76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41" name="Freeform 493"/>
              <p:cNvSpPr>
                <a:spLocks/>
              </p:cNvSpPr>
              <p:nvPr/>
            </p:nvSpPr>
            <p:spPr bwMode="auto">
              <a:xfrm>
                <a:off x="4116" y="955"/>
                <a:ext cx="630" cy="397"/>
              </a:xfrm>
              <a:custGeom>
                <a:avLst/>
                <a:gdLst>
                  <a:gd name="T0" fmla="*/ 320 w 630"/>
                  <a:gd name="T1" fmla="*/ 397 h 397"/>
                  <a:gd name="T2" fmla="*/ 468 w 630"/>
                  <a:gd name="T3" fmla="*/ 345 h 397"/>
                  <a:gd name="T4" fmla="*/ 590 w 630"/>
                  <a:gd name="T5" fmla="*/ 275 h 397"/>
                  <a:gd name="T6" fmla="*/ 611 w 630"/>
                  <a:gd name="T7" fmla="*/ 181 h 397"/>
                  <a:gd name="T8" fmla="*/ 439 w 630"/>
                  <a:gd name="T9" fmla="*/ 129 h 397"/>
                  <a:gd name="T10" fmla="*/ 0 w 630"/>
                  <a:gd name="T11" fmla="*/ 0 h 3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30" h="397">
                    <a:moveTo>
                      <a:pt x="320" y="397"/>
                    </a:moveTo>
                    <a:cubicBezTo>
                      <a:pt x="345" y="388"/>
                      <a:pt x="423" y="366"/>
                      <a:pt x="468" y="345"/>
                    </a:cubicBezTo>
                    <a:cubicBezTo>
                      <a:pt x="513" y="325"/>
                      <a:pt x="567" y="303"/>
                      <a:pt x="590" y="275"/>
                    </a:cubicBezTo>
                    <a:cubicBezTo>
                      <a:pt x="612" y="255"/>
                      <a:pt x="630" y="201"/>
                      <a:pt x="611" y="181"/>
                    </a:cubicBezTo>
                    <a:cubicBezTo>
                      <a:pt x="586" y="156"/>
                      <a:pt x="541" y="159"/>
                      <a:pt x="439" y="129"/>
                    </a:cubicBezTo>
                    <a:cubicBezTo>
                      <a:pt x="337" y="99"/>
                      <a:pt x="91" y="27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72816" name="Picture 571" descr="laptop_keyboard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3381" y="2696"/>
              <a:ext cx="245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817" name="Freeform 572"/>
            <p:cNvSpPr>
              <a:spLocks/>
            </p:cNvSpPr>
            <p:nvPr/>
          </p:nvSpPr>
          <p:spPr bwMode="auto">
            <a:xfrm>
              <a:off x="3462" y="2598"/>
              <a:ext cx="197" cy="131"/>
            </a:xfrm>
            <a:custGeom>
              <a:avLst/>
              <a:gdLst>
                <a:gd name="T0" fmla="*/ 0 w 2982"/>
                <a:gd name="T1" fmla="*/ 0 h 2442"/>
                <a:gd name="T2" fmla="*/ 0 w 2982"/>
                <a:gd name="T3" fmla="*/ 0 h 2442"/>
                <a:gd name="T4" fmla="*/ 0 w 2982"/>
                <a:gd name="T5" fmla="*/ 0 h 2442"/>
                <a:gd name="T6" fmla="*/ 0 w 2982"/>
                <a:gd name="T7" fmla="*/ 0 h 2442"/>
                <a:gd name="T8" fmla="*/ 0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72818" name="Picture 573" descr="screen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2" y="2601"/>
              <a:ext cx="179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819" name="Freeform 574"/>
            <p:cNvSpPr>
              <a:spLocks/>
            </p:cNvSpPr>
            <p:nvPr/>
          </p:nvSpPr>
          <p:spPr bwMode="auto">
            <a:xfrm>
              <a:off x="3498" y="2594"/>
              <a:ext cx="167" cy="25"/>
            </a:xfrm>
            <a:custGeom>
              <a:avLst/>
              <a:gdLst>
                <a:gd name="T0" fmla="*/ 0 w 2528"/>
                <a:gd name="T1" fmla="*/ 0 h 455"/>
                <a:gd name="T2" fmla="*/ 0 w 2528"/>
                <a:gd name="T3" fmla="*/ 0 h 455"/>
                <a:gd name="T4" fmla="*/ 0 w 2528"/>
                <a:gd name="T5" fmla="*/ 0 h 455"/>
                <a:gd name="T6" fmla="*/ 0 w 2528"/>
                <a:gd name="T7" fmla="*/ 0 h 455"/>
                <a:gd name="T8" fmla="*/ 0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20" name="Freeform 575"/>
            <p:cNvSpPr>
              <a:spLocks/>
            </p:cNvSpPr>
            <p:nvPr/>
          </p:nvSpPr>
          <p:spPr bwMode="auto">
            <a:xfrm>
              <a:off x="3461" y="2594"/>
              <a:ext cx="46" cy="102"/>
            </a:xfrm>
            <a:custGeom>
              <a:avLst/>
              <a:gdLst>
                <a:gd name="T0" fmla="*/ 0 w 702"/>
                <a:gd name="T1" fmla="*/ 0 h 1893"/>
                <a:gd name="T2" fmla="*/ 0 w 702"/>
                <a:gd name="T3" fmla="*/ 0 h 1893"/>
                <a:gd name="T4" fmla="*/ 0 w 702"/>
                <a:gd name="T5" fmla="*/ 0 h 1893"/>
                <a:gd name="T6" fmla="*/ 0 w 702"/>
                <a:gd name="T7" fmla="*/ 0 h 1893"/>
                <a:gd name="T8" fmla="*/ 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21" name="Freeform 576"/>
            <p:cNvSpPr>
              <a:spLocks/>
            </p:cNvSpPr>
            <p:nvPr/>
          </p:nvSpPr>
          <p:spPr bwMode="auto">
            <a:xfrm>
              <a:off x="3614" y="2612"/>
              <a:ext cx="50" cy="117"/>
            </a:xfrm>
            <a:custGeom>
              <a:avLst/>
              <a:gdLst>
                <a:gd name="T0" fmla="*/ 0 w 756"/>
                <a:gd name="T1" fmla="*/ 0 h 2184"/>
                <a:gd name="T2" fmla="*/ 0 w 756"/>
                <a:gd name="T3" fmla="*/ 0 h 2184"/>
                <a:gd name="T4" fmla="*/ 0 w 756"/>
                <a:gd name="T5" fmla="*/ 0 h 2184"/>
                <a:gd name="T6" fmla="*/ 0 w 756"/>
                <a:gd name="T7" fmla="*/ 0 h 2184"/>
                <a:gd name="T8" fmla="*/ 0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22" name="Freeform 577"/>
            <p:cNvSpPr>
              <a:spLocks/>
            </p:cNvSpPr>
            <p:nvPr/>
          </p:nvSpPr>
          <p:spPr bwMode="auto">
            <a:xfrm>
              <a:off x="3460" y="2690"/>
              <a:ext cx="183" cy="40"/>
            </a:xfrm>
            <a:custGeom>
              <a:avLst/>
              <a:gdLst>
                <a:gd name="T0" fmla="*/ 0 w 2773"/>
                <a:gd name="T1" fmla="*/ 0 h 738"/>
                <a:gd name="T2" fmla="*/ 0 w 2773"/>
                <a:gd name="T3" fmla="*/ 0 h 738"/>
                <a:gd name="T4" fmla="*/ 0 w 2773"/>
                <a:gd name="T5" fmla="*/ 0 h 738"/>
                <a:gd name="T6" fmla="*/ 0 w 2773"/>
                <a:gd name="T7" fmla="*/ 0 h 738"/>
                <a:gd name="T8" fmla="*/ 0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23" name="Freeform 578"/>
            <p:cNvSpPr>
              <a:spLocks/>
            </p:cNvSpPr>
            <p:nvPr/>
          </p:nvSpPr>
          <p:spPr bwMode="auto">
            <a:xfrm>
              <a:off x="3619" y="2613"/>
              <a:ext cx="47" cy="118"/>
            </a:xfrm>
            <a:custGeom>
              <a:avLst/>
              <a:gdLst>
                <a:gd name="T0" fmla="*/ 0 w 637"/>
                <a:gd name="T1" fmla="*/ 0 h 1659"/>
                <a:gd name="T2" fmla="*/ 0 w 637"/>
                <a:gd name="T3" fmla="*/ 0 h 1659"/>
                <a:gd name="T4" fmla="*/ 0 w 637"/>
                <a:gd name="T5" fmla="*/ 0 h 1659"/>
                <a:gd name="T6" fmla="*/ 0 w 637"/>
                <a:gd name="T7" fmla="*/ 0 h 1659"/>
                <a:gd name="T8" fmla="*/ 0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24" name="Freeform 579"/>
            <p:cNvSpPr>
              <a:spLocks/>
            </p:cNvSpPr>
            <p:nvPr/>
          </p:nvSpPr>
          <p:spPr bwMode="auto">
            <a:xfrm>
              <a:off x="3460" y="2696"/>
              <a:ext cx="163" cy="39"/>
            </a:xfrm>
            <a:custGeom>
              <a:avLst/>
              <a:gdLst>
                <a:gd name="T0" fmla="*/ 0 w 2216"/>
                <a:gd name="T1" fmla="*/ 0 h 550"/>
                <a:gd name="T2" fmla="*/ 0 w 2216"/>
                <a:gd name="T3" fmla="*/ 0 h 550"/>
                <a:gd name="T4" fmla="*/ 0 w 2216"/>
                <a:gd name="T5" fmla="*/ 0 h 550"/>
                <a:gd name="T6" fmla="*/ 0 w 2216"/>
                <a:gd name="T7" fmla="*/ 0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72825" name="Group 580"/>
            <p:cNvGrpSpPr>
              <a:grpSpLocks/>
            </p:cNvGrpSpPr>
            <p:nvPr/>
          </p:nvGrpSpPr>
          <p:grpSpPr bwMode="auto">
            <a:xfrm>
              <a:off x="3458" y="2737"/>
              <a:ext cx="55" cy="24"/>
              <a:chOff x="1740" y="2642"/>
              <a:chExt cx="752" cy="327"/>
            </a:xfrm>
          </p:grpSpPr>
          <p:sp>
            <p:nvSpPr>
              <p:cNvPr id="72830" name="Freeform 581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31" name="Freeform 582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32" name="Freeform 583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33" name="Freeform 584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34" name="Freeform 585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35" name="Freeform 586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2826" name="Freeform 587"/>
            <p:cNvSpPr>
              <a:spLocks/>
            </p:cNvSpPr>
            <p:nvPr/>
          </p:nvSpPr>
          <p:spPr bwMode="auto">
            <a:xfrm>
              <a:off x="3552" y="2741"/>
              <a:ext cx="67" cy="51"/>
            </a:xfrm>
            <a:custGeom>
              <a:avLst/>
              <a:gdLst>
                <a:gd name="T0" fmla="*/ 0 w 990"/>
                <a:gd name="T1" fmla="*/ 0 h 792"/>
                <a:gd name="T2" fmla="*/ 0 w 990"/>
                <a:gd name="T3" fmla="*/ 0 h 792"/>
                <a:gd name="T4" fmla="*/ 0 w 990"/>
                <a:gd name="T5" fmla="*/ 0 h 792"/>
                <a:gd name="T6" fmla="*/ 0 w 990"/>
                <a:gd name="T7" fmla="*/ 0 h 792"/>
                <a:gd name="T8" fmla="*/ 0 w 990"/>
                <a:gd name="T9" fmla="*/ 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27" name="Freeform 588"/>
            <p:cNvSpPr>
              <a:spLocks/>
            </p:cNvSpPr>
            <p:nvPr/>
          </p:nvSpPr>
          <p:spPr bwMode="auto">
            <a:xfrm>
              <a:off x="3381" y="2745"/>
              <a:ext cx="171" cy="46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28" name="Freeform 591"/>
            <p:cNvSpPr>
              <a:spLocks/>
            </p:cNvSpPr>
            <p:nvPr/>
          </p:nvSpPr>
          <p:spPr bwMode="auto">
            <a:xfrm>
              <a:off x="3387" y="2738"/>
              <a:ext cx="162" cy="4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29" name="Freeform 592"/>
            <p:cNvSpPr>
              <a:spLocks/>
            </p:cNvSpPr>
            <p:nvPr/>
          </p:nvSpPr>
          <p:spPr bwMode="auto">
            <a:xfrm flipV="1">
              <a:off x="3549" y="2735"/>
              <a:ext cx="66" cy="4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2729" name="Group 631"/>
          <p:cNvGrpSpPr>
            <a:grpSpLocks/>
          </p:cNvGrpSpPr>
          <p:nvPr/>
        </p:nvGrpSpPr>
        <p:grpSpPr bwMode="auto">
          <a:xfrm>
            <a:off x="3308350" y="4614863"/>
            <a:ext cx="585788" cy="419100"/>
            <a:chOff x="5096" y="2218"/>
            <a:chExt cx="369" cy="264"/>
          </a:xfrm>
        </p:grpSpPr>
        <p:grpSp>
          <p:nvGrpSpPr>
            <p:cNvPr id="72806" name="Group 622"/>
            <p:cNvGrpSpPr>
              <a:grpSpLocks/>
            </p:cNvGrpSpPr>
            <p:nvPr/>
          </p:nvGrpSpPr>
          <p:grpSpPr bwMode="auto">
            <a:xfrm>
              <a:off x="5096" y="2218"/>
              <a:ext cx="327" cy="81"/>
              <a:chOff x="2199" y="955"/>
              <a:chExt cx="2547" cy="506"/>
            </a:xfrm>
          </p:grpSpPr>
          <p:sp>
            <p:nvSpPr>
              <p:cNvPr id="72809" name="Freeform 623"/>
              <p:cNvSpPr>
                <a:spLocks/>
              </p:cNvSpPr>
              <p:nvPr/>
            </p:nvSpPr>
            <p:spPr bwMode="auto">
              <a:xfrm>
                <a:off x="2199" y="1166"/>
                <a:ext cx="260" cy="281"/>
              </a:xfrm>
              <a:custGeom>
                <a:avLst/>
                <a:gdLst>
                  <a:gd name="T0" fmla="*/ 260 w 260"/>
                  <a:gd name="T1" fmla="*/ 0 h 281"/>
                  <a:gd name="T2" fmla="*/ 42 w 260"/>
                  <a:gd name="T3" fmla="*/ 112 h 281"/>
                  <a:gd name="T4" fmla="*/ 35 w 260"/>
                  <a:gd name="T5" fmla="*/ 211 h 281"/>
                  <a:gd name="T6" fmla="*/ 253 w 260"/>
                  <a:gd name="T7" fmla="*/ 281 h 28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0" h="281">
                    <a:moveTo>
                      <a:pt x="260" y="0"/>
                    </a:moveTo>
                    <a:cubicBezTo>
                      <a:pt x="224" y="19"/>
                      <a:pt x="79" y="77"/>
                      <a:pt x="42" y="112"/>
                    </a:cubicBezTo>
                    <a:cubicBezTo>
                      <a:pt x="5" y="143"/>
                      <a:pt x="0" y="183"/>
                      <a:pt x="35" y="211"/>
                    </a:cubicBezTo>
                    <a:cubicBezTo>
                      <a:pt x="70" y="239"/>
                      <a:pt x="208" y="266"/>
                      <a:pt x="253" y="281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10" name="Freeform 624"/>
              <p:cNvSpPr>
                <a:spLocks/>
              </p:cNvSpPr>
              <p:nvPr/>
            </p:nvSpPr>
            <p:spPr bwMode="auto">
              <a:xfrm>
                <a:off x="2482" y="1040"/>
                <a:ext cx="900" cy="421"/>
              </a:xfrm>
              <a:custGeom>
                <a:avLst/>
                <a:gdLst>
                  <a:gd name="T0" fmla="*/ 531 w 900"/>
                  <a:gd name="T1" fmla="*/ 0 h 421"/>
                  <a:gd name="T2" fmla="*/ 279 w 900"/>
                  <a:gd name="T3" fmla="*/ 77 h 421"/>
                  <a:gd name="T4" fmla="*/ 68 w 900"/>
                  <a:gd name="T5" fmla="*/ 182 h 421"/>
                  <a:gd name="T6" fmla="*/ 33 w 900"/>
                  <a:gd name="T7" fmla="*/ 323 h 421"/>
                  <a:gd name="T8" fmla="*/ 328 w 900"/>
                  <a:gd name="T9" fmla="*/ 400 h 421"/>
                  <a:gd name="T10" fmla="*/ 812 w 900"/>
                  <a:gd name="T11" fmla="*/ 421 h 421"/>
                  <a:gd name="T12" fmla="*/ 855 w 900"/>
                  <a:gd name="T13" fmla="*/ 400 h 4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00" h="421">
                    <a:moveTo>
                      <a:pt x="531" y="0"/>
                    </a:moveTo>
                    <a:cubicBezTo>
                      <a:pt x="489" y="13"/>
                      <a:pt x="356" y="47"/>
                      <a:pt x="279" y="77"/>
                    </a:cubicBezTo>
                    <a:cubicBezTo>
                      <a:pt x="202" y="107"/>
                      <a:pt x="109" y="141"/>
                      <a:pt x="68" y="182"/>
                    </a:cubicBezTo>
                    <a:cubicBezTo>
                      <a:pt x="31" y="213"/>
                      <a:pt x="0" y="292"/>
                      <a:pt x="33" y="323"/>
                    </a:cubicBezTo>
                    <a:cubicBezTo>
                      <a:pt x="76" y="359"/>
                      <a:pt x="198" y="384"/>
                      <a:pt x="328" y="400"/>
                    </a:cubicBezTo>
                    <a:cubicBezTo>
                      <a:pt x="458" y="416"/>
                      <a:pt x="724" y="421"/>
                      <a:pt x="812" y="421"/>
                    </a:cubicBezTo>
                    <a:cubicBezTo>
                      <a:pt x="900" y="421"/>
                      <a:pt x="846" y="404"/>
                      <a:pt x="855" y="40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11" name="Freeform 625"/>
              <p:cNvSpPr>
                <a:spLocks/>
              </p:cNvSpPr>
              <p:nvPr/>
            </p:nvSpPr>
            <p:spPr bwMode="auto">
              <a:xfrm>
                <a:off x="2782" y="1068"/>
                <a:ext cx="428" cy="269"/>
              </a:xfrm>
              <a:custGeom>
                <a:avLst/>
                <a:gdLst>
                  <a:gd name="T0" fmla="*/ 428 w 428"/>
                  <a:gd name="T1" fmla="*/ 0 h 269"/>
                  <a:gd name="T2" fmla="*/ 217 w 428"/>
                  <a:gd name="T3" fmla="*/ 35 h 269"/>
                  <a:gd name="T4" fmla="*/ 21 w 428"/>
                  <a:gd name="T5" fmla="*/ 140 h 269"/>
                  <a:gd name="T6" fmla="*/ 91 w 428"/>
                  <a:gd name="T7" fmla="*/ 246 h 269"/>
                  <a:gd name="T8" fmla="*/ 231 w 428"/>
                  <a:gd name="T9" fmla="*/ 267 h 269"/>
                  <a:gd name="T10" fmla="*/ 414 w 428"/>
                  <a:gd name="T11" fmla="*/ 260 h 2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28" h="269">
                    <a:moveTo>
                      <a:pt x="428" y="0"/>
                    </a:moveTo>
                    <a:cubicBezTo>
                      <a:pt x="428" y="0"/>
                      <a:pt x="217" y="35"/>
                      <a:pt x="217" y="35"/>
                    </a:cubicBezTo>
                    <a:cubicBezTo>
                      <a:pt x="217" y="35"/>
                      <a:pt x="42" y="105"/>
                      <a:pt x="21" y="140"/>
                    </a:cubicBezTo>
                    <a:cubicBezTo>
                      <a:pt x="0" y="175"/>
                      <a:pt x="14" y="217"/>
                      <a:pt x="91" y="246"/>
                    </a:cubicBezTo>
                    <a:cubicBezTo>
                      <a:pt x="126" y="267"/>
                      <a:pt x="177" y="265"/>
                      <a:pt x="231" y="267"/>
                    </a:cubicBezTo>
                    <a:cubicBezTo>
                      <a:pt x="285" y="269"/>
                      <a:pt x="376" y="262"/>
                      <a:pt x="414" y="26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12" name="Freeform 626"/>
              <p:cNvSpPr>
                <a:spLocks/>
              </p:cNvSpPr>
              <p:nvPr/>
            </p:nvSpPr>
            <p:spPr bwMode="auto">
              <a:xfrm>
                <a:off x="3554" y="1075"/>
                <a:ext cx="377" cy="239"/>
              </a:xfrm>
              <a:custGeom>
                <a:avLst/>
                <a:gdLst>
                  <a:gd name="T0" fmla="*/ 42 w 377"/>
                  <a:gd name="T1" fmla="*/ 239 h 239"/>
                  <a:gd name="T2" fmla="*/ 335 w 377"/>
                  <a:gd name="T3" fmla="*/ 146 h 239"/>
                  <a:gd name="T4" fmla="*/ 342 w 377"/>
                  <a:gd name="T5" fmla="*/ 47 h 239"/>
                  <a:gd name="T6" fmla="*/ 0 w 377"/>
                  <a:gd name="T7" fmla="*/ 0 h 23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77" h="239">
                    <a:moveTo>
                      <a:pt x="42" y="239"/>
                    </a:moveTo>
                    <a:cubicBezTo>
                      <a:pt x="89" y="224"/>
                      <a:pt x="285" y="178"/>
                      <a:pt x="335" y="146"/>
                    </a:cubicBezTo>
                    <a:cubicBezTo>
                      <a:pt x="372" y="115"/>
                      <a:pt x="377" y="75"/>
                      <a:pt x="342" y="47"/>
                    </a:cubicBezTo>
                    <a:cubicBezTo>
                      <a:pt x="286" y="23"/>
                      <a:pt x="71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13" name="Freeform 627"/>
              <p:cNvSpPr>
                <a:spLocks/>
              </p:cNvSpPr>
              <p:nvPr/>
            </p:nvSpPr>
            <p:spPr bwMode="auto">
              <a:xfrm>
                <a:off x="3646" y="997"/>
                <a:ext cx="660" cy="336"/>
              </a:xfrm>
              <a:custGeom>
                <a:avLst/>
                <a:gdLst>
                  <a:gd name="T0" fmla="*/ 382 w 646"/>
                  <a:gd name="T1" fmla="*/ 529 h 300"/>
                  <a:gd name="T2" fmla="*/ 543 w 646"/>
                  <a:gd name="T3" fmla="*/ 447 h 300"/>
                  <a:gd name="T4" fmla="*/ 675 w 646"/>
                  <a:gd name="T5" fmla="*/ 337 h 300"/>
                  <a:gd name="T6" fmla="*/ 698 w 646"/>
                  <a:gd name="T7" fmla="*/ 188 h 300"/>
                  <a:gd name="T8" fmla="*/ 511 w 646"/>
                  <a:gd name="T9" fmla="*/ 106 h 300"/>
                  <a:gd name="T10" fmla="*/ 0 w 646"/>
                  <a:gd name="T11" fmla="*/ 0 h 3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46" h="300">
                    <a:moveTo>
                      <a:pt x="343" y="300"/>
                    </a:moveTo>
                    <a:cubicBezTo>
                      <a:pt x="367" y="292"/>
                      <a:pt x="443" y="272"/>
                      <a:pt x="487" y="254"/>
                    </a:cubicBezTo>
                    <a:cubicBezTo>
                      <a:pt x="531" y="236"/>
                      <a:pt x="584" y="216"/>
                      <a:pt x="607" y="191"/>
                    </a:cubicBezTo>
                    <a:cubicBezTo>
                      <a:pt x="628" y="173"/>
                      <a:pt x="646" y="125"/>
                      <a:pt x="627" y="107"/>
                    </a:cubicBezTo>
                    <a:cubicBezTo>
                      <a:pt x="603" y="85"/>
                      <a:pt x="563" y="79"/>
                      <a:pt x="459" y="61"/>
                    </a:cubicBezTo>
                    <a:cubicBezTo>
                      <a:pt x="355" y="43"/>
                      <a:pt x="76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14" name="Freeform 628"/>
              <p:cNvSpPr>
                <a:spLocks/>
              </p:cNvSpPr>
              <p:nvPr/>
            </p:nvSpPr>
            <p:spPr bwMode="auto">
              <a:xfrm>
                <a:off x="4116" y="955"/>
                <a:ext cx="630" cy="397"/>
              </a:xfrm>
              <a:custGeom>
                <a:avLst/>
                <a:gdLst>
                  <a:gd name="T0" fmla="*/ 320 w 630"/>
                  <a:gd name="T1" fmla="*/ 397 h 397"/>
                  <a:gd name="T2" fmla="*/ 468 w 630"/>
                  <a:gd name="T3" fmla="*/ 345 h 397"/>
                  <a:gd name="T4" fmla="*/ 590 w 630"/>
                  <a:gd name="T5" fmla="*/ 275 h 397"/>
                  <a:gd name="T6" fmla="*/ 611 w 630"/>
                  <a:gd name="T7" fmla="*/ 181 h 397"/>
                  <a:gd name="T8" fmla="*/ 439 w 630"/>
                  <a:gd name="T9" fmla="*/ 129 h 397"/>
                  <a:gd name="T10" fmla="*/ 0 w 630"/>
                  <a:gd name="T11" fmla="*/ 0 h 3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30" h="397">
                    <a:moveTo>
                      <a:pt x="320" y="397"/>
                    </a:moveTo>
                    <a:cubicBezTo>
                      <a:pt x="345" y="388"/>
                      <a:pt x="423" y="366"/>
                      <a:pt x="468" y="345"/>
                    </a:cubicBezTo>
                    <a:cubicBezTo>
                      <a:pt x="513" y="325"/>
                      <a:pt x="567" y="303"/>
                      <a:pt x="590" y="275"/>
                    </a:cubicBezTo>
                    <a:cubicBezTo>
                      <a:pt x="612" y="255"/>
                      <a:pt x="630" y="201"/>
                      <a:pt x="611" y="181"/>
                    </a:cubicBezTo>
                    <a:cubicBezTo>
                      <a:pt x="586" y="156"/>
                      <a:pt x="541" y="159"/>
                      <a:pt x="439" y="129"/>
                    </a:cubicBezTo>
                    <a:cubicBezTo>
                      <a:pt x="337" y="99"/>
                      <a:pt x="91" y="27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72807" name="Picture 629" descr="access_point_stylized_small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2" y="2250"/>
              <a:ext cx="273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808" name="Picture 630" descr="access_point_stylized_small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5" y="2251"/>
              <a:ext cx="2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2730" name="Group 633"/>
          <p:cNvGrpSpPr>
            <a:grpSpLocks/>
          </p:cNvGrpSpPr>
          <p:nvPr/>
        </p:nvGrpSpPr>
        <p:grpSpPr bwMode="auto">
          <a:xfrm>
            <a:off x="3009900" y="5040313"/>
            <a:ext cx="635000" cy="485775"/>
            <a:chOff x="3061" y="2530"/>
            <a:chExt cx="400" cy="306"/>
          </a:xfrm>
        </p:grpSpPr>
        <p:grpSp>
          <p:nvGrpSpPr>
            <p:cNvPr id="72775" name="Group 634"/>
            <p:cNvGrpSpPr>
              <a:grpSpLocks/>
            </p:cNvGrpSpPr>
            <p:nvPr/>
          </p:nvGrpSpPr>
          <p:grpSpPr bwMode="auto">
            <a:xfrm>
              <a:off x="3061" y="2530"/>
              <a:ext cx="327" cy="81"/>
              <a:chOff x="2199" y="955"/>
              <a:chExt cx="2547" cy="506"/>
            </a:xfrm>
          </p:grpSpPr>
          <p:sp>
            <p:nvSpPr>
              <p:cNvPr id="72800" name="Freeform 635"/>
              <p:cNvSpPr>
                <a:spLocks/>
              </p:cNvSpPr>
              <p:nvPr/>
            </p:nvSpPr>
            <p:spPr bwMode="auto">
              <a:xfrm>
                <a:off x="2199" y="1166"/>
                <a:ext cx="260" cy="281"/>
              </a:xfrm>
              <a:custGeom>
                <a:avLst/>
                <a:gdLst>
                  <a:gd name="T0" fmla="*/ 260 w 260"/>
                  <a:gd name="T1" fmla="*/ 0 h 281"/>
                  <a:gd name="T2" fmla="*/ 42 w 260"/>
                  <a:gd name="T3" fmla="*/ 112 h 281"/>
                  <a:gd name="T4" fmla="*/ 35 w 260"/>
                  <a:gd name="T5" fmla="*/ 211 h 281"/>
                  <a:gd name="T6" fmla="*/ 253 w 260"/>
                  <a:gd name="T7" fmla="*/ 281 h 28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0" h="281">
                    <a:moveTo>
                      <a:pt x="260" y="0"/>
                    </a:moveTo>
                    <a:cubicBezTo>
                      <a:pt x="224" y="19"/>
                      <a:pt x="79" y="77"/>
                      <a:pt x="42" y="112"/>
                    </a:cubicBezTo>
                    <a:cubicBezTo>
                      <a:pt x="5" y="143"/>
                      <a:pt x="0" y="183"/>
                      <a:pt x="35" y="211"/>
                    </a:cubicBezTo>
                    <a:cubicBezTo>
                      <a:pt x="70" y="239"/>
                      <a:pt x="208" y="266"/>
                      <a:pt x="253" y="281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01" name="Freeform 636"/>
              <p:cNvSpPr>
                <a:spLocks/>
              </p:cNvSpPr>
              <p:nvPr/>
            </p:nvSpPr>
            <p:spPr bwMode="auto">
              <a:xfrm>
                <a:off x="2482" y="1040"/>
                <a:ext cx="900" cy="421"/>
              </a:xfrm>
              <a:custGeom>
                <a:avLst/>
                <a:gdLst>
                  <a:gd name="T0" fmla="*/ 531 w 900"/>
                  <a:gd name="T1" fmla="*/ 0 h 421"/>
                  <a:gd name="T2" fmla="*/ 279 w 900"/>
                  <a:gd name="T3" fmla="*/ 77 h 421"/>
                  <a:gd name="T4" fmla="*/ 68 w 900"/>
                  <a:gd name="T5" fmla="*/ 182 h 421"/>
                  <a:gd name="T6" fmla="*/ 33 w 900"/>
                  <a:gd name="T7" fmla="*/ 323 h 421"/>
                  <a:gd name="T8" fmla="*/ 328 w 900"/>
                  <a:gd name="T9" fmla="*/ 400 h 421"/>
                  <a:gd name="T10" fmla="*/ 812 w 900"/>
                  <a:gd name="T11" fmla="*/ 421 h 421"/>
                  <a:gd name="T12" fmla="*/ 855 w 900"/>
                  <a:gd name="T13" fmla="*/ 400 h 4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00" h="421">
                    <a:moveTo>
                      <a:pt x="531" y="0"/>
                    </a:moveTo>
                    <a:cubicBezTo>
                      <a:pt x="489" y="13"/>
                      <a:pt x="356" y="47"/>
                      <a:pt x="279" y="77"/>
                    </a:cubicBezTo>
                    <a:cubicBezTo>
                      <a:pt x="202" y="107"/>
                      <a:pt x="109" y="141"/>
                      <a:pt x="68" y="182"/>
                    </a:cubicBezTo>
                    <a:cubicBezTo>
                      <a:pt x="31" y="213"/>
                      <a:pt x="0" y="292"/>
                      <a:pt x="33" y="323"/>
                    </a:cubicBezTo>
                    <a:cubicBezTo>
                      <a:pt x="76" y="359"/>
                      <a:pt x="198" y="384"/>
                      <a:pt x="328" y="400"/>
                    </a:cubicBezTo>
                    <a:cubicBezTo>
                      <a:pt x="458" y="416"/>
                      <a:pt x="724" y="421"/>
                      <a:pt x="812" y="421"/>
                    </a:cubicBezTo>
                    <a:cubicBezTo>
                      <a:pt x="900" y="421"/>
                      <a:pt x="846" y="404"/>
                      <a:pt x="855" y="40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02" name="Freeform 637"/>
              <p:cNvSpPr>
                <a:spLocks/>
              </p:cNvSpPr>
              <p:nvPr/>
            </p:nvSpPr>
            <p:spPr bwMode="auto">
              <a:xfrm>
                <a:off x="2782" y="1068"/>
                <a:ext cx="428" cy="269"/>
              </a:xfrm>
              <a:custGeom>
                <a:avLst/>
                <a:gdLst>
                  <a:gd name="T0" fmla="*/ 428 w 428"/>
                  <a:gd name="T1" fmla="*/ 0 h 269"/>
                  <a:gd name="T2" fmla="*/ 217 w 428"/>
                  <a:gd name="T3" fmla="*/ 35 h 269"/>
                  <a:gd name="T4" fmla="*/ 21 w 428"/>
                  <a:gd name="T5" fmla="*/ 140 h 269"/>
                  <a:gd name="T6" fmla="*/ 91 w 428"/>
                  <a:gd name="T7" fmla="*/ 246 h 269"/>
                  <a:gd name="T8" fmla="*/ 231 w 428"/>
                  <a:gd name="T9" fmla="*/ 267 h 269"/>
                  <a:gd name="T10" fmla="*/ 414 w 428"/>
                  <a:gd name="T11" fmla="*/ 260 h 2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28" h="269">
                    <a:moveTo>
                      <a:pt x="428" y="0"/>
                    </a:moveTo>
                    <a:cubicBezTo>
                      <a:pt x="428" y="0"/>
                      <a:pt x="217" y="35"/>
                      <a:pt x="217" y="35"/>
                    </a:cubicBezTo>
                    <a:cubicBezTo>
                      <a:pt x="217" y="35"/>
                      <a:pt x="42" y="105"/>
                      <a:pt x="21" y="140"/>
                    </a:cubicBezTo>
                    <a:cubicBezTo>
                      <a:pt x="0" y="175"/>
                      <a:pt x="14" y="217"/>
                      <a:pt x="91" y="246"/>
                    </a:cubicBezTo>
                    <a:cubicBezTo>
                      <a:pt x="126" y="267"/>
                      <a:pt x="177" y="265"/>
                      <a:pt x="231" y="267"/>
                    </a:cubicBezTo>
                    <a:cubicBezTo>
                      <a:pt x="285" y="269"/>
                      <a:pt x="376" y="262"/>
                      <a:pt x="414" y="26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03" name="Freeform 638"/>
              <p:cNvSpPr>
                <a:spLocks/>
              </p:cNvSpPr>
              <p:nvPr/>
            </p:nvSpPr>
            <p:spPr bwMode="auto">
              <a:xfrm>
                <a:off x="3554" y="1075"/>
                <a:ext cx="377" cy="239"/>
              </a:xfrm>
              <a:custGeom>
                <a:avLst/>
                <a:gdLst>
                  <a:gd name="T0" fmla="*/ 42 w 377"/>
                  <a:gd name="T1" fmla="*/ 239 h 239"/>
                  <a:gd name="T2" fmla="*/ 335 w 377"/>
                  <a:gd name="T3" fmla="*/ 146 h 239"/>
                  <a:gd name="T4" fmla="*/ 342 w 377"/>
                  <a:gd name="T5" fmla="*/ 47 h 239"/>
                  <a:gd name="T6" fmla="*/ 0 w 377"/>
                  <a:gd name="T7" fmla="*/ 0 h 23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77" h="239">
                    <a:moveTo>
                      <a:pt x="42" y="239"/>
                    </a:moveTo>
                    <a:cubicBezTo>
                      <a:pt x="89" y="224"/>
                      <a:pt x="285" y="178"/>
                      <a:pt x="335" y="146"/>
                    </a:cubicBezTo>
                    <a:cubicBezTo>
                      <a:pt x="372" y="115"/>
                      <a:pt x="377" y="75"/>
                      <a:pt x="342" y="47"/>
                    </a:cubicBezTo>
                    <a:cubicBezTo>
                      <a:pt x="286" y="23"/>
                      <a:pt x="71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04" name="Freeform 639"/>
              <p:cNvSpPr>
                <a:spLocks/>
              </p:cNvSpPr>
              <p:nvPr/>
            </p:nvSpPr>
            <p:spPr bwMode="auto">
              <a:xfrm>
                <a:off x="3646" y="997"/>
                <a:ext cx="660" cy="336"/>
              </a:xfrm>
              <a:custGeom>
                <a:avLst/>
                <a:gdLst>
                  <a:gd name="T0" fmla="*/ 382 w 646"/>
                  <a:gd name="T1" fmla="*/ 529 h 300"/>
                  <a:gd name="T2" fmla="*/ 543 w 646"/>
                  <a:gd name="T3" fmla="*/ 447 h 300"/>
                  <a:gd name="T4" fmla="*/ 675 w 646"/>
                  <a:gd name="T5" fmla="*/ 337 h 300"/>
                  <a:gd name="T6" fmla="*/ 698 w 646"/>
                  <a:gd name="T7" fmla="*/ 188 h 300"/>
                  <a:gd name="T8" fmla="*/ 511 w 646"/>
                  <a:gd name="T9" fmla="*/ 106 h 300"/>
                  <a:gd name="T10" fmla="*/ 0 w 646"/>
                  <a:gd name="T11" fmla="*/ 0 h 3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46" h="300">
                    <a:moveTo>
                      <a:pt x="343" y="300"/>
                    </a:moveTo>
                    <a:cubicBezTo>
                      <a:pt x="367" y="292"/>
                      <a:pt x="443" y="272"/>
                      <a:pt x="487" y="254"/>
                    </a:cubicBezTo>
                    <a:cubicBezTo>
                      <a:pt x="531" y="236"/>
                      <a:pt x="584" y="216"/>
                      <a:pt x="607" y="191"/>
                    </a:cubicBezTo>
                    <a:cubicBezTo>
                      <a:pt x="628" y="173"/>
                      <a:pt x="646" y="125"/>
                      <a:pt x="627" y="107"/>
                    </a:cubicBezTo>
                    <a:cubicBezTo>
                      <a:pt x="603" y="85"/>
                      <a:pt x="563" y="79"/>
                      <a:pt x="459" y="61"/>
                    </a:cubicBezTo>
                    <a:cubicBezTo>
                      <a:pt x="355" y="43"/>
                      <a:pt x="76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05" name="Freeform 640"/>
              <p:cNvSpPr>
                <a:spLocks/>
              </p:cNvSpPr>
              <p:nvPr/>
            </p:nvSpPr>
            <p:spPr bwMode="auto">
              <a:xfrm>
                <a:off x="4116" y="955"/>
                <a:ext cx="630" cy="397"/>
              </a:xfrm>
              <a:custGeom>
                <a:avLst/>
                <a:gdLst>
                  <a:gd name="T0" fmla="*/ 320 w 630"/>
                  <a:gd name="T1" fmla="*/ 397 h 397"/>
                  <a:gd name="T2" fmla="*/ 468 w 630"/>
                  <a:gd name="T3" fmla="*/ 345 h 397"/>
                  <a:gd name="T4" fmla="*/ 590 w 630"/>
                  <a:gd name="T5" fmla="*/ 275 h 397"/>
                  <a:gd name="T6" fmla="*/ 611 w 630"/>
                  <a:gd name="T7" fmla="*/ 181 h 397"/>
                  <a:gd name="T8" fmla="*/ 439 w 630"/>
                  <a:gd name="T9" fmla="*/ 129 h 397"/>
                  <a:gd name="T10" fmla="*/ 0 w 630"/>
                  <a:gd name="T11" fmla="*/ 0 h 3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30" h="397">
                    <a:moveTo>
                      <a:pt x="320" y="397"/>
                    </a:moveTo>
                    <a:cubicBezTo>
                      <a:pt x="345" y="388"/>
                      <a:pt x="423" y="366"/>
                      <a:pt x="468" y="345"/>
                    </a:cubicBezTo>
                    <a:cubicBezTo>
                      <a:pt x="513" y="325"/>
                      <a:pt x="567" y="303"/>
                      <a:pt x="590" y="275"/>
                    </a:cubicBezTo>
                    <a:cubicBezTo>
                      <a:pt x="612" y="255"/>
                      <a:pt x="630" y="201"/>
                      <a:pt x="611" y="181"/>
                    </a:cubicBezTo>
                    <a:cubicBezTo>
                      <a:pt x="586" y="156"/>
                      <a:pt x="541" y="159"/>
                      <a:pt x="439" y="129"/>
                    </a:cubicBezTo>
                    <a:cubicBezTo>
                      <a:pt x="337" y="99"/>
                      <a:pt x="91" y="27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72776" name="Picture 641" descr="laptop_keyboard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3109" y="2736"/>
              <a:ext cx="245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77" name="Freeform 642"/>
            <p:cNvSpPr>
              <a:spLocks/>
            </p:cNvSpPr>
            <p:nvPr/>
          </p:nvSpPr>
          <p:spPr bwMode="auto">
            <a:xfrm>
              <a:off x="3190" y="2638"/>
              <a:ext cx="197" cy="131"/>
            </a:xfrm>
            <a:custGeom>
              <a:avLst/>
              <a:gdLst>
                <a:gd name="T0" fmla="*/ 0 w 2982"/>
                <a:gd name="T1" fmla="*/ 0 h 2442"/>
                <a:gd name="T2" fmla="*/ 0 w 2982"/>
                <a:gd name="T3" fmla="*/ 0 h 2442"/>
                <a:gd name="T4" fmla="*/ 0 w 2982"/>
                <a:gd name="T5" fmla="*/ 0 h 2442"/>
                <a:gd name="T6" fmla="*/ 0 w 2982"/>
                <a:gd name="T7" fmla="*/ 0 h 2442"/>
                <a:gd name="T8" fmla="*/ 0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72778" name="Picture 643" descr="screen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" y="2641"/>
              <a:ext cx="179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79" name="Freeform 644"/>
            <p:cNvSpPr>
              <a:spLocks/>
            </p:cNvSpPr>
            <p:nvPr/>
          </p:nvSpPr>
          <p:spPr bwMode="auto">
            <a:xfrm>
              <a:off x="3226" y="2634"/>
              <a:ext cx="167" cy="25"/>
            </a:xfrm>
            <a:custGeom>
              <a:avLst/>
              <a:gdLst>
                <a:gd name="T0" fmla="*/ 0 w 2528"/>
                <a:gd name="T1" fmla="*/ 0 h 455"/>
                <a:gd name="T2" fmla="*/ 0 w 2528"/>
                <a:gd name="T3" fmla="*/ 0 h 455"/>
                <a:gd name="T4" fmla="*/ 0 w 2528"/>
                <a:gd name="T5" fmla="*/ 0 h 455"/>
                <a:gd name="T6" fmla="*/ 0 w 2528"/>
                <a:gd name="T7" fmla="*/ 0 h 455"/>
                <a:gd name="T8" fmla="*/ 0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80" name="Freeform 645"/>
            <p:cNvSpPr>
              <a:spLocks/>
            </p:cNvSpPr>
            <p:nvPr/>
          </p:nvSpPr>
          <p:spPr bwMode="auto">
            <a:xfrm>
              <a:off x="3189" y="2634"/>
              <a:ext cx="46" cy="102"/>
            </a:xfrm>
            <a:custGeom>
              <a:avLst/>
              <a:gdLst>
                <a:gd name="T0" fmla="*/ 0 w 702"/>
                <a:gd name="T1" fmla="*/ 0 h 1893"/>
                <a:gd name="T2" fmla="*/ 0 w 702"/>
                <a:gd name="T3" fmla="*/ 0 h 1893"/>
                <a:gd name="T4" fmla="*/ 0 w 702"/>
                <a:gd name="T5" fmla="*/ 0 h 1893"/>
                <a:gd name="T6" fmla="*/ 0 w 702"/>
                <a:gd name="T7" fmla="*/ 0 h 1893"/>
                <a:gd name="T8" fmla="*/ 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81" name="Freeform 646"/>
            <p:cNvSpPr>
              <a:spLocks/>
            </p:cNvSpPr>
            <p:nvPr/>
          </p:nvSpPr>
          <p:spPr bwMode="auto">
            <a:xfrm>
              <a:off x="3342" y="2652"/>
              <a:ext cx="50" cy="117"/>
            </a:xfrm>
            <a:custGeom>
              <a:avLst/>
              <a:gdLst>
                <a:gd name="T0" fmla="*/ 0 w 756"/>
                <a:gd name="T1" fmla="*/ 0 h 2184"/>
                <a:gd name="T2" fmla="*/ 0 w 756"/>
                <a:gd name="T3" fmla="*/ 0 h 2184"/>
                <a:gd name="T4" fmla="*/ 0 w 756"/>
                <a:gd name="T5" fmla="*/ 0 h 2184"/>
                <a:gd name="T6" fmla="*/ 0 w 756"/>
                <a:gd name="T7" fmla="*/ 0 h 2184"/>
                <a:gd name="T8" fmla="*/ 0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82" name="Freeform 647"/>
            <p:cNvSpPr>
              <a:spLocks/>
            </p:cNvSpPr>
            <p:nvPr/>
          </p:nvSpPr>
          <p:spPr bwMode="auto">
            <a:xfrm>
              <a:off x="3188" y="2730"/>
              <a:ext cx="183" cy="40"/>
            </a:xfrm>
            <a:custGeom>
              <a:avLst/>
              <a:gdLst>
                <a:gd name="T0" fmla="*/ 0 w 2773"/>
                <a:gd name="T1" fmla="*/ 0 h 738"/>
                <a:gd name="T2" fmla="*/ 0 w 2773"/>
                <a:gd name="T3" fmla="*/ 0 h 738"/>
                <a:gd name="T4" fmla="*/ 0 w 2773"/>
                <a:gd name="T5" fmla="*/ 0 h 738"/>
                <a:gd name="T6" fmla="*/ 0 w 2773"/>
                <a:gd name="T7" fmla="*/ 0 h 738"/>
                <a:gd name="T8" fmla="*/ 0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83" name="Freeform 648"/>
            <p:cNvSpPr>
              <a:spLocks/>
            </p:cNvSpPr>
            <p:nvPr/>
          </p:nvSpPr>
          <p:spPr bwMode="auto">
            <a:xfrm>
              <a:off x="3347" y="2653"/>
              <a:ext cx="47" cy="118"/>
            </a:xfrm>
            <a:custGeom>
              <a:avLst/>
              <a:gdLst>
                <a:gd name="T0" fmla="*/ 0 w 637"/>
                <a:gd name="T1" fmla="*/ 0 h 1659"/>
                <a:gd name="T2" fmla="*/ 0 w 637"/>
                <a:gd name="T3" fmla="*/ 0 h 1659"/>
                <a:gd name="T4" fmla="*/ 0 w 637"/>
                <a:gd name="T5" fmla="*/ 0 h 1659"/>
                <a:gd name="T6" fmla="*/ 0 w 637"/>
                <a:gd name="T7" fmla="*/ 0 h 1659"/>
                <a:gd name="T8" fmla="*/ 0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84" name="Freeform 649"/>
            <p:cNvSpPr>
              <a:spLocks/>
            </p:cNvSpPr>
            <p:nvPr/>
          </p:nvSpPr>
          <p:spPr bwMode="auto">
            <a:xfrm>
              <a:off x="3188" y="2736"/>
              <a:ext cx="163" cy="39"/>
            </a:xfrm>
            <a:custGeom>
              <a:avLst/>
              <a:gdLst>
                <a:gd name="T0" fmla="*/ 0 w 2216"/>
                <a:gd name="T1" fmla="*/ 0 h 550"/>
                <a:gd name="T2" fmla="*/ 0 w 2216"/>
                <a:gd name="T3" fmla="*/ 0 h 550"/>
                <a:gd name="T4" fmla="*/ 0 w 2216"/>
                <a:gd name="T5" fmla="*/ 0 h 550"/>
                <a:gd name="T6" fmla="*/ 0 w 2216"/>
                <a:gd name="T7" fmla="*/ 0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72785" name="Group 650"/>
            <p:cNvGrpSpPr>
              <a:grpSpLocks/>
            </p:cNvGrpSpPr>
            <p:nvPr/>
          </p:nvGrpSpPr>
          <p:grpSpPr bwMode="auto">
            <a:xfrm>
              <a:off x="3186" y="2777"/>
              <a:ext cx="55" cy="24"/>
              <a:chOff x="1740" y="2642"/>
              <a:chExt cx="752" cy="327"/>
            </a:xfrm>
          </p:grpSpPr>
          <p:sp>
            <p:nvSpPr>
              <p:cNvPr id="72794" name="Freeform 651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95" name="Freeform 652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96" name="Freeform 653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97" name="Freeform 654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98" name="Freeform 655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99" name="Freeform 656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2786" name="Freeform 657"/>
            <p:cNvSpPr>
              <a:spLocks/>
            </p:cNvSpPr>
            <p:nvPr/>
          </p:nvSpPr>
          <p:spPr bwMode="auto">
            <a:xfrm>
              <a:off x="3280" y="2781"/>
              <a:ext cx="67" cy="51"/>
            </a:xfrm>
            <a:custGeom>
              <a:avLst/>
              <a:gdLst>
                <a:gd name="T0" fmla="*/ 0 w 990"/>
                <a:gd name="T1" fmla="*/ 0 h 792"/>
                <a:gd name="T2" fmla="*/ 0 w 990"/>
                <a:gd name="T3" fmla="*/ 0 h 792"/>
                <a:gd name="T4" fmla="*/ 0 w 990"/>
                <a:gd name="T5" fmla="*/ 0 h 792"/>
                <a:gd name="T6" fmla="*/ 0 w 990"/>
                <a:gd name="T7" fmla="*/ 0 h 792"/>
                <a:gd name="T8" fmla="*/ 0 w 990"/>
                <a:gd name="T9" fmla="*/ 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87" name="Freeform 658"/>
            <p:cNvSpPr>
              <a:spLocks/>
            </p:cNvSpPr>
            <p:nvPr/>
          </p:nvSpPr>
          <p:spPr bwMode="auto">
            <a:xfrm>
              <a:off x="3109" y="2785"/>
              <a:ext cx="171" cy="46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88" name="Freeform 659"/>
            <p:cNvSpPr>
              <a:spLocks/>
            </p:cNvSpPr>
            <p:nvPr/>
          </p:nvSpPr>
          <p:spPr bwMode="auto">
            <a:xfrm>
              <a:off x="3110" y="2776"/>
              <a:ext cx="1" cy="10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89" name="Freeform 660"/>
            <p:cNvSpPr>
              <a:spLocks/>
            </p:cNvSpPr>
            <p:nvPr/>
          </p:nvSpPr>
          <p:spPr bwMode="auto">
            <a:xfrm>
              <a:off x="3110" y="2738"/>
              <a:ext cx="79" cy="39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90" name="Freeform 661"/>
            <p:cNvSpPr>
              <a:spLocks/>
            </p:cNvSpPr>
            <p:nvPr/>
          </p:nvSpPr>
          <p:spPr bwMode="auto">
            <a:xfrm>
              <a:off x="3115" y="2778"/>
              <a:ext cx="162" cy="4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91" name="Freeform 662"/>
            <p:cNvSpPr>
              <a:spLocks/>
            </p:cNvSpPr>
            <p:nvPr/>
          </p:nvSpPr>
          <p:spPr bwMode="auto">
            <a:xfrm flipV="1">
              <a:off x="3277" y="2775"/>
              <a:ext cx="66" cy="4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92" name="Freeform 663"/>
            <p:cNvSpPr>
              <a:spLocks/>
            </p:cNvSpPr>
            <p:nvPr/>
          </p:nvSpPr>
          <p:spPr bwMode="auto">
            <a:xfrm>
              <a:off x="3382" y="2736"/>
              <a:ext cx="1" cy="10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93" name="Freeform 664"/>
            <p:cNvSpPr>
              <a:spLocks/>
            </p:cNvSpPr>
            <p:nvPr/>
          </p:nvSpPr>
          <p:spPr bwMode="auto">
            <a:xfrm>
              <a:off x="3382" y="2698"/>
              <a:ext cx="79" cy="39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2731" name="Group 665"/>
          <p:cNvGrpSpPr>
            <a:grpSpLocks/>
          </p:cNvGrpSpPr>
          <p:nvPr/>
        </p:nvGrpSpPr>
        <p:grpSpPr bwMode="auto">
          <a:xfrm>
            <a:off x="3492500" y="5095875"/>
            <a:ext cx="635000" cy="485775"/>
            <a:chOff x="3061" y="2530"/>
            <a:chExt cx="400" cy="306"/>
          </a:xfrm>
        </p:grpSpPr>
        <p:grpSp>
          <p:nvGrpSpPr>
            <p:cNvPr id="72744" name="Group 666"/>
            <p:cNvGrpSpPr>
              <a:grpSpLocks/>
            </p:cNvGrpSpPr>
            <p:nvPr/>
          </p:nvGrpSpPr>
          <p:grpSpPr bwMode="auto">
            <a:xfrm>
              <a:off x="3061" y="2530"/>
              <a:ext cx="327" cy="81"/>
              <a:chOff x="2199" y="955"/>
              <a:chExt cx="2547" cy="506"/>
            </a:xfrm>
          </p:grpSpPr>
          <p:sp>
            <p:nvSpPr>
              <p:cNvPr id="72769" name="Freeform 667"/>
              <p:cNvSpPr>
                <a:spLocks/>
              </p:cNvSpPr>
              <p:nvPr/>
            </p:nvSpPr>
            <p:spPr bwMode="auto">
              <a:xfrm>
                <a:off x="2199" y="1166"/>
                <a:ext cx="260" cy="281"/>
              </a:xfrm>
              <a:custGeom>
                <a:avLst/>
                <a:gdLst>
                  <a:gd name="T0" fmla="*/ 260 w 260"/>
                  <a:gd name="T1" fmla="*/ 0 h 281"/>
                  <a:gd name="T2" fmla="*/ 42 w 260"/>
                  <a:gd name="T3" fmla="*/ 112 h 281"/>
                  <a:gd name="T4" fmla="*/ 35 w 260"/>
                  <a:gd name="T5" fmla="*/ 211 h 281"/>
                  <a:gd name="T6" fmla="*/ 253 w 260"/>
                  <a:gd name="T7" fmla="*/ 281 h 28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0" h="281">
                    <a:moveTo>
                      <a:pt x="260" y="0"/>
                    </a:moveTo>
                    <a:cubicBezTo>
                      <a:pt x="224" y="19"/>
                      <a:pt x="79" y="77"/>
                      <a:pt x="42" y="112"/>
                    </a:cubicBezTo>
                    <a:cubicBezTo>
                      <a:pt x="5" y="143"/>
                      <a:pt x="0" y="183"/>
                      <a:pt x="35" y="211"/>
                    </a:cubicBezTo>
                    <a:cubicBezTo>
                      <a:pt x="70" y="239"/>
                      <a:pt x="208" y="266"/>
                      <a:pt x="253" y="281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70" name="Freeform 668"/>
              <p:cNvSpPr>
                <a:spLocks/>
              </p:cNvSpPr>
              <p:nvPr/>
            </p:nvSpPr>
            <p:spPr bwMode="auto">
              <a:xfrm>
                <a:off x="2482" y="1040"/>
                <a:ext cx="900" cy="421"/>
              </a:xfrm>
              <a:custGeom>
                <a:avLst/>
                <a:gdLst>
                  <a:gd name="T0" fmla="*/ 531 w 900"/>
                  <a:gd name="T1" fmla="*/ 0 h 421"/>
                  <a:gd name="T2" fmla="*/ 279 w 900"/>
                  <a:gd name="T3" fmla="*/ 77 h 421"/>
                  <a:gd name="T4" fmla="*/ 68 w 900"/>
                  <a:gd name="T5" fmla="*/ 182 h 421"/>
                  <a:gd name="T6" fmla="*/ 33 w 900"/>
                  <a:gd name="T7" fmla="*/ 323 h 421"/>
                  <a:gd name="T8" fmla="*/ 328 w 900"/>
                  <a:gd name="T9" fmla="*/ 400 h 421"/>
                  <a:gd name="T10" fmla="*/ 812 w 900"/>
                  <a:gd name="T11" fmla="*/ 421 h 421"/>
                  <a:gd name="T12" fmla="*/ 855 w 900"/>
                  <a:gd name="T13" fmla="*/ 400 h 4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00" h="421">
                    <a:moveTo>
                      <a:pt x="531" y="0"/>
                    </a:moveTo>
                    <a:cubicBezTo>
                      <a:pt x="489" y="13"/>
                      <a:pt x="356" y="47"/>
                      <a:pt x="279" y="77"/>
                    </a:cubicBezTo>
                    <a:cubicBezTo>
                      <a:pt x="202" y="107"/>
                      <a:pt x="109" y="141"/>
                      <a:pt x="68" y="182"/>
                    </a:cubicBezTo>
                    <a:cubicBezTo>
                      <a:pt x="31" y="213"/>
                      <a:pt x="0" y="292"/>
                      <a:pt x="33" y="323"/>
                    </a:cubicBezTo>
                    <a:cubicBezTo>
                      <a:pt x="76" y="359"/>
                      <a:pt x="198" y="384"/>
                      <a:pt x="328" y="400"/>
                    </a:cubicBezTo>
                    <a:cubicBezTo>
                      <a:pt x="458" y="416"/>
                      <a:pt x="724" y="421"/>
                      <a:pt x="812" y="421"/>
                    </a:cubicBezTo>
                    <a:cubicBezTo>
                      <a:pt x="900" y="421"/>
                      <a:pt x="846" y="404"/>
                      <a:pt x="855" y="40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71" name="Freeform 669"/>
              <p:cNvSpPr>
                <a:spLocks/>
              </p:cNvSpPr>
              <p:nvPr/>
            </p:nvSpPr>
            <p:spPr bwMode="auto">
              <a:xfrm>
                <a:off x="2782" y="1068"/>
                <a:ext cx="428" cy="269"/>
              </a:xfrm>
              <a:custGeom>
                <a:avLst/>
                <a:gdLst>
                  <a:gd name="T0" fmla="*/ 428 w 428"/>
                  <a:gd name="T1" fmla="*/ 0 h 269"/>
                  <a:gd name="T2" fmla="*/ 217 w 428"/>
                  <a:gd name="T3" fmla="*/ 35 h 269"/>
                  <a:gd name="T4" fmla="*/ 21 w 428"/>
                  <a:gd name="T5" fmla="*/ 140 h 269"/>
                  <a:gd name="T6" fmla="*/ 91 w 428"/>
                  <a:gd name="T7" fmla="*/ 246 h 269"/>
                  <a:gd name="T8" fmla="*/ 231 w 428"/>
                  <a:gd name="T9" fmla="*/ 267 h 269"/>
                  <a:gd name="T10" fmla="*/ 414 w 428"/>
                  <a:gd name="T11" fmla="*/ 260 h 2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28" h="269">
                    <a:moveTo>
                      <a:pt x="428" y="0"/>
                    </a:moveTo>
                    <a:cubicBezTo>
                      <a:pt x="428" y="0"/>
                      <a:pt x="217" y="35"/>
                      <a:pt x="217" y="35"/>
                    </a:cubicBezTo>
                    <a:cubicBezTo>
                      <a:pt x="217" y="35"/>
                      <a:pt x="42" y="105"/>
                      <a:pt x="21" y="140"/>
                    </a:cubicBezTo>
                    <a:cubicBezTo>
                      <a:pt x="0" y="175"/>
                      <a:pt x="14" y="217"/>
                      <a:pt x="91" y="246"/>
                    </a:cubicBezTo>
                    <a:cubicBezTo>
                      <a:pt x="126" y="267"/>
                      <a:pt x="177" y="265"/>
                      <a:pt x="231" y="267"/>
                    </a:cubicBezTo>
                    <a:cubicBezTo>
                      <a:pt x="285" y="269"/>
                      <a:pt x="376" y="262"/>
                      <a:pt x="414" y="26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72" name="Freeform 670"/>
              <p:cNvSpPr>
                <a:spLocks/>
              </p:cNvSpPr>
              <p:nvPr/>
            </p:nvSpPr>
            <p:spPr bwMode="auto">
              <a:xfrm>
                <a:off x="3554" y="1075"/>
                <a:ext cx="377" cy="239"/>
              </a:xfrm>
              <a:custGeom>
                <a:avLst/>
                <a:gdLst>
                  <a:gd name="T0" fmla="*/ 42 w 377"/>
                  <a:gd name="T1" fmla="*/ 239 h 239"/>
                  <a:gd name="T2" fmla="*/ 335 w 377"/>
                  <a:gd name="T3" fmla="*/ 146 h 239"/>
                  <a:gd name="T4" fmla="*/ 342 w 377"/>
                  <a:gd name="T5" fmla="*/ 47 h 239"/>
                  <a:gd name="T6" fmla="*/ 0 w 377"/>
                  <a:gd name="T7" fmla="*/ 0 h 23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77" h="239">
                    <a:moveTo>
                      <a:pt x="42" y="239"/>
                    </a:moveTo>
                    <a:cubicBezTo>
                      <a:pt x="89" y="224"/>
                      <a:pt x="285" y="178"/>
                      <a:pt x="335" y="146"/>
                    </a:cubicBezTo>
                    <a:cubicBezTo>
                      <a:pt x="372" y="115"/>
                      <a:pt x="377" y="75"/>
                      <a:pt x="342" y="47"/>
                    </a:cubicBezTo>
                    <a:cubicBezTo>
                      <a:pt x="286" y="23"/>
                      <a:pt x="71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73" name="Freeform 671"/>
              <p:cNvSpPr>
                <a:spLocks/>
              </p:cNvSpPr>
              <p:nvPr/>
            </p:nvSpPr>
            <p:spPr bwMode="auto">
              <a:xfrm>
                <a:off x="3646" y="997"/>
                <a:ext cx="660" cy="336"/>
              </a:xfrm>
              <a:custGeom>
                <a:avLst/>
                <a:gdLst>
                  <a:gd name="T0" fmla="*/ 382 w 646"/>
                  <a:gd name="T1" fmla="*/ 529 h 300"/>
                  <a:gd name="T2" fmla="*/ 543 w 646"/>
                  <a:gd name="T3" fmla="*/ 447 h 300"/>
                  <a:gd name="T4" fmla="*/ 675 w 646"/>
                  <a:gd name="T5" fmla="*/ 337 h 300"/>
                  <a:gd name="T6" fmla="*/ 698 w 646"/>
                  <a:gd name="T7" fmla="*/ 188 h 300"/>
                  <a:gd name="T8" fmla="*/ 511 w 646"/>
                  <a:gd name="T9" fmla="*/ 106 h 300"/>
                  <a:gd name="T10" fmla="*/ 0 w 646"/>
                  <a:gd name="T11" fmla="*/ 0 h 3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46" h="300">
                    <a:moveTo>
                      <a:pt x="343" y="300"/>
                    </a:moveTo>
                    <a:cubicBezTo>
                      <a:pt x="367" y="292"/>
                      <a:pt x="443" y="272"/>
                      <a:pt x="487" y="254"/>
                    </a:cubicBezTo>
                    <a:cubicBezTo>
                      <a:pt x="531" y="236"/>
                      <a:pt x="584" y="216"/>
                      <a:pt x="607" y="191"/>
                    </a:cubicBezTo>
                    <a:cubicBezTo>
                      <a:pt x="628" y="173"/>
                      <a:pt x="646" y="125"/>
                      <a:pt x="627" y="107"/>
                    </a:cubicBezTo>
                    <a:cubicBezTo>
                      <a:pt x="603" y="85"/>
                      <a:pt x="563" y="79"/>
                      <a:pt x="459" y="61"/>
                    </a:cubicBezTo>
                    <a:cubicBezTo>
                      <a:pt x="355" y="43"/>
                      <a:pt x="76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74" name="Freeform 672"/>
              <p:cNvSpPr>
                <a:spLocks/>
              </p:cNvSpPr>
              <p:nvPr/>
            </p:nvSpPr>
            <p:spPr bwMode="auto">
              <a:xfrm>
                <a:off x="4116" y="955"/>
                <a:ext cx="630" cy="397"/>
              </a:xfrm>
              <a:custGeom>
                <a:avLst/>
                <a:gdLst>
                  <a:gd name="T0" fmla="*/ 320 w 630"/>
                  <a:gd name="T1" fmla="*/ 397 h 397"/>
                  <a:gd name="T2" fmla="*/ 468 w 630"/>
                  <a:gd name="T3" fmla="*/ 345 h 397"/>
                  <a:gd name="T4" fmla="*/ 590 w 630"/>
                  <a:gd name="T5" fmla="*/ 275 h 397"/>
                  <a:gd name="T6" fmla="*/ 611 w 630"/>
                  <a:gd name="T7" fmla="*/ 181 h 397"/>
                  <a:gd name="T8" fmla="*/ 439 w 630"/>
                  <a:gd name="T9" fmla="*/ 129 h 397"/>
                  <a:gd name="T10" fmla="*/ 0 w 630"/>
                  <a:gd name="T11" fmla="*/ 0 h 3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30" h="397">
                    <a:moveTo>
                      <a:pt x="320" y="397"/>
                    </a:moveTo>
                    <a:cubicBezTo>
                      <a:pt x="345" y="388"/>
                      <a:pt x="423" y="366"/>
                      <a:pt x="468" y="345"/>
                    </a:cubicBezTo>
                    <a:cubicBezTo>
                      <a:pt x="513" y="325"/>
                      <a:pt x="567" y="303"/>
                      <a:pt x="590" y="275"/>
                    </a:cubicBezTo>
                    <a:cubicBezTo>
                      <a:pt x="612" y="255"/>
                      <a:pt x="630" y="201"/>
                      <a:pt x="611" y="181"/>
                    </a:cubicBezTo>
                    <a:cubicBezTo>
                      <a:pt x="586" y="156"/>
                      <a:pt x="541" y="159"/>
                      <a:pt x="439" y="129"/>
                    </a:cubicBezTo>
                    <a:cubicBezTo>
                      <a:pt x="337" y="99"/>
                      <a:pt x="91" y="27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72745" name="Picture 673" descr="laptop_keyboard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3109" y="2736"/>
              <a:ext cx="245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46" name="Freeform 674"/>
            <p:cNvSpPr>
              <a:spLocks/>
            </p:cNvSpPr>
            <p:nvPr/>
          </p:nvSpPr>
          <p:spPr bwMode="auto">
            <a:xfrm>
              <a:off x="3190" y="2638"/>
              <a:ext cx="197" cy="131"/>
            </a:xfrm>
            <a:custGeom>
              <a:avLst/>
              <a:gdLst>
                <a:gd name="T0" fmla="*/ 0 w 2982"/>
                <a:gd name="T1" fmla="*/ 0 h 2442"/>
                <a:gd name="T2" fmla="*/ 0 w 2982"/>
                <a:gd name="T3" fmla="*/ 0 h 2442"/>
                <a:gd name="T4" fmla="*/ 0 w 2982"/>
                <a:gd name="T5" fmla="*/ 0 h 2442"/>
                <a:gd name="T6" fmla="*/ 0 w 2982"/>
                <a:gd name="T7" fmla="*/ 0 h 2442"/>
                <a:gd name="T8" fmla="*/ 0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72747" name="Picture 675" descr="screen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" y="2641"/>
              <a:ext cx="179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48" name="Freeform 676"/>
            <p:cNvSpPr>
              <a:spLocks/>
            </p:cNvSpPr>
            <p:nvPr/>
          </p:nvSpPr>
          <p:spPr bwMode="auto">
            <a:xfrm>
              <a:off x="3226" y="2634"/>
              <a:ext cx="167" cy="25"/>
            </a:xfrm>
            <a:custGeom>
              <a:avLst/>
              <a:gdLst>
                <a:gd name="T0" fmla="*/ 0 w 2528"/>
                <a:gd name="T1" fmla="*/ 0 h 455"/>
                <a:gd name="T2" fmla="*/ 0 w 2528"/>
                <a:gd name="T3" fmla="*/ 0 h 455"/>
                <a:gd name="T4" fmla="*/ 0 w 2528"/>
                <a:gd name="T5" fmla="*/ 0 h 455"/>
                <a:gd name="T6" fmla="*/ 0 w 2528"/>
                <a:gd name="T7" fmla="*/ 0 h 455"/>
                <a:gd name="T8" fmla="*/ 0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49" name="Freeform 677"/>
            <p:cNvSpPr>
              <a:spLocks/>
            </p:cNvSpPr>
            <p:nvPr/>
          </p:nvSpPr>
          <p:spPr bwMode="auto">
            <a:xfrm>
              <a:off x="3189" y="2634"/>
              <a:ext cx="46" cy="102"/>
            </a:xfrm>
            <a:custGeom>
              <a:avLst/>
              <a:gdLst>
                <a:gd name="T0" fmla="*/ 0 w 702"/>
                <a:gd name="T1" fmla="*/ 0 h 1893"/>
                <a:gd name="T2" fmla="*/ 0 w 702"/>
                <a:gd name="T3" fmla="*/ 0 h 1893"/>
                <a:gd name="T4" fmla="*/ 0 w 702"/>
                <a:gd name="T5" fmla="*/ 0 h 1893"/>
                <a:gd name="T6" fmla="*/ 0 w 702"/>
                <a:gd name="T7" fmla="*/ 0 h 1893"/>
                <a:gd name="T8" fmla="*/ 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50" name="Freeform 678"/>
            <p:cNvSpPr>
              <a:spLocks/>
            </p:cNvSpPr>
            <p:nvPr/>
          </p:nvSpPr>
          <p:spPr bwMode="auto">
            <a:xfrm>
              <a:off x="3342" y="2652"/>
              <a:ext cx="50" cy="117"/>
            </a:xfrm>
            <a:custGeom>
              <a:avLst/>
              <a:gdLst>
                <a:gd name="T0" fmla="*/ 0 w 756"/>
                <a:gd name="T1" fmla="*/ 0 h 2184"/>
                <a:gd name="T2" fmla="*/ 0 w 756"/>
                <a:gd name="T3" fmla="*/ 0 h 2184"/>
                <a:gd name="T4" fmla="*/ 0 w 756"/>
                <a:gd name="T5" fmla="*/ 0 h 2184"/>
                <a:gd name="T6" fmla="*/ 0 w 756"/>
                <a:gd name="T7" fmla="*/ 0 h 2184"/>
                <a:gd name="T8" fmla="*/ 0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51" name="Freeform 679"/>
            <p:cNvSpPr>
              <a:spLocks/>
            </p:cNvSpPr>
            <p:nvPr/>
          </p:nvSpPr>
          <p:spPr bwMode="auto">
            <a:xfrm>
              <a:off x="3188" y="2730"/>
              <a:ext cx="183" cy="40"/>
            </a:xfrm>
            <a:custGeom>
              <a:avLst/>
              <a:gdLst>
                <a:gd name="T0" fmla="*/ 0 w 2773"/>
                <a:gd name="T1" fmla="*/ 0 h 738"/>
                <a:gd name="T2" fmla="*/ 0 w 2773"/>
                <a:gd name="T3" fmla="*/ 0 h 738"/>
                <a:gd name="T4" fmla="*/ 0 w 2773"/>
                <a:gd name="T5" fmla="*/ 0 h 738"/>
                <a:gd name="T6" fmla="*/ 0 w 2773"/>
                <a:gd name="T7" fmla="*/ 0 h 738"/>
                <a:gd name="T8" fmla="*/ 0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52" name="Freeform 680"/>
            <p:cNvSpPr>
              <a:spLocks/>
            </p:cNvSpPr>
            <p:nvPr/>
          </p:nvSpPr>
          <p:spPr bwMode="auto">
            <a:xfrm>
              <a:off x="3347" y="2653"/>
              <a:ext cx="47" cy="118"/>
            </a:xfrm>
            <a:custGeom>
              <a:avLst/>
              <a:gdLst>
                <a:gd name="T0" fmla="*/ 0 w 637"/>
                <a:gd name="T1" fmla="*/ 0 h 1659"/>
                <a:gd name="T2" fmla="*/ 0 w 637"/>
                <a:gd name="T3" fmla="*/ 0 h 1659"/>
                <a:gd name="T4" fmla="*/ 0 w 637"/>
                <a:gd name="T5" fmla="*/ 0 h 1659"/>
                <a:gd name="T6" fmla="*/ 0 w 637"/>
                <a:gd name="T7" fmla="*/ 0 h 1659"/>
                <a:gd name="T8" fmla="*/ 0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53" name="Freeform 681"/>
            <p:cNvSpPr>
              <a:spLocks/>
            </p:cNvSpPr>
            <p:nvPr/>
          </p:nvSpPr>
          <p:spPr bwMode="auto">
            <a:xfrm>
              <a:off x="3188" y="2736"/>
              <a:ext cx="163" cy="39"/>
            </a:xfrm>
            <a:custGeom>
              <a:avLst/>
              <a:gdLst>
                <a:gd name="T0" fmla="*/ 0 w 2216"/>
                <a:gd name="T1" fmla="*/ 0 h 550"/>
                <a:gd name="T2" fmla="*/ 0 w 2216"/>
                <a:gd name="T3" fmla="*/ 0 h 550"/>
                <a:gd name="T4" fmla="*/ 0 w 2216"/>
                <a:gd name="T5" fmla="*/ 0 h 550"/>
                <a:gd name="T6" fmla="*/ 0 w 2216"/>
                <a:gd name="T7" fmla="*/ 0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72754" name="Group 682"/>
            <p:cNvGrpSpPr>
              <a:grpSpLocks/>
            </p:cNvGrpSpPr>
            <p:nvPr/>
          </p:nvGrpSpPr>
          <p:grpSpPr bwMode="auto">
            <a:xfrm>
              <a:off x="3186" y="2777"/>
              <a:ext cx="55" cy="24"/>
              <a:chOff x="1740" y="2642"/>
              <a:chExt cx="752" cy="327"/>
            </a:xfrm>
          </p:grpSpPr>
          <p:sp>
            <p:nvSpPr>
              <p:cNvPr id="72763" name="Freeform 683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64" name="Freeform 684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65" name="Freeform 685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66" name="Freeform 686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67" name="Freeform 687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68" name="Freeform 688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2755" name="Freeform 689"/>
            <p:cNvSpPr>
              <a:spLocks/>
            </p:cNvSpPr>
            <p:nvPr/>
          </p:nvSpPr>
          <p:spPr bwMode="auto">
            <a:xfrm>
              <a:off x="3280" y="2781"/>
              <a:ext cx="67" cy="51"/>
            </a:xfrm>
            <a:custGeom>
              <a:avLst/>
              <a:gdLst>
                <a:gd name="T0" fmla="*/ 0 w 990"/>
                <a:gd name="T1" fmla="*/ 0 h 792"/>
                <a:gd name="T2" fmla="*/ 0 w 990"/>
                <a:gd name="T3" fmla="*/ 0 h 792"/>
                <a:gd name="T4" fmla="*/ 0 w 990"/>
                <a:gd name="T5" fmla="*/ 0 h 792"/>
                <a:gd name="T6" fmla="*/ 0 w 990"/>
                <a:gd name="T7" fmla="*/ 0 h 792"/>
                <a:gd name="T8" fmla="*/ 0 w 990"/>
                <a:gd name="T9" fmla="*/ 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56" name="Freeform 690"/>
            <p:cNvSpPr>
              <a:spLocks/>
            </p:cNvSpPr>
            <p:nvPr/>
          </p:nvSpPr>
          <p:spPr bwMode="auto">
            <a:xfrm>
              <a:off x="3109" y="2785"/>
              <a:ext cx="171" cy="46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57" name="Freeform 691"/>
            <p:cNvSpPr>
              <a:spLocks/>
            </p:cNvSpPr>
            <p:nvPr/>
          </p:nvSpPr>
          <p:spPr bwMode="auto">
            <a:xfrm>
              <a:off x="3110" y="2776"/>
              <a:ext cx="1" cy="10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58" name="Freeform 692"/>
            <p:cNvSpPr>
              <a:spLocks/>
            </p:cNvSpPr>
            <p:nvPr/>
          </p:nvSpPr>
          <p:spPr bwMode="auto">
            <a:xfrm>
              <a:off x="3110" y="2738"/>
              <a:ext cx="79" cy="39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59" name="Freeform 693"/>
            <p:cNvSpPr>
              <a:spLocks/>
            </p:cNvSpPr>
            <p:nvPr/>
          </p:nvSpPr>
          <p:spPr bwMode="auto">
            <a:xfrm>
              <a:off x="3115" y="2778"/>
              <a:ext cx="162" cy="4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60" name="Freeform 694"/>
            <p:cNvSpPr>
              <a:spLocks/>
            </p:cNvSpPr>
            <p:nvPr/>
          </p:nvSpPr>
          <p:spPr bwMode="auto">
            <a:xfrm flipV="1">
              <a:off x="3277" y="2775"/>
              <a:ext cx="66" cy="4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61" name="Freeform 695"/>
            <p:cNvSpPr>
              <a:spLocks/>
            </p:cNvSpPr>
            <p:nvPr/>
          </p:nvSpPr>
          <p:spPr bwMode="auto">
            <a:xfrm>
              <a:off x="3382" y="2736"/>
              <a:ext cx="1" cy="10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62" name="Freeform 696"/>
            <p:cNvSpPr>
              <a:spLocks/>
            </p:cNvSpPr>
            <p:nvPr/>
          </p:nvSpPr>
          <p:spPr bwMode="auto">
            <a:xfrm>
              <a:off x="3382" y="2698"/>
              <a:ext cx="79" cy="39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2732" name="Group 699"/>
          <p:cNvGrpSpPr>
            <a:grpSpLocks/>
          </p:cNvGrpSpPr>
          <p:nvPr/>
        </p:nvGrpSpPr>
        <p:grpSpPr bwMode="auto">
          <a:xfrm flipH="1">
            <a:off x="1131888" y="4695825"/>
            <a:ext cx="501650" cy="512763"/>
            <a:chOff x="2839" y="3501"/>
            <a:chExt cx="755" cy="803"/>
          </a:xfrm>
        </p:grpSpPr>
        <p:pic>
          <p:nvPicPr>
            <p:cNvPr id="72742" name="Picture 700" descr="desktop_computer_stylized_medium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43" name="Freeform 701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72733" name="Group 702"/>
          <p:cNvGrpSpPr>
            <a:grpSpLocks/>
          </p:cNvGrpSpPr>
          <p:nvPr/>
        </p:nvGrpSpPr>
        <p:grpSpPr bwMode="auto">
          <a:xfrm flipH="1">
            <a:off x="1282700" y="4268788"/>
            <a:ext cx="501650" cy="512762"/>
            <a:chOff x="2839" y="3501"/>
            <a:chExt cx="755" cy="803"/>
          </a:xfrm>
        </p:grpSpPr>
        <p:pic>
          <p:nvPicPr>
            <p:cNvPr id="72740" name="Picture 703" descr="desktop_computer_stylized_medium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41" name="Freeform 704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72734" name="Group 705"/>
          <p:cNvGrpSpPr>
            <a:grpSpLocks/>
          </p:cNvGrpSpPr>
          <p:nvPr/>
        </p:nvGrpSpPr>
        <p:grpSpPr bwMode="auto">
          <a:xfrm>
            <a:off x="1955800" y="4656138"/>
            <a:ext cx="501650" cy="512762"/>
            <a:chOff x="2839" y="3501"/>
            <a:chExt cx="755" cy="803"/>
          </a:xfrm>
        </p:grpSpPr>
        <p:pic>
          <p:nvPicPr>
            <p:cNvPr id="72738" name="Picture 706" descr="desktop_computer_stylized_medium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39" name="Freeform 707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72735" name="Group 708"/>
          <p:cNvGrpSpPr>
            <a:grpSpLocks/>
          </p:cNvGrpSpPr>
          <p:nvPr/>
        </p:nvGrpSpPr>
        <p:grpSpPr bwMode="auto">
          <a:xfrm>
            <a:off x="1757363" y="5095875"/>
            <a:ext cx="501650" cy="512763"/>
            <a:chOff x="2839" y="3501"/>
            <a:chExt cx="755" cy="803"/>
          </a:xfrm>
        </p:grpSpPr>
        <p:pic>
          <p:nvPicPr>
            <p:cNvPr id="72736" name="Picture 709" descr="desktop_computer_stylized_medium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37" name="Freeform 710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Multiple Access Links, Protocols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11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Multiple access protocols</a:t>
            </a:r>
          </a:p>
        </p:txBody>
      </p:sp>
      <p:sp>
        <p:nvSpPr>
          <p:cNvPr id="184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1395413"/>
            <a:ext cx="8396287" cy="4648200"/>
          </a:xfrm>
        </p:spPr>
        <p:txBody>
          <a:bodyPr>
            <a:normAutofit lnSpcReduction="10000"/>
          </a:bodyPr>
          <a:lstStyle/>
          <a:p>
            <a:pPr>
              <a:buFont typeface="Wingdings" charset="0"/>
              <a:buChar char="v"/>
              <a:defRPr/>
            </a:pPr>
            <a:r>
              <a:rPr lang="en-US" sz="2400" dirty="0">
                <a:ea typeface="ＭＳ Ｐゴシック" charset="0"/>
                <a:cs typeface="+mn-cs"/>
              </a:rPr>
              <a:t>single shared broadcast channel </a:t>
            </a:r>
          </a:p>
          <a:p>
            <a:pPr>
              <a:buFont typeface="Wingdings" charset="0"/>
              <a:buChar char="v"/>
              <a:defRPr/>
            </a:pPr>
            <a:r>
              <a:rPr lang="en-US" sz="2400" dirty="0">
                <a:ea typeface="ＭＳ Ｐゴシック" charset="0"/>
                <a:cs typeface="+mn-cs"/>
              </a:rPr>
              <a:t>two or more simultaneous transmissions by nodes: interference 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i="1" dirty="0">
                <a:solidFill>
                  <a:srgbClr val="CC0000"/>
                </a:solidFill>
                <a:ea typeface="ＭＳ Ｐゴシック" charset="0"/>
              </a:rPr>
              <a:t>collision</a:t>
            </a:r>
            <a:r>
              <a:rPr lang="en-US" dirty="0">
                <a:ea typeface="ＭＳ Ｐゴシック" charset="0"/>
              </a:rPr>
              <a:t> if node receives two or more signals at the same time</a:t>
            </a:r>
          </a:p>
          <a:p>
            <a:pPr>
              <a:buFont typeface="Wingdings" charset="0"/>
              <a:buNone/>
              <a:defRPr/>
            </a:pPr>
            <a:endParaRPr lang="en-US" sz="2400" i="1" u="sng" dirty="0">
              <a:solidFill>
                <a:srgbClr val="FF0000"/>
              </a:solidFill>
              <a:ea typeface="ＭＳ Ｐゴシック" charset="0"/>
              <a:cs typeface="+mn-cs"/>
            </a:endParaRPr>
          </a:p>
          <a:p>
            <a:pPr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ea typeface="ＭＳ Ｐゴシック" charset="0"/>
                <a:cs typeface="+mn-cs"/>
              </a:rPr>
              <a:t>multiple access protocol</a:t>
            </a:r>
          </a:p>
          <a:p>
            <a:pPr>
              <a:buFont typeface="Wingdings" charset="0"/>
              <a:buChar char="v"/>
              <a:defRPr/>
            </a:pPr>
            <a:r>
              <a:rPr lang="en-US" sz="2400" dirty="0">
                <a:ea typeface="ＭＳ Ｐゴシック" charset="0"/>
                <a:cs typeface="+mn-cs"/>
              </a:rPr>
              <a:t>distributed algorithm that determines how nodes share channel, i.e., determine when node can transmit</a:t>
            </a:r>
          </a:p>
          <a:p>
            <a:pPr>
              <a:buFont typeface="Wingdings" charset="0"/>
              <a:buChar char="v"/>
              <a:defRPr/>
            </a:pPr>
            <a:r>
              <a:rPr lang="en-US" sz="2400" dirty="0">
                <a:ea typeface="ＭＳ Ｐゴシック" charset="0"/>
                <a:cs typeface="+mn-cs"/>
              </a:rPr>
              <a:t>communication about channel sharing must use channel itself! 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000" dirty="0">
                <a:ea typeface="ＭＳ Ｐゴシック" charset="0"/>
              </a:rPr>
              <a:t>no out-of-band channel for </a:t>
            </a:r>
            <a:r>
              <a:rPr lang="en-US" sz="2000" dirty="0" smtClean="0">
                <a:ea typeface="ＭＳ Ｐゴシック" charset="0"/>
              </a:rPr>
              <a:t>coordination</a:t>
            </a:r>
            <a:endParaRPr lang="en-US" sz="2000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83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z="4000">
                <a:ea typeface="ＭＳ Ｐゴシック" charset="0"/>
                <a:cs typeface="+mj-cs"/>
              </a:rPr>
              <a:t>An ideal multiple access protocol</a:t>
            </a:r>
          </a:p>
        </p:txBody>
      </p:sp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229600" cy="4648200"/>
          </a:xfrm>
        </p:spPr>
        <p:txBody>
          <a:bodyPr>
            <a:normAutofit lnSpcReduction="10000"/>
          </a:bodyPr>
          <a:lstStyle/>
          <a:p>
            <a:pPr>
              <a:buFont typeface="Wingdings" charset="0"/>
              <a:buNone/>
              <a:defRPr/>
            </a:pPr>
            <a:r>
              <a:rPr lang="en-US" i="1">
                <a:solidFill>
                  <a:srgbClr val="CC0000"/>
                </a:solidFill>
                <a:ea typeface="ＭＳ Ｐゴシック" charset="0"/>
                <a:cs typeface="+mn-cs"/>
              </a:rPr>
              <a:t>given:</a:t>
            </a:r>
            <a:r>
              <a:rPr lang="en-US">
                <a:solidFill>
                  <a:srgbClr val="CC0000"/>
                </a:solidFill>
                <a:ea typeface="ＭＳ Ｐゴシック" charset="0"/>
                <a:cs typeface="+mn-cs"/>
              </a:rPr>
              <a:t> </a:t>
            </a:r>
            <a:r>
              <a:rPr lang="en-US">
                <a:ea typeface="ＭＳ Ｐゴシック" charset="0"/>
                <a:cs typeface="+mn-cs"/>
              </a:rPr>
              <a:t>broadcast channel of rate R bps</a:t>
            </a:r>
          </a:p>
          <a:p>
            <a:pPr>
              <a:buFont typeface="Wingdings" charset="0"/>
              <a:buNone/>
              <a:defRPr/>
            </a:pPr>
            <a:r>
              <a:rPr lang="en-US" i="1">
                <a:solidFill>
                  <a:srgbClr val="CC0000"/>
                </a:solidFill>
                <a:ea typeface="ＭＳ Ｐゴシック" charset="0"/>
                <a:cs typeface="+mn-cs"/>
              </a:rPr>
              <a:t>desiderata:</a:t>
            </a:r>
          </a:p>
          <a:p>
            <a:pPr lvl="1">
              <a:buFont typeface="Wingdings" charset="0"/>
              <a:buNone/>
              <a:defRPr/>
            </a:pPr>
            <a:r>
              <a:rPr lang="en-US">
                <a:ea typeface="ＭＳ Ｐゴシック" charset="0"/>
              </a:rPr>
              <a:t>1. when one node wants to transmit, it can send at rate R.</a:t>
            </a:r>
          </a:p>
          <a:p>
            <a:pPr lvl="1">
              <a:buFont typeface="Wingdings" charset="0"/>
              <a:buNone/>
              <a:defRPr/>
            </a:pPr>
            <a:r>
              <a:rPr lang="en-US">
                <a:ea typeface="ＭＳ Ｐゴシック" charset="0"/>
              </a:rPr>
              <a:t>2. when M nodes want to transmit, each can send at average rate R/M</a:t>
            </a:r>
          </a:p>
          <a:p>
            <a:pPr lvl="1">
              <a:buFont typeface="Wingdings" charset="0"/>
              <a:buNone/>
              <a:defRPr/>
            </a:pPr>
            <a:r>
              <a:rPr lang="en-US">
                <a:ea typeface="ＭＳ Ｐゴシック" charset="0"/>
              </a:rPr>
              <a:t>3. fully decentralized:</a:t>
            </a:r>
          </a:p>
          <a:p>
            <a:pPr lvl="2">
              <a:defRPr/>
            </a:pPr>
            <a:r>
              <a:rPr lang="en-US" sz="2400">
                <a:ea typeface="ＭＳ Ｐゴシック" charset="0"/>
              </a:rPr>
              <a:t>no special node to coordinate transmissions</a:t>
            </a:r>
          </a:p>
          <a:p>
            <a:pPr lvl="2">
              <a:defRPr/>
            </a:pPr>
            <a:r>
              <a:rPr lang="en-US" sz="2400">
                <a:ea typeface="ＭＳ Ｐゴシック" charset="0"/>
              </a:rPr>
              <a:t>no synchronization of clocks, slots</a:t>
            </a:r>
          </a:p>
          <a:p>
            <a:pPr lvl="1">
              <a:buFont typeface="Wingdings" charset="0"/>
              <a:buNone/>
              <a:defRPr/>
            </a:pPr>
            <a:r>
              <a:rPr lang="en-US">
                <a:ea typeface="ＭＳ Ｐゴシック" charset="0"/>
              </a:rPr>
              <a:t>4. simple</a:t>
            </a:r>
          </a:p>
        </p:txBody>
      </p:sp>
    </p:spTree>
    <p:extLst>
      <p:ext uri="{BB962C8B-B14F-4D97-AF65-F5344CB8AC3E}">
        <p14:creationId xmlns:p14="http://schemas.microsoft.com/office/powerpoint/2010/main" val="214706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82713"/>
            <a:ext cx="7772400" cy="46482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mtClean="0"/>
              <a:t>three broad classes:</a:t>
            </a:r>
          </a:p>
          <a:p>
            <a:r>
              <a:rPr lang="en-US" altLang="en-US" i="1" smtClean="0">
                <a:solidFill>
                  <a:srgbClr val="CC0000"/>
                </a:solidFill>
              </a:rPr>
              <a:t>channel partitioning</a:t>
            </a:r>
          </a:p>
          <a:p>
            <a:pPr lvl="1"/>
            <a:r>
              <a:rPr lang="en-US" altLang="en-US" sz="2000" smtClean="0"/>
              <a:t>divide channel into smaller </a:t>
            </a:r>
            <a:r>
              <a:rPr lang="ja-JP" altLang="en-US" sz="2000" smtClean="0"/>
              <a:t>“</a:t>
            </a:r>
            <a:r>
              <a:rPr lang="en-US" altLang="ja-JP" sz="2000" smtClean="0"/>
              <a:t>pieces</a:t>
            </a:r>
            <a:r>
              <a:rPr lang="ja-JP" altLang="en-US" sz="2000" smtClean="0"/>
              <a:t>”</a:t>
            </a:r>
            <a:r>
              <a:rPr lang="en-US" altLang="ja-JP" sz="2000" smtClean="0"/>
              <a:t> (time slots, frequency, code)</a:t>
            </a:r>
          </a:p>
          <a:p>
            <a:pPr lvl="1"/>
            <a:r>
              <a:rPr lang="en-US" altLang="en-US" sz="2000" smtClean="0"/>
              <a:t>allocate piece to node for exclusive use</a:t>
            </a:r>
            <a:endParaRPr lang="en-US" altLang="en-US" smtClean="0"/>
          </a:p>
          <a:p>
            <a:r>
              <a:rPr lang="en-US" altLang="en-US" i="1" smtClean="0">
                <a:solidFill>
                  <a:srgbClr val="CC0000"/>
                </a:solidFill>
              </a:rPr>
              <a:t>random access</a:t>
            </a:r>
          </a:p>
          <a:p>
            <a:pPr lvl="1"/>
            <a:r>
              <a:rPr lang="en-US" altLang="en-US" sz="2000" smtClean="0"/>
              <a:t>channel not divided, allow collisions</a:t>
            </a:r>
          </a:p>
          <a:p>
            <a:pPr lvl="1"/>
            <a:r>
              <a:rPr lang="ja-JP" altLang="en-US" sz="2000" smtClean="0"/>
              <a:t>“</a:t>
            </a:r>
            <a:r>
              <a:rPr lang="en-US" altLang="ja-JP" sz="2000" smtClean="0"/>
              <a:t>recover</a:t>
            </a:r>
            <a:r>
              <a:rPr lang="ja-JP" altLang="en-US" sz="2000" smtClean="0"/>
              <a:t>”</a:t>
            </a:r>
            <a:r>
              <a:rPr lang="en-US" altLang="ja-JP" sz="2000" smtClean="0"/>
              <a:t> from collisions</a:t>
            </a:r>
            <a:endParaRPr lang="en-US" altLang="ja-JP" smtClean="0"/>
          </a:p>
          <a:p>
            <a:r>
              <a:rPr lang="ja-JP" altLang="en-US" i="1" smtClean="0">
                <a:solidFill>
                  <a:srgbClr val="CC0000"/>
                </a:solidFill>
              </a:rPr>
              <a:t>“</a:t>
            </a:r>
            <a:r>
              <a:rPr lang="en-US" altLang="ja-JP" i="1" smtClean="0">
                <a:solidFill>
                  <a:srgbClr val="CC0000"/>
                </a:solidFill>
              </a:rPr>
              <a:t>taking turns</a:t>
            </a:r>
            <a:r>
              <a:rPr lang="ja-JP" altLang="en-US" i="1" smtClean="0">
                <a:solidFill>
                  <a:srgbClr val="CC0000"/>
                </a:solidFill>
              </a:rPr>
              <a:t>”</a:t>
            </a:r>
            <a:endParaRPr lang="en-US" altLang="ja-JP" i="1" smtClean="0">
              <a:solidFill>
                <a:srgbClr val="CC0000"/>
              </a:solidFill>
            </a:endParaRPr>
          </a:p>
          <a:p>
            <a:pPr lvl="1"/>
            <a:r>
              <a:rPr lang="en-US" altLang="en-US" sz="2000" smtClean="0"/>
              <a:t>nodes take turns, but nodes with more to send can take longer turns</a:t>
            </a:r>
            <a:endParaRPr lang="en-US" altLang="en-US" smtClean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-15648"/>
            <a:ext cx="7874000" cy="68330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Multiple Access Links, Protocols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8546" y="770229"/>
            <a:ext cx="45261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MAC Protocols: Taxonomy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57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0538" y="1379538"/>
            <a:ext cx="7772400" cy="2930525"/>
          </a:xfrm>
        </p:spPr>
        <p:txBody>
          <a:bodyPr>
            <a:normAutofit lnSpcReduction="10000"/>
          </a:bodyPr>
          <a:lstStyle/>
          <a:p>
            <a:pPr>
              <a:lnSpc>
                <a:spcPct val="75000"/>
              </a:lnSpc>
              <a:buFont typeface="Wingdings" charset="0"/>
              <a:buNone/>
              <a:defRPr/>
            </a:pPr>
            <a:r>
              <a:rPr lang="en-US" sz="3200">
                <a:solidFill>
                  <a:srgbClr val="CC0000"/>
                </a:solidFill>
                <a:ea typeface="ＭＳ Ｐゴシック" charset="0"/>
                <a:cs typeface="+mn-cs"/>
              </a:rPr>
              <a:t>TDMA: time division multiple access</a:t>
            </a:r>
            <a:r>
              <a:rPr lang="en-US" sz="3200">
                <a:ea typeface="ＭＳ Ｐゴシック" charset="0"/>
                <a:cs typeface="+mn-cs"/>
              </a:rPr>
              <a:t> </a:t>
            </a:r>
          </a:p>
          <a:p>
            <a:pPr>
              <a:lnSpc>
                <a:spcPct val="75000"/>
              </a:lnSpc>
              <a:buFont typeface="Wingdings" charset="0"/>
              <a:buChar char="v"/>
              <a:defRPr/>
            </a:pPr>
            <a:r>
              <a:rPr lang="en-US">
                <a:ea typeface="ＭＳ Ｐゴシック" charset="0"/>
                <a:cs typeface="+mn-cs"/>
              </a:rPr>
              <a:t>access to channel in "rounds" </a:t>
            </a:r>
          </a:p>
          <a:p>
            <a:pPr>
              <a:lnSpc>
                <a:spcPct val="75000"/>
              </a:lnSpc>
              <a:buFont typeface="Wingdings" charset="0"/>
              <a:buChar char="v"/>
              <a:defRPr/>
            </a:pPr>
            <a:r>
              <a:rPr lang="en-US">
                <a:ea typeface="ＭＳ Ｐゴシック" charset="0"/>
                <a:cs typeface="+mn-cs"/>
              </a:rPr>
              <a:t>each station gets fixed length slot (length = pkt trans time) in each round </a:t>
            </a:r>
          </a:p>
          <a:p>
            <a:pPr>
              <a:lnSpc>
                <a:spcPct val="75000"/>
              </a:lnSpc>
              <a:buFont typeface="Wingdings" charset="0"/>
              <a:buChar char="v"/>
              <a:defRPr/>
            </a:pPr>
            <a:r>
              <a:rPr lang="en-US">
                <a:ea typeface="ＭＳ Ｐゴシック" charset="0"/>
                <a:cs typeface="+mn-cs"/>
              </a:rPr>
              <a:t>unused slots go idle </a:t>
            </a:r>
          </a:p>
          <a:p>
            <a:pPr>
              <a:lnSpc>
                <a:spcPct val="75000"/>
              </a:lnSpc>
              <a:buFont typeface="Wingdings" charset="0"/>
              <a:buChar char="v"/>
              <a:defRPr/>
            </a:pPr>
            <a:r>
              <a:rPr lang="en-US">
                <a:ea typeface="ＭＳ Ｐゴシック" charset="0"/>
                <a:cs typeface="+mn-cs"/>
              </a:rPr>
              <a:t>example: 6-station LAN, 1,3,4 have pkt, slots 2,5,6 idle </a:t>
            </a:r>
            <a:endParaRPr lang="en-US" sz="3200">
              <a:ea typeface="ＭＳ Ｐゴシック" charset="0"/>
              <a:cs typeface="+mn-cs"/>
            </a:endParaRPr>
          </a:p>
        </p:txBody>
      </p:sp>
      <p:sp>
        <p:nvSpPr>
          <p:cNvPr id="21511" name="Line 7"/>
          <p:cNvSpPr>
            <a:spLocks noChangeShapeType="1"/>
          </p:cNvSpPr>
          <p:nvPr/>
        </p:nvSpPr>
        <p:spPr bwMode="auto">
          <a:xfrm>
            <a:off x="1052513" y="5440363"/>
            <a:ext cx="60848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1274763" y="5213350"/>
            <a:ext cx="479425" cy="23018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21513" name="Rectangle 10"/>
          <p:cNvSpPr>
            <a:spLocks noChangeArrowheads="1"/>
          </p:cNvSpPr>
          <p:nvPr/>
        </p:nvSpPr>
        <p:spPr bwMode="auto">
          <a:xfrm>
            <a:off x="2233613" y="5213350"/>
            <a:ext cx="479425" cy="23018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21514" name="Rectangle 11"/>
          <p:cNvSpPr>
            <a:spLocks noChangeArrowheads="1"/>
          </p:cNvSpPr>
          <p:nvPr/>
        </p:nvSpPr>
        <p:spPr bwMode="auto">
          <a:xfrm>
            <a:off x="2708275" y="5213350"/>
            <a:ext cx="479425" cy="2301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21515" name="Line 13"/>
          <p:cNvSpPr>
            <a:spLocks noChangeShapeType="1"/>
          </p:cNvSpPr>
          <p:nvPr/>
        </p:nvSpPr>
        <p:spPr bwMode="auto">
          <a:xfrm>
            <a:off x="1276350" y="5100638"/>
            <a:ext cx="0" cy="3381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21516" name="Line 16"/>
          <p:cNvSpPr>
            <a:spLocks noChangeShapeType="1"/>
          </p:cNvSpPr>
          <p:nvPr/>
        </p:nvSpPr>
        <p:spPr bwMode="auto">
          <a:xfrm>
            <a:off x="4141788" y="5103813"/>
            <a:ext cx="0" cy="338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21517" name="Text Box 23"/>
          <p:cNvSpPr txBox="1">
            <a:spLocks noChangeArrowheads="1"/>
          </p:cNvSpPr>
          <p:nvPr/>
        </p:nvSpPr>
        <p:spPr bwMode="auto">
          <a:xfrm>
            <a:off x="1374775" y="5180013"/>
            <a:ext cx="296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b="1" i="0" smtClean="0">
                <a:solidFill>
                  <a:schemeClr val="bg1"/>
                </a:solidFill>
                <a:latin typeface="Arial" charset="0"/>
              </a:rPr>
              <a:t>1</a:t>
            </a:r>
          </a:p>
        </p:txBody>
      </p:sp>
      <p:sp>
        <p:nvSpPr>
          <p:cNvPr id="21518" name="Text Box 24"/>
          <p:cNvSpPr txBox="1">
            <a:spLocks noChangeArrowheads="1"/>
          </p:cNvSpPr>
          <p:nvPr/>
        </p:nvSpPr>
        <p:spPr bwMode="auto">
          <a:xfrm>
            <a:off x="2320925" y="5165725"/>
            <a:ext cx="296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b="1" i="0" smtClean="0">
                <a:solidFill>
                  <a:schemeClr val="bg1"/>
                </a:solidFill>
                <a:latin typeface="Arial" charset="0"/>
              </a:rPr>
              <a:t>3</a:t>
            </a:r>
          </a:p>
        </p:txBody>
      </p:sp>
      <p:sp>
        <p:nvSpPr>
          <p:cNvPr id="21519" name="Text Box 25"/>
          <p:cNvSpPr txBox="1">
            <a:spLocks noChangeArrowheads="1"/>
          </p:cNvSpPr>
          <p:nvPr/>
        </p:nvSpPr>
        <p:spPr bwMode="auto">
          <a:xfrm>
            <a:off x="2786063" y="5172075"/>
            <a:ext cx="296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b="1" i="0" smtClean="0">
                <a:solidFill>
                  <a:schemeClr val="bg1"/>
                </a:solidFill>
                <a:latin typeface="Arial" charset="0"/>
              </a:rPr>
              <a:t>4</a:t>
            </a:r>
          </a:p>
        </p:txBody>
      </p:sp>
      <p:sp>
        <p:nvSpPr>
          <p:cNvPr id="21520" name="Rectangle 26"/>
          <p:cNvSpPr>
            <a:spLocks noChangeArrowheads="1"/>
          </p:cNvSpPr>
          <p:nvPr/>
        </p:nvSpPr>
        <p:spPr bwMode="auto">
          <a:xfrm>
            <a:off x="4132263" y="5208588"/>
            <a:ext cx="479425" cy="23018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21521" name="Rectangle 27"/>
          <p:cNvSpPr>
            <a:spLocks noChangeArrowheads="1"/>
          </p:cNvSpPr>
          <p:nvPr/>
        </p:nvSpPr>
        <p:spPr bwMode="auto">
          <a:xfrm>
            <a:off x="5091113" y="5208588"/>
            <a:ext cx="479425" cy="23018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21522" name="Rectangle 28"/>
          <p:cNvSpPr>
            <a:spLocks noChangeArrowheads="1"/>
          </p:cNvSpPr>
          <p:nvPr/>
        </p:nvSpPr>
        <p:spPr bwMode="auto">
          <a:xfrm>
            <a:off x="5565775" y="5208588"/>
            <a:ext cx="479425" cy="2301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21523" name="Line 29"/>
          <p:cNvSpPr>
            <a:spLocks noChangeShapeType="1"/>
          </p:cNvSpPr>
          <p:nvPr/>
        </p:nvSpPr>
        <p:spPr bwMode="auto">
          <a:xfrm>
            <a:off x="4133850" y="5095875"/>
            <a:ext cx="0" cy="3381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21524" name="Text Box 30"/>
          <p:cNvSpPr txBox="1">
            <a:spLocks noChangeArrowheads="1"/>
          </p:cNvSpPr>
          <p:nvPr/>
        </p:nvSpPr>
        <p:spPr bwMode="auto">
          <a:xfrm>
            <a:off x="4232275" y="5175250"/>
            <a:ext cx="296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b="1" i="0" smtClean="0">
                <a:solidFill>
                  <a:schemeClr val="bg1"/>
                </a:solidFill>
                <a:latin typeface="Arial" charset="0"/>
              </a:rPr>
              <a:t>1</a:t>
            </a:r>
          </a:p>
        </p:txBody>
      </p:sp>
      <p:sp>
        <p:nvSpPr>
          <p:cNvPr id="21525" name="Text Box 31"/>
          <p:cNvSpPr txBox="1">
            <a:spLocks noChangeArrowheads="1"/>
          </p:cNvSpPr>
          <p:nvPr/>
        </p:nvSpPr>
        <p:spPr bwMode="auto">
          <a:xfrm>
            <a:off x="5178425" y="5160963"/>
            <a:ext cx="296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b="1" i="0" smtClean="0">
                <a:solidFill>
                  <a:schemeClr val="bg1"/>
                </a:solidFill>
                <a:latin typeface="Arial" charset="0"/>
              </a:rPr>
              <a:t>3</a:t>
            </a:r>
          </a:p>
        </p:txBody>
      </p:sp>
      <p:sp>
        <p:nvSpPr>
          <p:cNvPr id="21526" name="Text Box 32"/>
          <p:cNvSpPr txBox="1">
            <a:spLocks noChangeArrowheads="1"/>
          </p:cNvSpPr>
          <p:nvPr/>
        </p:nvSpPr>
        <p:spPr bwMode="auto">
          <a:xfrm>
            <a:off x="5643563" y="5167313"/>
            <a:ext cx="296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b="1" i="0" smtClean="0">
                <a:solidFill>
                  <a:schemeClr val="bg1"/>
                </a:solidFill>
                <a:latin typeface="Arial" charset="0"/>
              </a:rPr>
              <a:t>4</a:t>
            </a:r>
          </a:p>
        </p:txBody>
      </p:sp>
      <p:sp>
        <p:nvSpPr>
          <p:cNvPr id="21527" name="Line 34"/>
          <p:cNvSpPr>
            <a:spLocks noChangeShapeType="1"/>
          </p:cNvSpPr>
          <p:nvPr/>
        </p:nvSpPr>
        <p:spPr bwMode="auto">
          <a:xfrm>
            <a:off x="1757363" y="5205413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21528" name="Line 35"/>
          <p:cNvSpPr>
            <a:spLocks noChangeShapeType="1"/>
          </p:cNvSpPr>
          <p:nvPr/>
        </p:nvSpPr>
        <p:spPr bwMode="auto">
          <a:xfrm>
            <a:off x="2233613" y="5210175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21529" name="Line 36"/>
          <p:cNvSpPr>
            <a:spLocks noChangeShapeType="1"/>
          </p:cNvSpPr>
          <p:nvPr/>
        </p:nvSpPr>
        <p:spPr bwMode="auto">
          <a:xfrm>
            <a:off x="2709863" y="5210175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21530" name="Line 37"/>
          <p:cNvSpPr>
            <a:spLocks noChangeShapeType="1"/>
          </p:cNvSpPr>
          <p:nvPr/>
        </p:nvSpPr>
        <p:spPr bwMode="auto">
          <a:xfrm>
            <a:off x="3186113" y="5210175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21531" name="Line 38"/>
          <p:cNvSpPr>
            <a:spLocks noChangeShapeType="1"/>
          </p:cNvSpPr>
          <p:nvPr/>
        </p:nvSpPr>
        <p:spPr bwMode="auto">
          <a:xfrm>
            <a:off x="3667125" y="5200650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21532" name="Line 39"/>
          <p:cNvSpPr>
            <a:spLocks noChangeShapeType="1"/>
          </p:cNvSpPr>
          <p:nvPr/>
        </p:nvSpPr>
        <p:spPr bwMode="auto">
          <a:xfrm>
            <a:off x="4614863" y="5205413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21533" name="Line 40"/>
          <p:cNvSpPr>
            <a:spLocks noChangeShapeType="1"/>
          </p:cNvSpPr>
          <p:nvPr/>
        </p:nvSpPr>
        <p:spPr bwMode="auto">
          <a:xfrm>
            <a:off x="5562600" y="5200650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21534" name="Line 41"/>
          <p:cNvSpPr>
            <a:spLocks noChangeShapeType="1"/>
          </p:cNvSpPr>
          <p:nvPr/>
        </p:nvSpPr>
        <p:spPr bwMode="auto">
          <a:xfrm>
            <a:off x="6510338" y="5195888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21535" name="Line 42"/>
          <p:cNvSpPr>
            <a:spLocks noChangeShapeType="1"/>
          </p:cNvSpPr>
          <p:nvPr/>
        </p:nvSpPr>
        <p:spPr bwMode="auto">
          <a:xfrm>
            <a:off x="6043613" y="5205413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21536" name="Line 43"/>
          <p:cNvSpPr>
            <a:spLocks noChangeShapeType="1"/>
          </p:cNvSpPr>
          <p:nvPr/>
        </p:nvSpPr>
        <p:spPr bwMode="auto">
          <a:xfrm>
            <a:off x="6991350" y="5110163"/>
            <a:ext cx="0" cy="3381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21537" name="Line 44"/>
          <p:cNvSpPr>
            <a:spLocks noChangeShapeType="1"/>
          </p:cNvSpPr>
          <p:nvPr/>
        </p:nvSpPr>
        <p:spPr bwMode="auto">
          <a:xfrm>
            <a:off x="5091113" y="5205413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21538" name="Text Box 45"/>
          <p:cNvSpPr txBox="1">
            <a:spLocks noChangeArrowheads="1"/>
          </p:cNvSpPr>
          <p:nvPr/>
        </p:nvSpPr>
        <p:spPr bwMode="auto">
          <a:xfrm>
            <a:off x="2320925" y="4581525"/>
            <a:ext cx="7048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i="0" smtClean="0">
                <a:latin typeface="Arial" charset="0"/>
              </a:rPr>
              <a:t>6-slot</a:t>
            </a:r>
          </a:p>
          <a:p>
            <a:pPr>
              <a:defRPr/>
            </a:pPr>
            <a:r>
              <a:rPr lang="en-US" sz="1600" i="0" smtClean="0">
                <a:latin typeface="Arial" charset="0"/>
              </a:rPr>
              <a:t>frame</a:t>
            </a:r>
          </a:p>
        </p:txBody>
      </p:sp>
      <p:sp>
        <p:nvSpPr>
          <p:cNvPr id="21539" name="Line 46"/>
          <p:cNvSpPr>
            <a:spLocks noChangeShapeType="1"/>
          </p:cNvSpPr>
          <p:nvPr/>
        </p:nvSpPr>
        <p:spPr bwMode="auto">
          <a:xfrm>
            <a:off x="3132138" y="4918075"/>
            <a:ext cx="9890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21540" name="Line 47"/>
          <p:cNvSpPr>
            <a:spLocks noChangeShapeType="1"/>
          </p:cNvSpPr>
          <p:nvPr/>
        </p:nvSpPr>
        <p:spPr bwMode="auto">
          <a:xfrm flipH="1">
            <a:off x="1287463" y="4913313"/>
            <a:ext cx="9890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21541" name="Line 48"/>
          <p:cNvSpPr>
            <a:spLocks noChangeShapeType="1"/>
          </p:cNvSpPr>
          <p:nvPr/>
        </p:nvSpPr>
        <p:spPr bwMode="auto">
          <a:xfrm>
            <a:off x="1266825" y="4826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21542" name="Line 49"/>
          <p:cNvSpPr>
            <a:spLocks noChangeShapeType="1"/>
          </p:cNvSpPr>
          <p:nvPr/>
        </p:nvSpPr>
        <p:spPr bwMode="auto">
          <a:xfrm>
            <a:off x="4125913" y="4816475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21543" name="Text Box 51"/>
          <p:cNvSpPr txBox="1">
            <a:spLocks noChangeArrowheads="1"/>
          </p:cNvSpPr>
          <p:nvPr/>
        </p:nvSpPr>
        <p:spPr bwMode="auto">
          <a:xfrm>
            <a:off x="5184775" y="4554538"/>
            <a:ext cx="7048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i="0" smtClean="0">
                <a:latin typeface="Arial" charset="0"/>
              </a:rPr>
              <a:t>6-slot</a:t>
            </a:r>
          </a:p>
          <a:p>
            <a:pPr>
              <a:defRPr/>
            </a:pPr>
            <a:r>
              <a:rPr lang="en-US" sz="1600" i="0" smtClean="0">
                <a:latin typeface="Arial" charset="0"/>
              </a:rPr>
              <a:t>frame</a:t>
            </a:r>
          </a:p>
        </p:txBody>
      </p:sp>
      <p:sp>
        <p:nvSpPr>
          <p:cNvPr id="21544" name="Line 52"/>
          <p:cNvSpPr>
            <a:spLocks noChangeShapeType="1"/>
          </p:cNvSpPr>
          <p:nvPr/>
        </p:nvSpPr>
        <p:spPr bwMode="auto">
          <a:xfrm>
            <a:off x="5995988" y="4924425"/>
            <a:ext cx="9890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21545" name="Line 53"/>
          <p:cNvSpPr>
            <a:spLocks noChangeShapeType="1"/>
          </p:cNvSpPr>
          <p:nvPr/>
        </p:nvSpPr>
        <p:spPr bwMode="auto">
          <a:xfrm flipH="1">
            <a:off x="4151313" y="4919663"/>
            <a:ext cx="9890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21546" name="Line 55"/>
          <p:cNvSpPr>
            <a:spLocks noChangeShapeType="1"/>
          </p:cNvSpPr>
          <p:nvPr/>
        </p:nvSpPr>
        <p:spPr bwMode="auto">
          <a:xfrm>
            <a:off x="6989763" y="4789488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44" name="Title 1"/>
          <p:cNvSpPr>
            <a:spLocks noGrp="1"/>
          </p:cNvSpPr>
          <p:nvPr>
            <p:ph type="title"/>
          </p:nvPr>
        </p:nvSpPr>
        <p:spPr>
          <a:xfrm>
            <a:off x="0" y="-15648"/>
            <a:ext cx="7874000" cy="68330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Multiple Access Links, Protocols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138546" y="770229"/>
            <a:ext cx="73834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Channel Partitioning MAC protocols: TDMA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55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1650" y="1370013"/>
            <a:ext cx="8223250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>
                <a:solidFill>
                  <a:srgbClr val="CC0000"/>
                </a:solidFill>
                <a:ea typeface="ＭＳ Ｐゴシック" charset="0"/>
                <a:cs typeface="+mn-cs"/>
              </a:rPr>
              <a:t>FDMA: frequency division multiple access </a:t>
            </a:r>
          </a:p>
          <a:p>
            <a:pPr>
              <a:buFont typeface="Wingdings" charset="0"/>
              <a:buChar char="v"/>
              <a:defRPr/>
            </a:pPr>
            <a:r>
              <a:rPr lang="en-US" sz="2400">
                <a:ea typeface="ＭＳ Ｐゴシック" charset="0"/>
                <a:cs typeface="+mn-cs"/>
              </a:rPr>
              <a:t>channel spectrum divided into frequency bands</a:t>
            </a:r>
          </a:p>
          <a:p>
            <a:pPr>
              <a:buFont typeface="Wingdings" charset="0"/>
              <a:buChar char="v"/>
              <a:defRPr/>
            </a:pPr>
            <a:r>
              <a:rPr lang="en-US" sz="2400">
                <a:ea typeface="ＭＳ Ｐゴシック" charset="0"/>
                <a:cs typeface="+mn-cs"/>
              </a:rPr>
              <a:t>each station assigned fixed frequency band</a:t>
            </a:r>
          </a:p>
          <a:p>
            <a:pPr>
              <a:buFont typeface="Wingdings" charset="0"/>
              <a:buChar char="v"/>
              <a:defRPr/>
            </a:pPr>
            <a:r>
              <a:rPr lang="en-US" sz="2400">
                <a:ea typeface="ＭＳ Ｐゴシック" charset="0"/>
                <a:cs typeface="+mn-cs"/>
              </a:rPr>
              <a:t>unused transmission time in frequency bands go idle </a:t>
            </a:r>
          </a:p>
          <a:p>
            <a:pPr>
              <a:buFont typeface="Wingdings" charset="0"/>
              <a:buChar char="v"/>
              <a:defRPr/>
            </a:pPr>
            <a:r>
              <a:rPr lang="en-US" sz="2400">
                <a:ea typeface="ＭＳ Ｐゴシック" charset="0"/>
                <a:cs typeface="+mn-cs"/>
              </a:rPr>
              <a:t>example: 6-station LAN, 1,3,4 have pkt, frequency bands 2,5,6 idle </a:t>
            </a:r>
            <a:endParaRPr lang="en-US">
              <a:ea typeface="ＭＳ Ｐゴシック" charset="0"/>
              <a:cs typeface="+mn-cs"/>
            </a:endParaRPr>
          </a:p>
        </p:txBody>
      </p:sp>
      <p:sp>
        <p:nvSpPr>
          <p:cNvPr id="22533" name="Rectangle 4"/>
          <p:cNvSpPr>
            <a:spLocks noChangeArrowheads="1"/>
          </p:cNvSpPr>
          <p:nvPr/>
        </p:nvSpPr>
        <p:spPr bwMode="auto">
          <a:xfrm>
            <a:off x="4627563" y="4138613"/>
            <a:ext cx="627062" cy="2251075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22534" name="Line 5"/>
          <p:cNvSpPr>
            <a:spLocks noChangeShapeType="1"/>
          </p:cNvSpPr>
          <p:nvPr/>
        </p:nvSpPr>
        <p:spPr bwMode="auto">
          <a:xfrm flipV="1">
            <a:off x="4625975" y="5243513"/>
            <a:ext cx="62230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22535" name="Line 6"/>
          <p:cNvSpPr>
            <a:spLocks noChangeShapeType="1"/>
          </p:cNvSpPr>
          <p:nvPr/>
        </p:nvSpPr>
        <p:spPr bwMode="auto">
          <a:xfrm flipV="1">
            <a:off x="4621213" y="5635625"/>
            <a:ext cx="631825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22536" name="Line 7"/>
          <p:cNvSpPr>
            <a:spLocks noChangeShapeType="1"/>
          </p:cNvSpPr>
          <p:nvPr/>
        </p:nvSpPr>
        <p:spPr bwMode="auto">
          <a:xfrm flipV="1">
            <a:off x="4625975" y="6021388"/>
            <a:ext cx="627063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22537" name="Line 8"/>
          <p:cNvSpPr>
            <a:spLocks noChangeShapeType="1"/>
          </p:cNvSpPr>
          <p:nvPr/>
        </p:nvSpPr>
        <p:spPr bwMode="auto">
          <a:xfrm flipV="1">
            <a:off x="4621213" y="4857750"/>
            <a:ext cx="631825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22538" name="Line 9"/>
          <p:cNvSpPr>
            <a:spLocks noChangeShapeType="1"/>
          </p:cNvSpPr>
          <p:nvPr/>
        </p:nvSpPr>
        <p:spPr bwMode="auto">
          <a:xfrm flipV="1">
            <a:off x="4625975" y="4471988"/>
            <a:ext cx="631825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22539" name="Line 11"/>
          <p:cNvSpPr>
            <a:spLocks noChangeShapeType="1"/>
          </p:cNvSpPr>
          <p:nvPr/>
        </p:nvSpPr>
        <p:spPr bwMode="auto">
          <a:xfrm>
            <a:off x="5346700" y="4411663"/>
            <a:ext cx="2228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82955" name="Freeform 12"/>
          <p:cNvSpPr>
            <a:spLocks/>
          </p:cNvSpPr>
          <p:nvPr/>
        </p:nvSpPr>
        <p:spPr bwMode="auto">
          <a:xfrm>
            <a:off x="5494338" y="4292600"/>
            <a:ext cx="1728787" cy="114300"/>
          </a:xfrm>
          <a:custGeom>
            <a:avLst/>
            <a:gdLst>
              <a:gd name="T0" fmla="*/ 0 w 1089"/>
              <a:gd name="T1" fmla="*/ 2147483647 h 72"/>
              <a:gd name="T2" fmla="*/ 0 w 1089"/>
              <a:gd name="T3" fmla="*/ 2147483647 h 72"/>
              <a:gd name="T4" fmla="*/ 2147483647 w 1089"/>
              <a:gd name="T5" fmla="*/ 0 h 72"/>
              <a:gd name="T6" fmla="*/ 2147483647 w 1089"/>
              <a:gd name="T7" fmla="*/ 2147483647 h 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89" h="72">
                <a:moveTo>
                  <a:pt x="0" y="72"/>
                </a:moveTo>
                <a:lnTo>
                  <a:pt x="0" y="3"/>
                </a:lnTo>
                <a:lnTo>
                  <a:pt x="1089" y="0"/>
                </a:lnTo>
                <a:lnTo>
                  <a:pt x="1089" y="72"/>
                </a:lnTo>
              </a:path>
            </a:pathLst>
          </a:custGeom>
          <a:solidFill>
            <a:schemeClr val="accent2"/>
          </a:solidFill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1" name="Line 13"/>
          <p:cNvSpPr>
            <a:spLocks noChangeShapeType="1"/>
          </p:cNvSpPr>
          <p:nvPr/>
        </p:nvSpPr>
        <p:spPr bwMode="auto">
          <a:xfrm>
            <a:off x="5394325" y="4814888"/>
            <a:ext cx="2228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22542" name="Line 15"/>
          <p:cNvSpPr>
            <a:spLocks noChangeShapeType="1"/>
          </p:cNvSpPr>
          <p:nvPr/>
        </p:nvSpPr>
        <p:spPr bwMode="auto">
          <a:xfrm>
            <a:off x="5394325" y="5213350"/>
            <a:ext cx="2228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82958" name="Freeform 16"/>
          <p:cNvSpPr>
            <a:spLocks/>
          </p:cNvSpPr>
          <p:nvPr/>
        </p:nvSpPr>
        <p:spPr bwMode="auto">
          <a:xfrm>
            <a:off x="5541963" y="5094288"/>
            <a:ext cx="1728787" cy="114300"/>
          </a:xfrm>
          <a:custGeom>
            <a:avLst/>
            <a:gdLst>
              <a:gd name="T0" fmla="*/ 0 w 1089"/>
              <a:gd name="T1" fmla="*/ 2147483647 h 72"/>
              <a:gd name="T2" fmla="*/ 0 w 1089"/>
              <a:gd name="T3" fmla="*/ 2147483647 h 72"/>
              <a:gd name="T4" fmla="*/ 2147483647 w 1089"/>
              <a:gd name="T5" fmla="*/ 0 h 72"/>
              <a:gd name="T6" fmla="*/ 2147483647 w 1089"/>
              <a:gd name="T7" fmla="*/ 2147483647 h 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89" h="72">
                <a:moveTo>
                  <a:pt x="0" y="72"/>
                </a:moveTo>
                <a:lnTo>
                  <a:pt x="0" y="3"/>
                </a:lnTo>
                <a:lnTo>
                  <a:pt x="1089" y="0"/>
                </a:lnTo>
                <a:lnTo>
                  <a:pt x="1089" y="72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2959" name="Group 17"/>
          <p:cNvGrpSpPr>
            <a:grpSpLocks/>
          </p:cNvGrpSpPr>
          <p:nvPr/>
        </p:nvGrpSpPr>
        <p:grpSpPr bwMode="auto">
          <a:xfrm>
            <a:off x="5411788" y="5499100"/>
            <a:ext cx="2228850" cy="119063"/>
            <a:chOff x="1884" y="2826"/>
            <a:chExt cx="1404" cy="75"/>
          </a:xfrm>
        </p:grpSpPr>
        <p:sp>
          <p:nvSpPr>
            <p:cNvPr id="22561" name="Line 18"/>
            <p:cNvSpPr>
              <a:spLocks noChangeShapeType="1"/>
            </p:cNvSpPr>
            <p:nvPr/>
          </p:nvSpPr>
          <p:spPr bwMode="auto">
            <a:xfrm>
              <a:off x="1884" y="2901"/>
              <a:ext cx="14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2977" name="Freeform 19"/>
            <p:cNvSpPr>
              <a:spLocks/>
            </p:cNvSpPr>
            <p:nvPr/>
          </p:nvSpPr>
          <p:spPr bwMode="auto">
            <a:xfrm>
              <a:off x="1977" y="2826"/>
              <a:ext cx="1089" cy="72"/>
            </a:xfrm>
            <a:custGeom>
              <a:avLst/>
              <a:gdLst>
                <a:gd name="T0" fmla="*/ 0 w 1089"/>
                <a:gd name="T1" fmla="*/ 72 h 72"/>
                <a:gd name="T2" fmla="*/ 0 w 1089"/>
                <a:gd name="T3" fmla="*/ 3 h 72"/>
                <a:gd name="T4" fmla="*/ 1089 w 1089"/>
                <a:gd name="T5" fmla="*/ 0 h 72"/>
                <a:gd name="T6" fmla="*/ 1089 w 1089"/>
                <a:gd name="T7" fmla="*/ 72 h 7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89" h="72">
                  <a:moveTo>
                    <a:pt x="0" y="72"/>
                  </a:moveTo>
                  <a:lnTo>
                    <a:pt x="0" y="3"/>
                  </a:lnTo>
                  <a:lnTo>
                    <a:pt x="1089" y="0"/>
                  </a:lnTo>
                  <a:lnTo>
                    <a:pt x="1089" y="72"/>
                  </a:lnTo>
                </a:path>
              </a:pathLst>
            </a:custGeom>
            <a:solidFill>
              <a:srgbClr val="00CC66"/>
            </a:solidFill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545" name="Line 20"/>
          <p:cNvSpPr>
            <a:spLocks noChangeShapeType="1"/>
          </p:cNvSpPr>
          <p:nvPr/>
        </p:nvSpPr>
        <p:spPr bwMode="auto">
          <a:xfrm>
            <a:off x="5441950" y="6024563"/>
            <a:ext cx="2228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22546" name="Line 21"/>
          <p:cNvSpPr>
            <a:spLocks noChangeShapeType="1"/>
          </p:cNvSpPr>
          <p:nvPr/>
        </p:nvSpPr>
        <p:spPr bwMode="auto">
          <a:xfrm>
            <a:off x="5448300" y="6354763"/>
            <a:ext cx="2228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22547" name="Text Box 22"/>
          <p:cNvSpPr txBox="1">
            <a:spLocks noChangeArrowheads="1"/>
          </p:cNvSpPr>
          <p:nvPr/>
        </p:nvSpPr>
        <p:spPr bwMode="auto">
          <a:xfrm rot="-5400000">
            <a:off x="3423444" y="5018882"/>
            <a:ext cx="1873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smtClean="0">
                <a:latin typeface="Arial" charset="0"/>
              </a:rPr>
              <a:t>frequency bands</a:t>
            </a:r>
          </a:p>
        </p:txBody>
      </p:sp>
      <p:sp>
        <p:nvSpPr>
          <p:cNvPr id="22548" name="Text Box 23"/>
          <p:cNvSpPr txBox="1">
            <a:spLocks noChangeArrowheads="1"/>
          </p:cNvSpPr>
          <p:nvPr/>
        </p:nvSpPr>
        <p:spPr bwMode="auto">
          <a:xfrm rot="67766">
            <a:off x="7332663" y="3960813"/>
            <a:ext cx="615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smtClean="0">
                <a:latin typeface="Arial" charset="0"/>
              </a:rPr>
              <a:t>time</a:t>
            </a:r>
          </a:p>
        </p:txBody>
      </p:sp>
      <p:sp>
        <p:nvSpPr>
          <p:cNvPr id="82964" name="Freeform 54"/>
          <p:cNvSpPr>
            <a:spLocks/>
          </p:cNvSpPr>
          <p:nvPr/>
        </p:nvSpPr>
        <p:spPr bwMode="auto">
          <a:xfrm>
            <a:off x="2032000" y="4348163"/>
            <a:ext cx="595313" cy="1538287"/>
          </a:xfrm>
          <a:custGeom>
            <a:avLst/>
            <a:gdLst>
              <a:gd name="T0" fmla="*/ 2147483647 w 375"/>
              <a:gd name="T1" fmla="*/ 0 h 969"/>
              <a:gd name="T2" fmla="*/ 0 w 375"/>
              <a:gd name="T3" fmla="*/ 2147483647 h 969"/>
              <a:gd name="T4" fmla="*/ 2147483647 w 375"/>
              <a:gd name="T5" fmla="*/ 2147483647 h 969"/>
              <a:gd name="T6" fmla="*/ 2147483647 w 375"/>
              <a:gd name="T7" fmla="*/ 0 h 96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75" h="969">
                <a:moveTo>
                  <a:pt x="375" y="0"/>
                </a:moveTo>
                <a:lnTo>
                  <a:pt x="0" y="485"/>
                </a:lnTo>
                <a:lnTo>
                  <a:pt x="375" y="969"/>
                </a:lnTo>
                <a:lnTo>
                  <a:pt x="375" y="0"/>
                </a:lnTo>
                <a:close/>
              </a:path>
            </a:pathLst>
          </a:custGeom>
          <a:gradFill rotWithShape="1">
            <a:gsLst>
              <a:gs pos="0">
                <a:schemeClr val="tx1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 cmpd="sng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2965" name="Group 56"/>
          <p:cNvGrpSpPr>
            <a:grpSpLocks/>
          </p:cNvGrpSpPr>
          <p:nvPr/>
        </p:nvGrpSpPr>
        <p:grpSpPr bwMode="auto">
          <a:xfrm>
            <a:off x="293688" y="4986338"/>
            <a:ext cx="1666875" cy="314325"/>
            <a:chOff x="1614" y="1494"/>
            <a:chExt cx="1050" cy="198"/>
          </a:xfrm>
        </p:grpSpPr>
        <p:sp>
          <p:nvSpPr>
            <p:cNvPr id="22557" name="Rectangle 57"/>
            <p:cNvSpPr>
              <a:spLocks noChangeArrowheads="1"/>
            </p:cNvSpPr>
            <p:nvPr/>
          </p:nvSpPr>
          <p:spPr bwMode="auto">
            <a:xfrm>
              <a:off x="2358" y="1500"/>
              <a:ext cx="168" cy="17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535610" name="Freeform 58"/>
            <p:cNvSpPr>
              <a:spLocks/>
            </p:cNvSpPr>
            <p:nvPr/>
          </p:nvSpPr>
          <p:spPr bwMode="auto">
            <a:xfrm>
              <a:off x="1614" y="1494"/>
              <a:ext cx="896" cy="198"/>
            </a:xfrm>
            <a:custGeom>
              <a:avLst/>
              <a:gdLst>
                <a:gd name="T0" fmla="*/ 18 w 896"/>
                <a:gd name="T1" fmla="*/ 0 h 198"/>
                <a:gd name="T2" fmla="*/ 0 w 896"/>
                <a:gd name="T3" fmla="*/ 96 h 198"/>
                <a:gd name="T4" fmla="*/ 18 w 896"/>
                <a:gd name="T5" fmla="*/ 198 h 198"/>
                <a:gd name="T6" fmla="*/ 774 w 896"/>
                <a:gd name="T7" fmla="*/ 198 h 198"/>
                <a:gd name="T8" fmla="*/ 750 w 896"/>
                <a:gd name="T9" fmla="*/ 90 h 198"/>
                <a:gd name="T10" fmla="*/ 774 w 896"/>
                <a:gd name="T11" fmla="*/ 0 h 198"/>
                <a:gd name="T12" fmla="*/ 18 w 896"/>
                <a:gd name="T13" fmla="*/ 0 h 19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96" h="198">
                  <a:moveTo>
                    <a:pt x="18" y="0"/>
                  </a:moveTo>
                  <a:lnTo>
                    <a:pt x="0" y="96"/>
                  </a:lnTo>
                  <a:lnTo>
                    <a:pt x="18" y="198"/>
                  </a:lnTo>
                  <a:lnTo>
                    <a:pt x="774" y="198"/>
                  </a:lnTo>
                  <a:cubicBezTo>
                    <a:pt x="896" y="180"/>
                    <a:pt x="750" y="123"/>
                    <a:pt x="750" y="90"/>
                  </a:cubicBezTo>
                  <a:cubicBezTo>
                    <a:pt x="750" y="57"/>
                    <a:pt x="896" y="15"/>
                    <a:pt x="774" y="0"/>
                  </a:cubicBezTo>
                  <a:lnTo>
                    <a:pt x="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9" name="Oval 59"/>
            <p:cNvSpPr>
              <a:spLocks noChangeArrowheads="1"/>
            </p:cNvSpPr>
            <p:nvPr/>
          </p:nvSpPr>
          <p:spPr bwMode="auto">
            <a:xfrm>
              <a:off x="2502" y="1506"/>
              <a:ext cx="62" cy="16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22560" name="Line 60"/>
            <p:cNvSpPr>
              <a:spLocks noChangeShapeType="1"/>
            </p:cNvSpPr>
            <p:nvPr/>
          </p:nvSpPr>
          <p:spPr bwMode="auto">
            <a:xfrm>
              <a:off x="2526" y="1584"/>
              <a:ext cx="13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sp>
        <p:nvSpPr>
          <p:cNvPr id="82966" name="Freeform 65"/>
          <p:cNvSpPr>
            <a:spLocks/>
          </p:cNvSpPr>
          <p:nvPr/>
        </p:nvSpPr>
        <p:spPr bwMode="auto">
          <a:xfrm>
            <a:off x="2803525" y="5040313"/>
            <a:ext cx="892175" cy="173037"/>
          </a:xfrm>
          <a:custGeom>
            <a:avLst/>
            <a:gdLst>
              <a:gd name="T0" fmla="*/ 2147483647 w 562"/>
              <a:gd name="T1" fmla="*/ 2147483647 h 266"/>
              <a:gd name="T2" fmla="*/ 2147483647 w 562"/>
              <a:gd name="T3" fmla="*/ 2147483647 h 266"/>
              <a:gd name="T4" fmla="*/ 2147483647 w 562"/>
              <a:gd name="T5" fmla="*/ 2147483647 h 266"/>
              <a:gd name="T6" fmla="*/ 2147483647 w 562"/>
              <a:gd name="T7" fmla="*/ 0 h 266"/>
              <a:gd name="T8" fmla="*/ 2147483647 w 562"/>
              <a:gd name="T9" fmla="*/ 2147483647 h 266"/>
              <a:gd name="T10" fmla="*/ 2147483647 w 562"/>
              <a:gd name="T11" fmla="*/ 2147483647 h 266"/>
              <a:gd name="T12" fmla="*/ 2147483647 w 562"/>
              <a:gd name="T13" fmla="*/ 2147483647 h 266"/>
              <a:gd name="T14" fmla="*/ 2147483647 w 562"/>
              <a:gd name="T15" fmla="*/ 2147483647 h 266"/>
              <a:gd name="T16" fmla="*/ 2147483647 w 562"/>
              <a:gd name="T17" fmla="*/ 2147483647 h 266"/>
              <a:gd name="T18" fmla="*/ 2147483647 w 562"/>
              <a:gd name="T19" fmla="*/ 2147483647 h 266"/>
              <a:gd name="T20" fmla="*/ 2147483647 w 562"/>
              <a:gd name="T21" fmla="*/ 2147483647 h 26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562" h="266">
                <a:moveTo>
                  <a:pt x="4" y="264"/>
                </a:moveTo>
                <a:cubicBezTo>
                  <a:pt x="4" y="212"/>
                  <a:pt x="0" y="4"/>
                  <a:pt x="52" y="6"/>
                </a:cubicBezTo>
                <a:cubicBezTo>
                  <a:pt x="106" y="4"/>
                  <a:pt x="58" y="266"/>
                  <a:pt x="108" y="266"/>
                </a:cubicBezTo>
                <a:cubicBezTo>
                  <a:pt x="158" y="266"/>
                  <a:pt x="126" y="0"/>
                  <a:pt x="174" y="0"/>
                </a:cubicBezTo>
                <a:cubicBezTo>
                  <a:pt x="222" y="0"/>
                  <a:pt x="184" y="266"/>
                  <a:pt x="228" y="264"/>
                </a:cubicBezTo>
                <a:cubicBezTo>
                  <a:pt x="272" y="262"/>
                  <a:pt x="244" y="8"/>
                  <a:pt x="288" y="8"/>
                </a:cubicBezTo>
                <a:cubicBezTo>
                  <a:pt x="332" y="8"/>
                  <a:pt x="304" y="266"/>
                  <a:pt x="354" y="266"/>
                </a:cubicBezTo>
                <a:cubicBezTo>
                  <a:pt x="404" y="266"/>
                  <a:pt x="336" y="8"/>
                  <a:pt x="402" y="8"/>
                </a:cubicBezTo>
                <a:cubicBezTo>
                  <a:pt x="468" y="8"/>
                  <a:pt x="416" y="266"/>
                  <a:pt x="464" y="264"/>
                </a:cubicBezTo>
                <a:cubicBezTo>
                  <a:pt x="512" y="262"/>
                  <a:pt x="450" y="4"/>
                  <a:pt x="506" y="6"/>
                </a:cubicBezTo>
                <a:cubicBezTo>
                  <a:pt x="562" y="8"/>
                  <a:pt x="546" y="192"/>
                  <a:pt x="556" y="26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67" name="Freeform 66"/>
          <p:cNvSpPr>
            <a:spLocks/>
          </p:cNvSpPr>
          <p:nvPr/>
        </p:nvSpPr>
        <p:spPr bwMode="auto">
          <a:xfrm>
            <a:off x="2846388" y="4270375"/>
            <a:ext cx="427037" cy="219075"/>
          </a:xfrm>
          <a:custGeom>
            <a:avLst/>
            <a:gdLst>
              <a:gd name="T0" fmla="*/ 2147483647 w 562"/>
              <a:gd name="T1" fmla="*/ 2147483647 h 266"/>
              <a:gd name="T2" fmla="*/ 2147483647 w 562"/>
              <a:gd name="T3" fmla="*/ 2147483647 h 266"/>
              <a:gd name="T4" fmla="*/ 2147483647 w 562"/>
              <a:gd name="T5" fmla="*/ 2147483647 h 266"/>
              <a:gd name="T6" fmla="*/ 2147483647 w 562"/>
              <a:gd name="T7" fmla="*/ 0 h 266"/>
              <a:gd name="T8" fmla="*/ 2147483647 w 562"/>
              <a:gd name="T9" fmla="*/ 2147483647 h 266"/>
              <a:gd name="T10" fmla="*/ 2147483647 w 562"/>
              <a:gd name="T11" fmla="*/ 2147483647 h 266"/>
              <a:gd name="T12" fmla="*/ 2147483647 w 562"/>
              <a:gd name="T13" fmla="*/ 2147483647 h 266"/>
              <a:gd name="T14" fmla="*/ 2147483647 w 562"/>
              <a:gd name="T15" fmla="*/ 2147483647 h 266"/>
              <a:gd name="T16" fmla="*/ 2147483647 w 562"/>
              <a:gd name="T17" fmla="*/ 2147483647 h 266"/>
              <a:gd name="T18" fmla="*/ 2147483647 w 562"/>
              <a:gd name="T19" fmla="*/ 2147483647 h 266"/>
              <a:gd name="T20" fmla="*/ 2147483647 w 562"/>
              <a:gd name="T21" fmla="*/ 2147483647 h 26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562" h="266">
                <a:moveTo>
                  <a:pt x="4" y="264"/>
                </a:moveTo>
                <a:cubicBezTo>
                  <a:pt x="4" y="212"/>
                  <a:pt x="0" y="4"/>
                  <a:pt x="52" y="6"/>
                </a:cubicBezTo>
                <a:cubicBezTo>
                  <a:pt x="106" y="4"/>
                  <a:pt x="58" y="266"/>
                  <a:pt x="108" y="266"/>
                </a:cubicBezTo>
                <a:cubicBezTo>
                  <a:pt x="158" y="266"/>
                  <a:pt x="126" y="0"/>
                  <a:pt x="174" y="0"/>
                </a:cubicBezTo>
                <a:cubicBezTo>
                  <a:pt x="222" y="0"/>
                  <a:pt x="184" y="266"/>
                  <a:pt x="228" y="264"/>
                </a:cubicBezTo>
                <a:cubicBezTo>
                  <a:pt x="272" y="262"/>
                  <a:pt x="244" y="8"/>
                  <a:pt x="288" y="8"/>
                </a:cubicBezTo>
                <a:cubicBezTo>
                  <a:pt x="332" y="8"/>
                  <a:pt x="304" y="266"/>
                  <a:pt x="354" y="266"/>
                </a:cubicBezTo>
                <a:cubicBezTo>
                  <a:pt x="404" y="266"/>
                  <a:pt x="336" y="8"/>
                  <a:pt x="402" y="8"/>
                </a:cubicBezTo>
                <a:cubicBezTo>
                  <a:pt x="468" y="8"/>
                  <a:pt x="416" y="266"/>
                  <a:pt x="464" y="264"/>
                </a:cubicBezTo>
                <a:cubicBezTo>
                  <a:pt x="512" y="262"/>
                  <a:pt x="450" y="4"/>
                  <a:pt x="506" y="6"/>
                </a:cubicBezTo>
                <a:cubicBezTo>
                  <a:pt x="562" y="8"/>
                  <a:pt x="546" y="192"/>
                  <a:pt x="556" y="26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68" name="Freeform 68"/>
          <p:cNvSpPr>
            <a:spLocks/>
          </p:cNvSpPr>
          <p:nvPr/>
        </p:nvSpPr>
        <p:spPr bwMode="auto">
          <a:xfrm>
            <a:off x="2755900" y="6069013"/>
            <a:ext cx="989013" cy="185737"/>
          </a:xfrm>
          <a:custGeom>
            <a:avLst/>
            <a:gdLst>
              <a:gd name="T0" fmla="*/ 2147483647 w 623"/>
              <a:gd name="T1" fmla="*/ 2147483647 h 117"/>
              <a:gd name="T2" fmla="*/ 2147483647 w 623"/>
              <a:gd name="T3" fmla="*/ 2147483647 h 117"/>
              <a:gd name="T4" fmla="*/ 2147483647 w 623"/>
              <a:gd name="T5" fmla="*/ 2147483647 h 117"/>
              <a:gd name="T6" fmla="*/ 2147483647 w 623"/>
              <a:gd name="T7" fmla="*/ 0 h 117"/>
              <a:gd name="T8" fmla="*/ 2147483647 w 623"/>
              <a:gd name="T9" fmla="*/ 2147483647 h 117"/>
              <a:gd name="T10" fmla="*/ 2147483647 w 623"/>
              <a:gd name="T11" fmla="*/ 2147483647 h 11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23" h="117">
                <a:moveTo>
                  <a:pt x="20" y="113"/>
                </a:moveTo>
                <a:cubicBezTo>
                  <a:pt x="44" y="68"/>
                  <a:pt x="0" y="1"/>
                  <a:pt x="114" y="2"/>
                </a:cubicBezTo>
                <a:cubicBezTo>
                  <a:pt x="233" y="1"/>
                  <a:pt x="144" y="114"/>
                  <a:pt x="256" y="114"/>
                </a:cubicBezTo>
                <a:cubicBezTo>
                  <a:pt x="368" y="114"/>
                  <a:pt x="288" y="0"/>
                  <a:pt x="394" y="0"/>
                </a:cubicBezTo>
                <a:cubicBezTo>
                  <a:pt x="500" y="0"/>
                  <a:pt x="421" y="117"/>
                  <a:pt x="522" y="116"/>
                </a:cubicBezTo>
                <a:cubicBezTo>
                  <a:pt x="623" y="115"/>
                  <a:pt x="570" y="64"/>
                  <a:pt x="616" y="1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54" name="Text Box 69"/>
          <p:cNvSpPr txBox="1">
            <a:spLocks noChangeArrowheads="1"/>
          </p:cNvSpPr>
          <p:nvPr/>
        </p:nvSpPr>
        <p:spPr bwMode="auto">
          <a:xfrm>
            <a:off x="442913" y="5699125"/>
            <a:ext cx="1289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smtClean="0">
                <a:latin typeface="Arial" charset="0"/>
              </a:rPr>
              <a:t>FDM cable</a:t>
            </a:r>
          </a:p>
        </p:txBody>
      </p:sp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0" y="-15648"/>
            <a:ext cx="7874000" cy="68330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Multiple Access Links, Protocols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38546" y="770229"/>
            <a:ext cx="73834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Channel Partitioning MAC protocols: FDMA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79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44638"/>
            <a:ext cx="7772400" cy="46482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75000"/>
              </a:lnSpc>
            </a:pPr>
            <a:r>
              <a:rPr lang="en-US" altLang="en-US" smtClean="0"/>
              <a:t>when node has packet to send</a:t>
            </a:r>
          </a:p>
          <a:p>
            <a:pPr lvl="1">
              <a:lnSpc>
                <a:spcPct val="75000"/>
              </a:lnSpc>
            </a:pPr>
            <a:r>
              <a:rPr lang="en-US" altLang="en-US" smtClean="0"/>
              <a:t>transmit at full channel data rate R.</a:t>
            </a:r>
          </a:p>
          <a:p>
            <a:pPr lvl="1">
              <a:lnSpc>
                <a:spcPct val="75000"/>
              </a:lnSpc>
            </a:pPr>
            <a:r>
              <a:rPr lang="en-US" altLang="en-US" smtClean="0"/>
              <a:t>no </a:t>
            </a:r>
            <a:r>
              <a:rPr lang="en-US" altLang="en-US" i="1" smtClean="0"/>
              <a:t>a priori</a:t>
            </a:r>
            <a:r>
              <a:rPr lang="en-US" altLang="en-US" smtClean="0"/>
              <a:t> coordination among nodes</a:t>
            </a:r>
          </a:p>
          <a:p>
            <a:pPr>
              <a:lnSpc>
                <a:spcPct val="75000"/>
              </a:lnSpc>
            </a:pPr>
            <a:r>
              <a:rPr lang="en-US" altLang="en-US" smtClean="0"/>
              <a:t>two or more transmitting nodes </a:t>
            </a:r>
            <a:r>
              <a:rPr lang="en-US" altLang="en-US" smtClean="0">
                <a:latin typeface="MS Mincho" panose="02020609040205080304" pitchFamily="49" charset="-128"/>
                <a:ea typeface="MS Mincho" panose="02020609040205080304" pitchFamily="49" charset="-128"/>
              </a:rPr>
              <a:t>➜</a:t>
            </a:r>
            <a:r>
              <a:rPr lang="en-US" altLang="en-US" smtClean="0"/>
              <a:t> </a:t>
            </a:r>
            <a:r>
              <a:rPr lang="ja-JP" altLang="en-US" smtClean="0"/>
              <a:t>“</a:t>
            </a:r>
            <a:r>
              <a:rPr lang="en-US" altLang="ja-JP" smtClean="0"/>
              <a:t>collision</a:t>
            </a:r>
            <a:r>
              <a:rPr lang="ja-JP" altLang="en-US" smtClean="0"/>
              <a:t>”</a:t>
            </a:r>
            <a:r>
              <a:rPr lang="en-US" altLang="ja-JP" smtClean="0"/>
              <a:t>,</a:t>
            </a:r>
          </a:p>
          <a:p>
            <a:pPr>
              <a:lnSpc>
                <a:spcPct val="75000"/>
              </a:lnSpc>
            </a:pPr>
            <a:r>
              <a:rPr lang="en-US" altLang="en-US" smtClean="0">
                <a:solidFill>
                  <a:srgbClr val="CC0000"/>
                </a:solidFill>
              </a:rPr>
              <a:t>random access MAC protocol</a:t>
            </a:r>
            <a:r>
              <a:rPr lang="en-US" altLang="en-US" smtClean="0"/>
              <a:t> specifies: </a:t>
            </a:r>
          </a:p>
          <a:p>
            <a:pPr lvl="1">
              <a:lnSpc>
                <a:spcPct val="75000"/>
              </a:lnSpc>
            </a:pPr>
            <a:r>
              <a:rPr lang="en-US" altLang="en-US" smtClean="0"/>
              <a:t>how to detect collisions</a:t>
            </a:r>
          </a:p>
          <a:p>
            <a:pPr lvl="1">
              <a:lnSpc>
                <a:spcPct val="75000"/>
              </a:lnSpc>
            </a:pPr>
            <a:r>
              <a:rPr lang="en-US" altLang="en-US" smtClean="0"/>
              <a:t>how to recover from collisions (e.g., via delayed retransmissions)</a:t>
            </a:r>
          </a:p>
          <a:p>
            <a:pPr>
              <a:lnSpc>
                <a:spcPct val="75000"/>
              </a:lnSpc>
            </a:pPr>
            <a:r>
              <a:rPr lang="en-US" altLang="en-US" smtClean="0"/>
              <a:t>examples of random access MAC protocols:</a:t>
            </a:r>
          </a:p>
          <a:p>
            <a:pPr lvl="1">
              <a:lnSpc>
                <a:spcPct val="75000"/>
              </a:lnSpc>
            </a:pPr>
            <a:r>
              <a:rPr lang="en-US" altLang="en-US" smtClean="0"/>
              <a:t>slotted ALOHA</a:t>
            </a:r>
          </a:p>
          <a:p>
            <a:pPr lvl="1">
              <a:lnSpc>
                <a:spcPct val="75000"/>
              </a:lnSpc>
            </a:pPr>
            <a:r>
              <a:rPr lang="en-US" altLang="en-US" smtClean="0"/>
              <a:t>ALOHA</a:t>
            </a:r>
          </a:p>
          <a:p>
            <a:pPr lvl="1">
              <a:lnSpc>
                <a:spcPct val="75000"/>
              </a:lnSpc>
            </a:pPr>
            <a:r>
              <a:rPr lang="en-US" altLang="en-US" smtClean="0"/>
              <a:t>CSMA, CSMA/CD, CSMA/CA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-15648"/>
            <a:ext cx="7874000" cy="68330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Multiple Access Links, Protocols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38546" y="770229"/>
            <a:ext cx="44314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Random Access Protocols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50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54038" y="1522413"/>
            <a:ext cx="3989387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>
                <a:solidFill>
                  <a:srgbClr val="CC0000"/>
                </a:solidFill>
                <a:ea typeface="ＭＳ Ｐゴシック" charset="0"/>
                <a:cs typeface="+mn-cs"/>
              </a:rPr>
              <a:t>assumptions:</a:t>
            </a:r>
          </a:p>
          <a:p>
            <a:pPr>
              <a:buFont typeface="Wingdings" charset="0"/>
              <a:buChar char="v"/>
              <a:defRPr/>
            </a:pPr>
            <a:r>
              <a:rPr lang="en-US" sz="2400">
                <a:ea typeface="ＭＳ Ｐゴシック" charset="0"/>
                <a:cs typeface="+mn-cs"/>
              </a:rPr>
              <a:t>all frames same size</a:t>
            </a:r>
          </a:p>
          <a:p>
            <a:pPr>
              <a:buFont typeface="Wingdings" charset="0"/>
              <a:buChar char="v"/>
              <a:defRPr/>
            </a:pPr>
            <a:r>
              <a:rPr lang="en-US" sz="2400">
                <a:ea typeface="ＭＳ Ｐゴシック" charset="0"/>
                <a:cs typeface="+mn-cs"/>
              </a:rPr>
              <a:t>time divided into equal size slots (time to transmit 1 frame)</a:t>
            </a:r>
          </a:p>
          <a:p>
            <a:pPr>
              <a:buFont typeface="Wingdings" charset="0"/>
              <a:buChar char="v"/>
              <a:defRPr/>
            </a:pPr>
            <a:r>
              <a:rPr lang="en-US" sz="2400">
                <a:ea typeface="ＭＳ Ｐゴシック" charset="0"/>
                <a:cs typeface="+mn-cs"/>
              </a:rPr>
              <a:t>nodes start to transmit only slot beginning </a:t>
            </a:r>
          </a:p>
          <a:p>
            <a:pPr>
              <a:buFont typeface="Wingdings" charset="0"/>
              <a:buChar char="v"/>
              <a:defRPr/>
            </a:pPr>
            <a:r>
              <a:rPr lang="en-US" sz="2400">
                <a:ea typeface="ＭＳ Ｐゴシック" charset="0"/>
                <a:cs typeface="+mn-cs"/>
              </a:rPr>
              <a:t>nodes are synchronized</a:t>
            </a:r>
          </a:p>
          <a:p>
            <a:pPr>
              <a:buFont typeface="Wingdings" charset="0"/>
              <a:buChar char="v"/>
              <a:defRPr/>
            </a:pPr>
            <a:r>
              <a:rPr lang="en-US" sz="2400">
                <a:ea typeface="ＭＳ Ｐゴシック" charset="0"/>
                <a:cs typeface="+mn-cs"/>
              </a:rPr>
              <a:t>if 2 or more nodes transmit in slot, all nodes detect collision</a:t>
            </a:r>
          </a:p>
        </p:txBody>
      </p:sp>
      <p:sp>
        <p:nvSpPr>
          <p:cNvPr id="31130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500188"/>
            <a:ext cx="4332288" cy="4648200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0"/>
              <a:buNone/>
              <a:defRPr/>
            </a:pPr>
            <a:r>
              <a:rPr lang="en-US" i="1">
                <a:solidFill>
                  <a:srgbClr val="CC0000"/>
                </a:solidFill>
                <a:ea typeface="ＭＳ Ｐゴシック" charset="0"/>
                <a:cs typeface="+mn-cs"/>
              </a:rPr>
              <a:t>operation:</a:t>
            </a:r>
          </a:p>
          <a:p>
            <a:pPr>
              <a:lnSpc>
                <a:spcPct val="90000"/>
              </a:lnSpc>
              <a:buFont typeface="Wingdings" charset="0"/>
              <a:buChar char="v"/>
              <a:defRPr/>
            </a:pPr>
            <a:r>
              <a:rPr lang="en-US" sz="2400">
                <a:ea typeface="ＭＳ Ｐゴシック" charset="0"/>
                <a:cs typeface="+mn-cs"/>
              </a:rPr>
              <a:t>when node obtains fresh frame, transmits in next slot</a:t>
            </a:r>
          </a:p>
          <a:p>
            <a:pPr lvl="1">
              <a:lnSpc>
                <a:spcPct val="90000"/>
              </a:lnSpc>
              <a:buFont typeface="Wingdings" charset="0"/>
              <a:buChar char="§"/>
              <a:defRPr/>
            </a:pPr>
            <a:r>
              <a:rPr lang="en-US" i="1">
                <a:ea typeface="ＭＳ Ｐゴシック" charset="0"/>
              </a:rPr>
              <a:t>if no collision:</a:t>
            </a:r>
            <a:r>
              <a:rPr lang="en-US">
                <a:ea typeface="ＭＳ Ｐゴシック" charset="0"/>
              </a:rPr>
              <a:t> node can send new frame in next slot</a:t>
            </a:r>
          </a:p>
          <a:p>
            <a:pPr lvl="1">
              <a:lnSpc>
                <a:spcPct val="90000"/>
              </a:lnSpc>
              <a:buFont typeface="Wingdings" charset="0"/>
              <a:buChar char="§"/>
              <a:defRPr/>
            </a:pPr>
            <a:r>
              <a:rPr lang="en-US" i="1">
                <a:ea typeface="ＭＳ Ｐゴシック" charset="0"/>
              </a:rPr>
              <a:t>if collision:</a:t>
            </a:r>
            <a:r>
              <a:rPr lang="en-US">
                <a:ea typeface="ＭＳ Ｐゴシック" charset="0"/>
              </a:rPr>
              <a:t> node retransmits frame in each subsequent slot with prob. p until success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-15648"/>
            <a:ext cx="7874000" cy="68330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Multiple Access Links, Protocols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38546" y="770229"/>
            <a:ext cx="26307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Slotted ALOHA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141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30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2288" y="1563688"/>
            <a:ext cx="7772400" cy="46482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charset="0"/>
              <a:buChar char="v"/>
              <a:defRPr/>
            </a:pPr>
            <a:r>
              <a:rPr lang="en-US" i="1">
                <a:solidFill>
                  <a:srgbClr val="CC0000"/>
                </a:solidFill>
                <a:ea typeface="ＭＳ Ｐゴシック" charset="0"/>
                <a:cs typeface="+mn-cs"/>
              </a:rPr>
              <a:t>flow control:</a:t>
            </a:r>
            <a:r>
              <a:rPr lang="en-US">
                <a:solidFill>
                  <a:srgbClr val="CC0000"/>
                </a:solidFill>
                <a:ea typeface="ＭＳ Ｐゴシック" charset="0"/>
                <a:cs typeface="+mn-cs"/>
              </a:rPr>
              <a:t> 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000">
                <a:ea typeface="ＭＳ Ｐゴシック" charset="0"/>
              </a:rPr>
              <a:t>pacing between adjacent sending and receiving nodes</a:t>
            </a:r>
            <a:endParaRPr lang="en-US">
              <a:ea typeface="ＭＳ Ｐゴシック" charset="0"/>
            </a:endParaRPr>
          </a:p>
          <a:p>
            <a:pPr>
              <a:buFont typeface="Wingdings" charset="0"/>
              <a:buChar char="v"/>
              <a:defRPr/>
            </a:pPr>
            <a:r>
              <a:rPr lang="en-US" i="1">
                <a:solidFill>
                  <a:srgbClr val="CC0000"/>
                </a:solidFill>
                <a:ea typeface="ＭＳ Ｐゴシック" charset="0"/>
                <a:cs typeface="+mn-cs"/>
              </a:rPr>
              <a:t>error detection</a:t>
            </a:r>
            <a:r>
              <a:rPr lang="en-US">
                <a:solidFill>
                  <a:srgbClr val="CC0000"/>
                </a:solidFill>
                <a:ea typeface="ＭＳ Ｐゴシック" charset="0"/>
                <a:cs typeface="+mn-cs"/>
              </a:rPr>
              <a:t>: 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000">
                <a:ea typeface="ＭＳ Ｐゴシック" charset="0"/>
              </a:rPr>
              <a:t>errors caused by signal attenuation, noise. 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000">
                <a:ea typeface="ＭＳ Ｐゴシック" charset="0"/>
              </a:rPr>
              <a:t>receiver detects presence of errors: </a:t>
            </a:r>
          </a:p>
          <a:p>
            <a:pPr lvl="2">
              <a:defRPr/>
            </a:pPr>
            <a:r>
              <a:rPr lang="en-US">
                <a:ea typeface="ＭＳ Ｐゴシック" charset="0"/>
              </a:rPr>
              <a:t>signals sender for retransmission or drops frame </a:t>
            </a:r>
          </a:p>
          <a:p>
            <a:pPr>
              <a:buFont typeface="Wingdings" charset="0"/>
              <a:buChar char="v"/>
              <a:defRPr/>
            </a:pPr>
            <a:r>
              <a:rPr lang="en-US" i="1">
                <a:solidFill>
                  <a:srgbClr val="CC0000"/>
                </a:solidFill>
                <a:ea typeface="ＭＳ Ｐゴシック" charset="0"/>
                <a:cs typeface="+mn-cs"/>
              </a:rPr>
              <a:t>error correction:</a:t>
            </a:r>
            <a:r>
              <a:rPr lang="en-US">
                <a:ea typeface="ＭＳ Ｐゴシック" charset="0"/>
                <a:cs typeface="+mn-cs"/>
              </a:rPr>
              <a:t> 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000">
                <a:ea typeface="ＭＳ Ｐゴシック" charset="0"/>
              </a:rPr>
              <a:t>receiver identifies </a:t>
            </a:r>
            <a:r>
              <a:rPr lang="en-US" sz="2000" i="1">
                <a:solidFill>
                  <a:srgbClr val="CC0000"/>
                </a:solidFill>
                <a:ea typeface="ＭＳ Ｐゴシック" charset="0"/>
              </a:rPr>
              <a:t>and corrects</a:t>
            </a:r>
            <a:r>
              <a:rPr lang="en-US" sz="2000">
                <a:ea typeface="ＭＳ Ｐゴシック" charset="0"/>
              </a:rPr>
              <a:t> bit error(s) without resorting to retransmission</a:t>
            </a:r>
            <a:endParaRPr lang="en-US">
              <a:ea typeface="ＭＳ Ｐゴシック" charset="0"/>
            </a:endParaRPr>
          </a:p>
          <a:p>
            <a:pPr>
              <a:buFont typeface="Wingdings" charset="0"/>
              <a:buChar char="v"/>
              <a:defRPr/>
            </a:pPr>
            <a:r>
              <a:rPr lang="en-US" i="1">
                <a:solidFill>
                  <a:srgbClr val="CC0000"/>
                </a:solidFill>
                <a:ea typeface="ＭＳ Ｐゴシック" charset="0"/>
                <a:cs typeface="+mn-cs"/>
              </a:rPr>
              <a:t>half-duplex and full-duplex</a:t>
            </a:r>
            <a:endParaRPr lang="en-US">
              <a:solidFill>
                <a:srgbClr val="CC0000"/>
              </a:solidFill>
              <a:ea typeface="ＭＳ Ｐゴシック" charset="0"/>
              <a:cs typeface="+mn-cs"/>
            </a:endParaRPr>
          </a:p>
          <a:p>
            <a:pPr lvl="1">
              <a:buFont typeface="Wingdings" charset="0"/>
              <a:buChar char="§"/>
              <a:defRPr/>
            </a:pPr>
            <a:r>
              <a:rPr lang="en-US" sz="2000">
                <a:ea typeface="ＭＳ Ｐゴシック" charset="0"/>
              </a:rPr>
              <a:t>with half duplex, nodes at both ends of link can transmit, but not at same time</a:t>
            </a:r>
            <a:endParaRPr lang="en-US">
              <a:ea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Link Layer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74964" y="677430"/>
            <a:ext cx="15413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Services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13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3335338"/>
            <a:ext cx="3810000" cy="3203575"/>
          </a:xfrm>
        </p:spPr>
        <p:txBody>
          <a:bodyPr>
            <a:normAutofit lnSpcReduction="10000"/>
          </a:bodyPr>
          <a:lstStyle/>
          <a:p>
            <a:pPr>
              <a:buFont typeface="Wingdings" charset="0"/>
              <a:buNone/>
              <a:defRPr/>
            </a:pPr>
            <a:r>
              <a:rPr lang="en-US" i="1">
                <a:solidFill>
                  <a:srgbClr val="CC0000"/>
                </a:solidFill>
                <a:ea typeface="ＭＳ Ｐゴシック" charset="0"/>
                <a:cs typeface="+mn-cs"/>
              </a:rPr>
              <a:t>Pros:</a:t>
            </a:r>
          </a:p>
          <a:p>
            <a:pPr>
              <a:buFont typeface="Wingdings" charset="0"/>
              <a:buChar char="v"/>
              <a:defRPr/>
            </a:pPr>
            <a:r>
              <a:rPr lang="en-US" sz="2400">
                <a:ea typeface="ＭＳ Ｐゴシック" charset="0"/>
                <a:cs typeface="+mn-cs"/>
              </a:rPr>
              <a:t>single active node can continuously transmit at full rate of channel</a:t>
            </a:r>
          </a:p>
          <a:p>
            <a:pPr>
              <a:buFont typeface="Wingdings" charset="0"/>
              <a:buChar char="v"/>
              <a:defRPr/>
            </a:pPr>
            <a:r>
              <a:rPr lang="en-US" sz="2400">
                <a:ea typeface="ＭＳ Ｐゴシック" charset="0"/>
                <a:cs typeface="+mn-cs"/>
              </a:rPr>
              <a:t>highly decentralized: only slots in nodes need to be in sync</a:t>
            </a:r>
          </a:p>
          <a:p>
            <a:pPr>
              <a:buFont typeface="Wingdings" charset="0"/>
              <a:buChar char="v"/>
              <a:defRPr/>
            </a:pPr>
            <a:r>
              <a:rPr lang="en-US" sz="2400">
                <a:ea typeface="ＭＳ Ｐゴシック" charset="0"/>
                <a:cs typeface="+mn-cs"/>
              </a:rPr>
              <a:t>simple</a:t>
            </a:r>
          </a:p>
          <a:p>
            <a:pPr>
              <a:buFont typeface="Wingdings" charset="0"/>
              <a:buChar char="v"/>
              <a:defRPr/>
            </a:pPr>
            <a:endParaRPr lang="en-US" sz="2400">
              <a:ea typeface="ＭＳ Ｐゴシック" charset="0"/>
              <a:cs typeface="+mn-cs"/>
            </a:endParaRPr>
          </a:p>
        </p:txBody>
      </p:sp>
      <p:sp>
        <p:nvSpPr>
          <p:cNvPr id="2560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3313113"/>
            <a:ext cx="3810000" cy="3200400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0"/>
              <a:buNone/>
              <a:defRPr/>
            </a:pPr>
            <a:r>
              <a:rPr lang="en-US" i="1">
                <a:solidFill>
                  <a:srgbClr val="CC0000"/>
                </a:solidFill>
                <a:ea typeface="ＭＳ Ｐゴシック" charset="0"/>
                <a:cs typeface="+mn-cs"/>
              </a:rPr>
              <a:t>Cons:</a:t>
            </a:r>
          </a:p>
          <a:p>
            <a:pPr>
              <a:lnSpc>
                <a:spcPct val="90000"/>
              </a:lnSpc>
              <a:buFont typeface="Wingdings" charset="0"/>
              <a:buChar char="v"/>
              <a:defRPr/>
            </a:pPr>
            <a:r>
              <a:rPr lang="en-US" sz="2400">
                <a:ea typeface="ＭＳ Ｐゴシック" charset="0"/>
                <a:cs typeface="+mn-cs"/>
              </a:rPr>
              <a:t>collisions, wasting slots</a:t>
            </a:r>
          </a:p>
          <a:p>
            <a:pPr>
              <a:lnSpc>
                <a:spcPct val="90000"/>
              </a:lnSpc>
              <a:buFont typeface="Wingdings" charset="0"/>
              <a:buChar char="v"/>
              <a:defRPr/>
            </a:pPr>
            <a:r>
              <a:rPr lang="en-US" sz="2400">
                <a:ea typeface="ＭＳ Ｐゴシック" charset="0"/>
                <a:cs typeface="+mn-cs"/>
              </a:rPr>
              <a:t>idle slots</a:t>
            </a:r>
          </a:p>
          <a:p>
            <a:pPr>
              <a:lnSpc>
                <a:spcPct val="90000"/>
              </a:lnSpc>
              <a:buFont typeface="Wingdings" charset="0"/>
              <a:buChar char="v"/>
              <a:defRPr/>
            </a:pPr>
            <a:r>
              <a:rPr lang="en-US" sz="2400">
                <a:ea typeface="ＭＳ Ｐゴシック" charset="0"/>
                <a:cs typeface="+mn-cs"/>
              </a:rPr>
              <a:t>nodes may be able to detect collision in less than time to transmit packet</a:t>
            </a:r>
          </a:p>
          <a:p>
            <a:pPr>
              <a:lnSpc>
                <a:spcPct val="90000"/>
              </a:lnSpc>
              <a:buFont typeface="Wingdings" charset="0"/>
              <a:buChar char="v"/>
              <a:defRPr/>
            </a:pPr>
            <a:r>
              <a:rPr lang="en-US" sz="2400">
                <a:ea typeface="ＭＳ Ｐゴシック" charset="0"/>
                <a:cs typeface="+mn-cs"/>
              </a:rPr>
              <a:t>clock synchronization</a:t>
            </a:r>
          </a:p>
        </p:txBody>
      </p:sp>
      <p:grpSp>
        <p:nvGrpSpPr>
          <p:cNvPr id="89095" name="Group 64"/>
          <p:cNvGrpSpPr>
            <a:grpSpLocks/>
          </p:cNvGrpSpPr>
          <p:nvPr/>
        </p:nvGrpSpPr>
        <p:grpSpPr bwMode="auto">
          <a:xfrm>
            <a:off x="1028700" y="1350963"/>
            <a:ext cx="6053138" cy="1938337"/>
            <a:chOff x="648" y="899"/>
            <a:chExt cx="3813" cy="1221"/>
          </a:xfrm>
        </p:grpSpPr>
        <p:grpSp>
          <p:nvGrpSpPr>
            <p:cNvPr id="89096" name="Group 9"/>
            <p:cNvGrpSpPr>
              <a:grpSpLocks/>
            </p:cNvGrpSpPr>
            <p:nvPr/>
          </p:nvGrpSpPr>
          <p:grpSpPr bwMode="auto">
            <a:xfrm>
              <a:off x="1193" y="899"/>
              <a:ext cx="283" cy="192"/>
              <a:chOff x="1185" y="903"/>
              <a:chExt cx="283" cy="192"/>
            </a:xfrm>
          </p:grpSpPr>
          <p:sp>
            <p:nvSpPr>
              <p:cNvPr id="25660" name="Rectangle 7"/>
              <p:cNvSpPr>
                <a:spLocks noChangeArrowheads="1"/>
              </p:cNvSpPr>
              <p:nvPr/>
            </p:nvSpPr>
            <p:spPr bwMode="auto">
              <a:xfrm>
                <a:off x="1185" y="924"/>
                <a:ext cx="283" cy="169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25661" name="Text Box 8"/>
              <p:cNvSpPr txBox="1">
                <a:spLocks noChangeArrowheads="1"/>
              </p:cNvSpPr>
              <p:nvPr/>
            </p:nvSpPr>
            <p:spPr bwMode="auto">
              <a:xfrm>
                <a:off x="1236" y="903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b="1" i="0" smtClean="0">
                    <a:latin typeface="Arial" charset="0"/>
                  </a:rPr>
                  <a:t>1</a:t>
                </a:r>
              </a:p>
            </p:txBody>
          </p:sp>
        </p:grpSp>
        <p:grpSp>
          <p:nvGrpSpPr>
            <p:cNvPr id="89097" name="Group 10"/>
            <p:cNvGrpSpPr>
              <a:grpSpLocks/>
            </p:cNvGrpSpPr>
            <p:nvPr/>
          </p:nvGrpSpPr>
          <p:grpSpPr bwMode="auto">
            <a:xfrm>
              <a:off x="1811" y="901"/>
              <a:ext cx="283" cy="192"/>
              <a:chOff x="1185" y="903"/>
              <a:chExt cx="283" cy="192"/>
            </a:xfrm>
          </p:grpSpPr>
          <p:sp>
            <p:nvSpPr>
              <p:cNvPr id="25658" name="Rectangle 11"/>
              <p:cNvSpPr>
                <a:spLocks noChangeArrowheads="1"/>
              </p:cNvSpPr>
              <p:nvPr/>
            </p:nvSpPr>
            <p:spPr bwMode="auto">
              <a:xfrm>
                <a:off x="1185" y="924"/>
                <a:ext cx="283" cy="169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25659" name="Text Box 12"/>
              <p:cNvSpPr txBox="1">
                <a:spLocks noChangeArrowheads="1"/>
              </p:cNvSpPr>
              <p:nvPr/>
            </p:nvSpPr>
            <p:spPr bwMode="auto">
              <a:xfrm>
                <a:off x="1236" y="903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b="1" i="0" smtClean="0">
                    <a:latin typeface="Arial" charset="0"/>
                  </a:rPr>
                  <a:t>1</a:t>
                </a:r>
              </a:p>
            </p:txBody>
          </p:sp>
        </p:grpSp>
        <p:grpSp>
          <p:nvGrpSpPr>
            <p:cNvPr id="89098" name="Group 13"/>
            <p:cNvGrpSpPr>
              <a:grpSpLocks/>
            </p:cNvGrpSpPr>
            <p:nvPr/>
          </p:nvGrpSpPr>
          <p:grpSpPr bwMode="auto">
            <a:xfrm>
              <a:off x="2779" y="902"/>
              <a:ext cx="283" cy="192"/>
              <a:chOff x="1185" y="903"/>
              <a:chExt cx="283" cy="192"/>
            </a:xfrm>
          </p:grpSpPr>
          <p:sp>
            <p:nvSpPr>
              <p:cNvPr id="25656" name="Rectangle 14"/>
              <p:cNvSpPr>
                <a:spLocks noChangeArrowheads="1"/>
              </p:cNvSpPr>
              <p:nvPr/>
            </p:nvSpPr>
            <p:spPr bwMode="auto">
              <a:xfrm>
                <a:off x="1185" y="924"/>
                <a:ext cx="283" cy="169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25657" name="Text Box 15"/>
              <p:cNvSpPr txBox="1">
                <a:spLocks noChangeArrowheads="1"/>
              </p:cNvSpPr>
              <p:nvPr/>
            </p:nvSpPr>
            <p:spPr bwMode="auto">
              <a:xfrm>
                <a:off x="1236" y="903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b="1" i="0" smtClean="0">
                    <a:latin typeface="Arial" charset="0"/>
                  </a:rPr>
                  <a:t>1</a:t>
                </a:r>
              </a:p>
            </p:txBody>
          </p:sp>
        </p:grpSp>
        <p:grpSp>
          <p:nvGrpSpPr>
            <p:cNvPr id="89099" name="Group 16"/>
            <p:cNvGrpSpPr>
              <a:grpSpLocks/>
            </p:cNvGrpSpPr>
            <p:nvPr/>
          </p:nvGrpSpPr>
          <p:grpSpPr bwMode="auto">
            <a:xfrm>
              <a:off x="3419" y="899"/>
              <a:ext cx="283" cy="192"/>
              <a:chOff x="1185" y="903"/>
              <a:chExt cx="283" cy="192"/>
            </a:xfrm>
          </p:grpSpPr>
          <p:sp>
            <p:nvSpPr>
              <p:cNvPr id="25654" name="Rectangle 17"/>
              <p:cNvSpPr>
                <a:spLocks noChangeArrowheads="1"/>
              </p:cNvSpPr>
              <p:nvPr/>
            </p:nvSpPr>
            <p:spPr bwMode="auto">
              <a:xfrm>
                <a:off x="1185" y="924"/>
                <a:ext cx="283" cy="169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25655" name="Text Box 18"/>
              <p:cNvSpPr txBox="1">
                <a:spLocks noChangeArrowheads="1"/>
              </p:cNvSpPr>
              <p:nvPr/>
            </p:nvSpPr>
            <p:spPr bwMode="auto">
              <a:xfrm>
                <a:off x="1236" y="903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b="1" i="0" smtClean="0">
                    <a:latin typeface="Arial" charset="0"/>
                  </a:rPr>
                  <a:t>1</a:t>
                </a:r>
              </a:p>
            </p:txBody>
          </p:sp>
        </p:grpSp>
        <p:grpSp>
          <p:nvGrpSpPr>
            <p:cNvPr id="89100" name="Group 24"/>
            <p:cNvGrpSpPr>
              <a:grpSpLocks/>
            </p:cNvGrpSpPr>
            <p:nvPr/>
          </p:nvGrpSpPr>
          <p:grpSpPr bwMode="auto">
            <a:xfrm>
              <a:off x="1194" y="1225"/>
              <a:ext cx="283" cy="192"/>
              <a:chOff x="4584" y="1229"/>
              <a:chExt cx="283" cy="192"/>
            </a:xfrm>
          </p:grpSpPr>
          <p:sp>
            <p:nvSpPr>
              <p:cNvPr id="25652" name="Rectangle 20"/>
              <p:cNvSpPr>
                <a:spLocks noChangeArrowheads="1"/>
              </p:cNvSpPr>
              <p:nvPr/>
            </p:nvSpPr>
            <p:spPr bwMode="auto">
              <a:xfrm>
                <a:off x="4584" y="1247"/>
                <a:ext cx="283" cy="169"/>
              </a:xfrm>
              <a:prstGeom prst="rect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25653" name="Text Box 21"/>
              <p:cNvSpPr txBox="1">
                <a:spLocks noChangeArrowheads="1"/>
              </p:cNvSpPr>
              <p:nvPr/>
            </p:nvSpPr>
            <p:spPr bwMode="auto">
              <a:xfrm>
                <a:off x="4636" y="1229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80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b="1" i="0" smtClean="0">
                    <a:latin typeface="Arial" charset="0"/>
                  </a:rPr>
                  <a:t>2</a:t>
                </a:r>
              </a:p>
            </p:txBody>
          </p:sp>
        </p:grpSp>
        <p:grpSp>
          <p:nvGrpSpPr>
            <p:cNvPr id="89101" name="Group 31"/>
            <p:cNvGrpSpPr>
              <a:grpSpLocks/>
            </p:cNvGrpSpPr>
            <p:nvPr/>
          </p:nvGrpSpPr>
          <p:grpSpPr bwMode="auto">
            <a:xfrm>
              <a:off x="1195" y="1546"/>
              <a:ext cx="283" cy="192"/>
              <a:chOff x="4827" y="1591"/>
              <a:chExt cx="283" cy="192"/>
            </a:xfrm>
          </p:grpSpPr>
          <p:sp>
            <p:nvSpPr>
              <p:cNvPr id="25650" name="Rectangle 22"/>
              <p:cNvSpPr>
                <a:spLocks noChangeArrowheads="1"/>
              </p:cNvSpPr>
              <p:nvPr/>
            </p:nvSpPr>
            <p:spPr bwMode="auto">
              <a:xfrm>
                <a:off x="4827" y="1609"/>
                <a:ext cx="283" cy="169"/>
              </a:xfrm>
              <a:prstGeom prst="rect">
                <a:avLst/>
              </a:prstGeom>
              <a:solidFill>
                <a:srgbClr val="D6009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25651" name="Text Box 23"/>
              <p:cNvSpPr txBox="1">
                <a:spLocks noChangeArrowheads="1"/>
              </p:cNvSpPr>
              <p:nvPr/>
            </p:nvSpPr>
            <p:spPr bwMode="auto">
              <a:xfrm>
                <a:off x="4872" y="1591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80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b="1" i="0" smtClean="0">
                    <a:latin typeface="Arial" charset="0"/>
                  </a:rPr>
                  <a:t>3</a:t>
                </a:r>
              </a:p>
            </p:txBody>
          </p:sp>
        </p:grpSp>
        <p:grpSp>
          <p:nvGrpSpPr>
            <p:cNvPr id="89102" name="Group 25"/>
            <p:cNvGrpSpPr>
              <a:grpSpLocks/>
            </p:cNvGrpSpPr>
            <p:nvPr/>
          </p:nvGrpSpPr>
          <p:grpSpPr bwMode="auto">
            <a:xfrm>
              <a:off x="1817" y="1226"/>
              <a:ext cx="283" cy="192"/>
              <a:chOff x="4584" y="1229"/>
              <a:chExt cx="283" cy="192"/>
            </a:xfrm>
          </p:grpSpPr>
          <p:sp>
            <p:nvSpPr>
              <p:cNvPr id="25648" name="Rectangle 26"/>
              <p:cNvSpPr>
                <a:spLocks noChangeArrowheads="1"/>
              </p:cNvSpPr>
              <p:nvPr/>
            </p:nvSpPr>
            <p:spPr bwMode="auto">
              <a:xfrm>
                <a:off x="4584" y="1247"/>
                <a:ext cx="283" cy="169"/>
              </a:xfrm>
              <a:prstGeom prst="rect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25649" name="Text Box 27"/>
              <p:cNvSpPr txBox="1">
                <a:spLocks noChangeArrowheads="1"/>
              </p:cNvSpPr>
              <p:nvPr/>
            </p:nvSpPr>
            <p:spPr bwMode="auto">
              <a:xfrm>
                <a:off x="4636" y="1229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80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b="1" i="0" smtClean="0">
                    <a:latin typeface="Arial" charset="0"/>
                  </a:rPr>
                  <a:t>2</a:t>
                </a:r>
              </a:p>
            </p:txBody>
          </p:sp>
        </p:grpSp>
        <p:grpSp>
          <p:nvGrpSpPr>
            <p:cNvPr id="89103" name="Group 28"/>
            <p:cNvGrpSpPr>
              <a:grpSpLocks/>
            </p:cNvGrpSpPr>
            <p:nvPr/>
          </p:nvGrpSpPr>
          <p:grpSpPr bwMode="auto">
            <a:xfrm>
              <a:off x="2143" y="1227"/>
              <a:ext cx="283" cy="192"/>
              <a:chOff x="4584" y="1229"/>
              <a:chExt cx="283" cy="192"/>
            </a:xfrm>
          </p:grpSpPr>
          <p:sp>
            <p:nvSpPr>
              <p:cNvPr id="25646" name="Rectangle 29"/>
              <p:cNvSpPr>
                <a:spLocks noChangeArrowheads="1"/>
              </p:cNvSpPr>
              <p:nvPr/>
            </p:nvSpPr>
            <p:spPr bwMode="auto">
              <a:xfrm>
                <a:off x="4584" y="1247"/>
                <a:ext cx="283" cy="169"/>
              </a:xfrm>
              <a:prstGeom prst="rect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25647" name="Text Box 30"/>
              <p:cNvSpPr txBox="1">
                <a:spLocks noChangeArrowheads="1"/>
              </p:cNvSpPr>
              <p:nvPr/>
            </p:nvSpPr>
            <p:spPr bwMode="auto">
              <a:xfrm>
                <a:off x="4636" y="1229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80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b="1" i="0" smtClean="0">
                    <a:latin typeface="Arial" charset="0"/>
                  </a:rPr>
                  <a:t>2</a:t>
                </a:r>
              </a:p>
            </p:txBody>
          </p:sp>
        </p:grpSp>
        <p:grpSp>
          <p:nvGrpSpPr>
            <p:cNvPr id="89104" name="Group 32"/>
            <p:cNvGrpSpPr>
              <a:grpSpLocks/>
            </p:cNvGrpSpPr>
            <p:nvPr/>
          </p:nvGrpSpPr>
          <p:grpSpPr bwMode="auto">
            <a:xfrm>
              <a:off x="2780" y="1547"/>
              <a:ext cx="283" cy="192"/>
              <a:chOff x="4827" y="1591"/>
              <a:chExt cx="283" cy="192"/>
            </a:xfrm>
          </p:grpSpPr>
          <p:sp>
            <p:nvSpPr>
              <p:cNvPr id="25644" name="Rectangle 33"/>
              <p:cNvSpPr>
                <a:spLocks noChangeArrowheads="1"/>
              </p:cNvSpPr>
              <p:nvPr/>
            </p:nvSpPr>
            <p:spPr bwMode="auto">
              <a:xfrm>
                <a:off x="4827" y="1609"/>
                <a:ext cx="283" cy="169"/>
              </a:xfrm>
              <a:prstGeom prst="rect">
                <a:avLst/>
              </a:prstGeom>
              <a:solidFill>
                <a:srgbClr val="D6009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25645" name="Text Box 34"/>
              <p:cNvSpPr txBox="1">
                <a:spLocks noChangeArrowheads="1"/>
              </p:cNvSpPr>
              <p:nvPr/>
            </p:nvSpPr>
            <p:spPr bwMode="auto">
              <a:xfrm>
                <a:off x="4872" y="1591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80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b="1" i="0" smtClean="0">
                    <a:latin typeface="Arial" charset="0"/>
                  </a:rPr>
                  <a:t>3</a:t>
                </a:r>
              </a:p>
            </p:txBody>
          </p:sp>
        </p:grpSp>
        <p:grpSp>
          <p:nvGrpSpPr>
            <p:cNvPr id="89105" name="Group 35"/>
            <p:cNvGrpSpPr>
              <a:grpSpLocks/>
            </p:cNvGrpSpPr>
            <p:nvPr/>
          </p:nvGrpSpPr>
          <p:grpSpPr bwMode="auto">
            <a:xfrm>
              <a:off x="3732" y="1548"/>
              <a:ext cx="283" cy="192"/>
              <a:chOff x="4827" y="1591"/>
              <a:chExt cx="283" cy="192"/>
            </a:xfrm>
          </p:grpSpPr>
          <p:sp>
            <p:nvSpPr>
              <p:cNvPr id="25642" name="Rectangle 36"/>
              <p:cNvSpPr>
                <a:spLocks noChangeArrowheads="1"/>
              </p:cNvSpPr>
              <p:nvPr/>
            </p:nvSpPr>
            <p:spPr bwMode="auto">
              <a:xfrm>
                <a:off x="4827" y="1609"/>
                <a:ext cx="283" cy="169"/>
              </a:xfrm>
              <a:prstGeom prst="rect">
                <a:avLst/>
              </a:prstGeom>
              <a:solidFill>
                <a:srgbClr val="D6009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25643" name="Text Box 37"/>
              <p:cNvSpPr txBox="1">
                <a:spLocks noChangeArrowheads="1"/>
              </p:cNvSpPr>
              <p:nvPr/>
            </p:nvSpPr>
            <p:spPr bwMode="auto">
              <a:xfrm>
                <a:off x="4872" y="1591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80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b="1" i="0" smtClean="0">
                    <a:latin typeface="Arial" charset="0"/>
                  </a:rPr>
                  <a:t>3</a:t>
                </a:r>
              </a:p>
            </p:txBody>
          </p:sp>
        </p:grpSp>
        <p:sp>
          <p:nvSpPr>
            <p:cNvPr id="25619" name="Text Box 38"/>
            <p:cNvSpPr txBox="1">
              <a:spLocks noChangeArrowheads="1"/>
            </p:cNvSpPr>
            <p:nvPr/>
          </p:nvSpPr>
          <p:spPr bwMode="auto">
            <a:xfrm>
              <a:off x="659" y="921"/>
              <a:ext cx="45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smtClean="0">
                  <a:latin typeface="Arial" charset="0"/>
                </a:rPr>
                <a:t>node 1</a:t>
              </a:r>
            </a:p>
          </p:txBody>
        </p:sp>
        <p:sp>
          <p:nvSpPr>
            <p:cNvPr id="25620" name="Text Box 39"/>
            <p:cNvSpPr txBox="1">
              <a:spLocks noChangeArrowheads="1"/>
            </p:cNvSpPr>
            <p:nvPr/>
          </p:nvSpPr>
          <p:spPr bwMode="auto">
            <a:xfrm>
              <a:off x="648" y="1245"/>
              <a:ext cx="45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smtClean="0">
                  <a:latin typeface="Arial" charset="0"/>
                </a:rPr>
                <a:t>node 2</a:t>
              </a:r>
            </a:p>
          </p:txBody>
        </p:sp>
        <p:sp>
          <p:nvSpPr>
            <p:cNvPr id="25621" name="Text Box 40"/>
            <p:cNvSpPr txBox="1">
              <a:spLocks noChangeArrowheads="1"/>
            </p:cNvSpPr>
            <p:nvPr/>
          </p:nvSpPr>
          <p:spPr bwMode="auto">
            <a:xfrm>
              <a:off x="677" y="1562"/>
              <a:ext cx="45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smtClean="0">
                  <a:latin typeface="Arial" charset="0"/>
                </a:rPr>
                <a:t>node 3</a:t>
              </a:r>
            </a:p>
          </p:txBody>
        </p:sp>
        <p:sp>
          <p:nvSpPr>
            <p:cNvPr id="25622" name="Line 41"/>
            <p:cNvSpPr>
              <a:spLocks noChangeShapeType="1"/>
            </p:cNvSpPr>
            <p:nvPr/>
          </p:nvSpPr>
          <p:spPr bwMode="auto">
            <a:xfrm>
              <a:off x="1179" y="1882"/>
              <a:ext cx="328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25623" name="Line 42"/>
            <p:cNvSpPr>
              <a:spLocks noChangeShapeType="1"/>
            </p:cNvSpPr>
            <p:nvPr/>
          </p:nvSpPr>
          <p:spPr bwMode="auto">
            <a:xfrm>
              <a:off x="1181" y="1819"/>
              <a:ext cx="0" cy="1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25624" name="Line 43"/>
            <p:cNvSpPr>
              <a:spLocks noChangeShapeType="1"/>
            </p:cNvSpPr>
            <p:nvPr/>
          </p:nvSpPr>
          <p:spPr bwMode="auto">
            <a:xfrm>
              <a:off x="1496" y="1819"/>
              <a:ext cx="0" cy="1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25625" name="Line 44"/>
            <p:cNvSpPr>
              <a:spLocks noChangeShapeType="1"/>
            </p:cNvSpPr>
            <p:nvPr/>
          </p:nvSpPr>
          <p:spPr bwMode="auto">
            <a:xfrm>
              <a:off x="1813" y="1817"/>
              <a:ext cx="0" cy="1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25626" name="Line 45"/>
            <p:cNvSpPr>
              <a:spLocks noChangeShapeType="1"/>
            </p:cNvSpPr>
            <p:nvPr/>
          </p:nvSpPr>
          <p:spPr bwMode="auto">
            <a:xfrm>
              <a:off x="2132" y="1819"/>
              <a:ext cx="0" cy="1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25627" name="Line 46"/>
            <p:cNvSpPr>
              <a:spLocks noChangeShapeType="1"/>
            </p:cNvSpPr>
            <p:nvPr/>
          </p:nvSpPr>
          <p:spPr bwMode="auto">
            <a:xfrm>
              <a:off x="2450" y="1817"/>
              <a:ext cx="0" cy="1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25628" name="Line 47"/>
            <p:cNvSpPr>
              <a:spLocks noChangeShapeType="1"/>
            </p:cNvSpPr>
            <p:nvPr/>
          </p:nvSpPr>
          <p:spPr bwMode="auto">
            <a:xfrm>
              <a:off x="2770" y="1819"/>
              <a:ext cx="0" cy="1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25629" name="Line 48"/>
            <p:cNvSpPr>
              <a:spLocks noChangeShapeType="1"/>
            </p:cNvSpPr>
            <p:nvPr/>
          </p:nvSpPr>
          <p:spPr bwMode="auto">
            <a:xfrm>
              <a:off x="3088" y="1819"/>
              <a:ext cx="0" cy="1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25630" name="Line 49"/>
            <p:cNvSpPr>
              <a:spLocks noChangeShapeType="1"/>
            </p:cNvSpPr>
            <p:nvPr/>
          </p:nvSpPr>
          <p:spPr bwMode="auto">
            <a:xfrm>
              <a:off x="3406" y="1817"/>
              <a:ext cx="0" cy="1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25631" name="Line 50"/>
            <p:cNvSpPr>
              <a:spLocks noChangeShapeType="1"/>
            </p:cNvSpPr>
            <p:nvPr/>
          </p:nvSpPr>
          <p:spPr bwMode="auto">
            <a:xfrm>
              <a:off x="3726" y="1815"/>
              <a:ext cx="0" cy="1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25632" name="Line 51"/>
            <p:cNvSpPr>
              <a:spLocks noChangeShapeType="1"/>
            </p:cNvSpPr>
            <p:nvPr/>
          </p:nvSpPr>
          <p:spPr bwMode="auto">
            <a:xfrm>
              <a:off x="4034" y="1813"/>
              <a:ext cx="0" cy="1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25633" name="Text Box 54"/>
            <p:cNvSpPr txBox="1">
              <a:spLocks noChangeArrowheads="1"/>
            </p:cNvSpPr>
            <p:nvPr/>
          </p:nvSpPr>
          <p:spPr bwMode="auto">
            <a:xfrm>
              <a:off x="1220" y="1883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b="1" i="0" smtClean="0">
                  <a:solidFill>
                    <a:srgbClr val="000099"/>
                  </a:solidFill>
                  <a:latin typeface="Arial" charset="0"/>
                </a:rPr>
                <a:t>C</a:t>
              </a:r>
            </a:p>
          </p:txBody>
        </p:sp>
        <p:sp>
          <p:nvSpPr>
            <p:cNvPr id="25634" name="Text Box 55"/>
            <p:cNvSpPr txBox="1">
              <a:spLocks noChangeArrowheads="1"/>
            </p:cNvSpPr>
            <p:nvPr/>
          </p:nvSpPr>
          <p:spPr bwMode="auto">
            <a:xfrm>
              <a:off x="1862" y="1889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b="1" i="0" smtClean="0">
                  <a:solidFill>
                    <a:srgbClr val="000099"/>
                  </a:solidFill>
                  <a:latin typeface="Arial" charset="0"/>
                </a:rPr>
                <a:t>C</a:t>
              </a:r>
            </a:p>
          </p:txBody>
        </p:sp>
        <p:sp>
          <p:nvSpPr>
            <p:cNvPr id="25635" name="Text Box 56"/>
            <p:cNvSpPr txBox="1">
              <a:spLocks noChangeArrowheads="1"/>
            </p:cNvSpPr>
            <p:nvPr/>
          </p:nvSpPr>
          <p:spPr bwMode="auto">
            <a:xfrm>
              <a:off x="2816" y="1889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b="1" i="0" smtClean="0">
                  <a:solidFill>
                    <a:srgbClr val="000099"/>
                  </a:solidFill>
                  <a:latin typeface="Arial" charset="0"/>
                </a:rPr>
                <a:t>C</a:t>
              </a:r>
            </a:p>
          </p:txBody>
        </p:sp>
        <p:sp>
          <p:nvSpPr>
            <p:cNvPr id="25636" name="Text Box 58"/>
            <p:cNvSpPr txBox="1">
              <a:spLocks noChangeArrowheads="1"/>
            </p:cNvSpPr>
            <p:nvPr/>
          </p:nvSpPr>
          <p:spPr bwMode="auto">
            <a:xfrm>
              <a:off x="2186" y="1889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b="1" i="0" smtClean="0">
                  <a:solidFill>
                    <a:srgbClr val="000099"/>
                  </a:solidFill>
                  <a:latin typeface="Arial" charset="0"/>
                </a:rPr>
                <a:t>S</a:t>
              </a:r>
            </a:p>
          </p:txBody>
        </p:sp>
        <p:sp>
          <p:nvSpPr>
            <p:cNvPr id="25637" name="Text Box 59"/>
            <p:cNvSpPr txBox="1">
              <a:spLocks noChangeArrowheads="1"/>
            </p:cNvSpPr>
            <p:nvPr/>
          </p:nvSpPr>
          <p:spPr bwMode="auto">
            <a:xfrm>
              <a:off x="3446" y="1889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b="1" i="0" smtClean="0">
                  <a:solidFill>
                    <a:srgbClr val="000099"/>
                  </a:solidFill>
                  <a:latin typeface="Arial" charset="0"/>
                </a:rPr>
                <a:t>S</a:t>
              </a:r>
            </a:p>
          </p:txBody>
        </p:sp>
        <p:sp>
          <p:nvSpPr>
            <p:cNvPr id="25638" name="Text Box 60"/>
            <p:cNvSpPr txBox="1">
              <a:spLocks noChangeArrowheads="1"/>
            </p:cNvSpPr>
            <p:nvPr/>
          </p:nvSpPr>
          <p:spPr bwMode="auto">
            <a:xfrm>
              <a:off x="3752" y="1883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b="1" i="0" smtClean="0">
                  <a:solidFill>
                    <a:srgbClr val="000099"/>
                  </a:solidFill>
                  <a:latin typeface="Arial" charset="0"/>
                </a:rPr>
                <a:t>S</a:t>
              </a:r>
            </a:p>
          </p:txBody>
        </p:sp>
        <p:sp>
          <p:nvSpPr>
            <p:cNvPr id="25639" name="Text Box 61"/>
            <p:cNvSpPr txBox="1">
              <a:spLocks noChangeArrowheads="1"/>
            </p:cNvSpPr>
            <p:nvPr/>
          </p:nvSpPr>
          <p:spPr bwMode="auto">
            <a:xfrm>
              <a:off x="1544" y="1883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b="1" i="0" smtClean="0">
                  <a:solidFill>
                    <a:srgbClr val="000099"/>
                  </a:solidFill>
                  <a:latin typeface="Arial" charset="0"/>
                </a:rPr>
                <a:t>E</a:t>
              </a:r>
            </a:p>
          </p:txBody>
        </p:sp>
        <p:sp>
          <p:nvSpPr>
            <p:cNvPr id="25640" name="Text Box 62"/>
            <p:cNvSpPr txBox="1">
              <a:spLocks noChangeArrowheads="1"/>
            </p:cNvSpPr>
            <p:nvPr/>
          </p:nvSpPr>
          <p:spPr bwMode="auto">
            <a:xfrm>
              <a:off x="2504" y="1889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b="1" i="0" smtClean="0">
                  <a:solidFill>
                    <a:srgbClr val="000099"/>
                  </a:solidFill>
                  <a:latin typeface="Arial" charset="0"/>
                </a:rPr>
                <a:t>E</a:t>
              </a:r>
            </a:p>
          </p:txBody>
        </p:sp>
        <p:sp>
          <p:nvSpPr>
            <p:cNvPr id="25641" name="Text Box 63"/>
            <p:cNvSpPr txBox="1">
              <a:spLocks noChangeArrowheads="1"/>
            </p:cNvSpPr>
            <p:nvPr/>
          </p:nvSpPr>
          <p:spPr bwMode="auto">
            <a:xfrm>
              <a:off x="3134" y="1889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b="1" i="0" smtClean="0">
                  <a:solidFill>
                    <a:srgbClr val="000099"/>
                  </a:solidFill>
                  <a:latin typeface="Arial" charset="0"/>
                </a:rPr>
                <a:t>E</a:t>
              </a:r>
            </a:p>
          </p:txBody>
        </p:sp>
      </p:grpSp>
      <p:sp>
        <p:nvSpPr>
          <p:cNvPr id="63" name="Title 1"/>
          <p:cNvSpPr>
            <a:spLocks noGrp="1"/>
          </p:cNvSpPr>
          <p:nvPr>
            <p:ph type="title"/>
          </p:nvPr>
        </p:nvSpPr>
        <p:spPr>
          <a:xfrm>
            <a:off x="0" y="-15648"/>
            <a:ext cx="7874000" cy="68330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Multiple Access Links, Protocols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138546" y="770229"/>
            <a:ext cx="26307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Slotted ALOHA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60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84188" y="3297238"/>
            <a:ext cx="3810000" cy="3128962"/>
          </a:xfrm>
        </p:spPr>
        <p:txBody>
          <a:bodyPr>
            <a:normAutofit lnSpcReduction="10000"/>
          </a:bodyPr>
          <a:lstStyle/>
          <a:p>
            <a:pPr>
              <a:buFont typeface="Wingdings" charset="0"/>
              <a:buChar char="v"/>
              <a:defRPr/>
            </a:pPr>
            <a:r>
              <a:rPr lang="en-US" sz="2400" i="1">
                <a:ea typeface="ＭＳ Ｐゴシック" charset="0"/>
                <a:cs typeface="+mn-cs"/>
              </a:rPr>
              <a:t>suppose:</a:t>
            </a:r>
            <a:r>
              <a:rPr lang="en-US" sz="2400">
                <a:ea typeface="ＭＳ Ｐゴシック" charset="0"/>
                <a:cs typeface="+mn-cs"/>
              </a:rPr>
              <a:t> </a:t>
            </a:r>
            <a:r>
              <a:rPr lang="en-US" sz="2400" i="1">
                <a:ea typeface="ＭＳ Ｐゴシック" charset="0"/>
                <a:cs typeface="+mn-cs"/>
              </a:rPr>
              <a:t>N</a:t>
            </a:r>
            <a:r>
              <a:rPr lang="en-US" sz="2400">
                <a:ea typeface="ＭＳ Ｐゴシック" charset="0"/>
                <a:cs typeface="+mn-cs"/>
              </a:rPr>
              <a:t> nodes with many frames to send, each transmits in slot with probability </a:t>
            </a:r>
            <a:r>
              <a:rPr lang="en-US" sz="2400" i="1">
                <a:ea typeface="ＭＳ Ｐゴシック" charset="0"/>
                <a:cs typeface="+mn-cs"/>
              </a:rPr>
              <a:t>p</a:t>
            </a:r>
          </a:p>
          <a:p>
            <a:pPr>
              <a:buFont typeface="Wingdings" charset="0"/>
              <a:buChar char="v"/>
              <a:defRPr/>
            </a:pPr>
            <a:r>
              <a:rPr lang="en-US" sz="2400">
                <a:ea typeface="ＭＳ Ｐゴシック" charset="0"/>
                <a:cs typeface="+mn-cs"/>
              </a:rPr>
              <a:t>prob that given node has success in a slot  = </a:t>
            </a:r>
            <a:r>
              <a:rPr lang="en-US" sz="2400" i="1">
                <a:ea typeface="ＭＳ Ｐゴシック" charset="0"/>
                <a:cs typeface="+mn-cs"/>
              </a:rPr>
              <a:t>p(1-p)</a:t>
            </a:r>
            <a:r>
              <a:rPr lang="en-US" sz="2400" b="1" i="1" baseline="30000">
                <a:ea typeface="ＭＳ Ｐゴシック" charset="0"/>
                <a:cs typeface="+mn-cs"/>
              </a:rPr>
              <a:t>N-1</a:t>
            </a:r>
          </a:p>
          <a:p>
            <a:pPr>
              <a:buFont typeface="Wingdings" charset="0"/>
              <a:buChar char="v"/>
              <a:defRPr/>
            </a:pPr>
            <a:r>
              <a:rPr lang="en-US" sz="2400">
                <a:ea typeface="ＭＳ Ｐゴシック" charset="0"/>
                <a:cs typeface="+mn-cs"/>
              </a:rPr>
              <a:t>prob that </a:t>
            </a:r>
            <a:r>
              <a:rPr lang="en-US" sz="2400" i="1">
                <a:ea typeface="ＭＳ Ｐゴシック" charset="0"/>
                <a:cs typeface="+mn-cs"/>
              </a:rPr>
              <a:t>any</a:t>
            </a:r>
            <a:r>
              <a:rPr lang="en-US" sz="2400">
                <a:ea typeface="ＭＳ Ｐゴシック" charset="0"/>
                <a:cs typeface="+mn-cs"/>
              </a:rPr>
              <a:t> node has a success = </a:t>
            </a:r>
            <a:r>
              <a:rPr lang="en-US" sz="2400" i="1">
                <a:ea typeface="ＭＳ Ｐゴシック" charset="0"/>
                <a:cs typeface="+mn-cs"/>
              </a:rPr>
              <a:t>Np(1-p)</a:t>
            </a:r>
            <a:r>
              <a:rPr lang="en-US" sz="2400" b="1" i="1" baseline="30000">
                <a:ea typeface="ＭＳ Ｐゴシック" charset="0"/>
                <a:cs typeface="+mn-cs"/>
              </a:rPr>
              <a:t>N-1</a:t>
            </a:r>
            <a:endParaRPr lang="en-US" sz="2400" i="1">
              <a:ea typeface="ＭＳ Ｐゴシック" charset="0"/>
              <a:cs typeface="+mn-cs"/>
            </a:endParaRP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4978400" y="1647825"/>
            <a:ext cx="3810000" cy="3238500"/>
          </a:xfrm>
        </p:spPr>
        <p:txBody>
          <a:bodyPr/>
          <a:lstStyle/>
          <a:p>
            <a:pPr>
              <a:buFont typeface="Wingdings" charset="0"/>
              <a:buChar char="v"/>
              <a:defRPr/>
            </a:pPr>
            <a:r>
              <a:rPr lang="en-US" sz="2400">
                <a:ea typeface="ＭＳ Ｐゴシック" charset="0"/>
                <a:cs typeface="+mn-cs"/>
              </a:rPr>
              <a:t>max efficiency: find p* that maximizes </a:t>
            </a:r>
            <a:br>
              <a:rPr lang="en-US" sz="2400">
                <a:ea typeface="ＭＳ Ｐゴシック" charset="0"/>
                <a:cs typeface="+mn-cs"/>
              </a:rPr>
            </a:br>
            <a:r>
              <a:rPr lang="en-US" sz="2400">
                <a:ea typeface="ＭＳ Ｐゴシック" charset="0"/>
                <a:cs typeface="+mn-cs"/>
              </a:rPr>
              <a:t>Np(1-p)</a:t>
            </a:r>
            <a:r>
              <a:rPr lang="en-US" sz="2400" b="1" baseline="30000">
                <a:ea typeface="ＭＳ Ｐゴシック" charset="0"/>
                <a:cs typeface="+mn-cs"/>
              </a:rPr>
              <a:t>N-1</a:t>
            </a:r>
          </a:p>
          <a:p>
            <a:pPr>
              <a:buFont typeface="Wingdings" charset="0"/>
              <a:buChar char="v"/>
              <a:defRPr/>
            </a:pPr>
            <a:r>
              <a:rPr lang="en-US" sz="2400">
                <a:ea typeface="ＭＳ Ｐゴシック" charset="0"/>
                <a:cs typeface="+mn-cs"/>
              </a:rPr>
              <a:t>for many nodes, take limit of Np*(1-p*)</a:t>
            </a:r>
            <a:r>
              <a:rPr lang="en-US" sz="2400" b="1" baseline="30000">
                <a:ea typeface="ＭＳ Ｐゴシック" charset="0"/>
                <a:cs typeface="+mn-cs"/>
              </a:rPr>
              <a:t>N-1 </a:t>
            </a:r>
            <a:r>
              <a:rPr lang="en-US" sz="2400">
                <a:ea typeface="ＭＳ Ｐゴシック" charset="0"/>
                <a:cs typeface="+mn-cs"/>
              </a:rPr>
              <a:t>as N goes to infinity, gives:</a:t>
            </a:r>
          </a:p>
          <a:p>
            <a:pPr>
              <a:buFont typeface="Wingdings" charset="0"/>
              <a:buNone/>
              <a:defRPr/>
            </a:pPr>
            <a:r>
              <a:rPr lang="en-US" sz="2400">
                <a:ea typeface="ＭＳ Ｐゴシック" charset="0"/>
                <a:cs typeface="+mn-cs"/>
              </a:rPr>
              <a:t>    </a:t>
            </a:r>
            <a:r>
              <a:rPr lang="en-US" sz="2400" i="1">
                <a:solidFill>
                  <a:srgbClr val="CC0000"/>
                </a:solidFill>
                <a:ea typeface="ＭＳ Ｐゴシック" charset="0"/>
                <a:cs typeface="+mn-cs"/>
              </a:rPr>
              <a:t>max efficiency = 1/e = .37</a:t>
            </a:r>
            <a:endParaRPr lang="en-US" sz="2400" b="1" i="1" baseline="30000">
              <a:solidFill>
                <a:srgbClr val="CC0000"/>
              </a:solidFill>
              <a:ea typeface="ＭＳ Ｐゴシック" charset="0"/>
              <a:cs typeface="+mn-cs"/>
            </a:endParaRPr>
          </a:p>
        </p:txBody>
      </p:sp>
      <p:sp>
        <p:nvSpPr>
          <p:cNvPr id="26630" name="Text Box 9"/>
          <p:cNvSpPr txBox="1">
            <a:spLocks noChangeArrowheads="1"/>
          </p:cNvSpPr>
          <p:nvPr/>
        </p:nvSpPr>
        <p:spPr bwMode="auto">
          <a:xfrm>
            <a:off x="595313" y="1687513"/>
            <a:ext cx="3554412" cy="1414462"/>
          </a:xfrm>
          <a:prstGeom prst="rect">
            <a:avLst/>
          </a:prstGeom>
          <a:noFill/>
          <a:ln w="2540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  <a:defRPr/>
            </a:pPr>
            <a:r>
              <a:rPr lang="en-US" sz="2800" smtClean="0">
                <a:solidFill>
                  <a:srgbClr val="CC0000"/>
                </a:solidFill>
                <a:latin typeface="Gill Sans MT" charset="0"/>
              </a:rPr>
              <a:t>efficiency</a:t>
            </a:r>
            <a:r>
              <a:rPr lang="en-US" sz="2400" i="0" smtClean="0">
                <a:latin typeface="Gill Sans MT" charset="0"/>
              </a:rPr>
              <a:t>: long-run </a:t>
            </a:r>
            <a:br>
              <a:rPr lang="en-US" sz="2400" i="0" smtClean="0">
                <a:latin typeface="Gill Sans MT" charset="0"/>
              </a:rPr>
            </a:br>
            <a:r>
              <a:rPr lang="en-US" sz="2400" i="0" smtClean="0">
                <a:latin typeface="Gill Sans MT" charset="0"/>
              </a:rPr>
              <a:t>fraction of successful slots </a:t>
            </a:r>
            <a:br>
              <a:rPr lang="en-US" sz="2400" i="0" smtClean="0">
                <a:latin typeface="Gill Sans MT" charset="0"/>
              </a:rPr>
            </a:br>
            <a:r>
              <a:rPr lang="en-US" sz="2400" i="0" smtClean="0">
                <a:latin typeface="Gill Sans MT" charset="0"/>
              </a:rPr>
              <a:t>(many nodes, all with many frames to send)</a:t>
            </a:r>
          </a:p>
        </p:txBody>
      </p:sp>
      <p:sp>
        <p:nvSpPr>
          <p:cNvPr id="26631" name="Text Box 10"/>
          <p:cNvSpPr txBox="1">
            <a:spLocks noChangeArrowheads="1"/>
          </p:cNvSpPr>
          <p:nvPr/>
        </p:nvSpPr>
        <p:spPr bwMode="auto">
          <a:xfrm>
            <a:off x="5407025" y="4529138"/>
            <a:ext cx="2568575" cy="141446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  <a:defRPr/>
            </a:pPr>
            <a:r>
              <a:rPr lang="en-US" sz="2800" smtClean="0">
                <a:solidFill>
                  <a:srgbClr val="CC0000"/>
                </a:solidFill>
                <a:latin typeface="Gill Sans MT" charset="0"/>
              </a:rPr>
              <a:t>at best:</a:t>
            </a:r>
            <a:r>
              <a:rPr lang="en-US" sz="2400" i="0" smtClean="0">
                <a:latin typeface="Gill Sans MT" charset="0"/>
              </a:rPr>
              <a:t> channel</a:t>
            </a:r>
          </a:p>
          <a:p>
            <a:pPr>
              <a:lnSpc>
                <a:spcPct val="85000"/>
              </a:lnSpc>
              <a:defRPr/>
            </a:pPr>
            <a:r>
              <a:rPr lang="en-US" sz="2400" i="0" smtClean="0">
                <a:latin typeface="Gill Sans MT" charset="0"/>
              </a:rPr>
              <a:t>used for useful </a:t>
            </a:r>
          </a:p>
          <a:p>
            <a:pPr>
              <a:lnSpc>
                <a:spcPct val="85000"/>
              </a:lnSpc>
              <a:defRPr/>
            </a:pPr>
            <a:r>
              <a:rPr lang="en-US" sz="2400" i="0" smtClean="0">
                <a:latin typeface="Gill Sans MT" charset="0"/>
              </a:rPr>
              <a:t>transmissions 37%</a:t>
            </a:r>
          </a:p>
          <a:p>
            <a:pPr>
              <a:lnSpc>
                <a:spcPct val="85000"/>
              </a:lnSpc>
              <a:defRPr/>
            </a:pPr>
            <a:r>
              <a:rPr lang="en-US" sz="2400" i="0" smtClean="0">
                <a:latin typeface="Gill Sans MT" charset="0"/>
              </a:rPr>
              <a:t>of time!</a:t>
            </a:r>
          </a:p>
        </p:txBody>
      </p:sp>
      <p:sp>
        <p:nvSpPr>
          <p:cNvPr id="26632" name="Text Box 11"/>
          <p:cNvSpPr txBox="1">
            <a:spLocks noChangeArrowheads="1"/>
          </p:cNvSpPr>
          <p:nvPr/>
        </p:nvSpPr>
        <p:spPr bwMode="auto">
          <a:xfrm>
            <a:off x="8048625" y="4402138"/>
            <a:ext cx="48895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9600" smtClean="0">
                <a:solidFill>
                  <a:srgbClr val="CC0000"/>
                </a:solidFill>
                <a:latin typeface="Gill Sans MT" charset="0"/>
              </a:rPr>
              <a:t>!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-15648"/>
            <a:ext cx="7874000" cy="68330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Multiple Access Links, Protocols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38546" y="770229"/>
            <a:ext cx="44092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Slotted ALOHA: Efficiency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9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22400"/>
            <a:ext cx="8343900" cy="4648200"/>
          </a:xfrm>
        </p:spPr>
        <p:txBody>
          <a:bodyPr/>
          <a:lstStyle/>
          <a:p>
            <a:pPr>
              <a:buFont typeface="Wingdings" charset="0"/>
              <a:buChar char="v"/>
              <a:defRPr/>
            </a:pPr>
            <a:r>
              <a:rPr lang="en-US" sz="2400">
                <a:ea typeface="ＭＳ Ｐゴシック" charset="0"/>
                <a:cs typeface="+mn-cs"/>
              </a:rPr>
              <a:t>unslotted Aloha: simpler, no synchronization</a:t>
            </a:r>
          </a:p>
          <a:p>
            <a:pPr>
              <a:buFont typeface="Wingdings" charset="0"/>
              <a:buChar char="v"/>
              <a:defRPr/>
            </a:pPr>
            <a:r>
              <a:rPr lang="en-US" sz="2400">
                <a:ea typeface="ＭＳ Ｐゴシック" charset="0"/>
                <a:cs typeface="+mn-cs"/>
              </a:rPr>
              <a:t>when frame first arrives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>
                <a:ea typeface="ＭＳ Ｐゴシック" charset="0"/>
              </a:rPr>
              <a:t> transmit immediately </a:t>
            </a:r>
          </a:p>
          <a:p>
            <a:pPr>
              <a:buFont typeface="Wingdings" charset="0"/>
              <a:buChar char="v"/>
              <a:defRPr/>
            </a:pPr>
            <a:r>
              <a:rPr lang="en-US" sz="2400">
                <a:ea typeface="ＭＳ Ｐゴシック" charset="0"/>
                <a:cs typeface="+mn-cs"/>
              </a:rPr>
              <a:t>collision probability increases: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>
                <a:ea typeface="ＭＳ Ｐゴシック" charset="0"/>
              </a:rPr>
              <a:t>frame sent at t</a:t>
            </a:r>
            <a:r>
              <a:rPr lang="en-US" baseline="-25000">
                <a:ea typeface="ＭＳ Ｐゴシック" charset="0"/>
              </a:rPr>
              <a:t>0</a:t>
            </a:r>
            <a:r>
              <a:rPr lang="en-US">
                <a:ea typeface="ＭＳ Ｐゴシック" charset="0"/>
              </a:rPr>
              <a:t> collides with other frames sent in [t</a:t>
            </a:r>
            <a:r>
              <a:rPr lang="en-US" baseline="-25000">
                <a:ea typeface="ＭＳ Ｐゴシック" charset="0"/>
              </a:rPr>
              <a:t>0</a:t>
            </a:r>
            <a:r>
              <a:rPr lang="en-US">
                <a:ea typeface="ＭＳ Ｐゴシック" charset="0"/>
              </a:rPr>
              <a:t>-1,t</a:t>
            </a:r>
            <a:r>
              <a:rPr lang="en-US" baseline="-25000">
                <a:ea typeface="ＭＳ Ｐゴシック" charset="0"/>
              </a:rPr>
              <a:t>0</a:t>
            </a:r>
            <a:r>
              <a:rPr lang="en-US">
                <a:ea typeface="ＭＳ Ｐゴシック" charset="0"/>
              </a:rPr>
              <a:t>+1]</a:t>
            </a:r>
          </a:p>
        </p:txBody>
      </p:sp>
      <p:pic>
        <p:nvPicPr>
          <p:cNvPr id="93190" name="Picture 4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38" y="3871913"/>
            <a:ext cx="628015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-15648"/>
            <a:ext cx="7874000" cy="68330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Multiple Access Links, Protocols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38546" y="770229"/>
            <a:ext cx="41466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Pure (</a:t>
            </a:r>
            <a:r>
              <a:rPr lang="en-US" sz="3200" dirty="0" err="1" smtClean="0">
                <a:solidFill>
                  <a:srgbClr val="FF0000"/>
                </a:solidFill>
              </a:rPr>
              <a:t>unslotted</a:t>
            </a:r>
            <a:r>
              <a:rPr lang="en-US" sz="3200" dirty="0" smtClean="0">
                <a:solidFill>
                  <a:srgbClr val="FF0000"/>
                </a:solidFill>
              </a:rPr>
              <a:t>) ALOHA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71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28738"/>
            <a:ext cx="8264525" cy="46482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2000" smtClean="0"/>
              <a:t>P(success by given node) = P(node transmits) </a:t>
            </a:r>
            <a:r>
              <a:rPr lang="en-US" altLang="en-US" sz="2000" baseline="16000" smtClean="0"/>
              <a:t>.</a:t>
            </a:r>
            <a:endParaRPr lang="en-US" altLang="en-US" sz="2000" smtClean="0"/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000" smtClean="0"/>
              <a:t>                                              P(no other node transmits in [t</a:t>
            </a:r>
            <a:r>
              <a:rPr lang="en-US" altLang="en-US" sz="2000" baseline="-25000" smtClean="0"/>
              <a:t>0</a:t>
            </a:r>
            <a:r>
              <a:rPr lang="en-US" altLang="en-US" sz="2000" smtClean="0"/>
              <a:t>-1,t</a:t>
            </a:r>
            <a:r>
              <a:rPr lang="en-US" altLang="en-US" sz="2000" baseline="-25000" smtClean="0"/>
              <a:t>0</a:t>
            </a:r>
            <a:r>
              <a:rPr lang="en-US" altLang="en-US" sz="2000" smtClean="0"/>
              <a:t>] </a:t>
            </a:r>
            <a:r>
              <a:rPr lang="en-US" altLang="en-US" sz="2000" baseline="16000" smtClean="0"/>
              <a:t>.</a:t>
            </a:r>
            <a:endParaRPr lang="en-US" altLang="en-US" sz="2000" smtClean="0"/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000" smtClean="0"/>
              <a:t>                                              P(no other node transmits in [t</a:t>
            </a:r>
            <a:r>
              <a:rPr lang="en-US" altLang="en-US" sz="2000" baseline="-25000" smtClean="0"/>
              <a:t>0</a:t>
            </a:r>
            <a:r>
              <a:rPr lang="en-US" altLang="en-US" sz="2000" smtClean="0"/>
              <a:t>-1,t</a:t>
            </a:r>
            <a:r>
              <a:rPr lang="en-US" altLang="en-US" sz="2000" baseline="-25000" smtClean="0"/>
              <a:t>0</a:t>
            </a:r>
            <a:r>
              <a:rPr lang="en-US" altLang="en-US" sz="2000" smtClean="0"/>
              <a:t>]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000" smtClean="0"/>
              <a:t>                                     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smtClean="0"/>
              <a:t>                                      = p </a:t>
            </a:r>
            <a:r>
              <a:rPr lang="en-US" altLang="en-US" sz="2400" baseline="16000" smtClean="0"/>
              <a:t>. </a:t>
            </a:r>
            <a:r>
              <a:rPr lang="en-US" altLang="en-US" sz="2400" smtClean="0"/>
              <a:t>(1-p)</a:t>
            </a:r>
            <a:r>
              <a:rPr lang="en-US" altLang="en-US" sz="2400" b="1" baseline="30000" smtClean="0"/>
              <a:t>N-1</a:t>
            </a:r>
            <a:r>
              <a:rPr lang="en-US" altLang="en-US" sz="2400" baseline="16000" smtClean="0"/>
              <a:t> . </a:t>
            </a:r>
            <a:r>
              <a:rPr lang="en-US" altLang="en-US" sz="2400" smtClean="0"/>
              <a:t>(1-p)</a:t>
            </a:r>
            <a:r>
              <a:rPr lang="en-US" altLang="en-US" sz="2400" b="1" baseline="30000" smtClean="0"/>
              <a:t>N-1 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b="1" baseline="30000" smtClean="0"/>
              <a:t>                                                         </a:t>
            </a:r>
            <a:r>
              <a:rPr lang="en-US" altLang="en-US" sz="2400" smtClean="0"/>
              <a:t>=</a:t>
            </a:r>
            <a:r>
              <a:rPr lang="en-US" altLang="en-US" sz="2400" b="1" smtClean="0"/>
              <a:t> </a:t>
            </a:r>
            <a:r>
              <a:rPr lang="en-US" altLang="en-US" sz="2400" smtClean="0"/>
              <a:t>p </a:t>
            </a:r>
            <a:r>
              <a:rPr lang="en-US" altLang="en-US" sz="2400" baseline="16000" smtClean="0"/>
              <a:t>. </a:t>
            </a:r>
            <a:r>
              <a:rPr lang="en-US" altLang="en-US" sz="2400" smtClean="0"/>
              <a:t>(1-p)</a:t>
            </a:r>
            <a:r>
              <a:rPr lang="en-US" altLang="en-US" sz="2400" b="1" baseline="30000" smtClean="0"/>
              <a:t>2(N-1)</a:t>
            </a:r>
            <a:r>
              <a:rPr lang="en-US" altLang="en-US" baseline="16000" smtClean="0"/>
              <a:t> </a:t>
            </a:r>
            <a:endParaRPr lang="en-US" altLang="en-US" sz="2000" smtClean="0"/>
          </a:p>
          <a:p>
            <a:pPr>
              <a:buFont typeface="Wingdings" panose="05000000000000000000" pitchFamily="2" charset="2"/>
              <a:buNone/>
            </a:pPr>
            <a:endParaRPr lang="en-US" altLang="en-US" baseline="16000" smtClean="0"/>
          </a:p>
          <a:p>
            <a:pPr>
              <a:buFont typeface="Wingdings" panose="05000000000000000000" pitchFamily="2" charset="2"/>
              <a:buNone/>
            </a:pPr>
            <a:r>
              <a:rPr lang="en-US" altLang="en-US" baseline="16000" smtClean="0"/>
              <a:t>                              … choosing optimum p and then letting n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baseline="16000" smtClean="0"/>
              <a:t>                                                 </a:t>
            </a:r>
            <a:r>
              <a:rPr lang="en-US" altLang="en-US" sz="2400" smtClean="0"/>
              <a:t>= 1/(2e) = .18</a:t>
            </a:r>
            <a:r>
              <a:rPr lang="en-US" altLang="en-US" baseline="16000" smtClean="0"/>
              <a:t> </a:t>
            </a:r>
            <a:r>
              <a:rPr lang="en-US" altLang="en-US" smtClean="0"/>
              <a:t>	</a:t>
            </a:r>
            <a:endParaRPr lang="en-US" altLang="en-US" b="1" i="1" smtClean="0"/>
          </a:p>
          <a:p>
            <a:endParaRPr lang="en-US" altLang="en-US" smtClean="0"/>
          </a:p>
        </p:txBody>
      </p:sp>
      <p:sp>
        <p:nvSpPr>
          <p:cNvPr id="28679" name="Text Box 4"/>
          <p:cNvSpPr txBox="1">
            <a:spLocks noChangeArrowheads="1"/>
          </p:cNvSpPr>
          <p:nvPr/>
        </p:nvSpPr>
        <p:spPr bwMode="auto">
          <a:xfrm>
            <a:off x="2222500" y="5175250"/>
            <a:ext cx="45862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800" i="0" smtClean="0">
                <a:solidFill>
                  <a:srgbClr val="CC0000"/>
                </a:solidFill>
                <a:latin typeface="Gill Sans MT" charset="0"/>
              </a:rPr>
              <a:t>even </a:t>
            </a:r>
            <a:r>
              <a:rPr lang="en-US" sz="2800" smtClean="0">
                <a:solidFill>
                  <a:srgbClr val="CC0000"/>
                </a:solidFill>
                <a:latin typeface="Gill Sans MT" charset="0"/>
              </a:rPr>
              <a:t>worse</a:t>
            </a:r>
            <a:r>
              <a:rPr lang="en-US" sz="2800" i="0" smtClean="0">
                <a:solidFill>
                  <a:srgbClr val="CC0000"/>
                </a:solidFill>
                <a:latin typeface="Gill Sans MT" charset="0"/>
              </a:rPr>
              <a:t> than slotted Aloha!</a:t>
            </a:r>
          </a:p>
        </p:txBody>
      </p:sp>
      <p:grpSp>
        <p:nvGrpSpPr>
          <p:cNvPr id="95239" name="Group 10"/>
          <p:cNvGrpSpPr>
            <a:grpSpLocks/>
          </p:cNvGrpSpPr>
          <p:nvPr/>
        </p:nvGrpSpPr>
        <p:grpSpPr bwMode="auto">
          <a:xfrm>
            <a:off x="6783388" y="3798888"/>
            <a:ext cx="736600" cy="90487"/>
            <a:chOff x="3242" y="3679"/>
            <a:chExt cx="464" cy="57"/>
          </a:xfrm>
        </p:grpSpPr>
        <p:sp>
          <p:nvSpPr>
            <p:cNvPr id="28681" name="Line 7"/>
            <p:cNvSpPr>
              <a:spLocks noChangeShapeType="1"/>
            </p:cNvSpPr>
            <p:nvPr/>
          </p:nvSpPr>
          <p:spPr bwMode="auto">
            <a:xfrm>
              <a:off x="3242" y="3711"/>
              <a:ext cx="20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28682" name="Oval 8"/>
            <p:cNvSpPr>
              <a:spLocks noChangeArrowheads="1"/>
            </p:cNvSpPr>
            <p:nvPr/>
          </p:nvSpPr>
          <p:spPr bwMode="auto">
            <a:xfrm>
              <a:off x="3494" y="3680"/>
              <a:ext cx="107" cy="5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28683" name="Oval 9"/>
            <p:cNvSpPr>
              <a:spLocks noChangeArrowheads="1"/>
            </p:cNvSpPr>
            <p:nvPr/>
          </p:nvSpPr>
          <p:spPr bwMode="auto">
            <a:xfrm>
              <a:off x="3599" y="3679"/>
              <a:ext cx="107" cy="5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0" y="-15648"/>
            <a:ext cx="7874000" cy="68330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Multiple Access Links, Protocols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38546" y="770229"/>
            <a:ext cx="41466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Pure (</a:t>
            </a:r>
            <a:r>
              <a:rPr lang="en-US" sz="3200" dirty="0" err="1" smtClean="0">
                <a:solidFill>
                  <a:srgbClr val="FF0000"/>
                </a:solidFill>
              </a:rPr>
              <a:t>unslotted</a:t>
            </a:r>
            <a:r>
              <a:rPr lang="en-US" sz="3200" dirty="0" smtClean="0">
                <a:solidFill>
                  <a:srgbClr val="FF0000"/>
                </a:solidFill>
              </a:rPr>
              <a:t>) ALOHA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17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06525" y="1662113"/>
            <a:ext cx="6467475" cy="3246437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3200" i="1" smtClean="0">
                <a:solidFill>
                  <a:srgbClr val="CC0000"/>
                </a:solidFill>
              </a:rPr>
              <a:t>CSMA</a:t>
            </a:r>
            <a:r>
              <a:rPr lang="en-US" altLang="en-US" sz="3200" smtClean="0">
                <a:solidFill>
                  <a:srgbClr val="FF0000"/>
                </a:solidFill>
              </a:rPr>
              <a:t>:</a:t>
            </a:r>
            <a:r>
              <a:rPr lang="en-US" altLang="en-US" smtClean="0"/>
              <a:t> listen before transmit: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smtClean="0">
                <a:solidFill>
                  <a:srgbClr val="000099"/>
                </a:solidFill>
              </a:rPr>
              <a:t>if channel sensed idle:</a:t>
            </a:r>
            <a:r>
              <a:rPr lang="en-US" altLang="en-US" sz="2400" smtClean="0"/>
              <a:t> transmit entire frame</a:t>
            </a:r>
          </a:p>
          <a:p>
            <a:r>
              <a:rPr lang="en-US" altLang="en-US" sz="2400" smtClean="0">
                <a:solidFill>
                  <a:srgbClr val="000099"/>
                </a:solidFill>
              </a:rPr>
              <a:t>if channel sensed busy</a:t>
            </a:r>
            <a:r>
              <a:rPr lang="en-US" altLang="en-US" sz="2400" smtClean="0"/>
              <a:t>, defer transmission </a:t>
            </a:r>
            <a:br>
              <a:rPr lang="en-US" altLang="en-US" sz="2400" smtClean="0"/>
            </a:br>
            <a:r>
              <a:rPr lang="en-US" altLang="en-US" sz="2400" smtClean="0"/>
              <a:t/>
            </a:r>
            <a:br>
              <a:rPr lang="en-US" altLang="en-US" sz="2400" smtClean="0"/>
            </a:br>
            <a:endParaRPr lang="en-US" altLang="en-US" sz="2400" smtClean="0"/>
          </a:p>
          <a:p>
            <a:r>
              <a:rPr lang="en-US" altLang="en-US" sz="2400" smtClean="0"/>
              <a:t>human analogy: don</a:t>
            </a:r>
            <a:r>
              <a:rPr lang="ja-JP" altLang="en-US" sz="2400" smtClean="0"/>
              <a:t>’</a:t>
            </a:r>
            <a:r>
              <a:rPr lang="en-US" altLang="ja-JP" sz="2400" smtClean="0"/>
              <a:t>t interrupt others!</a:t>
            </a:r>
            <a:endParaRPr lang="en-US" altLang="en-US" sz="2400" smtClean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-15648"/>
            <a:ext cx="7874000" cy="68330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Multiple Access Links, Protocols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38546" y="770229"/>
            <a:ext cx="62969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CSMA: Carrier Sense Multiple Access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76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3597275" cy="4648200"/>
          </a:xfrm>
        </p:spPr>
        <p:txBody>
          <a:bodyPr/>
          <a:lstStyle/>
          <a:p>
            <a:r>
              <a:rPr lang="en-US" altLang="en-US" sz="2400" smtClean="0">
                <a:solidFill>
                  <a:srgbClr val="990033"/>
                </a:solidFill>
              </a:rPr>
              <a:t>collisions </a:t>
            </a:r>
            <a:r>
              <a:rPr lang="en-US" altLang="en-US" sz="2400" i="1" smtClean="0">
                <a:solidFill>
                  <a:srgbClr val="990033"/>
                </a:solidFill>
              </a:rPr>
              <a:t>can</a:t>
            </a:r>
            <a:r>
              <a:rPr lang="en-US" altLang="en-US" sz="2400" smtClean="0">
                <a:solidFill>
                  <a:srgbClr val="990033"/>
                </a:solidFill>
              </a:rPr>
              <a:t> still occur: </a:t>
            </a:r>
            <a:r>
              <a:rPr lang="en-US" altLang="en-US" sz="2400" smtClean="0"/>
              <a:t>propagation delay means  two nodes may not hear each other</a:t>
            </a:r>
            <a:r>
              <a:rPr lang="ja-JP" altLang="en-US" sz="2400" smtClean="0"/>
              <a:t>’</a:t>
            </a:r>
            <a:r>
              <a:rPr lang="en-US" altLang="ja-JP" sz="2400" smtClean="0"/>
              <a:t>s transmission</a:t>
            </a:r>
          </a:p>
          <a:p>
            <a:r>
              <a:rPr lang="en-US" altLang="en-US" sz="2400" smtClean="0">
                <a:solidFill>
                  <a:srgbClr val="990033"/>
                </a:solidFill>
              </a:rPr>
              <a:t>collision: </a:t>
            </a:r>
            <a:r>
              <a:rPr lang="en-US" altLang="en-US" sz="2400" smtClean="0"/>
              <a:t>entire packet transmission time wasted</a:t>
            </a:r>
          </a:p>
          <a:p>
            <a:pPr lvl="1"/>
            <a:r>
              <a:rPr lang="en-US" altLang="en-US" sz="2000" smtClean="0"/>
              <a:t>distance &amp; propagation delay play role in in determining collision probability</a:t>
            </a:r>
          </a:p>
          <a:p>
            <a:pPr lvl="1"/>
            <a:endParaRPr lang="en-US" altLang="en-US" sz="2000" smtClean="0"/>
          </a:p>
        </p:txBody>
      </p:sp>
      <p:sp>
        <p:nvSpPr>
          <p:cNvPr id="30726" name="Rectangle 10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Wingdings" charset="0"/>
              <a:buChar char="v"/>
              <a:defRPr/>
            </a:pPr>
            <a:endParaRPr lang="en-US" sz="2400">
              <a:ea typeface="ＭＳ Ｐゴシック" charset="0"/>
              <a:cs typeface="+mn-cs"/>
            </a:endParaRPr>
          </a:p>
        </p:txBody>
      </p:sp>
      <p:pic>
        <p:nvPicPr>
          <p:cNvPr id="99334" name="Picture 3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413" y="1322388"/>
            <a:ext cx="4287837" cy="504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8" name="Rectangle 6"/>
          <p:cNvSpPr>
            <a:spLocks noChangeArrowheads="1"/>
          </p:cNvSpPr>
          <p:nvPr/>
        </p:nvSpPr>
        <p:spPr bwMode="auto">
          <a:xfrm>
            <a:off x="5521325" y="884238"/>
            <a:ext cx="2568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i="0">
                <a:latin typeface="Arial" charset="0"/>
                <a:ea typeface="ＭＳ Ｐゴシック" charset="0"/>
              </a:rPr>
              <a:t>spatial layout of nodes </a:t>
            </a:r>
            <a:endParaRPr lang="en-US" sz="2000" i="0">
              <a:latin typeface="Arial" charset="0"/>
              <a:ea typeface="ＭＳ Ｐゴシック" charset="0"/>
            </a:endParaRPr>
          </a:p>
        </p:txBody>
      </p:sp>
      <p:sp>
        <p:nvSpPr>
          <p:cNvPr id="180311" name="Rectangle 87"/>
          <p:cNvSpPr>
            <a:spLocks noChangeArrowheads="1"/>
          </p:cNvSpPr>
          <p:nvPr/>
        </p:nvSpPr>
        <p:spPr bwMode="auto">
          <a:xfrm>
            <a:off x="4827588" y="2552700"/>
            <a:ext cx="3736975" cy="2571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180312" name="Rectangle 88"/>
          <p:cNvSpPr>
            <a:spLocks noChangeArrowheads="1"/>
          </p:cNvSpPr>
          <p:nvPr/>
        </p:nvSpPr>
        <p:spPr bwMode="auto">
          <a:xfrm>
            <a:off x="4835525" y="2809875"/>
            <a:ext cx="3725863" cy="2571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180314" name="Rectangle 90"/>
          <p:cNvSpPr>
            <a:spLocks noChangeArrowheads="1"/>
          </p:cNvSpPr>
          <p:nvPr/>
        </p:nvSpPr>
        <p:spPr bwMode="auto">
          <a:xfrm>
            <a:off x="4797425" y="3062288"/>
            <a:ext cx="3763963" cy="16240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180315" name="Rectangle 91"/>
          <p:cNvSpPr>
            <a:spLocks noChangeArrowheads="1"/>
          </p:cNvSpPr>
          <p:nvPr/>
        </p:nvSpPr>
        <p:spPr bwMode="auto">
          <a:xfrm>
            <a:off x="4770438" y="4670425"/>
            <a:ext cx="3789362" cy="16351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30734" name="Rectangle 92"/>
          <p:cNvSpPr>
            <a:spLocks noChangeArrowheads="1"/>
          </p:cNvSpPr>
          <p:nvPr/>
        </p:nvSpPr>
        <p:spPr bwMode="auto">
          <a:xfrm>
            <a:off x="4764088" y="1254125"/>
            <a:ext cx="4040187" cy="13017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grpSp>
        <p:nvGrpSpPr>
          <p:cNvPr id="99342" name="Group 98"/>
          <p:cNvGrpSpPr>
            <a:grpSpLocks/>
          </p:cNvGrpSpPr>
          <p:nvPr/>
        </p:nvGrpSpPr>
        <p:grpSpPr bwMode="auto">
          <a:xfrm>
            <a:off x="4948238" y="1252538"/>
            <a:ext cx="3513137" cy="628650"/>
            <a:chOff x="3117" y="180"/>
            <a:chExt cx="2213" cy="396"/>
          </a:xfrm>
        </p:grpSpPr>
        <p:grpSp>
          <p:nvGrpSpPr>
            <p:cNvPr id="99343" name="Group 67"/>
            <p:cNvGrpSpPr>
              <a:grpSpLocks/>
            </p:cNvGrpSpPr>
            <p:nvPr/>
          </p:nvGrpSpPr>
          <p:grpSpPr bwMode="auto">
            <a:xfrm flipH="1">
              <a:off x="3117" y="245"/>
              <a:ext cx="316" cy="323"/>
              <a:chOff x="2839" y="3501"/>
              <a:chExt cx="755" cy="803"/>
            </a:xfrm>
          </p:grpSpPr>
          <p:pic>
            <p:nvPicPr>
              <p:cNvPr id="99358" name="Picture 68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9359" name="Freeform 69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99344" name="Group 70"/>
            <p:cNvGrpSpPr>
              <a:grpSpLocks/>
            </p:cNvGrpSpPr>
            <p:nvPr/>
          </p:nvGrpSpPr>
          <p:grpSpPr bwMode="auto">
            <a:xfrm flipH="1">
              <a:off x="3747" y="253"/>
              <a:ext cx="316" cy="323"/>
              <a:chOff x="2839" y="3501"/>
              <a:chExt cx="755" cy="803"/>
            </a:xfrm>
          </p:grpSpPr>
          <p:pic>
            <p:nvPicPr>
              <p:cNvPr id="99356" name="Picture 71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9357" name="Freeform 72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99345" name="Group 73"/>
            <p:cNvGrpSpPr>
              <a:grpSpLocks/>
            </p:cNvGrpSpPr>
            <p:nvPr/>
          </p:nvGrpSpPr>
          <p:grpSpPr bwMode="auto">
            <a:xfrm flipH="1">
              <a:off x="4356" y="247"/>
              <a:ext cx="316" cy="323"/>
              <a:chOff x="2839" y="3501"/>
              <a:chExt cx="755" cy="803"/>
            </a:xfrm>
          </p:grpSpPr>
          <p:pic>
            <p:nvPicPr>
              <p:cNvPr id="99354" name="Picture 74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9355" name="Freeform 75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99346" name="Group 76"/>
            <p:cNvGrpSpPr>
              <a:grpSpLocks/>
            </p:cNvGrpSpPr>
            <p:nvPr/>
          </p:nvGrpSpPr>
          <p:grpSpPr bwMode="auto">
            <a:xfrm flipH="1">
              <a:off x="5014" y="249"/>
              <a:ext cx="316" cy="323"/>
              <a:chOff x="2839" y="3501"/>
              <a:chExt cx="755" cy="803"/>
            </a:xfrm>
          </p:grpSpPr>
          <p:pic>
            <p:nvPicPr>
              <p:cNvPr id="99352" name="Picture 77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9353" name="Freeform 78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30740" name="Line 93"/>
            <p:cNvSpPr>
              <a:spLocks noChangeShapeType="1"/>
            </p:cNvSpPr>
            <p:nvPr/>
          </p:nvSpPr>
          <p:spPr bwMode="auto">
            <a:xfrm>
              <a:off x="3309" y="181"/>
              <a:ext cx="19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0741" name="Line 94"/>
            <p:cNvSpPr>
              <a:spLocks noChangeShapeType="1"/>
            </p:cNvSpPr>
            <p:nvPr/>
          </p:nvSpPr>
          <p:spPr bwMode="auto">
            <a:xfrm>
              <a:off x="3309" y="180"/>
              <a:ext cx="0" cy="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0742" name="Line 95"/>
            <p:cNvSpPr>
              <a:spLocks noChangeShapeType="1"/>
            </p:cNvSpPr>
            <p:nvPr/>
          </p:nvSpPr>
          <p:spPr bwMode="auto">
            <a:xfrm>
              <a:off x="3975" y="183"/>
              <a:ext cx="0" cy="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0743" name="Line 96"/>
            <p:cNvSpPr>
              <a:spLocks noChangeShapeType="1"/>
            </p:cNvSpPr>
            <p:nvPr/>
          </p:nvSpPr>
          <p:spPr bwMode="auto">
            <a:xfrm>
              <a:off x="4578" y="183"/>
              <a:ext cx="0" cy="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0744" name="Line 97"/>
            <p:cNvSpPr>
              <a:spLocks noChangeShapeType="1"/>
            </p:cNvSpPr>
            <p:nvPr/>
          </p:nvSpPr>
          <p:spPr bwMode="auto">
            <a:xfrm>
              <a:off x="5289" y="180"/>
              <a:ext cx="0" cy="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sp>
        <p:nvSpPr>
          <p:cNvPr id="34" name="Title 1"/>
          <p:cNvSpPr>
            <a:spLocks noGrp="1"/>
          </p:cNvSpPr>
          <p:nvPr>
            <p:ph type="title"/>
          </p:nvPr>
        </p:nvSpPr>
        <p:spPr>
          <a:xfrm>
            <a:off x="0" y="-15648"/>
            <a:ext cx="7874000" cy="68330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Multiple Access Links, Protocols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138546" y="770229"/>
            <a:ext cx="27925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CSMA collisions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212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1803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" dur="500"/>
                                        <p:tgtEl>
                                          <p:spTgt spid="1803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"/>
                                        <p:tgtEl>
                                          <p:spTgt spid="180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500"/>
                                        <p:tgtEl>
                                          <p:spTgt spid="1803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311" grpId="0" animBg="1"/>
      <p:bldP spid="180312" grpId="0" animBg="1"/>
      <p:bldP spid="180314" grpId="0" animBg="1"/>
      <p:bldP spid="180315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2288" y="1433513"/>
            <a:ext cx="8264525" cy="4648200"/>
          </a:xfrm>
        </p:spPr>
        <p:txBody>
          <a:bodyPr>
            <a:normAutofit lnSpcReduction="10000"/>
          </a:bodyPr>
          <a:lstStyle/>
          <a:p>
            <a:pPr>
              <a:buFont typeface="Wingdings" charset="0"/>
              <a:buNone/>
              <a:defRPr/>
            </a:pPr>
            <a:r>
              <a:rPr lang="en-US" sz="3200" i="1" dirty="0">
                <a:solidFill>
                  <a:srgbClr val="CC0000"/>
                </a:solidFill>
                <a:ea typeface="ＭＳ Ｐゴシック" charset="0"/>
                <a:cs typeface="+mn-cs"/>
              </a:rPr>
              <a:t>CSMA/CD:</a:t>
            </a:r>
            <a:r>
              <a:rPr lang="en-US" dirty="0">
                <a:solidFill>
                  <a:srgbClr val="CC0000"/>
                </a:solidFill>
                <a:ea typeface="ＭＳ Ｐゴシック" charset="0"/>
                <a:cs typeface="+mn-cs"/>
              </a:rPr>
              <a:t> </a:t>
            </a:r>
            <a:r>
              <a:rPr lang="en-US" dirty="0">
                <a:ea typeface="ＭＳ Ｐゴシック" charset="0"/>
                <a:cs typeface="+mn-cs"/>
              </a:rPr>
              <a:t>carrier sensing, deferral as in CSMA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dirty="0">
                <a:ea typeface="ＭＳ Ｐゴシック" charset="0"/>
              </a:rPr>
              <a:t>collisions </a:t>
            </a:r>
            <a:r>
              <a:rPr lang="en-US" i="1" dirty="0">
                <a:ea typeface="ＭＳ Ｐゴシック" charset="0"/>
              </a:rPr>
              <a:t>detected</a:t>
            </a:r>
            <a:r>
              <a:rPr lang="en-US" dirty="0">
                <a:ea typeface="ＭＳ Ｐゴシック" charset="0"/>
              </a:rPr>
              <a:t> within short time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dirty="0">
                <a:ea typeface="ＭＳ Ｐゴシック" charset="0"/>
              </a:rPr>
              <a:t>colliding transmissions aborted, reducing channel wastage </a:t>
            </a:r>
          </a:p>
          <a:p>
            <a:pPr>
              <a:buFont typeface="Wingdings" charset="0"/>
              <a:buChar char="v"/>
              <a:defRPr/>
            </a:pPr>
            <a:r>
              <a:rPr lang="en-US" dirty="0">
                <a:ea typeface="ＭＳ Ｐゴシック" charset="0"/>
                <a:cs typeface="+mn-cs"/>
              </a:rPr>
              <a:t>collision detection:</a:t>
            </a:r>
            <a:r>
              <a:rPr lang="en-US" sz="2400" dirty="0">
                <a:ea typeface="ＭＳ Ｐゴシック" charset="0"/>
                <a:cs typeface="+mn-cs"/>
              </a:rPr>
              <a:t> 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dirty="0">
                <a:ea typeface="ＭＳ Ｐゴシック" charset="0"/>
              </a:rPr>
              <a:t>easy in wired LANs: measure signal strengths, compare transmitted, received signals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dirty="0">
                <a:ea typeface="ＭＳ Ｐゴシック" charset="0"/>
              </a:rPr>
              <a:t>difficult in wireless LANs: received signal strength overwhelmed by local transmission strength </a:t>
            </a:r>
          </a:p>
          <a:p>
            <a:pPr>
              <a:buFont typeface="Wingdings" charset="0"/>
              <a:buChar char="v"/>
              <a:defRPr/>
            </a:pPr>
            <a:r>
              <a:rPr lang="en-US" dirty="0">
                <a:ea typeface="ＭＳ Ｐゴシック" charset="0"/>
                <a:cs typeface="+mn-cs"/>
              </a:rPr>
              <a:t>human analogy: the polite conversationalist 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-15648"/>
            <a:ext cx="7874000" cy="68330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Multiple Access Links, Protocols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38546" y="770229"/>
            <a:ext cx="52000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CSMA/CD (collision detection)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58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7" name="Picture 3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788" y="1531938"/>
            <a:ext cx="4433887" cy="387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5" name="Rectangle 29"/>
          <p:cNvSpPr>
            <a:spLocks noChangeArrowheads="1"/>
          </p:cNvSpPr>
          <p:nvPr/>
        </p:nvSpPr>
        <p:spPr bwMode="auto">
          <a:xfrm>
            <a:off x="2041525" y="1446213"/>
            <a:ext cx="4135438" cy="12112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32776" name="Rectangle 9"/>
          <p:cNvSpPr>
            <a:spLocks noChangeArrowheads="1"/>
          </p:cNvSpPr>
          <p:nvPr/>
        </p:nvSpPr>
        <p:spPr bwMode="auto">
          <a:xfrm>
            <a:off x="2778125" y="1595438"/>
            <a:ext cx="2568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i="0">
                <a:latin typeface="Arial" charset="0"/>
                <a:ea typeface="ＭＳ Ｐゴシック" charset="0"/>
              </a:rPr>
              <a:t>spatial layout of nodes </a:t>
            </a:r>
            <a:endParaRPr lang="en-US" sz="2000" i="0">
              <a:latin typeface="Arial" charset="0"/>
              <a:ea typeface="ＭＳ Ｐゴシック" charset="0"/>
            </a:endParaRPr>
          </a:p>
        </p:txBody>
      </p:sp>
      <p:grpSp>
        <p:nvGrpSpPr>
          <p:cNvPr id="103432" name="Group 30"/>
          <p:cNvGrpSpPr>
            <a:grpSpLocks/>
          </p:cNvGrpSpPr>
          <p:nvPr/>
        </p:nvGrpSpPr>
        <p:grpSpPr bwMode="auto">
          <a:xfrm>
            <a:off x="2541588" y="1985963"/>
            <a:ext cx="3263900" cy="195262"/>
            <a:chOff x="4220" y="1231"/>
            <a:chExt cx="1989" cy="90"/>
          </a:xfrm>
        </p:grpSpPr>
        <p:sp>
          <p:nvSpPr>
            <p:cNvPr id="32790" name="Line 23"/>
            <p:cNvSpPr>
              <a:spLocks noChangeShapeType="1"/>
            </p:cNvSpPr>
            <p:nvPr/>
          </p:nvSpPr>
          <p:spPr bwMode="auto">
            <a:xfrm>
              <a:off x="4220" y="1232"/>
              <a:ext cx="19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2791" name="Line 24"/>
            <p:cNvSpPr>
              <a:spLocks noChangeShapeType="1"/>
            </p:cNvSpPr>
            <p:nvPr/>
          </p:nvSpPr>
          <p:spPr bwMode="auto">
            <a:xfrm>
              <a:off x="4220" y="1231"/>
              <a:ext cx="0" cy="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2792" name="Line 25"/>
            <p:cNvSpPr>
              <a:spLocks noChangeShapeType="1"/>
            </p:cNvSpPr>
            <p:nvPr/>
          </p:nvSpPr>
          <p:spPr bwMode="auto">
            <a:xfrm>
              <a:off x="4886" y="1234"/>
              <a:ext cx="0" cy="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2793" name="Line 26"/>
            <p:cNvSpPr>
              <a:spLocks noChangeShapeType="1"/>
            </p:cNvSpPr>
            <p:nvPr/>
          </p:nvSpPr>
          <p:spPr bwMode="auto">
            <a:xfrm>
              <a:off x="5489" y="1234"/>
              <a:ext cx="0" cy="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2794" name="Line 27"/>
            <p:cNvSpPr>
              <a:spLocks noChangeShapeType="1"/>
            </p:cNvSpPr>
            <p:nvPr/>
          </p:nvSpPr>
          <p:spPr bwMode="auto">
            <a:xfrm>
              <a:off x="6200" y="1231"/>
              <a:ext cx="0" cy="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grpSp>
        <p:nvGrpSpPr>
          <p:cNvPr id="103433" name="Group 11"/>
          <p:cNvGrpSpPr>
            <a:grpSpLocks/>
          </p:cNvGrpSpPr>
          <p:nvPr/>
        </p:nvGrpSpPr>
        <p:grpSpPr bwMode="auto">
          <a:xfrm flipH="1">
            <a:off x="2187575" y="2119313"/>
            <a:ext cx="501650" cy="512762"/>
            <a:chOff x="2839" y="3501"/>
            <a:chExt cx="755" cy="803"/>
          </a:xfrm>
        </p:grpSpPr>
        <p:pic>
          <p:nvPicPr>
            <p:cNvPr id="103443" name="Picture 12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444" name="Freeform 13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03434" name="Group 14"/>
          <p:cNvGrpSpPr>
            <a:grpSpLocks/>
          </p:cNvGrpSpPr>
          <p:nvPr/>
        </p:nvGrpSpPr>
        <p:grpSpPr bwMode="auto">
          <a:xfrm flipH="1">
            <a:off x="3279775" y="2101850"/>
            <a:ext cx="501650" cy="512763"/>
            <a:chOff x="2839" y="3501"/>
            <a:chExt cx="755" cy="803"/>
          </a:xfrm>
        </p:grpSpPr>
        <p:pic>
          <p:nvPicPr>
            <p:cNvPr id="103441" name="Picture 15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442" name="Freeform 16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03435" name="Group 17"/>
          <p:cNvGrpSpPr>
            <a:grpSpLocks/>
          </p:cNvGrpSpPr>
          <p:nvPr/>
        </p:nvGrpSpPr>
        <p:grpSpPr bwMode="auto">
          <a:xfrm flipH="1">
            <a:off x="4278313" y="2092325"/>
            <a:ext cx="501650" cy="512763"/>
            <a:chOff x="2839" y="3501"/>
            <a:chExt cx="755" cy="803"/>
          </a:xfrm>
        </p:grpSpPr>
        <p:pic>
          <p:nvPicPr>
            <p:cNvPr id="103439" name="Picture 18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440" name="Freeform 19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03436" name="Group 20"/>
          <p:cNvGrpSpPr>
            <a:grpSpLocks/>
          </p:cNvGrpSpPr>
          <p:nvPr/>
        </p:nvGrpSpPr>
        <p:grpSpPr bwMode="auto">
          <a:xfrm flipH="1">
            <a:off x="5397500" y="2106613"/>
            <a:ext cx="501650" cy="512762"/>
            <a:chOff x="2839" y="3501"/>
            <a:chExt cx="755" cy="803"/>
          </a:xfrm>
        </p:grpSpPr>
        <p:pic>
          <p:nvPicPr>
            <p:cNvPr id="103437" name="Picture 21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438" name="Freeform 22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0" y="-15648"/>
            <a:ext cx="7874000" cy="68330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Multiple Access Links, Protocols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38546" y="770229"/>
            <a:ext cx="52000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CSMA/CD (collision detection)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99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73075" y="1500188"/>
            <a:ext cx="4041775" cy="4648200"/>
          </a:xfrm>
        </p:spPr>
        <p:txBody>
          <a:bodyPr>
            <a:normAutofit lnSpcReduction="10000"/>
          </a:bodyPr>
          <a:lstStyle/>
          <a:p>
            <a:pPr>
              <a:buFont typeface="Wingdings" charset="0"/>
              <a:buNone/>
              <a:defRPr/>
            </a:pPr>
            <a:r>
              <a:rPr lang="en-US" sz="2600" dirty="0">
                <a:solidFill>
                  <a:srgbClr val="000099"/>
                </a:solidFill>
                <a:ea typeface="ＭＳ Ｐゴシック" charset="0"/>
                <a:cs typeface="+mn-cs"/>
              </a:rPr>
              <a:t>1. </a:t>
            </a:r>
            <a:r>
              <a:rPr lang="en-US" sz="2600" dirty="0">
                <a:ea typeface="ＭＳ Ｐゴシック" charset="0"/>
                <a:cs typeface="+mn-cs"/>
              </a:rPr>
              <a:t>NIC receives datagram from network layer, creates frame</a:t>
            </a:r>
          </a:p>
          <a:p>
            <a:pPr>
              <a:buFont typeface="Wingdings" charset="0"/>
              <a:buNone/>
              <a:defRPr/>
            </a:pPr>
            <a:r>
              <a:rPr lang="en-US" sz="2600" dirty="0">
                <a:solidFill>
                  <a:srgbClr val="000099"/>
                </a:solidFill>
                <a:ea typeface="ＭＳ Ｐゴシック" charset="0"/>
                <a:cs typeface="+mn-cs"/>
              </a:rPr>
              <a:t>2. </a:t>
            </a:r>
            <a:r>
              <a:rPr lang="en-US" sz="2600" dirty="0">
                <a:ea typeface="ＭＳ Ｐゴシック" charset="0"/>
                <a:cs typeface="+mn-cs"/>
              </a:rPr>
              <a:t>If NIC senses channel idle, starts frame </a:t>
            </a:r>
            <a:r>
              <a:rPr lang="en-US" sz="2600" dirty="0" smtClean="0">
                <a:ea typeface="ＭＳ Ｐゴシック" charset="0"/>
                <a:cs typeface="+mn-cs"/>
              </a:rPr>
              <a:t>transmission. </a:t>
            </a:r>
            <a:r>
              <a:rPr lang="en-US" sz="2600" dirty="0">
                <a:ea typeface="ＭＳ Ｐゴシック" charset="0"/>
                <a:cs typeface="+mn-cs"/>
              </a:rPr>
              <a:t>If NIC senses channel busy, waits until channel idle, then </a:t>
            </a:r>
            <a:r>
              <a:rPr lang="en-US" sz="2600" dirty="0" smtClean="0">
                <a:ea typeface="ＭＳ Ｐゴシック" charset="0"/>
                <a:cs typeface="+mn-cs"/>
              </a:rPr>
              <a:t>transmits.</a:t>
            </a:r>
            <a:endParaRPr lang="en-US" sz="2600" dirty="0">
              <a:ea typeface="ＭＳ Ｐゴシック" charset="0"/>
              <a:cs typeface="+mn-cs"/>
            </a:endParaRPr>
          </a:p>
          <a:p>
            <a:pPr>
              <a:buFont typeface="Wingdings" charset="0"/>
              <a:buNone/>
              <a:defRPr/>
            </a:pPr>
            <a:r>
              <a:rPr lang="en-US" sz="2600" dirty="0">
                <a:solidFill>
                  <a:srgbClr val="000099"/>
                </a:solidFill>
                <a:ea typeface="ＭＳ Ｐゴシック" charset="0"/>
                <a:cs typeface="+mn-cs"/>
              </a:rPr>
              <a:t>3. </a:t>
            </a:r>
            <a:r>
              <a:rPr lang="en-US" sz="2600" dirty="0">
                <a:ea typeface="ＭＳ Ｐゴシック" charset="0"/>
                <a:cs typeface="+mn-cs"/>
              </a:rPr>
              <a:t>If NIC transmits entire frame without detecting another transmission, NIC is done with frame !</a:t>
            </a:r>
          </a:p>
        </p:txBody>
      </p:sp>
      <p:sp>
        <p:nvSpPr>
          <p:cNvPr id="5735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27563" y="1543050"/>
            <a:ext cx="3965575" cy="46482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2600" smtClean="0">
                <a:solidFill>
                  <a:srgbClr val="000099"/>
                </a:solidFill>
              </a:rPr>
              <a:t>4. </a:t>
            </a:r>
            <a:r>
              <a:rPr lang="en-US" altLang="en-US" sz="2600" smtClean="0"/>
              <a:t>If NIC detects another transmission while transmitting,  aborts and sends jam signal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600" smtClean="0">
                <a:solidFill>
                  <a:srgbClr val="000099"/>
                </a:solidFill>
              </a:rPr>
              <a:t>5. </a:t>
            </a:r>
            <a:r>
              <a:rPr lang="en-US" altLang="en-US" sz="2600" smtClean="0"/>
              <a:t>After aborting, NIC enters </a:t>
            </a:r>
            <a:r>
              <a:rPr lang="en-US" altLang="en-US" sz="2600" i="1" smtClean="0">
                <a:solidFill>
                  <a:srgbClr val="CC0000"/>
                </a:solidFill>
              </a:rPr>
              <a:t>binary (exponential) backoff: </a:t>
            </a:r>
          </a:p>
          <a:p>
            <a:pPr lvl="1"/>
            <a:r>
              <a:rPr lang="en-US" altLang="en-US" smtClean="0"/>
              <a:t>after </a:t>
            </a:r>
            <a:r>
              <a:rPr lang="en-US" altLang="en-US" i="1" smtClean="0"/>
              <a:t>m</a:t>
            </a:r>
            <a:r>
              <a:rPr lang="en-US" altLang="en-US" smtClean="0"/>
              <a:t>th collision, NIC chooses </a:t>
            </a:r>
            <a:r>
              <a:rPr lang="en-US" altLang="en-US" i="1" smtClean="0"/>
              <a:t>K </a:t>
            </a:r>
            <a:r>
              <a:rPr lang="en-US" altLang="en-US" smtClean="0"/>
              <a:t>at random from </a:t>
            </a:r>
            <a:r>
              <a:rPr lang="en-US" altLang="en-US" i="1" smtClean="0"/>
              <a:t>{0,1,2, …, 2</a:t>
            </a:r>
            <a:r>
              <a:rPr lang="en-US" altLang="en-US" b="1" i="1" baseline="30000" smtClean="0"/>
              <a:t>m</a:t>
            </a:r>
            <a:r>
              <a:rPr lang="en-US" altLang="en-US" i="1" smtClean="0"/>
              <a:t>-1}</a:t>
            </a:r>
            <a:r>
              <a:rPr lang="en-US" altLang="en-US" smtClean="0"/>
              <a:t>. NIC waits K</a:t>
            </a:r>
            <a:r>
              <a:rPr lang="el-GR" altLang="en-US" smtClean="0"/>
              <a:t>·</a:t>
            </a:r>
            <a:r>
              <a:rPr lang="en-US" altLang="en-US" smtClean="0"/>
              <a:t>512 bit times, returns to Step 2</a:t>
            </a:r>
          </a:p>
          <a:p>
            <a:pPr lvl="1"/>
            <a:r>
              <a:rPr lang="en-US" altLang="en-US" smtClean="0"/>
              <a:t>longer backoff interval with more collisions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600" smtClean="0"/>
              <a:t>  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-15648"/>
            <a:ext cx="7874000" cy="68330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Multiple Access Links, Protocols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38546" y="770229"/>
            <a:ext cx="50704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Ethernet CSMA/CD algorithm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95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772400" cy="1684338"/>
          </a:xfrm>
        </p:spPr>
        <p:txBody>
          <a:bodyPr>
            <a:noAutofit/>
          </a:bodyPr>
          <a:lstStyle/>
          <a:p>
            <a:pPr>
              <a:buFont typeface="Wingdings" charset="0"/>
              <a:buChar char="v"/>
              <a:defRPr/>
            </a:pPr>
            <a:r>
              <a:rPr lang="en-US" sz="2000" dirty="0" err="1">
                <a:ea typeface="ＭＳ Ｐゴシック" charset="0"/>
              </a:rPr>
              <a:t>T</a:t>
            </a:r>
            <a:r>
              <a:rPr lang="en-US" sz="2000" baseline="-25000" dirty="0" err="1">
                <a:ea typeface="ＭＳ Ｐゴシック" charset="0"/>
              </a:rPr>
              <a:t>prop</a:t>
            </a:r>
            <a:r>
              <a:rPr lang="en-US" sz="2000" dirty="0">
                <a:ea typeface="ＭＳ Ｐゴシック" charset="0"/>
              </a:rPr>
              <a:t> = max prop delay between 2 nodes in LAN</a:t>
            </a:r>
          </a:p>
          <a:p>
            <a:pPr>
              <a:buFont typeface="Wingdings" charset="0"/>
              <a:buChar char="v"/>
              <a:defRPr/>
            </a:pPr>
            <a:r>
              <a:rPr lang="en-US" sz="2000" dirty="0" err="1">
                <a:ea typeface="ＭＳ Ｐゴシック" charset="0"/>
              </a:rPr>
              <a:t>t</a:t>
            </a:r>
            <a:r>
              <a:rPr lang="en-US" sz="2000" baseline="-25000" dirty="0" err="1">
                <a:ea typeface="ＭＳ Ｐゴシック" charset="0"/>
              </a:rPr>
              <a:t>trans</a:t>
            </a:r>
            <a:r>
              <a:rPr lang="en-US" sz="2000" dirty="0">
                <a:ea typeface="ＭＳ Ｐゴシック" charset="0"/>
              </a:rPr>
              <a:t> = time to transmit max-size frame</a:t>
            </a:r>
          </a:p>
          <a:p>
            <a:pPr>
              <a:buFont typeface="Wingdings" charset="0"/>
              <a:buChar char="v"/>
              <a:defRPr/>
            </a:pPr>
            <a:endParaRPr lang="en-US" sz="2000" dirty="0">
              <a:ea typeface="ＭＳ Ｐゴシック" charset="0"/>
            </a:endParaRPr>
          </a:p>
          <a:p>
            <a:pPr>
              <a:buFont typeface="Wingdings" charset="0"/>
              <a:buChar char="v"/>
              <a:defRPr/>
            </a:pPr>
            <a:endParaRPr lang="en-US" sz="2000" dirty="0">
              <a:ea typeface="ＭＳ Ｐゴシック" charset="0"/>
            </a:endParaRPr>
          </a:p>
          <a:p>
            <a:pPr>
              <a:buFont typeface="Wingdings" charset="0"/>
              <a:buChar char="v"/>
              <a:defRPr/>
            </a:pPr>
            <a:endParaRPr lang="en-US" sz="2000" dirty="0">
              <a:ea typeface="ＭＳ Ｐゴシック" charset="0"/>
            </a:endParaRPr>
          </a:p>
          <a:p>
            <a:pPr>
              <a:buFont typeface="Wingdings" charset="0"/>
              <a:buChar char="v"/>
              <a:defRPr/>
            </a:pPr>
            <a:r>
              <a:rPr lang="en-US" sz="2000" dirty="0">
                <a:ea typeface="ＭＳ Ｐゴシック" charset="0"/>
              </a:rPr>
              <a:t>efficiency goes to 1 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000" dirty="0">
                <a:ea typeface="ＭＳ Ｐゴシック" charset="0"/>
              </a:rPr>
              <a:t>as </a:t>
            </a:r>
            <a:r>
              <a:rPr lang="en-US" sz="2000" dirty="0" err="1">
                <a:ea typeface="ＭＳ Ｐゴシック" charset="0"/>
              </a:rPr>
              <a:t>t</a:t>
            </a:r>
            <a:r>
              <a:rPr lang="en-US" sz="2000" baseline="-25000" dirty="0" err="1">
                <a:ea typeface="ＭＳ Ｐゴシック" charset="0"/>
              </a:rPr>
              <a:t>prop</a:t>
            </a:r>
            <a:r>
              <a:rPr lang="en-US" sz="2000" dirty="0">
                <a:ea typeface="ＭＳ Ｐゴシック" charset="0"/>
              </a:rPr>
              <a:t> goes to 0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000" dirty="0">
                <a:ea typeface="ＭＳ Ｐゴシック" charset="0"/>
              </a:rPr>
              <a:t>as </a:t>
            </a:r>
            <a:r>
              <a:rPr lang="en-US" sz="2000" dirty="0" err="1">
                <a:ea typeface="ＭＳ Ｐゴシック" charset="0"/>
              </a:rPr>
              <a:t>t</a:t>
            </a:r>
            <a:r>
              <a:rPr lang="en-US" sz="2000" baseline="-25000" dirty="0" err="1">
                <a:ea typeface="ＭＳ Ｐゴシック" charset="0"/>
              </a:rPr>
              <a:t>trans</a:t>
            </a:r>
            <a:r>
              <a:rPr lang="en-US" sz="2000" dirty="0">
                <a:ea typeface="ＭＳ Ｐゴシック" charset="0"/>
              </a:rPr>
              <a:t> goes to infinity</a:t>
            </a:r>
          </a:p>
          <a:p>
            <a:pPr>
              <a:buFont typeface="Wingdings" charset="0"/>
              <a:buChar char="v"/>
              <a:defRPr/>
            </a:pPr>
            <a:r>
              <a:rPr lang="en-US" sz="2000" dirty="0">
                <a:ea typeface="ＭＳ Ｐゴシック" charset="0"/>
              </a:rPr>
              <a:t>better performance than ALOHA: and simple, cheap, decentralized!</a:t>
            </a:r>
          </a:p>
        </p:txBody>
      </p:sp>
      <p:graphicFrame>
        <p:nvGraphicFramePr>
          <p:cNvPr id="10752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6408950"/>
              </p:ext>
            </p:extLst>
          </p:nvPr>
        </p:nvGraphicFramePr>
        <p:xfrm>
          <a:off x="3398260" y="5075815"/>
          <a:ext cx="3570287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Equation" r:id="rId4" imgW="1422400" imgH="393700" progId="Equation.3">
                  <p:embed/>
                </p:oleObj>
              </mc:Choice>
              <mc:Fallback>
                <p:oleObj name="Equation" r:id="rId4" imgW="14224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8260" y="5075815"/>
                        <a:ext cx="3570287" cy="98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-15648"/>
            <a:ext cx="7874000" cy="68330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Multiple Access Links, Protocols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38546" y="770229"/>
            <a:ext cx="34936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CSMA/CD efficiency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65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268" name="Freeform 92"/>
          <p:cNvSpPr>
            <a:spLocks/>
          </p:cNvSpPr>
          <p:nvPr/>
        </p:nvSpPr>
        <p:spPr bwMode="auto">
          <a:xfrm>
            <a:off x="5656263" y="2616200"/>
            <a:ext cx="2308225" cy="3028950"/>
          </a:xfrm>
          <a:custGeom>
            <a:avLst/>
            <a:gdLst>
              <a:gd name="T0" fmla="*/ 0 w 1454"/>
              <a:gd name="T1" fmla="*/ 2147483647 h 1908"/>
              <a:gd name="T2" fmla="*/ 50403125 w 1454"/>
              <a:gd name="T3" fmla="*/ 2147483647 h 1908"/>
              <a:gd name="T4" fmla="*/ 708164700 w 1454"/>
              <a:gd name="T5" fmla="*/ 0 h 1908"/>
              <a:gd name="T6" fmla="*/ 2147483647 w 1454"/>
              <a:gd name="T7" fmla="*/ 758567825 h 1908"/>
              <a:gd name="T8" fmla="*/ 2147483647 w 1454"/>
              <a:gd name="T9" fmla="*/ 2147483647 h 1908"/>
              <a:gd name="T10" fmla="*/ 624998750 w 1454"/>
              <a:gd name="T11" fmla="*/ 2147483647 h 1908"/>
              <a:gd name="T12" fmla="*/ 0 w 1454"/>
              <a:gd name="T13" fmla="*/ 2147483647 h 190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454" h="1908">
                <a:moveTo>
                  <a:pt x="0" y="1728"/>
                </a:moveTo>
                <a:cubicBezTo>
                  <a:pt x="15" y="1684"/>
                  <a:pt x="4" y="1697"/>
                  <a:pt x="20" y="1681"/>
                </a:cubicBezTo>
                <a:lnTo>
                  <a:pt x="281" y="0"/>
                </a:lnTo>
                <a:lnTo>
                  <a:pt x="1246" y="301"/>
                </a:lnTo>
                <a:lnTo>
                  <a:pt x="1454" y="1493"/>
                </a:lnTo>
                <a:lnTo>
                  <a:pt x="248" y="1908"/>
                </a:lnTo>
                <a:lnTo>
                  <a:pt x="0" y="1728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50000">
                <a:schemeClr val="bg1"/>
              </a:gs>
              <a:gs pos="100000">
                <a:srgbClr val="000099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1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8463" y="1243013"/>
            <a:ext cx="4075112" cy="4659312"/>
          </a:xfrm>
        </p:spPr>
        <p:txBody>
          <a:bodyPr>
            <a:normAutofit fontScale="92500"/>
          </a:bodyPr>
          <a:lstStyle/>
          <a:p>
            <a:r>
              <a:rPr lang="en-US" altLang="en-US" sz="2400" smtClean="0"/>
              <a:t>in each and every host</a:t>
            </a:r>
          </a:p>
          <a:p>
            <a:r>
              <a:rPr lang="en-US" altLang="en-US" sz="2400" smtClean="0"/>
              <a:t>link layer implemented in </a:t>
            </a:r>
            <a:r>
              <a:rPr lang="ja-JP" altLang="en-US" sz="2400" smtClean="0"/>
              <a:t>“</a:t>
            </a:r>
            <a:r>
              <a:rPr lang="en-US" altLang="ja-JP" sz="2400" smtClean="0"/>
              <a:t>adaptor</a:t>
            </a:r>
            <a:r>
              <a:rPr lang="ja-JP" altLang="en-US" sz="2400" smtClean="0"/>
              <a:t>”</a:t>
            </a:r>
            <a:r>
              <a:rPr lang="en-US" altLang="ja-JP" sz="2400" smtClean="0"/>
              <a:t> (aka </a:t>
            </a:r>
            <a:r>
              <a:rPr lang="en-US" altLang="ja-JP" sz="2400" i="1" smtClean="0">
                <a:solidFill>
                  <a:srgbClr val="CC0000"/>
                </a:solidFill>
              </a:rPr>
              <a:t>network interface card</a:t>
            </a:r>
            <a:r>
              <a:rPr lang="en-US" altLang="ja-JP" sz="2400" smtClean="0"/>
              <a:t> NIC) or on a chip</a:t>
            </a:r>
          </a:p>
          <a:p>
            <a:pPr lvl="1"/>
            <a:r>
              <a:rPr lang="en-US" altLang="en-US" smtClean="0"/>
              <a:t>Ethernet card, 802.11 card; Ethernet chipset</a:t>
            </a:r>
          </a:p>
          <a:p>
            <a:pPr lvl="1"/>
            <a:r>
              <a:rPr lang="en-US" altLang="en-US" smtClean="0"/>
              <a:t>implements link, physical layer</a:t>
            </a:r>
          </a:p>
          <a:p>
            <a:r>
              <a:rPr lang="en-US" altLang="en-US" sz="2400" smtClean="0"/>
              <a:t>attaches into host</a:t>
            </a:r>
            <a:r>
              <a:rPr lang="ja-JP" altLang="en-US" sz="2400" smtClean="0"/>
              <a:t>’</a:t>
            </a:r>
            <a:r>
              <a:rPr lang="en-US" altLang="ja-JP" sz="2400" smtClean="0"/>
              <a:t>s system buses</a:t>
            </a:r>
          </a:p>
          <a:p>
            <a:r>
              <a:rPr lang="en-US" altLang="en-US" sz="2400" smtClean="0"/>
              <a:t>combination of hardware, software, firmware</a:t>
            </a:r>
          </a:p>
          <a:p>
            <a:pPr lvl="1"/>
            <a:endParaRPr lang="en-US" altLang="en-US" smtClean="0"/>
          </a:p>
        </p:txBody>
      </p:sp>
      <p:sp>
        <p:nvSpPr>
          <p:cNvPr id="8200" name="Rectangle 42"/>
          <p:cNvSpPr>
            <a:spLocks noChangeArrowheads="1"/>
          </p:cNvSpPr>
          <p:nvPr/>
        </p:nvSpPr>
        <p:spPr bwMode="auto">
          <a:xfrm>
            <a:off x="6129338" y="2614613"/>
            <a:ext cx="1836737" cy="24018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8201" name="Rectangle 44"/>
          <p:cNvSpPr>
            <a:spLocks noChangeArrowheads="1"/>
          </p:cNvSpPr>
          <p:nvPr/>
        </p:nvSpPr>
        <p:spPr bwMode="auto">
          <a:xfrm>
            <a:off x="6578600" y="4552950"/>
            <a:ext cx="666750" cy="2825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8202" name="Rectangle 45"/>
          <p:cNvSpPr>
            <a:spLocks noChangeArrowheads="1"/>
          </p:cNvSpPr>
          <p:nvPr/>
        </p:nvSpPr>
        <p:spPr bwMode="auto">
          <a:xfrm>
            <a:off x="6578600" y="3965575"/>
            <a:ext cx="657225" cy="5191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200" i="0">
                <a:latin typeface="Arial" charset="0"/>
                <a:ea typeface="ＭＳ Ｐゴシック" charset="0"/>
              </a:rPr>
              <a:t>controller</a:t>
            </a:r>
          </a:p>
        </p:txBody>
      </p:sp>
      <p:sp>
        <p:nvSpPr>
          <p:cNvPr id="8203" name="Text Box 46"/>
          <p:cNvSpPr txBox="1">
            <a:spLocks noChangeArrowheads="1"/>
          </p:cNvSpPr>
          <p:nvPr/>
        </p:nvSpPr>
        <p:spPr bwMode="auto">
          <a:xfrm>
            <a:off x="6384925" y="4562475"/>
            <a:ext cx="1036638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200" i="0" smtClean="0">
                <a:latin typeface="Arial" charset="0"/>
              </a:rPr>
              <a:t>physical</a:t>
            </a:r>
          </a:p>
          <a:p>
            <a:pPr algn="ctr" eaLnBrk="1" hangingPunct="1">
              <a:defRPr/>
            </a:pPr>
            <a:r>
              <a:rPr lang="en-US" sz="1200" i="0" smtClean="0">
                <a:latin typeface="Arial" charset="0"/>
              </a:rPr>
              <a:t>transmission</a:t>
            </a:r>
          </a:p>
        </p:txBody>
      </p:sp>
      <p:sp>
        <p:nvSpPr>
          <p:cNvPr id="54283" name="Freeform 47"/>
          <p:cNvSpPr>
            <a:spLocks/>
          </p:cNvSpPr>
          <p:nvPr/>
        </p:nvSpPr>
        <p:spPr bwMode="auto">
          <a:xfrm>
            <a:off x="6630988" y="3484563"/>
            <a:ext cx="200025" cy="460375"/>
          </a:xfrm>
          <a:custGeom>
            <a:avLst/>
            <a:gdLst>
              <a:gd name="T0" fmla="*/ 0 w 361"/>
              <a:gd name="T1" fmla="*/ 0 h 478"/>
              <a:gd name="T2" fmla="*/ 0 w 361"/>
              <a:gd name="T3" fmla="*/ 2147483647 h 478"/>
              <a:gd name="T4" fmla="*/ 2147483647 w 361"/>
              <a:gd name="T5" fmla="*/ 2147483647 h 478"/>
              <a:gd name="T6" fmla="*/ 2147483647 w 361"/>
              <a:gd name="T7" fmla="*/ 2147483647 h 47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61" h="478">
                <a:moveTo>
                  <a:pt x="0" y="0"/>
                </a:moveTo>
                <a:lnTo>
                  <a:pt x="0" y="230"/>
                </a:lnTo>
                <a:lnTo>
                  <a:pt x="361" y="230"/>
                </a:lnTo>
                <a:lnTo>
                  <a:pt x="359" y="478"/>
                </a:lnTo>
              </a:path>
            </a:pathLst>
          </a:custGeom>
          <a:noFill/>
          <a:ln w="38100" cmpd="sng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5" name="Line 48"/>
          <p:cNvSpPr>
            <a:spLocks noChangeShapeType="1"/>
          </p:cNvSpPr>
          <p:nvPr/>
        </p:nvSpPr>
        <p:spPr bwMode="auto">
          <a:xfrm>
            <a:off x="6496050" y="3657600"/>
            <a:ext cx="1358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8206" name="Line 49"/>
          <p:cNvSpPr>
            <a:spLocks noChangeShapeType="1"/>
          </p:cNvSpPr>
          <p:nvPr/>
        </p:nvSpPr>
        <p:spPr bwMode="auto">
          <a:xfrm flipV="1">
            <a:off x="6891338" y="3665538"/>
            <a:ext cx="0" cy="300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8207" name="Rectangle 50"/>
          <p:cNvSpPr>
            <a:spLocks noChangeArrowheads="1"/>
          </p:cNvSpPr>
          <p:nvPr/>
        </p:nvSpPr>
        <p:spPr bwMode="auto">
          <a:xfrm>
            <a:off x="6384925" y="2967038"/>
            <a:ext cx="657225" cy="51911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200" i="0">
                <a:latin typeface="Arial" charset="0"/>
                <a:ea typeface="ＭＳ Ｐゴシック" charset="0"/>
              </a:rPr>
              <a:t>cpu</a:t>
            </a:r>
          </a:p>
        </p:txBody>
      </p:sp>
      <p:sp>
        <p:nvSpPr>
          <p:cNvPr id="8208" name="Rectangle 51"/>
          <p:cNvSpPr>
            <a:spLocks noChangeArrowheads="1"/>
          </p:cNvSpPr>
          <p:nvPr/>
        </p:nvSpPr>
        <p:spPr bwMode="auto">
          <a:xfrm>
            <a:off x="7204075" y="2968625"/>
            <a:ext cx="657225" cy="5191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200" i="0">
                <a:latin typeface="Arial" charset="0"/>
                <a:ea typeface="ＭＳ Ｐゴシック" charset="0"/>
              </a:rPr>
              <a:t>memory</a:t>
            </a:r>
          </a:p>
        </p:txBody>
      </p:sp>
      <p:sp>
        <p:nvSpPr>
          <p:cNvPr id="8209" name="Line 52"/>
          <p:cNvSpPr>
            <a:spLocks noChangeShapeType="1"/>
          </p:cNvSpPr>
          <p:nvPr/>
        </p:nvSpPr>
        <p:spPr bwMode="auto">
          <a:xfrm flipH="1" flipV="1">
            <a:off x="6688138" y="3487738"/>
            <a:ext cx="1587" cy="169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8210" name="Line 53"/>
          <p:cNvSpPr>
            <a:spLocks noChangeShapeType="1"/>
          </p:cNvSpPr>
          <p:nvPr/>
        </p:nvSpPr>
        <p:spPr bwMode="auto">
          <a:xfrm flipH="1" flipV="1">
            <a:off x="7561263" y="3489325"/>
            <a:ext cx="1587" cy="17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8211" name="Text Box 54"/>
          <p:cNvSpPr txBox="1">
            <a:spLocks noChangeArrowheads="1"/>
          </p:cNvSpPr>
          <p:nvPr/>
        </p:nvSpPr>
        <p:spPr bwMode="auto">
          <a:xfrm>
            <a:off x="8008938" y="3786188"/>
            <a:ext cx="879475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smtClean="0">
                <a:latin typeface="Arial" charset="0"/>
              </a:rPr>
              <a:t>host </a:t>
            </a:r>
          </a:p>
          <a:p>
            <a:pPr eaLnBrk="1" hangingPunct="1">
              <a:defRPr/>
            </a:pPr>
            <a:r>
              <a:rPr lang="en-US" sz="1200" smtClean="0">
                <a:latin typeface="Arial" charset="0"/>
              </a:rPr>
              <a:t>bus </a:t>
            </a:r>
          </a:p>
          <a:p>
            <a:pPr eaLnBrk="1" hangingPunct="1">
              <a:defRPr/>
            </a:pPr>
            <a:r>
              <a:rPr lang="en-US" sz="1200" smtClean="0">
                <a:latin typeface="Arial" charset="0"/>
              </a:rPr>
              <a:t>(e.g., PCI)</a:t>
            </a:r>
          </a:p>
        </p:txBody>
      </p:sp>
      <p:sp>
        <p:nvSpPr>
          <p:cNvPr id="8212" name="Line 55"/>
          <p:cNvSpPr>
            <a:spLocks noChangeShapeType="1"/>
          </p:cNvSpPr>
          <p:nvPr/>
        </p:nvSpPr>
        <p:spPr bwMode="auto">
          <a:xfrm flipH="1">
            <a:off x="6891338" y="4273550"/>
            <a:ext cx="12700" cy="339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8213" name="Line 56"/>
          <p:cNvSpPr>
            <a:spLocks noChangeShapeType="1"/>
          </p:cNvSpPr>
          <p:nvPr/>
        </p:nvSpPr>
        <p:spPr bwMode="auto">
          <a:xfrm>
            <a:off x="6889750" y="4806950"/>
            <a:ext cx="0" cy="3667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8214" name="Line 57"/>
          <p:cNvSpPr>
            <a:spLocks noChangeShapeType="1"/>
          </p:cNvSpPr>
          <p:nvPr/>
        </p:nvSpPr>
        <p:spPr bwMode="auto">
          <a:xfrm flipH="1" flipV="1">
            <a:off x="7686675" y="3662363"/>
            <a:ext cx="382588" cy="268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8215" name="Text Box 58"/>
          <p:cNvSpPr txBox="1">
            <a:spLocks noChangeArrowheads="1"/>
          </p:cNvSpPr>
          <p:nvPr/>
        </p:nvSpPr>
        <p:spPr bwMode="auto">
          <a:xfrm>
            <a:off x="7296150" y="5356225"/>
            <a:ext cx="1273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smtClean="0">
                <a:latin typeface="Arial" charset="0"/>
              </a:rPr>
              <a:t>network adapter</a:t>
            </a:r>
          </a:p>
          <a:p>
            <a:pPr eaLnBrk="1" hangingPunct="1">
              <a:defRPr/>
            </a:pPr>
            <a:r>
              <a:rPr lang="en-US" sz="1200" smtClean="0">
                <a:latin typeface="Arial" charset="0"/>
              </a:rPr>
              <a:t>card</a:t>
            </a:r>
          </a:p>
        </p:txBody>
      </p:sp>
      <p:sp>
        <p:nvSpPr>
          <p:cNvPr id="8216" name="Line 59"/>
          <p:cNvSpPr>
            <a:spLocks noChangeShapeType="1"/>
          </p:cNvSpPr>
          <p:nvPr/>
        </p:nvSpPr>
        <p:spPr bwMode="auto">
          <a:xfrm flipH="1" flipV="1">
            <a:off x="7504113" y="4679950"/>
            <a:ext cx="271462" cy="750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8217" name="Rectangle 43"/>
          <p:cNvSpPr>
            <a:spLocks noChangeArrowheads="1"/>
          </p:cNvSpPr>
          <p:nvPr/>
        </p:nvSpPr>
        <p:spPr bwMode="auto">
          <a:xfrm>
            <a:off x="6351588" y="3854450"/>
            <a:ext cx="1122362" cy="1082675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grpSp>
        <p:nvGrpSpPr>
          <p:cNvPr id="306260" name="Group 84"/>
          <p:cNvGrpSpPr>
            <a:grpSpLocks/>
          </p:cNvGrpSpPr>
          <p:nvPr/>
        </p:nvGrpSpPr>
        <p:grpSpPr bwMode="auto">
          <a:xfrm>
            <a:off x="5091113" y="2743200"/>
            <a:ext cx="1466850" cy="2065338"/>
            <a:chOff x="2691" y="1728"/>
            <a:chExt cx="924" cy="1301"/>
          </a:xfrm>
        </p:grpSpPr>
        <p:sp>
          <p:nvSpPr>
            <p:cNvPr id="54303" name="Freeform 62"/>
            <p:cNvSpPr>
              <a:spLocks/>
            </p:cNvSpPr>
            <p:nvPr/>
          </p:nvSpPr>
          <p:spPr bwMode="auto">
            <a:xfrm>
              <a:off x="3225" y="2509"/>
              <a:ext cx="390" cy="520"/>
            </a:xfrm>
            <a:custGeom>
              <a:avLst/>
              <a:gdLst>
                <a:gd name="T0" fmla="*/ 390 w 390"/>
                <a:gd name="T1" fmla="*/ 0 h 520"/>
                <a:gd name="T2" fmla="*/ 0 w 390"/>
                <a:gd name="T3" fmla="*/ 221 h 520"/>
                <a:gd name="T4" fmla="*/ 3 w 390"/>
                <a:gd name="T5" fmla="*/ 433 h 520"/>
                <a:gd name="T6" fmla="*/ 388 w 390"/>
                <a:gd name="T7" fmla="*/ 520 h 520"/>
                <a:gd name="T8" fmla="*/ 390 w 390"/>
                <a:gd name="T9" fmla="*/ 0 h 5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0" h="520">
                  <a:moveTo>
                    <a:pt x="390" y="0"/>
                  </a:moveTo>
                  <a:lnTo>
                    <a:pt x="0" y="221"/>
                  </a:lnTo>
                  <a:lnTo>
                    <a:pt x="3" y="433"/>
                  </a:lnTo>
                  <a:lnTo>
                    <a:pt x="388" y="520"/>
                  </a:lnTo>
                  <a:lnTo>
                    <a:pt x="390" y="0"/>
                  </a:lnTo>
                  <a:close/>
                </a:path>
              </a:pathLst>
            </a:cu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04" name="Freeform 63"/>
            <p:cNvSpPr>
              <a:spLocks/>
            </p:cNvSpPr>
            <p:nvPr/>
          </p:nvSpPr>
          <p:spPr bwMode="auto">
            <a:xfrm>
              <a:off x="3222" y="1767"/>
              <a:ext cx="275" cy="443"/>
            </a:xfrm>
            <a:custGeom>
              <a:avLst/>
              <a:gdLst>
                <a:gd name="T0" fmla="*/ 264 w 275"/>
                <a:gd name="T1" fmla="*/ 108 h 443"/>
                <a:gd name="T2" fmla="*/ 0 w 275"/>
                <a:gd name="T3" fmla="*/ 0 h 443"/>
                <a:gd name="T4" fmla="*/ 2 w 275"/>
                <a:gd name="T5" fmla="*/ 443 h 443"/>
                <a:gd name="T6" fmla="*/ 275 w 275"/>
                <a:gd name="T7" fmla="*/ 412 h 443"/>
                <a:gd name="T8" fmla="*/ 264 w 275"/>
                <a:gd name="T9" fmla="*/ 108 h 4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5" h="443">
                  <a:moveTo>
                    <a:pt x="264" y="108"/>
                  </a:moveTo>
                  <a:lnTo>
                    <a:pt x="0" y="0"/>
                  </a:lnTo>
                  <a:lnTo>
                    <a:pt x="2" y="443"/>
                  </a:lnTo>
                  <a:lnTo>
                    <a:pt x="275" y="412"/>
                  </a:lnTo>
                  <a:lnTo>
                    <a:pt x="264" y="108"/>
                  </a:lnTo>
                  <a:close/>
                </a:path>
              </a:pathLst>
            </a:cu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6" name="Rectangle 64"/>
            <p:cNvSpPr>
              <a:spLocks noChangeArrowheads="1"/>
            </p:cNvSpPr>
            <p:nvPr/>
          </p:nvSpPr>
          <p:spPr bwMode="auto">
            <a:xfrm>
              <a:off x="2737" y="1775"/>
              <a:ext cx="489" cy="52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227" name="Text Box 65"/>
            <p:cNvSpPr txBox="1">
              <a:spLocks noChangeArrowheads="1"/>
            </p:cNvSpPr>
            <p:nvPr/>
          </p:nvSpPr>
          <p:spPr bwMode="auto">
            <a:xfrm>
              <a:off x="2691" y="1728"/>
              <a:ext cx="572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200" i="0" smtClean="0">
                  <a:latin typeface="Arial" charset="0"/>
                </a:rPr>
                <a:t>application</a:t>
              </a:r>
            </a:p>
            <a:p>
              <a:pPr algn="ctr" eaLnBrk="1" hangingPunct="1">
                <a:defRPr/>
              </a:pPr>
              <a:r>
                <a:rPr lang="en-US" sz="1200" i="0" smtClean="0">
                  <a:latin typeface="Arial" charset="0"/>
                </a:rPr>
                <a:t>transport</a:t>
              </a:r>
            </a:p>
            <a:p>
              <a:pPr algn="ctr" eaLnBrk="1" hangingPunct="1">
                <a:defRPr/>
              </a:pPr>
              <a:r>
                <a:rPr lang="en-US" sz="1200" i="0" smtClean="0">
                  <a:latin typeface="Arial" charset="0"/>
                </a:rPr>
                <a:t>network</a:t>
              </a:r>
            </a:p>
            <a:p>
              <a:pPr algn="ctr" eaLnBrk="1" hangingPunct="1">
                <a:defRPr/>
              </a:pPr>
              <a:r>
                <a:rPr lang="en-US" sz="1200" i="0" smtClean="0">
                  <a:latin typeface="Arial" charset="0"/>
                </a:rPr>
                <a:t>link</a:t>
              </a:r>
            </a:p>
          </p:txBody>
        </p:sp>
        <p:sp>
          <p:nvSpPr>
            <p:cNvPr id="8228" name="Line 66"/>
            <p:cNvSpPr>
              <a:spLocks noChangeShapeType="1"/>
            </p:cNvSpPr>
            <p:nvPr/>
          </p:nvSpPr>
          <p:spPr bwMode="auto">
            <a:xfrm>
              <a:off x="2737" y="1886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229" name="Line 67"/>
            <p:cNvSpPr>
              <a:spLocks noChangeShapeType="1"/>
            </p:cNvSpPr>
            <p:nvPr/>
          </p:nvSpPr>
          <p:spPr bwMode="auto">
            <a:xfrm>
              <a:off x="2737" y="1991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230" name="Line 68"/>
            <p:cNvSpPr>
              <a:spLocks noChangeShapeType="1"/>
            </p:cNvSpPr>
            <p:nvPr/>
          </p:nvSpPr>
          <p:spPr bwMode="auto">
            <a:xfrm>
              <a:off x="2735" y="209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231" name="Line 69"/>
            <p:cNvSpPr>
              <a:spLocks noChangeShapeType="1"/>
            </p:cNvSpPr>
            <p:nvPr/>
          </p:nvSpPr>
          <p:spPr bwMode="auto">
            <a:xfrm>
              <a:off x="2738" y="2206"/>
              <a:ext cx="484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232" name="Rectangle 70"/>
            <p:cNvSpPr>
              <a:spLocks noChangeArrowheads="1"/>
            </p:cNvSpPr>
            <p:nvPr/>
          </p:nvSpPr>
          <p:spPr bwMode="auto">
            <a:xfrm>
              <a:off x="2695" y="2212"/>
              <a:ext cx="552" cy="1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233" name="Line 71"/>
            <p:cNvSpPr>
              <a:spLocks noChangeShapeType="1"/>
            </p:cNvSpPr>
            <p:nvPr/>
          </p:nvSpPr>
          <p:spPr bwMode="auto">
            <a:xfrm>
              <a:off x="2738" y="2224"/>
              <a:ext cx="0" cy="6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234" name="Line 72"/>
            <p:cNvSpPr>
              <a:spLocks noChangeShapeType="1"/>
            </p:cNvSpPr>
            <p:nvPr/>
          </p:nvSpPr>
          <p:spPr bwMode="auto">
            <a:xfrm>
              <a:off x="3225" y="2218"/>
              <a:ext cx="0" cy="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235" name="Rectangle 73"/>
            <p:cNvSpPr>
              <a:spLocks noChangeArrowheads="1"/>
            </p:cNvSpPr>
            <p:nvPr/>
          </p:nvSpPr>
          <p:spPr bwMode="auto">
            <a:xfrm>
              <a:off x="2737" y="2415"/>
              <a:ext cx="489" cy="5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236" name="Text Box 74"/>
            <p:cNvSpPr txBox="1">
              <a:spLocks noChangeArrowheads="1"/>
            </p:cNvSpPr>
            <p:nvPr/>
          </p:nvSpPr>
          <p:spPr bwMode="auto">
            <a:xfrm>
              <a:off x="2745" y="2345"/>
              <a:ext cx="462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endParaRPr lang="en-US" sz="1200" i="0" smtClean="0">
                <a:latin typeface="Arial" charset="0"/>
              </a:endParaRPr>
            </a:p>
            <a:p>
              <a:pPr algn="ctr" eaLnBrk="1" hangingPunct="1">
                <a:defRPr/>
              </a:pPr>
              <a:endParaRPr lang="en-US" sz="1200" i="0" smtClean="0">
                <a:latin typeface="Arial" charset="0"/>
              </a:endParaRPr>
            </a:p>
            <a:p>
              <a:pPr algn="ctr" eaLnBrk="1" hangingPunct="1">
                <a:defRPr/>
              </a:pPr>
              <a:endParaRPr lang="en-US" sz="1200" i="0" smtClean="0">
                <a:latin typeface="Arial" charset="0"/>
              </a:endParaRPr>
            </a:p>
            <a:p>
              <a:pPr algn="ctr" eaLnBrk="1" hangingPunct="1">
                <a:defRPr/>
              </a:pPr>
              <a:r>
                <a:rPr lang="en-US" sz="1200" i="0" smtClean="0">
                  <a:latin typeface="Arial" charset="0"/>
                </a:rPr>
                <a:t>link</a:t>
              </a:r>
            </a:p>
            <a:p>
              <a:pPr algn="ctr" eaLnBrk="1" hangingPunct="1">
                <a:defRPr/>
              </a:pPr>
              <a:r>
                <a:rPr lang="en-US" sz="1200" i="0" smtClean="0">
                  <a:latin typeface="Arial" charset="0"/>
                </a:rPr>
                <a:t>physical</a:t>
              </a:r>
            </a:p>
          </p:txBody>
        </p:sp>
        <p:sp>
          <p:nvSpPr>
            <p:cNvPr id="8237" name="Line 75"/>
            <p:cNvSpPr>
              <a:spLocks noChangeShapeType="1"/>
            </p:cNvSpPr>
            <p:nvPr/>
          </p:nvSpPr>
          <p:spPr bwMode="auto">
            <a:xfrm>
              <a:off x="2737" y="2526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238" name="Line 76"/>
            <p:cNvSpPr>
              <a:spLocks noChangeShapeType="1"/>
            </p:cNvSpPr>
            <p:nvPr/>
          </p:nvSpPr>
          <p:spPr bwMode="auto">
            <a:xfrm>
              <a:off x="2737" y="2632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239" name="Line 77"/>
            <p:cNvSpPr>
              <a:spLocks noChangeShapeType="1"/>
            </p:cNvSpPr>
            <p:nvPr/>
          </p:nvSpPr>
          <p:spPr bwMode="auto">
            <a:xfrm>
              <a:off x="2735" y="2721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240" name="Line 78"/>
            <p:cNvSpPr>
              <a:spLocks noChangeShapeType="1"/>
            </p:cNvSpPr>
            <p:nvPr/>
          </p:nvSpPr>
          <p:spPr bwMode="auto">
            <a:xfrm>
              <a:off x="2733" y="2836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241" name="Rectangle 79"/>
            <p:cNvSpPr>
              <a:spLocks noChangeArrowheads="1"/>
            </p:cNvSpPr>
            <p:nvPr/>
          </p:nvSpPr>
          <p:spPr bwMode="auto">
            <a:xfrm>
              <a:off x="2719" y="2390"/>
              <a:ext cx="518" cy="2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242" name="Line 80"/>
            <p:cNvSpPr>
              <a:spLocks noChangeShapeType="1"/>
            </p:cNvSpPr>
            <p:nvPr/>
          </p:nvSpPr>
          <p:spPr bwMode="auto">
            <a:xfrm>
              <a:off x="2737" y="2614"/>
              <a:ext cx="0" cy="6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243" name="Line 81"/>
            <p:cNvSpPr>
              <a:spLocks noChangeShapeType="1"/>
            </p:cNvSpPr>
            <p:nvPr/>
          </p:nvSpPr>
          <p:spPr bwMode="auto">
            <a:xfrm>
              <a:off x="3226" y="2614"/>
              <a:ext cx="0" cy="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244" name="Rectangle 82"/>
            <p:cNvSpPr>
              <a:spLocks noChangeArrowheads="1"/>
            </p:cNvSpPr>
            <p:nvPr/>
          </p:nvSpPr>
          <p:spPr bwMode="auto">
            <a:xfrm>
              <a:off x="2736" y="1778"/>
              <a:ext cx="490" cy="431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245" name="Rectangle 83"/>
            <p:cNvSpPr>
              <a:spLocks noChangeArrowheads="1"/>
            </p:cNvSpPr>
            <p:nvPr/>
          </p:nvSpPr>
          <p:spPr bwMode="auto">
            <a:xfrm>
              <a:off x="2733" y="2721"/>
              <a:ext cx="489" cy="219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pic>
        <p:nvPicPr>
          <p:cNvPr id="8219" name="Picture 8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300" y="1122363"/>
            <a:ext cx="1350963" cy="1350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8220" name="Picture 8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317625"/>
            <a:ext cx="1143000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54300" name="Group 89"/>
          <p:cNvGrpSpPr>
            <a:grpSpLocks/>
          </p:cNvGrpSpPr>
          <p:nvPr/>
        </p:nvGrpSpPr>
        <p:grpSpPr bwMode="auto">
          <a:xfrm>
            <a:off x="5062538" y="5251450"/>
            <a:ext cx="1109662" cy="1095375"/>
            <a:chOff x="-44" y="1473"/>
            <a:chExt cx="981" cy="1105"/>
          </a:xfrm>
        </p:grpSpPr>
        <p:pic>
          <p:nvPicPr>
            <p:cNvPr id="54301" name="Picture 90" descr="desktop_computer_stylized_medium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302" name="Freeform 91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Link Layer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574964" y="677430"/>
            <a:ext cx="64181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Where is the link layer implemented</a:t>
            </a:r>
            <a:r>
              <a:rPr lang="en-US" sz="32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24602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306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3285" y="1171368"/>
            <a:ext cx="8799285" cy="5273449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dirty="0" smtClean="0">
                <a:solidFill>
                  <a:srgbClr val="000099"/>
                </a:solidFill>
              </a:rPr>
              <a:t>channel partitioning MAC protocols:</a:t>
            </a:r>
          </a:p>
          <a:p>
            <a:pPr lvl="1"/>
            <a:r>
              <a:rPr lang="en-US" altLang="en-US" dirty="0" smtClean="0"/>
              <a:t>share channel </a:t>
            </a:r>
            <a:r>
              <a:rPr lang="en-US" altLang="en-US" i="1" dirty="0" smtClean="0"/>
              <a:t>efficiently</a:t>
            </a:r>
            <a:r>
              <a:rPr lang="en-US" altLang="en-US" dirty="0" smtClean="0"/>
              <a:t> and </a:t>
            </a:r>
            <a:r>
              <a:rPr lang="en-US" altLang="en-US" i="1" dirty="0" smtClean="0"/>
              <a:t>fairly</a:t>
            </a:r>
            <a:r>
              <a:rPr lang="en-US" altLang="en-US" dirty="0" smtClean="0"/>
              <a:t> at high load</a:t>
            </a:r>
          </a:p>
          <a:p>
            <a:pPr lvl="1"/>
            <a:r>
              <a:rPr lang="en-US" altLang="en-US" dirty="0" smtClean="0"/>
              <a:t>inefficient at low load: delay in channel access, 1/N bandwidth allocated even if only 1 active node!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dirty="0" smtClean="0">
                <a:solidFill>
                  <a:srgbClr val="000099"/>
                </a:solidFill>
              </a:rPr>
              <a:t>random access MAC protocols</a:t>
            </a:r>
          </a:p>
          <a:p>
            <a:pPr lvl="1"/>
            <a:r>
              <a:rPr lang="en-US" altLang="en-US" dirty="0" smtClean="0"/>
              <a:t>efficient at low load: single node can fully utilize channel</a:t>
            </a:r>
          </a:p>
          <a:p>
            <a:pPr lvl="1"/>
            <a:r>
              <a:rPr lang="en-US" altLang="en-US" dirty="0" smtClean="0"/>
              <a:t>high load: collision overhead</a:t>
            </a:r>
          </a:p>
          <a:p>
            <a:pPr>
              <a:buFont typeface="Wingdings" panose="05000000000000000000" pitchFamily="2" charset="2"/>
              <a:buNone/>
            </a:pPr>
            <a:r>
              <a:rPr lang="ja-JP" altLang="en-US" dirty="0" smtClean="0">
                <a:solidFill>
                  <a:srgbClr val="CC0000"/>
                </a:solidFill>
              </a:rPr>
              <a:t>“</a:t>
            </a:r>
            <a:r>
              <a:rPr lang="en-US" altLang="ja-JP" dirty="0" smtClean="0">
                <a:solidFill>
                  <a:srgbClr val="CC0000"/>
                </a:solidFill>
              </a:rPr>
              <a:t>taking turns</a:t>
            </a:r>
            <a:r>
              <a:rPr lang="ja-JP" altLang="en-US" dirty="0" smtClean="0">
                <a:solidFill>
                  <a:srgbClr val="CC0000"/>
                </a:solidFill>
              </a:rPr>
              <a:t>”</a:t>
            </a:r>
            <a:r>
              <a:rPr lang="en-US" altLang="ja-JP" dirty="0" smtClean="0">
                <a:solidFill>
                  <a:srgbClr val="CC0000"/>
                </a:solidFill>
              </a:rPr>
              <a:t> protocols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dirty="0" smtClean="0"/>
              <a:t>look for best of both worlds!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-15648"/>
            <a:ext cx="7874000" cy="68330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Multiple Access Links, Protocols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63285" y="5216236"/>
            <a:ext cx="5468588" cy="1281546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26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619" name="Group 55"/>
          <p:cNvGrpSpPr>
            <a:grpSpLocks/>
          </p:cNvGrpSpPr>
          <p:nvPr/>
        </p:nvGrpSpPr>
        <p:grpSpPr bwMode="auto">
          <a:xfrm>
            <a:off x="4398963" y="4154488"/>
            <a:ext cx="781050" cy="681037"/>
            <a:chOff x="-44" y="1473"/>
            <a:chExt cx="981" cy="1105"/>
          </a:xfrm>
        </p:grpSpPr>
        <p:pic>
          <p:nvPicPr>
            <p:cNvPr id="111652" name="Picture 56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1653" name="Freeform 57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11620" name="Group 58"/>
          <p:cNvGrpSpPr>
            <a:grpSpLocks/>
          </p:cNvGrpSpPr>
          <p:nvPr/>
        </p:nvGrpSpPr>
        <p:grpSpPr bwMode="auto">
          <a:xfrm>
            <a:off x="4691063" y="3549650"/>
            <a:ext cx="781050" cy="681038"/>
            <a:chOff x="-44" y="1473"/>
            <a:chExt cx="981" cy="1105"/>
          </a:xfrm>
        </p:grpSpPr>
        <p:pic>
          <p:nvPicPr>
            <p:cNvPr id="111650" name="Picture 59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1651" name="Freeform 6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11621" name="Group 61"/>
          <p:cNvGrpSpPr>
            <a:grpSpLocks/>
          </p:cNvGrpSpPr>
          <p:nvPr/>
        </p:nvGrpSpPr>
        <p:grpSpPr bwMode="auto">
          <a:xfrm>
            <a:off x="4972050" y="2935288"/>
            <a:ext cx="781050" cy="681037"/>
            <a:chOff x="-44" y="1473"/>
            <a:chExt cx="981" cy="1105"/>
          </a:xfrm>
        </p:grpSpPr>
        <p:pic>
          <p:nvPicPr>
            <p:cNvPr id="111648" name="Picture 62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1649" name="Freeform 63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11622" name="Group 64"/>
          <p:cNvGrpSpPr>
            <a:grpSpLocks/>
          </p:cNvGrpSpPr>
          <p:nvPr/>
        </p:nvGrpSpPr>
        <p:grpSpPr bwMode="auto">
          <a:xfrm>
            <a:off x="5273675" y="2354263"/>
            <a:ext cx="781050" cy="681037"/>
            <a:chOff x="-44" y="1473"/>
            <a:chExt cx="981" cy="1105"/>
          </a:xfrm>
        </p:grpSpPr>
        <p:pic>
          <p:nvPicPr>
            <p:cNvPr id="111646" name="Picture 6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1647" name="Freeform 6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11623" name="Group 67"/>
          <p:cNvGrpSpPr>
            <a:grpSpLocks/>
          </p:cNvGrpSpPr>
          <p:nvPr/>
        </p:nvGrpSpPr>
        <p:grpSpPr bwMode="auto">
          <a:xfrm flipH="1">
            <a:off x="6810375" y="2600325"/>
            <a:ext cx="781050" cy="681038"/>
            <a:chOff x="-44" y="1473"/>
            <a:chExt cx="981" cy="1105"/>
          </a:xfrm>
        </p:grpSpPr>
        <p:pic>
          <p:nvPicPr>
            <p:cNvPr id="111644" name="Picture 68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1645" name="Freeform 6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348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0563" y="1485900"/>
            <a:ext cx="3460750" cy="5062538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3200" i="1" smtClean="0">
                <a:solidFill>
                  <a:srgbClr val="990033"/>
                </a:solidFill>
              </a:rPr>
              <a:t>polling:</a:t>
            </a:r>
            <a:r>
              <a:rPr lang="en-US" altLang="en-US" sz="3200" b="1" smtClean="0">
                <a:solidFill>
                  <a:srgbClr val="990033"/>
                </a:solidFill>
              </a:rPr>
              <a:t> </a:t>
            </a:r>
            <a:endParaRPr lang="en-US" altLang="en-US" sz="3200" smtClean="0">
              <a:solidFill>
                <a:srgbClr val="990033"/>
              </a:solidFill>
            </a:endParaRPr>
          </a:p>
          <a:p>
            <a:r>
              <a:rPr lang="en-US" altLang="en-US" sz="2400" smtClean="0"/>
              <a:t>master node </a:t>
            </a:r>
            <a:r>
              <a:rPr lang="ja-JP" altLang="en-US" sz="2400" smtClean="0"/>
              <a:t>“</a:t>
            </a:r>
            <a:r>
              <a:rPr lang="en-US" altLang="ja-JP" sz="2400" smtClean="0"/>
              <a:t>invites</a:t>
            </a:r>
            <a:r>
              <a:rPr lang="ja-JP" altLang="en-US" sz="2400" smtClean="0"/>
              <a:t>”</a:t>
            </a:r>
            <a:r>
              <a:rPr lang="en-US" altLang="ja-JP" sz="2400" smtClean="0"/>
              <a:t> slave nodes to transmit in turn</a:t>
            </a:r>
          </a:p>
          <a:p>
            <a:r>
              <a:rPr lang="en-US" altLang="en-US" sz="2400" smtClean="0"/>
              <a:t>typically used with </a:t>
            </a:r>
            <a:r>
              <a:rPr lang="ja-JP" altLang="en-US" sz="2400" smtClean="0"/>
              <a:t>“</a:t>
            </a:r>
            <a:r>
              <a:rPr lang="en-US" altLang="ja-JP" sz="2400" smtClean="0"/>
              <a:t>dumb</a:t>
            </a:r>
            <a:r>
              <a:rPr lang="ja-JP" altLang="en-US" sz="2400" smtClean="0"/>
              <a:t>”</a:t>
            </a:r>
            <a:r>
              <a:rPr lang="en-US" altLang="ja-JP" sz="2400" smtClean="0"/>
              <a:t> slave devices</a:t>
            </a:r>
          </a:p>
          <a:p>
            <a:r>
              <a:rPr lang="en-US" altLang="en-US" sz="2400" smtClean="0"/>
              <a:t>concerns:</a:t>
            </a:r>
          </a:p>
          <a:p>
            <a:pPr lvl="1"/>
            <a:r>
              <a:rPr lang="en-US" altLang="en-US" smtClean="0"/>
              <a:t>polling overhead </a:t>
            </a:r>
          </a:p>
          <a:p>
            <a:pPr lvl="1"/>
            <a:r>
              <a:rPr lang="en-US" altLang="en-US" smtClean="0"/>
              <a:t>latency</a:t>
            </a:r>
          </a:p>
          <a:p>
            <a:pPr lvl="1"/>
            <a:r>
              <a:rPr lang="en-US" altLang="en-US" smtClean="0"/>
              <a:t>single point of failure (master)</a:t>
            </a:r>
          </a:p>
        </p:txBody>
      </p:sp>
      <p:sp>
        <p:nvSpPr>
          <p:cNvPr id="34826" name="Line 24"/>
          <p:cNvSpPr>
            <a:spLocks noChangeShapeType="1"/>
          </p:cNvSpPr>
          <p:nvPr/>
        </p:nvSpPr>
        <p:spPr bwMode="auto">
          <a:xfrm flipH="1">
            <a:off x="5286375" y="2717800"/>
            <a:ext cx="927100" cy="177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34827" name="Line 25"/>
          <p:cNvSpPr>
            <a:spLocks noChangeShapeType="1"/>
          </p:cNvSpPr>
          <p:nvPr/>
        </p:nvSpPr>
        <p:spPr bwMode="auto">
          <a:xfrm>
            <a:off x="5927725" y="2768600"/>
            <a:ext cx="25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34828" name="Line 31"/>
          <p:cNvSpPr>
            <a:spLocks noChangeShapeType="1"/>
          </p:cNvSpPr>
          <p:nvPr/>
        </p:nvSpPr>
        <p:spPr bwMode="auto">
          <a:xfrm>
            <a:off x="6076950" y="2982913"/>
            <a:ext cx="858838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34829" name="Line 35"/>
          <p:cNvSpPr>
            <a:spLocks noChangeShapeType="1"/>
          </p:cNvSpPr>
          <p:nvPr/>
        </p:nvSpPr>
        <p:spPr bwMode="auto">
          <a:xfrm>
            <a:off x="5656263" y="3297238"/>
            <a:ext cx="25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34830" name="Line 37"/>
          <p:cNvSpPr>
            <a:spLocks noChangeShapeType="1"/>
          </p:cNvSpPr>
          <p:nvPr/>
        </p:nvSpPr>
        <p:spPr bwMode="auto">
          <a:xfrm>
            <a:off x="5384800" y="3825875"/>
            <a:ext cx="25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34831" name="Line 39"/>
          <p:cNvSpPr>
            <a:spLocks noChangeShapeType="1"/>
          </p:cNvSpPr>
          <p:nvPr/>
        </p:nvSpPr>
        <p:spPr bwMode="auto">
          <a:xfrm>
            <a:off x="5113338" y="4354513"/>
            <a:ext cx="25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34832" name="Text Box 40"/>
          <p:cNvSpPr txBox="1">
            <a:spLocks noChangeArrowheads="1"/>
          </p:cNvSpPr>
          <p:nvPr/>
        </p:nvSpPr>
        <p:spPr bwMode="auto">
          <a:xfrm>
            <a:off x="6638925" y="3222625"/>
            <a:ext cx="958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0" smtClean="0">
                <a:latin typeface="Arial" charset="0"/>
              </a:rPr>
              <a:t>master</a:t>
            </a:r>
          </a:p>
        </p:txBody>
      </p:sp>
      <p:sp>
        <p:nvSpPr>
          <p:cNvPr id="34833" name="Text Box 41"/>
          <p:cNvSpPr txBox="1">
            <a:spLocks noChangeArrowheads="1"/>
          </p:cNvSpPr>
          <p:nvPr/>
        </p:nvSpPr>
        <p:spPr bwMode="auto">
          <a:xfrm>
            <a:off x="4464050" y="4808538"/>
            <a:ext cx="904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0" smtClean="0">
                <a:latin typeface="Arial" charset="0"/>
              </a:rPr>
              <a:t>slaves</a:t>
            </a:r>
          </a:p>
        </p:txBody>
      </p:sp>
      <p:grpSp>
        <p:nvGrpSpPr>
          <p:cNvPr id="184364" name="Group 44"/>
          <p:cNvGrpSpPr>
            <a:grpSpLocks/>
          </p:cNvGrpSpPr>
          <p:nvPr/>
        </p:nvGrpSpPr>
        <p:grpSpPr bwMode="auto">
          <a:xfrm>
            <a:off x="6823075" y="2636838"/>
            <a:ext cx="560388" cy="336550"/>
            <a:chOff x="4212" y="2864"/>
            <a:chExt cx="353" cy="212"/>
          </a:xfrm>
        </p:grpSpPr>
        <p:sp>
          <p:nvSpPr>
            <p:cNvPr id="34843" name="Rectangle 42"/>
            <p:cNvSpPr>
              <a:spLocks noChangeArrowheads="1"/>
            </p:cNvSpPr>
            <p:nvPr/>
          </p:nvSpPr>
          <p:spPr bwMode="auto">
            <a:xfrm>
              <a:off x="4212" y="2916"/>
              <a:ext cx="353" cy="137"/>
            </a:xfrm>
            <a:prstGeom prst="rect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4844" name="Text Box 43"/>
            <p:cNvSpPr txBox="1">
              <a:spLocks noChangeArrowheads="1"/>
            </p:cNvSpPr>
            <p:nvPr/>
          </p:nvSpPr>
          <p:spPr bwMode="auto">
            <a:xfrm>
              <a:off x="4227" y="2864"/>
              <a:ext cx="31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i="0" smtClean="0">
                  <a:solidFill>
                    <a:schemeClr val="bg1"/>
                  </a:solidFill>
                  <a:latin typeface="Arial" charset="0"/>
                </a:rPr>
                <a:t>poll</a:t>
              </a:r>
            </a:p>
          </p:txBody>
        </p:sp>
      </p:grpSp>
      <p:grpSp>
        <p:nvGrpSpPr>
          <p:cNvPr id="184368" name="Group 48"/>
          <p:cNvGrpSpPr>
            <a:grpSpLocks/>
          </p:cNvGrpSpPr>
          <p:nvPr/>
        </p:nvGrpSpPr>
        <p:grpSpPr bwMode="auto">
          <a:xfrm>
            <a:off x="4872038" y="3559175"/>
            <a:ext cx="595312" cy="336550"/>
            <a:chOff x="4415" y="2364"/>
            <a:chExt cx="375" cy="212"/>
          </a:xfrm>
        </p:grpSpPr>
        <p:sp>
          <p:nvSpPr>
            <p:cNvPr id="34841" name="Rectangle 46"/>
            <p:cNvSpPr>
              <a:spLocks noChangeArrowheads="1"/>
            </p:cNvSpPr>
            <p:nvPr/>
          </p:nvSpPr>
          <p:spPr bwMode="auto">
            <a:xfrm>
              <a:off x="4437" y="2400"/>
              <a:ext cx="353" cy="137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4842" name="Text Box 47"/>
            <p:cNvSpPr txBox="1">
              <a:spLocks noChangeArrowheads="1"/>
            </p:cNvSpPr>
            <p:nvPr/>
          </p:nvSpPr>
          <p:spPr bwMode="auto">
            <a:xfrm>
              <a:off x="4415" y="2364"/>
              <a:ext cx="36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i="0" smtClean="0">
                  <a:solidFill>
                    <a:schemeClr val="bg1"/>
                  </a:solidFill>
                  <a:latin typeface="Arial" charset="0"/>
                </a:rPr>
                <a:t>data</a:t>
              </a:r>
            </a:p>
          </p:txBody>
        </p:sp>
      </p:grpSp>
      <p:grpSp>
        <p:nvGrpSpPr>
          <p:cNvPr id="184369" name="Group 49"/>
          <p:cNvGrpSpPr>
            <a:grpSpLocks/>
          </p:cNvGrpSpPr>
          <p:nvPr/>
        </p:nvGrpSpPr>
        <p:grpSpPr bwMode="auto">
          <a:xfrm>
            <a:off x="5378450" y="2441575"/>
            <a:ext cx="595313" cy="336550"/>
            <a:chOff x="4415" y="2364"/>
            <a:chExt cx="375" cy="212"/>
          </a:xfrm>
        </p:grpSpPr>
        <p:sp>
          <p:nvSpPr>
            <p:cNvPr id="34839" name="Rectangle 50"/>
            <p:cNvSpPr>
              <a:spLocks noChangeArrowheads="1"/>
            </p:cNvSpPr>
            <p:nvPr/>
          </p:nvSpPr>
          <p:spPr bwMode="auto">
            <a:xfrm>
              <a:off x="4437" y="2400"/>
              <a:ext cx="353" cy="137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4840" name="Text Box 51"/>
            <p:cNvSpPr txBox="1">
              <a:spLocks noChangeArrowheads="1"/>
            </p:cNvSpPr>
            <p:nvPr/>
          </p:nvSpPr>
          <p:spPr bwMode="auto">
            <a:xfrm>
              <a:off x="4415" y="2364"/>
              <a:ext cx="36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i="0" smtClean="0">
                  <a:solidFill>
                    <a:schemeClr val="bg1"/>
                  </a:solidFill>
                  <a:latin typeface="Arial" charset="0"/>
                </a:rPr>
                <a:t>data</a:t>
              </a:r>
            </a:p>
          </p:txBody>
        </p:sp>
      </p:grpSp>
      <p:sp>
        <p:nvSpPr>
          <p:cNvPr id="40" name="Title 1"/>
          <p:cNvSpPr>
            <a:spLocks noGrp="1"/>
          </p:cNvSpPr>
          <p:nvPr>
            <p:ph type="title"/>
          </p:nvPr>
        </p:nvSpPr>
        <p:spPr>
          <a:xfrm>
            <a:off x="0" y="-15648"/>
            <a:ext cx="7874000" cy="68330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Multiple Access Links, Protocols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138546" y="770229"/>
            <a:ext cx="51198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“Taking turns” MAC protocols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439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-0.09254 -1.85185E-6 L -0.07882 -0.03495 L -0.1526 -0.03495 " pathEditMode="relative" ptsTypes="AAAA">
                                      <p:cBhvr>
                                        <p:cTn id="9" dur="2000" fill="hold"/>
                                        <p:tgtEl>
                                          <p:spTgt spid="1843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7.40741E-7 L 0.07119 -0.00162 L 0.0599 0.03171 L 0.15122 0.03009 " pathEditMode="relative" ptsTypes="AAAA">
                                      <p:cBhvr>
                                        <p:cTn id="18" dur="2000" fill="hold"/>
                                        <p:tgtEl>
                                          <p:spTgt spid="184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85185E-6 L -0.08872 -1.85185E-6 L -0.14375 0.14167 L -0.21753 0.14167 " pathEditMode="relative" ptsTypes="AAAA">
                                      <p:cBhvr>
                                        <p:cTn id="28" dur="2000" fill="hold"/>
                                        <p:tgtEl>
                                          <p:spTgt spid="1843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6.2963E-6 L 0.07135 -0.00161 L 0.11754 -0.13171 L 0.21129 -0.13333 " pathEditMode="relative" ptsTypes="AAAA">
                                      <p:cBhvr>
                                        <p:cTn id="37" dur="2000" fill="hold"/>
                                        <p:tgtEl>
                                          <p:spTgt spid="1843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667" name="Group 21"/>
          <p:cNvGrpSpPr>
            <a:grpSpLocks/>
          </p:cNvGrpSpPr>
          <p:nvPr/>
        </p:nvGrpSpPr>
        <p:grpSpPr bwMode="auto">
          <a:xfrm>
            <a:off x="7229475" y="3667125"/>
            <a:ext cx="781050" cy="681038"/>
            <a:chOff x="-44" y="1473"/>
            <a:chExt cx="981" cy="1105"/>
          </a:xfrm>
        </p:grpSpPr>
        <p:pic>
          <p:nvPicPr>
            <p:cNvPr id="113685" name="Picture 22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686" name="Freeform 23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13668" name="Group 24"/>
          <p:cNvGrpSpPr>
            <a:grpSpLocks/>
          </p:cNvGrpSpPr>
          <p:nvPr/>
        </p:nvGrpSpPr>
        <p:grpSpPr bwMode="auto">
          <a:xfrm>
            <a:off x="4514850" y="3624263"/>
            <a:ext cx="781050" cy="681037"/>
            <a:chOff x="-44" y="1473"/>
            <a:chExt cx="981" cy="1105"/>
          </a:xfrm>
        </p:grpSpPr>
        <p:pic>
          <p:nvPicPr>
            <p:cNvPr id="113683" name="Picture 2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684" name="Freeform 2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13669" name="Group 27"/>
          <p:cNvGrpSpPr>
            <a:grpSpLocks/>
          </p:cNvGrpSpPr>
          <p:nvPr/>
        </p:nvGrpSpPr>
        <p:grpSpPr bwMode="auto">
          <a:xfrm>
            <a:off x="5832475" y="1960563"/>
            <a:ext cx="781050" cy="681037"/>
            <a:chOff x="-44" y="1473"/>
            <a:chExt cx="981" cy="1105"/>
          </a:xfrm>
        </p:grpSpPr>
        <p:pic>
          <p:nvPicPr>
            <p:cNvPr id="113681" name="Picture 28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682" name="Freeform 2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13670" name="Group 30"/>
          <p:cNvGrpSpPr>
            <a:grpSpLocks/>
          </p:cNvGrpSpPr>
          <p:nvPr/>
        </p:nvGrpSpPr>
        <p:grpSpPr bwMode="auto">
          <a:xfrm>
            <a:off x="5886450" y="5408613"/>
            <a:ext cx="781050" cy="681037"/>
            <a:chOff x="-44" y="1473"/>
            <a:chExt cx="981" cy="1105"/>
          </a:xfrm>
        </p:grpSpPr>
        <p:pic>
          <p:nvPicPr>
            <p:cNvPr id="113679" name="Picture 31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680" name="Freeform 3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35848" name="Rectangle 4"/>
          <p:cNvSpPr>
            <a:spLocks noChangeArrowheads="1"/>
          </p:cNvSpPr>
          <p:nvPr/>
        </p:nvSpPr>
        <p:spPr bwMode="auto">
          <a:xfrm>
            <a:off x="600075" y="1376363"/>
            <a:ext cx="3754438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3200">
                <a:solidFill>
                  <a:srgbClr val="990033"/>
                </a:solidFill>
                <a:latin typeface="Gill Sans MT" charset="0"/>
                <a:ea typeface="ＭＳ Ｐゴシック" charset="0"/>
              </a:rPr>
              <a:t>token passing:</a:t>
            </a:r>
            <a:endParaRPr lang="en-US" sz="3200" b="1">
              <a:solidFill>
                <a:srgbClr val="990033"/>
              </a:solidFill>
              <a:latin typeface="Gill Sans MT" charset="0"/>
              <a:ea typeface="ＭＳ Ｐゴシック" charset="0"/>
            </a:endParaRP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400" i="0">
                <a:latin typeface="Gill Sans MT" charset="0"/>
                <a:ea typeface="ＭＳ Ｐゴシック" charset="0"/>
              </a:rPr>
              <a:t>control </a:t>
            </a:r>
            <a:r>
              <a:rPr lang="en-US" sz="2800">
                <a:solidFill>
                  <a:srgbClr val="990033"/>
                </a:solidFill>
                <a:latin typeface="Gill Sans MT" charset="0"/>
                <a:ea typeface="ＭＳ Ｐゴシック" charset="0"/>
              </a:rPr>
              <a:t>token</a:t>
            </a:r>
            <a:r>
              <a:rPr lang="en-US" sz="2400" b="1" i="0">
                <a:latin typeface="Gill Sans MT" charset="0"/>
                <a:ea typeface="ＭＳ Ｐゴシック" charset="0"/>
              </a:rPr>
              <a:t> </a:t>
            </a:r>
            <a:r>
              <a:rPr lang="en-US" sz="2400" i="0">
                <a:latin typeface="Gill Sans MT" charset="0"/>
                <a:ea typeface="ＭＳ Ｐゴシック" charset="0"/>
              </a:rPr>
              <a:t>passed from one node to next sequentially.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400" i="0">
                <a:latin typeface="Gill Sans MT" charset="0"/>
                <a:ea typeface="ＭＳ Ｐゴシック" charset="0"/>
              </a:rPr>
              <a:t>token message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400" i="0">
                <a:latin typeface="Gill Sans MT" charset="0"/>
                <a:ea typeface="ＭＳ Ｐゴシック" charset="0"/>
              </a:rPr>
              <a:t>concerns:</a:t>
            </a:r>
          </a:p>
          <a:p>
            <a:pPr marL="742950" lvl="1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  <a:defRPr/>
            </a:pPr>
            <a:r>
              <a:rPr lang="en-US" sz="2400" i="0">
                <a:latin typeface="Gill Sans MT" charset="0"/>
                <a:ea typeface="ＭＳ Ｐゴシック" charset="0"/>
              </a:rPr>
              <a:t>token overhead </a:t>
            </a:r>
          </a:p>
          <a:p>
            <a:pPr marL="742950" lvl="1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  <a:defRPr/>
            </a:pPr>
            <a:r>
              <a:rPr lang="en-US" sz="2400" i="0">
                <a:latin typeface="Gill Sans MT" charset="0"/>
                <a:ea typeface="ＭＳ Ｐゴシック" charset="0"/>
              </a:rPr>
              <a:t>latency</a:t>
            </a:r>
          </a:p>
          <a:p>
            <a:pPr marL="742950" lvl="1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  <a:defRPr/>
            </a:pPr>
            <a:r>
              <a:rPr lang="en-US" sz="2400" i="0">
                <a:latin typeface="Gill Sans MT" charset="0"/>
                <a:ea typeface="ＭＳ Ｐゴシック" charset="0"/>
              </a:rPr>
              <a:t>single point of failure (token)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2800" i="0">
                <a:latin typeface="Gill Sans MT" charset="0"/>
                <a:ea typeface="ＭＳ Ｐゴシック" charset="0"/>
              </a:rPr>
              <a:t> </a:t>
            </a:r>
          </a:p>
        </p:txBody>
      </p:sp>
      <p:sp>
        <p:nvSpPr>
          <p:cNvPr id="35849" name="Oval 8"/>
          <p:cNvSpPr>
            <a:spLocks noChangeArrowheads="1"/>
          </p:cNvSpPr>
          <p:nvPr/>
        </p:nvSpPr>
        <p:spPr bwMode="auto">
          <a:xfrm>
            <a:off x="5360988" y="2617788"/>
            <a:ext cx="2046287" cy="277812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672780" name="Rectangle 12"/>
          <p:cNvSpPr>
            <a:spLocks noChangeArrowheads="1"/>
          </p:cNvSpPr>
          <p:nvPr/>
        </p:nvSpPr>
        <p:spPr bwMode="auto">
          <a:xfrm>
            <a:off x="6205538" y="1725613"/>
            <a:ext cx="274637" cy="320675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i="0">
                <a:solidFill>
                  <a:schemeClr val="bg1"/>
                </a:solidFill>
                <a:latin typeface="Arial" charset="0"/>
                <a:ea typeface="ＭＳ Ｐゴシック" charset="0"/>
              </a:rPr>
              <a:t>T</a:t>
            </a:r>
          </a:p>
        </p:txBody>
      </p:sp>
      <p:sp>
        <p:nvSpPr>
          <p:cNvPr id="672783" name="Rectangle 15"/>
          <p:cNvSpPr>
            <a:spLocks noChangeArrowheads="1"/>
          </p:cNvSpPr>
          <p:nvPr/>
        </p:nvSpPr>
        <p:spPr bwMode="auto">
          <a:xfrm>
            <a:off x="5949950" y="6008688"/>
            <a:ext cx="811213" cy="3206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i="0">
                <a:solidFill>
                  <a:schemeClr val="bg1"/>
                </a:solidFill>
                <a:latin typeface="Arial" charset="0"/>
                <a:ea typeface="ＭＳ Ｐゴシック" charset="0"/>
              </a:rPr>
              <a:t>data</a:t>
            </a:r>
          </a:p>
        </p:txBody>
      </p:sp>
      <p:sp>
        <p:nvSpPr>
          <p:cNvPr id="672784" name="Text Box 16"/>
          <p:cNvSpPr txBox="1">
            <a:spLocks noChangeArrowheads="1"/>
          </p:cNvSpPr>
          <p:nvPr/>
        </p:nvSpPr>
        <p:spPr bwMode="auto">
          <a:xfrm>
            <a:off x="4341813" y="3079750"/>
            <a:ext cx="1009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smtClean="0">
                <a:latin typeface="Arial" charset="0"/>
              </a:rPr>
              <a:t>(nothing</a:t>
            </a:r>
          </a:p>
          <a:p>
            <a:pPr>
              <a:defRPr/>
            </a:pPr>
            <a:r>
              <a:rPr lang="en-US" i="0" smtClean="0">
                <a:latin typeface="Arial" charset="0"/>
              </a:rPr>
              <a:t>to send)</a:t>
            </a:r>
          </a:p>
        </p:txBody>
      </p:sp>
      <p:sp>
        <p:nvSpPr>
          <p:cNvPr id="672785" name="Rectangle 17"/>
          <p:cNvSpPr>
            <a:spLocks noChangeArrowheads="1"/>
          </p:cNvSpPr>
          <p:nvPr/>
        </p:nvSpPr>
        <p:spPr bwMode="auto">
          <a:xfrm>
            <a:off x="4838700" y="3743325"/>
            <a:ext cx="274638" cy="320675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i="0">
                <a:solidFill>
                  <a:schemeClr val="bg1"/>
                </a:solidFill>
                <a:latin typeface="Arial" charset="0"/>
                <a:ea typeface="ＭＳ Ｐゴシック" charset="0"/>
              </a:rPr>
              <a:t>T</a:t>
            </a: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0" y="-15648"/>
            <a:ext cx="7874000" cy="68330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Multiple Access Links, Protocols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38546" y="770229"/>
            <a:ext cx="51198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“Taking turns” MAC protocols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190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5 0.03657 C 0.00694 0.06435 0.00121 0.09282 0.00139 0.10509 C 0.00156 0.11736 0.00659 0.10694 0.00017 0.10995 C -0.00625 0.11296 -0.02361 0.11273 -0.03733 0.12338 C -0.05105 0.13403 -0.06945 0.14444 -0.0823 0.17338 C -0.09514 0.20231 -0.1033 0.27847 -0.11476 0.29676 C -0.12622 0.31505 -0.14341 0.28611 -0.15105 0.28333 " pathEditMode="relative" rAng="0" ptsTypes="aaaaaaa">
                                      <p:cBhvr>
                                        <p:cTn id="6" dur="2000" fill="hold"/>
                                        <p:tgtEl>
                                          <p:spTgt spid="6727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01" y="1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0.01354 -0.0044 0.02708 -0.0088 0.03506 0.00671 C 0.04305 0.02222 0.04236 0.06875 0.04756 0.09328 C 0.05277 0.11782 0.05538 0.13402 0.06631 0.15347 C 0.07725 0.17291 0.09982 0.19861 0.11371 0.20995 C 0.1276 0.22129 0.1434 0.20926 0.15 0.22176 C 0.15659 0.23426 0.1552 0.25949 0.15381 0.28495 " pathEditMode="relative" ptsTypes="aaaaaaA">
                                      <p:cBhvr>
                                        <p:cTn id="19" dur="2000" fill="hold"/>
                                        <p:tgtEl>
                                          <p:spTgt spid="6727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75 -0.02431 C 0.01319 -0.0581 0.00763 -0.09167 0.01371 -0.10926 C 0.01979 -0.12685 0.04114 -0.11273 0.05503 -0.1294 C 0.06892 -0.14607 0.0875 -0.1794 0.09756 -0.20926 C 0.10763 -0.23912 0.11371 -0.27824 0.1151 -0.30926 C 0.11649 -0.34028 0.11371 -0.36783 0.10625 -0.39607 C 0.09878 -0.42431 0.08454 -0.45949 0.06996 -0.4794 C 0.05538 -0.49931 0.03142 -0.50996 0.01875 -0.51598 C 0.00607 -0.52199 0.0052 -0.51875 -0.00625 -0.51598 C -0.01771 -0.5132 -0.03698 -0.51135 -0.05 -0.49931 C -0.06303 -0.48727 -0.07605 -0.46343 -0.0849 -0.44422 C -0.09375 -0.425 -0.10018 -0.4044 -0.10365 -0.38426 C -0.10712 -0.36412 -0.10556 -0.34375 -0.10625 -0.32269 C -0.10695 -0.30162 -0.11025 -0.27801 -0.10747 -0.25764 C -0.10469 -0.23727 -0.09705 -0.21852 -0.08994 -0.20093 C -0.08282 -0.18334 -0.07553 -0.1669 -0.06494 -0.15255 C -0.05434 -0.1382 -0.03768 -0.12107 -0.02622 -0.11435 C -0.01476 -0.10764 -0.00174 -0.11806 0.00381 -0.11273 C 0.00937 -0.10741 0.00677 -0.09931 0.00746 -0.08264 C 0.00816 -0.06598 0.00781 -0.03935 0.00746 -0.01273 " pathEditMode="relative" rAng="0" ptsTypes="aaaaaaaaaaaaaaaaaaaA">
                                      <p:cBhvr>
                                        <p:cTn id="23" dur="2000" fill="hold"/>
                                        <p:tgtEl>
                                          <p:spTgt spid="6727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3" y="-2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2780" grpId="0" animBg="1"/>
      <p:bldP spid="672780" grpId="1" animBg="1"/>
      <p:bldP spid="672783" grpId="0" animBg="1"/>
      <p:bldP spid="672783" grpId="1" animBg="1"/>
      <p:bldP spid="672784" grpId="0"/>
      <p:bldP spid="672785" grpId="0" animBg="1"/>
      <p:bldP spid="672785" grpId="1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44"/>
          <p:cNvSpPr>
            <a:spLocks noChangeArrowheads="1"/>
          </p:cNvSpPr>
          <p:nvPr/>
        </p:nvSpPr>
        <p:spPr bwMode="auto">
          <a:xfrm>
            <a:off x="1184275" y="2614613"/>
            <a:ext cx="955675" cy="700087"/>
          </a:xfrm>
          <a:prstGeom prst="rect">
            <a:avLst/>
          </a:prstGeom>
          <a:noFill/>
          <a:ln w="9525">
            <a:solidFill>
              <a:schemeClr val="tx1"/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 i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5714" name="Text Box 45"/>
          <p:cNvSpPr txBox="1">
            <a:spLocks noChangeArrowheads="1"/>
          </p:cNvSpPr>
          <p:nvPr/>
        </p:nvSpPr>
        <p:spPr bwMode="auto">
          <a:xfrm>
            <a:off x="623888" y="2073275"/>
            <a:ext cx="1925637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en-US" sz="1600" i="0">
                <a:solidFill>
                  <a:srgbClr val="000000"/>
                </a:solidFill>
                <a:latin typeface="Arial" panose="020B0604020202020204" pitchFamily="34" charset="0"/>
              </a:rPr>
              <a:t>cable headend</a:t>
            </a:r>
          </a:p>
        </p:txBody>
      </p:sp>
      <p:sp>
        <p:nvSpPr>
          <p:cNvPr id="22562" name="Text Box 126"/>
          <p:cNvSpPr txBox="1">
            <a:spLocks noChangeArrowheads="1"/>
          </p:cNvSpPr>
          <p:nvPr/>
        </p:nvSpPr>
        <p:spPr bwMode="auto">
          <a:xfrm>
            <a:off x="1049338" y="2584450"/>
            <a:ext cx="9509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600" i="0" dirty="0" smtClean="0">
                <a:solidFill>
                  <a:srgbClr val="000000"/>
                </a:solidFill>
              </a:rPr>
              <a:t>CMTS</a:t>
            </a:r>
          </a:p>
        </p:txBody>
      </p:sp>
      <p:sp>
        <p:nvSpPr>
          <p:cNvPr id="22563" name="AutoShape 127"/>
          <p:cNvSpPr>
            <a:spLocks noChangeArrowheads="1"/>
          </p:cNvSpPr>
          <p:nvPr/>
        </p:nvSpPr>
        <p:spPr bwMode="auto">
          <a:xfrm>
            <a:off x="1089025" y="2351088"/>
            <a:ext cx="1206500" cy="261937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prstDash val="dash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2400" i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115717" name="Group 128"/>
          <p:cNvGrpSpPr>
            <a:grpSpLocks/>
          </p:cNvGrpSpPr>
          <p:nvPr/>
        </p:nvGrpSpPr>
        <p:grpSpPr bwMode="auto">
          <a:xfrm>
            <a:off x="481013" y="3727450"/>
            <a:ext cx="2000250" cy="811213"/>
            <a:chOff x="3240" y="1830"/>
            <a:chExt cx="1372" cy="723"/>
          </a:xfrm>
        </p:grpSpPr>
        <p:sp>
          <p:nvSpPr>
            <p:cNvPr id="115848" name="Freeform 129"/>
            <p:cNvSpPr>
              <a:spLocks/>
            </p:cNvSpPr>
            <p:nvPr/>
          </p:nvSpPr>
          <p:spPr bwMode="auto">
            <a:xfrm>
              <a:off x="3240" y="1830"/>
              <a:ext cx="1372" cy="723"/>
            </a:xfrm>
            <a:custGeom>
              <a:avLst/>
              <a:gdLst>
                <a:gd name="T0" fmla="*/ 81326 w 765"/>
                <a:gd name="T1" fmla="*/ 591 h 459"/>
                <a:gd name="T2" fmla="*/ 55350 w 765"/>
                <a:gd name="T3" fmla="*/ 4166 h 459"/>
                <a:gd name="T4" fmla="*/ 18372 w 765"/>
                <a:gd name="T5" fmla="*/ 5984 h 459"/>
                <a:gd name="T6" fmla="*/ 2688 w 765"/>
                <a:gd name="T7" fmla="*/ 20046 h 459"/>
                <a:gd name="T8" fmla="*/ 34542 w 765"/>
                <a:gd name="T9" fmla="*/ 26482 h 459"/>
                <a:gd name="T10" fmla="*/ 66486 w 765"/>
                <a:gd name="T11" fmla="*/ 25439 h 459"/>
                <a:gd name="T12" fmla="*/ 112079 w 765"/>
                <a:gd name="T13" fmla="*/ 26482 h 459"/>
                <a:gd name="T14" fmla="*/ 133972 w 765"/>
                <a:gd name="T15" fmla="*/ 25900 h 459"/>
                <a:gd name="T16" fmla="*/ 144358 w 765"/>
                <a:gd name="T17" fmla="*/ 22207 h 459"/>
                <a:gd name="T18" fmla="*/ 143965 w 765"/>
                <a:gd name="T19" fmla="*/ 9426 h 459"/>
                <a:gd name="T20" fmla="*/ 127049 w 765"/>
                <a:gd name="T21" fmla="*/ 2045 h 459"/>
                <a:gd name="T22" fmla="*/ 81326 w 765"/>
                <a:gd name="T23" fmla="*/ 591 h 4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65" h="459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7" name="Line 130"/>
            <p:cNvSpPr>
              <a:spLocks noChangeShapeType="1"/>
            </p:cNvSpPr>
            <p:nvPr/>
          </p:nvSpPr>
          <p:spPr bwMode="auto">
            <a:xfrm flipV="1">
              <a:off x="3763" y="2054"/>
              <a:ext cx="108" cy="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 i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2578" name="Line 131"/>
            <p:cNvSpPr>
              <a:spLocks noChangeShapeType="1"/>
            </p:cNvSpPr>
            <p:nvPr/>
          </p:nvSpPr>
          <p:spPr bwMode="auto">
            <a:xfrm>
              <a:off x="3616" y="2204"/>
              <a:ext cx="0" cy="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 i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2579" name="Line 132"/>
            <p:cNvSpPr>
              <a:spLocks noChangeShapeType="1"/>
            </p:cNvSpPr>
            <p:nvPr/>
          </p:nvSpPr>
          <p:spPr bwMode="auto">
            <a:xfrm flipV="1">
              <a:off x="3763" y="2114"/>
              <a:ext cx="226" cy="2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 i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2580" name="Line 133"/>
            <p:cNvSpPr>
              <a:spLocks noChangeShapeType="1"/>
            </p:cNvSpPr>
            <p:nvPr/>
          </p:nvSpPr>
          <p:spPr bwMode="auto">
            <a:xfrm>
              <a:off x="4076" y="2113"/>
              <a:ext cx="0" cy="1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 i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2581" name="Line 134"/>
            <p:cNvSpPr>
              <a:spLocks noChangeShapeType="1"/>
            </p:cNvSpPr>
            <p:nvPr/>
          </p:nvSpPr>
          <p:spPr bwMode="auto">
            <a:xfrm>
              <a:off x="3779" y="2380"/>
              <a:ext cx="1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 i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2582" name="Line 135"/>
            <p:cNvSpPr>
              <a:spLocks noChangeShapeType="1"/>
            </p:cNvSpPr>
            <p:nvPr/>
          </p:nvSpPr>
          <p:spPr bwMode="auto">
            <a:xfrm>
              <a:off x="4255" y="2372"/>
              <a:ext cx="1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 i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115855" name="Group 136"/>
            <p:cNvGrpSpPr>
              <a:grpSpLocks/>
            </p:cNvGrpSpPr>
            <p:nvPr/>
          </p:nvGrpSpPr>
          <p:grpSpPr bwMode="auto">
            <a:xfrm>
              <a:off x="3860" y="1969"/>
              <a:ext cx="335" cy="148"/>
              <a:chOff x="4650" y="1129"/>
              <a:chExt cx="246" cy="95"/>
            </a:xfrm>
          </p:grpSpPr>
          <p:sp>
            <p:nvSpPr>
              <p:cNvPr id="115885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i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5886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 i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5887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i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115888" name="Group 140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115891" name="Freeform 141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892" name="Freeform 142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2617" name="Line 143"/>
              <p:cNvSpPr>
                <a:spLocks noChangeShapeType="1"/>
              </p:cNvSpPr>
              <p:nvPr/>
            </p:nvSpPr>
            <p:spPr bwMode="auto">
              <a:xfrm>
                <a:off x="4650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400" i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2618" name="Line 144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400" i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115856" name="Group 145"/>
            <p:cNvGrpSpPr>
              <a:grpSpLocks/>
            </p:cNvGrpSpPr>
            <p:nvPr/>
          </p:nvGrpSpPr>
          <p:grpSpPr bwMode="auto">
            <a:xfrm>
              <a:off x="3922" y="2284"/>
              <a:ext cx="336" cy="154"/>
              <a:chOff x="4650" y="1129"/>
              <a:chExt cx="246" cy="95"/>
            </a:xfrm>
          </p:grpSpPr>
          <p:sp>
            <p:nvSpPr>
              <p:cNvPr id="115877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i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5878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 i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5879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i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115880" name="Group 149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115883" name="Freeform 15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884" name="Freeform 15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2609" name="Line 152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400" i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2610" name="Line 153"/>
              <p:cNvSpPr>
                <a:spLocks noChangeShapeType="1"/>
              </p:cNvSpPr>
              <p:nvPr/>
            </p:nvSpPr>
            <p:spPr bwMode="auto">
              <a:xfrm>
                <a:off x="4894" y="1161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400" i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115857" name="Group 154"/>
            <p:cNvGrpSpPr>
              <a:grpSpLocks/>
            </p:cNvGrpSpPr>
            <p:nvPr/>
          </p:nvGrpSpPr>
          <p:grpSpPr bwMode="auto">
            <a:xfrm>
              <a:off x="3443" y="2054"/>
              <a:ext cx="335" cy="149"/>
              <a:chOff x="4650" y="1129"/>
              <a:chExt cx="246" cy="95"/>
            </a:xfrm>
          </p:grpSpPr>
          <p:sp>
            <p:nvSpPr>
              <p:cNvPr id="115869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i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5870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 i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5871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i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115872" name="Group 158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115875" name="Freeform 159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876" name="Freeform 160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2601" name="Line 161"/>
              <p:cNvSpPr>
                <a:spLocks noChangeShapeType="1"/>
              </p:cNvSpPr>
              <p:nvPr/>
            </p:nvSpPr>
            <p:spPr bwMode="auto">
              <a:xfrm>
                <a:off x="4650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400" i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2602" name="Line 162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400" i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115858" name="Group 163"/>
            <p:cNvGrpSpPr>
              <a:grpSpLocks/>
            </p:cNvGrpSpPr>
            <p:nvPr/>
          </p:nvGrpSpPr>
          <p:grpSpPr bwMode="auto">
            <a:xfrm>
              <a:off x="3452" y="2284"/>
              <a:ext cx="336" cy="148"/>
              <a:chOff x="4650" y="1129"/>
              <a:chExt cx="246" cy="95"/>
            </a:xfrm>
          </p:grpSpPr>
          <p:sp>
            <p:nvSpPr>
              <p:cNvPr id="115861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i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5862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 i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5863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i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115864" name="Group 167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115867" name="Freeform 16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868" name="Freeform 16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2593" name="Line 170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400" i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2594" name="Line 171"/>
              <p:cNvSpPr>
                <a:spLocks noChangeShapeType="1"/>
              </p:cNvSpPr>
              <p:nvPr/>
            </p:nvSpPr>
            <p:spPr bwMode="auto">
              <a:xfrm>
                <a:off x="4893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400" i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22587" name="Line 172"/>
            <p:cNvSpPr>
              <a:spLocks noChangeShapeType="1"/>
            </p:cNvSpPr>
            <p:nvPr/>
          </p:nvSpPr>
          <p:spPr bwMode="auto">
            <a:xfrm>
              <a:off x="4423" y="2370"/>
              <a:ext cx="15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 i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5860" name="Text Box 580"/>
            <p:cNvSpPr txBox="1">
              <a:spLocks noChangeArrowheads="1"/>
            </p:cNvSpPr>
            <p:nvPr/>
          </p:nvSpPr>
          <p:spPr bwMode="auto">
            <a:xfrm>
              <a:off x="4231" y="1988"/>
              <a:ext cx="34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800" i="0">
                  <a:solidFill>
                    <a:srgbClr val="000000"/>
                  </a:solidFill>
                  <a:latin typeface="Arial" panose="020B0604020202020204" pitchFamily="34" charset="0"/>
                </a:rPr>
                <a:t>ISP</a:t>
              </a:r>
            </a:p>
          </p:txBody>
        </p:sp>
      </p:grpSp>
      <p:sp>
        <p:nvSpPr>
          <p:cNvPr id="115718" name="Freeform 174"/>
          <p:cNvSpPr>
            <a:spLocks/>
          </p:cNvSpPr>
          <p:nvPr/>
        </p:nvSpPr>
        <p:spPr bwMode="auto">
          <a:xfrm flipH="1">
            <a:off x="1563688" y="3040063"/>
            <a:ext cx="163512" cy="927100"/>
          </a:xfrm>
          <a:custGeom>
            <a:avLst/>
            <a:gdLst>
              <a:gd name="T0" fmla="*/ 0 w 130"/>
              <a:gd name="T1" fmla="*/ 0 h 584"/>
              <a:gd name="T2" fmla="*/ 2147483647 w 130"/>
              <a:gd name="T3" fmla="*/ 0 h 584"/>
              <a:gd name="T4" fmla="*/ 2147483647 w 130"/>
              <a:gd name="T5" fmla="*/ 2147483647 h 58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0" h="584">
                <a:moveTo>
                  <a:pt x="0" y="0"/>
                </a:moveTo>
                <a:lnTo>
                  <a:pt x="130" y="0"/>
                </a:lnTo>
                <a:lnTo>
                  <a:pt x="130" y="584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74" name="Line 176"/>
          <p:cNvSpPr>
            <a:spLocks noChangeShapeType="1"/>
          </p:cNvSpPr>
          <p:nvPr/>
        </p:nvSpPr>
        <p:spPr bwMode="auto">
          <a:xfrm flipH="1" flipV="1">
            <a:off x="1903413" y="3163888"/>
            <a:ext cx="452437" cy="3810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400" i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2575" name="Text Box 177"/>
          <p:cNvSpPr txBox="1">
            <a:spLocks noChangeArrowheads="1"/>
          </p:cNvSpPr>
          <p:nvPr/>
        </p:nvSpPr>
        <p:spPr bwMode="auto">
          <a:xfrm>
            <a:off x="1885950" y="3370263"/>
            <a:ext cx="174148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>
              <a:lnSpc>
                <a:spcPct val="85000"/>
              </a:lnSpc>
              <a:defRPr/>
            </a:pPr>
            <a:r>
              <a:rPr lang="en-US" sz="1400" dirty="0" smtClean="0">
                <a:solidFill>
                  <a:srgbClr val="000000"/>
                </a:solidFill>
              </a:rPr>
              <a:t>cable modem</a:t>
            </a:r>
          </a:p>
          <a:p>
            <a:pPr algn="r">
              <a:lnSpc>
                <a:spcPct val="85000"/>
              </a:lnSpc>
              <a:defRPr/>
            </a:pPr>
            <a:r>
              <a:rPr lang="en-US" sz="1400" dirty="0" smtClean="0">
                <a:solidFill>
                  <a:srgbClr val="000000"/>
                </a:solidFill>
              </a:rPr>
              <a:t>termination system</a:t>
            </a:r>
          </a:p>
        </p:txBody>
      </p:sp>
      <p:sp>
        <p:nvSpPr>
          <p:cNvPr id="57382" name="Rectangle 3"/>
          <p:cNvSpPr>
            <a:spLocks noChangeArrowheads="1"/>
          </p:cNvSpPr>
          <p:nvPr/>
        </p:nvSpPr>
        <p:spPr bwMode="auto">
          <a:xfrm>
            <a:off x="569913" y="4814888"/>
            <a:ext cx="8401050" cy="209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800100" indent="-3429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</a:pPr>
            <a:r>
              <a:rPr lang="en-US" altLang="en-US">
                <a:solidFill>
                  <a:srgbClr val="CC0000"/>
                </a:solidFill>
                <a:latin typeface="Gill Sans MT" panose="020B0502020104020203" pitchFamily="34" charset="0"/>
              </a:rPr>
              <a:t>multiple</a:t>
            </a:r>
            <a:r>
              <a:rPr lang="en-US" altLang="en-US" i="0">
                <a:solidFill>
                  <a:srgbClr val="CC0000"/>
                </a:solidFill>
                <a:latin typeface="Gill Sans MT" panose="020B0502020104020203" pitchFamily="34" charset="0"/>
              </a:rPr>
              <a:t> </a:t>
            </a:r>
            <a:r>
              <a:rPr lang="en-US" altLang="en-US" i="0">
                <a:solidFill>
                  <a:srgbClr val="000000"/>
                </a:solidFill>
                <a:latin typeface="Gill Sans MT" panose="020B0502020104020203" pitchFamily="34" charset="0"/>
              </a:rPr>
              <a:t>40Mbps downstream (broadcast) channels</a:t>
            </a:r>
          </a:p>
          <a:p>
            <a:pPr lvl="1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i="0">
                <a:solidFill>
                  <a:srgbClr val="000000"/>
                </a:solidFill>
                <a:latin typeface="Gill Sans MT" panose="020B0502020104020203" pitchFamily="34" charset="0"/>
              </a:rPr>
              <a:t>single CMTS transmits into channels</a:t>
            </a:r>
          </a:p>
          <a:p>
            <a:pPr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</a:pPr>
            <a:r>
              <a:rPr lang="en-US" altLang="en-US">
                <a:solidFill>
                  <a:srgbClr val="CC0000"/>
                </a:solidFill>
                <a:latin typeface="Gill Sans MT" panose="020B0502020104020203" pitchFamily="34" charset="0"/>
              </a:rPr>
              <a:t>multiple</a:t>
            </a:r>
            <a:r>
              <a:rPr lang="en-US" altLang="en-US">
                <a:solidFill>
                  <a:srgbClr val="000099"/>
                </a:solidFill>
                <a:latin typeface="Gill Sans MT" panose="020B0502020104020203" pitchFamily="34" charset="0"/>
              </a:rPr>
              <a:t> </a:t>
            </a:r>
            <a:r>
              <a:rPr lang="en-US" altLang="en-US" i="0">
                <a:solidFill>
                  <a:srgbClr val="000000"/>
                </a:solidFill>
                <a:latin typeface="Gill Sans MT" panose="020B0502020104020203" pitchFamily="34" charset="0"/>
              </a:rPr>
              <a:t>30 Mbps upstream channels</a:t>
            </a:r>
          </a:p>
          <a:p>
            <a:pPr lvl="1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>
                <a:solidFill>
                  <a:srgbClr val="CC0000"/>
                </a:solidFill>
                <a:latin typeface="Gill Sans MT" panose="020B0502020104020203" pitchFamily="34" charset="0"/>
              </a:rPr>
              <a:t>multiple access: </a:t>
            </a:r>
            <a:r>
              <a:rPr lang="en-US" altLang="en-US">
                <a:solidFill>
                  <a:srgbClr val="000000"/>
                </a:solidFill>
                <a:latin typeface="Gill Sans MT" panose="020B0502020104020203" pitchFamily="34" charset="0"/>
              </a:rPr>
              <a:t>all </a:t>
            </a:r>
            <a:r>
              <a:rPr lang="en-US" altLang="en-US" i="0">
                <a:solidFill>
                  <a:srgbClr val="000000"/>
                </a:solidFill>
                <a:latin typeface="Gill Sans MT" panose="020B0502020104020203" pitchFamily="34" charset="0"/>
              </a:rPr>
              <a:t>users contend for certain upstream channel time slots (others assigned)</a:t>
            </a:r>
            <a:endParaRPr lang="en-US" altLang="en-US" sz="2000" i="0">
              <a:solidFill>
                <a:srgbClr val="000000"/>
              </a:solidFill>
              <a:latin typeface="Gill Sans MT" panose="020B0502020104020203" pitchFamily="34" charset="0"/>
            </a:endParaRPr>
          </a:p>
        </p:txBody>
      </p:sp>
      <p:grpSp>
        <p:nvGrpSpPr>
          <p:cNvPr id="115724" name="Group 2"/>
          <p:cNvGrpSpPr>
            <a:grpSpLocks/>
          </p:cNvGrpSpPr>
          <p:nvPr/>
        </p:nvGrpSpPr>
        <p:grpSpPr bwMode="auto">
          <a:xfrm>
            <a:off x="6440488" y="2089150"/>
            <a:ext cx="2268537" cy="1457325"/>
            <a:chOff x="419100" y="1239838"/>
            <a:chExt cx="2268538" cy="1456437"/>
          </a:xfrm>
        </p:grpSpPr>
        <p:sp>
          <p:nvSpPr>
            <p:cNvPr id="22532" name="Rectangle 9"/>
            <p:cNvSpPr>
              <a:spLocks noChangeArrowheads="1"/>
            </p:cNvSpPr>
            <p:nvPr/>
          </p:nvSpPr>
          <p:spPr bwMode="auto">
            <a:xfrm>
              <a:off x="657225" y="1650750"/>
              <a:ext cx="1793876" cy="926535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 i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5830" name="Line 7"/>
            <p:cNvSpPr>
              <a:spLocks noChangeShapeType="1"/>
            </p:cNvSpPr>
            <p:nvPr/>
          </p:nvSpPr>
          <p:spPr bwMode="auto">
            <a:xfrm flipV="1">
              <a:off x="958850" y="2201863"/>
              <a:ext cx="365125" cy="1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5831" name="Text Box 39"/>
            <p:cNvSpPr txBox="1">
              <a:spLocks noChangeArrowheads="1"/>
            </p:cNvSpPr>
            <p:nvPr/>
          </p:nvSpPr>
          <p:spPr bwMode="auto">
            <a:xfrm>
              <a:off x="1237199" y="2264475"/>
              <a:ext cx="774700" cy="43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altLang="en-US" sz="1400" i="0">
                  <a:solidFill>
                    <a:srgbClr val="000000"/>
                  </a:solidFill>
                  <a:latin typeface="Arial" panose="020B0604020202020204" pitchFamily="34" charset="0"/>
                </a:rPr>
                <a:t>cable</a:t>
              </a:r>
            </a:p>
            <a:p>
              <a:pPr algn="ctr">
                <a:lnSpc>
                  <a:spcPct val="80000"/>
                </a:lnSpc>
              </a:pPr>
              <a:r>
                <a:rPr lang="en-US" altLang="en-US" sz="1400" i="0">
                  <a:solidFill>
                    <a:srgbClr val="000000"/>
                  </a:solidFill>
                  <a:latin typeface="Arial" panose="020B0604020202020204" pitchFamily="34" charset="0"/>
                </a:rPr>
                <a:t>modem</a:t>
              </a:r>
            </a:p>
          </p:txBody>
        </p:sp>
        <p:sp>
          <p:nvSpPr>
            <p:cNvPr id="115832" name="Text Box 41"/>
            <p:cNvSpPr txBox="1">
              <a:spLocks noChangeArrowheads="1"/>
            </p:cNvSpPr>
            <p:nvPr/>
          </p:nvSpPr>
          <p:spPr bwMode="auto">
            <a:xfrm>
              <a:off x="608202" y="2331583"/>
              <a:ext cx="706438" cy="26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altLang="en-US" sz="1400" i="0">
                  <a:solidFill>
                    <a:srgbClr val="000000"/>
                  </a:solidFill>
                  <a:latin typeface="Arial" panose="020B0604020202020204" pitchFamily="34" charset="0"/>
                </a:rPr>
                <a:t>splitter</a:t>
              </a:r>
            </a:p>
          </p:txBody>
        </p:sp>
        <p:grpSp>
          <p:nvGrpSpPr>
            <p:cNvPr id="115833" name="Group 13"/>
            <p:cNvGrpSpPr>
              <a:grpSpLocks/>
            </p:cNvGrpSpPr>
            <p:nvPr/>
          </p:nvGrpSpPr>
          <p:grpSpPr bwMode="auto">
            <a:xfrm>
              <a:off x="1304925" y="2078038"/>
              <a:ext cx="614363" cy="220662"/>
              <a:chOff x="322" y="890"/>
              <a:chExt cx="872" cy="339"/>
            </a:xfrm>
          </p:grpSpPr>
          <p:sp>
            <p:nvSpPr>
              <p:cNvPr id="22701" name="Rectangle 14"/>
              <p:cNvSpPr>
                <a:spLocks noChangeArrowheads="1"/>
              </p:cNvSpPr>
              <p:nvPr/>
            </p:nvSpPr>
            <p:spPr bwMode="auto">
              <a:xfrm>
                <a:off x="322" y="1004"/>
                <a:ext cx="872" cy="22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400" i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2702" name="Rectangle 15"/>
              <p:cNvSpPr>
                <a:spLocks noChangeArrowheads="1"/>
              </p:cNvSpPr>
              <p:nvPr/>
            </p:nvSpPr>
            <p:spPr bwMode="auto">
              <a:xfrm>
                <a:off x="394" y="1072"/>
                <a:ext cx="54" cy="5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400" i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2703" name="Rectangle 16"/>
              <p:cNvSpPr>
                <a:spLocks noChangeArrowheads="1"/>
              </p:cNvSpPr>
              <p:nvPr/>
            </p:nvSpPr>
            <p:spPr bwMode="auto">
              <a:xfrm>
                <a:off x="466" y="1072"/>
                <a:ext cx="56" cy="56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400" i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2704" name="Rectangle 17"/>
              <p:cNvSpPr>
                <a:spLocks noChangeArrowheads="1"/>
              </p:cNvSpPr>
              <p:nvPr/>
            </p:nvSpPr>
            <p:spPr bwMode="auto">
              <a:xfrm>
                <a:off x="541" y="1070"/>
                <a:ext cx="56" cy="5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400" i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2705" name="Rectangle 18"/>
              <p:cNvSpPr>
                <a:spLocks noChangeArrowheads="1"/>
              </p:cNvSpPr>
              <p:nvPr/>
            </p:nvSpPr>
            <p:spPr bwMode="auto">
              <a:xfrm>
                <a:off x="615" y="1070"/>
                <a:ext cx="56" cy="5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400" i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5847" name="AutoShape 19"/>
              <p:cNvSpPr>
                <a:spLocks noChangeArrowheads="1"/>
              </p:cNvSpPr>
              <p:nvPr/>
            </p:nvSpPr>
            <p:spPr bwMode="auto">
              <a:xfrm rot="10800000" flipH="1">
                <a:off x="322" y="890"/>
                <a:ext cx="859" cy="11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1 w 21600"/>
                  <a:gd name="T13" fmla="*/ 4516 h 21600"/>
                  <a:gd name="T14" fmla="*/ 17099 w 21600"/>
                  <a:gd name="T15" fmla="*/ 1708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2537" name="AutoShape 21"/>
            <p:cNvSpPr>
              <a:spLocks noChangeArrowheads="1"/>
            </p:cNvSpPr>
            <p:nvPr/>
          </p:nvSpPr>
          <p:spPr bwMode="auto">
            <a:xfrm>
              <a:off x="419100" y="1239838"/>
              <a:ext cx="2268538" cy="468028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 i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2538" name="Rectangle 22"/>
            <p:cNvSpPr>
              <a:spLocks noChangeArrowheads="1"/>
            </p:cNvSpPr>
            <p:nvPr/>
          </p:nvSpPr>
          <p:spPr bwMode="auto">
            <a:xfrm>
              <a:off x="906462" y="2133056"/>
              <a:ext cx="166688" cy="144374"/>
            </a:xfrm>
            <a:prstGeom prst="rect">
              <a:avLst/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 i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5836" name="Freeform 23"/>
            <p:cNvSpPr>
              <a:spLocks/>
            </p:cNvSpPr>
            <p:nvPr/>
          </p:nvSpPr>
          <p:spPr bwMode="auto">
            <a:xfrm flipH="1">
              <a:off x="970845" y="1691922"/>
              <a:ext cx="479425" cy="434975"/>
            </a:xfrm>
            <a:custGeom>
              <a:avLst/>
              <a:gdLst>
                <a:gd name="T0" fmla="*/ 2147483647 w 381"/>
                <a:gd name="T1" fmla="*/ 2147483647 h 274"/>
                <a:gd name="T2" fmla="*/ 2147483647 w 381"/>
                <a:gd name="T3" fmla="*/ 2147483647 h 274"/>
                <a:gd name="T4" fmla="*/ 0 w 381"/>
                <a:gd name="T5" fmla="*/ 0 h 2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" h="274">
                  <a:moveTo>
                    <a:pt x="381" y="274"/>
                  </a:moveTo>
                  <a:lnTo>
                    <a:pt x="381" y="13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0" name="Line 24"/>
            <p:cNvSpPr>
              <a:spLocks noChangeShapeType="1"/>
            </p:cNvSpPr>
            <p:nvPr/>
          </p:nvSpPr>
          <p:spPr bwMode="auto">
            <a:xfrm flipH="1">
              <a:off x="1917701" y="2215556"/>
              <a:ext cx="2397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 i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pic>
          <p:nvPicPr>
            <p:cNvPr id="115838" name="Picture 25" descr="tv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4844" y="1355725"/>
              <a:ext cx="755650" cy="674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5839" name="Group 181"/>
            <p:cNvGrpSpPr>
              <a:grpSpLocks/>
            </p:cNvGrpSpPr>
            <p:nvPr/>
          </p:nvGrpSpPr>
          <p:grpSpPr bwMode="auto">
            <a:xfrm>
              <a:off x="1854097" y="1780738"/>
              <a:ext cx="609600" cy="609600"/>
              <a:chOff x="-44" y="1473"/>
              <a:chExt cx="981" cy="1105"/>
            </a:xfrm>
          </p:grpSpPr>
          <p:pic>
            <p:nvPicPr>
              <p:cNvPr id="115840" name="Picture 182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5841" name="Freeform 183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4176 w 356"/>
                  <a:gd name="T3" fmla="*/ 248 h 368"/>
                  <a:gd name="T4" fmla="*/ 4954 w 356"/>
                  <a:gd name="T5" fmla="*/ 5173 h 368"/>
                  <a:gd name="T6" fmla="*/ 1092 w 356"/>
                  <a:gd name="T7" fmla="*/ 646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grpSp>
        <p:nvGrpSpPr>
          <p:cNvPr id="115725" name="Group 8"/>
          <p:cNvGrpSpPr>
            <a:grpSpLocks/>
          </p:cNvGrpSpPr>
          <p:nvPr/>
        </p:nvGrpSpPr>
        <p:grpSpPr bwMode="auto">
          <a:xfrm>
            <a:off x="1998663" y="2298700"/>
            <a:ext cx="4938712" cy="1389063"/>
            <a:chOff x="4327270" y="1745934"/>
            <a:chExt cx="4938730" cy="1388847"/>
          </a:xfrm>
        </p:grpSpPr>
        <p:sp>
          <p:nvSpPr>
            <p:cNvPr id="22546" name="Line 94"/>
            <p:cNvSpPr>
              <a:spLocks noChangeShapeType="1"/>
            </p:cNvSpPr>
            <p:nvPr/>
          </p:nvSpPr>
          <p:spPr bwMode="auto">
            <a:xfrm>
              <a:off x="4327270" y="2504641"/>
              <a:ext cx="493873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 i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115734" name="Group 7"/>
            <p:cNvGrpSpPr>
              <a:grpSpLocks/>
            </p:cNvGrpSpPr>
            <p:nvPr/>
          </p:nvGrpSpPr>
          <p:grpSpPr bwMode="auto">
            <a:xfrm flipH="1">
              <a:off x="5534163" y="1745934"/>
              <a:ext cx="2894013" cy="752475"/>
              <a:chOff x="5534163" y="1745934"/>
              <a:chExt cx="2894013" cy="752475"/>
            </a:xfrm>
          </p:grpSpPr>
          <p:grpSp>
            <p:nvGrpSpPr>
              <p:cNvPr id="115774" name="Group 26"/>
              <p:cNvGrpSpPr>
                <a:grpSpLocks/>
              </p:cNvGrpSpPr>
              <p:nvPr/>
            </p:nvGrpSpPr>
            <p:grpSpPr bwMode="auto">
              <a:xfrm>
                <a:off x="5534163" y="1752284"/>
                <a:ext cx="850900" cy="527050"/>
                <a:chOff x="-490" y="1664"/>
                <a:chExt cx="1429" cy="842"/>
              </a:xfrm>
            </p:grpSpPr>
            <p:sp>
              <p:nvSpPr>
                <p:cNvPr id="22685" name="AutoShape 27"/>
                <p:cNvSpPr>
                  <a:spLocks noChangeArrowheads="1"/>
                </p:cNvSpPr>
                <p:nvPr/>
              </p:nvSpPr>
              <p:spPr bwMode="auto">
                <a:xfrm>
                  <a:off x="-489" y="1664"/>
                  <a:ext cx="1429" cy="294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DDDD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400" i="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grpSp>
              <p:nvGrpSpPr>
                <p:cNvPr id="115814" name="Group 28"/>
                <p:cNvGrpSpPr>
                  <a:grpSpLocks/>
                </p:cNvGrpSpPr>
                <p:nvPr/>
              </p:nvGrpSpPr>
              <p:grpSpPr bwMode="auto">
                <a:xfrm>
                  <a:off x="-427" y="1737"/>
                  <a:ext cx="1217" cy="769"/>
                  <a:chOff x="-427" y="1737"/>
                  <a:chExt cx="1217" cy="769"/>
                </a:xfrm>
              </p:grpSpPr>
              <p:sp>
                <p:nvSpPr>
                  <p:cNvPr id="22687" name="Rectangle 29"/>
                  <p:cNvSpPr>
                    <a:spLocks noChangeArrowheads="1"/>
                  </p:cNvSpPr>
                  <p:nvPr/>
                </p:nvSpPr>
                <p:spPr bwMode="auto">
                  <a:xfrm>
                    <a:off x="-335" y="1923"/>
                    <a:ext cx="1125" cy="583"/>
                  </a:xfrm>
                  <a:prstGeom prst="rect">
                    <a:avLst/>
                  </a:prstGeom>
                  <a:solidFill>
                    <a:srgbClr val="DDDDD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15816" name="Line 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-150" y="2270"/>
                    <a:ext cx="230" cy="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grpSp>
                <p:nvGrpSpPr>
                  <p:cNvPr id="115817" name="Group 31"/>
                  <p:cNvGrpSpPr>
                    <a:grpSpLocks/>
                  </p:cNvGrpSpPr>
                  <p:nvPr/>
                </p:nvGrpSpPr>
                <p:grpSpPr bwMode="auto">
                  <a:xfrm>
                    <a:off x="68" y="2192"/>
                    <a:ext cx="387" cy="139"/>
                    <a:chOff x="322" y="890"/>
                    <a:chExt cx="872" cy="339"/>
                  </a:xfrm>
                </p:grpSpPr>
                <p:sp>
                  <p:nvSpPr>
                    <p:cNvPr id="22695" name="Rectangle 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2" y="1000"/>
                      <a:ext cx="871" cy="229"/>
                    </a:xfrm>
                    <a:prstGeom prst="rect">
                      <a:avLst/>
                    </a:pr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22696" name="Rectangle 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4" y="1074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22697" name="Rectangle 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6" y="1074"/>
                      <a:ext cx="54" cy="56"/>
                    </a:xfrm>
                    <a:prstGeom prst="rect">
                      <a:avLst/>
                    </a:prstGeom>
                    <a:solidFill>
                      <a:srgbClr val="33CC33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22698" name="Rectangle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38" y="1068"/>
                      <a:ext cx="60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22699" name="Rectangle 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6" y="1068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15828" name="AutoShape 37"/>
                    <p:cNvSpPr>
                      <a:spLocks noChangeArrowheads="1"/>
                    </p:cNvSpPr>
                    <p:nvPr/>
                  </p:nvSpPr>
                  <p:spPr bwMode="auto">
                    <a:xfrm rot="10800000" flipH="1">
                      <a:off x="322" y="890"/>
                      <a:ext cx="859" cy="11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1 w 21600"/>
                        <a:gd name="T13" fmla="*/ 4516 h 21600"/>
                        <a:gd name="T14" fmla="*/ 17099 w 21600"/>
                        <a:gd name="T15" fmla="*/ 17084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pic>
                <p:nvPicPr>
                  <p:cNvPr id="115818" name="Picture 38" descr="desktop_computer_stylized_small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427" y="2049"/>
                    <a:ext cx="447" cy="41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22691" name="Rectangle 39"/>
                  <p:cNvSpPr>
                    <a:spLocks noChangeArrowheads="1"/>
                  </p:cNvSpPr>
                  <p:nvPr/>
                </p:nvSpPr>
                <p:spPr bwMode="auto">
                  <a:xfrm>
                    <a:off x="529" y="2232"/>
                    <a:ext cx="104" cy="91"/>
                  </a:xfrm>
                  <a:prstGeom prst="rect">
                    <a:avLst/>
                  </a:pr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15820" name="Freeform 40"/>
                  <p:cNvSpPr>
                    <a:spLocks/>
                  </p:cNvSpPr>
                  <p:nvPr/>
                </p:nvSpPr>
                <p:spPr bwMode="auto">
                  <a:xfrm>
                    <a:off x="282" y="1951"/>
                    <a:ext cx="302" cy="274"/>
                  </a:xfrm>
                  <a:custGeom>
                    <a:avLst/>
                    <a:gdLst>
                      <a:gd name="T0" fmla="*/ 47 w 381"/>
                      <a:gd name="T1" fmla="*/ 274 h 274"/>
                      <a:gd name="T2" fmla="*/ 47 w 381"/>
                      <a:gd name="T3" fmla="*/ 130 h 274"/>
                      <a:gd name="T4" fmla="*/ 0 w 381"/>
                      <a:gd name="T5" fmla="*/ 0 h 27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81" h="274">
                        <a:moveTo>
                          <a:pt x="381" y="274"/>
                        </a:moveTo>
                        <a:lnTo>
                          <a:pt x="381" y="13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693" name="Line 4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0" y="2270"/>
                    <a:ext cx="15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i="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pic>
                <p:nvPicPr>
                  <p:cNvPr id="115822" name="Picture 42" descr="tv"/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" y="1737"/>
                    <a:ext cx="476" cy="42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grpSp>
            <p:nvGrpSpPr>
              <p:cNvPr id="115775" name="Group 43"/>
              <p:cNvGrpSpPr>
                <a:grpSpLocks/>
              </p:cNvGrpSpPr>
              <p:nvPr/>
            </p:nvGrpSpPr>
            <p:grpSpPr bwMode="auto">
              <a:xfrm>
                <a:off x="6435863" y="1745934"/>
                <a:ext cx="850900" cy="527050"/>
                <a:chOff x="-490" y="1664"/>
                <a:chExt cx="1429" cy="842"/>
              </a:xfrm>
            </p:grpSpPr>
            <p:sp>
              <p:nvSpPr>
                <p:cNvPr id="22669" name="AutoShape 44"/>
                <p:cNvSpPr>
                  <a:spLocks noChangeArrowheads="1"/>
                </p:cNvSpPr>
                <p:nvPr/>
              </p:nvSpPr>
              <p:spPr bwMode="auto">
                <a:xfrm>
                  <a:off x="-489" y="1664"/>
                  <a:ext cx="1429" cy="294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DDDD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400" i="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grpSp>
              <p:nvGrpSpPr>
                <p:cNvPr id="115798" name="Group 45"/>
                <p:cNvGrpSpPr>
                  <a:grpSpLocks/>
                </p:cNvGrpSpPr>
                <p:nvPr/>
              </p:nvGrpSpPr>
              <p:grpSpPr bwMode="auto">
                <a:xfrm>
                  <a:off x="-427" y="1737"/>
                  <a:ext cx="1217" cy="769"/>
                  <a:chOff x="-427" y="1737"/>
                  <a:chExt cx="1217" cy="769"/>
                </a:xfrm>
              </p:grpSpPr>
              <p:sp>
                <p:nvSpPr>
                  <p:cNvPr id="22671" name="Rectangle 46"/>
                  <p:cNvSpPr>
                    <a:spLocks noChangeArrowheads="1"/>
                  </p:cNvSpPr>
                  <p:nvPr/>
                </p:nvSpPr>
                <p:spPr bwMode="auto">
                  <a:xfrm>
                    <a:off x="-335" y="1923"/>
                    <a:ext cx="1125" cy="583"/>
                  </a:xfrm>
                  <a:prstGeom prst="rect">
                    <a:avLst/>
                  </a:prstGeom>
                  <a:solidFill>
                    <a:srgbClr val="DDDDD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15800" name="Line 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-150" y="2270"/>
                    <a:ext cx="230" cy="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grpSp>
                <p:nvGrpSpPr>
                  <p:cNvPr id="115801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68" y="2192"/>
                    <a:ext cx="387" cy="139"/>
                    <a:chOff x="322" y="890"/>
                    <a:chExt cx="872" cy="339"/>
                  </a:xfrm>
                </p:grpSpPr>
                <p:sp>
                  <p:nvSpPr>
                    <p:cNvPr id="22679" name="Rectangle 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2" y="1000"/>
                      <a:ext cx="871" cy="229"/>
                    </a:xfrm>
                    <a:prstGeom prst="rect">
                      <a:avLst/>
                    </a:pr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22680" name="Rectangle 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4" y="1074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22681" name="Rectangle 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6" y="1074"/>
                      <a:ext cx="54" cy="56"/>
                    </a:xfrm>
                    <a:prstGeom prst="rect">
                      <a:avLst/>
                    </a:prstGeom>
                    <a:solidFill>
                      <a:srgbClr val="33CC33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22682" name="Rectangle 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38" y="1068"/>
                      <a:ext cx="60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22683" name="Rectangle 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6" y="1068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15812" name="AutoShape 54"/>
                    <p:cNvSpPr>
                      <a:spLocks noChangeArrowheads="1"/>
                    </p:cNvSpPr>
                    <p:nvPr/>
                  </p:nvSpPr>
                  <p:spPr bwMode="auto">
                    <a:xfrm rot="10800000" flipH="1">
                      <a:off x="322" y="890"/>
                      <a:ext cx="859" cy="11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1 w 21600"/>
                        <a:gd name="T13" fmla="*/ 4516 h 21600"/>
                        <a:gd name="T14" fmla="*/ 17099 w 21600"/>
                        <a:gd name="T15" fmla="*/ 17084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pic>
                <p:nvPicPr>
                  <p:cNvPr id="115802" name="Picture 55" descr="desktop_computer_stylized_small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427" y="2049"/>
                    <a:ext cx="447" cy="41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22675" name="Rectangle 56"/>
                  <p:cNvSpPr>
                    <a:spLocks noChangeArrowheads="1"/>
                  </p:cNvSpPr>
                  <p:nvPr/>
                </p:nvSpPr>
                <p:spPr bwMode="auto">
                  <a:xfrm>
                    <a:off x="529" y="2232"/>
                    <a:ext cx="104" cy="91"/>
                  </a:xfrm>
                  <a:prstGeom prst="rect">
                    <a:avLst/>
                  </a:pr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15804" name="Freeform 57"/>
                  <p:cNvSpPr>
                    <a:spLocks/>
                  </p:cNvSpPr>
                  <p:nvPr/>
                </p:nvSpPr>
                <p:spPr bwMode="auto">
                  <a:xfrm>
                    <a:off x="282" y="1951"/>
                    <a:ext cx="302" cy="274"/>
                  </a:xfrm>
                  <a:custGeom>
                    <a:avLst/>
                    <a:gdLst>
                      <a:gd name="T0" fmla="*/ 47 w 381"/>
                      <a:gd name="T1" fmla="*/ 274 h 274"/>
                      <a:gd name="T2" fmla="*/ 47 w 381"/>
                      <a:gd name="T3" fmla="*/ 130 h 274"/>
                      <a:gd name="T4" fmla="*/ 0 w 381"/>
                      <a:gd name="T5" fmla="*/ 0 h 27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81" h="274">
                        <a:moveTo>
                          <a:pt x="381" y="274"/>
                        </a:moveTo>
                        <a:lnTo>
                          <a:pt x="381" y="13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677" name="Line 5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0" y="2270"/>
                    <a:ext cx="15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i="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pic>
                <p:nvPicPr>
                  <p:cNvPr id="115806" name="Picture 59" descr="tv"/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" y="1737"/>
                    <a:ext cx="476" cy="42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grpSp>
            <p:nvGrpSpPr>
              <p:cNvPr id="115776" name="Group 95"/>
              <p:cNvGrpSpPr>
                <a:grpSpLocks/>
              </p:cNvGrpSpPr>
              <p:nvPr/>
            </p:nvGrpSpPr>
            <p:grpSpPr bwMode="auto">
              <a:xfrm>
                <a:off x="7577276" y="1753872"/>
                <a:ext cx="850900" cy="527050"/>
                <a:chOff x="-490" y="1664"/>
                <a:chExt cx="1429" cy="842"/>
              </a:xfrm>
            </p:grpSpPr>
            <p:sp>
              <p:nvSpPr>
                <p:cNvPr id="22621" name="AutoShape 96"/>
                <p:cNvSpPr>
                  <a:spLocks noChangeArrowheads="1"/>
                </p:cNvSpPr>
                <p:nvPr/>
              </p:nvSpPr>
              <p:spPr bwMode="auto">
                <a:xfrm>
                  <a:off x="-489" y="1664"/>
                  <a:ext cx="1429" cy="294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DDDD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400" i="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grpSp>
              <p:nvGrpSpPr>
                <p:cNvPr id="115782" name="Group 97"/>
                <p:cNvGrpSpPr>
                  <a:grpSpLocks/>
                </p:cNvGrpSpPr>
                <p:nvPr/>
              </p:nvGrpSpPr>
              <p:grpSpPr bwMode="auto">
                <a:xfrm>
                  <a:off x="-427" y="1737"/>
                  <a:ext cx="1217" cy="769"/>
                  <a:chOff x="-427" y="1737"/>
                  <a:chExt cx="1217" cy="769"/>
                </a:xfrm>
              </p:grpSpPr>
              <p:sp>
                <p:nvSpPr>
                  <p:cNvPr id="22623" name="Rectangle 98"/>
                  <p:cNvSpPr>
                    <a:spLocks noChangeArrowheads="1"/>
                  </p:cNvSpPr>
                  <p:nvPr/>
                </p:nvSpPr>
                <p:spPr bwMode="auto">
                  <a:xfrm>
                    <a:off x="-335" y="1923"/>
                    <a:ext cx="1125" cy="583"/>
                  </a:xfrm>
                  <a:prstGeom prst="rect">
                    <a:avLst/>
                  </a:prstGeom>
                  <a:solidFill>
                    <a:srgbClr val="DDDDD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15784" name="Line 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-150" y="2270"/>
                    <a:ext cx="230" cy="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grpSp>
                <p:nvGrpSpPr>
                  <p:cNvPr id="115785" name="Group 100"/>
                  <p:cNvGrpSpPr>
                    <a:grpSpLocks/>
                  </p:cNvGrpSpPr>
                  <p:nvPr/>
                </p:nvGrpSpPr>
                <p:grpSpPr bwMode="auto">
                  <a:xfrm>
                    <a:off x="68" y="2192"/>
                    <a:ext cx="387" cy="139"/>
                    <a:chOff x="322" y="890"/>
                    <a:chExt cx="872" cy="339"/>
                  </a:xfrm>
                </p:grpSpPr>
                <p:sp>
                  <p:nvSpPr>
                    <p:cNvPr id="22631" name="Rectangle 10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2" y="1000"/>
                      <a:ext cx="871" cy="229"/>
                    </a:xfrm>
                    <a:prstGeom prst="rect">
                      <a:avLst/>
                    </a:pr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22632" name="Rectangle 10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4" y="1074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22633" name="Rectangle 10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6" y="1074"/>
                      <a:ext cx="54" cy="56"/>
                    </a:xfrm>
                    <a:prstGeom prst="rect">
                      <a:avLst/>
                    </a:prstGeom>
                    <a:solidFill>
                      <a:srgbClr val="33CC33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22634" name="Rectangle 1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38" y="1068"/>
                      <a:ext cx="60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22635" name="Rectangle 1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6" y="1068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15796" name="AutoShape 106"/>
                    <p:cNvSpPr>
                      <a:spLocks noChangeArrowheads="1"/>
                    </p:cNvSpPr>
                    <p:nvPr/>
                  </p:nvSpPr>
                  <p:spPr bwMode="auto">
                    <a:xfrm rot="10800000" flipH="1">
                      <a:off x="322" y="890"/>
                      <a:ext cx="859" cy="11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1 w 21600"/>
                        <a:gd name="T13" fmla="*/ 4516 h 21600"/>
                        <a:gd name="T14" fmla="*/ 17099 w 21600"/>
                        <a:gd name="T15" fmla="*/ 17084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pic>
                <p:nvPicPr>
                  <p:cNvPr id="115786" name="Picture 107" descr="desktop_computer_stylized_small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427" y="2049"/>
                    <a:ext cx="447" cy="41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22627" name="Rectangle 108"/>
                  <p:cNvSpPr>
                    <a:spLocks noChangeArrowheads="1"/>
                  </p:cNvSpPr>
                  <p:nvPr/>
                </p:nvSpPr>
                <p:spPr bwMode="auto">
                  <a:xfrm>
                    <a:off x="529" y="2232"/>
                    <a:ext cx="104" cy="91"/>
                  </a:xfrm>
                  <a:prstGeom prst="rect">
                    <a:avLst/>
                  </a:pr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15788" name="Freeform 109"/>
                  <p:cNvSpPr>
                    <a:spLocks/>
                  </p:cNvSpPr>
                  <p:nvPr/>
                </p:nvSpPr>
                <p:spPr bwMode="auto">
                  <a:xfrm>
                    <a:off x="282" y="1951"/>
                    <a:ext cx="302" cy="274"/>
                  </a:xfrm>
                  <a:custGeom>
                    <a:avLst/>
                    <a:gdLst>
                      <a:gd name="T0" fmla="*/ 47 w 381"/>
                      <a:gd name="T1" fmla="*/ 274 h 274"/>
                      <a:gd name="T2" fmla="*/ 47 w 381"/>
                      <a:gd name="T3" fmla="*/ 130 h 274"/>
                      <a:gd name="T4" fmla="*/ 0 w 381"/>
                      <a:gd name="T5" fmla="*/ 0 h 27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81" h="274">
                        <a:moveTo>
                          <a:pt x="381" y="274"/>
                        </a:moveTo>
                        <a:lnTo>
                          <a:pt x="381" y="13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629" name="Line 11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0" y="2270"/>
                    <a:ext cx="15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i="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pic>
                <p:nvPicPr>
                  <p:cNvPr id="115790" name="Picture 111" descr="tv"/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" y="1737"/>
                    <a:ext cx="476" cy="42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sp>
            <p:nvSpPr>
              <p:cNvPr id="22548" name="Text Box 112"/>
              <p:cNvSpPr txBox="1">
                <a:spLocks noChangeArrowheads="1"/>
              </p:cNvSpPr>
              <p:nvPr/>
            </p:nvSpPr>
            <p:spPr bwMode="auto">
              <a:xfrm>
                <a:off x="7188723" y="1823710"/>
                <a:ext cx="488952" cy="4571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en-US" i="0">
                    <a:solidFill>
                      <a:srgbClr val="969696"/>
                    </a:solidFill>
                    <a:latin typeface="Times New Roman" panose="02020603050405020304" pitchFamily="18" charset="0"/>
                  </a:rPr>
                  <a:t>…</a:t>
                </a:r>
              </a:p>
            </p:txBody>
          </p:sp>
          <p:sp>
            <p:nvSpPr>
              <p:cNvPr id="22549" name="Line 113"/>
              <p:cNvSpPr>
                <a:spLocks noChangeShapeType="1"/>
              </p:cNvSpPr>
              <p:nvPr/>
            </p:nvSpPr>
            <p:spPr bwMode="auto">
              <a:xfrm flipH="1">
                <a:off x="6169544" y="2164969"/>
                <a:ext cx="3175" cy="3333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400" i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2550" name="Line 114"/>
              <p:cNvSpPr>
                <a:spLocks noChangeShapeType="1"/>
              </p:cNvSpPr>
              <p:nvPr/>
            </p:nvSpPr>
            <p:spPr bwMode="auto">
              <a:xfrm flipH="1">
                <a:off x="7074423" y="2164969"/>
                <a:ext cx="3175" cy="3333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400" i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2551" name="Line 115"/>
              <p:cNvSpPr>
                <a:spLocks noChangeShapeType="1"/>
              </p:cNvSpPr>
              <p:nvPr/>
            </p:nvSpPr>
            <p:spPr bwMode="auto">
              <a:xfrm flipH="1">
                <a:off x="8211077" y="2164969"/>
                <a:ext cx="3175" cy="3333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400" i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115735" name="Group 5"/>
            <p:cNvGrpSpPr>
              <a:grpSpLocks/>
            </p:cNvGrpSpPr>
            <p:nvPr/>
          </p:nvGrpSpPr>
          <p:grpSpPr bwMode="auto">
            <a:xfrm flipH="1">
              <a:off x="7298039" y="2490881"/>
              <a:ext cx="850900" cy="627063"/>
              <a:chOff x="6488251" y="2501584"/>
              <a:chExt cx="850900" cy="627063"/>
            </a:xfrm>
          </p:grpSpPr>
          <p:grpSp>
            <p:nvGrpSpPr>
              <p:cNvPr id="115756" name="Group 77"/>
              <p:cNvGrpSpPr>
                <a:grpSpLocks/>
              </p:cNvGrpSpPr>
              <p:nvPr/>
            </p:nvGrpSpPr>
            <p:grpSpPr bwMode="auto">
              <a:xfrm>
                <a:off x="6488251" y="2601597"/>
                <a:ext cx="850900" cy="527050"/>
                <a:chOff x="-490" y="1664"/>
                <a:chExt cx="1429" cy="842"/>
              </a:xfrm>
            </p:grpSpPr>
            <p:sp>
              <p:nvSpPr>
                <p:cNvPr id="22637" name="AutoShape 78"/>
                <p:cNvSpPr>
                  <a:spLocks noChangeArrowheads="1"/>
                </p:cNvSpPr>
                <p:nvPr/>
              </p:nvSpPr>
              <p:spPr bwMode="auto">
                <a:xfrm>
                  <a:off x="-489" y="1663"/>
                  <a:ext cx="1429" cy="294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DDDD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400" i="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grpSp>
              <p:nvGrpSpPr>
                <p:cNvPr id="115759" name="Group 79"/>
                <p:cNvGrpSpPr>
                  <a:grpSpLocks/>
                </p:cNvGrpSpPr>
                <p:nvPr/>
              </p:nvGrpSpPr>
              <p:grpSpPr bwMode="auto">
                <a:xfrm>
                  <a:off x="-427" y="1737"/>
                  <a:ext cx="1217" cy="769"/>
                  <a:chOff x="-427" y="1737"/>
                  <a:chExt cx="1217" cy="769"/>
                </a:xfrm>
              </p:grpSpPr>
              <p:sp>
                <p:nvSpPr>
                  <p:cNvPr id="22639" name="Rectangle 80"/>
                  <p:cNvSpPr>
                    <a:spLocks noChangeArrowheads="1"/>
                  </p:cNvSpPr>
                  <p:nvPr/>
                </p:nvSpPr>
                <p:spPr bwMode="auto">
                  <a:xfrm>
                    <a:off x="-332" y="1922"/>
                    <a:ext cx="1122" cy="583"/>
                  </a:xfrm>
                  <a:prstGeom prst="rect">
                    <a:avLst/>
                  </a:prstGeom>
                  <a:solidFill>
                    <a:srgbClr val="DDDDD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15761" name="Line 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-150" y="2270"/>
                    <a:ext cx="230" cy="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grpSp>
                <p:nvGrpSpPr>
                  <p:cNvPr id="115762" name="Group 82"/>
                  <p:cNvGrpSpPr>
                    <a:grpSpLocks/>
                  </p:cNvGrpSpPr>
                  <p:nvPr/>
                </p:nvGrpSpPr>
                <p:grpSpPr bwMode="auto">
                  <a:xfrm>
                    <a:off x="68" y="2192"/>
                    <a:ext cx="387" cy="139"/>
                    <a:chOff x="322" y="890"/>
                    <a:chExt cx="872" cy="339"/>
                  </a:xfrm>
                </p:grpSpPr>
                <p:sp>
                  <p:nvSpPr>
                    <p:cNvPr id="22647" name="Rectangle 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2" y="998"/>
                      <a:ext cx="871" cy="229"/>
                    </a:xfrm>
                    <a:prstGeom prst="rect">
                      <a:avLst/>
                    </a:pr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22648" name="Rectangle 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4" y="1072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22649" name="Rectangle 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6" y="1072"/>
                      <a:ext cx="54" cy="56"/>
                    </a:xfrm>
                    <a:prstGeom prst="rect">
                      <a:avLst/>
                    </a:prstGeom>
                    <a:solidFill>
                      <a:srgbClr val="33CC33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22650" name="Rectangle 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39" y="1066"/>
                      <a:ext cx="60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22651" name="Rectangle 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7" y="1066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15773" name="AutoShape 88"/>
                    <p:cNvSpPr>
                      <a:spLocks noChangeArrowheads="1"/>
                    </p:cNvSpPr>
                    <p:nvPr/>
                  </p:nvSpPr>
                  <p:spPr bwMode="auto">
                    <a:xfrm rot="10800000" flipH="1">
                      <a:off x="322" y="890"/>
                      <a:ext cx="859" cy="11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1 w 21600"/>
                        <a:gd name="T13" fmla="*/ 4516 h 21600"/>
                        <a:gd name="T14" fmla="*/ 17099 w 21600"/>
                        <a:gd name="T15" fmla="*/ 17084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pic>
                <p:nvPicPr>
                  <p:cNvPr id="115763" name="Picture 89" descr="desktop_computer_stylized_small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427" y="2049"/>
                    <a:ext cx="447" cy="41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22643" name="Rectangle 90"/>
                  <p:cNvSpPr>
                    <a:spLocks noChangeArrowheads="1"/>
                  </p:cNvSpPr>
                  <p:nvPr/>
                </p:nvSpPr>
                <p:spPr bwMode="auto">
                  <a:xfrm>
                    <a:off x="529" y="2231"/>
                    <a:ext cx="104" cy="91"/>
                  </a:xfrm>
                  <a:prstGeom prst="rect">
                    <a:avLst/>
                  </a:pr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15765" name="Freeform 91"/>
                  <p:cNvSpPr>
                    <a:spLocks/>
                  </p:cNvSpPr>
                  <p:nvPr/>
                </p:nvSpPr>
                <p:spPr bwMode="auto">
                  <a:xfrm>
                    <a:off x="282" y="1951"/>
                    <a:ext cx="302" cy="274"/>
                  </a:xfrm>
                  <a:custGeom>
                    <a:avLst/>
                    <a:gdLst>
                      <a:gd name="T0" fmla="*/ 47 w 381"/>
                      <a:gd name="T1" fmla="*/ 274 h 274"/>
                      <a:gd name="T2" fmla="*/ 47 w 381"/>
                      <a:gd name="T3" fmla="*/ 130 h 274"/>
                      <a:gd name="T4" fmla="*/ 0 w 381"/>
                      <a:gd name="T5" fmla="*/ 0 h 27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81" h="274">
                        <a:moveTo>
                          <a:pt x="381" y="274"/>
                        </a:moveTo>
                        <a:lnTo>
                          <a:pt x="381" y="13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645" name="Line 9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1" y="2269"/>
                    <a:ext cx="15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i="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pic>
                <p:nvPicPr>
                  <p:cNvPr id="115767" name="Picture 93" descr="tv"/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" y="1737"/>
                    <a:ext cx="476" cy="42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sp>
            <p:nvSpPr>
              <p:cNvPr id="115757" name="Freeform 116"/>
              <p:cNvSpPr>
                <a:spLocks/>
              </p:cNvSpPr>
              <p:nvPr/>
            </p:nvSpPr>
            <p:spPr bwMode="auto">
              <a:xfrm>
                <a:off x="7159763" y="2501584"/>
                <a:ext cx="127000" cy="476250"/>
              </a:xfrm>
              <a:custGeom>
                <a:avLst/>
                <a:gdLst>
                  <a:gd name="T0" fmla="*/ 0 w 80"/>
                  <a:gd name="T1" fmla="*/ 2147483647 h 300"/>
                  <a:gd name="T2" fmla="*/ 2147483647 w 80"/>
                  <a:gd name="T3" fmla="*/ 2147483647 h 300"/>
                  <a:gd name="T4" fmla="*/ 2147483647 w 80"/>
                  <a:gd name="T5" fmla="*/ 0 h 3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0" h="300">
                    <a:moveTo>
                      <a:pt x="0" y="300"/>
                    </a:moveTo>
                    <a:lnTo>
                      <a:pt x="80" y="300"/>
                    </a:lnTo>
                    <a:lnTo>
                      <a:pt x="80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5736" name="Group 186"/>
            <p:cNvGrpSpPr>
              <a:grpSpLocks/>
            </p:cNvGrpSpPr>
            <p:nvPr/>
          </p:nvGrpSpPr>
          <p:grpSpPr bwMode="auto">
            <a:xfrm flipH="1">
              <a:off x="5984260" y="2507718"/>
              <a:ext cx="850900" cy="627063"/>
              <a:chOff x="6488251" y="2501584"/>
              <a:chExt cx="850900" cy="627063"/>
            </a:xfrm>
          </p:grpSpPr>
          <p:grpSp>
            <p:nvGrpSpPr>
              <p:cNvPr id="115738" name="Group 77"/>
              <p:cNvGrpSpPr>
                <a:grpSpLocks/>
              </p:cNvGrpSpPr>
              <p:nvPr/>
            </p:nvGrpSpPr>
            <p:grpSpPr bwMode="auto">
              <a:xfrm>
                <a:off x="6488251" y="2601597"/>
                <a:ext cx="850900" cy="527050"/>
                <a:chOff x="-490" y="1664"/>
                <a:chExt cx="1429" cy="842"/>
              </a:xfrm>
            </p:grpSpPr>
            <p:sp>
              <p:nvSpPr>
                <p:cNvPr id="190" name="AutoShape 78"/>
                <p:cNvSpPr>
                  <a:spLocks noChangeArrowheads="1"/>
                </p:cNvSpPr>
                <p:nvPr/>
              </p:nvSpPr>
              <p:spPr bwMode="auto">
                <a:xfrm>
                  <a:off x="-491" y="1664"/>
                  <a:ext cx="1429" cy="294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DDDD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400" i="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grpSp>
              <p:nvGrpSpPr>
                <p:cNvPr id="115741" name="Group 79"/>
                <p:cNvGrpSpPr>
                  <a:grpSpLocks/>
                </p:cNvGrpSpPr>
                <p:nvPr/>
              </p:nvGrpSpPr>
              <p:grpSpPr bwMode="auto">
                <a:xfrm>
                  <a:off x="-427" y="1737"/>
                  <a:ext cx="1217" cy="769"/>
                  <a:chOff x="-427" y="1737"/>
                  <a:chExt cx="1217" cy="769"/>
                </a:xfrm>
              </p:grpSpPr>
              <p:sp>
                <p:nvSpPr>
                  <p:cNvPr id="192" name="Rectangle 80"/>
                  <p:cNvSpPr>
                    <a:spLocks noChangeArrowheads="1"/>
                  </p:cNvSpPr>
                  <p:nvPr/>
                </p:nvSpPr>
                <p:spPr bwMode="auto">
                  <a:xfrm>
                    <a:off x="-339" y="1923"/>
                    <a:ext cx="1128" cy="583"/>
                  </a:xfrm>
                  <a:prstGeom prst="rect">
                    <a:avLst/>
                  </a:prstGeom>
                  <a:solidFill>
                    <a:srgbClr val="DDDDD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15743" name="Line 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-150" y="2270"/>
                    <a:ext cx="230" cy="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grpSp>
                <p:nvGrpSpPr>
                  <p:cNvPr id="115744" name="Group 82"/>
                  <p:cNvGrpSpPr>
                    <a:grpSpLocks/>
                  </p:cNvGrpSpPr>
                  <p:nvPr/>
                </p:nvGrpSpPr>
                <p:grpSpPr bwMode="auto">
                  <a:xfrm>
                    <a:off x="68" y="2192"/>
                    <a:ext cx="387" cy="139"/>
                    <a:chOff x="322" y="890"/>
                    <a:chExt cx="872" cy="339"/>
                  </a:xfrm>
                </p:grpSpPr>
                <p:sp>
                  <p:nvSpPr>
                    <p:cNvPr id="200" name="Rectangle 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9" y="1000"/>
                      <a:ext cx="859" cy="229"/>
                    </a:xfrm>
                    <a:prstGeom prst="rect">
                      <a:avLst/>
                    </a:pr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201" name="Rectangle 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9" y="1074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202" name="Rectangle 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1" y="1074"/>
                      <a:ext cx="54" cy="56"/>
                    </a:xfrm>
                    <a:prstGeom prst="rect">
                      <a:avLst/>
                    </a:prstGeom>
                    <a:solidFill>
                      <a:srgbClr val="33CC33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203" name="Rectangle 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3" y="1068"/>
                      <a:ext cx="60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204" name="Rectangle 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01" y="1068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15755" name="AutoShape 88"/>
                    <p:cNvSpPr>
                      <a:spLocks noChangeArrowheads="1"/>
                    </p:cNvSpPr>
                    <p:nvPr/>
                  </p:nvSpPr>
                  <p:spPr bwMode="auto">
                    <a:xfrm rot="10800000" flipH="1">
                      <a:off x="322" y="890"/>
                      <a:ext cx="859" cy="11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1 w 21600"/>
                        <a:gd name="T13" fmla="*/ 4516 h 21600"/>
                        <a:gd name="T14" fmla="*/ 17099 w 21600"/>
                        <a:gd name="T15" fmla="*/ 17084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pic>
                <p:nvPicPr>
                  <p:cNvPr id="115745" name="Picture 89" descr="desktop_computer_stylized_small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427" y="2049"/>
                    <a:ext cx="447" cy="41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96" name="Rectangle 90"/>
                  <p:cNvSpPr>
                    <a:spLocks noChangeArrowheads="1"/>
                  </p:cNvSpPr>
                  <p:nvPr/>
                </p:nvSpPr>
                <p:spPr bwMode="auto">
                  <a:xfrm>
                    <a:off x="528" y="2232"/>
                    <a:ext cx="104" cy="91"/>
                  </a:xfrm>
                  <a:prstGeom prst="rect">
                    <a:avLst/>
                  </a:pr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15747" name="Freeform 91"/>
                  <p:cNvSpPr>
                    <a:spLocks/>
                  </p:cNvSpPr>
                  <p:nvPr/>
                </p:nvSpPr>
                <p:spPr bwMode="auto">
                  <a:xfrm>
                    <a:off x="282" y="1951"/>
                    <a:ext cx="302" cy="274"/>
                  </a:xfrm>
                  <a:custGeom>
                    <a:avLst/>
                    <a:gdLst>
                      <a:gd name="T0" fmla="*/ 47 w 381"/>
                      <a:gd name="T1" fmla="*/ 274 h 274"/>
                      <a:gd name="T2" fmla="*/ 47 w 381"/>
                      <a:gd name="T3" fmla="*/ 130 h 274"/>
                      <a:gd name="T4" fmla="*/ 0 w 381"/>
                      <a:gd name="T5" fmla="*/ 0 h 27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81" h="274">
                        <a:moveTo>
                          <a:pt x="381" y="274"/>
                        </a:moveTo>
                        <a:lnTo>
                          <a:pt x="381" y="13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8" name="Line 9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9" y="2270"/>
                    <a:ext cx="15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i="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pic>
                <p:nvPicPr>
                  <p:cNvPr id="115749" name="Picture 93" descr="tv"/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" y="1737"/>
                    <a:ext cx="476" cy="42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sp>
            <p:nvSpPr>
              <p:cNvPr id="115739" name="Freeform 116"/>
              <p:cNvSpPr>
                <a:spLocks/>
              </p:cNvSpPr>
              <p:nvPr/>
            </p:nvSpPr>
            <p:spPr bwMode="auto">
              <a:xfrm>
                <a:off x="7159763" y="2501584"/>
                <a:ext cx="127000" cy="476250"/>
              </a:xfrm>
              <a:custGeom>
                <a:avLst/>
                <a:gdLst>
                  <a:gd name="T0" fmla="*/ 0 w 80"/>
                  <a:gd name="T1" fmla="*/ 2147483647 h 300"/>
                  <a:gd name="T2" fmla="*/ 2147483647 w 80"/>
                  <a:gd name="T3" fmla="*/ 2147483647 h 300"/>
                  <a:gd name="T4" fmla="*/ 2147483647 w 80"/>
                  <a:gd name="T5" fmla="*/ 0 h 3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0" h="300">
                    <a:moveTo>
                      <a:pt x="0" y="300"/>
                    </a:moveTo>
                    <a:lnTo>
                      <a:pt x="80" y="300"/>
                    </a:lnTo>
                    <a:lnTo>
                      <a:pt x="80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6" name="Text Box 112"/>
            <p:cNvSpPr txBox="1">
              <a:spLocks noChangeArrowheads="1"/>
            </p:cNvSpPr>
            <p:nvPr/>
          </p:nvSpPr>
          <p:spPr bwMode="auto">
            <a:xfrm>
              <a:off x="6787904" y="2596702"/>
              <a:ext cx="488952" cy="457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i="0">
                  <a:solidFill>
                    <a:srgbClr val="969696"/>
                  </a:solidFill>
                  <a:latin typeface="Times New Roman" panose="02020603050405020304" pitchFamily="18" charset="0"/>
                </a:rPr>
                <a:t>…</a:t>
              </a: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1563688" y="1239838"/>
            <a:ext cx="6373812" cy="938212"/>
            <a:chOff x="1987247" y="1333114"/>
            <a:chExt cx="5338532" cy="938762"/>
          </a:xfrm>
        </p:grpSpPr>
        <p:sp>
          <p:nvSpPr>
            <p:cNvPr id="22707" name="Text Box 6"/>
            <p:cNvSpPr txBox="1">
              <a:spLocks noChangeArrowheads="1"/>
            </p:cNvSpPr>
            <p:nvPr/>
          </p:nvSpPr>
          <p:spPr bwMode="auto">
            <a:xfrm>
              <a:off x="1987247" y="1333114"/>
              <a:ext cx="5338532" cy="517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lnSpc>
                  <a:spcPct val="85000"/>
                </a:lnSpc>
                <a:defRPr/>
              </a:pPr>
              <a:r>
                <a:rPr lang="en-US" sz="1600" dirty="0" smtClean="0">
                  <a:solidFill>
                    <a:srgbClr val="000000"/>
                  </a:solidFill>
                </a:rPr>
                <a:t>Internet </a:t>
              </a:r>
              <a:r>
                <a:rPr lang="en-US" sz="1600" dirty="0" err="1" smtClean="0">
                  <a:solidFill>
                    <a:srgbClr val="000000"/>
                  </a:solidFill>
                </a:rPr>
                <a:t>frames,TV</a:t>
              </a:r>
              <a:r>
                <a:rPr lang="en-US" sz="1600" dirty="0" smtClean="0">
                  <a:solidFill>
                    <a:srgbClr val="000000"/>
                  </a:solidFill>
                </a:rPr>
                <a:t> channels, control  transmitted 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1600" dirty="0" smtClean="0">
                  <a:solidFill>
                    <a:srgbClr val="000000"/>
                  </a:solidFill>
                </a:rPr>
                <a:t>downstream at different frequencies</a:t>
              </a:r>
            </a:p>
          </p:txBody>
        </p:sp>
        <p:sp>
          <p:nvSpPr>
            <p:cNvPr id="115732" name="Right Arrow 9"/>
            <p:cNvSpPr>
              <a:spLocks noChangeArrowheads="1"/>
            </p:cNvSpPr>
            <p:nvPr/>
          </p:nvSpPr>
          <p:spPr bwMode="auto">
            <a:xfrm>
              <a:off x="3457110" y="1787244"/>
              <a:ext cx="2387053" cy="484632"/>
            </a:xfrm>
            <a:prstGeom prst="rightArrow">
              <a:avLst>
                <a:gd name="adj1" fmla="val 50000"/>
                <a:gd name="adj2" fmla="val 50007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0000FF"/>
                </a:gs>
              </a:gsLst>
              <a:lin ang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i="0">
                <a:latin typeface="Arial" panose="020B0604020202020204" pitchFamily="34" charset="0"/>
              </a:endParaRPr>
            </a:p>
          </p:txBody>
        </p:sp>
      </p:grp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2998788" y="3644900"/>
            <a:ext cx="5995987" cy="944563"/>
            <a:chOff x="2810374" y="3867998"/>
            <a:chExt cx="5997028" cy="944803"/>
          </a:xfrm>
        </p:grpSpPr>
        <p:sp>
          <p:nvSpPr>
            <p:cNvPr id="213" name="Text Box 6"/>
            <p:cNvSpPr txBox="1">
              <a:spLocks noChangeArrowheads="1"/>
            </p:cNvSpPr>
            <p:nvPr/>
          </p:nvSpPr>
          <p:spPr bwMode="auto">
            <a:xfrm>
              <a:off x="2810374" y="4295145"/>
              <a:ext cx="5997028" cy="5176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lnSpc>
                  <a:spcPct val="85000"/>
                </a:lnSpc>
                <a:defRPr/>
              </a:pPr>
              <a:r>
                <a:rPr lang="en-US" sz="1600" dirty="0" smtClean="0">
                  <a:solidFill>
                    <a:srgbClr val="000000"/>
                  </a:solidFill>
                </a:rPr>
                <a:t>upstream Internet frames, TV control,  transmitted 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1600" dirty="0" smtClean="0">
                  <a:solidFill>
                    <a:srgbClr val="000000"/>
                  </a:solidFill>
                </a:rPr>
                <a:t>upstream at different frequencies in time slots</a:t>
              </a:r>
            </a:p>
          </p:txBody>
        </p:sp>
        <p:sp>
          <p:nvSpPr>
            <p:cNvPr id="115730" name="Right Arrow 213"/>
            <p:cNvSpPr>
              <a:spLocks noChangeArrowheads="1"/>
            </p:cNvSpPr>
            <p:nvPr/>
          </p:nvSpPr>
          <p:spPr bwMode="auto">
            <a:xfrm rot="10800000">
              <a:off x="4197454" y="3867998"/>
              <a:ext cx="2387053" cy="484632"/>
            </a:xfrm>
            <a:prstGeom prst="rightArrow">
              <a:avLst>
                <a:gd name="adj1" fmla="val 50000"/>
                <a:gd name="adj2" fmla="val 50007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0000FF"/>
                </a:gs>
              </a:gsLst>
              <a:lin ang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i="0">
                <a:latin typeface="Arial" panose="020B0604020202020204" pitchFamily="34" charset="0"/>
              </a:endParaRPr>
            </a:p>
          </p:txBody>
        </p:sp>
      </p:grpSp>
      <p:pic>
        <p:nvPicPr>
          <p:cNvPr id="217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613" y="2740025"/>
            <a:ext cx="26035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82" name="Title 1"/>
          <p:cNvSpPr txBox="1">
            <a:spLocks/>
          </p:cNvSpPr>
          <p:nvPr/>
        </p:nvSpPr>
        <p:spPr>
          <a:xfrm>
            <a:off x="0" y="-15648"/>
            <a:ext cx="7874000" cy="683305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Multiple Access Links, Protocols</a:t>
            </a:r>
            <a:endParaRPr lang="en-US" dirty="0"/>
          </a:p>
        </p:txBody>
      </p:sp>
      <p:sp>
        <p:nvSpPr>
          <p:cNvPr id="183" name="TextBox 182"/>
          <p:cNvSpPr txBox="1"/>
          <p:nvPr/>
        </p:nvSpPr>
        <p:spPr>
          <a:xfrm>
            <a:off x="138546" y="770229"/>
            <a:ext cx="91432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“Taking turns” MAC protocols: Cable Access Networks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678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9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9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82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24" name="Rectangle 4"/>
          <p:cNvSpPr>
            <a:spLocks noChangeArrowheads="1"/>
          </p:cNvSpPr>
          <p:nvPr/>
        </p:nvSpPr>
        <p:spPr bwMode="auto">
          <a:xfrm>
            <a:off x="915988" y="4119563"/>
            <a:ext cx="7832725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defRPr/>
            </a:pPr>
            <a:r>
              <a:rPr lang="en-US" sz="2800" i="0" dirty="0">
                <a:solidFill>
                  <a:srgbClr val="CC0000"/>
                </a:solidFill>
                <a:latin typeface="Gill Sans MT" charset="0"/>
                <a:ea typeface="ＭＳ Ｐゴシック" charset="0"/>
              </a:rPr>
              <a:t>DOCSIS: </a:t>
            </a:r>
            <a:r>
              <a:rPr lang="en-US" sz="2800" i="0" dirty="0">
                <a:latin typeface="Gill Sans MT" charset="0"/>
                <a:ea typeface="ＭＳ Ｐゴシック" charset="0"/>
              </a:rPr>
              <a:t>data over cable service interface spec </a:t>
            </a:r>
            <a:endParaRPr lang="en-US" sz="2800" b="1" i="0" dirty="0">
              <a:latin typeface="Gill Sans MT" charset="0"/>
              <a:ea typeface="ＭＳ Ｐゴシック" charset="0"/>
            </a:endParaRP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400" i="0" dirty="0">
                <a:latin typeface="Gill Sans MT" charset="0"/>
                <a:ea typeface="ＭＳ Ｐゴシック" charset="0"/>
              </a:rPr>
              <a:t>FDM over upstream, downstream frequency channels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400" i="0" dirty="0">
                <a:latin typeface="Gill Sans MT" charset="0"/>
                <a:ea typeface="ＭＳ Ｐゴシック" charset="0"/>
              </a:rPr>
              <a:t>TDM upstream: some slots assigned, some have contention</a:t>
            </a:r>
          </a:p>
          <a:p>
            <a:pPr marL="800100" lvl="1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i="0" dirty="0">
                <a:latin typeface="Gill Sans MT" charset="0"/>
                <a:ea typeface="ＭＳ Ｐゴシック" charset="0"/>
              </a:rPr>
              <a:t>downstream MAP frame: assigns upstream slots</a:t>
            </a:r>
          </a:p>
          <a:p>
            <a:pPr marL="800100" lvl="1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i="0" dirty="0">
                <a:latin typeface="Gill Sans MT" charset="0"/>
                <a:ea typeface="ＭＳ Ｐゴシック" charset="0"/>
              </a:rPr>
              <a:t>request for upstream slots (and data) transmitted random access (binary </a:t>
            </a:r>
            <a:r>
              <a:rPr lang="en-US" sz="2400" i="0" dirty="0" err="1">
                <a:latin typeface="Gill Sans MT" charset="0"/>
                <a:ea typeface="ＭＳ Ｐゴシック" charset="0"/>
              </a:rPr>
              <a:t>backoff</a:t>
            </a:r>
            <a:r>
              <a:rPr lang="en-US" sz="2400" i="0" dirty="0">
                <a:latin typeface="Gill Sans MT" charset="0"/>
                <a:ea typeface="ＭＳ Ｐゴシック" charset="0"/>
              </a:rPr>
              <a:t>) in selected slots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2800" i="0" dirty="0">
                <a:latin typeface="Gill Sans MT" charset="0"/>
                <a:ea typeface="ＭＳ Ｐゴシック" charset="0"/>
              </a:rPr>
              <a:t> </a:t>
            </a:r>
          </a:p>
        </p:txBody>
      </p:sp>
      <p:grpSp>
        <p:nvGrpSpPr>
          <p:cNvPr id="116740" name="Group 3"/>
          <p:cNvGrpSpPr>
            <a:grpSpLocks/>
          </p:cNvGrpSpPr>
          <p:nvPr/>
        </p:nvGrpSpPr>
        <p:grpSpPr bwMode="auto">
          <a:xfrm>
            <a:off x="636588" y="1304925"/>
            <a:ext cx="8008937" cy="2705100"/>
            <a:chOff x="871157" y="3598021"/>
            <a:chExt cx="8009425" cy="2705644"/>
          </a:xfrm>
        </p:grpSpPr>
        <p:sp>
          <p:nvSpPr>
            <p:cNvPr id="6" name="Rectangle 5"/>
            <p:cNvSpPr/>
            <p:nvPr/>
          </p:nvSpPr>
          <p:spPr>
            <a:xfrm>
              <a:off x="4227336" y="3679000"/>
              <a:ext cx="970021" cy="425536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Arial"/>
                <a:cs typeface="Arial"/>
              </a:endParaRPr>
            </a:p>
          </p:txBody>
        </p:sp>
        <p:sp>
          <p:nvSpPr>
            <p:cNvPr id="116744" name="TextBox 6"/>
            <p:cNvSpPr txBox="1">
              <a:spLocks noChangeArrowheads="1"/>
            </p:cNvSpPr>
            <p:nvPr/>
          </p:nvSpPr>
          <p:spPr bwMode="auto">
            <a:xfrm>
              <a:off x="4154488" y="3716338"/>
              <a:ext cx="103649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ts val="1200"/>
                </a:lnSpc>
              </a:pPr>
              <a:r>
                <a:rPr lang="en-US" altLang="en-US" sz="1000">
                  <a:latin typeface="Arial" panose="020B0604020202020204" pitchFamily="34" charset="0"/>
                  <a:cs typeface="Arial" panose="020B0604020202020204" pitchFamily="34" charset="0"/>
                </a:rPr>
                <a:t>MAP frame for</a:t>
              </a:r>
            </a:p>
            <a:p>
              <a:pPr>
                <a:lnSpc>
                  <a:spcPts val="1200"/>
                </a:lnSpc>
              </a:pPr>
              <a:r>
                <a:rPr lang="en-US" altLang="en-US" sz="1000">
                  <a:latin typeface="Arial" panose="020B0604020202020204" pitchFamily="34" charset="0"/>
                  <a:cs typeface="Arial" panose="020B0604020202020204" pitchFamily="34" charset="0"/>
                </a:rPr>
                <a:t>Interval [t1, t2]</a:t>
              </a:r>
            </a:p>
          </p:txBody>
        </p:sp>
        <p:sp>
          <p:nvSpPr>
            <p:cNvPr id="116745" name="TextBox 28"/>
            <p:cNvSpPr txBox="1">
              <a:spLocks noChangeArrowheads="1"/>
            </p:cNvSpPr>
            <p:nvPr/>
          </p:nvSpPr>
          <p:spPr bwMode="auto">
            <a:xfrm>
              <a:off x="6127750" y="5278438"/>
              <a:ext cx="275283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400">
                  <a:latin typeface="Arial" panose="020B0604020202020204" pitchFamily="34" charset="0"/>
                  <a:cs typeface="Arial" panose="020B0604020202020204" pitchFamily="34" charset="0"/>
                </a:rPr>
                <a:t>Residences with cable modems</a:t>
              </a:r>
            </a:p>
          </p:txBody>
        </p:sp>
        <p:sp>
          <p:nvSpPr>
            <p:cNvPr id="30" name="Down Arrow 29"/>
            <p:cNvSpPr/>
            <p:nvPr/>
          </p:nvSpPr>
          <p:spPr>
            <a:xfrm rot="16200000">
              <a:off x="4257473" y="2472510"/>
              <a:ext cx="390604" cy="3607020"/>
            </a:xfrm>
            <a:prstGeom prst="downArrow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Arial"/>
                <a:cs typeface="Arial"/>
              </a:endParaRPr>
            </a:p>
          </p:txBody>
        </p:sp>
        <p:sp>
          <p:nvSpPr>
            <p:cNvPr id="31" name="Down Arrow 30"/>
            <p:cNvSpPr/>
            <p:nvPr/>
          </p:nvSpPr>
          <p:spPr>
            <a:xfrm rot="5400000">
              <a:off x="4198733" y="2898046"/>
              <a:ext cx="374725" cy="3607020"/>
            </a:xfrm>
            <a:prstGeom prst="downArrow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Arial"/>
                <a:cs typeface="Arial"/>
              </a:endParaRPr>
            </a:p>
          </p:txBody>
        </p:sp>
        <p:sp>
          <p:nvSpPr>
            <p:cNvPr id="116748" name="TextBox 31"/>
            <p:cNvSpPr txBox="1">
              <a:spLocks noChangeArrowheads="1"/>
            </p:cNvSpPr>
            <p:nvPr/>
          </p:nvSpPr>
          <p:spPr bwMode="auto">
            <a:xfrm>
              <a:off x="3505200" y="4124325"/>
              <a:ext cx="174525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200">
                  <a:latin typeface="Arial" panose="020B0604020202020204" pitchFamily="34" charset="0"/>
                  <a:cs typeface="Arial" panose="020B0604020202020204" pitchFamily="34" charset="0"/>
                </a:rPr>
                <a:t>Downstream channel i</a:t>
              </a:r>
            </a:p>
          </p:txBody>
        </p:sp>
        <p:sp>
          <p:nvSpPr>
            <p:cNvPr id="116749" name="TextBox 32"/>
            <p:cNvSpPr txBox="1">
              <a:spLocks noChangeArrowheads="1"/>
            </p:cNvSpPr>
            <p:nvPr/>
          </p:nvSpPr>
          <p:spPr bwMode="auto">
            <a:xfrm>
              <a:off x="3648075" y="4546600"/>
              <a:ext cx="154853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200">
                  <a:latin typeface="Arial" panose="020B0604020202020204" pitchFamily="34" charset="0"/>
                  <a:cs typeface="Arial" panose="020B0604020202020204" pitchFamily="34" charset="0"/>
                </a:rPr>
                <a:t>Upstream channel j</a:t>
              </a:r>
            </a:p>
          </p:txBody>
        </p:sp>
        <p:pic>
          <p:nvPicPr>
            <p:cNvPr id="36884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0223" y="3796499"/>
              <a:ext cx="817612" cy="2429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cxnSp>
          <p:nvCxnSpPr>
            <p:cNvPr id="35" name="Straight Connector 34"/>
            <p:cNvCxnSpPr/>
            <p:nvPr/>
          </p:nvCxnSpPr>
          <p:spPr>
            <a:xfrm>
              <a:off x="3060452" y="5238239"/>
              <a:ext cx="2756068" cy="476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3119194" y="5044525"/>
              <a:ext cx="0" cy="1905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>
              <a:off x="3204924" y="5130267"/>
              <a:ext cx="3175" cy="1079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3285891" y="5130267"/>
              <a:ext cx="3175" cy="1079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>
              <a:off x="3366859" y="5133443"/>
              <a:ext cx="1587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>
              <a:off x="3447826" y="5133443"/>
              <a:ext cx="1588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H="1">
              <a:off x="3528794" y="5133443"/>
              <a:ext cx="1587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>
              <a:off x="3608174" y="5133443"/>
              <a:ext cx="3175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H="1">
              <a:off x="3689141" y="5133443"/>
              <a:ext cx="3175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>
              <a:off x="3770109" y="5133443"/>
              <a:ext cx="3175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H="1">
              <a:off x="3851076" y="5133443"/>
              <a:ext cx="3175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H="1">
              <a:off x="3939981" y="5133443"/>
              <a:ext cx="1588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H="1">
              <a:off x="4019361" y="5133443"/>
              <a:ext cx="3175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>
              <a:off x="4100329" y="5133443"/>
              <a:ext cx="3175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H="1">
              <a:off x="4181296" y="5133443"/>
              <a:ext cx="3175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H="1">
              <a:off x="4262264" y="5133443"/>
              <a:ext cx="3175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>
              <a:off x="4343231" y="5133443"/>
              <a:ext cx="1588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H="1">
              <a:off x="4424198" y="5133443"/>
              <a:ext cx="1587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>
              <a:off x="4505165" y="5133443"/>
              <a:ext cx="1588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H="1">
              <a:off x="4584545" y="5133443"/>
              <a:ext cx="3175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>
              <a:off x="4678214" y="5133443"/>
              <a:ext cx="3175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>
              <a:off x="4767119" y="5133443"/>
              <a:ext cx="1587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H="1">
              <a:off x="4848086" y="5133443"/>
              <a:ext cx="1588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H="1">
              <a:off x="4929054" y="5133443"/>
              <a:ext cx="1587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H="1">
              <a:off x="5008434" y="5133443"/>
              <a:ext cx="3175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H="1">
              <a:off x="5089401" y="5133443"/>
              <a:ext cx="3175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H="1">
              <a:off x="5170369" y="5133443"/>
              <a:ext cx="3175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H="1">
              <a:off x="5251336" y="5133443"/>
              <a:ext cx="3175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H="1">
              <a:off x="5332304" y="5133443"/>
              <a:ext cx="1587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H="1">
              <a:off x="5413271" y="5133443"/>
              <a:ext cx="1588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5508527" y="5044525"/>
              <a:ext cx="0" cy="1905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782" name="TextBox 65"/>
            <p:cNvSpPr txBox="1">
              <a:spLocks noChangeArrowheads="1"/>
            </p:cNvSpPr>
            <p:nvPr/>
          </p:nvSpPr>
          <p:spPr bwMode="auto">
            <a:xfrm>
              <a:off x="2998788" y="5230813"/>
              <a:ext cx="35583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600"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  <a:r>
                <a:rPr lang="en-US" altLang="en-US" sz="1600" baseline="-2500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16783" name="TextBox 66"/>
            <p:cNvSpPr txBox="1">
              <a:spLocks noChangeArrowheads="1"/>
            </p:cNvSpPr>
            <p:nvPr/>
          </p:nvSpPr>
          <p:spPr bwMode="auto">
            <a:xfrm>
              <a:off x="5389563" y="5246688"/>
              <a:ext cx="35583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600"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  <a:r>
                <a:rPr lang="en-US" altLang="en-US" sz="1600" baseline="-2500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cxnSp>
          <p:nvCxnSpPr>
            <p:cNvPr id="68" name="Straight Connector 67"/>
            <p:cNvCxnSpPr/>
            <p:nvPr/>
          </p:nvCxnSpPr>
          <p:spPr>
            <a:xfrm>
              <a:off x="3111255" y="5322393"/>
              <a:ext cx="577885" cy="3176"/>
            </a:xfrm>
            <a:prstGeom prst="line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3679615" y="5328744"/>
              <a:ext cx="1870189" cy="1588"/>
            </a:xfrm>
            <a:prstGeom prst="line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3400198" y="5376379"/>
              <a:ext cx="4763" cy="5128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4573433" y="5384318"/>
              <a:ext cx="6350" cy="51445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788" name="TextBox 71"/>
            <p:cNvSpPr txBox="1">
              <a:spLocks noChangeArrowheads="1"/>
            </p:cNvSpPr>
            <p:nvPr/>
          </p:nvSpPr>
          <p:spPr bwMode="auto">
            <a:xfrm>
              <a:off x="4476750" y="5842000"/>
              <a:ext cx="320801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200">
                  <a:latin typeface="Arial" panose="020B0604020202020204" pitchFamily="34" charset="0"/>
                  <a:cs typeface="Arial" panose="020B0604020202020204" pitchFamily="34" charset="0"/>
                </a:rPr>
                <a:t>Assigned minislots containing cable modem</a:t>
              </a:r>
            </a:p>
            <a:p>
              <a:r>
                <a:rPr lang="en-US" altLang="en-US" sz="1200">
                  <a:latin typeface="Arial" panose="020B0604020202020204" pitchFamily="34" charset="0"/>
                  <a:cs typeface="Arial" panose="020B0604020202020204" pitchFamily="34" charset="0"/>
                </a:rPr>
                <a:t>upstream data frames</a:t>
              </a:r>
            </a:p>
          </p:txBody>
        </p:sp>
        <p:sp>
          <p:nvSpPr>
            <p:cNvPr id="116789" name="TextBox 72"/>
            <p:cNvSpPr txBox="1">
              <a:spLocks noChangeArrowheads="1"/>
            </p:cNvSpPr>
            <p:nvPr/>
          </p:nvSpPr>
          <p:spPr bwMode="auto">
            <a:xfrm>
              <a:off x="2579688" y="5840413"/>
              <a:ext cx="189042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200">
                  <a:latin typeface="Arial" panose="020B0604020202020204" pitchFamily="34" charset="0"/>
                  <a:cs typeface="Arial" panose="020B0604020202020204" pitchFamily="34" charset="0"/>
                </a:rPr>
                <a:t>Minislots containing </a:t>
              </a:r>
            </a:p>
            <a:p>
              <a:r>
                <a:rPr lang="en-US" altLang="en-US" sz="1200">
                  <a:latin typeface="Arial" panose="020B0604020202020204" pitchFamily="34" charset="0"/>
                  <a:cs typeface="Arial" panose="020B0604020202020204" pitchFamily="34" charset="0"/>
                </a:rPr>
                <a:t>minislots request frames</a:t>
              </a:r>
            </a:p>
          </p:txBody>
        </p:sp>
        <p:sp>
          <p:nvSpPr>
            <p:cNvPr id="116790" name="Rectangle 44"/>
            <p:cNvSpPr>
              <a:spLocks noChangeArrowheads="1"/>
            </p:cNvSpPr>
            <p:nvPr/>
          </p:nvSpPr>
          <p:spPr bwMode="auto">
            <a:xfrm>
              <a:off x="1431405" y="4202429"/>
              <a:ext cx="955675" cy="7000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i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16791" name="Text Box 45"/>
            <p:cNvSpPr txBox="1">
              <a:spLocks noChangeArrowheads="1"/>
            </p:cNvSpPr>
            <p:nvPr/>
          </p:nvSpPr>
          <p:spPr bwMode="auto">
            <a:xfrm>
              <a:off x="871157" y="3661398"/>
              <a:ext cx="1925637" cy="287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altLang="en-US" sz="1600" i="0">
                  <a:solidFill>
                    <a:srgbClr val="000000"/>
                  </a:solidFill>
                  <a:latin typeface="Arial" panose="020B0604020202020204" pitchFamily="34" charset="0"/>
                </a:rPr>
                <a:t>cable headend</a:t>
              </a:r>
            </a:p>
          </p:txBody>
        </p:sp>
        <p:sp>
          <p:nvSpPr>
            <p:cNvPr id="77" name="Text Box 126"/>
            <p:cNvSpPr txBox="1">
              <a:spLocks noChangeArrowheads="1"/>
            </p:cNvSpPr>
            <p:nvPr/>
          </p:nvSpPr>
          <p:spPr bwMode="auto">
            <a:xfrm>
              <a:off x="1296633" y="4171224"/>
              <a:ext cx="950970" cy="3366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i="0" dirty="0" smtClean="0">
                  <a:solidFill>
                    <a:srgbClr val="000000"/>
                  </a:solidFill>
                </a:rPr>
                <a:t>CMTS</a:t>
              </a:r>
            </a:p>
          </p:txBody>
        </p:sp>
        <p:sp>
          <p:nvSpPr>
            <p:cNvPr id="78" name="AutoShape 127"/>
            <p:cNvSpPr>
              <a:spLocks noChangeArrowheads="1"/>
            </p:cNvSpPr>
            <p:nvPr/>
          </p:nvSpPr>
          <p:spPr bwMode="auto">
            <a:xfrm>
              <a:off x="1336322" y="3939403"/>
              <a:ext cx="1206574" cy="261990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prstDash val="dash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 i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pic>
          <p:nvPicPr>
            <p:cNvPr id="79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2949" y="4326831"/>
              <a:ext cx="258778" cy="5208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grpSp>
          <p:nvGrpSpPr>
            <p:cNvPr id="116795" name="Group 77"/>
            <p:cNvGrpSpPr>
              <a:grpSpLocks/>
            </p:cNvGrpSpPr>
            <p:nvPr/>
          </p:nvGrpSpPr>
          <p:grpSpPr bwMode="auto">
            <a:xfrm flipH="1">
              <a:off x="6302761" y="3598021"/>
              <a:ext cx="1034814" cy="625180"/>
              <a:chOff x="-490" y="1664"/>
              <a:chExt cx="1429" cy="842"/>
            </a:xfrm>
          </p:grpSpPr>
          <p:sp>
            <p:nvSpPr>
              <p:cNvPr id="106" name="AutoShape 78"/>
              <p:cNvSpPr>
                <a:spLocks noChangeArrowheads="1"/>
              </p:cNvSpPr>
              <p:nvPr/>
            </p:nvSpPr>
            <p:spPr bwMode="auto">
              <a:xfrm>
                <a:off x="-490" y="1664"/>
                <a:ext cx="1429" cy="295"/>
              </a:xfrm>
              <a:prstGeom prst="triangle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400" i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grpSp>
            <p:nvGrpSpPr>
              <p:cNvPr id="116848" name="Group 79"/>
              <p:cNvGrpSpPr>
                <a:grpSpLocks/>
              </p:cNvGrpSpPr>
              <p:nvPr/>
            </p:nvGrpSpPr>
            <p:grpSpPr bwMode="auto">
              <a:xfrm>
                <a:off x="-427" y="1737"/>
                <a:ext cx="1217" cy="769"/>
                <a:chOff x="-427" y="1737"/>
                <a:chExt cx="1217" cy="769"/>
              </a:xfrm>
            </p:grpSpPr>
            <p:sp>
              <p:nvSpPr>
                <p:cNvPr id="108" name="Rectangle 80"/>
                <p:cNvSpPr>
                  <a:spLocks noChangeArrowheads="1"/>
                </p:cNvSpPr>
                <p:nvPr/>
              </p:nvSpPr>
              <p:spPr bwMode="auto">
                <a:xfrm>
                  <a:off x="-336" y="1923"/>
                  <a:ext cx="1127" cy="584"/>
                </a:xfrm>
                <a:prstGeom prst="rect">
                  <a:avLst/>
                </a:prstGeom>
                <a:solidFill>
                  <a:srgbClr val="DDDD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400" i="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116850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-150" y="2270"/>
                  <a:ext cx="230" cy="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grpSp>
              <p:nvGrpSpPr>
                <p:cNvPr id="116851" name="Group 82"/>
                <p:cNvGrpSpPr>
                  <a:grpSpLocks/>
                </p:cNvGrpSpPr>
                <p:nvPr/>
              </p:nvGrpSpPr>
              <p:grpSpPr bwMode="auto">
                <a:xfrm>
                  <a:off x="68" y="2192"/>
                  <a:ext cx="387" cy="139"/>
                  <a:chOff x="322" y="890"/>
                  <a:chExt cx="872" cy="339"/>
                </a:xfrm>
              </p:grpSpPr>
              <p:sp>
                <p:nvSpPr>
                  <p:cNvPr id="116" name="Rectangle 83"/>
                  <p:cNvSpPr>
                    <a:spLocks noChangeArrowheads="1"/>
                  </p:cNvSpPr>
                  <p:nvPr/>
                </p:nvSpPr>
                <p:spPr bwMode="auto">
                  <a:xfrm>
                    <a:off x="335" y="1000"/>
                    <a:ext cx="855" cy="229"/>
                  </a:xfrm>
                  <a:prstGeom prst="rect">
                    <a:avLst/>
                  </a:pr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Arial" charset="0"/>
                    </a:endParaRPr>
                  </a:p>
                </p:txBody>
              </p:sp>
              <p:sp>
                <p:nvSpPr>
                  <p:cNvPr id="117" name="Rectangle 84"/>
                  <p:cNvSpPr>
                    <a:spLocks noChangeArrowheads="1"/>
                  </p:cNvSpPr>
                  <p:nvPr/>
                </p:nvSpPr>
                <p:spPr bwMode="auto">
                  <a:xfrm>
                    <a:off x="404" y="1073"/>
                    <a:ext cx="44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Arial" charset="0"/>
                    </a:endParaRPr>
                  </a:p>
                </p:txBody>
              </p:sp>
              <p:sp>
                <p:nvSpPr>
                  <p:cNvPr id="118" name="Rectangle 85"/>
                  <p:cNvSpPr>
                    <a:spLocks noChangeArrowheads="1"/>
                  </p:cNvSpPr>
                  <p:nvPr/>
                </p:nvSpPr>
                <p:spPr bwMode="auto">
                  <a:xfrm>
                    <a:off x="468" y="1073"/>
                    <a:ext cx="54" cy="57"/>
                  </a:xfrm>
                  <a:prstGeom prst="rect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Arial" charset="0"/>
                    </a:endParaRPr>
                  </a:p>
                </p:txBody>
              </p:sp>
              <p:sp>
                <p:nvSpPr>
                  <p:cNvPr id="119" name="Rectangle 86"/>
                  <p:cNvSpPr>
                    <a:spLocks noChangeArrowheads="1"/>
                  </p:cNvSpPr>
                  <p:nvPr/>
                </p:nvSpPr>
                <p:spPr bwMode="auto">
                  <a:xfrm>
                    <a:off x="537" y="1068"/>
                    <a:ext cx="59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Arial" charset="0"/>
                    </a:endParaRPr>
                  </a:p>
                </p:txBody>
              </p:sp>
              <p:sp>
                <p:nvSpPr>
                  <p:cNvPr id="120" name="Rectangle 87"/>
                  <p:cNvSpPr>
                    <a:spLocks noChangeArrowheads="1"/>
                  </p:cNvSpPr>
                  <p:nvPr/>
                </p:nvSpPr>
                <p:spPr bwMode="auto">
                  <a:xfrm>
                    <a:off x="616" y="1068"/>
                    <a:ext cx="54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Arial" charset="0"/>
                    </a:endParaRPr>
                  </a:p>
                </p:txBody>
              </p:sp>
              <p:sp>
                <p:nvSpPr>
                  <p:cNvPr id="116862" name="AutoShape 88"/>
                  <p:cNvSpPr>
                    <a:spLocks noChangeArrowheads="1"/>
                  </p:cNvSpPr>
                  <p:nvPr/>
                </p:nvSpPr>
                <p:spPr bwMode="auto">
                  <a:xfrm rot="10800000" flipH="1">
                    <a:off x="322" y="890"/>
                    <a:ext cx="859" cy="11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4501 w 21600"/>
                      <a:gd name="T13" fmla="*/ 4516 h 21600"/>
                      <a:gd name="T14" fmla="*/ 17099 w 21600"/>
                      <a:gd name="T15" fmla="*/ 17084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pic>
              <p:nvPicPr>
                <p:cNvPr id="116852" name="Picture 89" descr="desktop_computer_stylized_small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427" y="2049"/>
                  <a:ext cx="447" cy="4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12" name="Rectangle 90"/>
                <p:cNvSpPr>
                  <a:spLocks noChangeArrowheads="1"/>
                </p:cNvSpPr>
                <p:nvPr/>
              </p:nvSpPr>
              <p:spPr bwMode="auto">
                <a:xfrm>
                  <a:off x="530" y="2233"/>
                  <a:ext cx="103" cy="90"/>
                </a:xfrm>
                <a:prstGeom prst="rect">
                  <a:avLst/>
                </a:prstGeom>
                <a:solidFill>
                  <a:srgbClr val="0000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400" i="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116854" name="Freeform 91"/>
                <p:cNvSpPr>
                  <a:spLocks/>
                </p:cNvSpPr>
                <p:nvPr/>
              </p:nvSpPr>
              <p:spPr bwMode="auto">
                <a:xfrm>
                  <a:off x="282" y="1951"/>
                  <a:ext cx="302" cy="274"/>
                </a:xfrm>
                <a:custGeom>
                  <a:avLst/>
                  <a:gdLst>
                    <a:gd name="T0" fmla="*/ 47 w 381"/>
                    <a:gd name="T1" fmla="*/ 274 h 274"/>
                    <a:gd name="T2" fmla="*/ 47 w 381"/>
                    <a:gd name="T3" fmla="*/ 130 h 274"/>
                    <a:gd name="T4" fmla="*/ 0 w 381"/>
                    <a:gd name="T5" fmla="*/ 0 h 27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81" h="274">
                      <a:moveTo>
                        <a:pt x="381" y="274"/>
                      </a:moveTo>
                      <a:lnTo>
                        <a:pt x="381" y="13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" name="Line 92"/>
                <p:cNvSpPr>
                  <a:spLocks noChangeShapeType="1"/>
                </p:cNvSpPr>
                <p:nvPr/>
              </p:nvSpPr>
              <p:spPr bwMode="auto">
                <a:xfrm flipH="1">
                  <a:off x="470" y="2271"/>
                  <a:ext cx="15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400" i="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  <p:pic>
              <p:nvPicPr>
                <p:cNvPr id="116856" name="Picture 93" descr="tv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" y="1737"/>
                  <a:ext cx="476" cy="4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grpSp>
          <p:nvGrpSpPr>
            <p:cNvPr id="116796" name="Group 77"/>
            <p:cNvGrpSpPr>
              <a:grpSpLocks/>
            </p:cNvGrpSpPr>
            <p:nvPr/>
          </p:nvGrpSpPr>
          <p:grpSpPr bwMode="auto">
            <a:xfrm flipH="1">
              <a:off x="7513460" y="3950311"/>
              <a:ext cx="1034814" cy="625180"/>
              <a:chOff x="-490" y="1664"/>
              <a:chExt cx="1429" cy="842"/>
            </a:xfrm>
          </p:grpSpPr>
          <p:sp>
            <p:nvSpPr>
              <p:cNvPr id="178" name="AutoShape 78"/>
              <p:cNvSpPr>
                <a:spLocks noChangeArrowheads="1"/>
              </p:cNvSpPr>
              <p:nvPr/>
            </p:nvSpPr>
            <p:spPr bwMode="auto">
              <a:xfrm>
                <a:off x="-491" y="1664"/>
                <a:ext cx="1429" cy="295"/>
              </a:xfrm>
              <a:prstGeom prst="triangle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400" i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grpSp>
            <p:nvGrpSpPr>
              <p:cNvPr id="116832" name="Group 79"/>
              <p:cNvGrpSpPr>
                <a:grpSpLocks/>
              </p:cNvGrpSpPr>
              <p:nvPr/>
            </p:nvGrpSpPr>
            <p:grpSpPr bwMode="auto">
              <a:xfrm>
                <a:off x="-427" y="1737"/>
                <a:ext cx="1217" cy="769"/>
                <a:chOff x="-427" y="1737"/>
                <a:chExt cx="1217" cy="769"/>
              </a:xfrm>
            </p:grpSpPr>
            <p:sp>
              <p:nvSpPr>
                <p:cNvPr id="180" name="Rectangle 80"/>
                <p:cNvSpPr>
                  <a:spLocks noChangeArrowheads="1"/>
                </p:cNvSpPr>
                <p:nvPr/>
              </p:nvSpPr>
              <p:spPr bwMode="auto">
                <a:xfrm>
                  <a:off x="-337" y="1923"/>
                  <a:ext cx="1127" cy="584"/>
                </a:xfrm>
                <a:prstGeom prst="rect">
                  <a:avLst/>
                </a:prstGeom>
                <a:solidFill>
                  <a:srgbClr val="DDDD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400" i="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116834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-150" y="2270"/>
                  <a:ext cx="230" cy="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grpSp>
              <p:nvGrpSpPr>
                <p:cNvPr id="116835" name="Group 82"/>
                <p:cNvGrpSpPr>
                  <a:grpSpLocks/>
                </p:cNvGrpSpPr>
                <p:nvPr/>
              </p:nvGrpSpPr>
              <p:grpSpPr bwMode="auto">
                <a:xfrm>
                  <a:off x="68" y="2192"/>
                  <a:ext cx="387" cy="139"/>
                  <a:chOff x="322" y="890"/>
                  <a:chExt cx="872" cy="339"/>
                </a:xfrm>
              </p:grpSpPr>
              <p:sp>
                <p:nvSpPr>
                  <p:cNvPr id="188" name="Rectangle 83"/>
                  <p:cNvSpPr>
                    <a:spLocks noChangeArrowheads="1"/>
                  </p:cNvSpPr>
                  <p:nvPr/>
                </p:nvSpPr>
                <p:spPr bwMode="auto">
                  <a:xfrm>
                    <a:off x="323" y="1001"/>
                    <a:ext cx="864" cy="229"/>
                  </a:xfrm>
                  <a:prstGeom prst="rect">
                    <a:avLst/>
                  </a:pr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Arial" charset="0"/>
                    </a:endParaRPr>
                  </a:p>
                </p:txBody>
              </p:sp>
              <p:sp>
                <p:nvSpPr>
                  <p:cNvPr id="189" name="Rectangle 84"/>
                  <p:cNvSpPr>
                    <a:spLocks noChangeArrowheads="1"/>
                  </p:cNvSpPr>
                  <p:nvPr/>
                </p:nvSpPr>
                <p:spPr bwMode="auto">
                  <a:xfrm>
                    <a:off x="392" y="1074"/>
                    <a:ext cx="54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Arial" charset="0"/>
                    </a:endParaRPr>
                  </a:p>
                </p:txBody>
              </p:sp>
              <p:sp>
                <p:nvSpPr>
                  <p:cNvPr id="190" name="Rectangle 85"/>
                  <p:cNvSpPr>
                    <a:spLocks noChangeArrowheads="1"/>
                  </p:cNvSpPr>
                  <p:nvPr/>
                </p:nvSpPr>
                <p:spPr bwMode="auto">
                  <a:xfrm>
                    <a:off x="466" y="1074"/>
                    <a:ext cx="54" cy="57"/>
                  </a:xfrm>
                  <a:prstGeom prst="rect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Arial" charset="0"/>
                    </a:endParaRPr>
                  </a:p>
                </p:txBody>
              </p:sp>
              <p:sp>
                <p:nvSpPr>
                  <p:cNvPr id="191" name="Rectangle 86"/>
                  <p:cNvSpPr>
                    <a:spLocks noChangeArrowheads="1"/>
                  </p:cNvSpPr>
                  <p:nvPr/>
                </p:nvSpPr>
                <p:spPr bwMode="auto">
                  <a:xfrm>
                    <a:off x="535" y="1069"/>
                    <a:ext cx="59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Arial" charset="0"/>
                    </a:endParaRPr>
                  </a:p>
                </p:txBody>
              </p:sp>
              <p:sp>
                <p:nvSpPr>
                  <p:cNvPr id="192" name="Rectangle 87"/>
                  <p:cNvSpPr>
                    <a:spLocks noChangeArrowheads="1"/>
                  </p:cNvSpPr>
                  <p:nvPr/>
                </p:nvSpPr>
                <p:spPr bwMode="auto">
                  <a:xfrm>
                    <a:off x="614" y="1069"/>
                    <a:ext cx="54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Arial" charset="0"/>
                    </a:endParaRPr>
                  </a:p>
                </p:txBody>
              </p:sp>
              <p:sp>
                <p:nvSpPr>
                  <p:cNvPr id="116846" name="AutoShape 88"/>
                  <p:cNvSpPr>
                    <a:spLocks noChangeArrowheads="1"/>
                  </p:cNvSpPr>
                  <p:nvPr/>
                </p:nvSpPr>
                <p:spPr bwMode="auto">
                  <a:xfrm rot="10800000" flipH="1">
                    <a:off x="322" y="890"/>
                    <a:ext cx="859" cy="11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4501 w 21600"/>
                      <a:gd name="T13" fmla="*/ 4516 h 21600"/>
                      <a:gd name="T14" fmla="*/ 17099 w 21600"/>
                      <a:gd name="T15" fmla="*/ 17084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pic>
              <p:nvPicPr>
                <p:cNvPr id="116836" name="Picture 89" descr="desktop_computer_stylized_small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427" y="2049"/>
                  <a:ext cx="447" cy="4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84" name="Rectangle 90"/>
                <p:cNvSpPr>
                  <a:spLocks noChangeArrowheads="1"/>
                </p:cNvSpPr>
                <p:nvPr/>
              </p:nvSpPr>
              <p:spPr bwMode="auto">
                <a:xfrm>
                  <a:off x="529" y="2233"/>
                  <a:ext cx="103" cy="90"/>
                </a:xfrm>
                <a:prstGeom prst="rect">
                  <a:avLst/>
                </a:prstGeom>
                <a:solidFill>
                  <a:srgbClr val="0000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400" i="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116838" name="Freeform 91"/>
                <p:cNvSpPr>
                  <a:spLocks/>
                </p:cNvSpPr>
                <p:nvPr/>
              </p:nvSpPr>
              <p:spPr bwMode="auto">
                <a:xfrm>
                  <a:off x="282" y="1951"/>
                  <a:ext cx="302" cy="274"/>
                </a:xfrm>
                <a:custGeom>
                  <a:avLst/>
                  <a:gdLst>
                    <a:gd name="T0" fmla="*/ 47 w 381"/>
                    <a:gd name="T1" fmla="*/ 274 h 274"/>
                    <a:gd name="T2" fmla="*/ 47 w 381"/>
                    <a:gd name="T3" fmla="*/ 130 h 274"/>
                    <a:gd name="T4" fmla="*/ 0 w 381"/>
                    <a:gd name="T5" fmla="*/ 0 h 27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81" h="274">
                      <a:moveTo>
                        <a:pt x="381" y="274"/>
                      </a:moveTo>
                      <a:lnTo>
                        <a:pt x="381" y="13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" name="Line 92"/>
                <p:cNvSpPr>
                  <a:spLocks noChangeShapeType="1"/>
                </p:cNvSpPr>
                <p:nvPr/>
              </p:nvSpPr>
              <p:spPr bwMode="auto">
                <a:xfrm flipH="1">
                  <a:off x="470" y="2272"/>
                  <a:ext cx="15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400" i="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  <p:pic>
              <p:nvPicPr>
                <p:cNvPr id="116840" name="Picture 93" descr="tv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" y="1737"/>
                  <a:ext cx="476" cy="4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grpSp>
          <p:nvGrpSpPr>
            <p:cNvPr id="116797" name="Group 77"/>
            <p:cNvGrpSpPr>
              <a:grpSpLocks/>
            </p:cNvGrpSpPr>
            <p:nvPr/>
          </p:nvGrpSpPr>
          <p:grpSpPr bwMode="auto">
            <a:xfrm flipH="1">
              <a:off x="7313560" y="4655807"/>
              <a:ext cx="1034814" cy="625180"/>
              <a:chOff x="-490" y="1664"/>
              <a:chExt cx="1429" cy="842"/>
            </a:xfrm>
          </p:grpSpPr>
          <p:sp>
            <p:nvSpPr>
              <p:cNvPr id="213" name="AutoShape 78"/>
              <p:cNvSpPr>
                <a:spLocks noChangeArrowheads="1"/>
              </p:cNvSpPr>
              <p:nvPr/>
            </p:nvSpPr>
            <p:spPr bwMode="auto">
              <a:xfrm>
                <a:off x="-491" y="1664"/>
                <a:ext cx="1429" cy="295"/>
              </a:xfrm>
              <a:prstGeom prst="triangle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400" i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grpSp>
            <p:nvGrpSpPr>
              <p:cNvPr id="116816" name="Group 79"/>
              <p:cNvGrpSpPr>
                <a:grpSpLocks/>
              </p:cNvGrpSpPr>
              <p:nvPr/>
            </p:nvGrpSpPr>
            <p:grpSpPr bwMode="auto">
              <a:xfrm>
                <a:off x="-427" y="1737"/>
                <a:ext cx="1217" cy="769"/>
                <a:chOff x="-427" y="1737"/>
                <a:chExt cx="1217" cy="769"/>
              </a:xfrm>
            </p:grpSpPr>
            <p:sp>
              <p:nvSpPr>
                <p:cNvPr id="215" name="Rectangle 80"/>
                <p:cNvSpPr>
                  <a:spLocks noChangeArrowheads="1"/>
                </p:cNvSpPr>
                <p:nvPr/>
              </p:nvSpPr>
              <p:spPr bwMode="auto">
                <a:xfrm>
                  <a:off x="-337" y="1922"/>
                  <a:ext cx="1127" cy="584"/>
                </a:xfrm>
                <a:prstGeom prst="rect">
                  <a:avLst/>
                </a:prstGeom>
                <a:solidFill>
                  <a:srgbClr val="DDDD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400" i="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116818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-150" y="2270"/>
                  <a:ext cx="230" cy="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grpSp>
              <p:nvGrpSpPr>
                <p:cNvPr id="116819" name="Group 82"/>
                <p:cNvGrpSpPr>
                  <a:grpSpLocks/>
                </p:cNvGrpSpPr>
                <p:nvPr/>
              </p:nvGrpSpPr>
              <p:grpSpPr bwMode="auto">
                <a:xfrm>
                  <a:off x="68" y="2192"/>
                  <a:ext cx="387" cy="139"/>
                  <a:chOff x="322" y="890"/>
                  <a:chExt cx="872" cy="339"/>
                </a:xfrm>
              </p:grpSpPr>
              <p:sp>
                <p:nvSpPr>
                  <p:cNvPr id="223" name="Rectangle 83"/>
                  <p:cNvSpPr>
                    <a:spLocks noChangeArrowheads="1"/>
                  </p:cNvSpPr>
                  <p:nvPr/>
                </p:nvSpPr>
                <p:spPr bwMode="auto">
                  <a:xfrm>
                    <a:off x="323" y="999"/>
                    <a:ext cx="864" cy="229"/>
                  </a:xfrm>
                  <a:prstGeom prst="rect">
                    <a:avLst/>
                  </a:pr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Arial" charset="0"/>
                    </a:endParaRPr>
                  </a:p>
                </p:txBody>
              </p:sp>
              <p:sp>
                <p:nvSpPr>
                  <p:cNvPr id="224" name="Rectangle 84"/>
                  <p:cNvSpPr>
                    <a:spLocks noChangeArrowheads="1"/>
                  </p:cNvSpPr>
                  <p:nvPr/>
                </p:nvSpPr>
                <p:spPr bwMode="auto">
                  <a:xfrm>
                    <a:off x="392" y="1072"/>
                    <a:ext cx="54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Arial" charset="0"/>
                    </a:endParaRPr>
                  </a:p>
                </p:txBody>
              </p:sp>
              <p:sp>
                <p:nvSpPr>
                  <p:cNvPr id="225" name="Rectangle 85"/>
                  <p:cNvSpPr>
                    <a:spLocks noChangeArrowheads="1"/>
                  </p:cNvSpPr>
                  <p:nvPr/>
                </p:nvSpPr>
                <p:spPr bwMode="auto">
                  <a:xfrm>
                    <a:off x="466" y="1072"/>
                    <a:ext cx="54" cy="57"/>
                  </a:xfrm>
                  <a:prstGeom prst="rect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Arial" charset="0"/>
                    </a:endParaRPr>
                  </a:p>
                </p:txBody>
              </p:sp>
              <p:sp>
                <p:nvSpPr>
                  <p:cNvPr id="226" name="Rectangle 86"/>
                  <p:cNvSpPr>
                    <a:spLocks noChangeArrowheads="1"/>
                  </p:cNvSpPr>
                  <p:nvPr/>
                </p:nvSpPr>
                <p:spPr bwMode="auto">
                  <a:xfrm>
                    <a:off x="536" y="1067"/>
                    <a:ext cx="59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Arial" charset="0"/>
                    </a:endParaRPr>
                  </a:p>
                </p:txBody>
              </p:sp>
              <p:sp>
                <p:nvSpPr>
                  <p:cNvPr id="227" name="Rectangle 87"/>
                  <p:cNvSpPr>
                    <a:spLocks noChangeArrowheads="1"/>
                  </p:cNvSpPr>
                  <p:nvPr/>
                </p:nvSpPr>
                <p:spPr bwMode="auto">
                  <a:xfrm>
                    <a:off x="615" y="1067"/>
                    <a:ext cx="54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Arial" charset="0"/>
                    </a:endParaRPr>
                  </a:p>
                </p:txBody>
              </p:sp>
              <p:sp>
                <p:nvSpPr>
                  <p:cNvPr id="116830" name="AutoShape 88"/>
                  <p:cNvSpPr>
                    <a:spLocks noChangeArrowheads="1"/>
                  </p:cNvSpPr>
                  <p:nvPr/>
                </p:nvSpPr>
                <p:spPr bwMode="auto">
                  <a:xfrm rot="10800000" flipH="1">
                    <a:off x="322" y="890"/>
                    <a:ext cx="859" cy="11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4501 w 21600"/>
                      <a:gd name="T13" fmla="*/ 4516 h 21600"/>
                      <a:gd name="T14" fmla="*/ 17099 w 21600"/>
                      <a:gd name="T15" fmla="*/ 17084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pic>
              <p:nvPicPr>
                <p:cNvPr id="116820" name="Picture 89" descr="desktop_computer_stylized_small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427" y="2049"/>
                  <a:ext cx="447" cy="4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19" name="Rectangle 90"/>
                <p:cNvSpPr>
                  <a:spLocks noChangeArrowheads="1"/>
                </p:cNvSpPr>
                <p:nvPr/>
              </p:nvSpPr>
              <p:spPr bwMode="auto">
                <a:xfrm>
                  <a:off x="529" y="2232"/>
                  <a:ext cx="103" cy="90"/>
                </a:xfrm>
                <a:prstGeom prst="rect">
                  <a:avLst/>
                </a:prstGeom>
                <a:solidFill>
                  <a:srgbClr val="0000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400" i="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116822" name="Freeform 91"/>
                <p:cNvSpPr>
                  <a:spLocks/>
                </p:cNvSpPr>
                <p:nvPr/>
              </p:nvSpPr>
              <p:spPr bwMode="auto">
                <a:xfrm>
                  <a:off x="282" y="1951"/>
                  <a:ext cx="302" cy="274"/>
                </a:xfrm>
                <a:custGeom>
                  <a:avLst/>
                  <a:gdLst>
                    <a:gd name="T0" fmla="*/ 47 w 381"/>
                    <a:gd name="T1" fmla="*/ 274 h 274"/>
                    <a:gd name="T2" fmla="*/ 47 w 381"/>
                    <a:gd name="T3" fmla="*/ 130 h 274"/>
                    <a:gd name="T4" fmla="*/ 0 w 381"/>
                    <a:gd name="T5" fmla="*/ 0 h 27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81" h="274">
                      <a:moveTo>
                        <a:pt x="381" y="274"/>
                      </a:moveTo>
                      <a:lnTo>
                        <a:pt x="381" y="13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" name="Line 92"/>
                <p:cNvSpPr>
                  <a:spLocks noChangeShapeType="1"/>
                </p:cNvSpPr>
                <p:nvPr/>
              </p:nvSpPr>
              <p:spPr bwMode="auto">
                <a:xfrm flipH="1">
                  <a:off x="470" y="2271"/>
                  <a:ext cx="15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400" i="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  <p:pic>
              <p:nvPicPr>
                <p:cNvPr id="116824" name="Picture 93" descr="tv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" y="1737"/>
                  <a:ext cx="476" cy="4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grpSp>
          <p:nvGrpSpPr>
            <p:cNvPr id="116798" name="Group 77"/>
            <p:cNvGrpSpPr>
              <a:grpSpLocks/>
            </p:cNvGrpSpPr>
            <p:nvPr/>
          </p:nvGrpSpPr>
          <p:grpSpPr bwMode="auto">
            <a:xfrm flipH="1">
              <a:off x="6254794" y="4337877"/>
              <a:ext cx="1034814" cy="625180"/>
              <a:chOff x="-490" y="1664"/>
              <a:chExt cx="1429" cy="842"/>
            </a:xfrm>
          </p:grpSpPr>
          <p:sp>
            <p:nvSpPr>
              <p:cNvPr id="230" name="AutoShape 78"/>
              <p:cNvSpPr>
                <a:spLocks noChangeArrowheads="1"/>
              </p:cNvSpPr>
              <p:nvPr/>
            </p:nvSpPr>
            <p:spPr bwMode="auto">
              <a:xfrm>
                <a:off x="-490" y="1664"/>
                <a:ext cx="1429" cy="295"/>
              </a:xfrm>
              <a:prstGeom prst="triangle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400" i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grpSp>
            <p:nvGrpSpPr>
              <p:cNvPr id="116800" name="Group 79"/>
              <p:cNvGrpSpPr>
                <a:grpSpLocks/>
              </p:cNvGrpSpPr>
              <p:nvPr/>
            </p:nvGrpSpPr>
            <p:grpSpPr bwMode="auto">
              <a:xfrm>
                <a:off x="-427" y="1737"/>
                <a:ext cx="1217" cy="769"/>
                <a:chOff x="-427" y="1737"/>
                <a:chExt cx="1217" cy="769"/>
              </a:xfrm>
            </p:grpSpPr>
            <p:sp>
              <p:nvSpPr>
                <p:cNvPr id="232" name="Rectangle 80"/>
                <p:cNvSpPr>
                  <a:spLocks noChangeArrowheads="1"/>
                </p:cNvSpPr>
                <p:nvPr/>
              </p:nvSpPr>
              <p:spPr bwMode="auto">
                <a:xfrm>
                  <a:off x="-337" y="1923"/>
                  <a:ext cx="1127" cy="584"/>
                </a:xfrm>
                <a:prstGeom prst="rect">
                  <a:avLst/>
                </a:prstGeom>
                <a:solidFill>
                  <a:srgbClr val="DDDD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400" i="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116802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-150" y="2270"/>
                  <a:ext cx="230" cy="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grpSp>
              <p:nvGrpSpPr>
                <p:cNvPr id="116803" name="Group 82"/>
                <p:cNvGrpSpPr>
                  <a:grpSpLocks/>
                </p:cNvGrpSpPr>
                <p:nvPr/>
              </p:nvGrpSpPr>
              <p:grpSpPr bwMode="auto">
                <a:xfrm>
                  <a:off x="68" y="2192"/>
                  <a:ext cx="387" cy="139"/>
                  <a:chOff x="322" y="890"/>
                  <a:chExt cx="872" cy="339"/>
                </a:xfrm>
              </p:grpSpPr>
              <p:sp>
                <p:nvSpPr>
                  <p:cNvPr id="240" name="Rectangle 83"/>
                  <p:cNvSpPr>
                    <a:spLocks noChangeArrowheads="1"/>
                  </p:cNvSpPr>
                  <p:nvPr/>
                </p:nvSpPr>
                <p:spPr bwMode="auto">
                  <a:xfrm>
                    <a:off x="324" y="1000"/>
                    <a:ext cx="864" cy="229"/>
                  </a:xfrm>
                  <a:prstGeom prst="rect">
                    <a:avLst/>
                  </a:pr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Arial" charset="0"/>
                    </a:endParaRPr>
                  </a:p>
                </p:txBody>
              </p:sp>
              <p:sp>
                <p:nvSpPr>
                  <p:cNvPr id="241" name="Rectangle 84"/>
                  <p:cNvSpPr>
                    <a:spLocks noChangeArrowheads="1"/>
                  </p:cNvSpPr>
                  <p:nvPr/>
                </p:nvSpPr>
                <p:spPr bwMode="auto">
                  <a:xfrm>
                    <a:off x="393" y="1073"/>
                    <a:ext cx="54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Arial" charset="0"/>
                    </a:endParaRPr>
                  </a:p>
                </p:txBody>
              </p:sp>
              <p:sp>
                <p:nvSpPr>
                  <p:cNvPr id="242" name="Rectangle 85"/>
                  <p:cNvSpPr>
                    <a:spLocks noChangeArrowheads="1"/>
                  </p:cNvSpPr>
                  <p:nvPr/>
                </p:nvSpPr>
                <p:spPr bwMode="auto">
                  <a:xfrm>
                    <a:off x="467" y="1073"/>
                    <a:ext cx="54" cy="57"/>
                  </a:xfrm>
                  <a:prstGeom prst="rect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Arial" charset="0"/>
                    </a:endParaRPr>
                  </a:p>
                </p:txBody>
              </p:sp>
              <p:sp>
                <p:nvSpPr>
                  <p:cNvPr id="243" name="Rectangle 86"/>
                  <p:cNvSpPr>
                    <a:spLocks noChangeArrowheads="1"/>
                  </p:cNvSpPr>
                  <p:nvPr/>
                </p:nvSpPr>
                <p:spPr bwMode="auto">
                  <a:xfrm>
                    <a:off x="536" y="1068"/>
                    <a:ext cx="59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Arial" charset="0"/>
                    </a:endParaRPr>
                  </a:p>
                </p:txBody>
              </p:sp>
              <p:sp>
                <p:nvSpPr>
                  <p:cNvPr id="244" name="Rectangle 87"/>
                  <p:cNvSpPr>
                    <a:spLocks noChangeArrowheads="1"/>
                  </p:cNvSpPr>
                  <p:nvPr/>
                </p:nvSpPr>
                <p:spPr bwMode="auto">
                  <a:xfrm>
                    <a:off x="615" y="1068"/>
                    <a:ext cx="54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Arial" charset="0"/>
                    </a:endParaRPr>
                  </a:p>
                </p:txBody>
              </p:sp>
              <p:sp>
                <p:nvSpPr>
                  <p:cNvPr id="116814" name="AutoShape 88"/>
                  <p:cNvSpPr>
                    <a:spLocks noChangeArrowheads="1"/>
                  </p:cNvSpPr>
                  <p:nvPr/>
                </p:nvSpPr>
                <p:spPr bwMode="auto">
                  <a:xfrm rot="10800000" flipH="1">
                    <a:off x="322" y="890"/>
                    <a:ext cx="859" cy="11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4501 w 21600"/>
                      <a:gd name="T13" fmla="*/ 4516 h 21600"/>
                      <a:gd name="T14" fmla="*/ 17099 w 21600"/>
                      <a:gd name="T15" fmla="*/ 17084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pic>
              <p:nvPicPr>
                <p:cNvPr id="116804" name="Picture 89" descr="desktop_computer_stylized_small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427" y="2049"/>
                  <a:ext cx="447" cy="4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36" name="Rectangle 90"/>
                <p:cNvSpPr>
                  <a:spLocks noChangeArrowheads="1"/>
                </p:cNvSpPr>
                <p:nvPr/>
              </p:nvSpPr>
              <p:spPr bwMode="auto">
                <a:xfrm>
                  <a:off x="529" y="2233"/>
                  <a:ext cx="103" cy="90"/>
                </a:xfrm>
                <a:prstGeom prst="rect">
                  <a:avLst/>
                </a:prstGeom>
                <a:solidFill>
                  <a:srgbClr val="0000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400" i="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116806" name="Freeform 91"/>
                <p:cNvSpPr>
                  <a:spLocks/>
                </p:cNvSpPr>
                <p:nvPr/>
              </p:nvSpPr>
              <p:spPr bwMode="auto">
                <a:xfrm>
                  <a:off x="282" y="1951"/>
                  <a:ext cx="302" cy="274"/>
                </a:xfrm>
                <a:custGeom>
                  <a:avLst/>
                  <a:gdLst>
                    <a:gd name="T0" fmla="*/ 47 w 381"/>
                    <a:gd name="T1" fmla="*/ 274 h 274"/>
                    <a:gd name="T2" fmla="*/ 47 w 381"/>
                    <a:gd name="T3" fmla="*/ 130 h 274"/>
                    <a:gd name="T4" fmla="*/ 0 w 381"/>
                    <a:gd name="T5" fmla="*/ 0 h 27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81" h="274">
                      <a:moveTo>
                        <a:pt x="381" y="274"/>
                      </a:moveTo>
                      <a:lnTo>
                        <a:pt x="381" y="13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8" name="Line 92"/>
                <p:cNvSpPr>
                  <a:spLocks noChangeShapeType="1"/>
                </p:cNvSpPr>
                <p:nvPr/>
              </p:nvSpPr>
              <p:spPr bwMode="auto">
                <a:xfrm flipH="1">
                  <a:off x="470" y="2271"/>
                  <a:ext cx="15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400" i="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  <p:pic>
              <p:nvPicPr>
                <p:cNvPr id="116808" name="Picture 93" descr="tv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" y="1737"/>
                  <a:ext cx="476" cy="4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  <p:sp>
        <p:nvSpPr>
          <p:cNvPr id="128" name="Title 1"/>
          <p:cNvSpPr txBox="1">
            <a:spLocks/>
          </p:cNvSpPr>
          <p:nvPr/>
        </p:nvSpPr>
        <p:spPr>
          <a:xfrm>
            <a:off x="0" y="-15648"/>
            <a:ext cx="7874000" cy="683305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Multiple Access Links, Protocols</a:t>
            </a:r>
            <a:endParaRPr lang="en-US" dirty="0"/>
          </a:p>
        </p:txBody>
      </p:sp>
      <p:sp>
        <p:nvSpPr>
          <p:cNvPr id="129" name="TextBox 128"/>
          <p:cNvSpPr txBox="1"/>
          <p:nvPr/>
        </p:nvSpPr>
        <p:spPr>
          <a:xfrm>
            <a:off x="138546" y="770229"/>
            <a:ext cx="91432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“Taking turns” MAC protocols: Cable Access Networks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94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772400" cy="4906963"/>
          </a:xfrm>
        </p:spPr>
        <p:txBody>
          <a:bodyPr>
            <a:normAutofit lnSpcReduction="10000"/>
          </a:bodyPr>
          <a:lstStyle/>
          <a:p>
            <a:pPr>
              <a:buFont typeface="Wingdings" charset="0"/>
              <a:buChar char="v"/>
              <a:defRPr/>
            </a:pPr>
            <a:r>
              <a:rPr lang="en-US" sz="2400" i="1" dirty="0">
                <a:solidFill>
                  <a:srgbClr val="990033"/>
                </a:solidFill>
                <a:ea typeface="ＭＳ Ｐゴシック" charset="0"/>
                <a:cs typeface="+mn-cs"/>
              </a:rPr>
              <a:t>channel partitioning,</a:t>
            </a:r>
            <a:r>
              <a:rPr lang="en-US" sz="2400" dirty="0">
                <a:ea typeface="ＭＳ Ｐゴシック" charset="0"/>
                <a:cs typeface="+mn-cs"/>
              </a:rPr>
              <a:t> by time, frequency or code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000" dirty="0">
                <a:ea typeface="ＭＳ Ｐゴシック" charset="0"/>
              </a:rPr>
              <a:t>Time Division, Frequency Division</a:t>
            </a:r>
          </a:p>
          <a:p>
            <a:pPr>
              <a:buFont typeface="Wingdings" charset="0"/>
              <a:buChar char="v"/>
              <a:defRPr/>
            </a:pPr>
            <a:r>
              <a:rPr lang="en-US" sz="2400" i="1" dirty="0">
                <a:solidFill>
                  <a:srgbClr val="990033"/>
                </a:solidFill>
                <a:ea typeface="ＭＳ Ｐゴシック" charset="0"/>
                <a:cs typeface="+mn-cs"/>
              </a:rPr>
              <a:t>random access</a:t>
            </a:r>
            <a:r>
              <a:rPr lang="en-US" sz="2400" i="1" dirty="0">
                <a:solidFill>
                  <a:srgbClr val="FF0000"/>
                </a:solidFill>
                <a:ea typeface="ＭＳ Ｐゴシック" charset="0"/>
                <a:cs typeface="+mn-cs"/>
              </a:rPr>
              <a:t> </a:t>
            </a:r>
            <a:r>
              <a:rPr lang="en-US" sz="2400" dirty="0">
                <a:ea typeface="ＭＳ Ｐゴシック" charset="0"/>
                <a:cs typeface="+mn-cs"/>
              </a:rPr>
              <a:t>(dynamic), 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dirty="0">
                <a:ea typeface="ＭＳ Ｐゴシック" charset="0"/>
              </a:rPr>
              <a:t>ALOHA, S-ALOHA, CSMA, CSMA/CD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dirty="0">
                <a:ea typeface="ＭＳ Ｐゴシック" charset="0"/>
              </a:rPr>
              <a:t>carrier sensing: easy in some technologies (wire), hard in others (wireless)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dirty="0">
                <a:ea typeface="ＭＳ Ｐゴシック" charset="0"/>
              </a:rPr>
              <a:t>CSMA/CD used in Ethernet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dirty="0">
                <a:ea typeface="ＭＳ Ｐゴシック" charset="0"/>
              </a:rPr>
              <a:t>CSMA/CA used in 802.11</a:t>
            </a:r>
          </a:p>
          <a:p>
            <a:pPr>
              <a:buFont typeface="Wingdings" charset="0"/>
              <a:buChar char="v"/>
              <a:defRPr/>
            </a:pPr>
            <a:r>
              <a:rPr lang="en-US" sz="2400" i="1" dirty="0">
                <a:solidFill>
                  <a:srgbClr val="990033"/>
                </a:solidFill>
                <a:ea typeface="ＭＳ Ｐゴシック" charset="0"/>
                <a:cs typeface="+mn-cs"/>
              </a:rPr>
              <a:t>taking turns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dirty="0">
                <a:ea typeface="ＭＳ Ｐゴシック" charset="0"/>
              </a:rPr>
              <a:t>polling from central site, token passing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dirty="0" err="1">
                <a:ea typeface="ＭＳ Ｐゴシック" charset="0"/>
              </a:rPr>
              <a:t>bluetooth</a:t>
            </a:r>
            <a:r>
              <a:rPr lang="en-US" dirty="0">
                <a:ea typeface="ＭＳ Ｐゴシック" charset="0"/>
              </a:rPr>
              <a:t>, FDDI, </a:t>
            </a:r>
            <a:r>
              <a:rPr lang="en-US" dirty="0" smtClean="0">
                <a:ea typeface="ＭＳ Ｐゴシック" charset="0"/>
              </a:rPr>
              <a:t> </a:t>
            </a:r>
            <a:r>
              <a:rPr lang="en-US" dirty="0">
                <a:ea typeface="ＭＳ Ｐゴシック" charset="0"/>
              </a:rPr>
              <a:t>token ring 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-15648"/>
            <a:ext cx="7874000" cy="683305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Multiple Access Links, Protocols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38546" y="770229"/>
            <a:ext cx="26378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MAC Protocols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11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Goals for Today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3285" y="852714"/>
            <a:ext cx="8799285" cy="5790363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Link Layer and Physical Layer</a:t>
            </a:r>
          </a:p>
          <a:p>
            <a:pPr lvl="1"/>
            <a:r>
              <a:rPr lang="en-US" sz="2400" dirty="0" smtClean="0"/>
              <a:t>Abstraction / services</a:t>
            </a:r>
          </a:p>
          <a:p>
            <a:pPr lvl="1"/>
            <a:r>
              <a:rPr lang="en-US" sz="2400" dirty="0" smtClean="0"/>
              <a:t>Switches and Local Area Networks</a:t>
            </a:r>
          </a:p>
          <a:p>
            <a:pPr lvl="2"/>
            <a:r>
              <a:rPr lang="en-US" sz="2000" dirty="0" smtClean="0"/>
              <a:t>Addressing, ARP (address resolution protocol)</a:t>
            </a:r>
          </a:p>
          <a:p>
            <a:pPr lvl="2"/>
            <a:r>
              <a:rPr lang="en-US" sz="2000" dirty="0" smtClean="0"/>
              <a:t>Ethernet</a:t>
            </a:r>
          </a:p>
          <a:p>
            <a:pPr lvl="2"/>
            <a:r>
              <a:rPr lang="en-US" sz="2000" dirty="0" smtClean="0"/>
              <a:t>Ethernet switch</a:t>
            </a:r>
          </a:p>
          <a:p>
            <a:pPr lvl="1"/>
            <a:r>
              <a:rPr lang="en-US" sz="2400" dirty="0" smtClean="0"/>
              <a:t>Multiple Access Protocols</a:t>
            </a:r>
          </a:p>
          <a:p>
            <a:pPr lvl="1"/>
            <a:endParaRPr lang="en-US" dirty="0" smtClean="0"/>
          </a:p>
          <a:p>
            <a:r>
              <a:rPr lang="en-US" sz="2800" dirty="0" smtClean="0"/>
              <a:t>Data Center Network</a:t>
            </a:r>
          </a:p>
          <a:p>
            <a:pPr lvl="1"/>
            <a:r>
              <a:rPr lang="en-US" sz="2400" dirty="0" smtClean="0"/>
              <a:t>10GbE (10 Gigabit Ethernet)</a:t>
            </a:r>
          </a:p>
          <a:p>
            <a:pPr lvl="1"/>
            <a:endParaRPr lang="en-US" sz="2800" dirty="0" smtClean="0"/>
          </a:p>
          <a:p>
            <a:r>
              <a:rPr lang="en-US" sz="2800" dirty="0" smtClean="0"/>
              <a:t>Backup Slides</a:t>
            </a:r>
          </a:p>
          <a:p>
            <a:pPr lvl="1"/>
            <a:r>
              <a:rPr lang="en-US" sz="2400" dirty="0" smtClean="0"/>
              <a:t>Virtual Local Area Networks (VLAN)</a:t>
            </a:r>
          </a:p>
          <a:p>
            <a:pPr lvl="1"/>
            <a:r>
              <a:rPr lang="en-US" sz="2400" dirty="0"/>
              <a:t>Multiple Access Protocols</a:t>
            </a:r>
          </a:p>
          <a:p>
            <a:pPr lvl="1"/>
            <a:r>
              <a:rPr lang="en-US" sz="2400" dirty="0"/>
              <a:t>Putting it all together: A day and a life of a web </a:t>
            </a:r>
            <a:r>
              <a:rPr lang="en-US" sz="2400" dirty="0" smtClean="0"/>
              <a:t>request</a:t>
            </a:r>
          </a:p>
          <a:p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69807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38263"/>
            <a:ext cx="7772400" cy="4648200"/>
          </a:xfrm>
        </p:spPr>
        <p:txBody>
          <a:bodyPr/>
          <a:lstStyle/>
          <a:p>
            <a:pPr>
              <a:buFont typeface="Wingdings" charset="0"/>
              <a:buChar char="v"/>
              <a:defRPr/>
            </a:pPr>
            <a:r>
              <a:rPr lang="en-US">
                <a:ea typeface="ＭＳ Ｐゴシック" charset="0"/>
                <a:cs typeface="+mn-cs"/>
              </a:rPr>
              <a:t>journey down protocol stack complete!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>
                <a:ea typeface="ＭＳ Ｐゴシック" charset="0"/>
              </a:rPr>
              <a:t>application, transport, network, link</a:t>
            </a:r>
          </a:p>
          <a:p>
            <a:pPr>
              <a:buFont typeface="Wingdings" charset="0"/>
              <a:buChar char="v"/>
              <a:defRPr/>
            </a:pPr>
            <a:r>
              <a:rPr lang="en-US">
                <a:ea typeface="ＭＳ Ｐゴシック" charset="0"/>
                <a:cs typeface="+mn-cs"/>
              </a:rPr>
              <a:t>putting-it-all-together: synthesis!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i="1">
                <a:solidFill>
                  <a:srgbClr val="C00000"/>
                </a:solidFill>
                <a:ea typeface="ＭＳ Ｐゴシック" charset="0"/>
              </a:rPr>
              <a:t>goal:</a:t>
            </a:r>
            <a:r>
              <a:rPr lang="en-US">
                <a:solidFill>
                  <a:srgbClr val="C00000"/>
                </a:solidFill>
                <a:ea typeface="ＭＳ Ｐゴシック" charset="0"/>
              </a:rPr>
              <a:t> </a:t>
            </a:r>
            <a:r>
              <a:rPr lang="en-US">
                <a:ea typeface="ＭＳ Ｐゴシック" charset="0"/>
              </a:rPr>
              <a:t>identify, review, understand protocols (at all layers) involved in seemingly simple scenario: requesting www page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i="1">
                <a:solidFill>
                  <a:srgbClr val="C00000"/>
                </a:solidFill>
                <a:ea typeface="ＭＳ Ｐゴシック" charset="0"/>
              </a:rPr>
              <a:t>scenario:</a:t>
            </a:r>
            <a:r>
              <a:rPr lang="en-US">
                <a:solidFill>
                  <a:srgbClr val="C00000"/>
                </a:solidFill>
                <a:ea typeface="ＭＳ Ｐゴシック" charset="0"/>
              </a:rPr>
              <a:t> </a:t>
            </a:r>
            <a:r>
              <a:rPr lang="en-US">
                <a:ea typeface="ＭＳ Ｐゴシック" charset="0"/>
              </a:rPr>
              <a:t>student attaches laptop to campus network, requests/receives www.google.com </a:t>
            </a:r>
          </a:p>
          <a:p>
            <a:pPr>
              <a:buFont typeface="Wingdings" charset="0"/>
              <a:buChar char="v"/>
              <a:defRPr/>
            </a:pPr>
            <a:endParaRPr lang="en-US">
              <a:ea typeface="ＭＳ Ｐゴシック" charset="0"/>
              <a:cs typeface="+mn-cs"/>
            </a:endParaRPr>
          </a:p>
          <a:p>
            <a:pPr>
              <a:buFont typeface="Wingdings" charset="0"/>
              <a:buChar char="v"/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rIns="0">
            <a:noAutofit/>
          </a:bodyPr>
          <a:lstStyle/>
          <a:p>
            <a:r>
              <a:rPr lang="en-US" sz="2800" dirty="0" smtClean="0"/>
              <a:t>Putting it all together: A day and a life of a web </a:t>
            </a:r>
            <a:r>
              <a:rPr lang="en-US" sz="2800" dirty="0" err="1" smtClean="0"/>
              <a:t>req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9500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3" name="Freeform 406"/>
          <p:cNvSpPr>
            <a:spLocks/>
          </p:cNvSpPr>
          <p:nvPr/>
        </p:nvSpPr>
        <p:spPr bwMode="auto">
          <a:xfrm>
            <a:off x="4751388" y="706438"/>
            <a:ext cx="3894137" cy="3192462"/>
          </a:xfrm>
          <a:custGeom>
            <a:avLst/>
            <a:gdLst>
              <a:gd name="T0" fmla="*/ 2147483647 w 2453"/>
              <a:gd name="T1" fmla="*/ 2147483647 h 2011"/>
              <a:gd name="T2" fmla="*/ 2147483647 w 2453"/>
              <a:gd name="T3" fmla="*/ 2147483647 h 2011"/>
              <a:gd name="T4" fmla="*/ 2147483647 w 2453"/>
              <a:gd name="T5" fmla="*/ 2147483647 h 2011"/>
              <a:gd name="T6" fmla="*/ 2147483647 w 2453"/>
              <a:gd name="T7" fmla="*/ 2147483647 h 2011"/>
              <a:gd name="T8" fmla="*/ 2147483647 w 2453"/>
              <a:gd name="T9" fmla="*/ 2147483647 h 2011"/>
              <a:gd name="T10" fmla="*/ 2147483647 w 2453"/>
              <a:gd name="T11" fmla="*/ 2147483647 h 2011"/>
              <a:gd name="T12" fmla="*/ 2147483647 w 2453"/>
              <a:gd name="T13" fmla="*/ 2147483647 h 2011"/>
              <a:gd name="T14" fmla="*/ 2147483647 w 2453"/>
              <a:gd name="T15" fmla="*/ 2147483647 h 2011"/>
              <a:gd name="T16" fmla="*/ 2147483647 w 2453"/>
              <a:gd name="T17" fmla="*/ 2147483647 h 2011"/>
              <a:gd name="T18" fmla="*/ 2147483647 w 2453"/>
              <a:gd name="T19" fmla="*/ 2147483647 h 2011"/>
              <a:gd name="T20" fmla="*/ 2147483647 w 2453"/>
              <a:gd name="T21" fmla="*/ 2147483647 h 2011"/>
              <a:gd name="T22" fmla="*/ 2147483647 w 2453"/>
              <a:gd name="T23" fmla="*/ 2147483647 h 2011"/>
              <a:gd name="T24" fmla="*/ 2147483647 w 2453"/>
              <a:gd name="T25" fmla="*/ 2147483647 h 2011"/>
              <a:gd name="T26" fmla="*/ 2147483647 w 2453"/>
              <a:gd name="T27" fmla="*/ 2147483647 h 2011"/>
              <a:gd name="T28" fmla="*/ 2147483647 w 2453"/>
              <a:gd name="T29" fmla="*/ 2147483647 h 2011"/>
              <a:gd name="T30" fmla="*/ 2147483647 w 2453"/>
              <a:gd name="T31" fmla="*/ 2147483647 h 2011"/>
              <a:gd name="T32" fmla="*/ 2147483647 w 2453"/>
              <a:gd name="T33" fmla="*/ 2147483647 h 2011"/>
              <a:gd name="T34" fmla="*/ 2147483647 w 2453"/>
              <a:gd name="T35" fmla="*/ 2147483647 h 2011"/>
              <a:gd name="T36" fmla="*/ 2147483647 w 2453"/>
              <a:gd name="T37" fmla="*/ 2147483647 h 2011"/>
              <a:gd name="T38" fmla="*/ 2147483647 w 2453"/>
              <a:gd name="T39" fmla="*/ 2147483647 h 2011"/>
              <a:gd name="T40" fmla="*/ 2147483647 w 2453"/>
              <a:gd name="T41" fmla="*/ 2147483647 h 2011"/>
              <a:gd name="T42" fmla="*/ 2147483647 w 2453"/>
              <a:gd name="T43" fmla="*/ 2147483647 h 2011"/>
              <a:gd name="T44" fmla="*/ 2147483647 w 2453"/>
              <a:gd name="T45" fmla="*/ 2147483647 h 2011"/>
              <a:gd name="T46" fmla="*/ 2147483647 w 2453"/>
              <a:gd name="T47" fmla="*/ 2147483647 h 2011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2453" h="2011">
                <a:moveTo>
                  <a:pt x="84" y="632"/>
                </a:moveTo>
                <a:cubicBezTo>
                  <a:pt x="51" y="704"/>
                  <a:pt x="28" y="747"/>
                  <a:pt x="16" y="809"/>
                </a:cubicBezTo>
                <a:cubicBezTo>
                  <a:pt x="4" y="871"/>
                  <a:pt x="0" y="949"/>
                  <a:pt x="9" y="1005"/>
                </a:cubicBezTo>
                <a:cubicBezTo>
                  <a:pt x="18" y="1061"/>
                  <a:pt x="44" y="1087"/>
                  <a:pt x="70" y="1147"/>
                </a:cubicBezTo>
                <a:cubicBezTo>
                  <a:pt x="96" y="1207"/>
                  <a:pt x="130" y="1314"/>
                  <a:pt x="165" y="1364"/>
                </a:cubicBezTo>
                <a:cubicBezTo>
                  <a:pt x="200" y="1414"/>
                  <a:pt x="216" y="1402"/>
                  <a:pt x="280" y="1446"/>
                </a:cubicBezTo>
                <a:cubicBezTo>
                  <a:pt x="344" y="1490"/>
                  <a:pt x="404" y="1587"/>
                  <a:pt x="549" y="1627"/>
                </a:cubicBezTo>
                <a:cubicBezTo>
                  <a:pt x="694" y="1667"/>
                  <a:pt x="987" y="1631"/>
                  <a:pt x="1152" y="1687"/>
                </a:cubicBezTo>
                <a:cubicBezTo>
                  <a:pt x="1317" y="1743"/>
                  <a:pt x="1455" y="1919"/>
                  <a:pt x="1542" y="1965"/>
                </a:cubicBezTo>
                <a:cubicBezTo>
                  <a:pt x="1629" y="2011"/>
                  <a:pt x="1610" y="1968"/>
                  <a:pt x="1675" y="1965"/>
                </a:cubicBezTo>
                <a:cubicBezTo>
                  <a:pt x="1740" y="1962"/>
                  <a:pt x="1816" y="1974"/>
                  <a:pt x="1933" y="1945"/>
                </a:cubicBezTo>
                <a:cubicBezTo>
                  <a:pt x="2050" y="1916"/>
                  <a:pt x="2299" y="1866"/>
                  <a:pt x="2376" y="1793"/>
                </a:cubicBezTo>
                <a:cubicBezTo>
                  <a:pt x="2453" y="1720"/>
                  <a:pt x="2410" y="1591"/>
                  <a:pt x="2396" y="1508"/>
                </a:cubicBezTo>
                <a:cubicBezTo>
                  <a:pt x="2382" y="1425"/>
                  <a:pt x="2301" y="1408"/>
                  <a:pt x="2293" y="1297"/>
                </a:cubicBezTo>
                <a:cubicBezTo>
                  <a:pt x="2285" y="1186"/>
                  <a:pt x="2339" y="950"/>
                  <a:pt x="2347" y="843"/>
                </a:cubicBezTo>
                <a:cubicBezTo>
                  <a:pt x="2355" y="736"/>
                  <a:pt x="2368" y="717"/>
                  <a:pt x="2340" y="653"/>
                </a:cubicBezTo>
                <a:cubicBezTo>
                  <a:pt x="2312" y="589"/>
                  <a:pt x="2247" y="537"/>
                  <a:pt x="2177" y="456"/>
                </a:cubicBezTo>
                <a:cubicBezTo>
                  <a:pt x="2107" y="375"/>
                  <a:pt x="2016" y="235"/>
                  <a:pt x="1920" y="165"/>
                </a:cubicBezTo>
                <a:cubicBezTo>
                  <a:pt x="1824" y="95"/>
                  <a:pt x="1716" y="61"/>
                  <a:pt x="1601" y="36"/>
                </a:cubicBezTo>
                <a:cubicBezTo>
                  <a:pt x="1486" y="11"/>
                  <a:pt x="1343" y="0"/>
                  <a:pt x="1229" y="16"/>
                </a:cubicBezTo>
                <a:cubicBezTo>
                  <a:pt x="1115" y="32"/>
                  <a:pt x="1042" y="90"/>
                  <a:pt x="917" y="131"/>
                </a:cubicBezTo>
                <a:cubicBezTo>
                  <a:pt x="792" y="172"/>
                  <a:pt x="595" y="219"/>
                  <a:pt x="477" y="260"/>
                </a:cubicBezTo>
                <a:cubicBezTo>
                  <a:pt x="359" y="301"/>
                  <a:pt x="280" y="311"/>
                  <a:pt x="212" y="375"/>
                </a:cubicBezTo>
                <a:cubicBezTo>
                  <a:pt x="144" y="439"/>
                  <a:pt x="117" y="560"/>
                  <a:pt x="84" y="632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09925" name="Freeform 3"/>
          <p:cNvSpPr>
            <a:spLocks/>
          </p:cNvSpPr>
          <p:nvPr/>
        </p:nvSpPr>
        <p:spPr bwMode="auto">
          <a:xfrm>
            <a:off x="611188" y="1273175"/>
            <a:ext cx="3554412" cy="2754313"/>
          </a:xfrm>
          <a:custGeom>
            <a:avLst/>
            <a:gdLst>
              <a:gd name="T0" fmla="*/ 2147483647 w 2406"/>
              <a:gd name="T1" fmla="*/ 2147483647 h 958"/>
              <a:gd name="T2" fmla="*/ 2147483647 w 2406"/>
              <a:gd name="T3" fmla="*/ 2147483647 h 958"/>
              <a:gd name="T4" fmla="*/ 2147483647 w 2406"/>
              <a:gd name="T5" fmla="*/ 2147483647 h 958"/>
              <a:gd name="T6" fmla="*/ 2147483647 w 2406"/>
              <a:gd name="T7" fmla="*/ 2147483647 h 958"/>
              <a:gd name="T8" fmla="*/ 2147483647 w 2406"/>
              <a:gd name="T9" fmla="*/ 2147483647 h 958"/>
              <a:gd name="T10" fmla="*/ 2147483647 w 2406"/>
              <a:gd name="T11" fmla="*/ 2147483647 h 958"/>
              <a:gd name="T12" fmla="*/ 2147483647 w 2406"/>
              <a:gd name="T13" fmla="*/ 2147483647 h 958"/>
              <a:gd name="T14" fmla="*/ 2147483647 w 2406"/>
              <a:gd name="T15" fmla="*/ 2147483647 h 958"/>
              <a:gd name="T16" fmla="*/ 2147483647 w 2406"/>
              <a:gd name="T17" fmla="*/ 2147483647 h 958"/>
              <a:gd name="T18" fmla="*/ 2147483647 w 2406"/>
              <a:gd name="T19" fmla="*/ 2147483647 h 958"/>
              <a:gd name="T20" fmla="*/ 2147483647 w 2406"/>
              <a:gd name="T21" fmla="*/ 2147483647 h 958"/>
              <a:gd name="T22" fmla="*/ 2147483647 w 2406"/>
              <a:gd name="T23" fmla="*/ 2147483647 h 958"/>
              <a:gd name="T24" fmla="*/ 2147483647 w 2406"/>
              <a:gd name="T25" fmla="*/ 2147483647 h 9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06"/>
              <a:gd name="T40" fmla="*/ 0 h 958"/>
              <a:gd name="T41" fmla="*/ 2406 w 2406"/>
              <a:gd name="T42" fmla="*/ 958 h 9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06" h="958">
                <a:moveTo>
                  <a:pt x="2192" y="274"/>
                </a:moveTo>
                <a:cubicBezTo>
                  <a:pt x="1978" y="94"/>
                  <a:pt x="1990" y="122"/>
                  <a:pt x="1857" y="77"/>
                </a:cubicBezTo>
                <a:cubicBezTo>
                  <a:pt x="1724" y="32"/>
                  <a:pt x="1584" y="0"/>
                  <a:pt x="1393" y="7"/>
                </a:cubicBezTo>
                <a:cubicBezTo>
                  <a:pt x="1202" y="14"/>
                  <a:pt x="898" y="84"/>
                  <a:pt x="713" y="122"/>
                </a:cubicBezTo>
                <a:cubicBezTo>
                  <a:pt x="528" y="160"/>
                  <a:pt x="395" y="168"/>
                  <a:pt x="280" y="234"/>
                </a:cubicBezTo>
                <a:cubicBezTo>
                  <a:pt x="166" y="301"/>
                  <a:pt x="52" y="432"/>
                  <a:pt x="26" y="522"/>
                </a:cubicBezTo>
                <a:cubicBezTo>
                  <a:pt x="0" y="612"/>
                  <a:pt x="81" y="711"/>
                  <a:pt x="122" y="773"/>
                </a:cubicBezTo>
                <a:cubicBezTo>
                  <a:pt x="163" y="835"/>
                  <a:pt x="99" y="877"/>
                  <a:pt x="273" y="894"/>
                </a:cubicBezTo>
                <a:cubicBezTo>
                  <a:pt x="447" y="911"/>
                  <a:pt x="938" y="866"/>
                  <a:pt x="1169" y="876"/>
                </a:cubicBezTo>
                <a:cubicBezTo>
                  <a:pt x="1400" y="886"/>
                  <a:pt x="1499" y="950"/>
                  <a:pt x="1659" y="954"/>
                </a:cubicBezTo>
                <a:cubicBezTo>
                  <a:pt x="1819" y="958"/>
                  <a:pt x="2014" y="958"/>
                  <a:pt x="2129" y="897"/>
                </a:cubicBezTo>
                <a:cubicBezTo>
                  <a:pt x="2244" y="836"/>
                  <a:pt x="2327" y="856"/>
                  <a:pt x="2350" y="591"/>
                </a:cubicBezTo>
                <a:cubicBezTo>
                  <a:pt x="2373" y="326"/>
                  <a:pt x="2406" y="454"/>
                  <a:pt x="2192" y="274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9926" name="Group 4"/>
          <p:cNvGrpSpPr>
            <a:grpSpLocks/>
          </p:cNvGrpSpPr>
          <p:nvPr/>
        </p:nvGrpSpPr>
        <p:grpSpPr bwMode="auto">
          <a:xfrm>
            <a:off x="5383213" y="2679700"/>
            <a:ext cx="757237" cy="379413"/>
            <a:chOff x="2466" y="2026"/>
            <a:chExt cx="477" cy="282"/>
          </a:xfrm>
        </p:grpSpPr>
        <p:sp>
          <p:nvSpPr>
            <p:cNvPr id="210197" name="Oval 5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i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0198" name="Line 6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0199" name="Rectangle 7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 i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10200" name="Oval 8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i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210201" name="Group 9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0208" name="Line 1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0209" name="Line 1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0210" name="Line 1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0202" name="Group 13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0205" name="Line 1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0206" name="Line 1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0207" name="Line 1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10203" name="Line 17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0204" name="Line 18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9927" name="Group 19"/>
          <p:cNvGrpSpPr>
            <a:grpSpLocks/>
          </p:cNvGrpSpPr>
          <p:nvPr/>
        </p:nvGrpSpPr>
        <p:grpSpPr bwMode="auto">
          <a:xfrm>
            <a:off x="6748463" y="2425700"/>
            <a:ext cx="757237" cy="379413"/>
            <a:chOff x="2466" y="2026"/>
            <a:chExt cx="477" cy="282"/>
          </a:xfrm>
        </p:grpSpPr>
        <p:sp>
          <p:nvSpPr>
            <p:cNvPr id="210183" name="Oval 20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i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0184" name="Line 21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0185" name="Rectangle 22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 i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10186" name="Oval 23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i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210187" name="Group 24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0194" name="Line 2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0195" name="Line 2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0196" name="Line 2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0188" name="Group 28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0191" name="Line 2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0192" name="Line 3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0193" name="Line 3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10189" name="Line 32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0190" name="Line 33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9928" name="Text Box 34"/>
          <p:cNvSpPr txBox="1">
            <a:spLocks noChangeArrowheads="1"/>
          </p:cNvSpPr>
          <p:nvPr/>
        </p:nvSpPr>
        <p:spPr bwMode="auto">
          <a:xfrm>
            <a:off x="5364163" y="1762125"/>
            <a:ext cx="18113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i="0">
                <a:solidFill>
                  <a:srgbClr val="000000"/>
                </a:solidFill>
                <a:latin typeface="Arial" panose="020B0604020202020204" pitchFamily="34" charset="0"/>
              </a:rPr>
              <a:t>Comcast network </a:t>
            </a:r>
          </a:p>
          <a:p>
            <a:pPr eaLnBrk="1" hangingPunct="1"/>
            <a:r>
              <a:rPr lang="en-US" altLang="en-US" sz="1600" i="0">
                <a:solidFill>
                  <a:srgbClr val="000000"/>
                </a:solidFill>
                <a:latin typeface="Arial" panose="020B0604020202020204" pitchFamily="34" charset="0"/>
              </a:rPr>
              <a:t>68.80.0.0/13</a:t>
            </a:r>
          </a:p>
        </p:txBody>
      </p:sp>
      <p:sp>
        <p:nvSpPr>
          <p:cNvPr id="209929" name="Line 36"/>
          <p:cNvSpPr>
            <a:spLocks noChangeShapeType="1"/>
          </p:cNvSpPr>
          <p:nvPr/>
        </p:nvSpPr>
        <p:spPr bwMode="auto">
          <a:xfrm flipV="1">
            <a:off x="3613150" y="2344738"/>
            <a:ext cx="155575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9930" name="Line 43"/>
          <p:cNvSpPr>
            <a:spLocks noChangeShapeType="1"/>
          </p:cNvSpPr>
          <p:nvPr/>
        </p:nvSpPr>
        <p:spPr bwMode="auto">
          <a:xfrm flipV="1">
            <a:off x="2503488" y="2517775"/>
            <a:ext cx="695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9931" name="Line 44"/>
          <p:cNvSpPr>
            <a:spLocks noChangeShapeType="1"/>
          </p:cNvSpPr>
          <p:nvPr/>
        </p:nvSpPr>
        <p:spPr bwMode="auto">
          <a:xfrm flipV="1">
            <a:off x="3762375" y="2201863"/>
            <a:ext cx="138113" cy="1428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9932" name="Line 48"/>
          <p:cNvSpPr>
            <a:spLocks noChangeShapeType="1"/>
          </p:cNvSpPr>
          <p:nvPr/>
        </p:nvSpPr>
        <p:spPr bwMode="auto">
          <a:xfrm flipV="1">
            <a:off x="3117850" y="2736850"/>
            <a:ext cx="512763" cy="612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09933" name="Group 49"/>
          <p:cNvGrpSpPr>
            <a:grpSpLocks/>
          </p:cNvGrpSpPr>
          <p:nvPr/>
        </p:nvGrpSpPr>
        <p:grpSpPr bwMode="auto">
          <a:xfrm>
            <a:off x="2598738" y="3365500"/>
            <a:ext cx="987425" cy="479425"/>
            <a:chOff x="1118" y="1621"/>
            <a:chExt cx="622" cy="302"/>
          </a:xfrm>
        </p:grpSpPr>
        <p:sp>
          <p:nvSpPr>
            <p:cNvPr id="210166" name="Rectangle 50"/>
            <p:cNvSpPr>
              <a:spLocks noChangeArrowheads="1"/>
            </p:cNvSpPr>
            <p:nvPr/>
          </p:nvSpPr>
          <p:spPr bwMode="auto">
            <a:xfrm>
              <a:off x="1578" y="1789"/>
              <a:ext cx="162" cy="4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i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0167" name="Rectangle 51"/>
            <p:cNvSpPr>
              <a:spLocks noChangeArrowheads="1"/>
            </p:cNvSpPr>
            <p:nvPr/>
          </p:nvSpPr>
          <p:spPr bwMode="auto">
            <a:xfrm rot="-2700000">
              <a:off x="1336" y="1621"/>
              <a:ext cx="162" cy="4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i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210168" name="Group 52"/>
            <p:cNvGrpSpPr>
              <a:grpSpLocks/>
            </p:cNvGrpSpPr>
            <p:nvPr/>
          </p:nvGrpSpPr>
          <p:grpSpPr bwMode="auto">
            <a:xfrm>
              <a:off x="1118" y="1684"/>
              <a:ext cx="477" cy="239"/>
              <a:chOff x="2466" y="2026"/>
              <a:chExt cx="477" cy="282"/>
            </a:xfrm>
          </p:grpSpPr>
          <p:sp>
            <p:nvSpPr>
              <p:cNvPr id="210169" name="Oval 53"/>
              <p:cNvSpPr>
                <a:spLocks noChangeArrowheads="1"/>
              </p:cNvSpPr>
              <p:nvPr/>
            </p:nvSpPr>
            <p:spPr bwMode="auto">
              <a:xfrm>
                <a:off x="2466" y="2168"/>
                <a:ext cx="476" cy="140"/>
              </a:xfrm>
              <a:prstGeom prst="ellipse">
                <a:avLst/>
              </a:prstGeom>
              <a:solidFill>
                <a:srgbClr val="DDDDDD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 i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10170" name="Line 54"/>
              <p:cNvSpPr>
                <a:spLocks noChangeShapeType="1"/>
              </p:cNvSpPr>
              <p:nvPr/>
            </p:nvSpPr>
            <p:spPr bwMode="auto">
              <a:xfrm>
                <a:off x="2470" y="2125"/>
                <a:ext cx="1" cy="8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0171" name="Rectangle 55"/>
              <p:cNvSpPr>
                <a:spLocks noChangeArrowheads="1"/>
              </p:cNvSpPr>
              <p:nvPr/>
            </p:nvSpPr>
            <p:spPr bwMode="auto">
              <a:xfrm>
                <a:off x="2470" y="2125"/>
                <a:ext cx="472" cy="111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 i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0172" name="Oval 56"/>
              <p:cNvSpPr>
                <a:spLocks noChangeArrowheads="1"/>
              </p:cNvSpPr>
              <p:nvPr/>
            </p:nvSpPr>
            <p:spPr bwMode="auto">
              <a:xfrm>
                <a:off x="2466" y="2026"/>
                <a:ext cx="476" cy="160"/>
              </a:xfrm>
              <a:prstGeom prst="ellipse">
                <a:avLst/>
              </a:prstGeom>
              <a:solidFill>
                <a:srgbClr val="DDDDDD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 i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grpSp>
            <p:nvGrpSpPr>
              <p:cNvPr id="210173" name="Group 57"/>
              <p:cNvGrpSpPr>
                <a:grpSpLocks/>
              </p:cNvGrpSpPr>
              <p:nvPr/>
            </p:nvGrpSpPr>
            <p:grpSpPr bwMode="auto">
              <a:xfrm>
                <a:off x="2581" y="2061"/>
                <a:ext cx="236" cy="94"/>
                <a:chOff x="2848" y="848"/>
                <a:chExt cx="140" cy="98"/>
              </a:xfrm>
            </p:grpSpPr>
            <p:sp>
              <p:nvSpPr>
                <p:cNvPr id="210180" name="Line 5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0181" name="Line 5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0182" name="Line 6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10174" name="Group 61"/>
              <p:cNvGrpSpPr>
                <a:grpSpLocks/>
              </p:cNvGrpSpPr>
              <p:nvPr/>
            </p:nvGrpSpPr>
            <p:grpSpPr bwMode="auto">
              <a:xfrm flipV="1">
                <a:off x="2581" y="2060"/>
                <a:ext cx="236" cy="94"/>
                <a:chOff x="2848" y="848"/>
                <a:chExt cx="140" cy="98"/>
              </a:xfrm>
            </p:grpSpPr>
            <p:sp>
              <p:nvSpPr>
                <p:cNvPr id="210177" name="Line 6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0178" name="Line 6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0179" name="Line 6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10175" name="Line 65"/>
              <p:cNvSpPr>
                <a:spLocks noChangeShapeType="1"/>
              </p:cNvSpPr>
              <p:nvPr/>
            </p:nvSpPr>
            <p:spPr bwMode="auto">
              <a:xfrm flipH="1">
                <a:off x="2942" y="2109"/>
                <a:ext cx="1" cy="1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0176" name="Line 66"/>
              <p:cNvSpPr>
                <a:spLocks noChangeShapeType="1"/>
              </p:cNvSpPr>
              <p:nvPr/>
            </p:nvSpPr>
            <p:spPr bwMode="auto">
              <a:xfrm flipH="1">
                <a:off x="2466" y="2117"/>
                <a:ext cx="1" cy="1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09934" name="Line 68"/>
          <p:cNvSpPr>
            <a:spLocks noChangeShapeType="1"/>
          </p:cNvSpPr>
          <p:nvPr/>
        </p:nvSpPr>
        <p:spPr bwMode="auto">
          <a:xfrm flipV="1">
            <a:off x="3589338" y="2930525"/>
            <a:ext cx="1819275" cy="7334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09935" name="Group 69"/>
          <p:cNvGrpSpPr>
            <a:grpSpLocks/>
          </p:cNvGrpSpPr>
          <p:nvPr/>
        </p:nvGrpSpPr>
        <p:grpSpPr bwMode="auto">
          <a:xfrm>
            <a:off x="7405688" y="3341688"/>
            <a:ext cx="757237" cy="379412"/>
            <a:chOff x="2466" y="2026"/>
            <a:chExt cx="477" cy="282"/>
          </a:xfrm>
        </p:grpSpPr>
        <p:sp>
          <p:nvSpPr>
            <p:cNvPr id="210152" name="Oval 70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i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0153" name="Line 71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0154" name="Rectangle 72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 i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10155" name="Oval 73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i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210156" name="Group 74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0163" name="Line 7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0164" name="Line 7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0165" name="Line 7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0157" name="Group 78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0160" name="Line 7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0161" name="Line 8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0162" name="Line 8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10158" name="Line 82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0159" name="Line 83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9936" name="Line 93"/>
          <p:cNvSpPr>
            <a:spLocks noChangeShapeType="1"/>
          </p:cNvSpPr>
          <p:nvPr/>
        </p:nvSpPr>
        <p:spPr bwMode="auto">
          <a:xfrm flipH="1">
            <a:off x="7124700" y="2166938"/>
            <a:ext cx="260350" cy="2587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9937" name="Freeform 94"/>
          <p:cNvSpPr>
            <a:spLocks/>
          </p:cNvSpPr>
          <p:nvPr/>
        </p:nvSpPr>
        <p:spPr bwMode="auto">
          <a:xfrm>
            <a:off x="1089025" y="4146550"/>
            <a:ext cx="6419850" cy="1620838"/>
          </a:xfrm>
          <a:custGeom>
            <a:avLst/>
            <a:gdLst>
              <a:gd name="T0" fmla="*/ 2147483647 w 2406"/>
              <a:gd name="T1" fmla="*/ 2147483647 h 958"/>
              <a:gd name="T2" fmla="*/ 2147483647 w 2406"/>
              <a:gd name="T3" fmla="*/ 2147483647 h 958"/>
              <a:gd name="T4" fmla="*/ 2147483647 w 2406"/>
              <a:gd name="T5" fmla="*/ 2147483647 h 958"/>
              <a:gd name="T6" fmla="*/ 2147483647 w 2406"/>
              <a:gd name="T7" fmla="*/ 2147483647 h 958"/>
              <a:gd name="T8" fmla="*/ 2147483647 w 2406"/>
              <a:gd name="T9" fmla="*/ 2147483647 h 958"/>
              <a:gd name="T10" fmla="*/ 2147483647 w 2406"/>
              <a:gd name="T11" fmla="*/ 2147483647 h 958"/>
              <a:gd name="T12" fmla="*/ 2147483647 w 2406"/>
              <a:gd name="T13" fmla="*/ 2147483647 h 958"/>
              <a:gd name="T14" fmla="*/ 2147483647 w 2406"/>
              <a:gd name="T15" fmla="*/ 2147483647 h 958"/>
              <a:gd name="T16" fmla="*/ 2147483647 w 2406"/>
              <a:gd name="T17" fmla="*/ 2147483647 h 958"/>
              <a:gd name="T18" fmla="*/ 2147483647 w 2406"/>
              <a:gd name="T19" fmla="*/ 2147483647 h 958"/>
              <a:gd name="T20" fmla="*/ 2147483647 w 2406"/>
              <a:gd name="T21" fmla="*/ 2147483647 h 958"/>
              <a:gd name="T22" fmla="*/ 2147483647 w 2406"/>
              <a:gd name="T23" fmla="*/ 2147483647 h 958"/>
              <a:gd name="T24" fmla="*/ 2147483647 w 2406"/>
              <a:gd name="T25" fmla="*/ 2147483647 h 9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06"/>
              <a:gd name="T40" fmla="*/ 0 h 958"/>
              <a:gd name="T41" fmla="*/ 2406 w 2406"/>
              <a:gd name="T42" fmla="*/ 958 h 9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06" h="958">
                <a:moveTo>
                  <a:pt x="2192" y="274"/>
                </a:moveTo>
                <a:cubicBezTo>
                  <a:pt x="1978" y="94"/>
                  <a:pt x="1990" y="122"/>
                  <a:pt x="1857" y="77"/>
                </a:cubicBezTo>
                <a:cubicBezTo>
                  <a:pt x="1724" y="32"/>
                  <a:pt x="1584" y="0"/>
                  <a:pt x="1393" y="7"/>
                </a:cubicBezTo>
                <a:cubicBezTo>
                  <a:pt x="1202" y="14"/>
                  <a:pt x="898" y="84"/>
                  <a:pt x="713" y="122"/>
                </a:cubicBezTo>
                <a:cubicBezTo>
                  <a:pt x="528" y="160"/>
                  <a:pt x="395" y="168"/>
                  <a:pt x="280" y="234"/>
                </a:cubicBezTo>
                <a:cubicBezTo>
                  <a:pt x="166" y="301"/>
                  <a:pt x="52" y="432"/>
                  <a:pt x="26" y="522"/>
                </a:cubicBezTo>
                <a:cubicBezTo>
                  <a:pt x="0" y="612"/>
                  <a:pt x="81" y="711"/>
                  <a:pt x="122" y="773"/>
                </a:cubicBezTo>
                <a:cubicBezTo>
                  <a:pt x="163" y="835"/>
                  <a:pt x="99" y="877"/>
                  <a:pt x="273" y="894"/>
                </a:cubicBezTo>
                <a:cubicBezTo>
                  <a:pt x="447" y="911"/>
                  <a:pt x="938" y="866"/>
                  <a:pt x="1169" y="876"/>
                </a:cubicBezTo>
                <a:cubicBezTo>
                  <a:pt x="1400" y="886"/>
                  <a:pt x="1499" y="950"/>
                  <a:pt x="1659" y="954"/>
                </a:cubicBezTo>
                <a:cubicBezTo>
                  <a:pt x="1819" y="958"/>
                  <a:pt x="2014" y="958"/>
                  <a:pt x="2129" y="897"/>
                </a:cubicBezTo>
                <a:cubicBezTo>
                  <a:pt x="2244" y="836"/>
                  <a:pt x="2327" y="856"/>
                  <a:pt x="2350" y="591"/>
                </a:cubicBezTo>
                <a:cubicBezTo>
                  <a:pt x="2373" y="326"/>
                  <a:pt x="2406" y="454"/>
                  <a:pt x="2192" y="274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9938" name="Group 110"/>
          <p:cNvGrpSpPr>
            <a:grpSpLocks/>
          </p:cNvGrpSpPr>
          <p:nvPr/>
        </p:nvGrpSpPr>
        <p:grpSpPr bwMode="auto">
          <a:xfrm>
            <a:off x="4025900" y="4724400"/>
            <a:ext cx="757238" cy="379413"/>
            <a:chOff x="2466" y="2026"/>
            <a:chExt cx="477" cy="282"/>
          </a:xfrm>
        </p:grpSpPr>
        <p:sp>
          <p:nvSpPr>
            <p:cNvPr id="210138" name="Oval 111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i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0139" name="Line 112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0140" name="Rectangle 113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 i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10141" name="Oval 114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i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210142" name="Group 115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0149" name="Line 1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0150" name="Line 1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0151" name="Line 1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0143" name="Group 119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0146" name="Line 12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0147" name="Line 12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0148" name="Line 12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10144" name="Line 123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0145" name="Line 124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9939" name="Line 134"/>
          <p:cNvSpPr>
            <a:spLocks noChangeShapeType="1"/>
          </p:cNvSpPr>
          <p:nvPr/>
        </p:nvSpPr>
        <p:spPr bwMode="auto">
          <a:xfrm flipV="1">
            <a:off x="4479925" y="3074988"/>
            <a:ext cx="1174750" cy="165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9940" name="Text Box 135"/>
          <p:cNvSpPr txBox="1">
            <a:spLocks noChangeArrowheads="1"/>
          </p:cNvSpPr>
          <p:nvPr/>
        </p:nvSpPr>
        <p:spPr bwMode="auto">
          <a:xfrm>
            <a:off x="5357813" y="5018088"/>
            <a:ext cx="18097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i="0">
                <a:solidFill>
                  <a:srgbClr val="000000"/>
                </a:solidFill>
                <a:latin typeface="Arial" panose="020B0604020202020204" pitchFamily="34" charset="0"/>
              </a:rPr>
              <a:t>Google</a:t>
            </a:r>
            <a:r>
              <a:rPr lang="ja-JP" altLang="en-US" sz="1600" i="0">
                <a:solidFill>
                  <a:srgbClr val="000000"/>
                </a:solidFill>
                <a:latin typeface="Arial" panose="020B0604020202020204" pitchFamily="34" charset="0"/>
              </a:rPr>
              <a:t>’</a:t>
            </a:r>
            <a:r>
              <a:rPr lang="en-US" altLang="ja-JP" sz="1600" i="0">
                <a:solidFill>
                  <a:srgbClr val="000000"/>
                </a:solidFill>
                <a:latin typeface="Arial" panose="020B0604020202020204" pitchFamily="34" charset="0"/>
              </a:rPr>
              <a:t>s network </a:t>
            </a:r>
          </a:p>
          <a:p>
            <a:pPr eaLnBrk="1" hangingPunct="1"/>
            <a:r>
              <a:rPr lang="en-US" altLang="en-US" sz="1600" i="0">
                <a:solidFill>
                  <a:srgbClr val="000000"/>
                </a:solidFill>
                <a:latin typeface="Arial" panose="020B0604020202020204" pitchFamily="34" charset="0"/>
              </a:rPr>
              <a:t>64.233.160.0/19 </a:t>
            </a:r>
          </a:p>
        </p:txBody>
      </p:sp>
      <p:sp>
        <p:nvSpPr>
          <p:cNvPr id="209941" name="Line 136"/>
          <p:cNvSpPr>
            <a:spLocks noChangeShapeType="1"/>
          </p:cNvSpPr>
          <p:nvPr/>
        </p:nvSpPr>
        <p:spPr bwMode="auto">
          <a:xfrm flipV="1">
            <a:off x="3059113" y="4894263"/>
            <a:ext cx="9429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9942" name="Text Box 137"/>
          <p:cNvSpPr txBox="1">
            <a:spLocks noChangeArrowheads="1"/>
          </p:cNvSpPr>
          <p:nvPr/>
        </p:nvSpPr>
        <p:spPr bwMode="auto">
          <a:xfrm>
            <a:off x="1971675" y="5286375"/>
            <a:ext cx="1595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i="0">
                <a:solidFill>
                  <a:srgbClr val="000000"/>
                </a:solidFill>
                <a:latin typeface="Arial" panose="020B0604020202020204" pitchFamily="34" charset="0"/>
              </a:rPr>
              <a:t>64.233.169.105</a:t>
            </a:r>
          </a:p>
        </p:txBody>
      </p:sp>
      <p:sp>
        <p:nvSpPr>
          <p:cNvPr id="209943" name="Text Box 138"/>
          <p:cNvSpPr txBox="1">
            <a:spLocks noChangeArrowheads="1"/>
          </p:cNvSpPr>
          <p:nvPr/>
        </p:nvSpPr>
        <p:spPr bwMode="auto">
          <a:xfrm>
            <a:off x="1939925" y="4992688"/>
            <a:ext cx="1177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i="0">
                <a:solidFill>
                  <a:srgbClr val="000000"/>
                </a:solidFill>
                <a:latin typeface="Arial" panose="020B0604020202020204" pitchFamily="34" charset="0"/>
              </a:rPr>
              <a:t>web server</a:t>
            </a:r>
          </a:p>
        </p:txBody>
      </p:sp>
      <p:sp>
        <p:nvSpPr>
          <p:cNvPr id="209944" name="Text Box 139"/>
          <p:cNvSpPr txBox="1">
            <a:spLocks noChangeArrowheads="1"/>
          </p:cNvSpPr>
          <p:nvPr/>
        </p:nvSpPr>
        <p:spPr bwMode="auto">
          <a:xfrm>
            <a:off x="7577138" y="1384300"/>
            <a:ext cx="123348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i="0">
                <a:solidFill>
                  <a:srgbClr val="000000"/>
                </a:solidFill>
                <a:latin typeface="Arial" panose="020B0604020202020204" pitchFamily="34" charset="0"/>
              </a:rPr>
              <a:t>DNS server</a:t>
            </a:r>
          </a:p>
          <a:p>
            <a:pPr eaLnBrk="1" hangingPunct="1"/>
            <a:endParaRPr lang="en-US" altLang="en-US" sz="1600" i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209945" name="Group 95"/>
          <p:cNvGrpSpPr>
            <a:grpSpLocks/>
          </p:cNvGrpSpPr>
          <p:nvPr/>
        </p:nvGrpSpPr>
        <p:grpSpPr bwMode="auto">
          <a:xfrm>
            <a:off x="5797550" y="4365625"/>
            <a:ext cx="757238" cy="379413"/>
            <a:chOff x="2466" y="2026"/>
            <a:chExt cx="477" cy="282"/>
          </a:xfrm>
        </p:grpSpPr>
        <p:sp>
          <p:nvSpPr>
            <p:cNvPr id="210124" name="Oval 96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i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0125" name="Line 97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0126" name="Rectangle 98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 i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10127" name="Oval 99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i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210128" name="Group 100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0135" name="Line 10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0136" name="Line 10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0137" name="Line 10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0129" name="Group 104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0132" name="Line 10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0133" name="Line 10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0134" name="Line 10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10130" name="Line 108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0131" name="Line 109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9946" name="Group 166"/>
          <p:cNvGrpSpPr>
            <a:grpSpLocks/>
          </p:cNvGrpSpPr>
          <p:nvPr/>
        </p:nvGrpSpPr>
        <p:grpSpPr bwMode="auto">
          <a:xfrm>
            <a:off x="5181600" y="3048000"/>
            <a:ext cx="400050" cy="152400"/>
            <a:chOff x="3228" y="1776"/>
            <a:chExt cx="252" cy="96"/>
          </a:xfrm>
        </p:grpSpPr>
        <p:sp>
          <p:nvSpPr>
            <p:cNvPr id="210122" name="Line 164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123" name="Line 165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9947" name="Group 167"/>
          <p:cNvGrpSpPr>
            <a:grpSpLocks/>
          </p:cNvGrpSpPr>
          <p:nvPr/>
        </p:nvGrpSpPr>
        <p:grpSpPr bwMode="auto">
          <a:xfrm flipH="1">
            <a:off x="5810250" y="3062288"/>
            <a:ext cx="400050" cy="152400"/>
            <a:chOff x="3228" y="1776"/>
            <a:chExt cx="252" cy="96"/>
          </a:xfrm>
        </p:grpSpPr>
        <p:sp>
          <p:nvSpPr>
            <p:cNvPr id="210120" name="Line 168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121" name="Line 169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9948" name="Group 170"/>
          <p:cNvGrpSpPr>
            <a:grpSpLocks/>
          </p:cNvGrpSpPr>
          <p:nvPr/>
        </p:nvGrpSpPr>
        <p:grpSpPr bwMode="auto">
          <a:xfrm flipH="1" flipV="1">
            <a:off x="5962650" y="2538413"/>
            <a:ext cx="400050" cy="152400"/>
            <a:chOff x="3228" y="1776"/>
            <a:chExt cx="252" cy="96"/>
          </a:xfrm>
        </p:grpSpPr>
        <p:sp>
          <p:nvSpPr>
            <p:cNvPr id="210118" name="Line 171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119" name="Line 172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9949" name="Group 173"/>
          <p:cNvGrpSpPr>
            <a:grpSpLocks/>
          </p:cNvGrpSpPr>
          <p:nvPr/>
        </p:nvGrpSpPr>
        <p:grpSpPr bwMode="auto">
          <a:xfrm flipH="1" flipV="1">
            <a:off x="8062913" y="3228975"/>
            <a:ext cx="400050" cy="152400"/>
            <a:chOff x="3228" y="1776"/>
            <a:chExt cx="252" cy="96"/>
          </a:xfrm>
        </p:grpSpPr>
        <p:sp>
          <p:nvSpPr>
            <p:cNvPr id="210116" name="Line 174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117" name="Line 175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9950" name="Group 176"/>
          <p:cNvGrpSpPr>
            <a:grpSpLocks/>
          </p:cNvGrpSpPr>
          <p:nvPr/>
        </p:nvGrpSpPr>
        <p:grpSpPr bwMode="auto">
          <a:xfrm flipV="1">
            <a:off x="7239000" y="3248025"/>
            <a:ext cx="295275" cy="114300"/>
            <a:chOff x="3228" y="1776"/>
            <a:chExt cx="252" cy="96"/>
          </a:xfrm>
        </p:grpSpPr>
        <p:sp>
          <p:nvSpPr>
            <p:cNvPr id="210114" name="Line 177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115" name="Line 178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9951" name="Group 179"/>
          <p:cNvGrpSpPr>
            <a:grpSpLocks/>
          </p:cNvGrpSpPr>
          <p:nvPr/>
        </p:nvGrpSpPr>
        <p:grpSpPr bwMode="auto">
          <a:xfrm rot="409689" flipH="1" flipV="1">
            <a:off x="7510463" y="2590800"/>
            <a:ext cx="452437" cy="57150"/>
            <a:chOff x="3228" y="1776"/>
            <a:chExt cx="252" cy="96"/>
          </a:xfrm>
        </p:grpSpPr>
        <p:sp>
          <p:nvSpPr>
            <p:cNvPr id="210112" name="Line 180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113" name="Line 181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9952" name="Group 182"/>
          <p:cNvGrpSpPr>
            <a:grpSpLocks/>
          </p:cNvGrpSpPr>
          <p:nvPr/>
        </p:nvGrpSpPr>
        <p:grpSpPr bwMode="auto">
          <a:xfrm>
            <a:off x="6653213" y="2795588"/>
            <a:ext cx="295275" cy="114300"/>
            <a:chOff x="3228" y="1776"/>
            <a:chExt cx="252" cy="96"/>
          </a:xfrm>
        </p:grpSpPr>
        <p:sp>
          <p:nvSpPr>
            <p:cNvPr id="210110" name="Line 183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111" name="Line 184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9953" name="Group 185"/>
          <p:cNvGrpSpPr>
            <a:grpSpLocks/>
          </p:cNvGrpSpPr>
          <p:nvPr/>
        </p:nvGrpSpPr>
        <p:grpSpPr bwMode="auto">
          <a:xfrm flipH="1">
            <a:off x="7291388" y="2795588"/>
            <a:ext cx="295275" cy="114300"/>
            <a:chOff x="3228" y="1776"/>
            <a:chExt cx="252" cy="96"/>
          </a:xfrm>
        </p:grpSpPr>
        <p:sp>
          <p:nvSpPr>
            <p:cNvPr id="210108" name="Line 186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109" name="Line 187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9954" name="Group 188"/>
          <p:cNvGrpSpPr>
            <a:grpSpLocks/>
          </p:cNvGrpSpPr>
          <p:nvPr/>
        </p:nvGrpSpPr>
        <p:grpSpPr bwMode="auto">
          <a:xfrm>
            <a:off x="5705475" y="4743450"/>
            <a:ext cx="295275" cy="114300"/>
            <a:chOff x="3228" y="1776"/>
            <a:chExt cx="252" cy="96"/>
          </a:xfrm>
        </p:grpSpPr>
        <p:sp>
          <p:nvSpPr>
            <p:cNvPr id="210106" name="Line 189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107" name="Line 190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9955" name="Group 191"/>
          <p:cNvGrpSpPr>
            <a:grpSpLocks/>
          </p:cNvGrpSpPr>
          <p:nvPr/>
        </p:nvGrpSpPr>
        <p:grpSpPr bwMode="auto">
          <a:xfrm flipH="1">
            <a:off x="6343650" y="4743450"/>
            <a:ext cx="295275" cy="114300"/>
            <a:chOff x="3228" y="1776"/>
            <a:chExt cx="252" cy="96"/>
          </a:xfrm>
        </p:grpSpPr>
        <p:sp>
          <p:nvSpPr>
            <p:cNvPr id="210104" name="Line 192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105" name="Line 193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9956" name="Group 194"/>
          <p:cNvGrpSpPr>
            <a:grpSpLocks/>
          </p:cNvGrpSpPr>
          <p:nvPr/>
        </p:nvGrpSpPr>
        <p:grpSpPr bwMode="auto">
          <a:xfrm>
            <a:off x="3938588" y="5100638"/>
            <a:ext cx="295275" cy="114300"/>
            <a:chOff x="3228" y="1776"/>
            <a:chExt cx="252" cy="96"/>
          </a:xfrm>
        </p:grpSpPr>
        <p:sp>
          <p:nvSpPr>
            <p:cNvPr id="210102" name="Line 195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103" name="Line 196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9957" name="Group 197"/>
          <p:cNvGrpSpPr>
            <a:grpSpLocks/>
          </p:cNvGrpSpPr>
          <p:nvPr/>
        </p:nvGrpSpPr>
        <p:grpSpPr bwMode="auto">
          <a:xfrm flipH="1">
            <a:off x="4576763" y="5100638"/>
            <a:ext cx="295275" cy="114300"/>
            <a:chOff x="3228" y="1776"/>
            <a:chExt cx="252" cy="96"/>
          </a:xfrm>
        </p:grpSpPr>
        <p:sp>
          <p:nvSpPr>
            <p:cNvPr id="210100" name="Line 198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101" name="Line 199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9958" name="Group 200"/>
          <p:cNvGrpSpPr>
            <a:grpSpLocks/>
          </p:cNvGrpSpPr>
          <p:nvPr/>
        </p:nvGrpSpPr>
        <p:grpSpPr bwMode="auto">
          <a:xfrm flipH="1" flipV="1">
            <a:off x="4781550" y="4805363"/>
            <a:ext cx="295275" cy="114300"/>
            <a:chOff x="3228" y="1776"/>
            <a:chExt cx="252" cy="96"/>
          </a:xfrm>
        </p:grpSpPr>
        <p:sp>
          <p:nvSpPr>
            <p:cNvPr id="210098" name="Line 201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099" name="Line 202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9959" name="Text Box 34"/>
          <p:cNvSpPr txBox="1">
            <a:spLocks noChangeArrowheads="1"/>
          </p:cNvSpPr>
          <p:nvPr/>
        </p:nvSpPr>
        <p:spPr bwMode="auto">
          <a:xfrm>
            <a:off x="962025" y="3128963"/>
            <a:ext cx="159543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i="0">
                <a:solidFill>
                  <a:srgbClr val="000000"/>
                </a:solidFill>
                <a:latin typeface="Arial" panose="020B0604020202020204" pitchFamily="34" charset="0"/>
              </a:rPr>
              <a:t>school network </a:t>
            </a:r>
          </a:p>
          <a:p>
            <a:pPr eaLnBrk="1" hangingPunct="1"/>
            <a:r>
              <a:rPr lang="en-US" altLang="en-US" sz="1600" i="0">
                <a:solidFill>
                  <a:srgbClr val="000000"/>
                </a:solidFill>
                <a:latin typeface="Arial" panose="020B0604020202020204" pitchFamily="34" charset="0"/>
              </a:rPr>
              <a:t>68.80.2.0/24</a:t>
            </a:r>
          </a:p>
        </p:txBody>
      </p:sp>
      <p:pic>
        <p:nvPicPr>
          <p:cNvPr id="699793" name="Picture 4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713" y="4208463"/>
            <a:ext cx="1243012" cy="7683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99796" name="Text Box 404"/>
          <p:cNvSpPr txBox="1">
            <a:spLocks noChangeArrowheads="1"/>
          </p:cNvSpPr>
          <p:nvPr/>
        </p:nvSpPr>
        <p:spPr bwMode="auto">
          <a:xfrm>
            <a:off x="1563688" y="3940175"/>
            <a:ext cx="9525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smtClean="0">
                <a:solidFill>
                  <a:srgbClr val="FF0000"/>
                </a:solidFill>
                <a:latin typeface="Arial" charset="0"/>
              </a:rPr>
              <a:t>web page</a:t>
            </a:r>
          </a:p>
        </p:txBody>
      </p:sp>
      <p:grpSp>
        <p:nvGrpSpPr>
          <p:cNvPr id="699797" name="Group 405"/>
          <p:cNvGrpSpPr>
            <a:grpSpLocks/>
          </p:cNvGrpSpPr>
          <p:nvPr/>
        </p:nvGrpSpPr>
        <p:grpSpPr bwMode="auto">
          <a:xfrm>
            <a:off x="288925" y="1162050"/>
            <a:ext cx="1416050" cy="1265238"/>
            <a:chOff x="146" y="690"/>
            <a:chExt cx="892" cy="797"/>
          </a:xfrm>
        </p:grpSpPr>
        <p:grpSp>
          <p:nvGrpSpPr>
            <p:cNvPr id="210091" name="Group 400"/>
            <p:cNvGrpSpPr>
              <a:grpSpLocks/>
            </p:cNvGrpSpPr>
            <p:nvPr/>
          </p:nvGrpSpPr>
          <p:grpSpPr bwMode="auto">
            <a:xfrm>
              <a:off x="146" y="690"/>
              <a:ext cx="892" cy="797"/>
              <a:chOff x="146" y="690"/>
              <a:chExt cx="892" cy="797"/>
            </a:xfrm>
          </p:grpSpPr>
          <p:sp>
            <p:nvSpPr>
              <p:cNvPr id="210093" name="Freeform 398"/>
              <p:cNvSpPr>
                <a:spLocks/>
              </p:cNvSpPr>
              <p:nvPr/>
            </p:nvSpPr>
            <p:spPr bwMode="auto">
              <a:xfrm>
                <a:off x="177" y="715"/>
                <a:ext cx="861" cy="772"/>
              </a:xfrm>
              <a:custGeom>
                <a:avLst/>
                <a:gdLst>
                  <a:gd name="T0" fmla="*/ 861 w 861"/>
                  <a:gd name="T1" fmla="*/ 772 h 772"/>
                  <a:gd name="T2" fmla="*/ 0 w 861"/>
                  <a:gd name="T3" fmla="*/ 557 h 772"/>
                  <a:gd name="T4" fmla="*/ 532 w 861"/>
                  <a:gd name="T5" fmla="*/ 405 h 772"/>
                  <a:gd name="T6" fmla="*/ 652 w 861"/>
                  <a:gd name="T7" fmla="*/ 0 h 772"/>
                  <a:gd name="T8" fmla="*/ 861 w 861"/>
                  <a:gd name="T9" fmla="*/ 772 h 7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61" h="772">
                    <a:moveTo>
                      <a:pt x="861" y="772"/>
                    </a:moveTo>
                    <a:lnTo>
                      <a:pt x="0" y="557"/>
                    </a:lnTo>
                    <a:lnTo>
                      <a:pt x="532" y="405"/>
                    </a:lnTo>
                    <a:lnTo>
                      <a:pt x="652" y="0"/>
                    </a:lnTo>
                    <a:lnTo>
                      <a:pt x="861" y="772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FF00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210094" name="Group 392"/>
              <p:cNvGrpSpPr>
                <a:grpSpLocks/>
              </p:cNvGrpSpPr>
              <p:nvPr/>
            </p:nvGrpSpPr>
            <p:grpSpPr bwMode="auto">
              <a:xfrm>
                <a:off x="148" y="697"/>
                <a:ext cx="694" cy="574"/>
                <a:chOff x="2579" y="1366"/>
                <a:chExt cx="1078" cy="674"/>
              </a:xfrm>
            </p:grpSpPr>
            <p:pic>
              <p:nvPicPr>
                <p:cNvPr id="87217" name="Picture 39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79" y="1366"/>
                  <a:ext cx="1078" cy="67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87218" name="Rectangle 394"/>
                <p:cNvSpPr>
                  <a:spLocks noChangeArrowheads="1"/>
                </p:cNvSpPr>
                <p:nvPr/>
              </p:nvSpPr>
              <p:spPr bwMode="auto">
                <a:xfrm>
                  <a:off x="2633" y="1428"/>
                  <a:ext cx="957" cy="5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87216" name="Rectangle 399"/>
              <p:cNvSpPr>
                <a:spLocks noChangeArrowheads="1"/>
              </p:cNvSpPr>
              <p:nvPr/>
            </p:nvSpPr>
            <p:spPr bwMode="auto">
              <a:xfrm>
                <a:off x="146" y="690"/>
                <a:ext cx="696" cy="582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</p:grpSp>
        <p:sp>
          <p:nvSpPr>
            <p:cNvPr id="87213" name="Text Box 402"/>
            <p:cNvSpPr txBox="1">
              <a:spLocks noChangeArrowheads="1"/>
            </p:cNvSpPr>
            <p:nvPr/>
          </p:nvSpPr>
          <p:spPr bwMode="auto">
            <a:xfrm>
              <a:off x="227" y="850"/>
              <a:ext cx="51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smtClean="0">
                  <a:solidFill>
                    <a:srgbClr val="FF0000"/>
                  </a:solidFill>
                  <a:latin typeface="Arial" charset="0"/>
                </a:rPr>
                <a:t>browser</a:t>
              </a:r>
            </a:p>
          </p:txBody>
        </p:sp>
      </p:grpSp>
      <p:grpSp>
        <p:nvGrpSpPr>
          <p:cNvPr id="209963" name="Group 356"/>
          <p:cNvGrpSpPr>
            <a:grpSpLocks/>
          </p:cNvGrpSpPr>
          <p:nvPr/>
        </p:nvGrpSpPr>
        <p:grpSpPr bwMode="auto">
          <a:xfrm>
            <a:off x="1511300" y="1898650"/>
            <a:ext cx="842963" cy="814388"/>
            <a:chOff x="313" y="1497"/>
            <a:chExt cx="1152" cy="1014"/>
          </a:xfrm>
        </p:grpSpPr>
        <p:pic>
          <p:nvPicPr>
            <p:cNvPr id="210089" name="Picture 354" descr="laptop_stylized_small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0090" name="Picture 355" descr="antenna_stylized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99788" name="AutoShape 396"/>
          <p:cNvSpPr>
            <a:spLocks noChangeArrowheads="1"/>
          </p:cNvSpPr>
          <p:nvPr/>
        </p:nvSpPr>
        <p:spPr bwMode="auto">
          <a:xfrm>
            <a:off x="668338" y="2266950"/>
            <a:ext cx="976312" cy="48577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7086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863" y="2444750"/>
            <a:ext cx="914400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96" name="Rectangle 43"/>
          <p:cNvSpPr>
            <a:spLocks noChangeArrowheads="1"/>
          </p:cNvSpPr>
          <p:nvPr/>
        </p:nvSpPr>
        <p:spPr bwMode="auto">
          <a:xfrm rot="-5400000">
            <a:off x="3416300" y="3551238"/>
            <a:ext cx="147638" cy="188912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0" scaled="1"/>
          </a:gra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198" name="Rectangle 43"/>
          <p:cNvSpPr>
            <a:spLocks noChangeArrowheads="1"/>
          </p:cNvSpPr>
          <p:nvPr/>
        </p:nvSpPr>
        <p:spPr bwMode="auto">
          <a:xfrm rot="2460490">
            <a:off x="3074988" y="3208338"/>
            <a:ext cx="136525" cy="306387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0" scaled="1"/>
          </a:gra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209968" name="Oval 407"/>
          <p:cNvSpPr>
            <a:spLocks noChangeArrowheads="1"/>
          </p:cNvSpPr>
          <p:nvPr/>
        </p:nvSpPr>
        <p:spPr bwMode="auto">
          <a:xfrm>
            <a:off x="2552700" y="3619500"/>
            <a:ext cx="850900" cy="250825"/>
          </a:xfrm>
          <a:prstGeom prst="ellipse">
            <a:avLst/>
          </a:prstGeom>
          <a:gradFill rotWithShape="1">
            <a:gsLst>
              <a:gs pos="0">
                <a:schemeClr val="hlink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 i="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9969" name="Rectangle 410"/>
          <p:cNvSpPr>
            <a:spLocks noChangeArrowheads="1"/>
          </p:cNvSpPr>
          <p:nvPr/>
        </p:nvSpPr>
        <p:spPr bwMode="auto">
          <a:xfrm>
            <a:off x="2552700" y="3590925"/>
            <a:ext cx="854075" cy="157163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 i="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9970" name="Oval 411"/>
          <p:cNvSpPr>
            <a:spLocks noChangeArrowheads="1"/>
          </p:cNvSpPr>
          <p:nvPr/>
        </p:nvSpPr>
        <p:spPr bwMode="auto">
          <a:xfrm>
            <a:off x="2549525" y="3421063"/>
            <a:ext cx="850900" cy="293687"/>
          </a:xfrm>
          <a:prstGeom prst="ellipse">
            <a:avLst/>
          </a:prstGeom>
          <a:gradFill rotWithShape="1">
            <a:gsLst>
              <a:gs pos="0">
                <a:schemeClr val="hlink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 i="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209971" name="Group 1189"/>
          <p:cNvGrpSpPr>
            <a:grpSpLocks/>
          </p:cNvGrpSpPr>
          <p:nvPr/>
        </p:nvGrpSpPr>
        <p:grpSpPr bwMode="auto">
          <a:xfrm>
            <a:off x="2720975" y="3497263"/>
            <a:ext cx="481013" cy="136525"/>
            <a:chOff x="2468" y="1332"/>
            <a:chExt cx="310" cy="60"/>
          </a:xfrm>
        </p:grpSpPr>
        <p:sp>
          <p:nvSpPr>
            <p:cNvPr id="210087" name="Freeform 1190"/>
            <p:cNvSpPr>
              <a:spLocks/>
            </p:cNvSpPr>
            <p:nvPr/>
          </p:nvSpPr>
          <p:spPr bwMode="auto">
            <a:xfrm>
              <a:off x="2468" y="1332"/>
              <a:ext cx="310" cy="60"/>
            </a:xfrm>
            <a:custGeom>
              <a:avLst/>
              <a:gdLst>
                <a:gd name="T0" fmla="*/ 0 w 310"/>
                <a:gd name="T1" fmla="*/ 60 h 60"/>
                <a:gd name="T2" fmla="*/ 96 w 310"/>
                <a:gd name="T3" fmla="*/ 60 h 60"/>
                <a:gd name="T4" fmla="*/ 192 w 310"/>
                <a:gd name="T5" fmla="*/ 0 h 60"/>
                <a:gd name="T6" fmla="*/ 310 w 310"/>
                <a:gd name="T7" fmla="*/ 0 h 6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10" h="60">
                  <a:moveTo>
                    <a:pt x="0" y="60"/>
                  </a:moveTo>
                  <a:lnTo>
                    <a:pt x="96" y="60"/>
                  </a:lnTo>
                  <a:lnTo>
                    <a:pt x="192" y="0"/>
                  </a:lnTo>
                  <a:lnTo>
                    <a:pt x="310" y="0"/>
                  </a:ln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088" name="Freeform 1191"/>
            <p:cNvSpPr>
              <a:spLocks/>
            </p:cNvSpPr>
            <p:nvPr/>
          </p:nvSpPr>
          <p:spPr bwMode="auto">
            <a:xfrm>
              <a:off x="2482" y="1332"/>
              <a:ext cx="282" cy="60"/>
            </a:xfrm>
            <a:custGeom>
              <a:avLst/>
              <a:gdLst>
                <a:gd name="T0" fmla="*/ 0 w 282"/>
                <a:gd name="T1" fmla="*/ 0 h 60"/>
                <a:gd name="T2" fmla="*/ 96 w 282"/>
                <a:gd name="T3" fmla="*/ 0 h 60"/>
                <a:gd name="T4" fmla="*/ 192 w 282"/>
                <a:gd name="T5" fmla="*/ 60 h 60"/>
                <a:gd name="T6" fmla="*/ 282 w 282"/>
                <a:gd name="T7" fmla="*/ 60 h 6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2" h="60">
                  <a:moveTo>
                    <a:pt x="0" y="0"/>
                  </a:moveTo>
                  <a:lnTo>
                    <a:pt x="96" y="0"/>
                  </a:lnTo>
                  <a:lnTo>
                    <a:pt x="192" y="60"/>
                  </a:lnTo>
                  <a:lnTo>
                    <a:pt x="282" y="60"/>
                  </a:ln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7093" name="Line 1192"/>
          <p:cNvSpPr>
            <a:spLocks noChangeShapeType="1"/>
          </p:cNvSpPr>
          <p:nvPr/>
        </p:nvSpPr>
        <p:spPr bwMode="auto">
          <a:xfrm>
            <a:off x="2552700" y="3557588"/>
            <a:ext cx="0" cy="200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87094" name="Line 1193"/>
          <p:cNvSpPr>
            <a:spLocks noChangeShapeType="1"/>
          </p:cNvSpPr>
          <p:nvPr/>
        </p:nvSpPr>
        <p:spPr bwMode="auto">
          <a:xfrm>
            <a:off x="3400425" y="3567113"/>
            <a:ext cx="0" cy="195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207" name="Rectangle 43"/>
          <p:cNvSpPr>
            <a:spLocks noChangeArrowheads="1"/>
          </p:cNvSpPr>
          <p:nvPr/>
        </p:nvSpPr>
        <p:spPr bwMode="auto">
          <a:xfrm rot="-5400000">
            <a:off x="2338388" y="2365375"/>
            <a:ext cx="146050" cy="314325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0" scaled="1"/>
          </a:gra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ea typeface="+mn-ea"/>
            </a:endParaRPr>
          </a:p>
        </p:txBody>
      </p:sp>
      <p:grpSp>
        <p:nvGrpSpPr>
          <p:cNvPr id="209975" name="Group 1185"/>
          <p:cNvGrpSpPr>
            <a:grpSpLocks/>
          </p:cNvGrpSpPr>
          <p:nvPr/>
        </p:nvGrpSpPr>
        <p:grpSpPr bwMode="auto">
          <a:xfrm>
            <a:off x="5338763" y="2667000"/>
            <a:ext cx="830262" cy="455613"/>
            <a:chOff x="4650" y="1129"/>
            <a:chExt cx="246" cy="95"/>
          </a:xfrm>
        </p:grpSpPr>
        <p:sp>
          <p:nvSpPr>
            <p:cNvPr id="210079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i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10080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 i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10081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i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210082" name="Group 1189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210085" name="Freeform 119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086" name="Freeform 119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7204" name="Line 1192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7205" name="Line 1193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grpSp>
        <p:nvGrpSpPr>
          <p:cNvPr id="209976" name="Group 1185"/>
          <p:cNvGrpSpPr>
            <a:grpSpLocks/>
          </p:cNvGrpSpPr>
          <p:nvPr/>
        </p:nvGrpSpPr>
        <p:grpSpPr bwMode="auto">
          <a:xfrm>
            <a:off x="6729413" y="2401888"/>
            <a:ext cx="808037" cy="425450"/>
            <a:chOff x="4650" y="1129"/>
            <a:chExt cx="246" cy="95"/>
          </a:xfrm>
        </p:grpSpPr>
        <p:sp>
          <p:nvSpPr>
            <p:cNvPr id="210071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i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10072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 i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10073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i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210074" name="Group 1189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210077" name="Freeform 119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078" name="Freeform 119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7196" name="Line 1192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7197" name="Line 1193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grpSp>
        <p:nvGrpSpPr>
          <p:cNvPr id="209977" name="Group 1185"/>
          <p:cNvGrpSpPr>
            <a:grpSpLocks/>
          </p:cNvGrpSpPr>
          <p:nvPr/>
        </p:nvGrpSpPr>
        <p:grpSpPr bwMode="auto">
          <a:xfrm>
            <a:off x="7343775" y="3338513"/>
            <a:ext cx="892175" cy="390525"/>
            <a:chOff x="4650" y="1129"/>
            <a:chExt cx="246" cy="95"/>
          </a:xfrm>
        </p:grpSpPr>
        <p:sp>
          <p:nvSpPr>
            <p:cNvPr id="210063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i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10064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 i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10065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i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210066" name="Group 1189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210069" name="Freeform 119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070" name="Freeform 119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7188" name="Line 1192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7189" name="Line 1193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grpSp>
        <p:nvGrpSpPr>
          <p:cNvPr id="209978" name="Group 1185"/>
          <p:cNvGrpSpPr>
            <a:grpSpLocks/>
          </p:cNvGrpSpPr>
          <p:nvPr/>
        </p:nvGrpSpPr>
        <p:grpSpPr bwMode="auto">
          <a:xfrm>
            <a:off x="5754688" y="4344988"/>
            <a:ext cx="808037" cy="425450"/>
            <a:chOff x="4650" y="1129"/>
            <a:chExt cx="246" cy="95"/>
          </a:xfrm>
        </p:grpSpPr>
        <p:sp>
          <p:nvSpPr>
            <p:cNvPr id="210055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i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10056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 i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10057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i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210058" name="Group 1189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210061" name="Freeform 119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062" name="Freeform 119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7180" name="Line 1192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7181" name="Line 1193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grpSp>
        <p:nvGrpSpPr>
          <p:cNvPr id="209979" name="Group 1185"/>
          <p:cNvGrpSpPr>
            <a:grpSpLocks/>
          </p:cNvGrpSpPr>
          <p:nvPr/>
        </p:nvGrpSpPr>
        <p:grpSpPr bwMode="auto">
          <a:xfrm>
            <a:off x="4013200" y="4710113"/>
            <a:ext cx="808038" cy="425450"/>
            <a:chOff x="4650" y="1129"/>
            <a:chExt cx="246" cy="95"/>
          </a:xfrm>
        </p:grpSpPr>
        <p:sp>
          <p:nvSpPr>
            <p:cNvPr id="210047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i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10048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 i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10049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i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210050" name="Group 1189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210053" name="Freeform 119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054" name="Freeform 119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7172" name="Line 1192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7173" name="Line 1193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grpSp>
        <p:nvGrpSpPr>
          <p:cNvPr id="209980" name="Group 248"/>
          <p:cNvGrpSpPr>
            <a:grpSpLocks/>
          </p:cNvGrpSpPr>
          <p:nvPr/>
        </p:nvGrpSpPr>
        <p:grpSpPr bwMode="auto">
          <a:xfrm>
            <a:off x="7218363" y="1558925"/>
            <a:ext cx="358775" cy="623888"/>
            <a:chOff x="4140" y="429"/>
            <a:chExt cx="1425" cy="2396"/>
          </a:xfrm>
        </p:grpSpPr>
        <p:sp>
          <p:nvSpPr>
            <p:cNvPr id="210015" name="Freeform 14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6 w 354"/>
                <a:gd name="T1" fmla="*/ 0 h 2742"/>
                <a:gd name="T2" fmla="*/ 145 w 354"/>
                <a:gd name="T3" fmla="*/ 164 h 2742"/>
                <a:gd name="T4" fmla="*/ 142 w 354"/>
                <a:gd name="T5" fmla="*/ 1268 h 2742"/>
                <a:gd name="T6" fmla="*/ 0 w 354"/>
                <a:gd name="T7" fmla="*/ 1325 h 2742"/>
                <a:gd name="T8" fmla="*/ 2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137" name="Rectangle 149"/>
            <p:cNvSpPr>
              <a:spLocks noChangeArrowheads="1"/>
            </p:cNvSpPr>
            <p:nvPr/>
          </p:nvSpPr>
          <p:spPr bwMode="auto">
            <a:xfrm>
              <a:off x="4203" y="429"/>
              <a:ext cx="1053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210017" name="Freeform 15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3 w 211"/>
                <a:gd name="T1" fmla="*/ 0 h 2537"/>
                <a:gd name="T2" fmla="*/ 87 w 211"/>
                <a:gd name="T3" fmla="*/ 106 h 2537"/>
                <a:gd name="T4" fmla="*/ 3 w 211"/>
                <a:gd name="T5" fmla="*/ 1208 h 2537"/>
                <a:gd name="T6" fmla="*/ 3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018" name="Freeform 15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2 h 226"/>
                <a:gd name="T4" fmla="*/ 135 w 328"/>
                <a:gd name="T5" fmla="*/ 110 h 226"/>
                <a:gd name="T6" fmla="*/ 0 w 328"/>
                <a:gd name="T7" fmla="*/ 4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140" name="Rectangle 152"/>
            <p:cNvSpPr>
              <a:spLocks noChangeArrowheads="1"/>
            </p:cNvSpPr>
            <p:nvPr/>
          </p:nvSpPr>
          <p:spPr bwMode="auto">
            <a:xfrm>
              <a:off x="4209" y="691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210020" name="Group 15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87166" name="AutoShape 154"/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4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7167" name="AutoShape 155"/>
              <p:cNvSpPr>
                <a:spLocks noChangeArrowheads="1"/>
              </p:cNvSpPr>
              <p:nvPr/>
            </p:nvSpPr>
            <p:spPr bwMode="auto">
              <a:xfrm>
                <a:off x="633" y="2584"/>
                <a:ext cx="69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</p:grpSp>
        <p:sp>
          <p:nvSpPr>
            <p:cNvPr id="87142" name="Rectangle 156"/>
            <p:cNvSpPr>
              <a:spLocks noChangeArrowheads="1"/>
            </p:cNvSpPr>
            <p:nvPr/>
          </p:nvSpPr>
          <p:spPr bwMode="auto">
            <a:xfrm>
              <a:off x="4222" y="1020"/>
              <a:ext cx="599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210022" name="Group 15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87164" name="AutoShape 158"/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4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7165" name="AutoShape 159"/>
              <p:cNvSpPr>
                <a:spLocks noChangeArrowheads="1"/>
              </p:cNvSpPr>
              <p:nvPr/>
            </p:nvSpPr>
            <p:spPr bwMode="auto">
              <a:xfrm>
                <a:off x="628" y="2589"/>
                <a:ext cx="692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</p:grpSp>
        <p:sp>
          <p:nvSpPr>
            <p:cNvPr id="87144" name="Rectangle 160"/>
            <p:cNvSpPr>
              <a:spLocks noChangeArrowheads="1"/>
            </p:cNvSpPr>
            <p:nvPr/>
          </p:nvSpPr>
          <p:spPr bwMode="auto">
            <a:xfrm>
              <a:off x="4216" y="1356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7145" name="Rectangle 161"/>
            <p:cNvSpPr>
              <a:spLocks noChangeArrowheads="1"/>
            </p:cNvSpPr>
            <p:nvPr/>
          </p:nvSpPr>
          <p:spPr bwMode="auto">
            <a:xfrm>
              <a:off x="4228" y="1654"/>
              <a:ext cx="593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210025" name="Group 16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87162" name="AutoShape 163"/>
              <p:cNvSpPr>
                <a:spLocks noChangeArrowheads="1"/>
              </p:cNvSpPr>
              <p:nvPr/>
            </p:nvSpPr>
            <p:spPr bwMode="auto">
              <a:xfrm>
                <a:off x="611" y="2576"/>
                <a:ext cx="730" cy="12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7163" name="AutoShape 164"/>
              <p:cNvSpPr>
                <a:spLocks noChangeArrowheads="1"/>
              </p:cNvSpPr>
              <p:nvPr/>
            </p:nvSpPr>
            <p:spPr bwMode="auto">
              <a:xfrm>
                <a:off x="627" y="2588"/>
                <a:ext cx="699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</p:grpSp>
        <p:sp>
          <p:nvSpPr>
            <p:cNvPr id="210026" name="Freeform 16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1 h 226"/>
                <a:gd name="T4" fmla="*/ 135 w 328"/>
                <a:gd name="T5" fmla="*/ 108 h 226"/>
                <a:gd name="T6" fmla="*/ 0 w 328"/>
                <a:gd name="T7" fmla="*/ 4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10027" name="Group 16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87160" name="AutoShape 167"/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7161" name="AutoShape 168"/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1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</p:grpSp>
        <p:sp>
          <p:nvSpPr>
            <p:cNvPr id="87149" name="Rectangle 169"/>
            <p:cNvSpPr>
              <a:spLocks noChangeArrowheads="1"/>
            </p:cNvSpPr>
            <p:nvPr/>
          </p:nvSpPr>
          <p:spPr bwMode="auto">
            <a:xfrm>
              <a:off x="5250" y="429"/>
              <a:ext cx="69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210029" name="Freeform 17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20 w 296"/>
                <a:gd name="T3" fmla="*/ 69 h 256"/>
                <a:gd name="T4" fmla="*/ 122 w 296"/>
                <a:gd name="T5" fmla="*/ 122 h 256"/>
                <a:gd name="T6" fmla="*/ 0 w 296"/>
                <a:gd name="T7" fmla="*/ 4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030" name="Freeform 17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26 w 304"/>
                <a:gd name="T3" fmla="*/ 79 h 288"/>
                <a:gd name="T4" fmla="*/ 118 w 304"/>
                <a:gd name="T5" fmla="*/ 139 h 288"/>
                <a:gd name="T6" fmla="*/ 3 w 304"/>
                <a:gd name="T7" fmla="*/ 6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152" name="Oval 172"/>
            <p:cNvSpPr>
              <a:spLocks noChangeArrowheads="1"/>
            </p:cNvSpPr>
            <p:nvPr/>
          </p:nvSpPr>
          <p:spPr bwMode="auto">
            <a:xfrm>
              <a:off x="5515" y="2612"/>
              <a:ext cx="50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210032" name="Freeform 17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51 h 240"/>
                <a:gd name="T2" fmla="*/ 2 w 306"/>
                <a:gd name="T3" fmla="*/ 116 h 240"/>
                <a:gd name="T4" fmla="*/ 126 w 306"/>
                <a:gd name="T5" fmla="*/ 53 h 240"/>
                <a:gd name="T6" fmla="*/ 123 w 306"/>
                <a:gd name="T7" fmla="*/ 0 h 240"/>
                <a:gd name="T8" fmla="*/ 0 w 306"/>
                <a:gd name="T9" fmla="*/ 5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154" name="AutoShape 174"/>
            <p:cNvSpPr>
              <a:spLocks noChangeArrowheads="1"/>
            </p:cNvSpPr>
            <p:nvPr/>
          </p:nvSpPr>
          <p:spPr bwMode="auto">
            <a:xfrm>
              <a:off x="4140" y="2679"/>
              <a:ext cx="1198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7155" name="AutoShape 175"/>
            <p:cNvSpPr>
              <a:spLocks noChangeArrowheads="1"/>
            </p:cNvSpPr>
            <p:nvPr/>
          </p:nvSpPr>
          <p:spPr bwMode="auto">
            <a:xfrm>
              <a:off x="4203" y="2709"/>
              <a:ext cx="1072" cy="8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7156" name="Oval 176"/>
            <p:cNvSpPr>
              <a:spLocks noChangeArrowheads="1"/>
            </p:cNvSpPr>
            <p:nvPr/>
          </p:nvSpPr>
          <p:spPr bwMode="auto">
            <a:xfrm>
              <a:off x="4310" y="2386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7157" name="Oval 177"/>
            <p:cNvSpPr>
              <a:spLocks noChangeArrowheads="1"/>
            </p:cNvSpPr>
            <p:nvPr/>
          </p:nvSpPr>
          <p:spPr bwMode="auto">
            <a:xfrm>
              <a:off x="4487" y="2386"/>
              <a:ext cx="158" cy="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7158" name="Oval 178"/>
            <p:cNvSpPr>
              <a:spLocks noChangeArrowheads="1"/>
            </p:cNvSpPr>
            <p:nvPr/>
          </p:nvSpPr>
          <p:spPr bwMode="auto">
            <a:xfrm>
              <a:off x="4663" y="2380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7159" name="Rectangle 179"/>
            <p:cNvSpPr>
              <a:spLocks noChangeArrowheads="1"/>
            </p:cNvSpPr>
            <p:nvPr/>
          </p:nvSpPr>
          <p:spPr bwMode="auto">
            <a:xfrm>
              <a:off x="5061" y="1837"/>
              <a:ext cx="88" cy="75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</p:grpSp>
      <p:grpSp>
        <p:nvGrpSpPr>
          <p:cNvPr id="209981" name="Group 248"/>
          <p:cNvGrpSpPr>
            <a:grpSpLocks/>
          </p:cNvGrpSpPr>
          <p:nvPr/>
        </p:nvGrpSpPr>
        <p:grpSpPr bwMode="auto">
          <a:xfrm>
            <a:off x="2876550" y="4454525"/>
            <a:ext cx="358775" cy="623888"/>
            <a:chOff x="4140" y="429"/>
            <a:chExt cx="1425" cy="2396"/>
          </a:xfrm>
        </p:grpSpPr>
        <p:sp>
          <p:nvSpPr>
            <p:cNvPr id="209983" name="Freeform 14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6 w 354"/>
                <a:gd name="T1" fmla="*/ 0 h 2742"/>
                <a:gd name="T2" fmla="*/ 145 w 354"/>
                <a:gd name="T3" fmla="*/ 164 h 2742"/>
                <a:gd name="T4" fmla="*/ 142 w 354"/>
                <a:gd name="T5" fmla="*/ 1268 h 2742"/>
                <a:gd name="T6" fmla="*/ 0 w 354"/>
                <a:gd name="T7" fmla="*/ 1325 h 2742"/>
                <a:gd name="T8" fmla="*/ 2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105" name="Rectangle 149"/>
            <p:cNvSpPr>
              <a:spLocks noChangeArrowheads="1"/>
            </p:cNvSpPr>
            <p:nvPr/>
          </p:nvSpPr>
          <p:spPr bwMode="auto">
            <a:xfrm>
              <a:off x="4203" y="429"/>
              <a:ext cx="1053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209985" name="Freeform 15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3 w 211"/>
                <a:gd name="T1" fmla="*/ 0 h 2537"/>
                <a:gd name="T2" fmla="*/ 87 w 211"/>
                <a:gd name="T3" fmla="*/ 106 h 2537"/>
                <a:gd name="T4" fmla="*/ 3 w 211"/>
                <a:gd name="T5" fmla="*/ 1208 h 2537"/>
                <a:gd name="T6" fmla="*/ 3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986" name="Freeform 15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2 h 226"/>
                <a:gd name="T4" fmla="*/ 135 w 328"/>
                <a:gd name="T5" fmla="*/ 110 h 226"/>
                <a:gd name="T6" fmla="*/ 0 w 328"/>
                <a:gd name="T7" fmla="*/ 4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108" name="Rectangle 152"/>
            <p:cNvSpPr>
              <a:spLocks noChangeArrowheads="1"/>
            </p:cNvSpPr>
            <p:nvPr/>
          </p:nvSpPr>
          <p:spPr bwMode="auto">
            <a:xfrm>
              <a:off x="4209" y="691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209988" name="Group 15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87134" name="AutoShape 154"/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4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7135" name="AutoShape 155"/>
              <p:cNvSpPr>
                <a:spLocks noChangeArrowheads="1"/>
              </p:cNvSpPr>
              <p:nvPr/>
            </p:nvSpPr>
            <p:spPr bwMode="auto">
              <a:xfrm>
                <a:off x="633" y="2584"/>
                <a:ext cx="69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</p:grpSp>
        <p:sp>
          <p:nvSpPr>
            <p:cNvPr id="87110" name="Rectangle 156"/>
            <p:cNvSpPr>
              <a:spLocks noChangeArrowheads="1"/>
            </p:cNvSpPr>
            <p:nvPr/>
          </p:nvSpPr>
          <p:spPr bwMode="auto">
            <a:xfrm>
              <a:off x="4222" y="1020"/>
              <a:ext cx="599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209990" name="Group 15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87132" name="AutoShape 158"/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4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7133" name="AutoShape 159"/>
              <p:cNvSpPr>
                <a:spLocks noChangeArrowheads="1"/>
              </p:cNvSpPr>
              <p:nvPr/>
            </p:nvSpPr>
            <p:spPr bwMode="auto">
              <a:xfrm>
                <a:off x="628" y="2589"/>
                <a:ext cx="692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</p:grpSp>
        <p:sp>
          <p:nvSpPr>
            <p:cNvPr id="87112" name="Rectangle 160"/>
            <p:cNvSpPr>
              <a:spLocks noChangeArrowheads="1"/>
            </p:cNvSpPr>
            <p:nvPr/>
          </p:nvSpPr>
          <p:spPr bwMode="auto">
            <a:xfrm>
              <a:off x="4216" y="1356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7113" name="Rectangle 161"/>
            <p:cNvSpPr>
              <a:spLocks noChangeArrowheads="1"/>
            </p:cNvSpPr>
            <p:nvPr/>
          </p:nvSpPr>
          <p:spPr bwMode="auto">
            <a:xfrm>
              <a:off x="4228" y="1654"/>
              <a:ext cx="593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209993" name="Group 16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87130" name="AutoShape 163"/>
              <p:cNvSpPr>
                <a:spLocks noChangeArrowheads="1"/>
              </p:cNvSpPr>
              <p:nvPr/>
            </p:nvSpPr>
            <p:spPr bwMode="auto">
              <a:xfrm>
                <a:off x="611" y="2576"/>
                <a:ext cx="730" cy="12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7131" name="AutoShape 164"/>
              <p:cNvSpPr>
                <a:spLocks noChangeArrowheads="1"/>
              </p:cNvSpPr>
              <p:nvPr/>
            </p:nvSpPr>
            <p:spPr bwMode="auto">
              <a:xfrm>
                <a:off x="627" y="2588"/>
                <a:ext cx="699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</p:grpSp>
        <p:sp>
          <p:nvSpPr>
            <p:cNvPr id="209994" name="Freeform 16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1 h 226"/>
                <a:gd name="T4" fmla="*/ 135 w 328"/>
                <a:gd name="T5" fmla="*/ 108 h 226"/>
                <a:gd name="T6" fmla="*/ 0 w 328"/>
                <a:gd name="T7" fmla="*/ 4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9995" name="Group 16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87128" name="AutoShape 167"/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7129" name="AutoShape 168"/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1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</p:grpSp>
        <p:sp>
          <p:nvSpPr>
            <p:cNvPr id="87117" name="Rectangle 169"/>
            <p:cNvSpPr>
              <a:spLocks noChangeArrowheads="1"/>
            </p:cNvSpPr>
            <p:nvPr/>
          </p:nvSpPr>
          <p:spPr bwMode="auto">
            <a:xfrm>
              <a:off x="5250" y="429"/>
              <a:ext cx="69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209997" name="Freeform 17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20 w 296"/>
                <a:gd name="T3" fmla="*/ 69 h 256"/>
                <a:gd name="T4" fmla="*/ 122 w 296"/>
                <a:gd name="T5" fmla="*/ 122 h 256"/>
                <a:gd name="T6" fmla="*/ 0 w 296"/>
                <a:gd name="T7" fmla="*/ 4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998" name="Freeform 17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26 w 304"/>
                <a:gd name="T3" fmla="*/ 79 h 288"/>
                <a:gd name="T4" fmla="*/ 118 w 304"/>
                <a:gd name="T5" fmla="*/ 139 h 288"/>
                <a:gd name="T6" fmla="*/ 3 w 304"/>
                <a:gd name="T7" fmla="*/ 6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120" name="Oval 172"/>
            <p:cNvSpPr>
              <a:spLocks noChangeArrowheads="1"/>
            </p:cNvSpPr>
            <p:nvPr/>
          </p:nvSpPr>
          <p:spPr bwMode="auto">
            <a:xfrm>
              <a:off x="5515" y="2612"/>
              <a:ext cx="50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210000" name="Freeform 17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51 h 240"/>
                <a:gd name="T2" fmla="*/ 2 w 306"/>
                <a:gd name="T3" fmla="*/ 116 h 240"/>
                <a:gd name="T4" fmla="*/ 126 w 306"/>
                <a:gd name="T5" fmla="*/ 53 h 240"/>
                <a:gd name="T6" fmla="*/ 123 w 306"/>
                <a:gd name="T7" fmla="*/ 0 h 240"/>
                <a:gd name="T8" fmla="*/ 0 w 306"/>
                <a:gd name="T9" fmla="*/ 5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122" name="AutoShape 174"/>
            <p:cNvSpPr>
              <a:spLocks noChangeArrowheads="1"/>
            </p:cNvSpPr>
            <p:nvPr/>
          </p:nvSpPr>
          <p:spPr bwMode="auto">
            <a:xfrm>
              <a:off x="4140" y="2679"/>
              <a:ext cx="1198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7123" name="AutoShape 175"/>
            <p:cNvSpPr>
              <a:spLocks noChangeArrowheads="1"/>
            </p:cNvSpPr>
            <p:nvPr/>
          </p:nvSpPr>
          <p:spPr bwMode="auto">
            <a:xfrm>
              <a:off x="4203" y="2709"/>
              <a:ext cx="1072" cy="8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7124" name="Oval 176"/>
            <p:cNvSpPr>
              <a:spLocks noChangeArrowheads="1"/>
            </p:cNvSpPr>
            <p:nvPr/>
          </p:nvSpPr>
          <p:spPr bwMode="auto">
            <a:xfrm>
              <a:off x="4310" y="2386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7125" name="Oval 177"/>
            <p:cNvSpPr>
              <a:spLocks noChangeArrowheads="1"/>
            </p:cNvSpPr>
            <p:nvPr/>
          </p:nvSpPr>
          <p:spPr bwMode="auto">
            <a:xfrm>
              <a:off x="4487" y="2386"/>
              <a:ext cx="158" cy="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7126" name="Oval 178"/>
            <p:cNvSpPr>
              <a:spLocks noChangeArrowheads="1"/>
            </p:cNvSpPr>
            <p:nvPr/>
          </p:nvSpPr>
          <p:spPr bwMode="auto">
            <a:xfrm>
              <a:off x="4663" y="2380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7127" name="Rectangle 179"/>
            <p:cNvSpPr>
              <a:spLocks noChangeArrowheads="1"/>
            </p:cNvSpPr>
            <p:nvPr/>
          </p:nvSpPr>
          <p:spPr bwMode="auto">
            <a:xfrm>
              <a:off x="5061" y="1837"/>
              <a:ext cx="88" cy="75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</p:grpSp>
      <p:sp>
        <p:nvSpPr>
          <p:cNvPr id="293" name="Title 1"/>
          <p:cNvSpPr>
            <a:spLocks noGrp="1"/>
          </p:cNvSpPr>
          <p:nvPr>
            <p:ph type="title"/>
          </p:nvPr>
        </p:nvSpPr>
        <p:spPr>
          <a:xfrm>
            <a:off x="0" y="-15648"/>
            <a:ext cx="7874000" cy="683305"/>
          </a:xfrm>
        </p:spPr>
        <p:txBody>
          <a:bodyPr lIns="0" rIns="0">
            <a:noAutofit/>
          </a:bodyPr>
          <a:lstStyle/>
          <a:p>
            <a:r>
              <a:rPr lang="en-US" sz="2800" dirty="0" smtClean="0"/>
              <a:t>Putting it all together: A day and a life of a web </a:t>
            </a:r>
            <a:r>
              <a:rPr lang="en-US" sz="2800" dirty="0" err="1" smtClean="0"/>
              <a:t>req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30880" y="573088"/>
            <a:ext cx="16241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Scenerio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003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99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99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9796" grpId="0"/>
      <p:bldP spid="699788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0945" name="Group 156"/>
          <p:cNvGrpSpPr>
            <a:grpSpLocks/>
          </p:cNvGrpSpPr>
          <p:nvPr/>
        </p:nvGrpSpPr>
        <p:grpSpPr bwMode="auto">
          <a:xfrm>
            <a:off x="773113" y="1273175"/>
            <a:ext cx="3554412" cy="3067050"/>
            <a:chOff x="773113" y="1273175"/>
            <a:chExt cx="3554412" cy="3066395"/>
          </a:xfrm>
        </p:grpSpPr>
        <p:sp>
          <p:nvSpPr>
            <p:cNvPr id="211062" name="Freeform 3"/>
            <p:cNvSpPr>
              <a:spLocks/>
            </p:cNvSpPr>
            <p:nvPr/>
          </p:nvSpPr>
          <p:spPr bwMode="auto">
            <a:xfrm>
              <a:off x="773113" y="1273175"/>
              <a:ext cx="3554412" cy="2754313"/>
            </a:xfrm>
            <a:custGeom>
              <a:avLst/>
              <a:gdLst>
                <a:gd name="T0" fmla="*/ 2147483647 w 2406"/>
                <a:gd name="T1" fmla="*/ 2147483647 h 958"/>
                <a:gd name="T2" fmla="*/ 2147483647 w 2406"/>
                <a:gd name="T3" fmla="*/ 2147483647 h 958"/>
                <a:gd name="T4" fmla="*/ 2147483647 w 2406"/>
                <a:gd name="T5" fmla="*/ 2147483647 h 958"/>
                <a:gd name="T6" fmla="*/ 2147483647 w 2406"/>
                <a:gd name="T7" fmla="*/ 2147483647 h 958"/>
                <a:gd name="T8" fmla="*/ 2147483647 w 2406"/>
                <a:gd name="T9" fmla="*/ 2147483647 h 958"/>
                <a:gd name="T10" fmla="*/ 2147483647 w 2406"/>
                <a:gd name="T11" fmla="*/ 2147483647 h 958"/>
                <a:gd name="T12" fmla="*/ 2147483647 w 2406"/>
                <a:gd name="T13" fmla="*/ 2147483647 h 958"/>
                <a:gd name="T14" fmla="*/ 2147483647 w 2406"/>
                <a:gd name="T15" fmla="*/ 2147483647 h 958"/>
                <a:gd name="T16" fmla="*/ 2147483647 w 2406"/>
                <a:gd name="T17" fmla="*/ 2147483647 h 958"/>
                <a:gd name="T18" fmla="*/ 2147483647 w 2406"/>
                <a:gd name="T19" fmla="*/ 2147483647 h 958"/>
                <a:gd name="T20" fmla="*/ 2147483647 w 2406"/>
                <a:gd name="T21" fmla="*/ 2147483647 h 958"/>
                <a:gd name="T22" fmla="*/ 2147483647 w 2406"/>
                <a:gd name="T23" fmla="*/ 2147483647 h 958"/>
                <a:gd name="T24" fmla="*/ 2147483647 w 2406"/>
                <a:gd name="T25" fmla="*/ 2147483647 h 9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06"/>
                <a:gd name="T40" fmla="*/ 0 h 958"/>
                <a:gd name="T41" fmla="*/ 2406 w 2406"/>
                <a:gd name="T42" fmla="*/ 958 h 95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06" h="958">
                  <a:moveTo>
                    <a:pt x="2192" y="274"/>
                  </a:moveTo>
                  <a:cubicBezTo>
                    <a:pt x="1978" y="94"/>
                    <a:pt x="1990" y="122"/>
                    <a:pt x="1857" y="77"/>
                  </a:cubicBezTo>
                  <a:cubicBezTo>
                    <a:pt x="1724" y="32"/>
                    <a:pt x="1584" y="0"/>
                    <a:pt x="1393" y="7"/>
                  </a:cubicBezTo>
                  <a:cubicBezTo>
                    <a:pt x="1202" y="14"/>
                    <a:pt x="898" y="84"/>
                    <a:pt x="713" y="122"/>
                  </a:cubicBezTo>
                  <a:cubicBezTo>
                    <a:pt x="528" y="160"/>
                    <a:pt x="395" y="168"/>
                    <a:pt x="280" y="234"/>
                  </a:cubicBezTo>
                  <a:cubicBezTo>
                    <a:pt x="166" y="301"/>
                    <a:pt x="52" y="432"/>
                    <a:pt x="26" y="522"/>
                  </a:cubicBezTo>
                  <a:cubicBezTo>
                    <a:pt x="0" y="612"/>
                    <a:pt x="81" y="711"/>
                    <a:pt x="122" y="773"/>
                  </a:cubicBezTo>
                  <a:cubicBezTo>
                    <a:pt x="163" y="835"/>
                    <a:pt x="99" y="877"/>
                    <a:pt x="273" y="894"/>
                  </a:cubicBezTo>
                  <a:cubicBezTo>
                    <a:pt x="447" y="911"/>
                    <a:pt x="938" y="866"/>
                    <a:pt x="1169" y="876"/>
                  </a:cubicBezTo>
                  <a:cubicBezTo>
                    <a:pt x="1400" y="886"/>
                    <a:pt x="1499" y="950"/>
                    <a:pt x="1659" y="954"/>
                  </a:cubicBezTo>
                  <a:cubicBezTo>
                    <a:pt x="1819" y="958"/>
                    <a:pt x="2014" y="958"/>
                    <a:pt x="2129" y="897"/>
                  </a:cubicBezTo>
                  <a:cubicBezTo>
                    <a:pt x="2244" y="836"/>
                    <a:pt x="2327" y="856"/>
                    <a:pt x="2350" y="591"/>
                  </a:cubicBezTo>
                  <a:cubicBezTo>
                    <a:pt x="2373" y="326"/>
                    <a:pt x="2406" y="454"/>
                    <a:pt x="2192" y="274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1063" name="Line 36"/>
            <p:cNvSpPr>
              <a:spLocks noChangeShapeType="1"/>
            </p:cNvSpPr>
            <p:nvPr/>
          </p:nvSpPr>
          <p:spPr bwMode="auto">
            <a:xfrm flipV="1">
              <a:off x="3775075" y="2344738"/>
              <a:ext cx="155575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064" name="Line 43"/>
            <p:cNvSpPr>
              <a:spLocks noChangeShapeType="1"/>
            </p:cNvSpPr>
            <p:nvPr/>
          </p:nvSpPr>
          <p:spPr bwMode="auto">
            <a:xfrm flipV="1">
              <a:off x="2665413" y="2517775"/>
              <a:ext cx="6953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065" name="Line 44"/>
            <p:cNvSpPr>
              <a:spLocks noChangeShapeType="1"/>
            </p:cNvSpPr>
            <p:nvPr/>
          </p:nvSpPr>
          <p:spPr bwMode="auto">
            <a:xfrm flipV="1">
              <a:off x="3924300" y="2201863"/>
              <a:ext cx="138113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066" name="Line 48"/>
            <p:cNvSpPr>
              <a:spLocks noChangeShapeType="1"/>
            </p:cNvSpPr>
            <p:nvPr/>
          </p:nvSpPr>
          <p:spPr bwMode="auto">
            <a:xfrm flipV="1">
              <a:off x="3279775" y="2736850"/>
              <a:ext cx="512763" cy="6127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88" name="Text Box 240"/>
            <p:cNvSpPr txBox="1">
              <a:spLocks noChangeArrowheads="1"/>
            </p:cNvSpPr>
            <p:nvPr/>
          </p:nvSpPr>
          <p:spPr bwMode="auto">
            <a:xfrm>
              <a:off x="2562225" y="3815807"/>
              <a:ext cx="1211263" cy="523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router</a:t>
              </a:r>
            </a:p>
            <a:p>
              <a:pPr>
                <a:defRPr/>
              </a:pPr>
              <a:r>
                <a:rPr lang="en-US" sz="140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(runs DHCP)</a:t>
              </a:r>
            </a:p>
          </p:txBody>
        </p:sp>
        <p:grpSp>
          <p:nvGrpSpPr>
            <p:cNvPr id="211068" name="Group 356"/>
            <p:cNvGrpSpPr>
              <a:grpSpLocks/>
            </p:cNvGrpSpPr>
            <p:nvPr/>
          </p:nvGrpSpPr>
          <p:grpSpPr bwMode="auto">
            <a:xfrm>
              <a:off x="1653422" y="1982680"/>
              <a:ext cx="843032" cy="814871"/>
              <a:chOff x="313" y="1497"/>
              <a:chExt cx="1152" cy="1014"/>
            </a:xfrm>
          </p:grpSpPr>
          <p:pic>
            <p:nvPicPr>
              <p:cNvPr id="211120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1121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88190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6925" y="2423867"/>
              <a:ext cx="879475" cy="349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66" name="Rectangle 43"/>
            <p:cNvSpPr>
              <a:spLocks noChangeArrowheads="1"/>
            </p:cNvSpPr>
            <p:nvPr/>
          </p:nvSpPr>
          <p:spPr bwMode="auto">
            <a:xfrm rot="16200000" flipH="1">
              <a:off x="3589349" y="3549138"/>
              <a:ext cx="104753" cy="244475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167" name="Rectangle 43"/>
            <p:cNvSpPr>
              <a:spLocks noChangeArrowheads="1"/>
            </p:cNvSpPr>
            <p:nvPr/>
          </p:nvSpPr>
          <p:spPr bwMode="auto">
            <a:xfrm rot="2460490">
              <a:off x="3206750" y="3274585"/>
              <a:ext cx="82550" cy="247597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168" name="Rectangle 43"/>
            <p:cNvSpPr>
              <a:spLocks noChangeArrowheads="1"/>
            </p:cNvSpPr>
            <p:nvPr/>
          </p:nvSpPr>
          <p:spPr bwMode="auto">
            <a:xfrm rot="-5400000">
              <a:off x="2499531" y="2388124"/>
              <a:ext cx="111101" cy="296863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+mn-ea"/>
              </a:endParaRPr>
            </a:p>
          </p:txBody>
        </p:sp>
        <p:grpSp>
          <p:nvGrpSpPr>
            <p:cNvPr id="211073" name="Group 248"/>
            <p:cNvGrpSpPr>
              <a:grpSpLocks/>
            </p:cNvGrpSpPr>
            <p:nvPr/>
          </p:nvGrpSpPr>
          <p:grpSpPr bwMode="auto">
            <a:xfrm>
              <a:off x="2597285" y="3210128"/>
              <a:ext cx="332569" cy="581078"/>
              <a:chOff x="4140" y="429"/>
              <a:chExt cx="1425" cy="2396"/>
            </a:xfrm>
          </p:grpSpPr>
          <p:sp>
            <p:nvSpPr>
              <p:cNvPr id="211088" name="Freeform 148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6 w 354"/>
                  <a:gd name="T1" fmla="*/ 0 h 2742"/>
                  <a:gd name="T2" fmla="*/ 145 w 354"/>
                  <a:gd name="T3" fmla="*/ 164 h 2742"/>
                  <a:gd name="T4" fmla="*/ 142 w 354"/>
                  <a:gd name="T5" fmla="*/ 1268 h 2742"/>
                  <a:gd name="T6" fmla="*/ 0 w 354"/>
                  <a:gd name="T7" fmla="*/ 1325 h 2742"/>
                  <a:gd name="T8" fmla="*/ 26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210" name="Rectangle 149"/>
              <p:cNvSpPr>
                <a:spLocks noChangeArrowheads="1"/>
              </p:cNvSpPr>
              <p:nvPr/>
            </p:nvSpPr>
            <p:spPr bwMode="auto">
              <a:xfrm>
                <a:off x="4207" y="426"/>
                <a:ext cx="1048" cy="2291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211090" name="Freeform 150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3 w 211"/>
                  <a:gd name="T1" fmla="*/ 0 h 2537"/>
                  <a:gd name="T2" fmla="*/ 87 w 211"/>
                  <a:gd name="T3" fmla="*/ 106 h 2537"/>
                  <a:gd name="T4" fmla="*/ 3 w 211"/>
                  <a:gd name="T5" fmla="*/ 1208 h 2537"/>
                  <a:gd name="T6" fmla="*/ 3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091" name="Freeform 151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36 w 328"/>
                  <a:gd name="T3" fmla="*/ 62 h 226"/>
                  <a:gd name="T4" fmla="*/ 135 w 328"/>
                  <a:gd name="T5" fmla="*/ 110 h 226"/>
                  <a:gd name="T6" fmla="*/ 0 w 328"/>
                  <a:gd name="T7" fmla="*/ 4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213" name="Rectangle 152"/>
              <p:cNvSpPr>
                <a:spLocks noChangeArrowheads="1"/>
              </p:cNvSpPr>
              <p:nvPr/>
            </p:nvSpPr>
            <p:spPr bwMode="auto">
              <a:xfrm>
                <a:off x="4214" y="688"/>
                <a:ext cx="592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grpSp>
            <p:nvGrpSpPr>
              <p:cNvPr id="211093" name="Group 153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88239" name="AutoShape 154"/>
                <p:cNvSpPr>
                  <a:spLocks noChangeArrowheads="1"/>
                </p:cNvSpPr>
                <p:nvPr/>
              </p:nvSpPr>
              <p:spPr bwMode="auto">
                <a:xfrm>
                  <a:off x="617" y="2569"/>
                  <a:ext cx="721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88240" name="AutoShape 155"/>
                <p:cNvSpPr>
                  <a:spLocks noChangeArrowheads="1"/>
                </p:cNvSpPr>
                <p:nvPr/>
              </p:nvSpPr>
              <p:spPr bwMode="auto">
                <a:xfrm>
                  <a:off x="634" y="2587"/>
                  <a:ext cx="688" cy="10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88215" name="Rectangle 156"/>
              <p:cNvSpPr>
                <a:spLocks noChangeArrowheads="1"/>
              </p:cNvSpPr>
              <p:nvPr/>
            </p:nvSpPr>
            <p:spPr bwMode="auto">
              <a:xfrm>
                <a:off x="4221" y="1015"/>
                <a:ext cx="599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grpSp>
            <p:nvGrpSpPr>
              <p:cNvPr id="211095" name="Group 157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88237" name="AutoShape 158"/>
                <p:cNvSpPr>
                  <a:spLocks noChangeArrowheads="1"/>
                </p:cNvSpPr>
                <p:nvPr/>
              </p:nvSpPr>
              <p:spPr bwMode="auto">
                <a:xfrm>
                  <a:off x="611" y="2570"/>
                  <a:ext cx="730" cy="13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88238" name="AutoShape 159"/>
                <p:cNvSpPr>
                  <a:spLocks noChangeArrowheads="1"/>
                </p:cNvSpPr>
                <p:nvPr/>
              </p:nvSpPr>
              <p:spPr bwMode="auto">
                <a:xfrm>
                  <a:off x="628" y="2583"/>
                  <a:ext cx="696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88217" name="Rectangle 160"/>
              <p:cNvSpPr>
                <a:spLocks noChangeArrowheads="1"/>
              </p:cNvSpPr>
              <p:nvPr/>
            </p:nvSpPr>
            <p:spPr bwMode="auto">
              <a:xfrm>
                <a:off x="4214" y="1356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8218" name="Rectangle 161"/>
              <p:cNvSpPr>
                <a:spLocks noChangeArrowheads="1"/>
              </p:cNvSpPr>
              <p:nvPr/>
            </p:nvSpPr>
            <p:spPr bwMode="auto">
              <a:xfrm>
                <a:off x="4228" y="1657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grpSp>
            <p:nvGrpSpPr>
              <p:cNvPr id="211098" name="Group 162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88235" name="AutoShape 163"/>
                <p:cNvSpPr>
                  <a:spLocks noChangeArrowheads="1"/>
                </p:cNvSpPr>
                <p:nvPr/>
              </p:nvSpPr>
              <p:spPr bwMode="auto">
                <a:xfrm>
                  <a:off x="618" y="2571"/>
                  <a:ext cx="720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88236" name="AutoShape 164"/>
                <p:cNvSpPr>
                  <a:spLocks noChangeArrowheads="1"/>
                </p:cNvSpPr>
                <p:nvPr/>
              </p:nvSpPr>
              <p:spPr bwMode="auto">
                <a:xfrm>
                  <a:off x="635" y="2589"/>
                  <a:ext cx="686" cy="10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211099" name="Freeform 165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36 w 328"/>
                  <a:gd name="T3" fmla="*/ 61 h 226"/>
                  <a:gd name="T4" fmla="*/ 135 w 328"/>
                  <a:gd name="T5" fmla="*/ 108 h 226"/>
                  <a:gd name="T6" fmla="*/ 0 w 328"/>
                  <a:gd name="T7" fmla="*/ 4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11100" name="Group 166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88233" name="AutoShape 167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29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88234" name="AutoShape 168"/>
                <p:cNvSpPr>
                  <a:spLocks noChangeArrowheads="1"/>
                </p:cNvSpPr>
                <p:nvPr/>
              </p:nvSpPr>
              <p:spPr bwMode="auto">
                <a:xfrm>
                  <a:off x="630" y="2584"/>
                  <a:ext cx="695" cy="10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88222" name="Rectangle 169"/>
              <p:cNvSpPr>
                <a:spLocks noChangeArrowheads="1"/>
              </p:cNvSpPr>
              <p:nvPr/>
            </p:nvSpPr>
            <p:spPr bwMode="auto">
              <a:xfrm>
                <a:off x="5255" y="426"/>
                <a:ext cx="68" cy="2297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211102" name="Freeform 170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20 w 296"/>
                  <a:gd name="T3" fmla="*/ 69 h 256"/>
                  <a:gd name="T4" fmla="*/ 122 w 296"/>
                  <a:gd name="T5" fmla="*/ 122 h 256"/>
                  <a:gd name="T6" fmla="*/ 0 w 296"/>
                  <a:gd name="T7" fmla="*/ 4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103" name="Freeform 171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26 w 304"/>
                  <a:gd name="T3" fmla="*/ 79 h 288"/>
                  <a:gd name="T4" fmla="*/ 118 w 304"/>
                  <a:gd name="T5" fmla="*/ 139 h 288"/>
                  <a:gd name="T6" fmla="*/ 3 w 304"/>
                  <a:gd name="T7" fmla="*/ 6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225" name="Oval 172"/>
              <p:cNvSpPr>
                <a:spLocks noChangeArrowheads="1"/>
              </p:cNvSpPr>
              <p:nvPr/>
            </p:nvSpPr>
            <p:spPr bwMode="auto">
              <a:xfrm>
                <a:off x="5520" y="2612"/>
                <a:ext cx="48" cy="9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211105" name="Freeform 173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51 h 240"/>
                  <a:gd name="T2" fmla="*/ 2 w 306"/>
                  <a:gd name="T3" fmla="*/ 116 h 240"/>
                  <a:gd name="T4" fmla="*/ 126 w 306"/>
                  <a:gd name="T5" fmla="*/ 53 h 240"/>
                  <a:gd name="T6" fmla="*/ 123 w 306"/>
                  <a:gd name="T7" fmla="*/ 0 h 240"/>
                  <a:gd name="T8" fmla="*/ 0 w 306"/>
                  <a:gd name="T9" fmla="*/ 51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227" name="AutoShape 174"/>
              <p:cNvSpPr>
                <a:spLocks noChangeArrowheads="1"/>
              </p:cNvSpPr>
              <p:nvPr/>
            </p:nvSpPr>
            <p:spPr bwMode="auto">
              <a:xfrm>
                <a:off x="4139" y="2678"/>
                <a:ext cx="1204" cy="164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8228" name="AutoShape 175"/>
              <p:cNvSpPr>
                <a:spLocks noChangeArrowheads="1"/>
              </p:cNvSpPr>
              <p:nvPr/>
            </p:nvSpPr>
            <p:spPr bwMode="auto">
              <a:xfrm>
                <a:off x="4207" y="2717"/>
                <a:ext cx="1068" cy="8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8229" name="Oval 176"/>
              <p:cNvSpPr>
                <a:spLocks noChangeArrowheads="1"/>
              </p:cNvSpPr>
              <p:nvPr/>
            </p:nvSpPr>
            <p:spPr bwMode="auto">
              <a:xfrm>
                <a:off x="4309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8230" name="Oval 177"/>
              <p:cNvSpPr>
                <a:spLocks noChangeArrowheads="1"/>
              </p:cNvSpPr>
              <p:nvPr/>
            </p:nvSpPr>
            <p:spPr bwMode="auto">
              <a:xfrm>
                <a:off x="4486" y="2383"/>
                <a:ext cx="163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solidFill>
                    <a:srgbClr val="FF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8231" name="Oval 178"/>
              <p:cNvSpPr>
                <a:spLocks noChangeArrowheads="1"/>
              </p:cNvSpPr>
              <p:nvPr/>
            </p:nvSpPr>
            <p:spPr bwMode="auto">
              <a:xfrm>
                <a:off x="4663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8232" name="Rectangle 179"/>
              <p:cNvSpPr>
                <a:spLocks noChangeArrowheads="1"/>
              </p:cNvSpPr>
              <p:nvPr/>
            </p:nvSpPr>
            <p:spPr bwMode="auto">
              <a:xfrm>
                <a:off x="5065" y="1834"/>
                <a:ext cx="82" cy="772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</p:grpSp>
        <p:grpSp>
          <p:nvGrpSpPr>
            <p:cNvPr id="211074" name="Group 48"/>
            <p:cNvGrpSpPr>
              <a:grpSpLocks/>
            </p:cNvGrpSpPr>
            <p:nvPr/>
          </p:nvGrpSpPr>
          <p:grpSpPr bwMode="auto">
            <a:xfrm>
              <a:off x="2795471" y="3465563"/>
              <a:ext cx="735669" cy="376863"/>
              <a:chOff x="3600" y="219"/>
              <a:chExt cx="360" cy="175"/>
            </a:xfrm>
          </p:grpSpPr>
          <p:sp>
            <p:nvSpPr>
              <p:cNvPr id="88196" name="Oval 4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8197" name="Line 5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8198" name="Line 5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8199" name="Rectangle 5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3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 i="0">
                  <a:solidFill>
                    <a:srgbClr val="000000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88200" name="Oval 5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grpSp>
            <p:nvGrpSpPr>
              <p:cNvPr id="211080" name="Group 5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88206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88207" name="Line 5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88208" name="Line 5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211081" name="Group 5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88203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88204" name="Line 6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88205" name="Line 61"/>
                <p:cNvSpPr>
                  <a:spLocks noChangeShapeType="1"/>
                </p:cNvSpPr>
                <p:nvPr/>
              </p:nvSpPr>
              <p:spPr bwMode="auto">
                <a:xfrm>
                  <a:off x="2894" y="853"/>
                  <a:ext cx="52" cy="9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</p:grpSp>
      </p:grpSp>
      <p:sp>
        <p:nvSpPr>
          <p:cNvPr id="701629" name="Rectangle 189"/>
          <p:cNvSpPr>
            <a:spLocks noGrp="1" noChangeArrowheads="1"/>
          </p:cNvSpPr>
          <p:nvPr>
            <p:ph type="body" idx="1"/>
          </p:nvPr>
        </p:nvSpPr>
        <p:spPr>
          <a:xfrm>
            <a:off x="5037138" y="1128713"/>
            <a:ext cx="3732212" cy="1262062"/>
          </a:xfrm>
        </p:spPr>
        <p:txBody>
          <a:bodyPr>
            <a:normAutofit fontScale="92500" lnSpcReduction="10000"/>
          </a:bodyPr>
          <a:lstStyle/>
          <a:p>
            <a:pPr>
              <a:buFont typeface="Wingdings" charset="0"/>
              <a:buChar char="v"/>
              <a:defRPr/>
            </a:pPr>
            <a:r>
              <a:rPr lang="en-US" sz="2200">
                <a:ea typeface="ＭＳ Ｐゴシック" charset="0"/>
                <a:cs typeface="+mn-cs"/>
              </a:rPr>
              <a:t>connecting laptop needs to get its own IP address, addr of first-hop router, addr of DNS server: use </a:t>
            </a:r>
            <a:r>
              <a:rPr lang="en-US" sz="2200" i="1">
                <a:solidFill>
                  <a:srgbClr val="C00000"/>
                </a:solidFill>
                <a:ea typeface="ＭＳ Ｐゴシック" charset="0"/>
                <a:cs typeface="+mn-cs"/>
              </a:rPr>
              <a:t>DHCP</a:t>
            </a:r>
          </a:p>
        </p:txBody>
      </p:sp>
      <p:sp>
        <p:nvSpPr>
          <p:cNvPr id="701661" name="AutoShape 221"/>
          <p:cNvSpPr>
            <a:spLocks noChangeArrowheads="1"/>
          </p:cNvSpPr>
          <p:nvPr/>
        </p:nvSpPr>
        <p:spPr bwMode="auto">
          <a:xfrm>
            <a:off x="830263" y="2266950"/>
            <a:ext cx="976312" cy="48577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01690" name="Group 250"/>
          <p:cNvGrpSpPr>
            <a:grpSpLocks/>
          </p:cNvGrpSpPr>
          <p:nvPr/>
        </p:nvGrpSpPr>
        <p:grpSpPr bwMode="auto">
          <a:xfrm>
            <a:off x="1195388" y="1081088"/>
            <a:ext cx="976312" cy="1460500"/>
            <a:chOff x="651" y="681"/>
            <a:chExt cx="615" cy="920"/>
          </a:xfrm>
        </p:grpSpPr>
        <p:sp>
          <p:nvSpPr>
            <p:cNvPr id="211054" name="Freeform 249"/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211055" name="Group 248"/>
            <p:cNvGrpSpPr>
              <a:grpSpLocks/>
            </p:cNvGrpSpPr>
            <p:nvPr/>
          </p:nvGrpSpPr>
          <p:grpSpPr bwMode="auto">
            <a:xfrm>
              <a:off x="651" y="681"/>
              <a:ext cx="501" cy="828"/>
              <a:chOff x="569" y="2954"/>
              <a:chExt cx="501" cy="828"/>
            </a:xfrm>
          </p:grpSpPr>
          <p:sp>
            <p:nvSpPr>
              <p:cNvPr id="88177" name="Rectangle 242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8178" name="Text Box 241"/>
              <p:cNvSpPr txBox="1">
                <a:spLocks noChangeArrowheads="1"/>
              </p:cNvSpPr>
              <p:nvPr/>
            </p:nvSpPr>
            <p:spPr bwMode="auto">
              <a:xfrm>
                <a:off x="593" y="2954"/>
                <a:ext cx="477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i="0" smtClean="0">
                    <a:solidFill>
                      <a:srgbClr val="000000"/>
                    </a:solidFill>
                    <a:latin typeface="Arial" charset="0"/>
                  </a:rPr>
                  <a:t>DHCP</a:t>
                </a:r>
              </a:p>
              <a:p>
                <a:pPr algn="ctr">
                  <a:defRPr/>
                </a:pPr>
                <a:r>
                  <a:rPr lang="en-US" sz="1600" i="0" smtClean="0">
                    <a:solidFill>
                      <a:srgbClr val="000000"/>
                    </a:solidFill>
                    <a:latin typeface="Arial" charset="0"/>
                  </a:rPr>
                  <a:t>UDP</a:t>
                </a:r>
              </a:p>
              <a:p>
                <a:pPr algn="ctr">
                  <a:defRPr/>
                </a:pPr>
                <a:r>
                  <a:rPr lang="en-US" sz="1600" i="0" smtClean="0">
                    <a:solidFill>
                      <a:srgbClr val="000000"/>
                    </a:solidFill>
                    <a:latin typeface="Arial" charset="0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 smtClean="0">
                    <a:solidFill>
                      <a:srgbClr val="000000"/>
                    </a:solidFill>
                    <a:latin typeface="Arial" charset="0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 smtClean="0">
                    <a:solidFill>
                      <a:srgbClr val="000000"/>
                    </a:solidFill>
                    <a:latin typeface="Arial" charset="0"/>
                  </a:rPr>
                  <a:t>Phy</a:t>
                </a:r>
              </a:p>
            </p:txBody>
          </p:sp>
          <p:sp>
            <p:nvSpPr>
              <p:cNvPr id="88179" name="Line 243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8180" name="Line 244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8181" name="Line 245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8182" name="Line 246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701693" name="Group 253"/>
          <p:cNvGrpSpPr>
            <a:grpSpLocks/>
          </p:cNvGrpSpPr>
          <p:nvPr/>
        </p:nvGrpSpPr>
        <p:grpSpPr bwMode="auto">
          <a:xfrm>
            <a:off x="520700" y="1162050"/>
            <a:ext cx="544513" cy="244475"/>
            <a:chOff x="844" y="3337"/>
            <a:chExt cx="343" cy="154"/>
          </a:xfrm>
        </p:grpSpPr>
        <p:sp>
          <p:nvSpPr>
            <p:cNvPr id="88173" name="Rectangle 251"/>
            <p:cNvSpPr>
              <a:spLocks noChangeArrowheads="1"/>
            </p:cNvSpPr>
            <p:nvPr/>
          </p:nvSpPr>
          <p:spPr bwMode="auto">
            <a:xfrm>
              <a:off x="889" y="3370"/>
              <a:ext cx="245" cy="8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8174" name="Text Box 252"/>
            <p:cNvSpPr txBox="1">
              <a:spLocks noChangeArrowheads="1"/>
            </p:cNvSpPr>
            <p:nvPr/>
          </p:nvSpPr>
          <p:spPr bwMode="auto">
            <a:xfrm>
              <a:off x="844" y="3337"/>
              <a:ext cx="34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000" i="0" smtClean="0">
                  <a:solidFill>
                    <a:srgbClr val="FFFFFF"/>
                  </a:solidFill>
                  <a:latin typeface="Arial" charset="0"/>
                </a:rPr>
                <a:t>DHCP</a:t>
              </a:r>
            </a:p>
          </p:txBody>
        </p:sp>
      </p:grpSp>
      <p:grpSp>
        <p:nvGrpSpPr>
          <p:cNvPr id="701739" name="Group 299"/>
          <p:cNvGrpSpPr>
            <a:grpSpLocks/>
          </p:cNvGrpSpPr>
          <p:nvPr/>
        </p:nvGrpSpPr>
        <p:grpSpPr bwMode="auto">
          <a:xfrm>
            <a:off x="66675" y="1181100"/>
            <a:ext cx="1081088" cy="1166813"/>
            <a:chOff x="42" y="744"/>
            <a:chExt cx="681" cy="735"/>
          </a:xfrm>
        </p:grpSpPr>
        <p:grpSp>
          <p:nvGrpSpPr>
            <p:cNvPr id="211020" name="Group 296"/>
            <p:cNvGrpSpPr>
              <a:grpSpLocks/>
            </p:cNvGrpSpPr>
            <p:nvPr/>
          </p:nvGrpSpPr>
          <p:grpSpPr bwMode="auto">
            <a:xfrm>
              <a:off x="42" y="886"/>
              <a:ext cx="681" cy="468"/>
              <a:chOff x="42" y="886"/>
              <a:chExt cx="681" cy="468"/>
            </a:xfrm>
          </p:grpSpPr>
          <p:grpSp>
            <p:nvGrpSpPr>
              <p:cNvPr id="211022" name="Group 295"/>
              <p:cNvGrpSpPr>
                <a:grpSpLocks/>
              </p:cNvGrpSpPr>
              <p:nvPr/>
            </p:nvGrpSpPr>
            <p:grpSpPr bwMode="auto">
              <a:xfrm>
                <a:off x="278" y="886"/>
                <a:ext cx="397" cy="154"/>
                <a:chOff x="740" y="3209"/>
                <a:chExt cx="397" cy="154"/>
              </a:xfrm>
            </p:grpSpPr>
            <p:grpSp>
              <p:nvGrpSpPr>
                <p:cNvPr id="211047" name="Group 254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43" cy="154"/>
                  <a:chOff x="844" y="3337"/>
                  <a:chExt cx="343" cy="154"/>
                </a:xfrm>
              </p:grpSpPr>
              <p:sp>
                <p:nvSpPr>
                  <p:cNvPr id="88171" name="Rectangle 255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88172" name="Text Box 25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smtClean="0">
                        <a:solidFill>
                          <a:srgbClr val="FFFFFF"/>
                        </a:solidFill>
                        <a:latin typeface="Arial" charset="0"/>
                      </a:rPr>
                      <a:t>DHCP</a:t>
                    </a:r>
                  </a:p>
                </p:txBody>
              </p:sp>
            </p:grpSp>
            <p:sp>
              <p:nvSpPr>
                <p:cNvPr id="88169" name="Rectangle 266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88170" name="Rectangle 267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211023" name="Group 274"/>
              <p:cNvGrpSpPr>
                <a:grpSpLocks/>
              </p:cNvGrpSpPr>
              <p:nvPr/>
            </p:nvGrpSpPr>
            <p:grpSpPr bwMode="auto">
              <a:xfrm>
                <a:off x="278" y="1034"/>
                <a:ext cx="397" cy="154"/>
                <a:chOff x="836" y="3305"/>
                <a:chExt cx="397" cy="154"/>
              </a:xfrm>
            </p:grpSpPr>
            <p:grpSp>
              <p:nvGrpSpPr>
                <p:cNvPr id="211041" name="Group 268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88166" name="Rectangle 269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88167" name="Text Box 27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smtClean="0">
                        <a:solidFill>
                          <a:srgbClr val="FFFFFF"/>
                        </a:solidFill>
                        <a:latin typeface="Arial" charset="0"/>
                      </a:rPr>
                      <a:t>DHCP</a:t>
                    </a:r>
                  </a:p>
                </p:txBody>
              </p:sp>
            </p:grpSp>
            <p:grpSp>
              <p:nvGrpSpPr>
                <p:cNvPr id="211042" name="Group 273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88164" name="Rectangle 271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88165" name="Rectangle 272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</a:endParaRPr>
                  </a:p>
                </p:txBody>
              </p:sp>
            </p:grpSp>
          </p:grpSp>
          <p:grpSp>
            <p:nvGrpSpPr>
              <p:cNvPr id="211024" name="Group 293"/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88160" name="Rectangle 276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88161" name="Rectangle 277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211025" name="Group 294"/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211026" name="Group 287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510" cy="154"/>
                  <a:chOff x="723" y="3453"/>
                  <a:chExt cx="510" cy="154"/>
                </a:xfrm>
              </p:grpSpPr>
              <p:grpSp>
                <p:nvGrpSpPr>
                  <p:cNvPr id="211030" name="Group 278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97" cy="154"/>
                    <a:chOff x="836" y="3305"/>
                    <a:chExt cx="397" cy="154"/>
                  </a:xfrm>
                </p:grpSpPr>
                <p:grpSp>
                  <p:nvGrpSpPr>
                    <p:cNvPr id="211033" name="Group 27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43" cy="154"/>
                      <a:chOff x="844" y="3337"/>
                      <a:chExt cx="343" cy="154"/>
                    </a:xfrm>
                  </p:grpSpPr>
                  <p:sp>
                    <p:nvSpPr>
                      <p:cNvPr id="88158" name="Rectangle 28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  <a:latin typeface="Comic Sans MS" charset="0"/>
                          <a:ea typeface="ＭＳ Ｐゴシック" charset="0"/>
                        </a:endParaRPr>
                      </a:p>
                    </p:txBody>
                  </p:sp>
                  <p:sp>
                    <p:nvSpPr>
                      <p:cNvPr id="88159" name="Text Box 281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43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1pPr>
                        <a:lvl2pPr marL="742950" indent="-28575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2pPr>
                        <a:lvl3pPr marL="11430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3pPr>
                        <a:lvl4pPr marL="16002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4pPr>
                        <a:lvl5pPr marL="20574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9pPr>
                      </a:lstStyle>
                      <a:p>
                        <a:pPr>
                          <a:defRPr/>
                        </a:pPr>
                        <a:r>
                          <a:rPr lang="en-US" sz="1000" i="0" smtClean="0">
                            <a:solidFill>
                              <a:srgbClr val="FFFFFF"/>
                            </a:solidFill>
                            <a:latin typeface="Arial" charset="0"/>
                          </a:rPr>
                          <a:t>DHCP</a:t>
                        </a:r>
                      </a:p>
                    </p:txBody>
                  </p:sp>
                </p:grpSp>
                <p:grpSp>
                  <p:nvGrpSpPr>
                    <p:cNvPr id="211034" name="Group 28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88156" name="Rectangle 28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  <a:latin typeface="Comic Sans MS" charset="0"/>
                          <a:ea typeface="ＭＳ Ｐゴシック" charset="0"/>
                        </a:endParaRPr>
                      </a:p>
                    </p:txBody>
                  </p:sp>
                  <p:sp>
                    <p:nvSpPr>
                      <p:cNvPr id="88157" name="Rectangle 28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  <a:latin typeface="Comic Sans MS" charset="0"/>
                          <a:ea typeface="ＭＳ Ｐゴシック" charset="0"/>
                        </a:endParaRPr>
                      </a:p>
                    </p:txBody>
                  </p:sp>
                </p:grpSp>
              </p:grpSp>
              <p:sp>
                <p:nvSpPr>
                  <p:cNvPr id="88152" name="Rectangle 285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88153" name="Rectangle 286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</a:endParaRPr>
                  </a:p>
                </p:txBody>
              </p:sp>
            </p:grpSp>
            <p:sp>
              <p:nvSpPr>
                <p:cNvPr id="88148" name="Rectangle 288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88149" name="Rectangle 290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88150" name="Rectangle 291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</p:grpSp>
        </p:grpSp>
        <p:sp>
          <p:nvSpPr>
            <p:cNvPr id="88142" name="AutoShape 297"/>
            <p:cNvSpPr>
              <a:spLocks noChangeArrowheads="1"/>
            </p:cNvSpPr>
            <p:nvPr/>
          </p:nvSpPr>
          <p:spPr bwMode="auto">
            <a:xfrm>
              <a:off x="384" y="744"/>
              <a:ext cx="240" cy="735"/>
            </a:xfrm>
            <a:prstGeom prst="downArrow">
              <a:avLst>
                <a:gd name="adj1" fmla="val 54167"/>
                <a:gd name="adj2" fmla="val 49170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</p:grpSp>
      <p:grpSp>
        <p:nvGrpSpPr>
          <p:cNvPr id="701758" name="Group 318"/>
          <p:cNvGrpSpPr>
            <a:grpSpLocks/>
          </p:cNvGrpSpPr>
          <p:nvPr/>
        </p:nvGrpSpPr>
        <p:grpSpPr bwMode="auto">
          <a:xfrm>
            <a:off x="650875" y="2389188"/>
            <a:ext cx="1081088" cy="244475"/>
            <a:chOff x="504" y="3523"/>
            <a:chExt cx="681" cy="154"/>
          </a:xfrm>
        </p:grpSpPr>
        <p:grpSp>
          <p:nvGrpSpPr>
            <p:cNvPr id="211007" name="Group 319"/>
            <p:cNvGrpSpPr>
              <a:grpSpLocks/>
            </p:cNvGrpSpPr>
            <p:nvPr/>
          </p:nvGrpSpPr>
          <p:grpSpPr bwMode="auto">
            <a:xfrm>
              <a:off x="623" y="3523"/>
              <a:ext cx="510" cy="154"/>
              <a:chOff x="723" y="3453"/>
              <a:chExt cx="510" cy="154"/>
            </a:xfrm>
          </p:grpSpPr>
          <p:grpSp>
            <p:nvGrpSpPr>
              <p:cNvPr id="211011" name="Group 320"/>
              <p:cNvGrpSpPr>
                <a:grpSpLocks/>
              </p:cNvGrpSpPr>
              <p:nvPr/>
            </p:nvGrpSpPr>
            <p:grpSpPr bwMode="auto">
              <a:xfrm>
                <a:off x="836" y="3453"/>
                <a:ext cx="397" cy="154"/>
                <a:chOff x="836" y="3305"/>
                <a:chExt cx="397" cy="154"/>
              </a:xfrm>
            </p:grpSpPr>
            <p:grpSp>
              <p:nvGrpSpPr>
                <p:cNvPr id="211014" name="Group 321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88139" name="Rectangle 322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88140" name="Text Box 32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smtClean="0">
                        <a:solidFill>
                          <a:srgbClr val="FFFFFF"/>
                        </a:solidFill>
                        <a:latin typeface="Arial" charset="0"/>
                      </a:rPr>
                      <a:t>DHCP</a:t>
                    </a:r>
                  </a:p>
                </p:txBody>
              </p:sp>
            </p:grpSp>
            <p:grpSp>
              <p:nvGrpSpPr>
                <p:cNvPr id="211015" name="Group 324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88137" name="Rectangle 325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88138" name="Rectangle 326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</a:endParaRPr>
                  </a:p>
                </p:txBody>
              </p:sp>
            </p:grpSp>
          </p:grpSp>
          <p:sp>
            <p:nvSpPr>
              <p:cNvPr id="88133" name="Rectangle 327"/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8134" name="Rectangle 328"/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</p:grpSp>
        <p:sp>
          <p:nvSpPr>
            <p:cNvPr id="88129" name="Rectangle 329"/>
            <p:cNvSpPr>
              <a:spLocks noChangeArrowheads="1"/>
            </p:cNvSpPr>
            <p:nvPr/>
          </p:nvSpPr>
          <p:spPr bwMode="auto">
            <a:xfrm>
              <a:off x="517" y="3545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8130" name="Rectangle 330"/>
            <p:cNvSpPr>
              <a:spLocks noChangeArrowheads="1"/>
            </p:cNvSpPr>
            <p:nvPr/>
          </p:nvSpPr>
          <p:spPr bwMode="auto">
            <a:xfrm>
              <a:off x="1115" y="3544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8131" name="Rectangle 331"/>
            <p:cNvSpPr>
              <a:spLocks noChangeArrowheads="1"/>
            </p:cNvSpPr>
            <p:nvPr/>
          </p:nvSpPr>
          <p:spPr bwMode="auto">
            <a:xfrm>
              <a:off x="504" y="3529"/>
              <a:ext cx="681" cy="1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</p:grpSp>
      <p:grpSp>
        <p:nvGrpSpPr>
          <p:cNvPr id="701782" name="Group 342"/>
          <p:cNvGrpSpPr>
            <a:grpSpLocks/>
          </p:cNvGrpSpPr>
          <p:nvPr/>
        </p:nvGrpSpPr>
        <p:grpSpPr bwMode="auto">
          <a:xfrm>
            <a:off x="1477963" y="3081338"/>
            <a:ext cx="1316037" cy="1314450"/>
            <a:chOff x="931" y="1941"/>
            <a:chExt cx="829" cy="828"/>
          </a:xfrm>
        </p:grpSpPr>
        <p:sp>
          <p:nvSpPr>
            <p:cNvPr id="210999" name="Freeform 334"/>
            <p:cNvSpPr>
              <a:spLocks/>
            </p:cNvSpPr>
            <p:nvPr/>
          </p:nvSpPr>
          <p:spPr bwMode="auto">
            <a:xfrm>
              <a:off x="1424" y="1965"/>
              <a:ext cx="336" cy="801"/>
            </a:xfrm>
            <a:custGeom>
              <a:avLst/>
              <a:gdLst>
                <a:gd name="T0" fmla="*/ 1 w 551"/>
                <a:gd name="T1" fmla="*/ 0 h 801"/>
                <a:gd name="T2" fmla="*/ 46 w 551"/>
                <a:gd name="T3" fmla="*/ 402 h 801"/>
                <a:gd name="T4" fmla="*/ 1 w 551"/>
                <a:gd name="T5" fmla="*/ 801 h 801"/>
                <a:gd name="T6" fmla="*/ 1 w 551"/>
                <a:gd name="T7" fmla="*/ 535 h 801"/>
                <a:gd name="T8" fmla="*/ 0 w 551"/>
                <a:gd name="T9" fmla="*/ 371 h 801"/>
                <a:gd name="T10" fmla="*/ 1 w 551"/>
                <a:gd name="T11" fmla="*/ 0 h 8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1" h="801">
                  <a:moveTo>
                    <a:pt x="14" y="0"/>
                  </a:moveTo>
                  <a:lnTo>
                    <a:pt x="551" y="402"/>
                  </a:lnTo>
                  <a:lnTo>
                    <a:pt x="6" y="801"/>
                  </a:lnTo>
                  <a:lnTo>
                    <a:pt x="13" y="535"/>
                  </a:lnTo>
                  <a:lnTo>
                    <a:pt x="0" y="371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211000" name="Group 335"/>
            <p:cNvGrpSpPr>
              <a:grpSpLocks/>
            </p:cNvGrpSpPr>
            <p:nvPr/>
          </p:nvGrpSpPr>
          <p:grpSpPr bwMode="auto">
            <a:xfrm>
              <a:off x="931" y="1941"/>
              <a:ext cx="501" cy="828"/>
              <a:chOff x="569" y="2954"/>
              <a:chExt cx="501" cy="828"/>
            </a:xfrm>
          </p:grpSpPr>
          <p:sp>
            <p:nvSpPr>
              <p:cNvPr id="88122" name="Rectangle 336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8123" name="Text Box 337"/>
              <p:cNvSpPr txBox="1">
                <a:spLocks noChangeArrowheads="1"/>
              </p:cNvSpPr>
              <p:nvPr/>
            </p:nvSpPr>
            <p:spPr bwMode="auto">
              <a:xfrm>
                <a:off x="593" y="2954"/>
                <a:ext cx="477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i="0" smtClean="0">
                    <a:solidFill>
                      <a:srgbClr val="000000"/>
                    </a:solidFill>
                    <a:latin typeface="Arial" charset="0"/>
                  </a:rPr>
                  <a:t>DHCP</a:t>
                </a:r>
              </a:p>
              <a:p>
                <a:pPr algn="ctr">
                  <a:defRPr/>
                </a:pPr>
                <a:r>
                  <a:rPr lang="en-US" sz="1600" i="0" smtClean="0">
                    <a:solidFill>
                      <a:srgbClr val="000000"/>
                    </a:solidFill>
                    <a:latin typeface="Arial" charset="0"/>
                  </a:rPr>
                  <a:t>UDP</a:t>
                </a:r>
              </a:p>
              <a:p>
                <a:pPr algn="ctr">
                  <a:defRPr/>
                </a:pPr>
                <a:r>
                  <a:rPr lang="en-US" sz="1600" i="0" smtClean="0">
                    <a:solidFill>
                      <a:srgbClr val="000000"/>
                    </a:solidFill>
                    <a:latin typeface="Arial" charset="0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 smtClean="0">
                    <a:solidFill>
                      <a:srgbClr val="000000"/>
                    </a:solidFill>
                    <a:latin typeface="Arial" charset="0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 smtClean="0">
                    <a:solidFill>
                      <a:srgbClr val="000000"/>
                    </a:solidFill>
                    <a:latin typeface="Arial" charset="0"/>
                  </a:rPr>
                  <a:t>Phy</a:t>
                </a:r>
              </a:p>
            </p:txBody>
          </p:sp>
          <p:sp>
            <p:nvSpPr>
              <p:cNvPr id="88124" name="Line 338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8125" name="Line 339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8126" name="Line 340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8127" name="Line 341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701882" name="Group 442"/>
          <p:cNvGrpSpPr>
            <a:grpSpLocks/>
          </p:cNvGrpSpPr>
          <p:nvPr/>
        </p:nvGrpSpPr>
        <p:grpSpPr bwMode="auto">
          <a:xfrm>
            <a:off x="339725" y="2981325"/>
            <a:ext cx="1081088" cy="1217613"/>
            <a:chOff x="1404" y="3105"/>
            <a:chExt cx="681" cy="767"/>
          </a:xfrm>
        </p:grpSpPr>
        <p:grpSp>
          <p:nvGrpSpPr>
            <p:cNvPr id="210964" name="Group 344"/>
            <p:cNvGrpSpPr>
              <a:grpSpLocks/>
            </p:cNvGrpSpPr>
            <p:nvPr/>
          </p:nvGrpSpPr>
          <p:grpSpPr bwMode="auto">
            <a:xfrm>
              <a:off x="1404" y="3355"/>
              <a:ext cx="681" cy="468"/>
              <a:chOff x="42" y="886"/>
              <a:chExt cx="681" cy="468"/>
            </a:xfrm>
          </p:grpSpPr>
          <p:grpSp>
            <p:nvGrpSpPr>
              <p:cNvPr id="210969" name="Group 345"/>
              <p:cNvGrpSpPr>
                <a:grpSpLocks/>
              </p:cNvGrpSpPr>
              <p:nvPr/>
            </p:nvGrpSpPr>
            <p:grpSpPr bwMode="auto">
              <a:xfrm>
                <a:off x="278" y="886"/>
                <a:ext cx="397" cy="154"/>
                <a:chOff x="740" y="3209"/>
                <a:chExt cx="397" cy="154"/>
              </a:xfrm>
            </p:grpSpPr>
            <p:grpSp>
              <p:nvGrpSpPr>
                <p:cNvPr id="210994" name="Group 346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43" cy="154"/>
                  <a:chOff x="844" y="3337"/>
                  <a:chExt cx="343" cy="154"/>
                </a:xfrm>
              </p:grpSpPr>
              <p:sp>
                <p:nvSpPr>
                  <p:cNvPr id="88118" name="Rectangle 347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88119" name="Text Box 34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smtClean="0">
                        <a:solidFill>
                          <a:srgbClr val="FFFFFF"/>
                        </a:solidFill>
                        <a:latin typeface="Arial" charset="0"/>
                      </a:rPr>
                      <a:t>DHCP</a:t>
                    </a:r>
                  </a:p>
                </p:txBody>
              </p:sp>
            </p:grpSp>
            <p:sp>
              <p:nvSpPr>
                <p:cNvPr id="88116" name="Rectangle 349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88117" name="Rectangle 350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210970" name="Group 351"/>
              <p:cNvGrpSpPr>
                <a:grpSpLocks/>
              </p:cNvGrpSpPr>
              <p:nvPr/>
            </p:nvGrpSpPr>
            <p:grpSpPr bwMode="auto">
              <a:xfrm>
                <a:off x="278" y="1034"/>
                <a:ext cx="397" cy="154"/>
                <a:chOff x="836" y="3305"/>
                <a:chExt cx="397" cy="154"/>
              </a:xfrm>
            </p:grpSpPr>
            <p:grpSp>
              <p:nvGrpSpPr>
                <p:cNvPr id="210988" name="Group 352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88113" name="Rectangle 353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88114" name="Text Box 35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smtClean="0">
                        <a:solidFill>
                          <a:srgbClr val="FFFFFF"/>
                        </a:solidFill>
                        <a:latin typeface="Arial" charset="0"/>
                      </a:rPr>
                      <a:t>DHCP</a:t>
                    </a:r>
                  </a:p>
                </p:txBody>
              </p:sp>
            </p:grpSp>
            <p:grpSp>
              <p:nvGrpSpPr>
                <p:cNvPr id="210989" name="Group 355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88111" name="Rectangle 356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88112" name="Rectangle 357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</a:endParaRPr>
                  </a:p>
                </p:txBody>
              </p:sp>
            </p:grpSp>
          </p:grpSp>
          <p:grpSp>
            <p:nvGrpSpPr>
              <p:cNvPr id="210971" name="Group 358"/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88107" name="Rectangle 359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88108" name="Rectangle 360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210972" name="Group 361"/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210973" name="Group 362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510" cy="154"/>
                  <a:chOff x="723" y="3453"/>
                  <a:chExt cx="510" cy="154"/>
                </a:xfrm>
              </p:grpSpPr>
              <p:grpSp>
                <p:nvGrpSpPr>
                  <p:cNvPr id="210977" name="Group 363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97" cy="154"/>
                    <a:chOff x="836" y="3305"/>
                    <a:chExt cx="397" cy="154"/>
                  </a:xfrm>
                </p:grpSpPr>
                <p:grpSp>
                  <p:nvGrpSpPr>
                    <p:cNvPr id="210980" name="Group 36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43" cy="154"/>
                      <a:chOff x="844" y="3337"/>
                      <a:chExt cx="343" cy="154"/>
                    </a:xfrm>
                  </p:grpSpPr>
                  <p:sp>
                    <p:nvSpPr>
                      <p:cNvPr id="88105" name="Rectangle 36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  <a:latin typeface="Comic Sans MS" charset="0"/>
                          <a:ea typeface="ＭＳ Ｐゴシック" charset="0"/>
                        </a:endParaRPr>
                      </a:p>
                    </p:txBody>
                  </p:sp>
                  <p:sp>
                    <p:nvSpPr>
                      <p:cNvPr id="88106" name="Text Box 366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43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1pPr>
                        <a:lvl2pPr marL="742950" indent="-28575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2pPr>
                        <a:lvl3pPr marL="11430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3pPr>
                        <a:lvl4pPr marL="16002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4pPr>
                        <a:lvl5pPr marL="20574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9pPr>
                      </a:lstStyle>
                      <a:p>
                        <a:pPr>
                          <a:defRPr/>
                        </a:pPr>
                        <a:r>
                          <a:rPr lang="en-US" sz="1000" i="0" smtClean="0">
                            <a:solidFill>
                              <a:srgbClr val="FFFFFF"/>
                            </a:solidFill>
                            <a:latin typeface="Arial" charset="0"/>
                          </a:rPr>
                          <a:t>DHCP</a:t>
                        </a:r>
                      </a:p>
                    </p:txBody>
                  </p:sp>
                </p:grpSp>
                <p:grpSp>
                  <p:nvGrpSpPr>
                    <p:cNvPr id="210981" name="Group 36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88103" name="Rectangle 36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  <a:latin typeface="Comic Sans MS" charset="0"/>
                          <a:ea typeface="ＭＳ Ｐゴシック" charset="0"/>
                        </a:endParaRPr>
                      </a:p>
                    </p:txBody>
                  </p:sp>
                  <p:sp>
                    <p:nvSpPr>
                      <p:cNvPr id="88104" name="Rectangle 36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  <a:latin typeface="Comic Sans MS" charset="0"/>
                          <a:ea typeface="ＭＳ Ｐゴシック" charset="0"/>
                        </a:endParaRPr>
                      </a:p>
                    </p:txBody>
                  </p:sp>
                </p:grpSp>
              </p:grpSp>
              <p:sp>
                <p:nvSpPr>
                  <p:cNvPr id="88099" name="Rectangle 370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88100" name="Rectangle 371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</a:endParaRPr>
                  </a:p>
                </p:txBody>
              </p:sp>
            </p:grpSp>
            <p:sp>
              <p:nvSpPr>
                <p:cNvPr id="88095" name="Rectangle 372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88096" name="Rectangle 373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88097" name="Rectangle 374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</p:grpSp>
        </p:grpSp>
        <p:sp>
          <p:nvSpPr>
            <p:cNvPr id="88086" name="AutoShape 375"/>
            <p:cNvSpPr>
              <a:spLocks noChangeArrowheads="1"/>
            </p:cNvSpPr>
            <p:nvPr/>
          </p:nvSpPr>
          <p:spPr bwMode="auto">
            <a:xfrm rot="10800000">
              <a:off x="1727" y="3105"/>
              <a:ext cx="240" cy="767"/>
            </a:xfrm>
            <a:prstGeom prst="downArrow">
              <a:avLst>
                <a:gd name="adj1" fmla="val 54167"/>
                <a:gd name="adj2" fmla="val 51311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210966" name="Group 379"/>
            <p:cNvGrpSpPr>
              <a:grpSpLocks/>
            </p:cNvGrpSpPr>
            <p:nvPr/>
          </p:nvGrpSpPr>
          <p:grpSpPr bwMode="auto">
            <a:xfrm>
              <a:off x="1695" y="3227"/>
              <a:ext cx="343" cy="154"/>
              <a:chOff x="844" y="3337"/>
              <a:chExt cx="343" cy="154"/>
            </a:xfrm>
          </p:grpSpPr>
          <p:sp>
            <p:nvSpPr>
              <p:cNvPr id="88088" name="Rectangle 380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8089" name="Text Box 381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43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smtClean="0">
                    <a:solidFill>
                      <a:srgbClr val="FFFFFF"/>
                    </a:solidFill>
                    <a:latin typeface="Arial" charset="0"/>
                  </a:rPr>
                  <a:t>DHCP</a:t>
                </a:r>
              </a:p>
            </p:txBody>
          </p:sp>
        </p:grpSp>
      </p:grpSp>
      <p:grpSp>
        <p:nvGrpSpPr>
          <p:cNvPr id="701916" name="Group 476"/>
          <p:cNvGrpSpPr>
            <a:grpSpLocks/>
          </p:cNvGrpSpPr>
          <p:nvPr/>
        </p:nvGrpSpPr>
        <p:grpSpPr bwMode="auto">
          <a:xfrm>
            <a:off x="803275" y="3178175"/>
            <a:ext cx="544513" cy="244475"/>
            <a:chOff x="844" y="3337"/>
            <a:chExt cx="343" cy="154"/>
          </a:xfrm>
        </p:grpSpPr>
        <p:sp>
          <p:nvSpPr>
            <p:cNvPr id="88083" name="Rectangle 477"/>
            <p:cNvSpPr>
              <a:spLocks noChangeArrowheads="1"/>
            </p:cNvSpPr>
            <p:nvPr/>
          </p:nvSpPr>
          <p:spPr bwMode="auto">
            <a:xfrm>
              <a:off x="889" y="3370"/>
              <a:ext cx="245" cy="8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8084" name="Text Box 478"/>
            <p:cNvSpPr txBox="1">
              <a:spLocks noChangeArrowheads="1"/>
            </p:cNvSpPr>
            <p:nvPr/>
          </p:nvSpPr>
          <p:spPr bwMode="auto">
            <a:xfrm>
              <a:off x="844" y="3337"/>
              <a:ext cx="34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000" i="0" smtClean="0">
                  <a:solidFill>
                    <a:srgbClr val="FFFFFF"/>
                  </a:solidFill>
                  <a:latin typeface="Arial" charset="0"/>
                </a:rPr>
                <a:t>DHCP</a:t>
              </a:r>
            </a:p>
          </p:txBody>
        </p:sp>
      </p:grpSp>
      <p:sp>
        <p:nvSpPr>
          <p:cNvPr id="701919" name="Rectangle 479"/>
          <p:cNvSpPr>
            <a:spLocks noChangeArrowheads="1"/>
          </p:cNvSpPr>
          <p:nvPr/>
        </p:nvSpPr>
        <p:spPr bwMode="auto">
          <a:xfrm>
            <a:off x="5037138" y="2568575"/>
            <a:ext cx="3892550" cy="130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200" i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DHCP request </a:t>
            </a:r>
            <a:r>
              <a:rPr lang="en-US" sz="2200">
                <a:solidFill>
                  <a:srgbClr val="3333CC"/>
                </a:solidFill>
                <a:latin typeface="Gill Sans MT" charset="0"/>
                <a:ea typeface="ＭＳ Ｐゴシック" charset="0"/>
              </a:rPr>
              <a:t>encapsulated</a:t>
            </a:r>
            <a:r>
              <a:rPr lang="en-US" sz="2200" i="0">
                <a:solidFill>
                  <a:srgbClr val="3333CC"/>
                </a:solidFill>
                <a:latin typeface="Gill Sans MT" charset="0"/>
                <a:ea typeface="ＭＳ Ｐゴシック" charset="0"/>
              </a:rPr>
              <a:t> </a:t>
            </a:r>
            <a:r>
              <a:rPr lang="en-US" sz="2200" i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in </a:t>
            </a:r>
            <a:r>
              <a:rPr lang="en-US" sz="2200">
                <a:solidFill>
                  <a:srgbClr val="C00000"/>
                </a:solidFill>
                <a:latin typeface="Gill Sans MT" charset="0"/>
                <a:ea typeface="ＭＳ Ｐゴシック" charset="0"/>
              </a:rPr>
              <a:t>UDP</a:t>
            </a:r>
            <a:r>
              <a:rPr lang="en-US" sz="2200" i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, encapsulated in </a:t>
            </a:r>
            <a:r>
              <a:rPr lang="en-US" sz="2200">
                <a:solidFill>
                  <a:srgbClr val="C00000"/>
                </a:solidFill>
                <a:latin typeface="Gill Sans MT" charset="0"/>
                <a:ea typeface="ＭＳ Ｐゴシック" charset="0"/>
              </a:rPr>
              <a:t>IP</a:t>
            </a:r>
            <a:r>
              <a:rPr lang="en-US" sz="2200" i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, encapsulated in </a:t>
            </a:r>
            <a:r>
              <a:rPr lang="en-US" sz="2200">
                <a:solidFill>
                  <a:srgbClr val="C00000"/>
                </a:solidFill>
                <a:latin typeface="Gill Sans MT" charset="0"/>
                <a:ea typeface="ＭＳ Ｐゴシック" charset="0"/>
              </a:rPr>
              <a:t>802.3</a:t>
            </a:r>
            <a:r>
              <a:rPr lang="en-US" sz="2200" i="0">
                <a:solidFill>
                  <a:srgbClr val="C00000"/>
                </a:solidFill>
                <a:latin typeface="Gill Sans MT" charset="0"/>
                <a:ea typeface="ＭＳ Ｐゴシック" charset="0"/>
              </a:rPr>
              <a:t> </a:t>
            </a:r>
            <a:r>
              <a:rPr lang="en-US" sz="2200" i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Ethernet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endParaRPr lang="en-US" sz="2200" i="0">
              <a:solidFill>
                <a:srgbClr val="000000"/>
              </a:solidFill>
              <a:latin typeface="Gill Sans MT" charset="0"/>
              <a:ea typeface="ＭＳ Ｐゴシック" charset="0"/>
            </a:endParaRPr>
          </a:p>
        </p:txBody>
      </p:sp>
      <p:sp>
        <p:nvSpPr>
          <p:cNvPr id="701920" name="Rectangle 480"/>
          <p:cNvSpPr>
            <a:spLocks noChangeArrowheads="1"/>
          </p:cNvSpPr>
          <p:nvPr/>
        </p:nvSpPr>
        <p:spPr bwMode="auto">
          <a:xfrm>
            <a:off x="5035550" y="3979863"/>
            <a:ext cx="3924300" cy="156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200" i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Ethernet frame </a:t>
            </a:r>
            <a:r>
              <a:rPr lang="en-US" sz="2200">
                <a:solidFill>
                  <a:srgbClr val="000099"/>
                </a:solidFill>
                <a:latin typeface="Gill Sans MT" charset="0"/>
                <a:ea typeface="ＭＳ Ｐゴシック" charset="0"/>
              </a:rPr>
              <a:t>broadcast</a:t>
            </a:r>
            <a:r>
              <a:rPr lang="en-US" sz="2200" i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 (dest: FFFFFFFFFFFF) on LAN, received at router running </a:t>
            </a:r>
            <a:r>
              <a:rPr lang="en-US" sz="2200">
                <a:solidFill>
                  <a:srgbClr val="C00000"/>
                </a:solidFill>
                <a:latin typeface="Gill Sans MT" charset="0"/>
                <a:ea typeface="ＭＳ Ｐゴシック" charset="0"/>
              </a:rPr>
              <a:t>DHCP</a:t>
            </a:r>
            <a:r>
              <a:rPr lang="en-US" sz="2200" i="0">
                <a:solidFill>
                  <a:srgbClr val="C00000"/>
                </a:solidFill>
                <a:latin typeface="Gill Sans MT" charset="0"/>
                <a:ea typeface="ＭＳ Ｐゴシック" charset="0"/>
              </a:rPr>
              <a:t> </a:t>
            </a:r>
            <a:r>
              <a:rPr lang="en-US" sz="2200" i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server</a:t>
            </a:r>
          </a:p>
        </p:txBody>
      </p:sp>
      <p:sp>
        <p:nvSpPr>
          <p:cNvPr id="701921" name="Rectangle 481"/>
          <p:cNvSpPr>
            <a:spLocks noChangeArrowheads="1"/>
          </p:cNvSpPr>
          <p:nvPr/>
        </p:nvSpPr>
        <p:spPr bwMode="auto">
          <a:xfrm>
            <a:off x="5033963" y="5316538"/>
            <a:ext cx="3802062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200" i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Ethernet </a:t>
            </a:r>
            <a:r>
              <a:rPr lang="en-US" sz="2200">
                <a:solidFill>
                  <a:srgbClr val="000099"/>
                </a:solidFill>
                <a:latin typeface="Gill Sans MT" charset="0"/>
                <a:ea typeface="ＭＳ Ｐゴシック" charset="0"/>
              </a:rPr>
              <a:t>demuxed</a:t>
            </a:r>
            <a:r>
              <a:rPr lang="en-US" sz="2200" i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 to IP demuxed, UDP demuxed to DHCP </a:t>
            </a:r>
          </a:p>
        </p:txBody>
      </p:sp>
      <p:sp>
        <p:nvSpPr>
          <p:cNvPr id="180" name="Title 1"/>
          <p:cNvSpPr>
            <a:spLocks noGrp="1"/>
          </p:cNvSpPr>
          <p:nvPr>
            <p:ph type="title"/>
          </p:nvPr>
        </p:nvSpPr>
        <p:spPr>
          <a:xfrm>
            <a:off x="0" y="-15648"/>
            <a:ext cx="7874000" cy="683305"/>
          </a:xfrm>
        </p:spPr>
        <p:txBody>
          <a:bodyPr lIns="0" rIns="0">
            <a:noAutofit/>
          </a:bodyPr>
          <a:lstStyle/>
          <a:p>
            <a:r>
              <a:rPr lang="en-US" sz="2800" dirty="0" smtClean="0"/>
              <a:t>Putting it all together: A day and a life of a web </a:t>
            </a:r>
            <a:r>
              <a:rPr lang="en-US" sz="2800" dirty="0" err="1" smtClean="0"/>
              <a:t>req</a:t>
            </a:r>
            <a:endParaRPr lang="en-US" sz="2800" dirty="0"/>
          </a:p>
        </p:txBody>
      </p:sp>
      <p:sp>
        <p:nvSpPr>
          <p:cNvPr id="181" name="TextBox 180"/>
          <p:cNvSpPr txBox="1"/>
          <p:nvPr/>
        </p:nvSpPr>
        <p:spPr>
          <a:xfrm>
            <a:off x="30880" y="573088"/>
            <a:ext cx="46121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Connecting to the Internet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969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1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7016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1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01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01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01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81144E-6 L 0.26823 -0.00139 L 0.10833 0.27287 L -0.01806 0.27125 " pathEditMode="relative" rAng="0" ptsTypes="AAAA">
                                      <p:cBhvr>
                                        <p:cTn id="43" dur="2000" fill="hold"/>
                                        <p:tgtEl>
                                          <p:spTgt spid="7017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3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701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701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1629" grpId="0" build="p"/>
      <p:bldP spid="701661" grpId="0" animBg="1"/>
      <p:bldP spid="701661" grpId="1" animBg="1"/>
      <p:bldP spid="701919" grpId="0"/>
      <p:bldP spid="701920" grpId="0"/>
      <p:bldP spid="7019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5450" y="4275138"/>
            <a:ext cx="4067175" cy="1935162"/>
          </a:xfrm>
        </p:spPr>
        <p:txBody>
          <a:bodyPr>
            <a:normAutofit lnSpcReduction="10000"/>
          </a:bodyPr>
          <a:lstStyle/>
          <a:p>
            <a:pPr>
              <a:buFont typeface="Wingdings" charset="0"/>
              <a:buChar char="v"/>
              <a:defRPr/>
            </a:pPr>
            <a:r>
              <a:rPr lang="en-US" sz="2400">
                <a:ea typeface="ＭＳ Ｐゴシック" charset="0"/>
                <a:cs typeface="+mn-cs"/>
              </a:rPr>
              <a:t>sending side: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>
                <a:ea typeface="ＭＳ Ｐゴシック" charset="0"/>
              </a:rPr>
              <a:t>encapsulates datagram in frame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>
                <a:ea typeface="ＭＳ Ｐゴシック" charset="0"/>
              </a:rPr>
              <a:t>adds error checking bits, rdt, flow control, etc.</a:t>
            </a:r>
          </a:p>
        </p:txBody>
      </p:sp>
      <p:sp>
        <p:nvSpPr>
          <p:cNvPr id="922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08500" y="4273550"/>
            <a:ext cx="4090988" cy="1851025"/>
          </a:xfrm>
        </p:spPr>
        <p:txBody>
          <a:bodyPr>
            <a:normAutofit fontScale="92500" lnSpcReduction="20000"/>
          </a:bodyPr>
          <a:lstStyle/>
          <a:p>
            <a:pPr>
              <a:buFont typeface="Wingdings" charset="0"/>
              <a:buChar char="v"/>
              <a:defRPr/>
            </a:pPr>
            <a:r>
              <a:rPr lang="en-US" sz="2400" dirty="0">
                <a:ea typeface="ＭＳ Ｐゴシック" charset="0"/>
                <a:cs typeface="+mn-cs"/>
              </a:rPr>
              <a:t>receiving side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dirty="0">
                <a:ea typeface="ＭＳ Ｐゴシック" charset="0"/>
              </a:rPr>
              <a:t>looks for errors, </a:t>
            </a:r>
            <a:r>
              <a:rPr lang="en-US" dirty="0" err="1">
                <a:ea typeface="ＭＳ Ｐゴシック" charset="0"/>
              </a:rPr>
              <a:t>rdt</a:t>
            </a:r>
            <a:r>
              <a:rPr lang="en-US" dirty="0">
                <a:ea typeface="ＭＳ Ｐゴシック" charset="0"/>
              </a:rPr>
              <a:t>, flow control, </a:t>
            </a:r>
            <a:r>
              <a:rPr lang="en-US" dirty="0" err="1">
                <a:ea typeface="ＭＳ Ｐゴシック" charset="0"/>
              </a:rPr>
              <a:t>etc</a:t>
            </a:r>
            <a:endParaRPr lang="en-US" dirty="0">
              <a:ea typeface="ＭＳ Ｐゴシック" charset="0"/>
            </a:endParaRPr>
          </a:p>
          <a:p>
            <a:pPr lvl="1">
              <a:buFont typeface="Wingdings" charset="0"/>
              <a:buChar char="§"/>
              <a:defRPr/>
            </a:pPr>
            <a:r>
              <a:rPr lang="en-US" dirty="0">
                <a:ea typeface="ＭＳ Ｐゴシック" charset="0"/>
              </a:rPr>
              <a:t>extracts datagram, passes to upper layer at receiving </a:t>
            </a:r>
            <a:r>
              <a:rPr lang="en-US" dirty="0" smtClean="0">
                <a:ea typeface="ＭＳ Ｐゴシック" charset="0"/>
              </a:rPr>
              <a:t>side</a:t>
            </a:r>
            <a:endParaRPr lang="en-US" dirty="0">
              <a:ea typeface="ＭＳ Ｐゴシック" charset="0"/>
            </a:endParaRPr>
          </a:p>
        </p:txBody>
      </p:sp>
      <p:sp>
        <p:nvSpPr>
          <p:cNvPr id="9223" name="Rectangle 27"/>
          <p:cNvSpPr>
            <a:spLocks noChangeArrowheads="1"/>
          </p:cNvSpPr>
          <p:nvPr/>
        </p:nvSpPr>
        <p:spPr bwMode="auto">
          <a:xfrm>
            <a:off x="4113213" y="3394075"/>
            <a:ext cx="1444625" cy="2127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9224" name="Rectangle 28"/>
          <p:cNvSpPr>
            <a:spLocks noChangeArrowheads="1"/>
          </p:cNvSpPr>
          <p:nvPr/>
        </p:nvSpPr>
        <p:spPr bwMode="auto">
          <a:xfrm>
            <a:off x="1957388" y="1373188"/>
            <a:ext cx="1944687" cy="17700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9225" name="Line 29"/>
          <p:cNvSpPr>
            <a:spLocks noChangeShapeType="1"/>
          </p:cNvSpPr>
          <p:nvPr/>
        </p:nvSpPr>
        <p:spPr bwMode="auto">
          <a:xfrm>
            <a:off x="2052638" y="1892300"/>
            <a:ext cx="0" cy="393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9226" name="Rectangle 30"/>
          <p:cNvSpPr>
            <a:spLocks noChangeArrowheads="1"/>
          </p:cNvSpPr>
          <p:nvPr/>
        </p:nvSpPr>
        <p:spPr bwMode="auto">
          <a:xfrm>
            <a:off x="2193925" y="2212975"/>
            <a:ext cx="1187450" cy="8667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9227" name="Rectangle 31"/>
          <p:cNvSpPr>
            <a:spLocks noChangeArrowheads="1"/>
          </p:cNvSpPr>
          <p:nvPr/>
        </p:nvSpPr>
        <p:spPr bwMode="auto">
          <a:xfrm>
            <a:off x="2435225" y="2773363"/>
            <a:ext cx="704850" cy="2254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9228" name="Rectangle 32"/>
          <p:cNvSpPr>
            <a:spLocks noChangeArrowheads="1"/>
          </p:cNvSpPr>
          <p:nvPr/>
        </p:nvSpPr>
        <p:spPr bwMode="auto">
          <a:xfrm>
            <a:off x="2435225" y="2301875"/>
            <a:ext cx="695325" cy="415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200" i="0">
                <a:latin typeface="Arial" charset="0"/>
                <a:ea typeface="ＭＳ Ｐゴシック" charset="0"/>
              </a:rPr>
              <a:t>controller</a:t>
            </a:r>
          </a:p>
        </p:txBody>
      </p:sp>
      <p:sp>
        <p:nvSpPr>
          <p:cNvPr id="9229" name="Line 33"/>
          <p:cNvSpPr>
            <a:spLocks noChangeShapeType="1"/>
          </p:cNvSpPr>
          <p:nvPr/>
        </p:nvSpPr>
        <p:spPr bwMode="auto">
          <a:xfrm>
            <a:off x="2346325" y="2055813"/>
            <a:ext cx="1438275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9230" name="Line 34"/>
          <p:cNvSpPr>
            <a:spLocks noChangeShapeType="1"/>
          </p:cNvSpPr>
          <p:nvPr/>
        </p:nvSpPr>
        <p:spPr bwMode="auto">
          <a:xfrm flipV="1">
            <a:off x="2763838" y="2062163"/>
            <a:ext cx="0" cy="239712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9231" name="Rectangle 35"/>
          <p:cNvSpPr>
            <a:spLocks noChangeArrowheads="1"/>
          </p:cNvSpPr>
          <p:nvPr/>
        </p:nvSpPr>
        <p:spPr bwMode="auto">
          <a:xfrm>
            <a:off x="2228850" y="1501775"/>
            <a:ext cx="695325" cy="415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1400" i="0">
              <a:latin typeface="Arial" charset="0"/>
              <a:ea typeface="ＭＳ Ｐゴシック" charset="0"/>
            </a:endParaRPr>
          </a:p>
        </p:txBody>
      </p:sp>
      <p:sp>
        <p:nvSpPr>
          <p:cNvPr id="9232" name="Rectangle 36"/>
          <p:cNvSpPr>
            <a:spLocks noChangeArrowheads="1"/>
          </p:cNvSpPr>
          <p:nvPr/>
        </p:nvSpPr>
        <p:spPr bwMode="auto">
          <a:xfrm>
            <a:off x="3095625" y="1503363"/>
            <a:ext cx="695325" cy="415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1400" i="0">
              <a:latin typeface="Arial" charset="0"/>
              <a:ea typeface="ＭＳ Ｐゴシック" charset="0"/>
            </a:endParaRPr>
          </a:p>
        </p:txBody>
      </p:sp>
      <p:sp>
        <p:nvSpPr>
          <p:cNvPr id="9233" name="Line 37"/>
          <p:cNvSpPr>
            <a:spLocks noChangeShapeType="1"/>
          </p:cNvSpPr>
          <p:nvPr/>
        </p:nvSpPr>
        <p:spPr bwMode="auto">
          <a:xfrm flipH="1" flipV="1">
            <a:off x="2551113" y="1917700"/>
            <a:ext cx="1587" cy="138113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9234" name="Line 38"/>
          <p:cNvSpPr>
            <a:spLocks noChangeShapeType="1"/>
          </p:cNvSpPr>
          <p:nvPr/>
        </p:nvSpPr>
        <p:spPr bwMode="auto">
          <a:xfrm flipH="1" flipV="1">
            <a:off x="3475038" y="1920875"/>
            <a:ext cx="0" cy="136525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9235" name="Rectangle 39"/>
          <p:cNvSpPr>
            <a:spLocks noChangeArrowheads="1"/>
          </p:cNvSpPr>
          <p:nvPr/>
        </p:nvSpPr>
        <p:spPr bwMode="auto">
          <a:xfrm>
            <a:off x="5832475" y="1430338"/>
            <a:ext cx="1944688" cy="17319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9236" name="Rectangle 40"/>
          <p:cNvSpPr>
            <a:spLocks noChangeArrowheads="1"/>
          </p:cNvSpPr>
          <p:nvPr/>
        </p:nvSpPr>
        <p:spPr bwMode="auto">
          <a:xfrm>
            <a:off x="6069013" y="2232025"/>
            <a:ext cx="1187450" cy="8667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9237" name="Rectangle 41"/>
          <p:cNvSpPr>
            <a:spLocks noChangeArrowheads="1"/>
          </p:cNvSpPr>
          <p:nvPr/>
        </p:nvSpPr>
        <p:spPr bwMode="auto">
          <a:xfrm>
            <a:off x="6310313" y="2792413"/>
            <a:ext cx="703262" cy="2254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9238" name="Rectangle 42"/>
          <p:cNvSpPr>
            <a:spLocks noChangeArrowheads="1"/>
          </p:cNvSpPr>
          <p:nvPr/>
        </p:nvSpPr>
        <p:spPr bwMode="auto">
          <a:xfrm>
            <a:off x="6310313" y="2320925"/>
            <a:ext cx="695325" cy="415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200" i="0">
                <a:latin typeface="Arial" charset="0"/>
                <a:ea typeface="ＭＳ Ｐゴシック" charset="0"/>
              </a:rPr>
              <a:t>controller</a:t>
            </a:r>
          </a:p>
        </p:txBody>
      </p:sp>
      <p:sp>
        <p:nvSpPr>
          <p:cNvPr id="9239" name="Line 43"/>
          <p:cNvSpPr>
            <a:spLocks noChangeShapeType="1"/>
          </p:cNvSpPr>
          <p:nvPr/>
        </p:nvSpPr>
        <p:spPr bwMode="auto">
          <a:xfrm>
            <a:off x="6221413" y="2074863"/>
            <a:ext cx="1438275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9240" name="Line 44"/>
          <p:cNvSpPr>
            <a:spLocks noChangeShapeType="1"/>
          </p:cNvSpPr>
          <p:nvPr/>
        </p:nvSpPr>
        <p:spPr bwMode="auto">
          <a:xfrm flipV="1">
            <a:off x="6638925" y="2081213"/>
            <a:ext cx="0" cy="239712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9241" name="Rectangle 45"/>
          <p:cNvSpPr>
            <a:spLocks noChangeArrowheads="1"/>
          </p:cNvSpPr>
          <p:nvPr/>
        </p:nvSpPr>
        <p:spPr bwMode="auto">
          <a:xfrm>
            <a:off x="6103938" y="1520825"/>
            <a:ext cx="695325" cy="415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1400" i="0">
              <a:latin typeface="Arial" charset="0"/>
              <a:ea typeface="ＭＳ Ｐゴシック" charset="0"/>
            </a:endParaRPr>
          </a:p>
        </p:txBody>
      </p:sp>
      <p:sp>
        <p:nvSpPr>
          <p:cNvPr id="9242" name="Rectangle 46"/>
          <p:cNvSpPr>
            <a:spLocks noChangeArrowheads="1"/>
          </p:cNvSpPr>
          <p:nvPr/>
        </p:nvSpPr>
        <p:spPr bwMode="auto">
          <a:xfrm>
            <a:off x="6970713" y="1522413"/>
            <a:ext cx="695325" cy="415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1400" i="0">
              <a:latin typeface="Arial" charset="0"/>
              <a:ea typeface="ＭＳ Ｐゴシック" charset="0"/>
            </a:endParaRPr>
          </a:p>
        </p:txBody>
      </p:sp>
      <p:sp>
        <p:nvSpPr>
          <p:cNvPr id="9243" name="Line 47"/>
          <p:cNvSpPr>
            <a:spLocks noChangeShapeType="1"/>
          </p:cNvSpPr>
          <p:nvPr/>
        </p:nvSpPr>
        <p:spPr bwMode="auto">
          <a:xfrm flipH="1" flipV="1">
            <a:off x="6426200" y="1936750"/>
            <a:ext cx="1588" cy="138113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9244" name="Line 48"/>
          <p:cNvSpPr>
            <a:spLocks noChangeShapeType="1"/>
          </p:cNvSpPr>
          <p:nvPr/>
        </p:nvSpPr>
        <p:spPr bwMode="auto">
          <a:xfrm flipH="1" flipV="1">
            <a:off x="7350125" y="1939925"/>
            <a:ext cx="0" cy="136525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9245" name="Text Box 49"/>
          <p:cNvSpPr txBox="1">
            <a:spLocks noChangeArrowheads="1"/>
          </p:cNvSpPr>
          <p:nvPr/>
        </p:nvSpPr>
        <p:spPr bwMode="auto">
          <a:xfrm>
            <a:off x="1935163" y="3059113"/>
            <a:ext cx="13350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smtClean="0">
                <a:latin typeface="Arial" charset="0"/>
              </a:rPr>
              <a:t>sending host</a:t>
            </a:r>
          </a:p>
        </p:txBody>
      </p:sp>
      <p:sp>
        <p:nvSpPr>
          <p:cNvPr id="9246" name="Text Box 50"/>
          <p:cNvSpPr txBox="1">
            <a:spLocks noChangeArrowheads="1"/>
          </p:cNvSpPr>
          <p:nvPr/>
        </p:nvSpPr>
        <p:spPr bwMode="auto">
          <a:xfrm>
            <a:off x="5727700" y="3057525"/>
            <a:ext cx="14382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smtClean="0">
                <a:latin typeface="Arial" charset="0"/>
              </a:rPr>
              <a:t>receiving host</a:t>
            </a:r>
          </a:p>
        </p:txBody>
      </p:sp>
      <p:sp>
        <p:nvSpPr>
          <p:cNvPr id="9247" name="Rectangle 51"/>
          <p:cNvSpPr>
            <a:spLocks noChangeArrowheads="1"/>
          </p:cNvSpPr>
          <p:nvPr/>
        </p:nvSpPr>
        <p:spPr bwMode="auto">
          <a:xfrm>
            <a:off x="1512888" y="1966913"/>
            <a:ext cx="717550" cy="1698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9248" name="Text Box 52"/>
          <p:cNvSpPr txBox="1">
            <a:spLocks noChangeArrowheads="1"/>
          </p:cNvSpPr>
          <p:nvPr/>
        </p:nvSpPr>
        <p:spPr bwMode="auto">
          <a:xfrm>
            <a:off x="1476375" y="1922463"/>
            <a:ext cx="8255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i="0" smtClean="0">
                <a:latin typeface="Arial" charset="0"/>
              </a:rPr>
              <a:t>datagram</a:t>
            </a:r>
          </a:p>
        </p:txBody>
      </p:sp>
      <p:sp>
        <p:nvSpPr>
          <p:cNvPr id="9249" name="Line 53"/>
          <p:cNvSpPr>
            <a:spLocks noChangeShapeType="1"/>
          </p:cNvSpPr>
          <p:nvPr/>
        </p:nvSpPr>
        <p:spPr bwMode="auto">
          <a:xfrm>
            <a:off x="5961063" y="1870075"/>
            <a:ext cx="0" cy="392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9250" name="Rectangle 54"/>
          <p:cNvSpPr>
            <a:spLocks noChangeArrowheads="1"/>
          </p:cNvSpPr>
          <p:nvPr/>
        </p:nvSpPr>
        <p:spPr bwMode="auto">
          <a:xfrm>
            <a:off x="5422900" y="1985963"/>
            <a:ext cx="715963" cy="1698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9251" name="Text Box 55"/>
          <p:cNvSpPr txBox="1">
            <a:spLocks noChangeArrowheads="1"/>
          </p:cNvSpPr>
          <p:nvPr/>
        </p:nvSpPr>
        <p:spPr bwMode="auto">
          <a:xfrm>
            <a:off x="5386388" y="1941513"/>
            <a:ext cx="82391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i="0" smtClean="0">
                <a:latin typeface="Arial" charset="0"/>
              </a:rPr>
              <a:t>datagram</a:t>
            </a:r>
          </a:p>
        </p:txBody>
      </p:sp>
      <p:sp>
        <p:nvSpPr>
          <p:cNvPr id="56355" name="Freeform 56"/>
          <p:cNvSpPr>
            <a:spLocks/>
          </p:cNvSpPr>
          <p:nvPr/>
        </p:nvSpPr>
        <p:spPr bwMode="auto">
          <a:xfrm>
            <a:off x="2768600" y="2903538"/>
            <a:ext cx="3883025" cy="447675"/>
          </a:xfrm>
          <a:custGeom>
            <a:avLst/>
            <a:gdLst>
              <a:gd name="T0" fmla="*/ 0 w 2597"/>
              <a:gd name="T1" fmla="*/ 0 h 384"/>
              <a:gd name="T2" fmla="*/ 0 w 2597"/>
              <a:gd name="T3" fmla="*/ 2147483647 h 384"/>
              <a:gd name="T4" fmla="*/ 2147483647 w 2597"/>
              <a:gd name="T5" fmla="*/ 2147483647 h 384"/>
              <a:gd name="T6" fmla="*/ 2147483647 w 2597"/>
              <a:gd name="T7" fmla="*/ 2147483647 h 38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597" h="384">
                <a:moveTo>
                  <a:pt x="0" y="0"/>
                </a:moveTo>
                <a:lnTo>
                  <a:pt x="0" y="384"/>
                </a:lnTo>
                <a:lnTo>
                  <a:pt x="2597" y="384"/>
                </a:lnTo>
                <a:lnTo>
                  <a:pt x="2597" y="18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3" name="Rectangle 57"/>
          <p:cNvSpPr>
            <a:spLocks noChangeArrowheads="1"/>
          </p:cNvSpPr>
          <p:nvPr/>
        </p:nvSpPr>
        <p:spPr bwMode="auto">
          <a:xfrm>
            <a:off x="4681538" y="3419475"/>
            <a:ext cx="717550" cy="1698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9254" name="Text Box 58"/>
          <p:cNvSpPr txBox="1">
            <a:spLocks noChangeArrowheads="1"/>
          </p:cNvSpPr>
          <p:nvPr/>
        </p:nvSpPr>
        <p:spPr bwMode="auto">
          <a:xfrm>
            <a:off x="4654550" y="3375025"/>
            <a:ext cx="8239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i="0" smtClean="0">
                <a:latin typeface="Arial" charset="0"/>
              </a:rPr>
              <a:t>datagram</a:t>
            </a:r>
          </a:p>
        </p:txBody>
      </p:sp>
      <p:sp>
        <p:nvSpPr>
          <p:cNvPr id="9255" name="Line 59"/>
          <p:cNvSpPr>
            <a:spLocks noChangeShapeType="1"/>
          </p:cNvSpPr>
          <p:nvPr/>
        </p:nvSpPr>
        <p:spPr bwMode="auto">
          <a:xfrm>
            <a:off x="5654675" y="3511550"/>
            <a:ext cx="276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9256" name="Text Box 60"/>
          <p:cNvSpPr txBox="1">
            <a:spLocks noChangeArrowheads="1"/>
          </p:cNvSpPr>
          <p:nvPr/>
        </p:nvSpPr>
        <p:spPr bwMode="auto">
          <a:xfrm>
            <a:off x="2244725" y="3668713"/>
            <a:ext cx="704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smtClean="0">
                <a:latin typeface="Arial" charset="0"/>
              </a:rPr>
              <a:t>frame</a:t>
            </a:r>
          </a:p>
        </p:txBody>
      </p:sp>
      <p:sp>
        <p:nvSpPr>
          <p:cNvPr id="9257" name="Line 61"/>
          <p:cNvSpPr>
            <a:spLocks noChangeShapeType="1"/>
          </p:cNvSpPr>
          <p:nvPr/>
        </p:nvSpPr>
        <p:spPr bwMode="auto">
          <a:xfrm flipV="1">
            <a:off x="2873375" y="3575050"/>
            <a:ext cx="1155700" cy="212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Link Layer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574964" y="677430"/>
            <a:ext cx="43527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Adapters communicating</a:t>
            </a:r>
          </a:p>
        </p:txBody>
      </p:sp>
    </p:spTree>
    <p:extLst>
      <p:ext uri="{BB962C8B-B14F-4D97-AF65-F5344CB8AC3E}">
        <p14:creationId xmlns:p14="http://schemas.microsoft.com/office/powerpoint/2010/main" val="47505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969" name="Group 152"/>
          <p:cNvGrpSpPr>
            <a:grpSpLocks/>
          </p:cNvGrpSpPr>
          <p:nvPr/>
        </p:nvGrpSpPr>
        <p:grpSpPr bwMode="auto">
          <a:xfrm>
            <a:off x="773113" y="1273175"/>
            <a:ext cx="3554412" cy="3067050"/>
            <a:chOff x="773113" y="1273175"/>
            <a:chExt cx="3554412" cy="3066395"/>
          </a:xfrm>
        </p:grpSpPr>
        <p:sp>
          <p:nvSpPr>
            <p:cNvPr id="212082" name="Freeform 3"/>
            <p:cNvSpPr>
              <a:spLocks/>
            </p:cNvSpPr>
            <p:nvPr/>
          </p:nvSpPr>
          <p:spPr bwMode="auto">
            <a:xfrm>
              <a:off x="773113" y="1273175"/>
              <a:ext cx="3554412" cy="2754313"/>
            </a:xfrm>
            <a:custGeom>
              <a:avLst/>
              <a:gdLst>
                <a:gd name="T0" fmla="*/ 2147483647 w 2406"/>
                <a:gd name="T1" fmla="*/ 2147483647 h 958"/>
                <a:gd name="T2" fmla="*/ 2147483647 w 2406"/>
                <a:gd name="T3" fmla="*/ 2147483647 h 958"/>
                <a:gd name="T4" fmla="*/ 2147483647 w 2406"/>
                <a:gd name="T5" fmla="*/ 2147483647 h 958"/>
                <a:gd name="T6" fmla="*/ 2147483647 w 2406"/>
                <a:gd name="T7" fmla="*/ 2147483647 h 958"/>
                <a:gd name="T8" fmla="*/ 2147483647 w 2406"/>
                <a:gd name="T9" fmla="*/ 2147483647 h 958"/>
                <a:gd name="T10" fmla="*/ 2147483647 w 2406"/>
                <a:gd name="T11" fmla="*/ 2147483647 h 958"/>
                <a:gd name="T12" fmla="*/ 2147483647 w 2406"/>
                <a:gd name="T13" fmla="*/ 2147483647 h 958"/>
                <a:gd name="T14" fmla="*/ 2147483647 w 2406"/>
                <a:gd name="T15" fmla="*/ 2147483647 h 958"/>
                <a:gd name="T16" fmla="*/ 2147483647 w 2406"/>
                <a:gd name="T17" fmla="*/ 2147483647 h 958"/>
                <a:gd name="T18" fmla="*/ 2147483647 w 2406"/>
                <a:gd name="T19" fmla="*/ 2147483647 h 958"/>
                <a:gd name="T20" fmla="*/ 2147483647 w 2406"/>
                <a:gd name="T21" fmla="*/ 2147483647 h 958"/>
                <a:gd name="T22" fmla="*/ 2147483647 w 2406"/>
                <a:gd name="T23" fmla="*/ 2147483647 h 958"/>
                <a:gd name="T24" fmla="*/ 2147483647 w 2406"/>
                <a:gd name="T25" fmla="*/ 2147483647 h 9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06"/>
                <a:gd name="T40" fmla="*/ 0 h 958"/>
                <a:gd name="T41" fmla="*/ 2406 w 2406"/>
                <a:gd name="T42" fmla="*/ 958 h 95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06" h="958">
                  <a:moveTo>
                    <a:pt x="2192" y="274"/>
                  </a:moveTo>
                  <a:cubicBezTo>
                    <a:pt x="1978" y="94"/>
                    <a:pt x="1990" y="122"/>
                    <a:pt x="1857" y="77"/>
                  </a:cubicBezTo>
                  <a:cubicBezTo>
                    <a:pt x="1724" y="32"/>
                    <a:pt x="1584" y="0"/>
                    <a:pt x="1393" y="7"/>
                  </a:cubicBezTo>
                  <a:cubicBezTo>
                    <a:pt x="1202" y="14"/>
                    <a:pt x="898" y="84"/>
                    <a:pt x="713" y="122"/>
                  </a:cubicBezTo>
                  <a:cubicBezTo>
                    <a:pt x="528" y="160"/>
                    <a:pt x="395" y="168"/>
                    <a:pt x="280" y="234"/>
                  </a:cubicBezTo>
                  <a:cubicBezTo>
                    <a:pt x="166" y="301"/>
                    <a:pt x="52" y="432"/>
                    <a:pt x="26" y="522"/>
                  </a:cubicBezTo>
                  <a:cubicBezTo>
                    <a:pt x="0" y="612"/>
                    <a:pt x="81" y="711"/>
                    <a:pt x="122" y="773"/>
                  </a:cubicBezTo>
                  <a:cubicBezTo>
                    <a:pt x="163" y="835"/>
                    <a:pt x="99" y="877"/>
                    <a:pt x="273" y="894"/>
                  </a:cubicBezTo>
                  <a:cubicBezTo>
                    <a:pt x="447" y="911"/>
                    <a:pt x="938" y="866"/>
                    <a:pt x="1169" y="876"/>
                  </a:cubicBezTo>
                  <a:cubicBezTo>
                    <a:pt x="1400" y="886"/>
                    <a:pt x="1499" y="950"/>
                    <a:pt x="1659" y="954"/>
                  </a:cubicBezTo>
                  <a:cubicBezTo>
                    <a:pt x="1819" y="958"/>
                    <a:pt x="2014" y="958"/>
                    <a:pt x="2129" y="897"/>
                  </a:cubicBezTo>
                  <a:cubicBezTo>
                    <a:pt x="2244" y="836"/>
                    <a:pt x="2327" y="856"/>
                    <a:pt x="2350" y="591"/>
                  </a:cubicBezTo>
                  <a:cubicBezTo>
                    <a:pt x="2373" y="326"/>
                    <a:pt x="2406" y="454"/>
                    <a:pt x="2192" y="274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2083" name="Line 36"/>
            <p:cNvSpPr>
              <a:spLocks noChangeShapeType="1"/>
            </p:cNvSpPr>
            <p:nvPr/>
          </p:nvSpPr>
          <p:spPr bwMode="auto">
            <a:xfrm flipV="1">
              <a:off x="3775075" y="2344738"/>
              <a:ext cx="155575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084" name="Line 43"/>
            <p:cNvSpPr>
              <a:spLocks noChangeShapeType="1"/>
            </p:cNvSpPr>
            <p:nvPr/>
          </p:nvSpPr>
          <p:spPr bwMode="auto">
            <a:xfrm flipV="1">
              <a:off x="2665413" y="2517775"/>
              <a:ext cx="6953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085" name="Line 44"/>
            <p:cNvSpPr>
              <a:spLocks noChangeShapeType="1"/>
            </p:cNvSpPr>
            <p:nvPr/>
          </p:nvSpPr>
          <p:spPr bwMode="auto">
            <a:xfrm flipV="1">
              <a:off x="3924300" y="2201863"/>
              <a:ext cx="138113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086" name="Line 48"/>
            <p:cNvSpPr>
              <a:spLocks noChangeShapeType="1"/>
            </p:cNvSpPr>
            <p:nvPr/>
          </p:nvSpPr>
          <p:spPr bwMode="auto">
            <a:xfrm flipV="1">
              <a:off x="3279775" y="2736850"/>
              <a:ext cx="512763" cy="6127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208" name="Text Box 240"/>
            <p:cNvSpPr txBox="1">
              <a:spLocks noChangeArrowheads="1"/>
            </p:cNvSpPr>
            <p:nvPr/>
          </p:nvSpPr>
          <p:spPr bwMode="auto">
            <a:xfrm>
              <a:off x="2562225" y="3815807"/>
              <a:ext cx="1211263" cy="523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router</a:t>
              </a:r>
            </a:p>
            <a:p>
              <a:pPr>
                <a:defRPr/>
              </a:pPr>
              <a:r>
                <a:rPr lang="en-US" sz="140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(runs DHCP)</a:t>
              </a:r>
            </a:p>
          </p:txBody>
        </p:sp>
        <p:grpSp>
          <p:nvGrpSpPr>
            <p:cNvPr id="212088" name="Group 356"/>
            <p:cNvGrpSpPr>
              <a:grpSpLocks/>
            </p:cNvGrpSpPr>
            <p:nvPr/>
          </p:nvGrpSpPr>
          <p:grpSpPr bwMode="auto">
            <a:xfrm>
              <a:off x="1653422" y="1982680"/>
              <a:ext cx="843032" cy="814871"/>
              <a:chOff x="313" y="1497"/>
              <a:chExt cx="1152" cy="1014"/>
            </a:xfrm>
          </p:grpSpPr>
          <p:pic>
            <p:nvPicPr>
              <p:cNvPr id="212140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2141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89210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6925" y="2423867"/>
              <a:ext cx="879475" cy="349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62" name="Rectangle 43"/>
            <p:cNvSpPr>
              <a:spLocks noChangeArrowheads="1"/>
            </p:cNvSpPr>
            <p:nvPr/>
          </p:nvSpPr>
          <p:spPr bwMode="auto">
            <a:xfrm rot="16200000" flipH="1">
              <a:off x="3589349" y="3549138"/>
              <a:ext cx="104753" cy="244475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163" name="Rectangle 43"/>
            <p:cNvSpPr>
              <a:spLocks noChangeArrowheads="1"/>
            </p:cNvSpPr>
            <p:nvPr/>
          </p:nvSpPr>
          <p:spPr bwMode="auto">
            <a:xfrm rot="2460490">
              <a:off x="3206750" y="3274585"/>
              <a:ext cx="82550" cy="247597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164" name="Rectangle 43"/>
            <p:cNvSpPr>
              <a:spLocks noChangeArrowheads="1"/>
            </p:cNvSpPr>
            <p:nvPr/>
          </p:nvSpPr>
          <p:spPr bwMode="auto">
            <a:xfrm rot="-5400000">
              <a:off x="2499531" y="2388124"/>
              <a:ext cx="111101" cy="296863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+mn-ea"/>
              </a:endParaRPr>
            </a:p>
          </p:txBody>
        </p:sp>
        <p:grpSp>
          <p:nvGrpSpPr>
            <p:cNvPr id="212093" name="Group 248"/>
            <p:cNvGrpSpPr>
              <a:grpSpLocks/>
            </p:cNvGrpSpPr>
            <p:nvPr/>
          </p:nvGrpSpPr>
          <p:grpSpPr bwMode="auto">
            <a:xfrm>
              <a:off x="2597285" y="3210128"/>
              <a:ext cx="332569" cy="581078"/>
              <a:chOff x="4140" y="429"/>
              <a:chExt cx="1425" cy="2396"/>
            </a:xfrm>
          </p:grpSpPr>
          <p:sp>
            <p:nvSpPr>
              <p:cNvPr id="212108" name="Freeform 148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6 w 354"/>
                  <a:gd name="T1" fmla="*/ 0 h 2742"/>
                  <a:gd name="T2" fmla="*/ 145 w 354"/>
                  <a:gd name="T3" fmla="*/ 164 h 2742"/>
                  <a:gd name="T4" fmla="*/ 142 w 354"/>
                  <a:gd name="T5" fmla="*/ 1268 h 2742"/>
                  <a:gd name="T6" fmla="*/ 0 w 354"/>
                  <a:gd name="T7" fmla="*/ 1325 h 2742"/>
                  <a:gd name="T8" fmla="*/ 26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230" name="Rectangle 149"/>
              <p:cNvSpPr>
                <a:spLocks noChangeArrowheads="1"/>
              </p:cNvSpPr>
              <p:nvPr/>
            </p:nvSpPr>
            <p:spPr bwMode="auto">
              <a:xfrm>
                <a:off x="4207" y="426"/>
                <a:ext cx="1048" cy="2291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212110" name="Freeform 150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3 w 211"/>
                  <a:gd name="T1" fmla="*/ 0 h 2537"/>
                  <a:gd name="T2" fmla="*/ 87 w 211"/>
                  <a:gd name="T3" fmla="*/ 106 h 2537"/>
                  <a:gd name="T4" fmla="*/ 3 w 211"/>
                  <a:gd name="T5" fmla="*/ 1208 h 2537"/>
                  <a:gd name="T6" fmla="*/ 3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111" name="Freeform 151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36 w 328"/>
                  <a:gd name="T3" fmla="*/ 62 h 226"/>
                  <a:gd name="T4" fmla="*/ 135 w 328"/>
                  <a:gd name="T5" fmla="*/ 110 h 226"/>
                  <a:gd name="T6" fmla="*/ 0 w 328"/>
                  <a:gd name="T7" fmla="*/ 4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233" name="Rectangle 152"/>
              <p:cNvSpPr>
                <a:spLocks noChangeArrowheads="1"/>
              </p:cNvSpPr>
              <p:nvPr/>
            </p:nvSpPr>
            <p:spPr bwMode="auto">
              <a:xfrm>
                <a:off x="4214" y="688"/>
                <a:ext cx="592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grpSp>
            <p:nvGrpSpPr>
              <p:cNvPr id="212113" name="Group 153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89259" name="AutoShape 154"/>
                <p:cNvSpPr>
                  <a:spLocks noChangeArrowheads="1"/>
                </p:cNvSpPr>
                <p:nvPr/>
              </p:nvSpPr>
              <p:spPr bwMode="auto">
                <a:xfrm>
                  <a:off x="617" y="2569"/>
                  <a:ext cx="721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89260" name="AutoShape 155"/>
                <p:cNvSpPr>
                  <a:spLocks noChangeArrowheads="1"/>
                </p:cNvSpPr>
                <p:nvPr/>
              </p:nvSpPr>
              <p:spPr bwMode="auto">
                <a:xfrm>
                  <a:off x="634" y="2587"/>
                  <a:ext cx="688" cy="10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89235" name="Rectangle 156"/>
              <p:cNvSpPr>
                <a:spLocks noChangeArrowheads="1"/>
              </p:cNvSpPr>
              <p:nvPr/>
            </p:nvSpPr>
            <p:spPr bwMode="auto">
              <a:xfrm>
                <a:off x="4221" y="1015"/>
                <a:ext cx="599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grpSp>
            <p:nvGrpSpPr>
              <p:cNvPr id="212115" name="Group 157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89257" name="AutoShape 158"/>
                <p:cNvSpPr>
                  <a:spLocks noChangeArrowheads="1"/>
                </p:cNvSpPr>
                <p:nvPr/>
              </p:nvSpPr>
              <p:spPr bwMode="auto">
                <a:xfrm>
                  <a:off x="611" y="2570"/>
                  <a:ext cx="730" cy="13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89258" name="AutoShape 159"/>
                <p:cNvSpPr>
                  <a:spLocks noChangeArrowheads="1"/>
                </p:cNvSpPr>
                <p:nvPr/>
              </p:nvSpPr>
              <p:spPr bwMode="auto">
                <a:xfrm>
                  <a:off x="628" y="2583"/>
                  <a:ext cx="696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89237" name="Rectangle 160"/>
              <p:cNvSpPr>
                <a:spLocks noChangeArrowheads="1"/>
              </p:cNvSpPr>
              <p:nvPr/>
            </p:nvSpPr>
            <p:spPr bwMode="auto">
              <a:xfrm>
                <a:off x="4214" y="1356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9238" name="Rectangle 161"/>
              <p:cNvSpPr>
                <a:spLocks noChangeArrowheads="1"/>
              </p:cNvSpPr>
              <p:nvPr/>
            </p:nvSpPr>
            <p:spPr bwMode="auto">
              <a:xfrm>
                <a:off x="4228" y="1657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grpSp>
            <p:nvGrpSpPr>
              <p:cNvPr id="212118" name="Group 162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89255" name="AutoShape 163"/>
                <p:cNvSpPr>
                  <a:spLocks noChangeArrowheads="1"/>
                </p:cNvSpPr>
                <p:nvPr/>
              </p:nvSpPr>
              <p:spPr bwMode="auto">
                <a:xfrm>
                  <a:off x="618" y="2571"/>
                  <a:ext cx="720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89256" name="AutoShape 164"/>
                <p:cNvSpPr>
                  <a:spLocks noChangeArrowheads="1"/>
                </p:cNvSpPr>
                <p:nvPr/>
              </p:nvSpPr>
              <p:spPr bwMode="auto">
                <a:xfrm>
                  <a:off x="635" y="2589"/>
                  <a:ext cx="686" cy="10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212119" name="Freeform 165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36 w 328"/>
                  <a:gd name="T3" fmla="*/ 61 h 226"/>
                  <a:gd name="T4" fmla="*/ 135 w 328"/>
                  <a:gd name="T5" fmla="*/ 108 h 226"/>
                  <a:gd name="T6" fmla="*/ 0 w 328"/>
                  <a:gd name="T7" fmla="*/ 4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12120" name="Group 166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89253" name="AutoShape 167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29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89254" name="AutoShape 168"/>
                <p:cNvSpPr>
                  <a:spLocks noChangeArrowheads="1"/>
                </p:cNvSpPr>
                <p:nvPr/>
              </p:nvSpPr>
              <p:spPr bwMode="auto">
                <a:xfrm>
                  <a:off x="630" y="2584"/>
                  <a:ext cx="695" cy="10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89242" name="Rectangle 169"/>
              <p:cNvSpPr>
                <a:spLocks noChangeArrowheads="1"/>
              </p:cNvSpPr>
              <p:nvPr/>
            </p:nvSpPr>
            <p:spPr bwMode="auto">
              <a:xfrm>
                <a:off x="5255" y="426"/>
                <a:ext cx="68" cy="2297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212122" name="Freeform 170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20 w 296"/>
                  <a:gd name="T3" fmla="*/ 69 h 256"/>
                  <a:gd name="T4" fmla="*/ 122 w 296"/>
                  <a:gd name="T5" fmla="*/ 122 h 256"/>
                  <a:gd name="T6" fmla="*/ 0 w 296"/>
                  <a:gd name="T7" fmla="*/ 4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123" name="Freeform 171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26 w 304"/>
                  <a:gd name="T3" fmla="*/ 79 h 288"/>
                  <a:gd name="T4" fmla="*/ 118 w 304"/>
                  <a:gd name="T5" fmla="*/ 139 h 288"/>
                  <a:gd name="T6" fmla="*/ 3 w 304"/>
                  <a:gd name="T7" fmla="*/ 6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245" name="Oval 172"/>
              <p:cNvSpPr>
                <a:spLocks noChangeArrowheads="1"/>
              </p:cNvSpPr>
              <p:nvPr/>
            </p:nvSpPr>
            <p:spPr bwMode="auto">
              <a:xfrm>
                <a:off x="5520" y="2612"/>
                <a:ext cx="48" cy="9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212125" name="Freeform 173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51 h 240"/>
                  <a:gd name="T2" fmla="*/ 2 w 306"/>
                  <a:gd name="T3" fmla="*/ 116 h 240"/>
                  <a:gd name="T4" fmla="*/ 126 w 306"/>
                  <a:gd name="T5" fmla="*/ 53 h 240"/>
                  <a:gd name="T6" fmla="*/ 123 w 306"/>
                  <a:gd name="T7" fmla="*/ 0 h 240"/>
                  <a:gd name="T8" fmla="*/ 0 w 306"/>
                  <a:gd name="T9" fmla="*/ 51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247" name="AutoShape 174"/>
              <p:cNvSpPr>
                <a:spLocks noChangeArrowheads="1"/>
              </p:cNvSpPr>
              <p:nvPr/>
            </p:nvSpPr>
            <p:spPr bwMode="auto">
              <a:xfrm>
                <a:off x="4139" y="2678"/>
                <a:ext cx="1204" cy="164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9248" name="AutoShape 175"/>
              <p:cNvSpPr>
                <a:spLocks noChangeArrowheads="1"/>
              </p:cNvSpPr>
              <p:nvPr/>
            </p:nvSpPr>
            <p:spPr bwMode="auto">
              <a:xfrm>
                <a:off x="4207" y="2717"/>
                <a:ext cx="1068" cy="8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9249" name="Oval 176"/>
              <p:cNvSpPr>
                <a:spLocks noChangeArrowheads="1"/>
              </p:cNvSpPr>
              <p:nvPr/>
            </p:nvSpPr>
            <p:spPr bwMode="auto">
              <a:xfrm>
                <a:off x="4309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9250" name="Oval 177"/>
              <p:cNvSpPr>
                <a:spLocks noChangeArrowheads="1"/>
              </p:cNvSpPr>
              <p:nvPr/>
            </p:nvSpPr>
            <p:spPr bwMode="auto">
              <a:xfrm>
                <a:off x="4486" y="2383"/>
                <a:ext cx="163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solidFill>
                    <a:srgbClr val="FF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9251" name="Oval 178"/>
              <p:cNvSpPr>
                <a:spLocks noChangeArrowheads="1"/>
              </p:cNvSpPr>
              <p:nvPr/>
            </p:nvSpPr>
            <p:spPr bwMode="auto">
              <a:xfrm>
                <a:off x="4663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9252" name="Rectangle 179"/>
              <p:cNvSpPr>
                <a:spLocks noChangeArrowheads="1"/>
              </p:cNvSpPr>
              <p:nvPr/>
            </p:nvSpPr>
            <p:spPr bwMode="auto">
              <a:xfrm>
                <a:off x="5065" y="1834"/>
                <a:ext cx="82" cy="772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</p:grpSp>
        <p:grpSp>
          <p:nvGrpSpPr>
            <p:cNvPr id="212094" name="Group 48"/>
            <p:cNvGrpSpPr>
              <a:grpSpLocks/>
            </p:cNvGrpSpPr>
            <p:nvPr/>
          </p:nvGrpSpPr>
          <p:grpSpPr bwMode="auto">
            <a:xfrm>
              <a:off x="2795471" y="3465563"/>
              <a:ext cx="735669" cy="376863"/>
              <a:chOff x="3600" y="219"/>
              <a:chExt cx="360" cy="175"/>
            </a:xfrm>
          </p:grpSpPr>
          <p:sp>
            <p:nvSpPr>
              <p:cNvPr id="89216" name="Oval 4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9217" name="Line 5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9218" name="Line 5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9219" name="Rectangle 5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3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 i="0">
                  <a:solidFill>
                    <a:srgbClr val="000000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89220" name="Oval 5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grpSp>
            <p:nvGrpSpPr>
              <p:cNvPr id="212100" name="Group 5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89226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89227" name="Line 5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89228" name="Line 5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212101" name="Group 5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89223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89224" name="Line 6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89225" name="Line 61"/>
                <p:cNvSpPr>
                  <a:spLocks noChangeShapeType="1"/>
                </p:cNvSpPr>
                <p:nvPr/>
              </p:nvSpPr>
              <p:spPr bwMode="auto">
                <a:xfrm>
                  <a:off x="2894" y="853"/>
                  <a:ext cx="52" cy="9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</p:grpSp>
      </p:grpSp>
      <p:sp>
        <p:nvSpPr>
          <p:cNvPr id="70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7138" y="1158875"/>
            <a:ext cx="3430587" cy="157321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000" smtClean="0"/>
              <a:t>DHCP server formulates </a:t>
            </a:r>
            <a:r>
              <a:rPr lang="en-US" altLang="en-US" sz="2000" i="1" smtClean="0">
                <a:solidFill>
                  <a:srgbClr val="C00000"/>
                </a:solidFill>
              </a:rPr>
              <a:t>DHCP ACK</a:t>
            </a:r>
            <a:r>
              <a:rPr lang="en-US" altLang="en-US" sz="2000" smtClean="0">
                <a:solidFill>
                  <a:srgbClr val="C00000"/>
                </a:solidFill>
              </a:rPr>
              <a:t> </a:t>
            </a:r>
            <a:r>
              <a:rPr lang="en-US" altLang="en-US" sz="2000" smtClean="0"/>
              <a:t>containing client</a:t>
            </a:r>
            <a:r>
              <a:rPr lang="ja-JP" altLang="en-US" sz="2000" smtClean="0"/>
              <a:t>’</a:t>
            </a:r>
            <a:r>
              <a:rPr lang="en-US" altLang="ja-JP" sz="2000" smtClean="0"/>
              <a:t>s IP address, IP address of first-hop router for client, name &amp; IP address of DNS server</a:t>
            </a:r>
          </a:p>
          <a:p>
            <a:pPr>
              <a:lnSpc>
                <a:spcPct val="80000"/>
              </a:lnSpc>
            </a:pPr>
            <a:endParaRPr lang="en-US" altLang="en-US" sz="2000" smtClean="0"/>
          </a:p>
        </p:txBody>
      </p:sp>
      <p:grpSp>
        <p:nvGrpSpPr>
          <p:cNvPr id="703533" name="Group 45"/>
          <p:cNvGrpSpPr>
            <a:grpSpLocks/>
          </p:cNvGrpSpPr>
          <p:nvPr/>
        </p:nvGrpSpPr>
        <p:grpSpPr bwMode="auto">
          <a:xfrm>
            <a:off x="1195388" y="1081088"/>
            <a:ext cx="976312" cy="1460500"/>
            <a:chOff x="651" y="681"/>
            <a:chExt cx="615" cy="920"/>
          </a:xfrm>
        </p:grpSpPr>
        <p:sp>
          <p:nvSpPr>
            <p:cNvPr id="212074" name="Freeform 46"/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212075" name="Group 47"/>
            <p:cNvGrpSpPr>
              <a:grpSpLocks/>
            </p:cNvGrpSpPr>
            <p:nvPr/>
          </p:nvGrpSpPr>
          <p:grpSpPr bwMode="auto">
            <a:xfrm>
              <a:off x="651" y="681"/>
              <a:ext cx="501" cy="828"/>
              <a:chOff x="569" y="2954"/>
              <a:chExt cx="501" cy="828"/>
            </a:xfrm>
          </p:grpSpPr>
          <p:sp>
            <p:nvSpPr>
              <p:cNvPr id="89197" name="Rectangle 48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9198" name="Text Box 49"/>
              <p:cNvSpPr txBox="1">
                <a:spLocks noChangeArrowheads="1"/>
              </p:cNvSpPr>
              <p:nvPr/>
            </p:nvSpPr>
            <p:spPr bwMode="auto">
              <a:xfrm>
                <a:off x="593" y="2954"/>
                <a:ext cx="477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i="0" smtClean="0">
                    <a:solidFill>
                      <a:srgbClr val="000000"/>
                    </a:solidFill>
                    <a:latin typeface="Arial" charset="0"/>
                  </a:rPr>
                  <a:t>DHCP</a:t>
                </a:r>
              </a:p>
              <a:p>
                <a:pPr algn="ctr">
                  <a:defRPr/>
                </a:pPr>
                <a:r>
                  <a:rPr lang="en-US" sz="1600" i="0" smtClean="0">
                    <a:solidFill>
                      <a:srgbClr val="000000"/>
                    </a:solidFill>
                    <a:latin typeface="Arial" charset="0"/>
                  </a:rPr>
                  <a:t>UDP</a:t>
                </a:r>
              </a:p>
              <a:p>
                <a:pPr algn="ctr">
                  <a:defRPr/>
                </a:pPr>
                <a:r>
                  <a:rPr lang="en-US" sz="1600" i="0" smtClean="0">
                    <a:solidFill>
                      <a:srgbClr val="000000"/>
                    </a:solidFill>
                    <a:latin typeface="Arial" charset="0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 smtClean="0">
                    <a:solidFill>
                      <a:srgbClr val="000000"/>
                    </a:solidFill>
                    <a:latin typeface="Arial" charset="0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 smtClean="0">
                    <a:solidFill>
                      <a:srgbClr val="000000"/>
                    </a:solidFill>
                    <a:latin typeface="Arial" charset="0"/>
                  </a:rPr>
                  <a:t>Phy</a:t>
                </a:r>
              </a:p>
            </p:txBody>
          </p:sp>
          <p:sp>
            <p:nvSpPr>
              <p:cNvPr id="89199" name="Line 50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9200" name="Line 51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9201" name="Line 52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9202" name="Line 53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703545" name="Group 57"/>
          <p:cNvGrpSpPr>
            <a:grpSpLocks/>
          </p:cNvGrpSpPr>
          <p:nvPr/>
        </p:nvGrpSpPr>
        <p:grpSpPr bwMode="auto">
          <a:xfrm>
            <a:off x="352425" y="3152775"/>
            <a:ext cx="1081088" cy="1166813"/>
            <a:chOff x="42" y="744"/>
            <a:chExt cx="681" cy="735"/>
          </a:xfrm>
        </p:grpSpPr>
        <p:grpSp>
          <p:nvGrpSpPr>
            <p:cNvPr id="212042" name="Group 58"/>
            <p:cNvGrpSpPr>
              <a:grpSpLocks/>
            </p:cNvGrpSpPr>
            <p:nvPr/>
          </p:nvGrpSpPr>
          <p:grpSpPr bwMode="auto">
            <a:xfrm>
              <a:off x="42" y="886"/>
              <a:ext cx="681" cy="468"/>
              <a:chOff x="42" y="886"/>
              <a:chExt cx="681" cy="468"/>
            </a:xfrm>
          </p:grpSpPr>
          <p:grpSp>
            <p:nvGrpSpPr>
              <p:cNvPr id="212044" name="Group 59"/>
              <p:cNvGrpSpPr>
                <a:grpSpLocks/>
              </p:cNvGrpSpPr>
              <p:nvPr/>
            </p:nvGrpSpPr>
            <p:grpSpPr bwMode="auto">
              <a:xfrm>
                <a:off x="278" y="886"/>
                <a:ext cx="397" cy="154"/>
                <a:chOff x="740" y="3209"/>
                <a:chExt cx="397" cy="154"/>
              </a:xfrm>
            </p:grpSpPr>
            <p:grpSp>
              <p:nvGrpSpPr>
                <p:cNvPr id="212069" name="Group 60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43" cy="154"/>
                  <a:chOff x="844" y="3337"/>
                  <a:chExt cx="343" cy="154"/>
                </a:xfrm>
              </p:grpSpPr>
              <p:sp>
                <p:nvSpPr>
                  <p:cNvPr id="89193" name="Rectangle 61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89194" name="Text Box 6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smtClean="0">
                        <a:solidFill>
                          <a:srgbClr val="FFFFFF"/>
                        </a:solidFill>
                        <a:latin typeface="Arial" charset="0"/>
                      </a:rPr>
                      <a:t>DHCP</a:t>
                    </a:r>
                  </a:p>
                </p:txBody>
              </p:sp>
            </p:grpSp>
            <p:sp>
              <p:nvSpPr>
                <p:cNvPr id="89191" name="Rectangle 63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89192" name="Rectangle 64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212045" name="Group 65"/>
              <p:cNvGrpSpPr>
                <a:grpSpLocks/>
              </p:cNvGrpSpPr>
              <p:nvPr/>
            </p:nvGrpSpPr>
            <p:grpSpPr bwMode="auto">
              <a:xfrm>
                <a:off x="278" y="1034"/>
                <a:ext cx="397" cy="154"/>
                <a:chOff x="836" y="3305"/>
                <a:chExt cx="397" cy="154"/>
              </a:xfrm>
            </p:grpSpPr>
            <p:grpSp>
              <p:nvGrpSpPr>
                <p:cNvPr id="212063" name="Group 66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89188" name="Rectangle 67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89189" name="Text Box 6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smtClean="0">
                        <a:solidFill>
                          <a:srgbClr val="FFFFFF"/>
                        </a:solidFill>
                        <a:latin typeface="Arial" charset="0"/>
                      </a:rPr>
                      <a:t>DHCP</a:t>
                    </a:r>
                  </a:p>
                </p:txBody>
              </p:sp>
            </p:grpSp>
            <p:grpSp>
              <p:nvGrpSpPr>
                <p:cNvPr id="212064" name="Group 69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89186" name="Rectangle 70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89187" name="Rectangle 71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</a:endParaRPr>
                  </a:p>
                </p:txBody>
              </p:sp>
            </p:grpSp>
          </p:grpSp>
          <p:grpSp>
            <p:nvGrpSpPr>
              <p:cNvPr id="212046" name="Group 72"/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89182" name="Rectangle 73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89183" name="Rectangle 74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212047" name="Group 75"/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212048" name="Group 76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510" cy="154"/>
                  <a:chOff x="723" y="3453"/>
                  <a:chExt cx="510" cy="154"/>
                </a:xfrm>
              </p:grpSpPr>
              <p:grpSp>
                <p:nvGrpSpPr>
                  <p:cNvPr id="212052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97" cy="154"/>
                    <a:chOff x="836" y="3305"/>
                    <a:chExt cx="397" cy="154"/>
                  </a:xfrm>
                </p:grpSpPr>
                <p:grpSp>
                  <p:nvGrpSpPr>
                    <p:cNvPr id="212055" name="Group 7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43" cy="154"/>
                      <a:chOff x="844" y="3337"/>
                      <a:chExt cx="343" cy="154"/>
                    </a:xfrm>
                  </p:grpSpPr>
                  <p:sp>
                    <p:nvSpPr>
                      <p:cNvPr id="89180" name="Rectangle 7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  <a:latin typeface="Comic Sans MS" charset="0"/>
                          <a:ea typeface="ＭＳ Ｐゴシック" charset="0"/>
                        </a:endParaRPr>
                      </a:p>
                    </p:txBody>
                  </p:sp>
                  <p:sp>
                    <p:nvSpPr>
                      <p:cNvPr id="89181" name="Text Box 80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43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1pPr>
                        <a:lvl2pPr marL="742950" indent="-28575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2pPr>
                        <a:lvl3pPr marL="11430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3pPr>
                        <a:lvl4pPr marL="16002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4pPr>
                        <a:lvl5pPr marL="20574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9pPr>
                      </a:lstStyle>
                      <a:p>
                        <a:pPr>
                          <a:defRPr/>
                        </a:pPr>
                        <a:r>
                          <a:rPr lang="en-US" sz="1000" i="0" smtClean="0">
                            <a:solidFill>
                              <a:srgbClr val="FFFFFF"/>
                            </a:solidFill>
                            <a:latin typeface="Arial" charset="0"/>
                          </a:rPr>
                          <a:t>DHCP</a:t>
                        </a:r>
                      </a:p>
                    </p:txBody>
                  </p:sp>
                </p:grpSp>
                <p:grpSp>
                  <p:nvGrpSpPr>
                    <p:cNvPr id="212056" name="Group 8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89178" name="Rectangle 8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  <a:latin typeface="Comic Sans MS" charset="0"/>
                          <a:ea typeface="ＭＳ Ｐゴシック" charset="0"/>
                        </a:endParaRPr>
                      </a:p>
                    </p:txBody>
                  </p:sp>
                  <p:sp>
                    <p:nvSpPr>
                      <p:cNvPr id="89179" name="Rectangle 8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  <a:latin typeface="Comic Sans MS" charset="0"/>
                          <a:ea typeface="ＭＳ Ｐゴシック" charset="0"/>
                        </a:endParaRPr>
                      </a:p>
                    </p:txBody>
                  </p:sp>
                </p:grpSp>
              </p:grpSp>
              <p:sp>
                <p:nvSpPr>
                  <p:cNvPr id="89174" name="Rectangle 84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89175" name="Rectangle 85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</a:endParaRPr>
                  </a:p>
                </p:txBody>
              </p:sp>
            </p:grpSp>
            <p:sp>
              <p:nvSpPr>
                <p:cNvPr id="89170" name="Rectangle 86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89171" name="Rectangle 87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89172" name="Rectangle 88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</p:grpSp>
        </p:grpSp>
        <p:sp>
          <p:nvSpPr>
            <p:cNvPr id="89164" name="AutoShape 89"/>
            <p:cNvSpPr>
              <a:spLocks noChangeArrowheads="1"/>
            </p:cNvSpPr>
            <p:nvPr/>
          </p:nvSpPr>
          <p:spPr bwMode="auto">
            <a:xfrm>
              <a:off x="384" y="744"/>
              <a:ext cx="240" cy="735"/>
            </a:xfrm>
            <a:prstGeom prst="downArrow">
              <a:avLst>
                <a:gd name="adj1" fmla="val 54167"/>
                <a:gd name="adj2" fmla="val 49170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</p:grpSp>
      <p:grpSp>
        <p:nvGrpSpPr>
          <p:cNvPr id="703578" name="Group 90"/>
          <p:cNvGrpSpPr>
            <a:grpSpLocks/>
          </p:cNvGrpSpPr>
          <p:nvPr/>
        </p:nvGrpSpPr>
        <p:grpSpPr bwMode="auto">
          <a:xfrm>
            <a:off x="449263" y="4238625"/>
            <a:ext cx="1081087" cy="244475"/>
            <a:chOff x="504" y="3523"/>
            <a:chExt cx="681" cy="154"/>
          </a:xfrm>
        </p:grpSpPr>
        <p:grpSp>
          <p:nvGrpSpPr>
            <p:cNvPr id="212029" name="Group 91"/>
            <p:cNvGrpSpPr>
              <a:grpSpLocks/>
            </p:cNvGrpSpPr>
            <p:nvPr/>
          </p:nvGrpSpPr>
          <p:grpSpPr bwMode="auto">
            <a:xfrm>
              <a:off x="623" y="3523"/>
              <a:ext cx="510" cy="154"/>
              <a:chOff x="723" y="3453"/>
              <a:chExt cx="510" cy="154"/>
            </a:xfrm>
          </p:grpSpPr>
          <p:grpSp>
            <p:nvGrpSpPr>
              <p:cNvPr id="212033" name="Group 92"/>
              <p:cNvGrpSpPr>
                <a:grpSpLocks/>
              </p:cNvGrpSpPr>
              <p:nvPr/>
            </p:nvGrpSpPr>
            <p:grpSpPr bwMode="auto">
              <a:xfrm>
                <a:off x="836" y="3453"/>
                <a:ext cx="397" cy="154"/>
                <a:chOff x="836" y="3305"/>
                <a:chExt cx="397" cy="154"/>
              </a:xfrm>
            </p:grpSpPr>
            <p:grpSp>
              <p:nvGrpSpPr>
                <p:cNvPr id="212036" name="Group 93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89161" name="Rectangle 94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89162" name="Text Box 9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smtClean="0">
                        <a:solidFill>
                          <a:srgbClr val="FFFFFF"/>
                        </a:solidFill>
                        <a:latin typeface="Arial" charset="0"/>
                      </a:rPr>
                      <a:t>DHCP</a:t>
                    </a:r>
                  </a:p>
                </p:txBody>
              </p:sp>
            </p:grpSp>
            <p:grpSp>
              <p:nvGrpSpPr>
                <p:cNvPr id="212037" name="Group 96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89159" name="Rectangle 97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89160" name="Rectangle 98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</a:endParaRPr>
                  </a:p>
                </p:txBody>
              </p:sp>
            </p:grpSp>
          </p:grpSp>
          <p:sp>
            <p:nvSpPr>
              <p:cNvPr id="89155" name="Rectangle 99"/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9156" name="Rectangle 100"/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</p:grpSp>
        <p:sp>
          <p:nvSpPr>
            <p:cNvPr id="89151" name="Rectangle 101"/>
            <p:cNvSpPr>
              <a:spLocks noChangeArrowheads="1"/>
            </p:cNvSpPr>
            <p:nvPr/>
          </p:nvSpPr>
          <p:spPr bwMode="auto">
            <a:xfrm>
              <a:off x="517" y="3545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9152" name="Rectangle 102"/>
            <p:cNvSpPr>
              <a:spLocks noChangeArrowheads="1"/>
            </p:cNvSpPr>
            <p:nvPr/>
          </p:nvSpPr>
          <p:spPr bwMode="auto">
            <a:xfrm>
              <a:off x="1115" y="3544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9153" name="Rectangle 103"/>
            <p:cNvSpPr>
              <a:spLocks noChangeArrowheads="1"/>
            </p:cNvSpPr>
            <p:nvPr/>
          </p:nvSpPr>
          <p:spPr bwMode="auto">
            <a:xfrm>
              <a:off x="504" y="3529"/>
              <a:ext cx="681" cy="1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</p:grpSp>
      <p:grpSp>
        <p:nvGrpSpPr>
          <p:cNvPr id="703592" name="Group 104"/>
          <p:cNvGrpSpPr>
            <a:grpSpLocks/>
          </p:cNvGrpSpPr>
          <p:nvPr/>
        </p:nvGrpSpPr>
        <p:grpSpPr bwMode="auto">
          <a:xfrm>
            <a:off x="1477963" y="3081338"/>
            <a:ext cx="1316037" cy="1314450"/>
            <a:chOff x="931" y="1941"/>
            <a:chExt cx="829" cy="828"/>
          </a:xfrm>
        </p:grpSpPr>
        <p:sp>
          <p:nvSpPr>
            <p:cNvPr id="212021" name="Freeform 105"/>
            <p:cNvSpPr>
              <a:spLocks/>
            </p:cNvSpPr>
            <p:nvPr/>
          </p:nvSpPr>
          <p:spPr bwMode="auto">
            <a:xfrm>
              <a:off x="1424" y="1965"/>
              <a:ext cx="336" cy="801"/>
            </a:xfrm>
            <a:custGeom>
              <a:avLst/>
              <a:gdLst>
                <a:gd name="T0" fmla="*/ 1 w 551"/>
                <a:gd name="T1" fmla="*/ 0 h 801"/>
                <a:gd name="T2" fmla="*/ 46 w 551"/>
                <a:gd name="T3" fmla="*/ 402 h 801"/>
                <a:gd name="T4" fmla="*/ 1 w 551"/>
                <a:gd name="T5" fmla="*/ 801 h 801"/>
                <a:gd name="T6" fmla="*/ 1 w 551"/>
                <a:gd name="T7" fmla="*/ 535 h 801"/>
                <a:gd name="T8" fmla="*/ 0 w 551"/>
                <a:gd name="T9" fmla="*/ 371 h 801"/>
                <a:gd name="T10" fmla="*/ 1 w 551"/>
                <a:gd name="T11" fmla="*/ 0 h 8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1" h="801">
                  <a:moveTo>
                    <a:pt x="14" y="0"/>
                  </a:moveTo>
                  <a:lnTo>
                    <a:pt x="551" y="402"/>
                  </a:lnTo>
                  <a:lnTo>
                    <a:pt x="6" y="801"/>
                  </a:lnTo>
                  <a:lnTo>
                    <a:pt x="13" y="535"/>
                  </a:lnTo>
                  <a:lnTo>
                    <a:pt x="0" y="371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212022" name="Group 106"/>
            <p:cNvGrpSpPr>
              <a:grpSpLocks/>
            </p:cNvGrpSpPr>
            <p:nvPr/>
          </p:nvGrpSpPr>
          <p:grpSpPr bwMode="auto">
            <a:xfrm>
              <a:off x="931" y="1941"/>
              <a:ext cx="501" cy="828"/>
              <a:chOff x="569" y="2954"/>
              <a:chExt cx="501" cy="828"/>
            </a:xfrm>
          </p:grpSpPr>
          <p:sp>
            <p:nvSpPr>
              <p:cNvPr id="89144" name="Rectangle 107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9145" name="Text Box 108"/>
              <p:cNvSpPr txBox="1">
                <a:spLocks noChangeArrowheads="1"/>
              </p:cNvSpPr>
              <p:nvPr/>
            </p:nvSpPr>
            <p:spPr bwMode="auto">
              <a:xfrm>
                <a:off x="593" y="2954"/>
                <a:ext cx="477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i="0" smtClean="0">
                    <a:solidFill>
                      <a:srgbClr val="000000"/>
                    </a:solidFill>
                    <a:latin typeface="Arial" charset="0"/>
                  </a:rPr>
                  <a:t>DHCP</a:t>
                </a:r>
              </a:p>
              <a:p>
                <a:pPr algn="ctr">
                  <a:defRPr/>
                </a:pPr>
                <a:r>
                  <a:rPr lang="en-US" sz="1600" i="0" smtClean="0">
                    <a:solidFill>
                      <a:srgbClr val="000000"/>
                    </a:solidFill>
                    <a:latin typeface="Arial" charset="0"/>
                  </a:rPr>
                  <a:t>UDP</a:t>
                </a:r>
              </a:p>
              <a:p>
                <a:pPr algn="ctr">
                  <a:defRPr/>
                </a:pPr>
                <a:r>
                  <a:rPr lang="en-US" sz="1600" i="0" smtClean="0">
                    <a:solidFill>
                      <a:srgbClr val="000000"/>
                    </a:solidFill>
                    <a:latin typeface="Arial" charset="0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 smtClean="0">
                    <a:solidFill>
                      <a:srgbClr val="000000"/>
                    </a:solidFill>
                    <a:latin typeface="Arial" charset="0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 smtClean="0">
                    <a:solidFill>
                      <a:srgbClr val="000000"/>
                    </a:solidFill>
                    <a:latin typeface="Arial" charset="0"/>
                  </a:rPr>
                  <a:t>Phy</a:t>
                </a:r>
              </a:p>
            </p:txBody>
          </p:sp>
          <p:sp>
            <p:nvSpPr>
              <p:cNvPr id="89146" name="Line 109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9147" name="Line 110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9148" name="Line 111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9149" name="Line 112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703601" name="Group 113"/>
          <p:cNvGrpSpPr>
            <a:grpSpLocks/>
          </p:cNvGrpSpPr>
          <p:nvPr/>
        </p:nvGrpSpPr>
        <p:grpSpPr bwMode="auto">
          <a:xfrm>
            <a:off x="71438" y="969963"/>
            <a:ext cx="1081087" cy="1217612"/>
            <a:chOff x="1404" y="3105"/>
            <a:chExt cx="681" cy="767"/>
          </a:xfrm>
        </p:grpSpPr>
        <p:grpSp>
          <p:nvGrpSpPr>
            <p:cNvPr id="211986" name="Group 114"/>
            <p:cNvGrpSpPr>
              <a:grpSpLocks/>
            </p:cNvGrpSpPr>
            <p:nvPr/>
          </p:nvGrpSpPr>
          <p:grpSpPr bwMode="auto">
            <a:xfrm>
              <a:off x="1404" y="3355"/>
              <a:ext cx="681" cy="468"/>
              <a:chOff x="42" y="886"/>
              <a:chExt cx="681" cy="468"/>
            </a:xfrm>
          </p:grpSpPr>
          <p:grpSp>
            <p:nvGrpSpPr>
              <p:cNvPr id="211991" name="Group 115"/>
              <p:cNvGrpSpPr>
                <a:grpSpLocks/>
              </p:cNvGrpSpPr>
              <p:nvPr/>
            </p:nvGrpSpPr>
            <p:grpSpPr bwMode="auto">
              <a:xfrm>
                <a:off x="278" y="886"/>
                <a:ext cx="397" cy="154"/>
                <a:chOff x="740" y="3209"/>
                <a:chExt cx="397" cy="154"/>
              </a:xfrm>
            </p:grpSpPr>
            <p:grpSp>
              <p:nvGrpSpPr>
                <p:cNvPr id="212016" name="Group 116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43" cy="154"/>
                  <a:chOff x="844" y="3337"/>
                  <a:chExt cx="343" cy="154"/>
                </a:xfrm>
              </p:grpSpPr>
              <p:sp>
                <p:nvSpPr>
                  <p:cNvPr id="89140" name="Rectangle 117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89141" name="Text Box 1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smtClean="0">
                        <a:solidFill>
                          <a:srgbClr val="FFFFFF"/>
                        </a:solidFill>
                        <a:latin typeface="Arial" charset="0"/>
                      </a:rPr>
                      <a:t>DHCP</a:t>
                    </a:r>
                  </a:p>
                </p:txBody>
              </p:sp>
            </p:grpSp>
            <p:sp>
              <p:nvSpPr>
                <p:cNvPr id="89138" name="Rectangle 119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89139" name="Rectangle 120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211992" name="Group 121"/>
              <p:cNvGrpSpPr>
                <a:grpSpLocks/>
              </p:cNvGrpSpPr>
              <p:nvPr/>
            </p:nvGrpSpPr>
            <p:grpSpPr bwMode="auto">
              <a:xfrm>
                <a:off x="278" y="1034"/>
                <a:ext cx="397" cy="154"/>
                <a:chOff x="836" y="3305"/>
                <a:chExt cx="397" cy="154"/>
              </a:xfrm>
            </p:grpSpPr>
            <p:grpSp>
              <p:nvGrpSpPr>
                <p:cNvPr id="212010" name="Group 122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89135" name="Rectangle 123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89136" name="Text Box 1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smtClean="0">
                        <a:solidFill>
                          <a:srgbClr val="FFFFFF"/>
                        </a:solidFill>
                        <a:latin typeface="Arial" charset="0"/>
                      </a:rPr>
                      <a:t>DHCP</a:t>
                    </a:r>
                  </a:p>
                </p:txBody>
              </p:sp>
            </p:grpSp>
            <p:grpSp>
              <p:nvGrpSpPr>
                <p:cNvPr id="212011" name="Group 125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89133" name="Rectangle 126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89134" name="Rectangle 127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</a:endParaRPr>
                  </a:p>
                </p:txBody>
              </p:sp>
            </p:grpSp>
          </p:grpSp>
          <p:grpSp>
            <p:nvGrpSpPr>
              <p:cNvPr id="211993" name="Group 128"/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89129" name="Rectangle 129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89130" name="Rectangle 130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211994" name="Group 131"/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211995" name="Group 132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510" cy="154"/>
                  <a:chOff x="723" y="3453"/>
                  <a:chExt cx="510" cy="154"/>
                </a:xfrm>
              </p:grpSpPr>
              <p:grpSp>
                <p:nvGrpSpPr>
                  <p:cNvPr id="211999" name="Group 133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97" cy="154"/>
                    <a:chOff x="836" y="3305"/>
                    <a:chExt cx="397" cy="154"/>
                  </a:xfrm>
                </p:grpSpPr>
                <p:grpSp>
                  <p:nvGrpSpPr>
                    <p:cNvPr id="212002" name="Group 13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43" cy="154"/>
                      <a:chOff x="844" y="3337"/>
                      <a:chExt cx="343" cy="154"/>
                    </a:xfrm>
                  </p:grpSpPr>
                  <p:sp>
                    <p:nvSpPr>
                      <p:cNvPr id="89127" name="Rectangle 1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  <a:latin typeface="Comic Sans MS" charset="0"/>
                          <a:ea typeface="ＭＳ Ｐゴシック" charset="0"/>
                        </a:endParaRPr>
                      </a:p>
                    </p:txBody>
                  </p:sp>
                  <p:sp>
                    <p:nvSpPr>
                      <p:cNvPr id="89128" name="Text Box 136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43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1pPr>
                        <a:lvl2pPr marL="742950" indent="-28575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2pPr>
                        <a:lvl3pPr marL="11430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3pPr>
                        <a:lvl4pPr marL="16002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4pPr>
                        <a:lvl5pPr marL="20574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9pPr>
                      </a:lstStyle>
                      <a:p>
                        <a:pPr>
                          <a:defRPr/>
                        </a:pPr>
                        <a:r>
                          <a:rPr lang="en-US" sz="1000" i="0" smtClean="0">
                            <a:solidFill>
                              <a:srgbClr val="FFFFFF"/>
                            </a:solidFill>
                            <a:latin typeface="Arial" charset="0"/>
                          </a:rPr>
                          <a:t>DHCP</a:t>
                        </a:r>
                      </a:p>
                    </p:txBody>
                  </p:sp>
                </p:grpSp>
                <p:grpSp>
                  <p:nvGrpSpPr>
                    <p:cNvPr id="212003" name="Group 13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89125" name="Rectangle 13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  <a:latin typeface="Comic Sans MS" charset="0"/>
                          <a:ea typeface="ＭＳ Ｐゴシック" charset="0"/>
                        </a:endParaRPr>
                      </a:p>
                    </p:txBody>
                  </p:sp>
                  <p:sp>
                    <p:nvSpPr>
                      <p:cNvPr id="89126" name="Rectangle 13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  <a:latin typeface="Comic Sans MS" charset="0"/>
                          <a:ea typeface="ＭＳ Ｐゴシック" charset="0"/>
                        </a:endParaRPr>
                      </a:p>
                    </p:txBody>
                  </p:sp>
                </p:grpSp>
              </p:grpSp>
              <p:sp>
                <p:nvSpPr>
                  <p:cNvPr id="89121" name="Rectangle 140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89122" name="Rectangle 141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</a:endParaRPr>
                  </a:p>
                </p:txBody>
              </p:sp>
            </p:grpSp>
            <p:sp>
              <p:nvSpPr>
                <p:cNvPr id="89117" name="Rectangle 142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89118" name="Rectangle 143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89119" name="Rectangle 144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</p:grpSp>
        </p:grpSp>
        <p:sp>
          <p:nvSpPr>
            <p:cNvPr id="89108" name="AutoShape 145"/>
            <p:cNvSpPr>
              <a:spLocks noChangeArrowheads="1"/>
            </p:cNvSpPr>
            <p:nvPr/>
          </p:nvSpPr>
          <p:spPr bwMode="auto">
            <a:xfrm rot="10800000">
              <a:off x="1727" y="3105"/>
              <a:ext cx="240" cy="767"/>
            </a:xfrm>
            <a:prstGeom prst="downArrow">
              <a:avLst>
                <a:gd name="adj1" fmla="val 54167"/>
                <a:gd name="adj2" fmla="val 51311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211988" name="Group 146"/>
            <p:cNvGrpSpPr>
              <a:grpSpLocks/>
            </p:cNvGrpSpPr>
            <p:nvPr/>
          </p:nvGrpSpPr>
          <p:grpSpPr bwMode="auto">
            <a:xfrm>
              <a:off x="1695" y="3227"/>
              <a:ext cx="343" cy="154"/>
              <a:chOff x="844" y="3337"/>
              <a:chExt cx="343" cy="154"/>
            </a:xfrm>
          </p:grpSpPr>
          <p:sp>
            <p:nvSpPr>
              <p:cNvPr id="89110" name="Rectangle 147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9111" name="Text Box 148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43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smtClean="0">
                    <a:solidFill>
                      <a:srgbClr val="FFFFFF"/>
                    </a:solidFill>
                    <a:latin typeface="Arial" charset="0"/>
                  </a:rPr>
                  <a:t>DHCP</a:t>
                </a:r>
              </a:p>
            </p:txBody>
          </p:sp>
        </p:grpSp>
      </p:grpSp>
      <p:grpSp>
        <p:nvGrpSpPr>
          <p:cNvPr id="703637" name="Group 149"/>
          <p:cNvGrpSpPr>
            <a:grpSpLocks/>
          </p:cNvGrpSpPr>
          <p:nvPr/>
        </p:nvGrpSpPr>
        <p:grpSpPr bwMode="auto">
          <a:xfrm>
            <a:off x="803275" y="3178175"/>
            <a:ext cx="544513" cy="244475"/>
            <a:chOff x="844" y="3337"/>
            <a:chExt cx="343" cy="154"/>
          </a:xfrm>
        </p:grpSpPr>
        <p:sp>
          <p:nvSpPr>
            <p:cNvPr id="89105" name="Rectangle 150"/>
            <p:cNvSpPr>
              <a:spLocks noChangeArrowheads="1"/>
            </p:cNvSpPr>
            <p:nvPr/>
          </p:nvSpPr>
          <p:spPr bwMode="auto">
            <a:xfrm>
              <a:off x="889" y="3370"/>
              <a:ext cx="245" cy="8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9106" name="Text Box 151"/>
            <p:cNvSpPr txBox="1">
              <a:spLocks noChangeArrowheads="1"/>
            </p:cNvSpPr>
            <p:nvPr/>
          </p:nvSpPr>
          <p:spPr bwMode="auto">
            <a:xfrm>
              <a:off x="844" y="3337"/>
              <a:ext cx="34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000" i="0" smtClean="0">
                  <a:solidFill>
                    <a:srgbClr val="FFFFFF"/>
                  </a:solidFill>
                  <a:latin typeface="Arial" charset="0"/>
                </a:rPr>
                <a:t>DHCP</a:t>
              </a:r>
            </a:p>
          </p:txBody>
        </p:sp>
      </p:grpSp>
      <p:sp>
        <p:nvSpPr>
          <p:cNvPr id="703643" name="Rectangle 155"/>
          <p:cNvSpPr>
            <a:spLocks noChangeArrowheads="1"/>
          </p:cNvSpPr>
          <p:nvPr/>
        </p:nvSpPr>
        <p:spPr bwMode="auto">
          <a:xfrm>
            <a:off x="4997450" y="2709863"/>
            <a:ext cx="3421063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000" i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encapsulation at DHCP server, frame forwarded (</a:t>
            </a:r>
            <a:r>
              <a:rPr lang="en-US" sz="2000">
                <a:solidFill>
                  <a:srgbClr val="C00000"/>
                </a:solidFill>
                <a:latin typeface="Gill Sans MT" charset="0"/>
                <a:ea typeface="ＭＳ Ｐゴシック" charset="0"/>
              </a:rPr>
              <a:t>switch learning</a:t>
            </a:r>
            <a:r>
              <a:rPr lang="en-US" sz="2000" i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) through LAN, demultiplexing at client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endParaRPr lang="en-US" i="0">
              <a:solidFill>
                <a:srgbClr val="000000"/>
              </a:solidFill>
              <a:latin typeface="Gill Sans MT" charset="0"/>
              <a:ea typeface="ＭＳ Ｐゴシック" charset="0"/>
            </a:endParaRPr>
          </a:p>
        </p:txBody>
      </p:sp>
      <p:sp>
        <p:nvSpPr>
          <p:cNvPr id="703644" name="Text Box 156"/>
          <p:cNvSpPr txBox="1">
            <a:spLocks noChangeArrowheads="1"/>
          </p:cNvSpPr>
          <p:nvPr/>
        </p:nvSpPr>
        <p:spPr bwMode="auto">
          <a:xfrm>
            <a:off x="1379538" y="5260975"/>
            <a:ext cx="6643687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400" smtClean="0">
                <a:solidFill>
                  <a:srgbClr val="000000"/>
                </a:solidFill>
                <a:latin typeface="Gill Sans MT" charset="0"/>
              </a:rPr>
              <a:t>Client now has IP address, knows name &amp; addr of DNS </a:t>
            </a:r>
          </a:p>
          <a:p>
            <a:pPr algn="ctr">
              <a:defRPr/>
            </a:pPr>
            <a:r>
              <a:rPr lang="en-US" sz="2400" smtClean="0">
                <a:solidFill>
                  <a:srgbClr val="000000"/>
                </a:solidFill>
                <a:latin typeface="Gill Sans MT" charset="0"/>
              </a:rPr>
              <a:t>server, IP address of its first-hop router</a:t>
            </a:r>
          </a:p>
        </p:txBody>
      </p:sp>
      <p:sp>
        <p:nvSpPr>
          <p:cNvPr id="703645" name="Rectangle 157"/>
          <p:cNvSpPr>
            <a:spLocks noChangeArrowheads="1"/>
          </p:cNvSpPr>
          <p:nvPr/>
        </p:nvSpPr>
        <p:spPr bwMode="auto">
          <a:xfrm>
            <a:off x="4989513" y="4111625"/>
            <a:ext cx="3421062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000" i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DHCP client receives DHCP ACK reply</a:t>
            </a:r>
          </a:p>
        </p:txBody>
      </p:sp>
      <p:sp>
        <p:nvSpPr>
          <p:cNvPr id="176" name="Title 1"/>
          <p:cNvSpPr>
            <a:spLocks noGrp="1"/>
          </p:cNvSpPr>
          <p:nvPr>
            <p:ph type="title"/>
          </p:nvPr>
        </p:nvSpPr>
        <p:spPr>
          <a:xfrm>
            <a:off x="0" y="-15648"/>
            <a:ext cx="7874000" cy="683305"/>
          </a:xfrm>
        </p:spPr>
        <p:txBody>
          <a:bodyPr lIns="0" rIns="0">
            <a:noAutofit/>
          </a:bodyPr>
          <a:lstStyle/>
          <a:p>
            <a:r>
              <a:rPr lang="en-US" sz="2800" dirty="0" smtClean="0"/>
              <a:t>Putting it all together: A day and a life of a web </a:t>
            </a:r>
            <a:r>
              <a:rPr lang="en-US" sz="2800" dirty="0" err="1" smtClean="0"/>
              <a:t>req</a:t>
            </a:r>
            <a:endParaRPr lang="en-US" sz="2800" dirty="0"/>
          </a:p>
        </p:txBody>
      </p:sp>
      <p:sp>
        <p:nvSpPr>
          <p:cNvPr id="177" name="TextBox 176"/>
          <p:cNvSpPr txBox="1"/>
          <p:nvPr/>
        </p:nvSpPr>
        <p:spPr>
          <a:xfrm>
            <a:off x="30880" y="573088"/>
            <a:ext cx="46121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Connecting to the Internet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75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03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69 0.03081 L 0.1533 0.0322 L 0.34896 -0.28446 L -0.04115 -0.28886 " pathEditMode="relative" rAng="0" ptsTypes="AAAA">
                                      <p:cBhvr>
                                        <p:cTn id="21" dur="2000" fill="hold"/>
                                        <p:tgtEl>
                                          <p:spTgt spid="7035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51" y="-159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03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703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3491" grpId="0" build="p"/>
      <p:bldP spid="703643" grpId="0" build="p"/>
      <p:bldP spid="703644" grpId="0"/>
      <p:bldP spid="703645" grpId="0" build="p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993" name="Group 92"/>
          <p:cNvGrpSpPr>
            <a:grpSpLocks/>
          </p:cNvGrpSpPr>
          <p:nvPr/>
        </p:nvGrpSpPr>
        <p:grpSpPr bwMode="auto">
          <a:xfrm>
            <a:off x="773113" y="1273175"/>
            <a:ext cx="3554412" cy="3067050"/>
            <a:chOff x="773113" y="1273175"/>
            <a:chExt cx="3554412" cy="3066395"/>
          </a:xfrm>
        </p:grpSpPr>
        <p:sp>
          <p:nvSpPr>
            <p:cNvPr id="213057" name="Freeform 3"/>
            <p:cNvSpPr>
              <a:spLocks/>
            </p:cNvSpPr>
            <p:nvPr/>
          </p:nvSpPr>
          <p:spPr bwMode="auto">
            <a:xfrm>
              <a:off x="773113" y="1273175"/>
              <a:ext cx="3554412" cy="2754313"/>
            </a:xfrm>
            <a:custGeom>
              <a:avLst/>
              <a:gdLst>
                <a:gd name="T0" fmla="*/ 2147483647 w 2406"/>
                <a:gd name="T1" fmla="*/ 2147483647 h 958"/>
                <a:gd name="T2" fmla="*/ 2147483647 w 2406"/>
                <a:gd name="T3" fmla="*/ 2147483647 h 958"/>
                <a:gd name="T4" fmla="*/ 2147483647 w 2406"/>
                <a:gd name="T5" fmla="*/ 2147483647 h 958"/>
                <a:gd name="T6" fmla="*/ 2147483647 w 2406"/>
                <a:gd name="T7" fmla="*/ 2147483647 h 958"/>
                <a:gd name="T8" fmla="*/ 2147483647 w 2406"/>
                <a:gd name="T9" fmla="*/ 2147483647 h 958"/>
                <a:gd name="T10" fmla="*/ 2147483647 w 2406"/>
                <a:gd name="T11" fmla="*/ 2147483647 h 958"/>
                <a:gd name="T12" fmla="*/ 2147483647 w 2406"/>
                <a:gd name="T13" fmla="*/ 2147483647 h 958"/>
                <a:gd name="T14" fmla="*/ 2147483647 w 2406"/>
                <a:gd name="T15" fmla="*/ 2147483647 h 958"/>
                <a:gd name="T16" fmla="*/ 2147483647 w 2406"/>
                <a:gd name="T17" fmla="*/ 2147483647 h 958"/>
                <a:gd name="T18" fmla="*/ 2147483647 w 2406"/>
                <a:gd name="T19" fmla="*/ 2147483647 h 958"/>
                <a:gd name="T20" fmla="*/ 2147483647 w 2406"/>
                <a:gd name="T21" fmla="*/ 2147483647 h 958"/>
                <a:gd name="T22" fmla="*/ 2147483647 w 2406"/>
                <a:gd name="T23" fmla="*/ 2147483647 h 958"/>
                <a:gd name="T24" fmla="*/ 2147483647 w 2406"/>
                <a:gd name="T25" fmla="*/ 2147483647 h 9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06"/>
                <a:gd name="T40" fmla="*/ 0 h 958"/>
                <a:gd name="T41" fmla="*/ 2406 w 2406"/>
                <a:gd name="T42" fmla="*/ 958 h 95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06" h="958">
                  <a:moveTo>
                    <a:pt x="2192" y="274"/>
                  </a:moveTo>
                  <a:cubicBezTo>
                    <a:pt x="1978" y="94"/>
                    <a:pt x="1990" y="122"/>
                    <a:pt x="1857" y="77"/>
                  </a:cubicBezTo>
                  <a:cubicBezTo>
                    <a:pt x="1724" y="32"/>
                    <a:pt x="1584" y="0"/>
                    <a:pt x="1393" y="7"/>
                  </a:cubicBezTo>
                  <a:cubicBezTo>
                    <a:pt x="1202" y="14"/>
                    <a:pt x="898" y="84"/>
                    <a:pt x="713" y="122"/>
                  </a:cubicBezTo>
                  <a:cubicBezTo>
                    <a:pt x="528" y="160"/>
                    <a:pt x="395" y="168"/>
                    <a:pt x="280" y="234"/>
                  </a:cubicBezTo>
                  <a:cubicBezTo>
                    <a:pt x="166" y="301"/>
                    <a:pt x="52" y="432"/>
                    <a:pt x="26" y="522"/>
                  </a:cubicBezTo>
                  <a:cubicBezTo>
                    <a:pt x="0" y="612"/>
                    <a:pt x="81" y="711"/>
                    <a:pt x="122" y="773"/>
                  </a:cubicBezTo>
                  <a:cubicBezTo>
                    <a:pt x="163" y="835"/>
                    <a:pt x="99" y="877"/>
                    <a:pt x="273" y="894"/>
                  </a:cubicBezTo>
                  <a:cubicBezTo>
                    <a:pt x="447" y="911"/>
                    <a:pt x="938" y="866"/>
                    <a:pt x="1169" y="876"/>
                  </a:cubicBezTo>
                  <a:cubicBezTo>
                    <a:pt x="1400" y="886"/>
                    <a:pt x="1499" y="950"/>
                    <a:pt x="1659" y="954"/>
                  </a:cubicBezTo>
                  <a:cubicBezTo>
                    <a:pt x="1819" y="958"/>
                    <a:pt x="2014" y="958"/>
                    <a:pt x="2129" y="897"/>
                  </a:cubicBezTo>
                  <a:cubicBezTo>
                    <a:pt x="2244" y="836"/>
                    <a:pt x="2327" y="856"/>
                    <a:pt x="2350" y="591"/>
                  </a:cubicBezTo>
                  <a:cubicBezTo>
                    <a:pt x="2373" y="326"/>
                    <a:pt x="2406" y="454"/>
                    <a:pt x="2192" y="274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058" name="Line 36"/>
            <p:cNvSpPr>
              <a:spLocks noChangeShapeType="1"/>
            </p:cNvSpPr>
            <p:nvPr/>
          </p:nvSpPr>
          <p:spPr bwMode="auto">
            <a:xfrm flipV="1">
              <a:off x="3775075" y="2344738"/>
              <a:ext cx="155575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059" name="Line 43"/>
            <p:cNvSpPr>
              <a:spLocks noChangeShapeType="1"/>
            </p:cNvSpPr>
            <p:nvPr/>
          </p:nvSpPr>
          <p:spPr bwMode="auto">
            <a:xfrm flipV="1">
              <a:off x="2665413" y="2517775"/>
              <a:ext cx="6953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060" name="Line 44"/>
            <p:cNvSpPr>
              <a:spLocks noChangeShapeType="1"/>
            </p:cNvSpPr>
            <p:nvPr/>
          </p:nvSpPr>
          <p:spPr bwMode="auto">
            <a:xfrm flipV="1">
              <a:off x="3924300" y="2201863"/>
              <a:ext cx="138113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061" name="Line 48"/>
            <p:cNvSpPr>
              <a:spLocks noChangeShapeType="1"/>
            </p:cNvSpPr>
            <p:nvPr/>
          </p:nvSpPr>
          <p:spPr bwMode="auto">
            <a:xfrm flipV="1">
              <a:off x="3279775" y="2736850"/>
              <a:ext cx="512763" cy="6127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83" name="Text Box 240"/>
            <p:cNvSpPr txBox="1">
              <a:spLocks noChangeArrowheads="1"/>
            </p:cNvSpPr>
            <p:nvPr/>
          </p:nvSpPr>
          <p:spPr bwMode="auto">
            <a:xfrm>
              <a:off x="2562225" y="3815807"/>
              <a:ext cx="1211263" cy="523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router</a:t>
              </a:r>
            </a:p>
            <a:p>
              <a:pPr>
                <a:defRPr/>
              </a:pPr>
              <a:r>
                <a:rPr lang="en-US" sz="140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(runs DHCP)</a:t>
              </a:r>
            </a:p>
          </p:txBody>
        </p:sp>
        <p:grpSp>
          <p:nvGrpSpPr>
            <p:cNvPr id="213063" name="Group 356"/>
            <p:cNvGrpSpPr>
              <a:grpSpLocks/>
            </p:cNvGrpSpPr>
            <p:nvPr/>
          </p:nvGrpSpPr>
          <p:grpSpPr bwMode="auto">
            <a:xfrm>
              <a:off x="1653422" y="1982680"/>
              <a:ext cx="843032" cy="814871"/>
              <a:chOff x="313" y="1497"/>
              <a:chExt cx="1152" cy="1014"/>
            </a:xfrm>
          </p:grpSpPr>
          <p:pic>
            <p:nvPicPr>
              <p:cNvPr id="213115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3116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018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6925" y="2423867"/>
              <a:ext cx="879475" cy="349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02" name="Rectangle 43"/>
            <p:cNvSpPr>
              <a:spLocks noChangeArrowheads="1"/>
            </p:cNvSpPr>
            <p:nvPr/>
          </p:nvSpPr>
          <p:spPr bwMode="auto">
            <a:xfrm rot="16200000" flipH="1">
              <a:off x="3589349" y="3549138"/>
              <a:ext cx="104753" cy="244475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103" name="Rectangle 43"/>
            <p:cNvSpPr>
              <a:spLocks noChangeArrowheads="1"/>
            </p:cNvSpPr>
            <p:nvPr/>
          </p:nvSpPr>
          <p:spPr bwMode="auto">
            <a:xfrm rot="2460490">
              <a:off x="3206750" y="3274585"/>
              <a:ext cx="82550" cy="247597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104" name="Rectangle 43"/>
            <p:cNvSpPr>
              <a:spLocks noChangeArrowheads="1"/>
            </p:cNvSpPr>
            <p:nvPr/>
          </p:nvSpPr>
          <p:spPr bwMode="auto">
            <a:xfrm rot="-5400000">
              <a:off x="2499531" y="2388124"/>
              <a:ext cx="111101" cy="296863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+mn-ea"/>
              </a:endParaRPr>
            </a:p>
          </p:txBody>
        </p:sp>
        <p:grpSp>
          <p:nvGrpSpPr>
            <p:cNvPr id="213068" name="Group 248"/>
            <p:cNvGrpSpPr>
              <a:grpSpLocks/>
            </p:cNvGrpSpPr>
            <p:nvPr/>
          </p:nvGrpSpPr>
          <p:grpSpPr bwMode="auto">
            <a:xfrm>
              <a:off x="2597285" y="3210128"/>
              <a:ext cx="332569" cy="581078"/>
              <a:chOff x="4140" y="429"/>
              <a:chExt cx="1425" cy="2396"/>
            </a:xfrm>
          </p:grpSpPr>
          <p:sp>
            <p:nvSpPr>
              <p:cNvPr id="213083" name="Freeform 148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6 w 354"/>
                  <a:gd name="T1" fmla="*/ 0 h 2742"/>
                  <a:gd name="T2" fmla="*/ 145 w 354"/>
                  <a:gd name="T3" fmla="*/ 164 h 2742"/>
                  <a:gd name="T4" fmla="*/ 142 w 354"/>
                  <a:gd name="T5" fmla="*/ 1268 h 2742"/>
                  <a:gd name="T6" fmla="*/ 0 w 354"/>
                  <a:gd name="T7" fmla="*/ 1325 h 2742"/>
                  <a:gd name="T8" fmla="*/ 26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205" name="Rectangle 149"/>
              <p:cNvSpPr>
                <a:spLocks noChangeArrowheads="1"/>
              </p:cNvSpPr>
              <p:nvPr/>
            </p:nvSpPr>
            <p:spPr bwMode="auto">
              <a:xfrm>
                <a:off x="4207" y="426"/>
                <a:ext cx="1048" cy="2291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213085" name="Freeform 150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3 w 211"/>
                  <a:gd name="T1" fmla="*/ 0 h 2537"/>
                  <a:gd name="T2" fmla="*/ 87 w 211"/>
                  <a:gd name="T3" fmla="*/ 106 h 2537"/>
                  <a:gd name="T4" fmla="*/ 3 w 211"/>
                  <a:gd name="T5" fmla="*/ 1208 h 2537"/>
                  <a:gd name="T6" fmla="*/ 3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086" name="Freeform 151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36 w 328"/>
                  <a:gd name="T3" fmla="*/ 62 h 226"/>
                  <a:gd name="T4" fmla="*/ 135 w 328"/>
                  <a:gd name="T5" fmla="*/ 110 h 226"/>
                  <a:gd name="T6" fmla="*/ 0 w 328"/>
                  <a:gd name="T7" fmla="*/ 4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208" name="Rectangle 152"/>
              <p:cNvSpPr>
                <a:spLocks noChangeArrowheads="1"/>
              </p:cNvSpPr>
              <p:nvPr/>
            </p:nvSpPr>
            <p:spPr bwMode="auto">
              <a:xfrm>
                <a:off x="4214" y="688"/>
                <a:ext cx="592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grpSp>
            <p:nvGrpSpPr>
              <p:cNvPr id="213088" name="Group 153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90234" name="AutoShape 154"/>
                <p:cNvSpPr>
                  <a:spLocks noChangeArrowheads="1"/>
                </p:cNvSpPr>
                <p:nvPr/>
              </p:nvSpPr>
              <p:spPr bwMode="auto">
                <a:xfrm>
                  <a:off x="617" y="2569"/>
                  <a:ext cx="721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0235" name="AutoShape 155"/>
                <p:cNvSpPr>
                  <a:spLocks noChangeArrowheads="1"/>
                </p:cNvSpPr>
                <p:nvPr/>
              </p:nvSpPr>
              <p:spPr bwMode="auto">
                <a:xfrm>
                  <a:off x="634" y="2587"/>
                  <a:ext cx="688" cy="10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90210" name="Rectangle 156"/>
              <p:cNvSpPr>
                <a:spLocks noChangeArrowheads="1"/>
              </p:cNvSpPr>
              <p:nvPr/>
            </p:nvSpPr>
            <p:spPr bwMode="auto">
              <a:xfrm>
                <a:off x="4221" y="1015"/>
                <a:ext cx="599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grpSp>
            <p:nvGrpSpPr>
              <p:cNvPr id="213090" name="Group 157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90232" name="AutoShape 158"/>
                <p:cNvSpPr>
                  <a:spLocks noChangeArrowheads="1"/>
                </p:cNvSpPr>
                <p:nvPr/>
              </p:nvSpPr>
              <p:spPr bwMode="auto">
                <a:xfrm>
                  <a:off x="611" y="2570"/>
                  <a:ext cx="730" cy="13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0233" name="AutoShape 159"/>
                <p:cNvSpPr>
                  <a:spLocks noChangeArrowheads="1"/>
                </p:cNvSpPr>
                <p:nvPr/>
              </p:nvSpPr>
              <p:spPr bwMode="auto">
                <a:xfrm>
                  <a:off x="628" y="2583"/>
                  <a:ext cx="696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90212" name="Rectangle 160"/>
              <p:cNvSpPr>
                <a:spLocks noChangeArrowheads="1"/>
              </p:cNvSpPr>
              <p:nvPr/>
            </p:nvSpPr>
            <p:spPr bwMode="auto">
              <a:xfrm>
                <a:off x="4214" y="1356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0213" name="Rectangle 161"/>
              <p:cNvSpPr>
                <a:spLocks noChangeArrowheads="1"/>
              </p:cNvSpPr>
              <p:nvPr/>
            </p:nvSpPr>
            <p:spPr bwMode="auto">
              <a:xfrm>
                <a:off x="4228" y="1657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grpSp>
            <p:nvGrpSpPr>
              <p:cNvPr id="213093" name="Group 162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90230" name="AutoShape 163"/>
                <p:cNvSpPr>
                  <a:spLocks noChangeArrowheads="1"/>
                </p:cNvSpPr>
                <p:nvPr/>
              </p:nvSpPr>
              <p:spPr bwMode="auto">
                <a:xfrm>
                  <a:off x="618" y="2571"/>
                  <a:ext cx="720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0231" name="AutoShape 164"/>
                <p:cNvSpPr>
                  <a:spLocks noChangeArrowheads="1"/>
                </p:cNvSpPr>
                <p:nvPr/>
              </p:nvSpPr>
              <p:spPr bwMode="auto">
                <a:xfrm>
                  <a:off x="635" y="2589"/>
                  <a:ext cx="686" cy="10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213094" name="Freeform 165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36 w 328"/>
                  <a:gd name="T3" fmla="*/ 61 h 226"/>
                  <a:gd name="T4" fmla="*/ 135 w 328"/>
                  <a:gd name="T5" fmla="*/ 108 h 226"/>
                  <a:gd name="T6" fmla="*/ 0 w 328"/>
                  <a:gd name="T7" fmla="*/ 4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13095" name="Group 166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90228" name="AutoShape 167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29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0229" name="AutoShape 168"/>
                <p:cNvSpPr>
                  <a:spLocks noChangeArrowheads="1"/>
                </p:cNvSpPr>
                <p:nvPr/>
              </p:nvSpPr>
              <p:spPr bwMode="auto">
                <a:xfrm>
                  <a:off x="630" y="2584"/>
                  <a:ext cx="695" cy="10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90217" name="Rectangle 169"/>
              <p:cNvSpPr>
                <a:spLocks noChangeArrowheads="1"/>
              </p:cNvSpPr>
              <p:nvPr/>
            </p:nvSpPr>
            <p:spPr bwMode="auto">
              <a:xfrm>
                <a:off x="5255" y="426"/>
                <a:ext cx="68" cy="2297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213097" name="Freeform 170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20 w 296"/>
                  <a:gd name="T3" fmla="*/ 69 h 256"/>
                  <a:gd name="T4" fmla="*/ 122 w 296"/>
                  <a:gd name="T5" fmla="*/ 122 h 256"/>
                  <a:gd name="T6" fmla="*/ 0 w 296"/>
                  <a:gd name="T7" fmla="*/ 4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098" name="Freeform 171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26 w 304"/>
                  <a:gd name="T3" fmla="*/ 79 h 288"/>
                  <a:gd name="T4" fmla="*/ 118 w 304"/>
                  <a:gd name="T5" fmla="*/ 139 h 288"/>
                  <a:gd name="T6" fmla="*/ 3 w 304"/>
                  <a:gd name="T7" fmla="*/ 6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220" name="Oval 172"/>
              <p:cNvSpPr>
                <a:spLocks noChangeArrowheads="1"/>
              </p:cNvSpPr>
              <p:nvPr/>
            </p:nvSpPr>
            <p:spPr bwMode="auto">
              <a:xfrm>
                <a:off x="5520" y="2612"/>
                <a:ext cx="48" cy="9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213100" name="Freeform 173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51 h 240"/>
                  <a:gd name="T2" fmla="*/ 2 w 306"/>
                  <a:gd name="T3" fmla="*/ 116 h 240"/>
                  <a:gd name="T4" fmla="*/ 126 w 306"/>
                  <a:gd name="T5" fmla="*/ 53 h 240"/>
                  <a:gd name="T6" fmla="*/ 123 w 306"/>
                  <a:gd name="T7" fmla="*/ 0 h 240"/>
                  <a:gd name="T8" fmla="*/ 0 w 306"/>
                  <a:gd name="T9" fmla="*/ 51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222" name="AutoShape 174"/>
              <p:cNvSpPr>
                <a:spLocks noChangeArrowheads="1"/>
              </p:cNvSpPr>
              <p:nvPr/>
            </p:nvSpPr>
            <p:spPr bwMode="auto">
              <a:xfrm>
                <a:off x="4139" y="2678"/>
                <a:ext cx="1204" cy="164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0223" name="AutoShape 175"/>
              <p:cNvSpPr>
                <a:spLocks noChangeArrowheads="1"/>
              </p:cNvSpPr>
              <p:nvPr/>
            </p:nvSpPr>
            <p:spPr bwMode="auto">
              <a:xfrm>
                <a:off x="4207" y="2717"/>
                <a:ext cx="1068" cy="8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0224" name="Oval 176"/>
              <p:cNvSpPr>
                <a:spLocks noChangeArrowheads="1"/>
              </p:cNvSpPr>
              <p:nvPr/>
            </p:nvSpPr>
            <p:spPr bwMode="auto">
              <a:xfrm>
                <a:off x="4309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0225" name="Oval 177"/>
              <p:cNvSpPr>
                <a:spLocks noChangeArrowheads="1"/>
              </p:cNvSpPr>
              <p:nvPr/>
            </p:nvSpPr>
            <p:spPr bwMode="auto">
              <a:xfrm>
                <a:off x="4486" y="2383"/>
                <a:ext cx="163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solidFill>
                    <a:srgbClr val="FF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0226" name="Oval 178"/>
              <p:cNvSpPr>
                <a:spLocks noChangeArrowheads="1"/>
              </p:cNvSpPr>
              <p:nvPr/>
            </p:nvSpPr>
            <p:spPr bwMode="auto">
              <a:xfrm>
                <a:off x="4663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0227" name="Rectangle 179"/>
              <p:cNvSpPr>
                <a:spLocks noChangeArrowheads="1"/>
              </p:cNvSpPr>
              <p:nvPr/>
            </p:nvSpPr>
            <p:spPr bwMode="auto">
              <a:xfrm>
                <a:off x="5065" y="1834"/>
                <a:ext cx="82" cy="772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</p:grpSp>
        <p:grpSp>
          <p:nvGrpSpPr>
            <p:cNvPr id="213069" name="Group 48"/>
            <p:cNvGrpSpPr>
              <a:grpSpLocks/>
            </p:cNvGrpSpPr>
            <p:nvPr/>
          </p:nvGrpSpPr>
          <p:grpSpPr bwMode="auto">
            <a:xfrm>
              <a:off x="2795471" y="3465563"/>
              <a:ext cx="735669" cy="376863"/>
              <a:chOff x="3600" y="219"/>
              <a:chExt cx="360" cy="175"/>
            </a:xfrm>
          </p:grpSpPr>
          <p:sp>
            <p:nvSpPr>
              <p:cNvPr id="90191" name="Oval 4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0192" name="Line 5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0193" name="Line 5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0194" name="Rectangle 5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3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 i="0">
                  <a:solidFill>
                    <a:srgbClr val="000000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90195" name="Oval 5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grpSp>
            <p:nvGrpSpPr>
              <p:cNvPr id="213075" name="Group 5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90201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0202" name="Line 5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0203" name="Line 5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213076" name="Group 5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90198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0199" name="Line 6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0200" name="Line 61"/>
                <p:cNvSpPr>
                  <a:spLocks noChangeShapeType="1"/>
                </p:cNvSpPr>
                <p:nvPr/>
              </p:nvSpPr>
              <p:spPr bwMode="auto">
                <a:xfrm>
                  <a:off x="2894" y="853"/>
                  <a:ext cx="52" cy="9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</p:grpSp>
      </p:grpSp>
      <p:sp>
        <p:nvSpPr>
          <p:cNvPr id="901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91025" y="1014413"/>
            <a:ext cx="4667250" cy="1262062"/>
          </a:xfrm>
        </p:spPr>
        <p:txBody>
          <a:bodyPr/>
          <a:lstStyle/>
          <a:p>
            <a:pPr>
              <a:buFont typeface="Wingdings" charset="0"/>
              <a:buChar char="v"/>
              <a:defRPr/>
            </a:pPr>
            <a:r>
              <a:rPr lang="en-US" sz="2200">
                <a:ea typeface="ＭＳ Ｐゴシック" charset="0"/>
                <a:cs typeface="+mn-cs"/>
              </a:rPr>
              <a:t>before sending </a:t>
            </a:r>
            <a:r>
              <a:rPr lang="en-US" sz="2200" i="1">
                <a:solidFill>
                  <a:srgbClr val="C00000"/>
                </a:solidFill>
                <a:ea typeface="ＭＳ Ｐゴシック" charset="0"/>
                <a:cs typeface="+mn-cs"/>
              </a:rPr>
              <a:t>HTTP</a:t>
            </a:r>
            <a:r>
              <a:rPr lang="en-US" sz="2200" b="1" i="1">
                <a:solidFill>
                  <a:srgbClr val="C00000"/>
                </a:solidFill>
                <a:ea typeface="ＭＳ Ｐゴシック" charset="0"/>
                <a:cs typeface="+mn-cs"/>
              </a:rPr>
              <a:t> </a:t>
            </a:r>
            <a:r>
              <a:rPr lang="en-US" sz="2200">
                <a:ea typeface="ＭＳ Ｐゴシック" charset="0"/>
                <a:cs typeface="+mn-cs"/>
              </a:rPr>
              <a:t>request, need IP address of www.google.com:  </a:t>
            </a:r>
            <a:r>
              <a:rPr lang="en-US" sz="2200" i="1">
                <a:solidFill>
                  <a:srgbClr val="C00000"/>
                </a:solidFill>
                <a:ea typeface="ＭＳ Ｐゴシック" charset="0"/>
                <a:cs typeface="+mn-cs"/>
              </a:rPr>
              <a:t>DNS</a:t>
            </a:r>
          </a:p>
        </p:txBody>
      </p:sp>
      <p:sp>
        <p:nvSpPr>
          <p:cNvPr id="212998" name="Line 43"/>
          <p:cNvSpPr>
            <a:spLocks noChangeShapeType="1"/>
          </p:cNvSpPr>
          <p:nvPr/>
        </p:nvSpPr>
        <p:spPr bwMode="auto">
          <a:xfrm flipV="1">
            <a:off x="2665413" y="2517775"/>
            <a:ext cx="695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04557" name="Group 45"/>
          <p:cNvGrpSpPr>
            <a:grpSpLocks/>
          </p:cNvGrpSpPr>
          <p:nvPr/>
        </p:nvGrpSpPr>
        <p:grpSpPr bwMode="auto">
          <a:xfrm>
            <a:off x="1195388" y="1081088"/>
            <a:ext cx="976312" cy="1460500"/>
            <a:chOff x="651" y="681"/>
            <a:chExt cx="615" cy="920"/>
          </a:xfrm>
        </p:grpSpPr>
        <p:sp>
          <p:nvSpPr>
            <p:cNvPr id="213049" name="Freeform 46"/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213050" name="Group 47"/>
            <p:cNvGrpSpPr>
              <a:grpSpLocks/>
            </p:cNvGrpSpPr>
            <p:nvPr/>
          </p:nvGrpSpPr>
          <p:grpSpPr bwMode="auto">
            <a:xfrm>
              <a:off x="651" y="681"/>
              <a:ext cx="500" cy="828"/>
              <a:chOff x="569" y="2954"/>
              <a:chExt cx="500" cy="828"/>
            </a:xfrm>
          </p:grpSpPr>
          <p:sp>
            <p:nvSpPr>
              <p:cNvPr id="90172" name="Rectangle 48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0173" name="Text Box 49"/>
              <p:cNvSpPr txBox="1">
                <a:spLocks noChangeArrowheads="1"/>
              </p:cNvSpPr>
              <p:nvPr/>
            </p:nvSpPr>
            <p:spPr bwMode="auto">
              <a:xfrm>
                <a:off x="639" y="2954"/>
                <a:ext cx="385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i="0" smtClean="0">
                    <a:solidFill>
                      <a:srgbClr val="000000"/>
                    </a:solidFill>
                    <a:latin typeface="Arial" charset="0"/>
                  </a:rPr>
                  <a:t>DNS</a:t>
                </a:r>
              </a:p>
              <a:p>
                <a:pPr algn="ctr">
                  <a:defRPr/>
                </a:pPr>
                <a:r>
                  <a:rPr lang="en-US" sz="1600" i="0" smtClean="0">
                    <a:solidFill>
                      <a:srgbClr val="000000"/>
                    </a:solidFill>
                    <a:latin typeface="Arial" charset="0"/>
                  </a:rPr>
                  <a:t>UDP</a:t>
                </a:r>
              </a:p>
              <a:p>
                <a:pPr algn="ctr">
                  <a:defRPr/>
                </a:pPr>
                <a:r>
                  <a:rPr lang="en-US" sz="1600" i="0" smtClean="0">
                    <a:solidFill>
                      <a:srgbClr val="000000"/>
                    </a:solidFill>
                    <a:latin typeface="Arial" charset="0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 smtClean="0">
                    <a:solidFill>
                      <a:srgbClr val="000000"/>
                    </a:solidFill>
                    <a:latin typeface="Arial" charset="0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 smtClean="0">
                    <a:solidFill>
                      <a:srgbClr val="000000"/>
                    </a:solidFill>
                    <a:latin typeface="Arial" charset="0"/>
                  </a:rPr>
                  <a:t>Phy</a:t>
                </a:r>
              </a:p>
            </p:txBody>
          </p:sp>
          <p:sp>
            <p:nvSpPr>
              <p:cNvPr id="90174" name="Line 50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0175" name="Line 51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0176" name="Line 52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0177" name="Line 53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704788" name="Group 276"/>
          <p:cNvGrpSpPr>
            <a:grpSpLocks/>
          </p:cNvGrpSpPr>
          <p:nvPr/>
        </p:nvGrpSpPr>
        <p:grpSpPr bwMode="auto">
          <a:xfrm>
            <a:off x="280988" y="1157288"/>
            <a:ext cx="762000" cy="876300"/>
            <a:chOff x="177" y="729"/>
            <a:chExt cx="480" cy="552"/>
          </a:xfrm>
        </p:grpSpPr>
        <p:grpSp>
          <p:nvGrpSpPr>
            <p:cNvPr id="213029" name="Group 54"/>
            <p:cNvGrpSpPr>
              <a:grpSpLocks/>
            </p:cNvGrpSpPr>
            <p:nvPr/>
          </p:nvGrpSpPr>
          <p:grpSpPr bwMode="auto">
            <a:xfrm>
              <a:off x="343" y="732"/>
              <a:ext cx="290" cy="154"/>
              <a:chOff x="844" y="3337"/>
              <a:chExt cx="290" cy="154"/>
            </a:xfrm>
          </p:grpSpPr>
          <p:sp>
            <p:nvSpPr>
              <p:cNvPr id="90168" name="Rectangle 55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0169" name="Text Box 56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28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smtClean="0">
                    <a:solidFill>
                      <a:srgbClr val="FFFFFF"/>
                    </a:solidFill>
                    <a:latin typeface="Arial" charset="0"/>
                  </a:rPr>
                  <a:t>DNS</a:t>
                </a:r>
              </a:p>
            </p:txBody>
          </p:sp>
        </p:grpSp>
        <p:grpSp>
          <p:nvGrpSpPr>
            <p:cNvPr id="213030" name="Group 59"/>
            <p:cNvGrpSpPr>
              <a:grpSpLocks/>
            </p:cNvGrpSpPr>
            <p:nvPr/>
          </p:nvGrpSpPr>
          <p:grpSpPr bwMode="auto">
            <a:xfrm>
              <a:off x="290" y="874"/>
              <a:ext cx="354" cy="154"/>
              <a:chOff x="740" y="3209"/>
              <a:chExt cx="354" cy="154"/>
            </a:xfrm>
          </p:grpSpPr>
          <p:grpSp>
            <p:nvGrpSpPr>
              <p:cNvPr id="213042" name="Group 60"/>
              <p:cNvGrpSpPr>
                <a:grpSpLocks/>
              </p:cNvGrpSpPr>
              <p:nvPr/>
            </p:nvGrpSpPr>
            <p:grpSpPr bwMode="auto">
              <a:xfrm>
                <a:off x="794" y="3209"/>
                <a:ext cx="290" cy="154"/>
                <a:chOff x="844" y="3337"/>
                <a:chExt cx="290" cy="154"/>
              </a:xfrm>
            </p:grpSpPr>
            <p:sp>
              <p:nvSpPr>
                <p:cNvPr id="90166" name="Rectangle 61"/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0167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285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i="0" smtClean="0">
                      <a:solidFill>
                        <a:srgbClr val="FFFFFF"/>
                      </a:solidFill>
                      <a:latin typeface="Arial" charset="0"/>
                    </a:rPr>
                    <a:t>DNS</a:t>
                  </a:r>
                </a:p>
              </p:txBody>
            </p:sp>
          </p:grpSp>
          <p:sp>
            <p:nvSpPr>
              <p:cNvPr id="90164" name="Rectangle 63"/>
              <p:cNvSpPr>
                <a:spLocks noChangeArrowheads="1"/>
              </p:cNvSpPr>
              <p:nvPr/>
            </p:nvSpPr>
            <p:spPr bwMode="auto">
              <a:xfrm>
                <a:off x="750" y="3244"/>
                <a:ext cx="8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0165" name="Rectangle 64"/>
              <p:cNvSpPr>
                <a:spLocks noChangeArrowheads="1"/>
              </p:cNvSpPr>
              <p:nvPr/>
            </p:nvSpPr>
            <p:spPr bwMode="auto">
              <a:xfrm>
                <a:off x="740" y="3238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</p:grpSp>
        <p:grpSp>
          <p:nvGrpSpPr>
            <p:cNvPr id="213031" name="Group 65"/>
            <p:cNvGrpSpPr>
              <a:grpSpLocks/>
            </p:cNvGrpSpPr>
            <p:nvPr/>
          </p:nvGrpSpPr>
          <p:grpSpPr bwMode="auto">
            <a:xfrm>
              <a:off x="290" y="1022"/>
              <a:ext cx="354" cy="154"/>
              <a:chOff x="836" y="3305"/>
              <a:chExt cx="354" cy="154"/>
            </a:xfrm>
          </p:grpSpPr>
          <p:grpSp>
            <p:nvGrpSpPr>
              <p:cNvPr id="213036" name="Group 66"/>
              <p:cNvGrpSpPr>
                <a:grpSpLocks/>
              </p:cNvGrpSpPr>
              <p:nvPr/>
            </p:nvGrpSpPr>
            <p:grpSpPr bwMode="auto">
              <a:xfrm>
                <a:off x="890" y="3305"/>
                <a:ext cx="290" cy="154"/>
                <a:chOff x="844" y="3337"/>
                <a:chExt cx="290" cy="154"/>
              </a:xfrm>
            </p:grpSpPr>
            <p:sp>
              <p:nvSpPr>
                <p:cNvPr id="90161" name="Rectangle 67"/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0162" name="Text Box 68"/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285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i="0" smtClean="0">
                      <a:solidFill>
                        <a:srgbClr val="FFFFFF"/>
                      </a:solidFill>
                      <a:latin typeface="Arial" charset="0"/>
                    </a:rPr>
                    <a:t>DNS</a:t>
                  </a:r>
                </a:p>
              </p:txBody>
            </p:sp>
          </p:grpSp>
          <p:grpSp>
            <p:nvGrpSpPr>
              <p:cNvPr id="213037" name="Group 69"/>
              <p:cNvGrpSpPr>
                <a:grpSpLocks/>
              </p:cNvGrpSpPr>
              <p:nvPr/>
            </p:nvGrpSpPr>
            <p:grpSpPr bwMode="auto">
              <a:xfrm>
                <a:off x="836" y="3334"/>
                <a:ext cx="354" cy="94"/>
                <a:chOff x="836" y="3334"/>
                <a:chExt cx="354" cy="94"/>
              </a:xfrm>
            </p:grpSpPr>
            <p:sp>
              <p:nvSpPr>
                <p:cNvPr id="90159" name="Rectangle 70"/>
                <p:cNvSpPr>
                  <a:spLocks noChangeArrowheads="1"/>
                </p:cNvSpPr>
                <p:nvPr/>
              </p:nvSpPr>
              <p:spPr bwMode="auto">
                <a:xfrm>
                  <a:off x="846" y="3340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0160" name="Rectangle 71"/>
                <p:cNvSpPr>
                  <a:spLocks noChangeArrowheads="1"/>
                </p:cNvSpPr>
                <p:nvPr/>
              </p:nvSpPr>
              <p:spPr bwMode="auto">
                <a:xfrm>
                  <a:off x="836" y="3334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213032" name="Group 72"/>
            <p:cNvGrpSpPr>
              <a:grpSpLocks/>
            </p:cNvGrpSpPr>
            <p:nvPr/>
          </p:nvGrpSpPr>
          <p:grpSpPr bwMode="auto">
            <a:xfrm>
              <a:off x="177" y="1042"/>
              <a:ext cx="480" cy="112"/>
              <a:chOff x="627" y="3377"/>
              <a:chExt cx="480" cy="112"/>
            </a:xfrm>
          </p:grpSpPr>
          <p:sp>
            <p:nvSpPr>
              <p:cNvPr id="90155" name="Rectangle 73"/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0156" name="Rectangle 74"/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</p:grpSp>
        <p:sp>
          <p:nvSpPr>
            <p:cNvPr id="90154" name="AutoShape 89"/>
            <p:cNvSpPr>
              <a:spLocks noChangeArrowheads="1"/>
            </p:cNvSpPr>
            <p:nvPr/>
          </p:nvSpPr>
          <p:spPr bwMode="auto">
            <a:xfrm>
              <a:off x="393" y="729"/>
              <a:ext cx="240" cy="552"/>
            </a:xfrm>
            <a:prstGeom prst="downArrow">
              <a:avLst>
                <a:gd name="adj1" fmla="val 54167"/>
                <a:gd name="adj2" fmla="val 36928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</p:grpSp>
      <p:sp>
        <p:nvSpPr>
          <p:cNvPr id="704664" name="Rectangle 152"/>
          <p:cNvSpPr>
            <a:spLocks noChangeArrowheads="1"/>
          </p:cNvSpPr>
          <p:nvPr/>
        </p:nvSpPr>
        <p:spPr bwMode="auto">
          <a:xfrm>
            <a:off x="4387850" y="2051050"/>
            <a:ext cx="4586288" cy="130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200" i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DNS query created, encapsulated in UDP, encapsulated in IP, encapsulated in Eth.  To send frame to router, need MAC address of router interface: </a:t>
            </a:r>
            <a:r>
              <a:rPr lang="en-US" sz="2200">
                <a:solidFill>
                  <a:srgbClr val="C00000"/>
                </a:solidFill>
                <a:latin typeface="Gill Sans MT" charset="0"/>
                <a:ea typeface="ＭＳ Ｐゴシック" charset="0"/>
              </a:rPr>
              <a:t>ARP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endParaRPr lang="en-US" sz="2200" b="1">
              <a:solidFill>
                <a:srgbClr val="000000"/>
              </a:solidFill>
              <a:latin typeface="Gill Sans MT" charset="0"/>
              <a:ea typeface="ＭＳ Ｐゴシック" charset="0"/>
            </a:endParaRPr>
          </a:p>
        </p:txBody>
      </p:sp>
      <p:sp>
        <p:nvSpPr>
          <p:cNvPr id="704665" name="Rectangle 153"/>
          <p:cNvSpPr>
            <a:spLocks noChangeArrowheads="1"/>
          </p:cNvSpPr>
          <p:nvPr/>
        </p:nvSpPr>
        <p:spPr bwMode="auto">
          <a:xfrm>
            <a:off x="4470400" y="3684588"/>
            <a:ext cx="4386263" cy="156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200">
                <a:solidFill>
                  <a:srgbClr val="C00000"/>
                </a:solidFill>
                <a:latin typeface="Gill Sans MT" charset="0"/>
                <a:ea typeface="ＭＳ Ｐゴシック" charset="0"/>
              </a:rPr>
              <a:t>ARP query</a:t>
            </a:r>
            <a:r>
              <a:rPr lang="en-US" sz="2200" i="0">
                <a:solidFill>
                  <a:srgbClr val="C00000"/>
                </a:solidFill>
                <a:latin typeface="Gill Sans MT" charset="0"/>
                <a:ea typeface="ＭＳ Ｐゴシック" charset="0"/>
              </a:rPr>
              <a:t> </a:t>
            </a:r>
            <a:r>
              <a:rPr lang="en-US" sz="2200" i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broadcast, received by router, which replies with </a:t>
            </a:r>
            <a:r>
              <a:rPr lang="en-US" sz="2200">
                <a:solidFill>
                  <a:srgbClr val="C00000"/>
                </a:solidFill>
                <a:latin typeface="Gill Sans MT" charset="0"/>
                <a:ea typeface="ＭＳ Ｐゴシック" charset="0"/>
              </a:rPr>
              <a:t>ARP reply</a:t>
            </a:r>
            <a:r>
              <a:rPr lang="en-US" sz="2200" i="0">
                <a:solidFill>
                  <a:srgbClr val="C00000"/>
                </a:solidFill>
                <a:latin typeface="Gill Sans MT" charset="0"/>
                <a:ea typeface="ＭＳ Ｐゴシック" charset="0"/>
              </a:rPr>
              <a:t> </a:t>
            </a:r>
            <a:r>
              <a:rPr lang="en-US" sz="2200" i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giving MAC address of router interface</a:t>
            </a:r>
          </a:p>
        </p:txBody>
      </p:sp>
      <p:sp>
        <p:nvSpPr>
          <p:cNvPr id="704666" name="Rectangle 154"/>
          <p:cNvSpPr>
            <a:spLocks noChangeArrowheads="1"/>
          </p:cNvSpPr>
          <p:nvPr/>
        </p:nvSpPr>
        <p:spPr bwMode="auto">
          <a:xfrm>
            <a:off x="4471988" y="5000625"/>
            <a:ext cx="4286250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200" i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client now knows MAC address of first hop router, so can now send frame containing DNS query </a:t>
            </a:r>
          </a:p>
        </p:txBody>
      </p:sp>
      <p:grpSp>
        <p:nvGrpSpPr>
          <p:cNvPr id="704775" name="Group 263"/>
          <p:cNvGrpSpPr>
            <a:grpSpLocks/>
          </p:cNvGrpSpPr>
          <p:nvPr/>
        </p:nvGrpSpPr>
        <p:grpSpPr bwMode="auto">
          <a:xfrm>
            <a:off x="92075" y="1868488"/>
            <a:ext cx="1081088" cy="244475"/>
            <a:chOff x="76" y="2296"/>
            <a:chExt cx="681" cy="154"/>
          </a:xfrm>
        </p:grpSpPr>
        <p:sp>
          <p:nvSpPr>
            <p:cNvPr id="90145" name="Rectangle 103"/>
            <p:cNvSpPr>
              <a:spLocks noChangeArrowheads="1"/>
            </p:cNvSpPr>
            <p:nvPr/>
          </p:nvSpPr>
          <p:spPr bwMode="auto">
            <a:xfrm>
              <a:off x="76" y="2305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0146" name="Rectangle 101"/>
            <p:cNvSpPr>
              <a:spLocks noChangeArrowheads="1"/>
            </p:cNvSpPr>
            <p:nvPr/>
          </p:nvSpPr>
          <p:spPr bwMode="auto">
            <a:xfrm>
              <a:off x="89" y="2321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0147" name="Rectangle 102"/>
            <p:cNvSpPr>
              <a:spLocks noChangeArrowheads="1"/>
            </p:cNvSpPr>
            <p:nvPr/>
          </p:nvSpPr>
          <p:spPr bwMode="auto">
            <a:xfrm>
              <a:off x="687" y="2320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0148" name="Rectangle 100"/>
            <p:cNvSpPr>
              <a:spLocks noChangeArrowheads="1"/>
            </p:cNvSpPr>
            <p:nvPr/>
          </p:nvSpPr>
          <p:spPr bwMode="auto">
            <a:xfrm>
              <a:off x="195" y="2319"/>
              <a:ext cx="480" cy="11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0149" name="Text Box 95"/>
            <p:cNvSpPr txBox="1">
              <a:spLocks noChangeArrowheads="1"/>
            </p:cNvSpPr>
            <p:nvPr/>
          </p:nvSpPr>
          <p:spPr bwMode="auto">
            <a:xfrm>
              <a:off x="182" y="2296"/>
              <a:ext cx="501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000" i="0" smtClean="0">
                  <a:solidFill>
                    <a:srgbClr val="000000"/>
                  </a:solidFill>
                  <a:latin typeface="Arial" charset="0"/>
                </a:rPr>
                <a:t>ARP query</a:t>
              </a:r>
            </a:p>
          </p:txBody>
        </p:sp>
      </p:grpSp>
      <p:grpSp>
        <p:nvGrpSpPr>
          <p:cNvPr id="704767" name="Group 255"/>
          <p:cNvGrpSpPr>
            <a:grpSpLocks/>
          </p:cNvGrpSpPr>
          <p:nvPr/>
        </p:nvGrpSpPr>
        <p:grpSpPr bwMode="auto">
          <a:xfrm>
            <a:off x="2241550" y="2982913"/>
            <a:ext cx="1016000" cy="877887"/>
            <a:chOff x="719" y="2137"/>
            <a:chExt cx="640" cy="553"/>
          </a:xfrm>
        </p:grpSpPr>
        <p:sp>
          <p:nvSpPr>
            <p:cNvPr id="213016" name="Freeform 244"/>
            <p:cNvSpPr>
              <a:spLocks/>
            </p:cNvSpPr>
            <p:nvPr/>
          </p:nvSpPr>
          <p:spPr bwMode="auto">
            <a:xfrm>
              <a:off x="755" y="2268"/>
              <a:ext cx="604" cy="422"/>
            </a:xfrm>
            <a:custGeom>
              <a:avLst/>
              <a:gdLst>
                <a:gd name="T0" fmla="*/ 493 w 604"/>
                <a:gd name="T1" fmla="*/ 0 h 422"/>
                <a:gd name="T2" fmla="*/ 604 w 604"/>
                <a:gd name="T3" fmla="*/ 422 h 422"/>
                <a:gd name="T4" fmla="*/ 0 w 604"/>
                <a:gd name="T5" fmla="*/ 307 h 422"/>
                <a:gd name="T6" fmla="*/ 220 w 604"/>
                <a:gd name="T7" fmla="*/ 3 h 422"/>
                <a:gd name="T8" fmla="*/ 493 w 604"/>
                <a:gd name="T9" fmla="*/ 0 h 4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422">
                  <a:moveTo>
                    <a:pt x="493" y="0"/>
                  </a:moveTo>
                  <a:lnTo>
                    <a:pt x="604" y="422"/>
                  </a:lnTo>
                  <a:lnTo>
                    <a:pt x="0" y="307"/>
                  </a:lnTo>
                  <a:lnTo>
                    <a:pt x="220" y="3"/>
                  </a:lnTo>
                  <a:lnTo>
                    <a:pt x="49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0138" name="Rectangle 246"/>
            <p:cNvSpPr>
              <a:spLocks noChangeArrowheads="1"/>
            </p:cNvSpPr>
            <p:nvPr/>
          </p:nvSpPr>
          <p:spPr bwMode="auto">
            <a:xfrm>
              <a:off x="751" y="2266"/>
              <a:ext cx="493" cy="31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0139" name="Text Box 247"/>
            <p:cNvSpPr txBox="1">
              <a:spLocks noChangeArrowheads="1"/>
            </p:cNvSpPr>
            <p:nvPr/>
          </p:nvSpPr>
          <p:spPr bwMode="auto">
            <a:xfrm>
              <a:off x="835" y="2235"/>
              <a:ext cx="336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600" i="0" smtClean="0">
                  <a:solidFill>
                    <a:srgbClr val="000000"/>
                  </a:solidFill>
                  <a:latin typeface="Arial" charset="0"/>
                </a:rPr>
                <a:t>Eth</a:t>
              </a:r>
            </a:p>
            <a:p>
              <a:pPr algn="ctr">
                <a:defRPr/>
              </a:pPr>
              <a:r>
                <a:rPr lang="en-US" sz="1600" i="0" smtClean="0">
                  <a:solidFill>
                    <a:srgbClr val="000000"/>
                  </a:solidFill>
                  <a:latin typeface="Arial" charset="0"/>
                </a:rPr>
                <a:t>Phy</a:t>
              </a:r>
            </a:p>
          </p:txBody>
        </p:sp>
        <p:sp>
          <p:nvSpPr>
            <p:cNvPr id="90140" name="Line 250"/>
            <p:cNvSpPr>
              <a:spLocks noChangeShapeType="1"/>
            </p:cNvSpPr>
            <p:nvPr/>
          </p:nvSpPr>
          <p:spPr bwMode="auto">
            <a:xfrm>
              <a:off x="747" y="2264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0141" name="Line 251"/>
            <p:cNvSpPr>
              <a:spLocks noChangeShapeType="1"/>
            </p:cNvSpPr>
            <p:nvPr/>
          </p:nvSpPr>
          <p:spPr bwMode="auto">
            <a:xfrm>
              <a:off x="744" y="2423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213021" name="Group 252"/>
            <p:cNvGrpSpPr>
              <a:grpSpLocks/>
            </p:cNvGrpSpPr>
            <p:nvPr/>
          </p:nvGrpSpPr>
          <p:grpSpPr bwMode="auto">
            <a:xfrm>
              <a:off x="719" y="2137"/>
              <a:ext cx="280" cy="154"/>
              <a:chOff x="161" y="1354"/>
              <a:chExt cx="280" cy="154"/>
            </a:xfrm>
          </p:grpSpPr>
          <p:sp>
            <p:nvSpPr>
              <p:cNvPr id="90143" name="Rectangle 253"/>
              <p:cNvSpPr>
                <a:spLocks noChangeArrowheads="1"/>
              </p:cNvSpPr>
              <p:nvPr/>
            </p:nvSpPr>
            <p:spPr bwMode="auto">
              <a:xfrm>
                <a:off x="192" y="1365"/>
                <a:ext cx="228" cy="14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0144" name="Text Box 254"/>
              <p:cNvSpPr txBox="1">
                <a:spLocks noChangeArrowheads="1"/>
              </p:cNvSpPr>
              <p:nvPr/>
            </p:nvSpPr>
            <p:spPr bwMode="auto">
              <a:xfrm>
                <a:off x="161" y="1354"/>
                <a:ext cx="28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smtClean="0">
                    <a:solidFill>
                      <a:srgbClr val="000000"/>
                    </a:solidFill>
                    <a:latin typeface="Arial" charset="0"/>
                  </a:rPr>
                  <a:t>ARP</a:t>
                </a:r>
              </a:p>
            </p:txBody>
          </p:sp>
        </p:grpSp>
      </p:grpSp>
      <p:grpSp>
        <p:nvGrpSpPr>
          <p:cNvPr id="704754" name="Group 242"/>
          <p:cNvGrpSpPr>
            <a:grpSpLocks/>
          </p:cNvGrpSpPr>
          <p:nvPr/>
        </p:nvGrpSpPr>
        <p:grpSpPr bwMode="auto">
          <a:xfrm>
            <a:off x="1150938" y="1720850"/>
            <a:ext cx="444500" cy="244475"/>
            <a:chOff x="161" y="1354"/>
            <a:chExt cx="280" cy="154"/>
          </a:xfrm>
        </p:grpSpPr>
        <p:sp>
          <p:nvSpPr>
            <p:cNvPr id="90135" name="Rectangle 241"/>
            <p:cNvSpPr>
              <a:spLocks noChangeArrowheads="1"/>
            </p:cNvSpPr>
            <p:nvPr/>
          </p:nvSpPr>
          <p:spPr bwMode="auto">
            <a:xfrm>
              <a:off x="192" y="1365"/>
              <a:ext cx="228" cy="14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0136" name="Text Box 240"/>
            <p:cNvSpPr txBox="1">
              <a:spLocks noChangeArrowheads="1"/>
            </p:cNvSpPr>
            <p:nvPr/>
          </p:nvSpPr>
          <p:spPr bwMode="auto">
            <a:xfrm>
              <a:off x="161" y="1354"/>
              <a:ext cx="28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000" i="0" smtClean="0">
                  <a:solidFill>
                    <a:srgbClr val="000000"/>
                  </a:solidFill>
                  <a:latin typeface="Arial" charset="0"/>
                </a:rPr>
                <a:t>ARP</a:t>
              </a:r>
            </a:p>
          </p:txBody>
        </p:sp>
      </p:grpSp>
      <p:grpSp>
        <p:nvGrpSpPr>
          <p:cNvPr id="704782" name="Group 270"/>
          <p:cNvGrpSpPr>
            <a:grpSpLocks/>
          </p:cNvGrpSpPr>
          <p:nvPr/>
        </p:nvGrpSpPr>
        <p:grpSpPr bwMode="auto">
          <a:xfrm>
            <a:off x="1177925" y="3187700"/>
            <a:ext cx="1081088" cy="244475"/>
            <a:chOff x="76" y="2296"/>
            <a:chExt cx="681" cy="154"/>
          </a:xfrm>
        </p:grpSpPr>
        <p:sp>
          <p:nvSpPr>
            <p:cNvPr id="90130" name="Rectangle 271"/>
            <p:cNvSpPr>
              <a:spLocks noChangeArrowheads="1"/>
            </p:cNvSpPr>
            <p:nvPr/>
          </p:nvSpPr>
          <p:spPr bwMode="auto">
            <a:xfrm>
              <a:off x="76" y="2305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0131" name="Rectangle 272"/>
            <p:cNvSpPr>
              <a:spLocks noChangeArrowheads="1"/>
            </p:cNvSpPr>
            <p:nvPr/>
          </p:nvSpPr>
          <p:spPr bwMode="auto">
            <a:xfrm>
              <a:off x="89" y="2321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0132" name="Rectangle 273"/>
            <p:cNvSpPr>
              <a:spLocks noChangeArrowheads="1"/>
            </p:cNvSpPr>
            <p:nvPr/>
          </p:nvSpPr>
          <p:spPr bwMode="auto">
            <a:xfrm>
              <a:off x="687" y="2320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0133" name="Rectangle 274"/>
            <p:cNvSpPr>
              <a:spLocks noChangeArrowheads="1"/>
            </p:cNvSpPr>
            <p:nvPr/>
          </p:nvSpPr>
          <p:spPr bwMode="auto">
            <a:xfrm>
              <a:off x="195" y="2319"/>
              <a:ext cx="480" cy="11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0134" name="Text Box 275"/>
            <p:cNvSpPr txBox="1">
              <a:spLocks noChangeArrowheads="1"/>
            </p:cNvSpPr>
            <p:nvPr/>
          </p:nvSpPr>
          <p:spPr bwMode="auto">
            <a:xfrm>
              <a:off x="182" y="2296"/>
              <a:ext cx="475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000" i="0" smtClean="0">
                  <a:solidFill>
                    <a:srgbClr val="000000"/>
                  </a:solidFill>
                  <a:latin typeface="Arial" charset="0"/>
                </a:rPr>
                <a:t>ARP reply</a:t>
              </a:r>
            </a:p>
          </p:txBody>
        </p:sp>
      </p:grpSp>
      <p:sp>
        <p:nvSpPr>
          <p:cNvPr id="127" name="Title 1"/>
          <p:cNvSpPr>
            <a:spLocks noGrp="1"/>
          </p:cNvSpPr>
          <p:nvPr>
            <p:ph type="title"/>
          </p:nvPr>
        </p:nvSpPr>
        <p:spPr>
          <a:xfrm>
            <a:off x="0" y="-15648"/>
            <a:ext cx="7874000" cy="683305"/>
          </a:xfrm>
        </p:spPr>
        <p:txBody>
          <a:bodyPr lIns="0" rIns="0">
            <a:noAutofit/>
          </a:bodyPr>
          <a:lstStyle/>
          <a:p>
            <a:r>
              <a:rPr lang="en-US" sz="2800" dirty="0" smtClean="0"/>
              <a:t>Putting it all together: A day and a life of a web </a:t>
            </a:r>
            <a:r>
              <a:rPr lang="en-US" sz="2800" dirty="0" err="1" smtClean="0"/>
              <a:t>req</a:t>
            </a:r>
            <a:endParaRPr lang="en-US" sz="2800" dirty="0"/>
          </a:p>
        </p:txBody>
      </p:sp>
      <p:sp>
        <p:nvSpPr>
          <p:cNvPr id="128" name="TextBox 127"/>
          <p:cNvSpPr txBox="1"/>
          <p:nvPr/>
        </p:nvSpPr>
        <p:spPr>
          <a:xfrm>
            <a:off x="30880" y="573088"/>
            <a:ext cx="53424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ARP (before DNS, before HTTP)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844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04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04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0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04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22222E-6 L -0.00052 0.08056 L 0.4151 0.075 L 0.26701 0.2757 L 0.1151 0.27431 L 0.1151 0.18889 " pathEditMode="relative" ptsTypes="AAAAAA">
                                      <p:cBhvr>
                                        <p:cTn id="25" dur="2000" fill="hold"/>
                                        <p:tgtEl>
                                          <p:spTgt spid="7047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04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7047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4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704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11111E-6 L 0.00052 0.0794 L 0.1467 0.08009 L 0.29444 -0.12222 L -0.11597 -0.12014 L -0.11597 -0.16181 L -0.11754 -0.1882 " pathEditMode="relative" rAng="0" ptsTypes="AAAAAAA">
                                      <p:cBhvr>
                                        <p:cTn id="43" dur="2000" fill="hold"/>
                                        <p:tgtEl>
                                          <p:spTgt spid="7047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37" y="-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7047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4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7047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4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7047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4664" grpId="0"/>
      <p:bldP spid="704665" grpId="0"/>
      <p:bldP spid="704666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017" name="Group 230"/>
          <p:cNvGrpSpPr>
            <a:grpSpLocks/>
          </p:cNvGrpSpPr>
          <p:nvPr/>
        </p:nvGrpSpPr>
        <p:grpSpPr bwMode="auto">
          <a:xfrm>
            <a:off x="773113" y="1273175"/>
            <a:ext cx="3554412" cy="3067050"/>
            <a:chOff x="773113" y="1273175"/>
            <a:chExt cx="3554412" cy="3066395"/>
          </a:xfrm>
        </p:grpSpPr>
        <p:sp>
          <p:nvSpPr>
            <p:cNvPr id="214233" name="Freeform 3"/>
            <p:cNvSpPr>
              <a:spLocks/>
            </p:cNvSpPr>
            <p:nvPr/>
          </p:nvSpPr>
          <p:spPr bwMode="auto">
            <a:xfrm>
              <a:off x="773113" y="1273175"/>
              <a:ext cx="3554412" cy="2754313"/>
            </a:xfrm>
            <a:custGeom>
              <a:avLst/>
              <a:gdLst>
                <a:gd name="T0" fmla="*/ 2147483647 w 2406"/>
                <a:gd name="T1" fmla="*/ 2147483647 h 958"/>
                <a:gd name="T2" fmla="*/ 2147483647 w 2406"/>
                <a:gd name="T3" fmla="*/ 2147483647 h 958"/>
                <a:gd name="T4" fmla="*/ 2147483647 w 2406"/>
                <a:gd name="T5" fmla="*/ 2147483647 h 958"/>
                <a:gd name="T6" fmla="*/ 2147483647 w 2406"/>
                <a:gd name="T7" fmla="*/ 2147483647 h 958"/>
                <a:gd name="T8" fmla="*/ 2147483647 w 2406"/>
                <a:gd name="T9" fmla="*/ 2147483647 h 958"/>
                <a:gd name="T10" fmla="*/ 2147483647 w 2406"/>
                <a:gd name="T11" fmla="*/ 2147483647 h 958"/>
                <a:gd name="T12" fmla="*/ 2147483647 w 2406"/>
                <a:gd name="T13" fmla="*/ 2147483647 h 958"/>
                <a:gd name="T14" fmla="*/ 2147483647 w 2406"/>
                <a:gd name="T15" fmla="*/ 2147483647 h 958"/>
                <a:gd name="T16" fmla="*/ 2147483647 w 2406"/>
                <a:gd name="T17" fmla="*/ 2147483647 h 958"/>
                <a:gd name="T18" fmla="*/ 2147483647 w 2406"/>
                <a:gd name="T19" fmla="*/ 2147483647 h 958"/>
                <a:gd name="T20" fmla="*/ 2147483647 w 2406"/>
                <a:gd name="T21" fmla="*/ 2147483647 h 958"/>
                <a:gd name="T22" fmla="*/ 2147483647 w 2406"/>
                <a:gd name="T23" fmla="*/ 2147483647 h 958"/>
                <a:gd name="T24" fmla="*/ 2147483647 w 2406"/>
                <a:gd name="T25" fmla="*/ 2147483647 h 9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06"/>
                <a:gd name="T40" fmla="*/ 0 h 958"/>
                <a:gd name="T41" fmla="*/ 2406 w 2406"/>
                <a:gd name="T42" fmla="*/ 958 h 95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06" h="958">
                  <a:moveTo>
                    <a:pt x="2192" y="274"/>
                  </a:moveTo>
                  <a:cubicBezTo>
                    <a:pt x="1978" y="94"/>
                    <a:pt x="1990" y="122"/>
                    <a:pt x="1857" y="77"/>
                  </a:cubicBezTo>
                  <a:cubicBezTo>
                    <a:pt x="1724" y="32"/>
                    <a:pt x="1584" y="0"/>
                    <a:pt x="1393" y="7"/>
                  </a:cubicBezTo>
                  <a:cubicBezTo>
                    <a:pt x="1202" y="14"/>
                    <a:pt x="898" y="84"/>
                    <a:pt x="713" y="122"/>
                  </a:cubicBezTo>
                  <a:cubicBezTo>
                    <a:pt x="528" y="160"/>
                    <a:pt x="395" y="168"/>
                    <a:pt x="280" y="234"/>
                  </a:cubicBezTo>
                  <a:cubicBezTo>
                    <a:pt x="166" y="301"/>
                    <a:pt x="52" y="432"/>
                    <a:pt x="26" y="522"/>
                  </a:cubicBezTo>
                  <a:cubicBezTo>
                    <a:pt x="0" y="612"/>
                    <a:pt x="81" y="711"/>
                    <a:pt x="122" y="773"/>
                  </a:cubicBezTo>
                  <a:cubicBezTo>
                    <a:pt x="163" y="835"/>
                    <a:pt x="99" y="877"/>
                    <a:pt x="273" y="894"/>
                  </a:cubicBezTo>
                  <a:cubicBezTo>
                    <a:pt x="447" y="911"/>
                    <a:pt x="938" y="866"/>
                    <a:pt x="1169" y="876"/>
                  </a:cubicBezTo>
                  <a:cubicBezTo>
                    <a:pt x="1400" y="886"/>
                    <a:pt x="1499" y="950"/>
                    <a:pt x="1659" y="954"/>
                  </a:cubicBezTo>
                  <a:cubicBezTo>
                    <a:pt x="1819" y="958"/>
                    <a:pt x="2014" y="958"/>
                    <a:pt x="2129" y="897"/>
                  </a:cubicBezTo>
                  <a:cubicBezTo>
                    <a:pt x="2244" y="836"/>
                    <a:pt x="2327" y="856"/>
                    <a:pt x="2350" y="591"/>
                  </a:cubicBezTo>
                  <a:cubicBezTo>
                    <a:pt x="2373" y="326"/>
                    <a:pt x="2406" y="454"/>
                    <a:pt x="2192" y="274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4234" name="Line 36"/>
            <p:cNvSpPr>
              <a:spLocks noChangeShapeType="1"/>
            </p:cNvSpPr>
            <p:nvPr/>
          </p:nvSpPr>
          <p:spPr bwMode="auto">
            <a:xfrm flipV="1">
              <a:off x="3775075" y="2344738"/>
              <a:ext cx="155575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235" name="Line 43"/>
            <p:cNvSpPr>
              <a:spLocks noChangeShapeType="1"/>
            </p:cNvSpPr>
            <p:nvPr/>
          </p:nvSpPr>
          <p:spPr bwMode="auto">
            <a:xfrm flipV="1">
              <a:off x="2665413" y="2517775"/>
              <a:ext cx="6953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236" name="Line 44"/>
            <p:cNvSpPr>
              <a:spLocks noChangeShapeType="1"/>
            </p:cNvSpPr>
            <p:nvPr/>
          </p:nvSpPr>
          <p:spPr bwMode="auto">
            <a:xfrm flipV="1">
              <a:off x="3924300" y="2201863"/>
              <a:ext cx="138113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237" name="Line 48"/>
            <p:cNvSpPr>
              <a:spLocks noChangeShapeType="1"/>
            </p:cNvSpPr>
            <p:nvPr/>
          </p:nvSpPr>
          <p:spPr bwMode="auto">
            <a:xfrm flipV="1">
              <a:off x="3279775" y="2736850"/>
              <a:ext cx="512763" cy="6127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359" name="Text Box 240"/>
            <p:cNvSpPr txBox="1">
              <a:spLocks noChangeArrowheads="1"/>
            </p:cNvSpPr>
            <p:nvPr/>
          </p:nvSpPr>
          <p:spPr bwMode="auto">
            <a:xfrm>
              <a:off x="2562225" y="3815807"/>
              <a:ext cx="1211263" cy="523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router</a:t>
              </a:r>
            </a:p>
            <a:p>
              <a:pPr>
                <a:defRPr/>
              </a:pPr>
              <a:r>
                <a:rPr lang="en-US" sz="140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(runs DHCP)</a:t>
              </a:r>
            </a:p>
          </p:txBody>
        </p:sp>
        <p:grpSp>
          <p:nvGrpSpPr>
            <p:cNvPr id="214239" name="Group 356"/>
            <p:cNvGrpSpPr>
              <a:grpSpLocks/>
            </p:cNvGrpSpPr>
            <p:nvPr/>
          </p:nvGrpSpPr>
          <p:grpSpPr bwMode="auto">
            <a:xfrm>
              <a:off x="1653422" y="1982680"/>
              <a:ext cx="843032" cy="814871"/>
              <a:chOff x="313" y="1497"/>
              <a:chExt cx="1152" cy="1014"/>
            </a:xfrm>
          </p:grpSpPr>
          <p:pic>
            <p:nvPicPr>
              <p:cNvPr id="214291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4292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136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6925" y="2423867"/>
              <a:ext cx="879475" cy="349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240" name="Rectangle 43"/>
            <p:cNvSpPr>
              <a:spLocks noChangeArrowheads="1"/>
            </p:cNvSpPr>
            <p:nvPr/>
          </p:nvSpPr>
          <p:spPr bwMode="auto">
            <a:xfrm rot="16200000" flipH="1">
              <a:off x="3589349" y="3549138"/>
              <a:ext cx="104753" cy="244475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241" name="Rectangle 43"/>
            <p:cNvSpPr>
              <a:spLocks noChangeArrowheads="1"/>
            </p:cNvSpPr>
            <p:nvPr/>
          </p:nvSpPr>
          <p:spPr bwMode="auto">
            <a:xfrm rot="2460490">
              <a:off x="3206750" y="3274585"/>
              <a:ext cx="82550" cy="247597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242" name="Rectangle 43"/>
            <p:cNvSpPr>
              <a:spLocks noChangeArrowheads="1"/>
            </p:cNvSpPr>
            <p:nvPr/>
          </p:nvSpPr>
          <p:spPr bwMode="auto">
            <a:xfrm rot="-5400000">
              <a:off x="2499531" y="2388124"/>
              <a:ext cx="111101" cy="296863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+mn-ea"/>
              </a:endParaRPr>
            </a:p>
          </p:txBody>
        </p:sp>
        <p:grpSp>
          <p:nvGrpSpPr>
            <p:cNvPr id="214244" name="Group 248"/>
            <p:cNvGrpSpPr>
              <a:grpSpLocks/>
            </p:cNvGrpSpPr>
            <p:nvPr/>
          </p:nvGrpSpPr>
          <p:grpSpPr bwMode="auto">
            <a:xfrm>
              <a:off x="2597285" y="3210128"/>
              <a:ext cx="332569" cy="581078"/>
              <a:chOff x="4140" y="429"/>
              <a:chExt cx="1425" cy="2396"/>
            </a:xfrm>
          </p:grpSpPr>
          <p:sp>
            <p:nvSpPr>
              <p:cNvPr id="214259" name="Freeform 148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6 w 354"/>
                  <a:gd name="T1" fmla="*/ 0 h 2742"/>
                  <a:gd name="T2" fmla="*/ 145 w 354"/>
                  <a:gd name="T3" fmla="*/ 164 h 2742"/>
                  <a:gd name="T4" fmla="*/ 142 w 354"/>
                  <a:gd name="T5" fmla="*/ 1268 h 2742"/>
                  <a:gd name="T6" fmla="*/ 0 w 354"/>
                  <a:gd name="T7" fmla="*/ 1325 h 2742"/>
                  <a:gd name="T8" fmla="*/ 26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381" name="Rectangle 149"/>
              <p:cNvSpPr>
                <a:spLocks noChangeArrowheads="1"/>
              </p:cNvSpPr>
              <p:nvPr/>
            </p:nvSpPr>
            <p:spPr bwMode="auto">
              <a:xfrm>
                <a:off x="4207" y="426"/>
                <a:ext cx="1048" cy="2291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214261" name="Freeform 150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3 w 211"/>
                  <a:gd name="T1" fmla="*/ 0 h 2537"/>
                  <a:gd name="T2" fmla="*/ 87 w 211"/>
                  <a:gd name="T3" fmla="*/ 106 h 2537"/>
                  <a:gd name="T4" fmla="*/ 3 w 211"/>
                  <a:gd name="T5" fmla="*/ 1208 h 2537"/>
                  <a:gd name="T6" fmla="*/ 3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262" name="Freeform 151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36 w 328"/>
                  <a:gd name="T3" fmla="*/ 62 h 226"/>
                  <a:gd name="T4" fmla="*/ 135 w 328"/>
                  <a:gd name="T5" fmla="*/ 110 h 226"/>
                  <a:gd name="T6" fmla="*/ 0 w 328"/>
                  <a:gd name="T7" fmla="*/ 4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384" name="Rectangle 152"/>
              <p:cNvSpPr>
                <a:spLocks noChangeArrowheads="1"/>
              </p:cNvSpPr>
              <p:nvPr/>
            </p:nvSpPr>
            <p:spPr bwMode="auto">
              <a:xfrm>
                <a:off x="4214" y="688"/>
                <a:ext cx="592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grpSp>
            <p:nvGrpSpPr>
              <p:cNvPr id="214264" name="Group 153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91410" name="AutoShape 154"/>
                <p:cNvSpPr>
                  <a:spLocks noChangeArrowheads="1"/>
                </p:cNvSpPr>
                <p:nvPr/>
              </p:nvSpPr>
              <p:spPr bwMode="auto">
                <a:xfrm>
                  <a:off x="617" y="2569"/>
                  <a:ext cx="721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1411" name="AutoShape 155"/>
                <p:cNvSpPr>
                  <a:spLocks noChangeArrowheads="1"/>
                </p:cNvSpPr>
                <p:nvPr/>
              </p:nvSpPr>
              <p:spPr bwMode="auto">
                <a:xfrm>
                  <a:off x="634" y="2587"/>
                  <a:ext cx="688" cy="10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91386" name="Rectangle 156"/>
              <p:cNvSpPr>
                <a:spLocks noChangeArrowheads="1"/>
              </p:cNvSpPr>
              <p:nvPr/>
            </p:nvSpPr>
            <p:spPr bwMode="auto">
              <a:xfrm>
                <a:off x="4221" y="1015"/>
                <a:ext cx="599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grpSp>
            <p:nvGrpSpPr>
              <p:cNvPr id="214266" name="Group 157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91408" name="AutoShape 158"/>
                <p:cNvSpPr>
                  <a:spLocks noChangeArrowheads="1"/>
                </p:cNvSpPr>
                <p:nvPr/>
              </p:nvSpPr>
              <p:spPr bwMode="auto">
                <a:xfrm>
                  <a:off x="611" y="2570"/>
                  <a:ext cx="730" cy="13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1409" name="AutoShape 159"/>
                <p:cNvSpPr>
                  <a:spLocks noChangeArrowheads="1"/>
                </p:cNvSpPr>
                <p:nvPr/>
              </p:nvSpPr>
              <p:spPr bwMode="auto">
                <a:xfrm>
                  <a:off x="628" y="2583"/>
                  <a:ext cx="696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91388" name="Rectangle 160"/>
              <p:cNvSpPr>
                <a:spLocks noChangeArrowheads="1"/>
              </p:cNvSpPr>
              <p:nvPr/>
            </p:nvSpPr>
            <p:spPr bwMode="auto">
              <a:xfrm>
                <a:off x="4214" y="1356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1389" name="Rectangle 161"/>
              <p:cNvSpPr>
                <a:spLocks noChangeArrowheads="1"/>
              </p:cNvSpPr>
              <p:nvPr/>
            </p:nvSpPr>
            <p:spPr bwMode="auto">
              <a:xfrm>
                <a:off x="4228" y="1657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grpSp>
            <p:nvGrpSpPr>
              <p:cNvPr id="214269" name="Group 162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91406" name="AutoShape 163"/>
                <p:cNvSpPr>
                  <a:spLocks noChangeArrowheads="1"/>
                </p:cNvSpPr>
                <p:nvPr/>
              </p:nvSpPr>
              <p:spPr bwMode="auto">
                <a:xfrm>
                  <a:off x="618" y="2571"/>
                  <a:ext cx="720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1407" name="AutoShape 164"/>
                <p:cNvSpPr>
                  <a:spLocks noChangeArrowheads="1"/>
                </p:cNvSpPr>
                <p:nvPr/>
              </p:nvSpPr>
              <p:spPr bwMode="auto">
                <a:xfrm>
                  <a:off x="635" y="2589"/>
                  <a:ext cx="686" cy="10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214270" name="Freeform 165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36 w 328"/>
                  <a:gd name="T3" fmla="*/ 61 h 226"/>
                  <a:gd name="T4" fmla="*/ 135 w 328"/>
                  <a:gd name="T5" fmla="*/ 108 h 226"/>
                  <a:gd name="T6" fmla="*/ 0 w 328"/>
                  <a:gd name="T7" fmla="*/ 4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14271" name="Group 166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91404" name="AutoShape 167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29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1405" name="AutoShape 168"/>
                <p:cNvSpPr>
                  <a:spLocks noChangeArrowheads="1"/>
                </p:cNvSpPr>
                <p:nvPr/>
              </p:nvSpPr>
              <p:spPr bwMode="auto">
                <a:xfrm>
                  <a:off x="630" y="2584"/>
                  <a:ext cx="695" cy="10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91393" name="Rectangle 169"/>
              <p:cNvSpPr>
                <a:spLocks noChangeArrowheads="1"/>
              </p:cNvSpPr>
              <p:nvPr/>
            </p:nvSpPr>
            <p:spPr bwMode="auto">
              <a:xfrm>
                <a:off x="5255" y="426"/>
                <a:ext cx="68" cy="2297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214273" name="Freeform 170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20 w 296"/>
                  <a:gd name="T3" fmla="*/ 69 h 256"/>
                  <a:gd name="T4" fmla="*/ 122 w 296"/>
                  <a:gd name="T5" fmla="*/ 122 h 256"/>
                  <a:gd name="T6" fmla="*/ 0 w 296"/>
                  <a:gd name="T7" fmla="*/ 4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274" name="Freeform 171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26 w 304"/>
                  <a:gd name="T3" fmla="*/ 79 h 288"/>
                  <a:gd name="T4" fmla="*/ 118 w 304"/>
                  <a:gd name="T5" fmla="*/ 139 h 288"/>
                  <a:gd name="T6" fmla="*/ 3 w 304"/>
                  <a:gd name="T7" fmla="*/ 6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396" name="Oval 172"/>
              <p:cNvSpPr>
                <a:spLocks noChangeArrowheads="1"/>
              </p:cNvSpPr>
              <p:nvPr/>
            </p:nvSpPr>
            <p:spPr bwMode="auto">
              <a:xfrm>
                <a:off x="5520" y="2612"/>
                <a:ext cx="48" cy="9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214276" name="Freeform 173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51 h 240"/>
                  <a:gd name="T2" fmla="*/ 2 w 306"/>
                  <a:gd name="T3" fmla="*/ 116 h 240"/>
                  <a:gd name="T4" fmla="*/ 126 w 306"/>
                  <a:gd name="T5" fmla="*/ 53 h 240"/>
                  <a:gd name="T6" fmla="*/ 123 w 306"/>
                  <a:gd name="T7" fmla="*/ 0 h 240"/>
                  <a:gd name="T8" fmla="*/ 0 w 306"/>
                  <a:gd name="T9" fmla="*/ 51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398" name="AutoShape 174"/>
              <p:cNvSpPr>
                <a:spLocks noChangeArrowheads="1"/>
              </p:cNvSpPr>
              <p:nvPr/>
            </p:nvSpPr>
            <p:spPr bwMode="auto">
              <a:xfrm>
                <a:off x="4139" y="2678"/>
                <a:ext cx="1204" cy="164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1399" name="AutoShape 175"/>
              <p:cNvSpPr>
                <a:spLocks noChangeArrowheads="1"/>
              </p:cNvSpPr>
              <p:nvPr/>
            </p:nvSpPr>
            <p:spPr bwMode="auto">
              <a:xfrm>
                <a:off x="4207" y="2717"/>
                <a:ext cx="1068" cy="8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1400" name="Oval 176"/>
              <p:cNvSpPr>
                <a:spLocks noChangeArrowheads="1"/>
              </p:cNvSpPr>
              <p:nvPr/>
            </p:nvSpPr>
            <p:spPr bwMode="auto">
              <a:xfrm>
                <a:off x="4309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1401" name="Oval 177"/>
              <p:cNvSpPr>
                <a:spLocks noChangeArrowheads="1"/>
              </p:cNvSpPr>
              <p:nvPr/>
            </p:nvSpPr>
            <p:spPr bwMode="auto">
              <a:xfrm>
                <a:off x="4486" y="2383"/>
                <a:ext cx="163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solidFill>
                    <a:srgbClr val="FF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1402" name="Oval 178"/>
              <p:cNvSpPr>
                <a:spLocks noChangeArrowheads="1"/>
              </p:cNvSpPr>
              <p:nvPr/>
            </p:nvSpPr>
            <p:spPr bwMode="auto">
              <a:xfrm>
                <a:off x="4663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1403" name="Rectangle 179"/>
              <p:cNvSpPr>
                <a:spLocks noChangeArrowheads="1"/>
              </p:cNvSpPr>
              <p:nvPr/>
            </p:nvSpPr>
            <p:spPr bwMode="auto">
              <a:xfrm>
                <a:off x="5065" y="1834"/>
                <a:ext cx="82" cy="772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</p:grpSp>
        <p:grpSp>
          <p:nvGrpSpPr>
            <p:cNvPr id="214245" name="Group 48"/>
            <p:cNvGrpSpPr>
              <a:grpSpLocks/>
            </p:cNvGrpSpPr>
            <p:nvPr/>
          </p:nvGrpSpPr>
          <p:grpSpPr bwMode="auto">
            <a:xfrm>
              <a:off x="2795471" y="3465563"/>
              <a:ext cx="735669" cy="376863"/>
              <a:chOff x="3600" y="219"/>
              <a:chExt cx="360" cy="175"/>
            </a:xfrm>
          </p:grpSpPr>
          <p:sp>
            <p:nvSpPr>
              <p:cNvPr id="91367" name="Oval 4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1368" name="Line 5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1369" name="Line 5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1370" name="Rectangle 5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3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 i="0">
                  <a:solidFill>
                    <a:srgbClr val="000000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91371" name="Oval 5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grpSp>
            <p:nvGrpSpPr>
              <p:cNvPr id="214251" name="Group 5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91377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1378" name="Line 5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1379" name="Line 5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214252" name="Group 5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91374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1375" name="Line 6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1376" name="Line 61"/>
                <p:cNvSpPr>
                  <a:spLocks noChangeShapeType="1"/>
                </p:cNvSpPr>
                <p:nvPr/>
              </p:nvSpPr>
              <p:spPr bwMode="auto">
                <a:xfrm>
                  <a:off x="2894" y="853"/>
                  <a:ext cx="52" cy="9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</p:grpSp>
      </p:grpSp>
      <p:sp>
        <p:nvSpPr>
          <p:cNvPr id="214020" name="Freeform 236"/>
          <p:cNvSpPr>
            <a:spLocks/>
          </p:cNvSpPr>
          <p:nvPr/>
        </p:nvSpPr>
        <p:spPr bwMode="auto">
          <a:xfrm>
            <a:off x="4751388" y="706438"/>
            <a:ext cx="3759200" cy="2473325"/>
          </a:xfrm>
          <a:custGeom>
            <a:avLst/>
            <a:gdLst>
              <a:gd name="T0" fmla="*/ 2147483647 w 2368"/>
              <a:gd name="T1" fmla="*/ 2147483647 h 1558"/>
              <a:gd name="T2" fmla="*/ 2147483647 w 2368"/>
              <a:gd name="T3" fmla="*/ 2147483647 h 1558"/>
              <a:gd name="T4" fmla="*/ 2147483647 w 2368"/>
              <a:gd name="T5" fmla="*/ 2147483647 h 1558"/>
              <a:gd name="T6" fmla="*/ 2147483647 w 2368"/>
              <a:gd name="T7" fmla="*/ 2147483647 h 1558"/>
              <a:gd name="T8" fmla="*/ 2147483647 w 2368"/>
              <a:gd name="T9" fmla="*/ 2147483647 h 1558"/>
              <a:gd name="T10" fmla="*/ 2147483647 w 2368"/>
              <a:gd name="T11" fmla="*/ 2147483647 h 1558"/>
              <a:gd name="T12" fmla="*/ 2147483647 w 2368"/>
              <a:gd name="T13" fmla="*/ 2147483647 h 1558"/>
              <a:gd name="T14" fmla="*/ 2147483647 w 2368"/>
              <a:gd name="T15" fmla="*/ 2147483647 h 1558"/>
              <a:gd name="T16" fmla="*/ 2147483647 w 2368"/>
              <a:gd name="T17" fmla="*/ 2147483647 h 1558"/>
              <a:gd name="T18" fmla="*/ 2147483647 w 2368"/>
              <a:gd name="T19" fmla="*/ 2147483647 h 1558"/>
              <a:gd name="T20" fmla="*/ 2147483647 w 2368"/>
              <a:gd name="T21" fmla="*/ 2147483647 h 1558"/>
              <a:gd name="T22" fmla="*/ 2147483647 w 2368"/>
              <a:gd name="T23" fmla="*/ 2147483647 h 1558"/>
              <a:gd name="T24" fmla="*/ 2147483647 w 2368"/>
              <a:gd name="T25" fmla="*/ 2147483647 h 1558"/>
              <a:gd name="T26" fmla="*/ 2147483647 w 2368"/>
              <a:gd name="T27" fmla="*/ 2147483647 h 1558"/>
              <a:gd name="T28" fmla="*/ 2147483647 w 2368"/>
              <a:gd name="T29" fmla="*/ 2147483647 h 1558"/>
              <a:gd name="T30" fmla="*/ 2147483647 w 2368"/>
              <a:gd name="T31" fmla="*/ 2147483647 h 1558"/>
              <a:gd name="T32" fmla="*/ 2147483647 w 2368"/>
              <a:gd name="T33" fmla="*/ 2147483647 h 1558"/>
              <a:gd name="T34" fmla="*/ 2147483647 w 2368"/>
              <a:gd name="T35" fmla="*/ 2147483647 h 1558"/>
              <a:gd name="T36" fmla="*/ 2147483647 w 2368"/>
              <a:gd name="T37" fmla="*/ 2147483647 h 1558"/>
              <a:gd name="T38" fmla="*/ 2147483647 w 2368"/>
              <a:gd name="T39" fmla="*/ 2147483647 h 1558"/>
              <a:gd name="T40" fmla="*/ 2147483647 w 2368"/>
              <a:gd name="T41" fmla="*/ 2147483647 h 1558"/>
              <a:gd name="T42" fmla="*/ 2147483647 w 2368"/>
              <a:gd name="T43" fmla="*/ 2147483647 h 1558"/>
              <a:gd name="T44" fmla="*/ 2147483647 w 2368"/>
              <a:gd name="T45" fmla="*/ 2147483647 h 1558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368" h="1558">
                <a:moveTo>
                  <a:pt x="84" y="632"/>
                </a:moveTo>
                <a:cubicBezTo>
                  <a:pt x="51" y="704"/>
                  <a:pt x="28" y="747"/>
                  <a:pt x="16" y="809"/>
                </a:cubicBezTo>
                <a:cubicBezTo>
                  <a:pt x="4" y="871"/>
                  <a:pt x="0" y="949"/>
                  <a:pt x="9" y="1005"/>
                </a:cubicBezTo>
                <a:cubicBezTo>
                  <a:pt x="18" y="1061"/>
                  <a:pt x="44" y="1087"/>
                  <a:pt x="70" y="1147"/>
                </a:cubicBezTo>
                <a:cubicBezTo>
                  <a:pt x="96" y="1207"/>
                  <a:pt x="130" y="1314"/>
                  <a:pt x="165" y="1364"/>
                </a:cubicBezTo>
                <a:cubicBezTo>
                  <a:pt x="200" y="1414"/>
                  <a:pt x="223" y="1428"/>
                  <a:pt x="280" y="1446"/>
                </a:cubicBezTo>
                <a:cubicBezTo>
                  <a:pt x="337" y="1464"/>
                  <a:pt x="397" y="1472"/>
                  <a:pt x="510" y="1473"/>
                </a:cubicBezTo>
                <a:cubicBezTo>
                  <a:pt x="623" y="1474"/>
                  <a:pt x="854" y="1457"/>
                  <a:pt x="958" y="1452"/>
                </a:cubicBezTo>
                <a:cubicBezTo>
                  <a:pt x="1062" y="1447"/>
                  <a:pt x="1065" y="1440"/>
                  <a:pt x="1134" y="1446"/>
                </a:cubicBezTo>
                <a:cubicBezTo>
                  <a:pt x="1203" y="1452"/>
                  <a:pt x="1293" y="1468"/>
                  <a:pt x="1371" y="1486"/>
                </a:cubicBezTo>
                <a:cubicBezTo>
                  <a:pt x="1449" y="1504"/>
                  <a:pt x="1495" y="1550"/>
                  <a:pt x="1601" y="1554"/>
                </a:cubicBezTo>
                <a:cubicBezTo>
                  <a:pt x="1707" y="1558"/>
                  <a:pt x="1893" y="1556"/>
                  <a:pt x="2008" y="1513"/>
                </a:cubicBezTo>
                <a:cubicBezTo>
                  <a:pt x="2123" y="1470"/>
                  <a:pt x="2236" y="1409"/>
                  <a:pt x="2293" y="1297"/>
                </a:cubicBezTo>
                <a:cubicBezTo>
                  <a:pt x="2350" y="1185"/>
                  <a:pt x="2339" y="950"/>
                  <a:pt x="2347" y="843"/>
                </a:cubicBezTo>
                <a:cubicBezTo>
                  <a:pt x="2355" y="736"/>
                  <a:pt x="2368" y="717"/>
                  <a:pt x="2340" y="653"/>
                </a:cubicBezTo>
                <a:cubicBezTo>
                  <a:pt x="2312" y="589"/>
                  <a:pt x="2247" y="537"/>
                  <a:pt x="2177" y="456"/>
                </a:cubicBezTo>
                <a:cubicBezTo>
                  <a:pt x="2107" y="375"/>
                  <a:pt x="2016" y="235"/>
                  <a:pt x="1920" y="165"/>
                </a:cubicBezTo>
                <a:cubicBezTo>
                  <a:pt x="1824" y="95"/>
                  <a:pt x="1716" y="61"/>
                  <a:pt x="1601" y="36"/>
                </a:cubicBezTo>
                <a:cubicBezTo>
                  <a:pt x="1486" y="11"/>
                  <a:pt x="1343" y="0"/>
                  <a:pt x="1229" y="16"/>
                </a:cubicBezTo>
                <a:cubicBezTo>
                  <a:pt x="1115" y="32"/>
                  <a:pt x="1042" y="90"/>
                  <a:pt x="917" y="131"/>
                </a:cubicBezTo>
                <a:cubicBezTo>
                  <a:pt x="792" y="172"/>
                  <a:pt x="595" y="219"/>
                  <a:pt x="477" y="260"/>
                </a:cubicBezTo>
                <a:cubicBezTo>
                  <a:pt x="359" y="301"/>
                  <a:pt x="280" y="311"/>
                  <a:pt x="212" y="375"/>
                </a:cubicBezTo>
                <a:cubicBezTo>
                  <a:pt x="144" y="439"/>
                  <a:pt x="117" y="560"/>
                  <a:pt x="84" y="632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214021" name="Group 44"/>
          <p:cNvGrpSpPr>
            <a:grpSpLocks/>
          </p:cNvGrpSpPr>
          <p:nvPr/>
        </p:nvGrpSpPr>
        <p:grpSpPr bwMode="auto">
          <a:xfrm>
            <a:off x="1195388" y="1081088"/>
            <a:ext cx="976312" cy="1460500"/>
            <a:chOff x="651" y="681"/>
            <a:chExt cx="615" cy="920"/>
          </a:xfrm>
        </p:grpSpPr>
        <p:sp>
          <p:nvSpPr>
            <p:cNvPr id="214225" name="Freeform 45"/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214226" name="Group 46"/>
            <p:cNvGrpSpPr>
              <a:grpSpLocks/>
            </p:cNvGrpSpPr>
            <p:nvPr/>
          </p:nvGrpSpPr>
          <p:grpSpPr bwMode="auto">
            <a:xfrm>
              <a:off x="651" y="681"/>
              <a:ext cx="500" cy="828"/>
              <a:chOff x="569" y="2954"/>
              <a:chExt cx="500" cy="828"/>
            </a:xfrm>
          </p:grpSpPr>
          <p:sp>
            <p:nvSpPr>
              <p:cNvPr id="91348" name="Rectangle 47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1349" name="Text Box 48"/>
              <p:cNvSpPr txBox="1">
                <a:spLocks noChangeArrowheads="1"/>
              </p:cNvSpPr>
              <p:nvPr/>
            </p:nvSpPr>
            <p:spPr bwMode="auto">
              <a:xfrm>
                <a:off x="639" y="2954"/>
                <a:ext cx="385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i="0" smtClean="0">
                    <a:latin typeface="Arial" charset="0"/>
                  </a:rPr>
                  <a:t>DNS</a:t>
                </a:r>
              </a:p>
              <a:p>
                <a:pPr algn="ctr">
                  <a:defRPr/>
                </a:pPr>
                <a:r>
                  <a:rPr lang="en-US" sz="1600" i="0" smtClean="0">
                    <a:latin typeface="Arial" charset="0"/>
                  </a:rPr>
                  <a:t>UDP</a:t>
                </a:r>
              </a:p>
              <a:p>
                <a:pPr algn="ctr">
                  <a:defRPr/>
                </a:pPr>
                <a:r>
                  <a:rPr lang="en-US" sz="1600" i="0" smtClean="0">
                    <a:latin typeface="Arial" charset="0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 smtClean="0">
                    <a:latin typeface="Arial" charset="0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 smtClean="0">
                    <a:latin typeface="Arial" charset="0"/>
                  </a:rPr>
                  <a:t>Phy</a:t>
                </a:r>
              </a:p>
            </p:txBody>
          </p:sp>
          <p:sp>
            <p:nvSpPr>
              <p:cNvPr id="91350" name="Line 49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1351" name="Line 50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1352" name="Line 51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1353" name="Line 52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705589" name="Group 53"/>
          <p:cNvGrpSpPr>
            <a:grpSpLocks/>
          </p:cNvGrpSpPr>
          <p:nvPr/>
        </p:nvGrpSpPr>
        <p:grpSpPr bwMode="auto">
          <a:xfrm>
            <a:off x="520700" y="1162050"/>
            <a:ext cx="460375" cy="244475"/>
            <a:chOff x="844" y="3337"/>
            <a:chExt cx="290" cy="154"/>
          </a:xfrm>
        </p:grpSpPr>
        <p:sp>
          <p:nvSpPr>
            <p:cNvPr id="91344" name="Rectangle 54"/>
            <p:cNvSpPr>
              <a:spLocks noChangeArrowheads="1"/>
            </p:cNvSpPr>
            <p:nvPr/>
          </p:nvSpPr>
          <p:spPr bwMode="auto">
            <a:xfrm>
              <a:off x="889" y="3370"/>
              <a:ext cx="245" cy="8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1345" name="Text Box 55"/>
            <p:cNvSpPr txBox="1">
              <a:spLocks noChangeArrowheads="1"/>
            </p:cNvSpPr>
            <p:nvPr/>
          </p:nvSpPr>
          <p:spPr bwMode="auto">
            <a:xfrm>
              <a:off x="844" y="3337"/>
              <a:ext cx="285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000" i="0" smtClean="0">
                  <a:solidFill>
                    <a:schemeClr val="bg1"/>
                  </a:solidFill>
                  <a:latin typeface="Arial" charset="0"/>
                </a:rPr>
                <a:t>DNS</a:t>
              </a:r>
            </a:p>
          </p:txBody>
        </p:sp>
      </p:grpSp>
      <p:grpSp>
        <p:nvGrpSpPr>
          <p:cNvPr id="214023" name="Group 58"/>
          <p:cNvGrpSpPr>
            <a:grpSpLocks/>
          </p:cNvGrpSpPr>
          <p:nvPr/>
        </p:nvGrpSpPr>
        <p:grpSpPr bwMode="auto">
          <a:xfrm>
            <a:off x="460375" y="1387475"/>
            <a:ext cx="561975" cy="244475"/>
            <a:chOff x="740" y="3209"/>
            <a:chExt cx="354" cy="154"/>
          </a:xfrm>
        </p:grpSpPr>
        <p:grpSp>
          <p:nvGrpSpPr>
            <p:cNvPr id="214218" name="Group 59"/>
            <p:cNvGrpSpPr>
              <a:grpSpLocks/>
            </p:cNvGrpSpPr>
            <p:nvPr/>
          </p:nvGrpSpPr>
          <p:grpSpPr bwMode="auto">
            <a:xfrm>
              <a:off x="794" y="3209"/>
              <a:ext cx="290" cy="154"/>
              <a:chOff x="844" y="3337"/>
              <a:chExt cx="290" cy="154"/>
            </a:xfrm>
          </p:grpSpPr>
          <p:sp>
            <p:nvSpPr>
              <p:cNvPr id="91342" name="Rectangle 60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1343" name="Text Box 61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28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smtClean="0">
                    <a:solidFill>
                      <a:schemeClr val="bg1"/>
                    </a:solidFill>
                    <a:latin typeface="Arial" charset="0"/>
                  </a:rPr>
                  <a:t>DNS</a:t>
                </a:r>
              </a:p>
            </p:txBody>
          </p:sp>
        </p:grpSp>
        <p:sp>
          <p:nvSpPr>
            <p:cNvPr id="91340" name="Rectangle 62"/>
            <p:cNvSpPr>
              <a:spLocks noChangeArrowheads="1"/>
            </p:cNvSpPr>
            <p:nvPr/>
          </p:nvSpPr>
          <p:spPr bwMode="auto">
            <a:xfrm>
              <a:off x="750" y="3244"/>
              <a:ext cx="88" cy="8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1341" name="Rectangle 63"/>
            <p:cNvSpPr>
              <a:spLocks noChangeArrowheads="1"/>
            </p:cNvSpPr>
            <p:nvPr/>
          </p:nvSpPr>
          <p:spPr bwMode="auto">
            <a:xfrm>
              <a:off x="740" y="3238"/>
              <a:ext cx="354" cy="94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grpSp>
        <p:nvGrpSpPr>
          <p:cNvPr id="214024" name="Group 64"/>
          <p:cNvGrpSpPr>
            <a:grpSpLocks/>
          </p:cNvGrpSpPr>
          <p:nvPr/>
        </p:nvGrpSpPr>
        <p:grpSpPr bwMode="auto">
          <a:xfrm>
            <a:off x="460375" y="1622425"/>
            <a:ext cx="561975" cy="244475"/>
            <a:chOff x="836" y="3305"/>
            <a:chExt cx="354" cy="154"/>
          </a:xfrm>
        </p:grpSpPr>
        <p:grpSp>
          <p:nvGrpSpPr>
            <p:cNvPr id="214212" name="Group 65"/>
            <p:cNvGrpSpPr>
              <a:grpSpLocks/>
            </p:cNvGrpSpPr>
            <p:nvPr/>
          </p:nvGrpSpPr>
          <p:grpSpPr bwMode="auto">
            <a:xfrm>
              <a:off x="890" y="3305"/>
              <a:ext cx="290" cy="154"/>
              <a:chOff x="844" y="3337"/>
              <a:chExt cx="290" cy="154"/>
            </a:xfrm>
          </p:grpSpPr>
          <p:sp>
            <p:nvSpPr>
              <p:cNvPr id="91337" name="Rectangle 66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1338" name="Text Box 67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28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smtClean="0">
                    <a:solidFill>
                      <a:schemeClr val="bg1"/>
                    </a:solidFill>
                    <a:latin typeface="Arial" charset="0"/>
                  </a:rPr>
                  <a:t>DNS</a:t>
                </a:r>
              </a:p>
            </p:txBody>
          </p:sp>
        </p:grpSp>
        <p:grpSp>
          <p:nvGrpSpPr>
            <p:cNvPr id="214213" name="Group 68"/>
            <p:cNvGrpSpPr>
              <a:grpSpLocks/>
            </p:cNvGrpSpPr>
            <p:nvPr/>
          </p:nvGrpSpPr>
          <p:grpSpPr bwMode="auto">
            <a:xfrm>
              <a:off x="836" y="3334"/>
              <a:ext cx="354" cy="94"/>
              <a:chOff x="836" y="3334"/>
              <a:chExt cx="354" cy="94"/>
            </a:xfrm>
          </p:grpSpPr>
          <p:sp>
            <p:nvSpPr>
              <p:cNvPr id="91335" name="Rectangle 69"/>
              <p:cNvSpPr>
                <a:spLocks noChangeArrowheads="1"/>
              </p:cNvSpPr>
              <p:nvPr/>
            </p:nvSpPr>
            <p:spPr bwMode="auto">
              <a:xfrm>
                <a:off x="846" y="3340"/>
                <a:ext cx="8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1336" name="Rectangle 70"/>
              <p:cNvSpPr>
                <a:spLocks noChangeArrowheads="1"/>
              </p:cNvSpPr>
              <p:nvPr/>
            </p:nvSpPr>
            <p:spPr bwMode="auto">
              <a:xfrm>
                <a:off x="836" y="333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214025" name="Group 71"/>
          <p:cNvGrpSpPr>
            <a:grpSpLocks/>
          </p:cNvGrpSpPr>
          <p:nvPr/>
        </p:nvGrpSpPr>
        <p:grpSpPr bwMode="auto">
          <a:xfrm>
            <a:off x="280988" y="1654175"/>
            <a:ext cx="762000" cy="177800"/>
            <a:chOff x="627" y="3377"/>
            <a:chExt cx="480" cy="112"/>
          </a:xfrm>
        </p:grpSpPr>
        <p:sp>
          <p:nvSpPr>
            <p:cNvPr id="91331" name="Rectangle 72"/>
            <p:cNvSpPr>
              <a:spLocks noChangeArrowheads="1"/>
            </p:cNvSpPr>
            <p:nvPr/>
          </p:nvSpPr>
          <p:spPr bwMode="auto">
            <a:xfrm>
              <a:off x="636" y="3388"/>
              <a:ext cx="96" cy="9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1332" name="Rectangle 73"/>
            <p:cNvSpPr>
              <a:spLocks noChangeArrowheads="1"/>
            </p:cNvSpPr>
            <p:nvPr/>
          </p:nvSpPr>
          <p:spPr bwMode="auto">
            <a:xfrm>
              <a:off x="627" y="3377"/>
              <a:ext cx="480" cy="112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grpSp>
        <p:nvGrpSpPr>
          <p:cNvPr id="214026" name="Group 74"/>
          <p:cNvGrpSpPr>
            <a:grpSpLocks/>
          </p:cNvGrpSpPr>
          <p:nvPr/>
        </p:nvGrpSpPr>
        <p:grpSpPr bwMode="auto">
          <a:xfrm>
            <a:off x="85725" y="1885950"/>
            <a:ext cx="1081088" cy="244475"/>
            <a:chOff x="504" y="3523"/>
            <a:chExt cx="681" cy="154"/>
          </a:xfrm>
        </p:grpSpPr>
        <p:grpSp>
          <p:nvGrpSpPr>
            <p:cNvPr id="214197" name="Group 75"/>
            <p:cNvGrpSpPr>
              <a:grpSpLocks/>
            </p:cNvGrpSpPr>
            <p:nvPr/>
          </p:nvGrpSpPr>
          <p:grpSpPr bwMode="auto">
            <a:xfrm>
              <a:off x="623" y="3523"/>
              <a:ext cx="480" cy="154"/>
              <a:chOff x="723" y="3453"/>
              <a:chExt cx="480" cy="154"/>
            </a:xfrm>
          </p:grpSpPr>
          <p:grpSp>
            <p:nvGrpSpPr>
              <p:cNvPr id="214201" name="Group 76"/>
              <p:cNvGrpSpPr>
                <a:grpSpLocks/>
              </p:cNvGrpSpPr>
              <p:nvPr/>
            </p:nvGrpSpPr>
            <p:grpSpPr bwMode="auto">
              <a:xfrm>
                <a:off x="836" y="3453"/>
                <a:ext cx="354" cy="154"/>
                <a:chOff x="836" y="3305"/>
                <a:chExt cx="354" cy="154"/>
              </a:xfrm>
            </p:grpSpPr>
            <p:grpSp>
              <p:nvGrpSpPr>
                <p:cNvPr id="214204" name="Group 77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290" cy="154"/>
                  <a:chOff x="844" y="3337"/>
                  <a:chExt cx="290" cy="154"/>
                </a:xfrm>
              </p:grpSpPr>
              <p:sp>
                <p:nvSpPr>
                  <p:cNvPr id="91329" name="Rectangle 78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91330" name="Text Box 7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28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smtClean="0">
                        <a:solidFill>
                          <a:schemeClr val="bg1"/>
                        </a:solidFill>
                        <a:latin typeface="Arial" charset="0"/>
                      </a:rPr>
                      <a:t>DNS</a:t>
                    </a:r>
                  </a:p>
                </p:txBody>
              </p:sp>
            </p:grpSp>
            <p:grpSp>
              <p:nvGrpSpPr>
                <p:cNvPr id="214205" name="Group 80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91327" name="Rectangle 81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91328" name="Rectangle 82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</p:grpSp>
          </p:grpSp>
          <p:sp>
            <p:nvSpPr>
              <p:cNvPr id="91323" name="Rectangle 83"/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1324" name="Rectangle 84"/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  <p:sp>
          <p:nvSpPr>
            <p:cNvPr id="91319" name="Rectangle 85"/>
            <p:cNvSpPr>
              <a:spLocks noChangeArrowheads="1"/>
            </p:cNvSpPr>
            <p:nvPr/>
          </p:nvSpPr>
          <p:spPr bwMode="auto">
            <a:xfrm>
              <a:off x="517" y="3545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1320" name="Rectangle 86"/>
            <p:cNvSpPr>
              <a:spLocks noChangeArrowheads="1"/>
            </p:cNvSpPr>
            <p:nvPr/>
          </p:nvSpPr>
          <p:spPr bwMode="auto">
            <a:xfrm>
              <a:off x="1115" y="3544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1321" name="Rectangle 87"/>
            <p:cNvSpPr>
              <a:spLocks noChangeArrowheads="1"/>
            </p:cNvSpPr>
            <p:nvPr/>
          </p:nvSpPr>
          <p:spPr bwMode="auto">
            <a:xfrm>
              <a:off x="504" y="3529"/>
              <a:ext cx="681" cy="1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sp>
        <p:nvSpPr>
          <p:cNvPr id="91148" name="AutoShape 88"/>
          <p:cNvSpPr>
            <a:spLocks noChangeArrowheads="1"/>
          </p:cNvSpPr>
          <p:nvPr/>
        </p:nvSpPr>
        <p:spPr bwMode="auto">
          <a:xfrm>
            <a:off x="628650" y="1162050"/>
            <a:ext cx="381000" cy="1166813"/>
          </a:xfrm>
          <a:prstGeom prst="downArrow">
            <a:avLst>
              <a:gd name="adj1" fmla="val 54167"/>
              <a:gd name="adj2" fmla="val 49170"/>
            </a:avLst>
          </a:prstGeom>
          <a:gradFill rotWithShape="1">
            <a:gsLst>
              <a:gs pos="0">
                <a:srgbClr val="FF0000">
                  <a:alpha val="25000"/>
                </a:srgbClr>
              </a:gs>
              <a:gs pos="100000">
                <a:srgbClr val="FF0000">
                  <a:alpha val="25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grpSp>
        <p:nvGrpSpPr>
          <p:cNvPr id="705625" name="Group 89"/>
          <p:cNvGrpSpPr>
            <a:grpSpLocks/>
          </p:cNvGrpSpPr>
          <p:nvPr/>
        </p:nvGrpSpPr>
        <p:grpSpPr bwMode="auto">
          <a:xfrm>
            <a:off x="650875" y="2389188"/>
            <a:ext cx="1081088" cy="244475"/>
            <a:chOff x="504" y="3523"/>
            <a:chExt cx="681" cy="154"/>
          </a:xfrm>
        </p:grpSpPr>
        <p:grpSp>
          <p:nvGrpSpPr>
            <p:cNvPr id="214184" name="Group 90"/>
            <p:cNvGrpSpPr>
              <a:grpSpLocks/>
            </p:cNvGrpSpPr>
            <p:nvPr/>
          </p:nvGrpSpPr>
          <p:grpSpPr bwMode="auto">
            <a:xfrm>
              <a:off x="623" y="3523"/>
              <a:ext cx="480" cy="154"/>
              <a:chOff x="723" y="3453"/>
              <a:chExt cx="480" cy="154"/>
            </a:xfrm>
          </p:grpSpPr>
          <p:grpSp>
            <p:nvGrpSpPr>
              <p:cNvPr id="214188" name="Group 91"/>
              <p:cNvGrpSpPr>
                <a:grpSpLocks/>
              </p:cNvGrpSpPr>
              <p:nvPr/>
            </p:nvGrpSpPr>
            <p:grpSpPr bwMode="auto">
              <a:xfrm>
                <a:off x="836" y="3453"/>
                <a:ext cx="354" cy="154"/>
                <a:chOff x="836" y="3305"/>
                <a:chExt cx="354" cy="154"/>
              </a:xfrm>
            </p:grpSpPr>
            <p:grpSp>
              <p:nvGrpSpPr>
                <p:cNvPr id="214191" name="Group 92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290" cy="154"/>
                  <a:chOff x="844" y="3337"/>
                  <a:chExt cx="290" cy="154"/>
                </a:xfrm>
              </p:grpSpPr>
              <p:sp>
                <p:nvSpPr>
                  <p:cNvPr id="91316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91317" name="Text Box 9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28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smtClean="0">
                        <a:solidFill>
                          <a:schemeClr val="bg1"/>
                        </a:solidFill>
                        <a:latin typeface="Arial" charset="0"/>
                      </a:rPr>
                      <a:t>DNS</a:t>
                    </a:r>
                  </a:p>
                </p:txBody>
              </p:sp>
            </p:grpSp>
            <p:grpSp>
              <p:nvGrpSpPr>
                <p:cNvPr id="214192" name="Group 95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91314" name="Rectangle 96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91315" name="Rectangle 97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</p:grpSp>
          </p:grpSp>
          <p:sp>
            <p:nvSpPr>
              <p:cNvPr id="91310" name="Rectangle 98"/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1311" name="Rectangle 99"/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  <p:sp>
          <p:nvSpPr>
            <p:cNvPr id="91306" name="Rectangle 100"/>
            <p:cNvSpPr>
              <a:spLocks noChangeArrowheads="1"/>
            </p:cNvSpPr>
            <p:nvPr/>
          </p:nvSpPr>
          <p:spPr bwMode="auto">
            <a:xfrm>
              <a:off x="517" y="3545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1307" name="Rectangle 101"/>
            <p:cNvSpPr>
              <a:spLocks noChangeArrowheads="1"/>
            </p:cNvSpPr>
            <p:nvPr/>
          </p:nvSpPr>
          <p:spPr bwMode="auto">
            <a:xfrm>
              <a:off x="1115" y="3544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1308" name="Rectangle 102"/>
            <p:cNvSpPr>
              <a:spLocks noChangeArrowheads="1"/>
            </p:cNvSpPr>
            <p:nvPr/>
          </p:nvSpPr>
          <p:spPr bwMode="auto">
            <a:xfrm>
              <a:off x="504" y="3529"/>
              <a:ext cx="681" cy="1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sp>
        <p:nvSpPr>
          <p:cNvPr id="705639" name="Rectangle 103"/>
          <p:cNvSpPr>
            <a:spLocks noChangeArrowheads="1"/>
          </p:cNvSpPr>
          <p:nvPr/>
        </p:nvSpPr>
        <p:spPr bwMode="auto">
          <a:xfrm>
            <a:off x="549275" y="4376738"/>
            <a:ext cx="3892550" cy="130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  <a:defRPr/>
            </a:pPr>
            <a:r>
              <a:rPr lang="en-US" sz="2200" i="0" dirty="0">
                <a:latin typeface="+mn-lt"/>
                <a:ea typeface="+mn-ea"/>
              </a:rPr>
              <a:t>IP datagram containing DNS query forwarded via LAN switch from client to 1</a:t>
            </a:r>
            <a:r>
              <a:rPr lang="en-US" sz="2200" i="0" baseline="30000" dirty="0">
                <a:latin typeface="+mn-lt"/>
                <a:ea typeface="+mn-ea"/>
              </a:rPr>
              <a:t>st</a:t>
            </a:r>
            <a:r>
              <a:rPr lang="en-US" sz="2200" i="0" dirty="0">
                <a:latin typeface="+mn-lt"/>
                <a:ea typeface="+mn-ea"/>
              </a:rPr>
              <a:t> hop router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None/>
              <a:defRPr/>
            </a:pPr>
            <a:endParaRPr lang="en-US" sz="2000" i="0" dirty="0">
              <a:ea typeface="+mn-ea"/>
            </a:endParaRPr>
          </a:p>
        </p:txBody>
      </p:sp>
      <p:sp>
        <p:nvSpPr>
          <p:cNvPr id="705640" name="Rectangle 104"/>
          <p:cNvSpPr>
            <a:spLocks noChangeArrowheads="1"/>
          </p:cNvSpPr>
          <p:nvPr/>
        </p:nvSpPr>
        <p:spPr bwMode="auto">
          <a:xfrm>
            <a:off x="4659313" y="3663950"/>
            <a:ext cx="4386262" cy="156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  <a:defRPr/>
            </a:pPr>
            <a:r>
              <a:rPr lang="en-US" sz="2200" i="0" dirty="0">
                <a:latin typeface="+mn-lt"/>
                <a:ea typeface="+mn-ea"/>
              </a:rPr>
              <a:t>IP datagram forwarded from campus network into </a:t>
            </a:r>
            <a:r>
              <a:rPr lang="en-US" sz="2200" i="0" dirty="0" err="1">
                <a:latin typeface="+mn-lt"/>
                <a:ea typeface="+mn-ea"/>
              </a:rPr>
              <a:t>comcast</a:t>
            </a:r>
            <a:r>
              <a:rPr lang="en-US" sz="2200" i="0" dirty="0">
                <a:latin typeface="+mn-lt"/>
                <a:ea typeface="+mn-ea"/>
              </a:rPr>
              <a:t> network, routed (tables created by </a:t>
            </a:r>
            <a:r>
              <a:rPr lang="en-US" sz="2200" dirty="0">
                <a:solidFill>
                  <a:srgbClr val="C00000"/>
                </a:solidFill>
                <a:latin typeface="+mn-lt"/>
                <a:ea typeface="+mn-ea"/>
              </a:rPr>
              <a:t>RIP, OSPF, IS-IS</a:t>
            </a:r>
            <a:r>
              <a:rPr lang="en-US" sz="2200" i="0" dirty="0">
                <a:solidFill>
                  <a:srgbClr val="C00000"/>
                </a:solidFill>
                <a:latin typeface="+mn-lt"/>
                <a:ea typeface="+mn-ea"/>
              </a:rPr>
              <a:t> </a:t>
            </a:r>
            <a:r>
              <a:rPr lang="en-US" sz="2200" i="0" dirty="0">
                <a:latin typeface="+mn-lt"/>
                <a:ea typeface="+mn-ea"/>
              </a:rPr>
              <a:t>and/or </a:t>
            </a:r>
            <a:r>
              <a:rPr lang="en-US" sz="2200" dirty="0">
                <a:solidFill>
                  <a:srgbClr val="C00000"/>
                </a:solidFill>
                <a:latin typeface="+mn-lt"/>
                <a:ea typeface="+mn-ea"/>
              </a:rPr>
              <a:t>BGP</a:t>
            </a:r>
            <a:r>
              <a:rPr lang="en-US" sz="2200" i="0" dirty="0">
                <a:latin typeface="+mn-lt"/>
                <a:ea typeface="+mn-ea"/>
              </a:rPr>
              <a:t> routing protocols) to DNS server</a:t>
            </a:r>
          </a:p>
        </p:txBody>
      </p:sp>
      <p:sp>
        <p:nvSpPr>
          <p:cNvPr id="705641" name="Rectangle 105"/>
          <p:cNvSpPr>
            <a:spLocks noChangeArrowheads="1"/>
          </p:cNvSpPr>
          <p:nvPr/>
        </p:nvSpPr>
        <p:spPr bwMode="auto">
          <a:xfrm>
            <a:off x="4657725" y="5297488"/>
            <a:ext cx="3802063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</a:pPr>
            <a:r>
              <a:rPr lang="en-US" altLang="en-US" sz="2200" i="0">
                <a:latin typeface="Gill Sans MT" panose="020B0502020104020203" pitchFamily="34" charset="0"/>
              </a:rPr>
              <a:t>demux</a:t>
            </a:r>
            <a:r>
              <a:rPr lang="ja-JP" altLang="en-US" sz="2200" i="0">
                <a:latin typeface="Gill Sans MT" panose="020B0502020104020203" pitchFamily="34" charset="0"/>
              </a:rPr>
              <a:t>’</a:t>
            </a:r>
            <a:r>
              <a:rPr lang="en-US" altLang="ja-JP" sz="2200" i="0">
                <a:latin typeface="Gill Sans MT" panose="020B0502020104020203" pitchFamily="34" charset="0"/>
              </a:rPr>
              <a:t>ed to DNS server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</a:pPr>
            <a:r>
              <a:rPr lang="en-US" altLang="en-US" sz="2200" i="0">
                <a:latin typeface="Gill Sans MT" panose="020B0502020104020203" pitchFamily="34" charset="0"/>
              </a:rPr>
              <a:t>DNS server replies to client with IP address of www.google.com </a:t>
            </a:r>
          </a:p>
        </p:txBody>
      </p:sp>
      <p:grpSp>
        <p:nvGrpSpPr>
          <p:cNvPr id="214032" name="Group 4"/>
          <p:cNvGrpSpPr>
            <a:grpSpLocks/>
          </p:cNvGrpSpPr>
          <p:nvPr/>
        </p:nvGrpSpPr>
        <p:grpSpPr bwMode="auto">
          <a:xfrm>
            <a:off x="5173663" y="2041525"/>
            <a:ext cx="757237" cy="379413"/>
            <a:chOff x="2466" y="2026"/>
            <a:chExt cx="477" cy="282"/>
          </a:xfrm>
        </p:grpSpPr>
        <p:sp>
          <p:nvSpPr>
            <p:cNvPr id="214170" name="Oval 5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i="0">
                <a:latin typeface="Arial" panose="020B0604020202020204" pitchFamily="34" charset="0"/>
              </a:endParaRPr>
            </a:p>
          </p:txBody>
        </p:sp>
        <p:sp>
          <p:nvSpPr>
            <p:cNvPr id="214171" name="Line 6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4172" name="Rectangle 7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 i="0">
                <a:latin typeface="Times New Roman" panose="02020603050405020304" pitchFamily="18" charset="0"/>
              </a:endParaRPr>
            </a:p>
          </p:txBody>
        </p:sp>
        <p:sp>
          <p:nvSpPr>
            <p:cNvPr id="214173" name="Oval 8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i="0">
                <a:latin typeface="Arial" panose="020B0604020202020204" pitchFamily="34" charset="0"/>
              </a:endParaRPr>
            </a:p>
          </p:txBody>
        </p:sp>
        <p:grpSp>
          <p:nvGrpSpPr>
            <p:cNvPr id="214174" name="Group 9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4181" name="Line 1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4182" name="Line 1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4183" name="Line 1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4175" name="Group 13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4178" name="Line 1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4179" name="Line 1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4180" name="Line 1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14176" name="Line 17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4177" name="Line 18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4033" name="Group 19"/>
          <p:cNvGrpSpPr>
            <a:grpSpLocks/>
          </p:cNvGrpSpPr>
          <p:nvPr/>
        </p:nvGrpSpPr>
        <p:grpSpPr bwMode="auto">
          <a:xfrm>
            <a:off x="6538913" y="1787525"/>
            <a:ext cx="757237" cy="379413"/>
            <a:chOff x="2466" y="2026"/>
            <a:chExt cx="477" cy="282"/>
          </a:xfrm>
        </p:grpSpPr>
        <p:sp>
          <p:nvSpPr>
            <p:cNvPr id="214156" name="Oval 20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i="0">
                <a:latin typeface="Arial" panose="020B0604020202020204" pitchFamily="34" charset="0"/>
              </a:endParaRPr>
            </a:p>
          </p:txBody>
        </p:sp>
        <p:sp>
          <p:nvSpPr>
            <p:cNvPr id="214157" name="Line 21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4158" name="Rectangle 22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 i="0">
                <a:latin typeface="Times New Roman" panose="02020603050405020304" pitchFamily="18" charset="0"/>
              </a:endParaRPr>
            </a:p>
          </p:txBody>
        </p:sp>
        <p:sp>
          <p:nvSpPr>
            <p:cNvPr id="214159" name="Oval 23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i="0">
                <a:latin typeface="Arial" panose="020B0604020202020204" pitchFamily="34" charset="0"/>
              </a:endParaRPr>
            </a:p>
          </p:txBody>
        </p:sp>
        <p:grpSp>
          <p:nvGrpSpPr>
            <p:cNvPr id="214160" name="Group 24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4167" name="Line 2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4168" name="Line 2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4169" name="Line 2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4161" name="Group 28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4164" name="Line 2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4165" name="Line 3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4166" name="Line 3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14162" name="Line 32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4163" name="Line 33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4034" name="Text Box 34"/>
          <p:cNvSpPr txBox="1">
            <a:spLocks noChangeArrowheads="1"/>
          </p:cNvSpPr>
          <p:nvPr/>
        </p:nvSpPr>
        <p:spPr bwMode="auto">
          <a:xfrm>
            <a:off x="5335588" y="2511425"/>
            <a:ext cx="18113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i="0">
                <a:solidFill>
                  <a:srgbClr val="000000"/>
                </a:solidFill>
                <a:latin typeface="Arial" panose="020B0604020202020204" pitchFamily="34" charset="0"/>
              </a:rPr>
              <a:t>Comcast network </a:t>
            </a:r>
          </a:p>
          <a:p>
            <a:pPr eaLnBrk="1" hangingPunct="1"/>
            <a:r>
              <a:rPr lang="en-US" altLang="en-US" sz="1600" i="0">
                <a:solidFill>
                  <a:srgbClr val="000000"/>
                </a:solidFill>
                <a:latin typeface="Arial" panose="020B0604020202020204" pitchFamily="34" charset="0"/>
              </a:rPr>
              <a:t>68.80.0.0/13</a:t>
            </a:r>
          </a:p>
        </p:txBody>
      </p:sp>
      <p:grpSp>
        <p:nvGrpSpPr>
          <p:cNvPr id="214035" name="Group 69"/>
          <p:cNvGrpSpPr>
            <a:grpSpLocks/>
          </p:cNvGrpSpPr>
          <p:nvPr/>
        </p:nvGrpSpPr>
        <p:grpSpPr bwMode="auto">
          <a:xfrm>
            <a:off x="7196138" y="2703513"/>
            <a:ext cx="757237" cy="379412"/>
            <a:chOff x="2466" y="2026"/>
            <a:chExt cx="477" cy="282"/>
          </a:xfrm>
        </p:grpSpPr>
        <p:sp>
          <p:nvSpPr>
            <p:cNvPr id="214142" name="Oval 70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i="0">
                <a:latin typeface="Arial" panose="020B0604020202020204" pitchFamily="34" charset="0"/>
              </a:endParaRPr>
            </a:p>
          </p:txBody>
        </p:sp>
        <p:sp>
          <p:nvSpPr>
            <p:cNvPr id="214143" name="Line 71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4144" name="Rectangle 72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 i="0">
                <a:latin typeface="Times New Roman" panose="02020603050405020304" pitchFamily="18" charset="0"/>
              </a:endParaRPr>
            </a:p>
          </p:txBody>
        </p:sp>
        <p:sp>
          <p:nvSpPr>
            <p:cNvPr id="214145" name="Oval 73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i="0">
                <a:latin typeface="Arial" panose="020B0604020202020204" pitchFamily="34" charset="0"/>
              </a:endParaRPr>
            </a:p>
          </p:txBody>
        </p:sp>
        <p:grpSp>
          <p:nvGrpSpPr>
            <p:cNvPr id="214146" name="Group 74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4153" name="Line 7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4154" name="Line 7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4155" name="Line 7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4147" name="Group 78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4150" name="Line 7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4151" name="Line 8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4152" name="Line 8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14148" name="Line 82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4149" name="Line 83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4036" name="Line 93"/>
          <p:cNvSpPr>
            <a:spLocks noChangeShapeType="1"/>
          </p:cNvSpPr>
          <p:nvPr/>
        </p:nvSpPr>
        <p:spPr bwMode="auto">
          <a:xfrm flipH="1">
            <a:off x="6915150" y="1528763"/>
            <a:ext cx="260350" cy="2587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4037" name="Text Box 139"/>
          <p:cNvSpPr txBox="1">
            <a:spLocks noChangeArrowheads="1"/>
          </p:cNvSpPr>
          <p:nvPr/>
        </p:nvSpPr>
        <p:spPr bwMode="auto">
          <a:xfrm>
            <a:off x="7367588" y="746125"/>
            <a:ext cx="123348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i="0">
                <a:solidFill>
                  <a:srgbClr val="000000"/>
                </a:solidFill>
                <a:latin typeface="Arial" panose="020B0604020202020204" pitchFamily="34" charset="0"/>
              </a:rPr>
              <a:t>DNS server</a:t>
            </a:r>
          </a:p>
          <a:p>
            <a:pPr eaLnBrk="1" hangingPunct="1"/>
            <a:endParaRPr lang="en-US" altLang="en-US" sz="1600" i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214038" name="Group 166"/>
          <p:cNvGrpSpPr>
            <a:grpSpLocks/>
          </p:cNvGrpSpPr>
          <p:nvPr/>
        </p:nvGrpSpPr>
        <p:grpSpPr bwMode="auto">
          <a:xfrm>
            <a:off x="3795713" y="2409825"/>
            <a:ext cx="1576387" cy="1287463"/>
            <a:chOff x="3228" y="1776"/>
            <a:chExt cx="252" cy="96"/>
          </a:xfrm>
        </p:grpSpPr>
        <p:sp>
          <p:nvSpPr>
            <p:cNvPr id="214140" name="Line 164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141" name="Line 165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4039" name="Group 167"/>
          <p:cNvGrpSpPr>
            <a:grpSpLocks/>
          </p:cNvGrpSpPr>
          <p:nvPr/>
        </p:nvGrpSpPr>
        <p:grpSpPr bwMode="auto">
          <a:xfrm flipH="1">
            <a:off x="5600700" y="2424113"/>
            <a:ext cx="400050" cy="152400"/>
            <a:chOff x="3228" y="1776"/>
            <a:chExt cx="252" cy="96"/>
          </a:xfrm>
        </p:grpSpPr>
        <p:sp>
          <p:nvSpPr>
            <p:cNvPr id="214138" name="Line 168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139" name="Line 169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4040" name="Group 170"/>
          <p:cNvGrpSpPr>
            <a:grpSpLocks/>
          </p:cNvGrpSpPr>
          <p:nvPr/>
        </p:nvGrpSpPr>
        <p:grpSpPr bwMode="auto">
          <a:xfrm flipH="1" flipV="1">
            <a:off x="5753100" y="1900238"/>
            <a:ext cx="400050" cy="152400"/>
            <a:chOff x="3228" y="1776"/>
            <a:chExt cx="252" cy="96"/>
          </a:xfrm>
        </p:grpSpPr>
        <p:sp>
          <p:nvSpPr>
            <p:cNvPr id="214136" name="Line 171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137" name="Line 172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4041" name="Group 173"/>
          <p:cNvGrpSpPr>
            <a:grpSpLocks/>
          </p:cNvGrpSpPr>
          <p:nvPr/>
        </p:nvGrpSpPr>
        <p:grpSpPr bwMode="auto">
          <a:xfrm flipH="1" flipV="1">
            <a:off x="7853363" y="2590800"/>
            <a:ext cx="400050" cy="152400"/>
            <a:chOff x="3228" y="1776"/>
            <a:chExt cx="252" cy="96"/>
          </a:xfrm>
        </p:grpSpPr>
        <p:sp>
          <p:nvSpPr>
            <p:cNvPr id="214134" name="Line 174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135" name="Line 175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4042" name="Group 176"/>
          <p:cNvGrpSpPr>
            <a:grpSpLocks/>
          </p:cNvGrpSpPr>
          <p:nvPr/>
        </p:nvGrpSpPr>
        <p:grpSpPr bwMode="auto">
          <a:xfrm flipV="1">
            <a:off x="7029450" y="2609850"/>
            <a:ext cx="295275" cy="114300"/>
            <a:chOff x="3228" y="1776"/>
            <a:chExt cx="252" cy="96"/>
          </a:xfrm>
        </p:grpSpPr>
        <p:sp>
          <p:nvSpPr>
            <p:cNvPr id="214132" name="Line 177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133" name="Line 178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4043" name="Group 179"/>
          <p:cNvGrpSpPr>
            <a:grpSpLocks/>
          </p:cNvGrpSpPr>
          <p:nvPr/>
        </p:nvGrpSpPr>
        <p:grpSpPr bwMode="auto">
          <a:xfrm rot="409689" flipH="1" flipV="1">
            <a:off x="7300913" y="1952625"/>
            <a:ext cx="452437" cy="57150"/>
            <a:chOff x="3228" y="1776"/>
            <a:chExt cx="252" cy="96"/>
          </a:xfrm>
        </p:grpSpPr>
        <p:sp>
          <p:nvSpPr>
            <p:cNvPr id="214130" name="Line 180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131" name="Line 181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4044" name="Group 182"/>
          <p:cNvGrpSpPr>
            <a:grpSpLocks/>
          </p:cNvGrpSpPr>
          <p:nvPr/>
        </p:nvGrpSpPr>
        <p:grpSpPr bwMode="auto">
          <a:xfrm>
            <a:off x="6443663" y="2157413"/>
            <a:ext cx="295275" cy="114300"/>
            <a:chOff x="3228" y="1776"/>
            <a:chExt cx="252" cy="96"/>
          </a:xfrm>
        </p:grpSpPr>
        <p:sp>
          <p:nvSpPr>
            <p:cNvPr id="214128" name="Line 183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129" name="Line 184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4045" name="Group 185"/>
          <p:cNvGrpSpPr>
            <a:grpSpLocks/>
          </p:cNvGrpSpPr>
          <p:nvPr/>
        </p:nvGrpSpPr>
        <p:grpSpPr bwMode="auto">
          <a:xfrm flipH="1">
            <a:off x="7081838" y="2157413"/>
            <a:ext cx="295275" cy="114300"/>
            <a:chOff x="3228" y="1776"/>
            <a:chExt cx="252" cy="96"/>
          </a:xfrm>
        </p:grpSpPr>
        <p:sp>
          <p:nvSpPr>
            <p:cNvPr id="214126" name="Line 186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127" name="Line 187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05723" name="Group 187"/>
          <p:cNvGrpSpPr>
            <a:grpSpLocks/>
          </p:cNvGrpSpPr>
          <p:nvPr/>
        </p:nvGrpSpPr>
        <p:grpSpPr bwMode="auto">
          <a:xfrm>
            <a:off x="5980113" y="438150"/>
            <a:ext cx="1316037" cy="1314450"/>
            <a:chOff x="931" y="1941"/>
            <a:chExt cx="829" cy="828"/>
          </a:xfrm>
        </p:grpSpPr>
        <p:sp>
          <p:nvSpPr>
            <p:cNvPr id="214118" name="Freeform 188"/>
            <p:cNvSpPr>
              <a:spLocks/>
            </p:cNvSpPr>
            <p:nvPr/>
          </p:nvSpPr>
          <p:spPr bwMode="auto">
            <a:xfrm>
              <a:off x="1424" y="1965"/>
              <a:ext cx="336" cy="801"/>
            </a:xfrm>
            <a:custGeom>
              <a:avLst/>
              <a:gdLst>
                <a:gd name="T0" fmla="*/ 2 w 551"/>
                <a:gd name="T1" fmla="*/ 0 h 801"/>
                <a:gd name="T2" fmla="*/ 76 w 551"/>
                <a:gd name="T3" fmla="*/ 402 h 801"/>
                <a:gd name="T4" fmla="*/ 1 w 551"/>
                <a:gd name="T5" fmla="*/ 801 h 801"/>
                <a:gd name="T6" fmla="*/ 2 w 551"/>
                <a:gd name="T7" fmla="*/ 535 h 801"/>
                <a:gd name="T8" fmla="*/ 0 w 551"/>
                <a:gd name="T9" fmla="*/ 371 h 801"/>
                <a:gd name="T10" fmla="*/ 2 w 551"/>
                <a:gd name="T11" fmla="*/ 0 h 8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1" h="801">
                  <a:moveTo>
                    <a:pt x="14" y="0"/>
                  </a:moveTo>
                  <a:lnTo>
                    <a:pt x="551" y="402"/>
                  </a:lnTo>
                  <a:lnTo>
                    <a:pt x="6" y="801"/>
                  </a:lnTo>
                  <a:lnTo>
                    <a:pt x="13" y="535"/>
                  </a:lnTo>
                  <a:lnTo>
                    <a:pt x="0" y="371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214119" name="Group 189"/>
            <p:cNvGrpSpPr>
              <a:grpSpLocks/>
            </p:cNvGrpSpPr>
            <p:nvPr/>
          </p:nvGrpSpPr>
          <p:grpSpPr bwMode="auto">
            <a:xfrm>
              <a:off x="931" y="1941"/>
              <a:ext cx="500" cy="828"/>
              <a:chOff x="569" y="2954"/>
              <a:chExt cx="500" cy="828"/>
            </a:xfrm>
          </p:grpSpPr>
          <p:sp>
            <p:nvSpPr>
              <p:cNvPr id="91241" name="Rectangle 190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1242" name="Text Box 191"/>
              <p:cNvSpPr txBox="1">
                <a:spLocks noChangeArrowheads="1"/>
              </p:cNvSpPr>
              <p:nvPr/>
            </p:nvSpPr>
            <p:spPr bwMode="auto">
              <a:xfrm>
                <a:off x="639" y="2954"/>
                <a:ext cx="385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i="0" smtClean="0">
                    <a:latin typeface="Arial" charset="0"/>
                  </a:rPr>
                  <a:t>DNS</a:t>
                </a:r>
              </a:p>
              <a:p>
                <a:pPr algn="ctr">
                  <a:defRPr/>
                </a:pPr>
                <a:r>
                  <a:rPr lang="en-US" sz="1600" i="0" smtClean="0">
                    <a:latin typeface="Arial" charset="0"/>
                  </a:rPr>
                  <a:t>UDP</a:t>
                </a:r>
              </a:p>
              <a:p>
                <a:pPr algn="ctr">
                  <a:defRPr/>
                </a:pPr>
                <a:r>
                  <a:rPr lang="en-US" sz="1600" i="0" smtClean="0">
                    <a:latin typeface="Arial" charset="0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 smtClean="0">
                    <a:latin typeface="Arial" charset="0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 smtClean="0">
                    <a:latin typeface="Arial" charset="0"/>
                  </a:rPr>
                  <a:t>Phy</a:t>
                </a:r>
              </a:p>
            </p:txBody>
          </p:sp>
          <p:sp>
            <p:nvSpPr>
              <p:cNvPr id="91243" name="Line 192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1244" name="Line 193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1245" name="Line 194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1246" name="Line 195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705732" name="Group 196"/>
          <p:cNvGrpSpPr>
            <a:grpSpLocks/>
          </p:cNvGrpSpPr>
          <p:nvPr/>
        </p:nvGrpSpPr>
        <p:grpSpPr bwMode="auto">
          <a:xfrm>
            <a:off x="4881563" y="558800"/>
            <a:ext cx="1081087" cy="1217613"/>
            <a:chOff x="1404" y="3105"/>
            <a:chExt cx="681" cy="767"/>
          </a:xfrm>
        </p:grpSpPr>
        <p:grpSp>
          <p:nvGrpSpPr>
            <p:cNvPr id="214083" name="Group 197"/>
            <p:cNvGrpSpPr>
              <a:grpSpLocks/>
            </p:cNvGrpSpPr>
            <p:nvPr/>
          </p:nvGrpSpPr>
          <p:grpSpPr bwMode="auto">
            <a:xfrm>
              <a:off x="1404" y="3355"/>
              <a:ext cx="681" cy="468"/>
              <a:chOff x="42" y="886"/>
              <a:chExt cx="681" cy="468"/>
            </a:xfrm>
          </p:grpSpPr>
          <p:grpSp>
            <p:nvGrpSpPr>
              <p:cNvPr id="214088" name="Group 198"/>
              <p:cNvGrpSpPr>
                <a:grpSpLocks/>
              </p:cNvGrpSpPr>
              <p:nvPr/>
            </p:nvGrpSpPr>
            <p:grpSpPr bwMode="auto">
              <a:xfrm>
                <a:off x="278" y="886"/>
                <a:ext cx="354" cy="154"/>
                <a:chOff x="740" y="3209"/>
                <a:chExt cx="354" cy="154"/>
              </a:xfrm>
            </p:grpSpPr>
            <p:grpSp>
              <p:nvGrpSpPr>
                <p:cNvPr id="214113" name="Group 199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290" cy="154"/>
                  <a:chOff x="844" y="3337"/>
                  <a:chExt cx="290" cy="154"/>
                </a:xfrm>
              </p:grpSpPr>
              <p:sp>
                <p:nvSpPr>
                  <p:cNvPr id="91237" name="Rectangle 200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91238" name="Text Box 20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28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smtClean="0">
                        <a:solidFill>
                          <a:schemeClr val="bg1"/>
                        </a:solidFill>
                        <a:latin typeface="Arial" charset="0"/>
                      </a:rPr>
                      <a:t>DNS</a:t>
                    </a:r>
                  </a:p>
                </p:txBody>
              </p:sp>
            </p:grpSp>
            <p:sp>
              <p:nvSpPr>
                <p:cNvPr id="91235" name="Rectangle 202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1236" name="Rectangle 203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214089" name="Group 204"/>
              <p:cNvGrpSpPr>
                <a:grpSpLocks/>
              </p:cNvGrpSpPr>
              <p:nvPr/>
            </p:nvGrpSpPr>
            <p:grpSpPr bwMode="auto">
              <a:xfrm>
                <a:off x="278" y="1034"/>
                <a:ext cx="354" cy="154"/>
                <a:chOff x="836" y="3305"/>
                <a:chExt cx="354" cy="154"/>
              </a:xfrm>
            </p:grpSpPr>
            <p:grpSp>
              <p:nvGrpSpPr>
                <p:cNvPr id="214107" name="Group 205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290" cy="154"/>
                  <a:chOff x="844" y="3337"/>
                  <a:chExt cx="290" cy="154"/>
                </a:xfrm>
              </p:grpSpPr>
              <p:sp>
                <p:nvSpPr>
                  <p:cNvPr id="91232" name="Rectangle 206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91233" name="Text Box 20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28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smtClean="0">
                        <a:solidFill>
                          <a:schemeClr val="bg1"/>
                        </a:solidFill>
                        <a:latin typeface="Arial" charset="0"/>
                      </a:rPr>
                      <a:t>DNS</a:t>
                    </a:r>
                  </a:p>
                </p:txBody>
              </p:sp>
            </p:grpSp>
            <p:grpSp>
              <p:nvGrpSpPr>
                <p:cNvPr id="214108" name="Group 208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91230" name="Rectangle 209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91231" name="Rectangle 210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</p:grpSp>
          </p:grpSp>
          <p:grpSp>
            <p:nvGrpSpPr>
              <p:cNvPr id="214090" name="Group 211"/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91226" name="Rectangle 212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1227" name="Rectangle 213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214091" name="Group 214"/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214092" name="Group 215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480" cy="154"/>
                  <a:chOff x="723" y="3453"/>
                  <a:chExt cx="480" cy="154"/>
                </a:xfrm>
              </p:grpSpPr>
              <p:grpSp>
                <p:nvGrpSpPr>
                  <p:cNvPr id="214096" name="Group 216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54" cy="154"/>
                    <a:chOff x="836" y="3305"/>
                    <a:chExt cx="354" cy="154"/>
                  </a:xfrm>
                </p:grpSpPr>
                <p:grpSp>
                  <p:nvGrpSpPr>
                    <p:cNvPr id="214099" name="Group 21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290" cy="154"/>
                      <a:chOff x="844" y="3337"/>
                      <a:chExt cx="290" cy="154"/>
                    </a:xfrm>
                  </p:grpSpPr>
                  <p:sp>
                    <p:nvSpPr>
                      <p:cNvPr id="91224" name="Rectangle 21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>
                          <a:latin typeface="Comic Sans MS" charset="0"/>
                          <a:ea typeface="ＭＳ Ｐゴシック" charset="0"/>
                        </a:endParaRPr>
                      </a:p>
                    </p:txBody>
                  </p:sp>
                  <p:sp>
                    <p:nvSpPr>
                      <p:cNvPr id="91225" name="Text Box 219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285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1pPr>
                        <a:lvl2pPr marL="742950" indent="-28575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2pPr>
                        <a:lvl3pPr marL="11430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3pPr>
                        <a:lvl4pPr marL="16002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4pPr>
                        <a:lvl5pPr marL="20574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9pPr>
                      </a:lstStyle>
                      <a:p>
                        <a:pPr>
                          <a:defRPr/>
                        </a:pPr>
                        <a:r>
                          <a:rPr lang="en-US" sz="1000" i="0" smtClean="0">
                            <a:solidFill>
                              <a:schemeClr val="bg1"/>
                            </a:solidFill>
                            <a:latin typeface="Arial" charset="0"/>
                          </a:rPr>
                          <a:t>DNS</a:t>
                        </a:r>
                      </a:p>
                    </p:txBody>
                  </p:sp>
                </p:grpSp>
                <p:grpSp>
                  <p:nvGrpSpPr>
                    <p:cNvPr id="214100" name="Group 22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91222" name="Rectangle 22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>
                          <a:latin typeface="Comic Sans MS" charset="0"/>
                          <a:ea typeface="ＭＳ Ｐゴシック" charset="0"/>
                        </a:endParaRPr>
                      </a:p>
                    </p:txBody>
                  </p:sp>
                  <p:sp>
                    <p:nvSpPr>
                      <p:cNvPr id="91223" name="Rectangle 22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>
                          <a:latin typeface="Comic Sans MS" charset="0"/>
                          <a:ea typeface="ＭＳ Ｐゴシック" charset="0"/>
                        </a:endParaRPr>
                      </a:p>
                    </p:txBody>
                  </p:sp>
                </p:grpSp>
              </p:grpSp>
              <p:sp>
                <p:nvSpPr>
                  <p:cNvPr id="91218" name="Rectangle 223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91219" name="Rectangle 224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</p:grpSp>
            <p:sp>
              <p:nvSpPr>
                <p:cNvPr id="91214" name="Rectangle 225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1215" name="Rectangle 226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1216" name="Rectangle 227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</p:grpSp>
        <p:sp>
          <p:nvSpPr>
            <p:cNvPr id="91205" name="AutoShape 228"/>
            <p:cNvSpPr>
              <a:spLocks noChangeArrowheads="1"/>
            </p:cNvSpPr>
            <p:nvPr/>
          </p:nvSpPr>
          <p:spPr bwMode="auto">
            <a:xfrm rot="10800000">
              <a:off x="1727" y="3105"/>
              <a:ext cx="240" cy="767"/>
            </a:xfrm>
            <a:prstGeom prst="downArrow">
              <a:avLst>
                <a:gd name="adj1" fmla="val 54167"/>
                <a:gd name="adj2" fmla="val 51311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214085" name="Group 229"/>
            <p:cNvGrpSpPr>
              <a:grpSpLocks/>
            </p:cNvGrpSpPr>
            <p:nvPr/>
          </p:nvGrpSpPr>
          <p:grpSpPr bwMode="auto">
            <a:xfrm>
              <a:off x="1695" y="3227"/>
              <a:ext cx="290" cy="154"/>
              <a:chOff x="844" y="3337"/>
              <a:chExt cx="290" cy="154"/>
            </a:xfrm>
          </p:grpSpPr>
          <p:sp>
            <p:nvSpPr>
              <p:cNvPr id="91207" name="Rectangle 230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1208" name="Text Box 231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28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smtClean="0">
                    <a:solidFill>
                      <a:schemeClr val="bg1"/>
                    </a:solidFill>
                    <a:latin typeface="Arial" charset="0"/>
                  </a:rPr>
                  <a:t>DNS</a:t>
                </a:r>
              </a:p>
            </p:txBody>
          </p:sp>
        </p:grpSp>
      </p:grpSp>
      <p:grpSp>
        <p:nvGrpSpPr>
          <p:cNvPr id="214048" name="Group 248"/>
          <p:cNvGrpSpPr>
            <a:grpSpLocks/>
          </p:cNvGrpSpPr>
          <p:nvPr/>
        </p:nvGrpSpPr>
        <p:grpSpPr bwMode="auto">
          <a:xfrm>
            <a:off x="7150100" y="963613"/>
            <a:ext cx="373063" cy="687387"/>
            <a:chOff x="4140" y="429"/>
            <a:chExt cx="1425" cy="2396"/>
          </a:xfrm>
        </p:grpSpPr>
        <p:sp>
          <p:nvSpPr>
            <p:cNvPr id="214051" name="Freeform 14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6 w 354"/>
                <a:gd name="T1" fmla="*/ 0 h 2742"/>
                <a:gd name="T2" fmla="*/ 145 w 354"/>
                <a:gd name="T3" fmla="*/ 164 h 2742"/>
                <a:gd name="T4" fmla="*/ 142 w 354"/>
                <a:gd name="T5" fmla="*/ 1268 h 2742"/>
                <a:gd name="T6" fmla="*/ 0 w 354"/>
                <a:gd name="T7" fmla="*/ 1325 h 2742"/>
                <a:gd name="T8" fmla="*/ 2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73" name="Rectangle 149"/>
            <p:cNvSpPr>
              <a:spLocks noChangeArrowheads="1"/>
            </p:cNvSpPr>
            <p:nvPr/>
          </p:nvSpPr>
          <p:spPr bwMode="auto">
            <a:xfrm>
              <a:off x="4207" y="429"/>
              <a:ext cx="1049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214053" name="Freeform 15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3 w 211"/>
                <a:gd name="T1" fmla="*/ 0 h 2537"/>
                <a:gd name="T2" fmla="*/ 87 w 211"/>
                <a:gd name="T3" fmla="*/ 106 h 2537"/>
                <a:gd name="T4" fmla="*/ 3 w 211"/>
                <a:gd name="T5" fmla="*/ 1208 h 2537"/>
                <a:gd name="T6" fmla="*/ 3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054" name="Freeform 15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2 h 226"/>
                <a:gd name="T4" fmla="*/ 135 w 328"/>
                <a:gd name="T5" fmla="*/ 110 h 226"/>
                <a:gd name="T6" fmla="*/ 0 w 328"/>
                <a:gd name="T7" fmla="*/ 4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76" name="Rectangle 152"/>
            <p:cNvSpPr>
              <a:spLocks noChangeArrowheads="1"/>
            </p:cNvSpPr>
            <p:nvPr/>
          </p:nvSpPr>
          <p:spPr bwMode="auto">
            <a:xfrm>
              <a:off x="4213" y="695"/>
              <a:ext cx="594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214056" name="Group 15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91202" name="AutoShape 154"/>
              <p:cNvSpPr>
                <a:spLocks noChangeArrowheads="1"/>
              </p:cNvSpPr>
              <p:nvPr/>
            </p:nvSpPr>
            <p:spPr bwMode="auto">
              <a:xfrm>
                <a:off x="611" y="2567"/>
                <a:ext cx="726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1203" name="AutoShape 155"/>
              <p:cNvSpPr>
                <a:spLocks noChangeArrowheads="1"/>
              </p:cNvSpPr>
              <p:nvPr/>
            </p:nvSpPr>
            <p:spPr bwMode="auto">
              <a:xfrm>
                <a:off x="626" y="2583"/>
                <a:ext cx="696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  <p:sp>
          <p:nvSpPr>
            <p:cNvPr id="91178" name="Rectangle 156"/>
            <p:cNvSpPr>
              <a:spLocks noChangeArrowheads="1"/>
            </p:cNvSpPr>
            <p:nvPr/>
          </p:nvSpPr>
          <p:spPr bwMode="auto">
            <a:xfrm>
              <a:off x="4225" y="1021"/>
              <a:ext cx="594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214058" name="Group 15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91200" name="AutoShape 158"/>
              <p:cNvSpPr>
                <a:spLocks noChangeArrowheads="1"/>
              </p:cNvSpPr>
              <p:nvPr/>
            </p:nvSpPr>
            <p:spPr bwMode="auto">
              <a:xfrm>
                <a:off x="613" y="2567"/>
                <a:ext cx="726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1201" name="AutoShape 159"/>
              <p:cNvSpPr>
                <a:spLocks noChangeArrowheads="1"/>
              </p:cNvSpPr>
              <p:nvPr/>
            </p:nvSpPr>
            <p:spPr bwMode="auto">
              <a:xfrm>
                <a:off x="628" y="2585"/>
                <a:ext cx="696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  <p:sp>
          <p:nvSpPr>
            <p:cNvPr id="91180" name="Rectangle 160"/>
            <p:cNvSpPr>
              <a:spLocks noChangeArrowheads="1"/>
            </p:cNvSpPr>
            <p:nvPr/>
          </p:nvSpPr>
          <p:spPr bwMode="auto">
            <a:xfrm>
              <a:off x="4219" y="1359"/>
              <a:ext cx="594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1181" name="Rectangle 161"/>
            <p:cNvSpPr>
              <a:spLocks noChangeArrowheads="1"/>
            </p:cNvSpPr>
            <p:nvPr/>
          </p:nvSpPr>
          <p:spPr bwMode="auto">
            <a:xfrm>
              <a:off x="4231" y="1657"/>
              <a:ext cx="594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214061" name="Group 16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91198" name="AutoShape 163"/>
              <p:cNvSpPr>
                <a:spLocks noChangeArrowheads="1"/>
              </p:cNvSpPr>
              <p:nvPr/>
            </p:nvSpPr>
            <p:spPr bwMode="auto">
              <a:xfrm>
                <a:off x="613" y="2581"/>
                <a:ext cx="725" cy="12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1199" name="AutoShape 164"/>
              <p:cNvSpPr>
                <a:spLocks noChangeArrowheads="1"/>
              </p:cNvSpPr>
              <p:nvPr/>
            </p:nvSpPr>
            <p:spPr bwMode="auto">
              <a:xfrm>
                <a:off x="628" y="2586"/>
                <a:ext cx="695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  <p:sp>
          <p:nvSpPr>
            <p:cNvPr id="214062" name="Freeform 16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1 h 226"/>
                <a:gd name="T4" fmla="*/ 135 w 328"/>
                <a:gd name="T5" fmla="*/ 108 h 226"/>
                <a:gd name="T6" fmla="*/ 0 w 328"/>
                <a:gd name="T7" fmla="*/ 4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14063" name="Group 16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91196" name="AutoShape 167"/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5" cy="13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1197" name="AutoShape 168"/>
              <p:cNvSpPr>
                <a:spLocks noChangeArrowheads="1"/>
              </p:cNvSpPr>
              <p:nvPr/>
            </p:nvSpPr>
            <p:spPr bwMode="auto">
              <a:xfrm>
                <a:off x="631" y="2583"/>
                <a:ext cx="695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  <p:sp>
          <p:nvSpPr>
            <p:cNvPr id="91185" name="Rectangle 169"/>
            <p:cNvSpPr>
              <a:spLocks noChangeArrowheads="1"/>
            </p:cNvSpPr>
            <p:nvPr/>
          </p:nvSpPr>
          <p:spPr bwMode="auto">
            <a:xfrm>
              <a:off x="5250" y="429"/>
              <a:ext cx="67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214065" name="Freeform 17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20 w 296"/>
                <a:gd name="T3" fmla="*/ 69 h 256"/>
                <a:gd name="T4" fmla="*/ 122 w 296"/>
                <a:gd name="T5" fmla="*/ 122 h 256"/>
                <a:gd name="T6" fmla="*/ 0 w 296"/>
                <a:gd name="T7" fmla="*/ 4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066" name="Freeform 17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26 w 304"/>
                <a:gd name="T3" fmla="*/ 79 h 288"/>
                <a:gd name="T4" fmla="*/ 118 w 304"/>
                <a:gd name="T5" fmla="*/ 139 h 288"/>
                <a:gd name="T6" fmla="*/ 3 w 304"/>
                <a:gd name="T7" fmla="*/ 6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88" name="Oval 172"/>
            <p:cNvSpPr>
              <a:spLocks noChangeArrowheads="1"/>
            </p:cNvSpPr>
            <p:nvPr/>
          </p:nvSpPr>
          <p:spPr bwMode="auto">
            <a:xfrm>
              <a:off x="5516" y="2609"/>
              <a:ext cx="49" cy="100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214068" name="Freeform 17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51 h 240"/>
                <a:gd name="T2" fmla="*/ 2 w 306"/>
                <a:gd name="T3" fmla="*/ 116 h 240"/>
                <a:gd name="T4" fmla="*/ 126 w 306"/>
                <a:gd name="T5" fmla="*/ 53 h 240"/>
                <a:gd name="T6" fmla="*/ 123 w 306"/>
                <a:gd name="T7" fmla="*/ 0 h 240"/>
                <a:gd name="T8" fmla="*/ 0 w 306"/>
                <a:gd name="T9" fmla="*/ 5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90" name="AutoShape 174"/>
            <p:cNvSpPr>
              <a:spLocks noChangeArrowheads="1"/>
            </p:cNvSpPr>
            <p:nvPr/>
          </p:nvSpPr>
          <p:spPr bwMode="auto">
            <a:xfrm>
              <a:off x="4140" y="2676"/>
              <a:ext cx="1201" cy="149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1191" name="AutoShape 175"/>
            <p:cNvSpPr>
              <a:spLocks noChangeArrowheads="1"/>
            </p:cNvSpPr>
            <p:nvPr/>
          </p:nvSpPr>
          <p:spPr bwMode="auto">
            <a:xfrm>
              <a:off x="4207" y="2709"/>
              <a:ext cx="1067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1192" name="Oval 176"/>
            <p:cNvSpPr>
              <a:spLocks noChangeArrowheads="1"/>
            </p:cNvSpPr>
            <p:nvPr/>
          </p:nvSpPr>
          <p:spPr bwMode="auto">
            <a:xfrm>
              <a:off x="4310" y="2382"/>
              <a:ext cx="158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1193" name="Oval 177"/>
            <p:cNvSpPr>
              <a:spLocks noChangeArrowheads="1"/>
            </p:cNvSpPr>
            <p:nvPr/>
          </p:nvSpPr>
          <p:spPr bwMode="auto">
            <a:xfrm>
              <a:off x="4486" y="2382"/>
              <a:ext cx="158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1194" name="Oval 178"/>
            <p:cNvSpPr>
              <a:spLocks noChangeArrowheads="1"/>
            </p:cNvSpPr>
            <p:nvPr/>
          </p:nvSpPr>
          <p:spPr bwMode="auto">
            <a:xfrm>
              <a:off x="4661" y="2382"/>
              <a:ext cx="158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1195" name="Rectangle 179"/>
            <p:cNvSpPr>
              <a:spLocks noChangeArrowheads="1"/>
            </p:cNvSpPr>
            <p:nvPr/>
          </p:nvSpPr>
          <p:spPr bwMode="auto">
            <a:xfrm>
              <a:off x="5062" y="1835"/>
              <a:ext cx="85" cy="764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sp>
        <p:nvSpPr>
          <p:cNvPr id="279" name="Title 1"/>
          <p:cNvSpPr>
            <a:spLocks noGrp="1"/>
          </p:cNvSpPr>
          <p:nvPr>
            <p:ph type="title"/>
          </p:nvPr>
        </p:nvSpPr>
        <p:spPr>
          <a:xfrm>
            <a:off x="0" y="-15648"/>
            <a:ext cx="7874000" cy="683305"/>
          </a:xfrm>
        </p:spPr>
        <p:txBody>
          <a:bodyPr lIns="0" rIns="0">
            <a:noAutofit/>
          </a:bodyPr>
          <a:lstStyle/>
          <a:p>
            <a:r>
              <a:rPr lang="en-US" sz="2800" dirty="0" smtClean="0"/>
              <a:t>Putting it all together: A day and a life of a web </a:t>
            </a:r>
            <a:r>
              <a:rPr lang="en-US" sz="2800" dirty="0" err="1" smtClean="0"/>
              <a:t>req</a:t>
            </a:r>
            <a:endParaRPr lang="en-US" sz="2800" dirty="0"/>
          </a:p>
        </p:txBody>
      </p:sp>
      <p:sp>
        <p:nvSpPr>
          <p:cNvPr id="280" name="TextBox 279"/>
          <p:cNvSpPr txBox="1"/>
          <p:nvPr/>
        </p:nvSpPr>
        <p:spPr>
          <a:xfrm>
            <a:off x="30880" y="573088"/>
            <a:ext cx="19127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Using DNS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426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0.00995 L 0.32587 -0.01018 L 0.22726 0.14666 " pathEditMode="relative" rAng="0" ptsTypes="AAA">
                                      <p:cBhvr>
                                        <p:cTn id="12" dur="2000" fill="hold"/>
                                        <p:tgtEl>
                                          <p:spTgt spid="7056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85" y="781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726 0.14666 L 0.29844 0.14527 L 0.46528 -0.03516 L 0.46406 -0.16678 " pathEditMode="relative" rAng="0" ptsTypes="AAAA">
                                      <p:cBhvr>
                                        <p:cTn id="18" dur="2000" fill="hold"/>
                                        <p:tgtEl>
                                          <p:spTgt spid="7056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92" y="-1568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705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705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5639" grpId="0"/>
      <p:bldP spid="705640" grpId="0"/>
      <p:bldP spid="705641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41" name="Group 231"/>
          <p:cNvGrpSpPr>
            <a:grpSpLocks/>
          </p:cNvGrpSpPr>
          <p:nvPr/>
        </p:nvGrpSpPr>
        <p:grpSpPr bwMode="auto">
          <a:xfrm>
            <a:off x="773113" y="1273175"/>
            <a:ext cx="3554412" cy="3067050"/>
            <a:chOff x="773113" y="1273175"/>
            <a:chExt cx="3554412" cy="3066395"/>
          </a:xfrm>
        </p:grpSpPr>
        <p:sp>
          <p:nvSpPr>
            <p:cNvPr id="215267" name="Freeform 3"/>
            <p:cNvSpPr>
              <a:spLocks/>
            </p:cNvSpPr>
            <p:nvPr/>
          </p:nvSpPr>
          <p:spPr bwMode="auto">
            <a:xfrm>
              <a:off x="773113" y="1273175"/>
              <a:ext cx="3554412" cy="2754313"/>
            </a:xfrm>
            <a:custGeom>
              <a:avLst/>
              <a:gdLst>
                <a:gd name="T0" fmla="*/ 2147483647 w 2406"/>
                <a:gd name="T1" fmla="*/ 2147483647 h 958"/>
                <a:gd name="T2" fmla="*/ 2147483647 w 2406"/>
                <a:gd name="T3" fmla="*/ 2147483647 h 958"/>
                <a:gd name="T4" fmla="*/ 2147483647 w 2406"/>
                <a:gd name="T5" fmla="*/ 2147483647 h 958"/>
                <a:gd name="T6" fmla="*/ 2147483647 w 2406"/>
                <a:gd name="T7" fmla="*/ 2147483647 h 958"/>
                <a:gd name="T8" fmla="*/ 2147483647 w 2406"/>
                <a:gd name="T9" fmla="*/ 2147483647 h 958"/>
                <a:gd name="T10" fmla="*/ 2147483647 w 2406"/>
                <a:gd name="T11" fmla="*/ 2147483647 h 958"/>
                <a:gd name="T12" fmla="*/ 2147483647 w 2406"/>
                <a:gd name="T13" fmla="*/ 2147483647 h 958"/>
                <a:gd name="T14" fmla="*/ 2147483647 w 2406"/>
                <a:gd name="T15" fmla="*/ 2147483647 h 958"/>
                <a:gd name="T16" fmla="*/ 2147483647 w 2406"/>
                <a:gd name="T17" fmla="*/ 2147483647 h 958"/>
                <a:gd name="T18" fmla="*/ 2147483647 w 2406"/>
                <a:gd name="T19" fmla="*/ 2147483647 h 958"/>
                <a:gd name="T20" fmla="*/ 2147483647 w 2406"/>
                <a:gd name="T21" fmla="*/ 2147483647 h 958"/>
                <a:gd name="T22" fmla="*/ 2147483647 w 2406"/>
                <a:gd name="T23" fmla="*/ 2147483647 h 958"/>
                <a:gd name="T24" fmla="*/ 2147483647 w 2406"/>
                <a:gd name="T25" fmla="*/ 2147483647 h 9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06"/>
                <a:gd name="T40" fmla="*/ 0 h 958"/>
                <a:gd name="T41" fmla="*/ 2406 w 2406"/>
                <a:gd name="T42" fmla="*/ 958 h 95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06" h="958">
                  <a:moveTo>
                    <a:pt x="2192" y="274"/>
                  </a:moveTo>
                  <a:cubicBezTo>
                    <a:pt x="1978" y="94"/>
                    <a:pt x="1990" y="122"/>
                    <a:pt x="1857" y="77"/>
                  </a:cubicBezTo>
                  <a:cubicBezTo>
                    <a:pt x="1724" y="32"/>
                    <a:pt x="1584" y="0"/>
                    <a:pt x="1393" y="7"/>
                  </a:cubicBezTo>
                  <a:cubicBezTo>
                    <a:pt x="1202" y="14"/>
                    <a:pt x="898" y="84"/>
                    <a:pt x="713" y="122"/>
                  </a:cubicBezTo>
                  <a:cubicBezTo>
                    <a:pt x="528" y="160"/>
                    <a:pt x="395" y="168"/>
                    <a:pt x="280" y="234"/>
                  </a:cubicBezTo>
                  <a:cubicBezTo>
                    <a:pt x="166" y="301"/>
                    <a:pt x="52" y="432"/>
                    <a:pt x="26" y="522"/>
                  </a:cubicBezTo>
                  <a:cubicBezTo>
                    <a:pt x="0" y="612"/>
                    <a:pt x="81" y="711"/>
                    <a:pt x="122" y="773"/>
                  </a:cubicBezTo>
                  <a:cubicBezTo>
                    <a:pt x="163" y="835"/>
                    <a:pt x="99" y="877"/>
                    <a:pt x="273" y="894"/>
                  </a:cubicBezTo>
                  <a:cubicBezTo>
                    <a:pt x="447" y="911"/>
                    <a:pt x="938" y="866"/>
                    <a:pt x="1169" y="876"/>
                  </a:cubicBezTo>
                  <a:cubicBezTo>
                    <a:pt x="1400" y="886"/>
                    <a:pt x="1499" y="950"/>
                    <a:pt x="1659" y="954"/>
                  </a:cubicBezTo>
                  <a:cubicBezTo>
                    <a:pt x="1819" y="958"/>
                    <a:pt x="2014" y="958"/>
                    <a:pt x="2129" y="897"/>
                  </a:cubicBezTo>
                  <a:cubicBezTo>
                    <a:pt x="2244" y="836"/>
                    <a:pt x="2327" y="856"/>
                    <a:pt x="2350" y="591"/>
                  </a:cubicBezTo>
                  <a:cubicBezTo>
                    <a:pt x="2373" y="326"/>
                    <a:pt x="2406" y="454"/>
                    <a:pt x="2192" y="274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68" name="Line 36"/>
            <p:cNvSpPr>
              <a:spLocks noChangeShapeType="1"/>
            </p:cNvSpPr>
            <p:nvPr/>
          </p:nvSpPr>
          <p:spPr bwMode="auto">
            <a:xfrm flipV="1">
              <a:off x="3775075" y="2344738"/>
              <a:ext cx="155575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69" name="Line 43"/>
            <p:cNvSpPr>
              <a:spLocks noChangeShapeType="1"/>
            </p:cNvSpPr>
            <p:nvPr/>
          </p:nvSpPr>
          <p:spPr bwMode="auto">
            <a:xfrm flipV="1">
              <a:off x="2665413" y="2517775"/>
              <a:ext cx="6953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70" name="Line 44"/>
            <p:cNvSpPr>
              <a:spLocks noChangeShapeType="1"/>
            </p:cNvSpPr>
            <p:nvPr/>
          </p:nvSpPr>
          <p:spPr bwMode="auto">
            <a:xfrm flipV="1">
              <a:off x="3924300" y="2201863"/>
              <a:ext cx="138113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71" name="Line 48"/>
            <p:cNvSpPr>
              <a:spLocks noChangeShapeType="1"/>
            </p:cNvSpPr>
            <p:nvPr/>
          </p:nvSpPr>
          <p:spPr bwMode="auto">
            <a:xfrm flipV="1">
              <a:off x="3279775" y="2736850"/>
              <a:ext cx="512763" cy="6127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93" name="Text Box 240"/>
            <p:cNvSpPr txBox="1">
              <a:spLocks noChangeArrowheads="1"/>
            </p:cNvSpPr>
            <p:nvPr/>
          </p:nvSpPr>
          <p:spPr bwMode="auto">
            <a:xfrm>
              <a:off x="2562225" y="3815807"/>
              <a:ext cx="1211263" cy="523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router</a:t>
              </a:r>
            </a:p>
            <a:p>
              <a:pPr>
                <a:defRPr/>
              </a:pPr>
              <a:r>
                <a:rPr lang="en-US" sz="140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(runs DHCP)</a:t>
              </a:r>
            </a:p>
          </p:txBody>
        </p:sp>
        <p:grpSp>
          <p:nvGrpSpPr>
            <p:cNvPr id="215273" name="Group 356"/>
            <p:cNvGrpSpPr>
              <a:grpSpLocks/>
            </p:cNvGrpSpPr>
            <p:nvPr/>
          </p:nvGrpSpPr>
          <p:grpSpPr bwMode="auto">
            <a:xfrm>
              <a:off x="1653422" y="1982680"/>
              <a:ext cx="843032" cy="814871"/>
              <a:chOff x="313" y="1497"/>
              <a:chExt cx="1152" cy="1014"/>
            </a:xfrm>
          </p:grpSpPr>
          <p:pic>
            <p:nvPicPr>
              <p:cNvPr id="215325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326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239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6925" y="2423867"/>
              <a:ext cx="879475" cy="349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241" name="Rectangle 43"/>
            <p:cNvSpPr>
              <a:spLocks noChangeArrowheads="1"/>
            </p:cNvSpPr>
            <p:nvPr/>
          </p:nvSpPr>
          <p:spPr bwMode="auto">
            <a:xfrm rot="16200000" flipH="1">
              <a:off x="3589349" y="3549138"/>
              <a:ext cx="104753" cy="244475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242" name="Rectangle 43"/>
            <p:cNvSpPr>
              <a:spLocks noChangeArrowheads="1"/>
            </p:cNvSpPr>
            <p:nvPr/>
          </p:nvSpPr>
          <p:spPr bwMode="auto">
            <a:xfrm rot="2460490">
              <a:off x="3206750" y="3274585"/>
              <a:ext cx="82550" cy="247597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243" name="Rectangle 43"/>
            <p:cNvSpPr>
              <a:spLocks noChangeArrowheads="1"/>
            </p:cNvSpPr>
            <p:nvPr/>
          </p:nvSpPr>
          <p:spPr bwMode="auto">
            <a:xfrm rot="-5400000">
              <a:off x="2499531" y="2388124"/>
              <a:ext cx="111101" cy="296863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+mn-ea"/>
              </a:endParaRPr>
            </a:p>
          </p:txBody>
        </p:sp>
        <p:grpSp>
          <p:nvGrpSpPr>
            <p:cNvPr id="215278" name="Group 248"/>
            <p:cNvGrpSpPr>
              <a:grpSpLocks/>
            </p:cNvGrpSpPr>
            <p:nvPr/>
          </p:nvGrpSpPr>
          <p:grpSpPr bwMode="auto">
            <a:xfrm>
              <a:off x="2597285" y="3210128"/>
              <a:ext cx="332569" cy="581078"/>
              <a:chOff x="4140" y="429"/>
              <a:chExt cx="1425" cy="2396"/>
            </a:xfrm>
          </p:grpSpPr>
          <p:sp>
            <p:nvSpPr>
              <p:cNvPr id="215293" name="Freeform 148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6 w 354"/>
                  <a:gd name="T1" fmla="*/ 0 h 2742"/>
                  <a:gd name="T2" fmla="*/ 145 w 354"/>
                  <a:gd name="T3" fmla="*/ 164 h 2742"/>
                  <a:gd name="T4" fmla="*/ 142 w 354"/>
                  <a:gd name="T5" fmla="*/ 1268 h 2742"/>
                  <a:gd name="T6" fmla="*/ 0 w 354"/>
                  <a:gd name="T7" fmla="*/ 1325 h 2742"/>
                  <a:gd name="T8" fmla="*/ 26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15" name="Rectangle 149"/>
              <p:cNvSpPr>
                <a:spLocks noChangeArrowheads="1"/>
              </p:cNvSpPr>
              <p:nvPr/>
            </p:nvSpPr>
            <p:spPr bwMode="auto">
              <a:xfrm>
                <a:off x="4207" y="426"/>
                <a:ext cx="1048" cy="2291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215295" name="Freeform 150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3 w 211"/>
                  <a:gd name="T1" fmla="*/ 0 h 2537"/>
                  <a:gd name="T2" fmla="*/ 87 w 211"/>
                  <a:gd name="T3" fmla="*/ 106 h 2537"/>
                  <a:gd name="T4" fmla="*/ 3 w 211"/>
                  <a:gd name="T5" fmla="*/ 1208 h 2537"/>
                  <a:gd name="T6" fmla="*/ 3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296" name="Freeform 151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36 w 328"/>
                  <a:gd name="T3" fmla="*/ 62 h 226"/>
                  <a:gd name="T4" fmla="*/ 135 w 328"/>
                  <a:gd name="T5" fmla="*/ 110 h 226"/>
                  <a:gd name="T6" fmla="*/ 0 w 328"/>
                  <a:gd name="T7" fmla="*/ 4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18" name="Rectangle 152"/>
              <p:cNvSpPr>
                <a:spLocks noChangeArrowheads="1"/>
              </p:cNvSpPr>
              <p:nvPr/>
            </p:nvSpPr>
            <p:spPr bwMode="auto">
              <a:xfrm>
                <a:off x="4214" y="688"/>
                <a:ext cx="592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grpSp>
            <p:nvGrpSpPr>
              <p:cNvPr id="215298" name="Group 153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92444" name="AutoShape 154"/>
                <p:cNvSpPr>
                  <a:spLocks noChangeArrowheads="1"/>
                </p:cNvSpPr>
                <p:nvPr/>
              </p:nvSpPr>
              <p:spPr bwMode="auto">
                <a:xfrm>
                  <a:off x="617" y="2569"/>
                  <a:ext cx="721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2445" name="AutoShape 155"/>
                <p:cNvSpPr>
                  <a:spLocks noChangeArrowheads="1"/>
                </p:cNvSpPr>
                <p:nvPr/>
              </p:nvSpPr>
              <p:spPr bwMode="auto">
                <a:xfrm>
                  <a:off x="634" y="2587"/>
                  <a:ext cx="688" cy="10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92420" name="Rectangle 156"/>
              <p:cNvSpPr>
                <a:spLocks noChangeArrowheads="1"/>
              </p:cNvSpPr>
              <p:nvPr/>
            </p:nvSpPr>
            <p:spPr bwMode="auto">
              <a:xfrm>
                <a:off x="4221" y="1015"/>
                <a:ext cx="599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grpSp>
            <p:nvGrpSpPr>
              <p:cNvPr id="215300" name="Group 157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92442" name="AutoShape 158"/>
                <p:cNvSpPr>
                  <a:spLocks noChangeArrowheads="1"/>
                </p:cNvSpPr>
                <p:nvPr/>
              </p:nvSpPr>
              <p:spPr bwMode="auto">
                <a:xfrm>
                  <a:off x="611" y="2570"/>
                  <a:ext cx="730" cy="13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2443" name="AutoShape 159"/>
                <p:cNvSpPr>
                  <a:spLocks noChangeArrowheads="1"/>
                </p:cNvSpPr>
                <p:nvPr/>
              </p:nvSpPr>
              <p:spPr bwMode="auto">
                <a:xfrm>
                  <a:off x="628" y="2583"/>
                  <a:ext cx="696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92422" name="Rectangle 160"/>
              <p:cNvSpPr>
                <a:spLocks noChangeArrowheads="1"/>
              </p:cNvSpPr>
              <p:nvPr/>
            </p:nvSpPr>
            <p:spPr bwMode="auto">
              <a:xfrm>
                <a:off x="4214" y="1356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423" name="Rectangle 161"/>
              <p:cNvSpPr>
                <a:spLocks noChangeArrowheads="1"/>
              </p:cNvSpPr>
              <p:nvPr/>
            </p:nvSpPr>
            <p:spPr bwMode="auto">
              <a:xfrm>
                <a:off x="4228" y="1657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grpSp>
            <p:nvGrpSpPr>
              <p:cNvPr id="215303" name="Group 162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92440" name="AutoShape 163"/>
                <p:cNvSpPr>
                  <a:spLocks noChangeArrowheads="1"/>
                </p:cNvSpPr>
                <p:nvPr/>
              </p:nvSpPr>
              <p:spPr bwMode="auto">
                <a:xfrm>
                  <a:off x="618" y="2571"/>
                  <a:ext cx="720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2441" name="AutoShape 164"/>
                <p:cNvSpPr>
                  <a:spLocks noChangeArrowheads="1"/>
                </p:cNvSpPr>
                <p:nvPr/>
              </p:nvSpPr>
              <p:spPr bwMode="auto">
                <a:xfrm>
                  <a:off x="635" y="2589"/>
                  <a:ext cx="686" cy="10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215304" name="Freeform 165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36 w 328"/>
                  <a:gd name="T3" fmla="*/ 61 h 226"/>
                  <a:gd name="T4" fmla="*/ 135 w 328"/>
                  <a:gd name="T5" fmla="*/ 108 h 226"/>
                  <a:gd name="T6" fmla="*/ 0 w 328"/>
                  <a:gd name="T7" fmla="*/ 4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15305" name="Group 166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92438" name="AutoShape 167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29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2439" name="AutoShape 168"/>
                <p:cNvSpPr>
                  <a:spLocks noChangeArrowheads="1"/>
                </p:cNvSpPr>
                <p:nvPr/>
              </p:nvSpPr>
              <p:spPr bwMode="auto">
                <a:xfrm>
                  <a:off x="630" y="2584"/>
                  <a:ext cx="695" cy="10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92427" name="Rectangle 169"/>
              <p:cNvSpPr>
                <a:spLocks noChangeArrowheads="1"/>
              </p:cNvSpPr>
              <p:nvPr/>
            </p:nvSpPr>
            <p:spPr bwMode="auto">
              <a:xfrm>
                <a:off x="5255" y="426"/>
                <a:ext cx="68" cy="2297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215307" name="Freeform 170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20 w 296"/>
                  <a:gd name="T3" fmla="*/ 69 h 256"/>
                  <a:gd name="T4" fmla="*/ 122 w 296"/>
                  <a:gd name="T5" fmla="*/ 122 h 256"/>
                  <a:gd name="T6" fmla="*/ 0 w 296"/>
                  <a:gd name="T7" fmla="*/ 4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308" name="Freeform 171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26 w 304"/>
                  <a:gd name="T3" fmla="*/ 79 h 288"/>
                  <a:gd name="T4" fmla="*/ 118 w 304"/>
                  <a:gd name="T5" fmla="*/ 139 h 288"/>
                  <a:gd name="T6" fmla="*/ 3 w 304"/>
                  <a:gd name="T7" fmla="*/ 6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30" name="Oval 172"/>
              <p:cNvSpPr>
                <a:spLocks noChangeArrowheads="1"/>
              </p:cNvSpPr>
              <p:nvPr/>
            </p:nvSpPr>
            <p:spPr bwMode="auto">
              <a:xfrm>
                <a:off x="5520" y="2612"/>
                <a:ext cx="48" cy="9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215310" name="Freeform 173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51 h 240"/>
                  <a:gd name="T2" fmla="*/ 2 w 306"/>
                  <a:gd name="T3" fmla="*/ 116 h 240"/>
                  <a:gd name="T4" fmla="*/ 126 w 306"/>
                  <a:gd name="T5" fmla="*/ 53 h 240"/>
                  <a:gd name="T6" fmla="*/ 123 w 306"/>
                  <a:gd name="T7" fmla="*/ 0 h 240"/>
                  <a:gd name="T8" fmla="*/ 0 w 306"/>
                  <a:gd name="T9" fmla="*/ 51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32" name="AutoShape 174"/>
              <p:cNvSpPr>
                <a:spLocks noChangeArrowheads="1"/>
              </p:cNvSpPr>
              <p:nvPr/>
            </p:nvSpPr>
            <p:spPr bwMode="auto">
              <a:xfrm>
                <a:off x="4139" y="2678"/>
                <a:ext cx="1204" cy="164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433" name="AutoShape 175"/>
              <p:cNvSpPr>
                <a:spLocks noChangeArrowheads="1"/>
              </p:cNvSpPr>
              <p:nvPr/>
            </p:nvSpPr>
            <p:spPr bwMode="auto">
              <a:xfrm>
                <a:off x="4207" y="2717"/>
                <a:ext cx="1068" cy="8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434" name="Oval 176"/>
              <p:cNvSpPr>
                <a:spLocks noChangeArrowheads="1"/>
              </p:cNvSpPr>
              <p:nvPr/>
            </p:nvSpPr>
            <p:spPr bwMode="auto">
              <a:xfrm>
                <a:off x="4309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435" name="Oval 177"/>
              <p:cNvSpPr>
                <a:spLocks noChangeArrowheads="1"/>
              </p:cNvSpPr>
              <p:nvPr/>
            </p:nvSpPr>
            <p:spPr bwMode="auto">
              <a:xfrm>
                <a:off x="4486" y="2383"/>
                <a:ext cx="163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solidFill>
                    <a:srgbClr val="FF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436" name="Oval 178"/>
              <p:cNvSpPr>
                <a:spLocks noChangeArrowheads="1"/>
              </p:cNvSpPr>
              <p:nvPr/>
            </p:nvSpPr>
            <p:spPr bwMode="auto">
              <a:xfrm>
                <a:off x="4663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437" name="Rectangle 179"/>
              <p:cNvSpPr>
                <a:spLocks noChangeArrowheads="1"/>
              </p:cNvSpPr>
              <p:nvPr/>
            </p:nvSpPr>
            <p:spPr bwMode="auto">
              <a:xfrm>
                <a:off x="5065" y="1834"/>
                <a:ext cx="82" cy="772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</p:grpSp>
        <p:grpSp>
          <p:nvGrpSpPr>
            <p:cNvPr id="215279" name="Group 48"/>
            <p:cNvGrpSpPr>
              <a:grpSpLocks/>
            </p:cNvGrpSpPr>
            <p:nvPr/>
          </p:nvGrpSpPr>
          <p:grpSpPr bwMode="auto">
            <a:xfrm>
              <a:off x="2795471" y="3465563"/>
              <a:ext cx="735669" cy="376863"/>
              <a:chOff x="3600" y="219"/>
              <a:chExt cx="360" cy="175"/>
            </a:xfrm>
          </p:grpSpPr>
          <p:sp>
            <p:nvSpPr>
              <p:cNvPr id="92401" name="Oval 4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402" name="Line 5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403" name="Line 5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404" name="Rectangle 5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3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 i="0">
                  <a:solidFill>
                    <a:srgbClr val="000000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92405" name="Oval 5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grpSp>
            <p:nvGrpSpPr>
              <p:cNvPr id="215285" name="Group 5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92411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2412" name="Line 5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2413" name="Line 5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215286" name="Group 5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92408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2409" name="Line 6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2410" name="Line 61"/>
                <p:cNvSpPr>
                  <a:spLocks noChangeShapeType="1"/>
                </p:cNvSpPr>
                <p:nvPr/>
              </p:nvSpPr>
              <p:spPr bwMode="auto">
                <a:xfrm>
                  <a:off x="2894" y="853"/>
                  <a:ext cx="52" cy="9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</p:grpSp>
      </p:grpSp>
      <p:sp>
        <p:nvSpPr>
          <p:cNvPr id="215044" name="Freeform 293"/>
          <p:cNvSpPr>
            <a:spLocks/>
          </p:cNvSpPr>
          <p:nvPr/>
        </p:nvSpPr>
        <p:spPr bwMode="auto">
          <a:xfrm>
            <a:off x="322263" y="4619625"/>
            <a:ext cx="3963987" cy="1716088"/>
          </a:xfrm>
          <a:custGeom>
            <a:avLst/>
            <a:gdLst>
              <a:gd name="T0" fmla="*/ 2147483647 w 2497"/>
              <a:gd name="T1" fmla="*/ 2147483647 h 1081"/>
              <a:gd name="T2" fmla="*/ 2147483647 w 2497"/>
              <a:gd name="T3" fmla="*/ 2147483647 h 1081"/>
              <a:gd name="T4" fmla="*/ 2147483647 w 2497"/>
              <a:gd name="T5" fmla="*/ 2147483647 h 1081"/>
              <a:gd name="T6" fmla="*/ 2147483647 w 2497"/>
              <a:gd name="T7" fmla="*/ 2147483647 h 1081"/>
              <a:gd name="T8" fmla="*/ 2147483647 w 2497"/>
              <a:gd name="T9" fmla="*/ 2147483647 h 1081"/>
              <a:gd name="T10" fmla="*/ 2147483647 w 2497"/>
              <a:gd name="T11" fmla="*/ 2147483647 h 1081"/>
              <a:gd name="T12" fmla="*/ 2147483647 w 2497"/>
              <a:gd name="T13" fmla="*/ 2147483647 h 1081"/>
              <a:gd name="T14" fmla="*/ 2147483647 w 2497"/>
              <a:gd name="T15" fmla="*/ 2147483647 h 1081"/>
              <a:gd name="T16" fmla="*/ 2147483647 w 2497"/>
              <a:gd name="T17" fmla="*/ 2147483647 h 1081"/>
              <a:gd name="T18" fmla="*/ 2147483647 w 2497"/>
              <a:gd name="T19" fmla="*/ 2147483647 h 1081"/>
              <a:gd name="T20" fmla="*/ 2147483647 w 2497"/>
              <a:gd name="T21" fmla="*/ 2147483647 h 1081"/>
              <a:gd name="T22" fmla="*/ 2147483647 w 2497"/>
              <a:gd name="T23" fmla="*/ 2147483647 h 1081"/>
              <a:gd name="T24" fmla="*/ 2147483647 w 2497"/>
              <a:gd name="T25" fmla="*/ 2147483647 h 1081"/>
              <a:gd name="T26" fmla="*/ 2147483647 w 2497"/>
              <a:gd name="T27" fmla="*/ 2147483647 h 1081"/>
              <a:gd name="T28" fmla="*/ 2147483647 w 2497"/>
              <a:gd name="T29" fmla="*/ 2147483647 h 1081"/>
              <a:gd name="T30" fmla="*/ 2147483647 w 2497"/>
              <a:gd name="T31" fmla="*/ 2147483647 h 108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497" h="1081">
                <a:moveTo>
                  <a:pt x="475" y="274"/>
                </a:moveTo>
                <a:cubicBezTo>
                  <a:pt x="381" y="316"/>
                  <a:pt x="280" y="389"/>
                  <a:pt x="204" y="437"/>
                </a:cubicBezTo>
                <a:cubicBezTo>
                  <a:pt x="128" y="485"/>
                  <a:pt x="42" y="503"/>
                  <a:pt x="21" y="559"/>
                </a:cubicBezTo>
                <a:cubicBezTo>
                  <a:pt x="0" y="615"/>
                  <a:pt x="56" y="734"/>
                  <a:pt x="75" y="776"/>
                </a:cubicBezTo>
                <a:cubicBezTo>
                  <a:pt x="94" y="818"/>
                  <a:pt x="116" y="789"/>
                  <a:pt x="136" y="810"/>
                </a:cubicBezTo>
                <a:cubicBezTo>
                  <a:pt x="156" y="831"/>
                  <a:pt x="167" y="876"/>
                  <a:pt x="197" y="905"/>
                </a:cubicBezTo>
                <a:cubicBezTo>
                  <a:pt x="227" y="934"/>
                  <a:pt x="231" y="970"/>
                  <a:pt x="319" y="986"/>
                </a:cubicBezTo>
                <a:cubicBezTo>
                  <a:pt x="407" y="1002"/>
                  <a:pt x="554" y="1003"/>
                  <a:pt x="726" y="1000"/>
                </a:cubicBezTo>
                <a:cubicBezTo>
                  <a:pt x="898" y="997"/>
                  <a:pt x="1146" y="961"/>
                  <a:pt x="1349" y="966"/>
                </a:cubicBezTo>
                <a:cubicBezTo>
                  <a:pt x="1552" y="971"/>
                  <a:pt x="1785" y="1028"/>
                  <a:pt x="1945" y="1033"/>
                </a:cubicBezTo>
                <a:cubicBezTo>
                  <a:pt x="2105" y="1038"/>
                  <a:pt x="2225" y="1081"/>
                  <a:pt x="2311" y="993"/>
                </a:cubicBezTo>
                <a:cubicBezTo>
                  <a:pt x="2397" y="905"/>
                  <a:pt x="2497" y="662"/>
                  <a:pt x="2460" y="506"/>
                </a:cubicBezTo>
                <a:cubicBezTo>
                  <a:pt x="2423" y="350"/>
                  <a:pt x="2280" y="116"/>
                  <a:pt x="2088" y="58"/>
                </a:cubicBezTo>
                <a:cubicBezTo>
                  <a:pt x="1896" y="0"/>
                  <a:pt x="1528" y="138"/>
                  <a:pt x="1308" y="159"/>
                </a:cubicBezTo>
                <a:cubicBezTo>
                  <a:pt x="1088" y="180"/>
                  <a:pt x="906" y="167"/>
                  <a:pt x="766" y="186"/>
                </a:cubicBezTo>
                <a:cubicBezTo>
                  <a:pt x="626" y="205"/>
                  <a:pt x="569" y="232"/>
                  <a:pt x="475" y="274"/>
                </a:cubicBezTo>
                <a:close/>
              </a:path>
            </a:pathLst>
          </a:custGeom>
          <a:gradFill rotWithShape="1">
            <a:gsLst>
              <a:gs pos="0">
                <a:srgbClr val="00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15045" name="Freeform 292"/>
          <p:cNvSpPr>
            <a:spLocks/>
          </p:cNvSpPr>
          <p:nvPr/>
        </p:nvSpPr>
        <p:spPr bwMode="auto">
          <a:xfrm>
            <a:off x="4751388" y="871538"/>
            <a:ext cx="1919287" cy="2227262"/>
          </a:xfrm>
          <a:custGeom>
            <a:avLst/>
            <a:gdLst>
              <a:gd name="T0" fmla="*/ 2147483647 w 1209"/>
              <a:gd name="T1" fmla="*/ 2147483647 h 1403"/>
              <a:gd name="T2" fmla="*/ 2147483647 w 1209"/>
              <a:gd name="T3" fmla="*/ 2147483647 h 1403"/>
              <a:gd name="T4" fmla="*/ 2147483647 w 1209"/>
              <a:gd name="T5" fmla="*/ 2147483647 h 1403"/>
              <a:gd name="T6" fmla="*/ 2147483647 w 1209"/>
              <a:gd name="T7" fmla="*/ 2147483647 h 1403"/>
              <a:gd name="T8" fmla="*/ 2147483647 w 1209"/>
              <a:gd name="T9" fmla="*/ 2147483647 h 1403"/>
              <a:gd name="T10" fmla="*/ 2147483647 w 1209"/>
              <a:gd name="T11" fmla="*/ 2147483647 h 1403"/>
              <a:gd name="T12" fmla="*/ 2147483647 w 1209"/>
              <a:gd name="T13" fmla="*/ 2147483647 h 1403"/>
              <a:gd name="T14" fmla="*/ 2147483647 w 1209"/>
              <a:gd name="T15" fmla="*/ 2147483647 h 1403"/>
              <a:gd name="T16" fmla="*/ 2147483647 w 1209"/>
              <a:gd name="T17" fmla="*/ 2147483647 h 1403"/>
              <a:gd name="T18" fmla="*/ 2147483647 w 1209"/>
              <a:gd name="T19" fmla="*/ 2147483647 h 1403"/>
              <a:gd name="T20" fmla="*/ 2147483647 w 1209"/>
              <a:gd name="T21" fmla="*/ 2147483647 h 1403"/>
              <a:gd name="T22" fmla="*/ 2147483647 w 1209"/>
              <a:gd name="T23" fmla="*/ 2147483647 h 140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09" h="1403">
                <a:moveTo>
                  <a:pt x="84" y="528"/>
                </a:moveTo>
                <a:cubicBezTo>
                  <a:pt x="51" y="600"/>
                  <a:pt x="28" y="643"/>
                  <a:pt x="16" y="705"/>
                </a:cubicBezTo>
                <a:cubicBezTo>
                  <a:pt x="4" y="767"/>
                  <a:pt x="0" y="845"/>
                  <a:pt x="9" y="901"/>
                </a:cubicBezTo>
                <a:cubicBezTo>
                  <a:pt x="18" y="957"/>
                  <a:pt x="44" y="983"/>
                  <a:pt x="70" y="1043"/>
                </a:cubicBezTo>
                <a:cubicBezTo>
                  <a:pt x="96" y="1103"/>
                  <a:pt x="130" y="1210"/>
                  <a:pt x="165" y="1260"/>
                </a:cubicBezTo>
                <a:cubicBezTo>
                  <a:pt x="200" y="1310"/>
                  <a:pt x="223" y="1324"/>
                  <a:pt x="280" y="1342"/>
                </a:cubicBezTo>
                <a:cubicBezTo>
                  <a:pt x="337" y="1360"/>
                  <a:pt x="393" y="1368"/>
                  <a:pt x="510" y="1369"/>
                </a:cubicBezTo>
                <a:cubicBezTo>
                  <a:pt x="627" y="1370"/>
                  <a:pt x="775" y="1403"/>
                  <a:pt x="985" y="1348"/>
                </a:cubicBezTo>
                <a:cubicBezTo>
                  <a:pt x="1195" y="1293"/>
                  <a:pt x="1209" y="54"/>
                  <a:pt x="985" y="27"/>
                </a:cubicBezTo>
                <a:cubicBezTo>
                  <a:pt x="761" y="0"/>
                  <a:pt x="606" y="115"/>
                  <a:pt x="477" y="156"/>
                </a:cubicBezTo>
                <a:cubicBezTo>
                  <a:pt x="348" y="197"/>
                  <a:pt x="280" y="207"/>
                  <a:pt x="212" y="271"/>
                </a:cubicBezTo>
                <a:cubicBezTo>
                  <a:pt x="144" y="335"/>
                  <a:pt x="117" y="456"/>
                  <a:pt x="84" y="528"/>
                </a:cubicBezTo>
                <a:close/>
              </a:path>
            </a:pathLst>
          </a:custGeom>
          <a:gradFill rotWithShape="1">
            <a:gsLst>
              <a:gs pos="0">
                <a:srgbClr val="00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706603" name="Group 43"/>
          <p:cNvGrpSpPr>
            <a:grpSpLocks/>
          </p:cNvGrpSpPr>
          <p:nvPr/>
        </p:nvGrpSpPr>
        <p:grpSpPr bwMode="auto">
          <a:xfrm>
            <a:off x="1195388" y="1081088"/>
            <a:ext cx="976312" cy="1460500"/>
            <a:chOff x="651" y="681"/>
            <a:chExt cx="615" cy="920"/>
          </a:xfrm>
        </p:grpSpPr>
        <p:sp>
          <p:nvSpPr>
            <p:cNvPr id="215259" name="Freeform 44"/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215260" name="Group 45"/>
            <p:cNvGrpSpPr>
              <a:grpSpLocks/>
            </p:cNvGrpSpPr>
            <p:nvPr/>
          </p:nvGrpSpPr>
          <p:grpSpPr bwMode="auto">
            <a:xfrm>
              <a:off x="651" y="681"/>
              <a:ext cx="500" cy="828"/>
              <a:chOff x="569" y="2954"/>
              <a:chExt cx="500" cy="828"/>
            </a:xfrm>
          </p:grpSpPr>
          <p:sp>
            <p:nvSpPr>
              <p:cNvPr id="92382" name="Rectangle 46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383" name="Text Box 47"/>
              <p:cNvSpPr txBox="1">
                <a:spLocks noChangeArrowheads="1"/>
              </p:cNvSpPr>
              <p:nvPr/>
            </p:nvSpPr>
            <p:spPr bwMode="auto">
              <a:xfrm>
                <a:off x="607" y="2954"/>
                <a:ext cx="449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i="0" smtClean="0">
                    <a:solidFill>
                      <a:srgbClr val="000000"/>
                    </a:solidFill>
                    <a:latin typeface="Arial" charset="0"/>
                  </a:rPr>
                  <a:t>HTTP</a:t>
                </a:r>
              </a:p>
              <a:p>
                <a:pPr algn="ctr">
                  <a:defRPr/>
                </a:pPr>
                <a:r>
                  <a:rPr lang="en-US" sz="1600" i="0" smtClean="0">
                    <a:solidFill>
                      <a:srgbClr val="000000"/>
                    </a:solidFill>
                    <a:latin typeface="Arial" charset="0"/>
                  </a:rPr>
                  <a:t>TCP</a:t>
                </a:r>
              </a:p>
              <a:p>
                <a:pPr algn="ctr">
                  <a:defRPr/>
                </a:pPr>
                <a:r>
                  <a:rPr lang="en-US" sz="1600" i="0" smtClean="0">
                    <a:solidFill>
                      <a:srgbClr val="000000"/>
                    </a:solidFill>
                    <a:latin typeface="Arial" charset="0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 smtClean="0">
                    <a:solidFill>
                      <a:srgbClr val="000000"/>
                    </a:solidFill>
                    <a:latin typeface="Arial" charset="0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 smtClean="0">
                    <a:solidFill>
                      <a:srgbClr val="000000"/>
                    </a:solidFill>
                    <a:latin typeface="Arial" charset="0"/>
                  </a:rPr>
                  <a:t>Phy</a:t>
                </a:r>
              </a:p>
            </p:txBody>
          </p:sp>
          <p:sp>
            <p:nvSpPr>
              <p:cNvPr id="92384" name="Line 48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385" name="Line 49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386" name="Line 50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387" name="Line 51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706885" name="Group 325"/>
          <p:cNvGrpSpPr>
            <a:grpSpLocks/>
          </p:cNvGrpSpPr>
          <p:nvPr/>
        </p:nvGrpSpPr>
        <p:grpSpPr bwMode="auto">
          <a:xfrm>
            <a:off x="442913" y="1054100"/>
            <a:ext cx="515937" cy="333375"/>
            <a:chOff x="328" y="678"/>
            <a:chExt cx="325" cy="210"/>
          </a:xfrm>
        </p:grpSpPr>
        <p:grpSp>
          <p:nvGrpSpPr>
            <p:cNvPr id="215255" name="Group 52"/>
            <p:cNvGrpSpPr>
              <a:grpSpLocks/>
            </p:cNvGrpSpPr>
            <p:nvPr/>
          </p:nvGrpSpPr>
          <p:grpSpPr bwMode="auto">
            <a:xfrm>
              <a:off x="328" y="693"/>
              <a:ext cx="325" cy="154"/>
              <a:chOff x="844" y="3337"/>
              <a:chExt cx="325" cy="154"/>
            </a:xfrm>
          </p:grpSpPr>
          <p:sp>
            <p:nvSpPr>
              <p:cNvPr id="92378" name="Rectangle 53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379" name="Text Box 54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2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smtClean="0">
                    <a:solidFill>
                      <a:srgbClr val="FFFFFF"/>
                    </a:solidFill>
                    <a:latin typeface="Arial" charset="0"/>
                  </a:rPr>
                  <a:t>HTTP</a:t>
                </a:r>
              </a:p>
            </p:txBody>
          </p:sp>
        </p:grpSp>
        <p:sp>
          <p:nvSpPr>
            <p:cNvPr id="92377" name="AutoShape 85"/>
            <p:cNvSpPr>
              <a:spLocks noChangeArrowheads="1"/>
            </p:cNvSpPr>
            <p:nvPr/>
          </p:nvSpPr>
          <p:spPr bwMode="auto">
            <a:xfrm>
              <a:off x="396" y="678"/>
              <a:ext cx="240" cy="210"/>
            </a:xfrm>
            <a:prstGeom prst="downArrow">
              <a:avLst>
                <a:gd name="adj1" fmla="val 49167"/>
                <a:gd name="adj2" fmla="val 24292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</p:grpSp>
      <p:sp>
        <p:nvSpPr>
          <p:cNvPr id="706660" name="Rectangle 100"/>
          <p:cNvSpPr>
            <a:spLocks noChangeArrowheads="1"/>
          </p:cNvSpPr>
          <p:nvPr/>
        </p:nvSpPr>
        <p:spPr bwMode="auto">
          <a:xfrm>
            <a:off x="5183188" y="2914650"/>
            <a:ext cx="3441700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000" i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to send HTTP request, client first opens </a:t>
            </a:r>
            <a:r>
              <a:rPr lang="en-US" sz="2000">
                <a:solidFill>
                  <a:srgbClr val="C00000"/>
                </a:solidFill>
                <a:latin typeface="Gill Sans MT" charset="0"/>
                <a:ea typeface="ＭＳ Ｐゴシック" charset="0"/>
              </a:rPr>
              <a:t>TCP socket</a:t>
            </a:r>
            <a:r>
              <a:rPr lang="en-US" sz="2000" i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 to web server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endParaRPr lang="en-US" sz="2000" i="0">
              <a:solidFill>
                <a:srgbClr val="000000"/>
              </a:solidFill>
              <a:latin typeface="Gill Sans MT" charset="0"/>
              <a:ea typeface="ＭＳ Ｐゴシック" charset="0"/>
            </a:endParaRPr>
          </a:p>
        </p:txBody>
      </p:sp>
      <p:sp>
        <p:nvSpPr>
          <p:cNvPr id="706661" name="Rectangle 101"/>
          <p:cNvSpPr>
            <a:spLocks noChangeArrowheads="1"/>
          </p:cNvSpPr>
          <p:nvPr/>
        </p:nvSpPr>
        <p:spPr bwMode="auto">
          <a:xfrm>
            <a:off x="5186363" y="3825875"/>
            <a:ext cx="3778250" cy="98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000" i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TCP </a:t>
            </a:r>
            <a:r>
              <a:rPr lang="en-US" sz="2000">
                <a:solidFill>
                  <a:srgbClr val="C00000"/>
                </a:solidFill>
                <a:latin typeface="Gill Sans MT" charset="0"/>
                <a:ea typeface="ＭＳ Ｐゴシック" charset="0"/>
              </a:rPr>
              <a:t>SYN segment</a:t>
            </a:r>
            <a:r>
              <a:rPr lang="en-US" sz="2000" i="0">
                <a:solidFill>
                  <a:srgbClr val="C00000"/>
                </a:solidFill>
                <a:latin typeface="Gill Sans MT" charset="0"/>
                <a:ea typeface="ＭＳ Ｐゴシック" charset="0"/>
              </a:rPr>
              <a:t> </a:t>
            </a:r>
            <a:r>
              <a:rPr lang="en-US" sz="2000" i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(step 1 in 3-way handshake) </a:t>
            </a:r>
            <a:r>
              <a:rPr lang="en-US" sz="200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inter-domain routed</a:t>
            </a:r>
            <a:r>
              <a:rPr lang="en-US" sz="2000" i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 to web server</a:t>
            </a:r>
          </a:p>
        </p:txBody>
      </p:sp>
      <p:sp>
        <p:nvSpPr>
          <p:cNvPr id="706662" name="Rectangle 102"/>
          <p:cNvSpPr>
            <a:spLocks noChangeArrowheads="1"/>
          </p:cNvSpPr>
          <p:nvPr/>
        </p:nvSpPr>
        <p:spPr bwMode="auto">
          <a:xfrm>
            <a:off x="5189538" y="5892800"/>
            <a:ext cx="4068762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000" i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TCP </a:t>
            </a:r>
            <a:r>
              <a:rPr lang="en-US" sz="2000">
                <a:solidFill>
                  <a:srgbClr val="C00000"/>
                </a:solidFill>
                <a:latin typeface="Gill Sans MT" charset="0"/>
                <a:ea typeface="ＭＳ Ｐゴシック" charset="0"/>
              </a:rPr>
              <a:t>connection established!</a:t>
            </a:r>
          </a:p>
        </p:txBody>
      </p:sp>
      <p:grpSp>
        <p:nvGrpSpPr>
          <p:cNvPr id="215052" name="Group 166"/>
          <p:cNvGrpSpPr>
            <a:grpSpLocks/>
          </p:cNvGrpSpPr>
          <p:nvPr/>
        </p:nvGrpSpPr>
        <p:grpSpPr bwMode="auto">
          <a:xfrm>
            <a:off x="3795713" y="2409825"/>
            <a:ext cx="1576387" cy="1287463"/>
            <a:chOff x="3228" y="1776"/>
            <a:chExt cx="252" cy="96"/>
          </a:xfrm>
        </p:grpSpPr>
        <p:sp>
          <p:nvSpPr>
            <p:cNvPr id="215253" name="Line 164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54" name="Line 165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5053" name="Group 167"/>
          <p:cNvGrpSpPr>
            <a:grpSpLocks/>
          </p:cNvGrpSpPr>
          <p:nvPr/>
        </p:nvGrpSpPr>
        <p:grpSpPr bwMode="auto">
          <a:xfrm flipH="1">
            <a:off x="5600700" y="2424113"/>
            <a:ext cx="400050" cy="152400"/>
            <a:chOff x="3228" y="1776"/>
            <a:chExt cx="252" cy="96"/>
          </a:xfrm>
        </p:grpSpPr>
        <p:sp>
          <p:nvSpPr>
            <p:cNvPr id="215251" name="Line 168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52" name="Line 169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5054" name="Group 170"/>
          <p:cNvGrpSpPr>
            <a:grpSpLocks/>
          </p:cNvGrpSpPr>
          <p:nvPr/>
        </p:nvGrpSpPr>
        <p:grpSpPr bwMode="auto">
          <a:xfrm flipH="1" flipV="1">
            <a:off x="5753100" y="1900238"/>
            <a:ext cx="400050" cy="152400"/>
            <a:chOff x="3228" y="1776"/>
            <a:chExt cx="252" cy="96"/>
          </a:xfrm>
        </p:grpSpPr>
        <p:sp>
          <p:nvSpPr>
            <p:cNvPr id="215249" name="Line 171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50" name="Line 172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5055" name="Group 110"/>
          <p:cNvGrpSpPr>
            <a:grpSpLocks/>
          </p:cNvGrpSpPr>
          <p:nvPr/>
        </p:nvGrpSpPr>
        <p:grpSpPr bwMode="auto">
          <a:xfrm>
            <a:off x="3057525" y="5273675"/>
            <a:ext cx="757238" cy="379413"/>
            <a:chOff x="2466" y="2026"/>
            <a:chExt cx="477" cy="282"/>
          </a:xfrm>
        </p:grpSpPr>
        <p:sp>
          <p:nvSpPr>
            <p:cNvPr id="215235" name="Oval 111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i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5236" name="Line 112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37" name="Rectangle 113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 i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15238" name="Oval 114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i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215239" name="Group 115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5246" name="Line 1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247" name="Line 1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248" name="Line 1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5240" name="Group 119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5243" name="Line 12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244" name="Line 12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245" name="Line 12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15241" name="Line 123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42" name="Line 124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5056" name="Line 136"/>
          <p:cNvSpPr>
            <a:spLocks noChangeShapeType="1"/>
          </p:cNvSpPr>
          <p:nvPr/>
        </p:nvSpPr>
        <p:spPr bwMode="auto">
          <a:xfrm flipV="1">
            <a:off x="2543175" y="5443538"/>
            <a:ext cx="490538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057" name="Text Box 137"/>
          <p:cNvSpPr txBox="1">
            <a:spLocks noChangeArrowheads="1"/>
          </p:cNvSpPr>
          <p:nvPr/>
        </p:nvSpPr>
        <p:spPr bwMode="auto">
          <a:xfrm>
            <a:off x="1003300" y="5835650"/>
            <a:ext cx="1595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i="0">
                <a:solidFill>
                  <a:srgbClr val="000000"/>
                </a:solidFill>
                <a:latin typeface="Arial" panose="020B0604020202020204" pitchFamily="34" charset="0"/>
              </a:rPr>
              <a:t>64.233.169.105</a:t>
            </a:r>
          </a:p>
        </p:txBody>
      </p:sp>
      <p:sp>
        <p:nvSpPr>
          <p:cNvPr id="215058" name="Text Box 138"/>
          <p:cNvSpPr txBox="1">
            <a:spLocks noChangeArrowheads="1"/>
          </p:cNvSpPr>
          <p:nvPr/>
        </p:nvSpPr>
        <p:spPr bwMode="auto">
          <a:xfrm>
            <a:off x="971550" y="5541963"/>
            <a:ext cx="1177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i="0">
                <a:solidFill>
                  <a:srgbClr val="000000"/>
                </a:solidFill>
                <a:latin typeface="Arial" panose="020B0604020202020204" pitchFamily="34" charset="0"/>
              </a:rPr>
              <a:t>web server</a:t>
            </a:r>
          </a:p>
        </p:txBody>
      </p:sp>
      <p:grpSp>
        <p:nvGrpSpPr>
          <p:cNvPr id="215059" name="Group 194"/>
          <p:cNvGrpSpPr>
            <a:grpSpLocks/>
          </p:cNvGrpSpPr>
          <p:nvPr/>
        </p:nvGrpSpPr>
        <p:grpSpPr bwMode="auto">
          <a:xfrm>
            <a:off x="2970213" y="5649913"/>
            <a:ext cx="295275" cy="114300"/>
            <a:chOff x="3228" y="1776"/>
            <a:chExt cx="252" cy="96"/>
          </a:xfrm>
        </p:grpSpPr>
        <p:sp>
          <p:nvSpPr>
            <p:cNvPr id="215233" name="Line 195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34" name="Line 196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5060" name="Group 197"/>
          <p:cNvGrpSpPr>
            <a:grpSpLocks/>
          </p:cNvGrpSpPr>
          <p:nvPr/>
        </p:nvGrpSpPr>
        <p:grpSpPr bwMode="auto">
          <a:xfrm flipH="1">
            <a:off x="3608388" y="5649913"/>
            <a:ext cx="295275" cy="114300"/>
            <a:chOff x="3228" y="1776"/>
            <a:chExt cx="252" cy="96"/>
          </a:xfrm>
        </p:grpSpPr>
        <p:sp>
          <p:nvSpPr>
            <p:cNvPr id="215231" name="Line 198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32" name="Line 199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5061" name="Group 200"/>
          <p:cNvGrpSpPr>
            <a:grpSpLocks/>
          </p:cNvGrpSpPr>
          <p:nvPr/>
        </p:nvGrpSpPr>
        <p:grpSpPr bwMode="auto">
          <a:xfrm flipH="1" flipV="1">
            <a:off x="3813175" y="5354638"/>
            <a:ext cx="295275" cy="114300"/>
            <a:chOff x="3228" y="1776"/>
            <a:chExt cx="252" cy="96"/>
          </a:xfrm>
        </p:grpSpPr>
        <p:sp>
          <p:nvSpPr>
            <p:cNvPr id="215229" name="Line 201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30" name="Line 202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2183" name="Line 290"/>
          <p:cNvSpPr>
            <a:spLocks noChangeShapeType="1"/>
          </p:cNvSpPr>
          <p:nvPr/>
        </p:nvSpPr>
        <p:spPr bwMode="auto">
          <a:xfrm flipH="1">
            <a:off x="3594100" y="2432050"/>
            <a:ext cx="1882775" cy="2892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grpSp>
        <p:nvGrpSpPr>
          <p:cNvPr id="706874" name="Group 314"/>
          <p:cNvGrpSpPr>
            <a:grpSpLocks/>
          </p:cNvGrpSpPr>
          <p:nvPr/>
        </p:nvGrpSpPr>
        <p:grpSpPr bwMode="auto">
          <a:xfrm>
            <a:off x="79375" y="1900238"/>
            <a:ext cx="1081088" cy="244475"/>
            <a:chOff x="410" y="1508"/>
            <a:chExt cx="681" cy="154"/>
          </a:xfrm>
        </p:grpSpPr>
        <p:sp>
          <p:nvSpPr>
            <p:cNvPr id="92341" name="Rectangle 99"/>
            <p:cNvSpPr>
              <a:spLocks noChangeArrowheads="1"/>
            </p:cNvSpPr>
            <p:nvPr/>
          </p:nvSpPr>
          <p:spPr bwMode="auto">
            <a:xfrm>
              <a:off x="410" y="1511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2342" name="Rectangle 95"/>
            <p:cNvSpPr>
              <a:spLocks noChangeArrowheads="1"/>
            </p:cNvSpPr>
            <p:nvPr/>
          </p:nvSpPr>
          <p:spPr bwMode="auto">
            <a:xfrm>
              <a:off x="538" y="1536"/>
              <a:ext cx="96" cy="9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2343" name="Rectangle 96"/>
            <p:cNvSpPr>
              <a:spLocks noChangeArrowheads="1"/>
            </p:cNvSpPr>
            <p:nvPr/>
          </p:nvSpPr>
          <p:spPr bwMode="auto">
            <a:xfrm>
              <a:off x="529" y="1525"/>
              <a:ext cx="480" cy="112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2344" name="Rectangle 97"/>
            <p:cNvSpPr>
              <a:spLocks noChangeArrowheads="1"/>
            </p:cNvSpPr>
            <p:nvPr/>
          </p:nvSpPr>
          <p:spPr bwMode="auto">
            <a:xfrm>
              <a:off x="423" y="1527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2345" name="Rectangle 98"/>
            <p:cNvSpPr>
              <a:spLocks noChangeArrowheads="1"/>
            </p:cNvSpPr>
            <p:nvPr/>
          </p:nvSpPr>
          <p:spPr bwMode="auto">
            <a:xfrm>
              <a:off x="1021" y="1526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215225" name="Group 310"/>
            <p:cNvGrpSpPr>
              <a:grpSpLocks/>
            </p:cNvGrpSpPr>
            <p:nvPr/>
          </p:nvGrpSpPr>
          <p:grpSpPr bwMode="auto">
            <a:xfrm>
              <a:off x="647" y="1508"/>
              <a:ext cx="354" cy="154"/>
              <a:chOff x="290" y="875"/>
              <a:chExt cx="354" cy="154"/>
            </a:xfrm>
          </p:grpSpPr>
          <p:sp>
            <p:nvSpPr>
              <p:cNvPr id="92347" name="Rectangle 311"/>
              <p:cNvSpPr>
                <a:spLocks noChangeArrowheads="1"/>
              </p:cNvSpPr>
              <p:nvPr/>
            </p:nvSpPr>
            <p:spPr bwMode="auto">
              <a:xfrm>
                <a:off x="306" y="909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348" name="Rectangle 312"/>
              <p:cNvSpPr>
                <a:spLocks noChangeArrowheads="1"/>
              </p:cNvSpPr>
              <p:nvPr/>
            </p:nvSpPr>
            <p:spPr bwMode="auto">
              <a:xfrm>
                <a:off x="290" y="903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349" name="Text Box 313"/>
              <p:cNvSpPr txBox="1">
                <a:spLocks noChangeArrowheads="1"/>
              </p:cNvSpPr>
              <p:nvPr/>
            </p:nvSpPr>
            <p:spPr bwMode="auto">
              <a:xfrm>
                <a:off x="332" y="875"/>
                <a:ext cx="28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smtClean="0">
                    <a:solidFill>
                      <a:srgbClr val="000000"/>
                    </a:solidFill>
                    <a:latin typeface="Arial" charset="0"/>
                  </a:rPr>
                  <a:t>SYN</a:t>
                </a:r>
              </a:p>
            </p:txBody>
          </p:sp>
        </p:grpSp>
      </p:grpSp>
      <p:grpSp>
        <p:nvGrpSpPr>
          <p:cNvPr id="706886" name="Group 326"/>
          <p:cNvGrpSpPr>
            <a:grpSpLocks/>
          </p:cNvGrpSpPr>
          <p:nvPr/>
        </p:nvGrpSpPr>
        <p:grpSpPr bwMode="auto">
          <a:xfrm>
            <a:off x="307975" y="4241800"/>
            <a:ext cx="1081088" cy="782638"/>
            <a:chOff x="59" y="863"/>
            <a:chExt cx="681" cy="493"/>
          </a:xfrm>
        </p:grpSpPr>
        <p:grpSp>
          <p:nvGrpSpPr>
            <p:cNvPr id="215199" name="Group 68"/>
            <p:cNvGrpSpPr>
              <a:grpSpLocks/>
            </p:cNvGrpSpPr>
            <p:nvPr/>
          </p:nvGrpSpPr>
          <p:grpSpPr bwMode="auto">
            <a:xfrm>
              <a:off x="177" y="1042"/>
              <a:ext cx="480" cy="112"/>
              <a:chOff x="627" y="3377"/>
              <a:chExt cx="480" cy="112"/>
            </a:xfrm>
          </p:grpSpPr>
          <p:sp>
            <p:nvSpPr>
              <p:cNvPr id="92339" name="Rectangle 69"/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340" name="Rectangle 70"/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</p:grpSp>
        <p:grpSp>
          <p:nvGrpSpPr>
            <p:cNvPr id="215200" name="Group 301"/>
            <p:cNvGrpSpPr>
              <a:grpSpLocks/>
            </p:cNvGrpSpPr>
            <p:nvPr/>
          </p:nvGrpSpPr>
          <p:grpSpPr bwMode="auto">
            <a:xfrm>
              <a:off x="290" y="863"/>
              <a:ext cx="354" cy="154"/>
              <a:chOff x="290" y="875"/>
              <a:chExt cx="354" cy="154"/>
            </a:xfrm>
          </p:grpSpPr>
          <p:sp>
            <p:nvSpPr>
              <p:cNvPr id="92336" name="Rectangle 59"/>
              <p:cNvSpPr>
                <a:spLocks noChangeArrowheads="1"/>
              </p:cNvSpPr>
              <p:nvPr/>
            </p:nvSpPr>
            <p:spPr bwMode="auto">
              <a:xfrm>
                <a:off x="306" y="909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337" name="Rectangle 60"/>
              <p:cNvSpPr>
                <a:spLocks noChangeArrowheads="1"/>
              </p:cNvSpPr>
              <p:nvPr/>
            </p:nvSpPr>
            <p:spPr bwMode="auto">
              <a:xfrm>
                <a:off x="290" y="903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338" name="Text Box 297"/>
              <p:cNvSpPr txBox="1">
                <a:spLocks noChangeArrowheads="1"/>
              </p:cNvSpPr>
              <p:nvPr/>
            </p:nvSpPr>
            <p:spPr bwMode="auto">
              <a:xfrm>
                <a:off x="332" y="875"/>
                <a:ext cx="28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smtClean="0">
                    <a:solidFill>
                      <a:srgbClr val="000000"/>
                    </a:solidFill>
                    <a:latin typeface="Arial" charset="0"/>
                  </a:rPr>
                  <a:t>SYN</a:t>
                </a:r>
              </a:p>
            </p:txBody>
          </p:sp>
        </p:grpSp>
        <p:grpSp>
          <p:nvGrpSpPr>
            <p:cNvPr id="215201" name="Group 302"/>
            <p:cNvGrpSpPr>
              <a:grpSpLocks/>
            </p:cNvGrpSpPr>
            <p:nvPr/>
          </p:nvGrpSpPr>
          <p:grpSpPr bwMode="auto">
            <a:xfrm>
              <a:off x="284" y="1022"/>
              <a:ext cx="354" cy="154"/>
              <a:chOff x="290" y="875"/>
              <a:chExt cx="354" cy="154"/>
            </a:xfrm>
          </p:grpSpPr>
          <p:sp>
            <p:nvSpPr>
              <p:cNvPr id="92333" name="Rectangle 303"/>
              <p:cNvSpPr>
                <a:spLocks noChangeArrowheads="1"/>
              </p:cNvSpPr>
              <p:nvPr/>
            </p:nvSpPr>
            <p:spPr bwMode="auto">
              <a:xfrm>
                <a:off x="306" y="909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334" name="Rectangle 304"/>
              <p:cNvSpPr>
                <a:spLocks noChangeArrowheads="1"/>
              </p:cNvSpPr>
              <p:nvPr/>
            </p:nvSpPr>
            <p:spPr bwMode="auto">
              <a:xfrm>
                <a:off x="290" y="903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335" name="Text Box 305"/>
              <p:cNvSpPr txBox="1">
                <a:spLocks noChangeArrowheads="1"/>
              </p:cNvSpPr>
              <p:nvPr/>
            </p:nvSpPr>
            <p:spPr bwMode="auto">
              <a:xfrm>
                <a:off x="332" y="875"/>
                <a:ext cx="28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smtClean="0">
                    <a:solidFill>
                      <a:srgbClr val="000000"/>
                    </a:solidFill>
                    <a:latin typeface="Arial" charset="0"/>
                  </a:rPr>
                  <a:t>SYN</a:t>
                </a:r>
              </a:p>
            </p:txBody>
          </p:sp>
        </p:grpSp>
        <p:grpSp>
          <p:nvGrpSpPr>
            <p:cNvPr id="215202" name="Group 315"/>
            <p:cNvGrpSpPr>
              <a:grpSpLocks/>
            </p:cNvGrpSpPr>
            <p:nvPr/>
          </p:nvGrpSpPr>
          <p:grpSpPr bwMode="auto">
            <a:xfrm>
              <a:off x="59" y="1202"/>
              <a:ext cx="681" cy="154"/>
              <a:chOff x="410" y="1508"/>
              <a:chExt cx="681" cy="154"/>
            </a:xfrm>
          </p:grpSpPr>
          <p:sp>
            <p:nvSpPr>
              <p:cNvPr id="92324" name="Rectangle 316"/>
              <p:cNvSpPr>
                <a:spLocks noChangeArrowheads="1"/>
              </p:cNvSpPr>
              <p:nvPr/>
            </p:nvSpPr>
            <p:spPr bwMode="auto">
              <a:xfrm>
                <a:off x="410" y="1511"/>
                <a:ext cx="681" cy="13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325" name="Rectangle 317"/>
              <p:cNvSpPr>
                <a:spLocks noChangeArrowheads="1"/>
              </p:cNvSpPr>
              <p:nvPr/>
            </p:nvSpPr>
            <p:spPr bwMode="auto">
              <a:xfrm>
                <a:off x="538" y="1536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326" name="Rectangle 318"/>
              <p:cNvSpPr>
                <a:spLocks noChangeArrowheads="1"/>
              </p:cNvSpPr>
              <p:nvPr/>
            </p:nvSpPr>
            <p:spPr bwMode="auto">
              <a:xfrm>
                <a:off x="529" y="1525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327" name="Rectangle 319"/>
              <p:cNvSpPr>
                <a:spLocks noChangeArrowheads="1"/>
              </p:cNvSpPr>
              <p:nvPr/>
            </p:nvSpPr>
            <p:spPr bwMode="auto">
              <a:xfrm>
                <a:off x="423" y="1527"/>
                <a:ext cx="94" cy="10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328" name="Rectangle 320"/>
              <p:cNvSpPr>
                <a:spLocks noChangeArrowheads="1"/>
              </p:cNvSpPr>
              <p:nvPr/>
            </p:nvSpPr>
            <p:spPr bwMode="auto">
              <a:xfrm>
                <a:off x="1021" y="1526"/>
                <a:ext cx="60" cy="10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grpSp>
            <p:nvGrpSpPr>
              <p:cNvPr id="215208" name="Group 321"/>
              <p:cNvGrpSpPr>
                <a:grpSpLocks/>
              </p:cNvGrpSpPr>
              <p:nvPr/>
            </p:nvGrpSpPr>
            <p:grpSpPr bwMode="auto">
              <a:xfrm>
                <a:off x="647" y="1508"/>
                <a:ext cx="354" cy="154"/>
                <a:chOff x="290" y="875"/>
                <a:chExt cx="354" cy="154"/>
              </a:xfrm>
            </p:grpSpPr>
            <p:sp>
              <p:nvSpPr>
                <p:cNvPr id="92330" name="Rectangle 322"/>
                <p:cNvSpPr>
                  <a:spLocks noChangeArrowheads="1"/>
                </p:cNvSpPr>
                <p:nvPr/>
              </p:nvSpPr>
              <p:spPr bwMode="auto">
                <a:xfrm>
                  <a:off x="306" y="909"/>
                  <a:ext cx="32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2331" name="Rectangle 323"/>
                <p:cNvSpPr>
                  <a:spLocks noChangeArrowheads="1"/>
                </p:cNvSpPr>
                <p:nvPr/>
              </p:nvSpPr>
              <p:spPr bwMode="auto">
                <a:xfrm>
                  <a:off x="290" y="903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2332" name="Text Box 324"/>
                <p:cNvSpPr txBox="1">
                  <a:spLocks noChangeArrowheads="1"/>
                </p:cNvSpPr>
                <p:nvPr/>
              </p:nvSpPr>
              <p:spPr bwMode="auto">
                <a:xfrm>
                  <a:off x="332" y="875"/>
                  <a:ext cx="280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i="0" smtClean="0">
                      <a:solidFill>
                        <a:srgbClr val="000000"/>
                      </a:solidFill>
                      <a:latin typeface="Arial" charset="0"/>
                    </a:rPr>
                    <a:t>SYN</a:t>
                  </a:r>
                </a:p>
              </p:txBody>
            </p:sp>
          </p:grpSp>
        </p:grpSp>
      </p:grpSp>
      <p:grpSp>
        <p:nvGrpSpPr>
          <p:cNvPr id="706896" name="Group 336"/>
          <p:cNvGrpSpPr>
            <a:grpSpLocks/>
          </p:cNvGrpSpPr>
          <p:nvPr/>
        </p:nvGrpSpPr>
        <p:grpSpPr bwMode="auto">
          <a:xfrm>
            <a:off x="1509713" y="3965575"/>
            <a:ext cx="976312" cy="1460500"/>
            <a:chOff x="4000" y="1895"/>
            <a:chExt cx="615" cy="920"/>
          </a:xfrm>
        </p:grpSpPr>
        <p:sp>
          <p:nvSpPr>
            <p:cNvPr id="215191" name="Freeform 328"/>
            <p:cNvSpPr>
              <a:spLocks/>
            </p:cNvSpPr>
            <p:nvPr/>
          </p:nvSpPr>
          <p:spPr bwMode="auto">
            <a:xfrm>
              <a:off x="4011" y="1912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215192" name="Group 329"/>
            <p:cNvGrpSpPr>
              <a:grpSpLocks/>
            </p:cNvGrpSpPr>
            <p:nvPr/>
          </p:nvGrpSpPr>
          <p:grpSpPr bwMode="auto">
            <a:xfrm>
              <a:off x="4000" y="1895"/>
              <a:ext cx="500" cy="828"/>
              <a:chOff x="569" y="2954"/>
              <a:chExt cx="500" cy="828"/>
            </a:xfrm>
          </p:grpSpPr>
          <p:sp>
            <p:nvSpPr>
              <p:cNvPr id="92314" name="Rectangle 330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315" name="Text Box 331"/>
              <p:cNvSpPr txBox="1">
                <a:spLocks noChangeArrowheads="1"/>
              </p:cNvSpPr>
              <p:nvPr/>
            </p:nvSpPr>
            <p:spPr bwMode="auto">
              <a:xfrm>
                <a:off x="646" y="2954"/>
                <a:ext cx="371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endParaRPr lang="en-US" sz="1600" i="0" smtClean="0">
                  <a:solidFill>
                    <a:srgbClr val="000000"/>
                  </a:solidFill>
                  <a:latin typeface="Arial" charset="0"/>
                </a:endParaRPr>
              </a:p>
              <a:p>
                <a:pPr algn="ctr">
                  <a:defRPr/>
                </a:pPr>
                <a:r>
                  <a:rPr lang="en-US" sz="1600" i="0" smtClean="0">
                    <a:solidFill>
                      <a:srgbClr val="000000"/>
                    </a:solidFill>
                    <a:latin typeface="Arial" charset="0"/>
                  </a:rPr>
                  <a:t>TCP</a:t>
                </a:r>
              </a:p>
              <a:p>
                <a:pPr algn="ctr">
                  <a:defRPr/>
                </a:pPr>
                <a:r>
                  <a:rPr lang="en-US" sz="1600" i="0" smtClean="0">
                    <a:solidFill>
                      <a:srgbClr val="000000"/>
                    </a:solidFill>
                    <a:latin typeface="Arial" charset="0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 smtClean="0">
                    <a:solidFill>
                      <a:srgbClr val="000000"/>
                    </a:solidFill>
                    <a:latin typeface="Arial" charset="0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 smtClean="0">
                    <a:solidFill>
                      <a:srgbClr val="000000"/>
                    </a:solidFill>
                    <a:latin typeface="Arial" charset="0"/>
                  </a:rPr>
                  <a:t>Phy</a:t>
                </a:r>
              </a:p>
            </p:txBody>
          </p:sp>
          <p:sp>
            <p:nvSpPr>
              <p:cNvPr id="92316" name="Line 332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317" name="Line 333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318" name="Line 334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319" name="Line 335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706897" name="Group 337"/>
          <p:cNvGrpSpPr>
            <a:grpSpLocks/>
          </p:cNvGrpSpPr>
          <p:nvPr/>
        </p:nvGrpSpPr>
        <p:grpSpPr bwMode="auto">
          <a:xfrm>
            <a:off x="79375" y="1355725"/>
            <a:ext cx="1081088" cy="782638"/>
            <a:chOff x="59" y="863"/>
            <a:chExt cx="681" cy="493"/>
          </a:xfrm>
        </p:grpSpPr>
        <p:grpSp>
          <p:nvGrpSpPr>
            <p:cNvPr id="215170" name="Group 338"/>
            <p:cNvGrpSpPr>
              <a:grpSpLocks/>
            </p:cNvGrpSpPr>
            <p:nvPr/>
          </p:nvGrpSpPr>
          <p:grpSpPr bwMode="auto">
            <a:xfrm>
              <a:off x="177" y="1042"/>
              <a:ext cx="480" cy="112"/>
              <a:chOff x="627" y="3377"/>
              <a:chExt cx="480" cy="112"/>
            </a:xfrm>
          </p:grpSpPr>
          <p:sp>
            <p:nvSpPr>
              <p:cNvPr id="92310" name="Rectangle 339"/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311" name="Rectangle 340"/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</p:grpSp>
        <p:grpSp>
          <p:nvGrpSpPr>
            <p:cNvPr id="215171" name="Group 341"/>
            <p:cNvGrpSpPr>
              <a:grpSpLocks/>
            </p:cNvGrpSpPr>
            <p:nvPr/>
          </p:nvGrpSpPr>
          <p:grpSpPr bwMode="auto">
            <a:xfrm>
              <a:off x="290" y="863"/>
              <a:ext cx="354" cy="154"/>
              <a:chOff x="290" y="875"/>
              <a:chExt cx="354" cy="154"/>
            </a:xfrm>
          </p:grpSpPr>
          <p:sp>
            <p:nvSpPr>
              <p:cNvPr id="92307" name="Rectangle 342"/>
              <p:cNvSpPr>
                <a:spLocks noChangeArrowheads="1"/>
              </p:cNvSpPr>
              <p:nvPr/>
            </p:nvSpPr>
            <p:spPr bwMode="auto">
              <a:xfrm>
                <a:off x="306" y="909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308" name="Rectangle 343"/>
              <p:cNvSpPr>
                <a:spLocks noChangeArrowheads="1"/>
              </p:cNvSpPr>
              <p:nvPr/>
            </p:nvSpPr>
            <p:spPr bwMode="auto">
              <a:xfrm>
                <a:off x="290" y="903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309" name="Text Box 344"/>
              <p:cNvSpPr txBox="1">
                <a:spLocks noChangeArrowheads="1"/>
              </p:cNvSpPr>
              <p:nvPr/>
            </p:nvSpPr>
            <p:spPr bwMode="auto">
              <a:xfrm>
                <a:off x="332" y="875"/>
                <a:ext cx="28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smtClean="0">
                    <a:solidFill>
                      <a:srgbClr val="000000"/>
                    </a:solidFill>
                    <a:latin typeface="Arial" charset="0"/>
                  </a:rPr>
                  <a:t>SYN</a:t>
                </a:r>
              </a:p>
            </p:txBody>
          </p:sp>
        </p:grpSp>
        <p:grpSp>
          <p:nvGrpSpPr>
            <p:cNvPr id="215172" name="Group 345"/>
            <p:cNvGrpSpPr>
              <a:grpSpLocks/>
            </p:cNvGrpSpPr>
            <p:nvPr/>
          </p:nvGrpSpPr>
          <p:grpSpPr bwMode="auto">
            <a:xfrm>
              <a:off x="284" y="1022"/>
              <a:ext cx="354" cy="154"/>
              <a:chOff x="290" y="875"/>
              <a:chExt cx="354" cy="154"/>
            </a:xfrm>
          </p:grpSpPr>
          <p:sp>
            <p:nvSpPr>
              <p:cNvPr id="92304" name="Rectangle 346"/>
              <p:cNvSpPr>
                <a:spLocks noChangeArrowheads="1"/>
              </p:cNvSpPr>
              <p:nvPr/>
            </p:nvSpPr>
            <p:spPr bwMode="auto">
              <a:xfrm>
                <a:off x="306" y="909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305" name="Rectangle 347"/>
              <p:cNvSpPr>
                <a:spLocks noChangeArrowheads="1"/>
              </p:cNvSpPr>
              <p:nvPr/>
            </p:nvSpPr>
            <p:spPr bwMode="auto">
              <a:xfrm>
                <a:off x="290" y="903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306" name="Text Box 348"/>
              <p:cNvSpPr txBox="1">
                <a:spLocks noChangeArrowheads="1"/>
              </p:cNvSpPr>
              <p:nvPr/>
            </p:nvSpPr>
            <p:spPr bwMode="auto">
              <a:xfrm>
                <a:off x="332" y="875"/>
                <a:ext cx="28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smtClean="0">
                    <a:solidFill>
                      <a:srgbClr val="000000"/>
                    </a:solidFill>
                    <a:latin typeface="Arial" charset="0"/>
                  </a:rPr>
                  <a:t>SYN</a:t>
                </a:r>
              </a:p>
            </p:txBody>
          </p:sp>
        </p:grpSp>
        <p:grpSp>
          <p:nvGrpSpPr>
            <p:cNvPr id="215173" name="Group 349"/>
            <p:cNvGrpSpPr>
              <a:grpSpLocks/>
            </p:cNvGrpSpPr>
            <p:nvPr/>
          </p:nvGrpSpPr>
          <p:grpSpPr bwMode="auto">
            <a:xfrm>
              <a:off x="59" y="1202"/>
              <a:ext cx="681" cy="154"/>
              <a:chOff x="410" y="1508"/>
              <a:chExt cx="681" cy="154"/>
            </a:xfrm>
          </p:grpSpPr>
          <p:sp>
            <p:nvSpPr>
              <p:cNvPr id="92295" name="Rectangle 350"/>
              <p:cNvSpPr>
                <a:spLocks noChangeArrowheads="1"/>
              </p:cNvSpPr>
              <p:nvPr/>
            </p:nvSpPr>
            <p:spPr bwMode="auto">
              <a:xfrm>
                <a:off x="410" y="1511"/>
                <a:ext cx="681" cy="13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296" name="Rectangle 351"/>
              <p:cNvSpPr>
                <a:spLocks noChangeArrowheads="1"/>
              </p:cNvSpPr>
              <p:nvPr/>
            </p:nvSpPr>
            <p:spPr bwMode="auto">
              <a:xfrm>
                <a:off x="538" y="1536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297" name="Rectangle 352"/>
              <p:cNvSpPr>
                <a:spLocks noChangeArrowheads="1"/>
              </p:cNvSpPr>
              <p:nvPr/>
            </p:nvSpPr>
            <p:spPr bwMode="auto">
              <a:xfrm>
                <a:off x="529" y="1525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298" name="Rectangle 353"/>
              <p:cNvSpPr>
                <a:spLocks noChangeArrowheads="1"/>
              </p:cNvSpPr>
              <p:nvPr/>
            </p:nvSpPr>
            <p:spPr bwMode="auto">
              <a:xfrm>
                <a:off x="423" y="1527"/>
                <a:ext cx="94" cy="10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299" name="Rectangle 354"/>
              <p:cNvSpPr>
                <a:spLocks noChangeArrowheads="1"/>
              </p:cNvSpPr>
              <p:nvPr/>
            </p:nvSpPr>
            <p:spPr bwMode="auto">
              <a:xfrm>
                <a:off x="1021" y="1526"/>
                <a:ext cx="60" cy="10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grpSp>
            <p:nvGrpSpPr>
              <p:cNvPr id="215179" name="Group 355"/>
              <p:cNvGrpSpPr>
                <a:grpSpLocks/>
              </p:cNvGrpSpPr>
              <p:nvPr/>
            </p:nvGrpSpPr>
            <p:grpSpPr bwMode="auto">
              <a:xfrm>
                <a:off x="647" y="1508"/>
                <a:ext cx="354" cy="154"/>
                <a:chOff x="290" y="875"/>
                <a:chExt cx="354" cy="154"/>
              </a:xfrm>
            </p:grpSpPr>
            <p:sp>
              <p:nvSpPr>
                <p:cNvPr id="92301" name="Rectangle 356"/>
                <p:cNvSpPr>
                  <a:spLocks noChangeArrowheads="1"/>
                </p:cNvSpPr>
                <p:nvPr/>
              </p:nvSpPr>
              <p:spPr bwMode="auto">
                <a:xfrm>
                  <a:off x="306" y="909"/>
                  <a:ext cx="32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2302" name="Rectangle 357"/>
                <p:cNvSpPr>
                  <a:spLocks noChangeArrowheads="1"/>
                </p:cNvSpPr>
                <p:nvPr/>
              </p:nvSpPr>
              <p:spPr bwMode="auto">
                <a:xfrm>
                  <a:off x="290" y="903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2303" name="Text Box 358"/>
                <p:cNvSpPr txBox="1">
                  <a:spLocks noChangeArrowheads="1"/>
                </p:cNvSpPr>
                <p:nvPr/>
              </p:nvSpPr>
              <p:spPr bwMode="auto">
                <a:xfrm>
                  <a:off x="332" y="875"/>
                  <a:ext cx="280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i="0" smtClean="0">
                      <a:solidFill>
                        <a:srgbClr val="000000"/>
                      </a:solidFill>
                      <a:latin typeface="Arial" charset="0"/>
                    </a:rPr>
                    <a:t>SYN</a:t>
                  </a:r>
                </a:p>
              </p:txBody>
            </p:sp>
          </p:grpSp>
        </p:grpSp>
      </p:grpSp>
      <p:sp>
        <p:nvSpPr>
          <p:cNvPr id="92188" name="Rectangle 359"/>
          <p:cNvSpPr>
            <a:spLocks noChangeArrowheads="1"/>
          </p:cNvSpPr>
          <p:nvPr/>
        </p:nvSpPr>
        <p:spPr bwMode="auto">
          <a:xfrm>
            <a:off x="979488" y="4452938"/>
            <a:ext cx="1841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 sz="1000" i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706951" name="Group 391"/>
          <p:cNvGrpSpPr>
            <a:grpSpLocks/>
          </p:cNvGrpSpPr>
          <p:nvPr/>
        </p:nvGrpSpPr>
        <p:grpSpPr bwMode="auto">
          <a:xfrm>
            <a:off x="306388" y="4241800"/>
            <a:ext cx="1081087" cy="782638"/>
            <a:chOff x="2675" y="3676"/>
            <a:chExt cx="681" cy="493"/>
          </a:xfrm>
        </p:grpSpPr>
        <p:grpSp>
          <p:nvGrpSpPr>
            <p:cNvPr id="215150" name="Group 361"/>
            <p:cNvGrpSpPr>
              <a:grpSpLocks/>
            </p:cNvGrpSpPr>
            <p:nvPr/>
          </p:nvGrpSpPr>
          <p:grpSpPr bwMode="auto">
            <a:xfrm>
              <a:off x="2793" y="3855"/>
              <a:ext cx="480" cy="112"/>
              <a:chOff x="627" y="3377"/>
              <a:chExt cx="480" cy="112"/>
            </a:xfrm>
          </p:grpSpPr>
          <p:sp>
            <p:nvSpPr>
              <p:cNvPr id="92289" name="Rectangle 362"/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290" name="Rectangle 363"/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</p:grpSp>
        <p:grpSp>
          <p:nvGrpSpPr>
            <p:cNvPr id="215151" name="Group 382"/>
            <p:cNvGrpSpPr>
              <a:grpSpLocks/>
            </p:cNvGrpSpPr>
            <p:nvPr/>
          </p:nvGrpSpPr>
          <p:grpSpPr bwMode="auto">
            <a:xfrm>
              <a:off x="2855" y="3676"/>
              <a:ext cx="444" cy="154"/>
              <a:chOff x="2717" y="3676"/>
              <a:chExt cx="444" cy="154"/>
            </a:xfrm>
          </p:grpSpPr>
          <p:sp>
            <p:nvSpPr>
              <p:cNvPr id="92286" name="Rectangle 365"/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287" name="Rectangle 366"/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288" name="Text Box 367"/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smtClean="0">
                    <a:solidFill>
                      <a:srgbClr val="000000"/>
                    </a:solidFill>
                    <a:latin typeface="Arial" charset="0"/>
                  </a:rPr>
                  <a:t>SYNACK</a:t>
                </a:r>
              </a:p>
            </p:txBody>
          </p:sp>
        </p:grpSp>
        <p:sp>
          <p:nvSpPr>
            <p:cNvPr id="92273" name="Rectangle 373"/>
            <p:cNvSpPr>
              <a:spLocks noChangeArrowheads="1"/>
            </p:cNvSpPr>
            <p:nvPr/>
          </p:nvSpPr>
          <p:spPr bwMode="auto">
            <a:xfrm>
              <a:off x="2675" y="4018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2274" name="Rectangle 374"/>
            <p:cNvSpPr>
              <a:spLocks noChangeArrowheads="1"/>
            </p:cNvSpPr>
            <p:nvPr/>
          </p:nvSpPr>
          <p:spPr bwMode="auto">
            <a:xfrm>
              <a:off x="2803" y="4043"/>
              <a:ext cx="96" cy="9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2275" name="Rectangle 375"/>
            <p:cNvSpPr>
              <a:spLocks noChangeArrowheads="1"/>
            </p:cNvSpPr>
            <p:nvPr/>
          </p:nvSpPr>
          <p:spPr bwMode="auto">
            <a:xfrm>
              <a:off x="2794" y="4032"/>
              <a:ext cx="480" cy="112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2276" name="Rectangle 376"/>
            <p:cNvSpPr>
              <a:spLocks noChangeArrowheads="1"/>
            </p:cNvSpPr>
            <p:nvPr/>
          </p:nvSpPr>
          <p:spPr bwMode="auto">
            <a:xfrm>
              <a:off x="2688" y="4034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2277" name="Rectangle 377"/>
            <p:cNvSpPr>
              <a:spLocks noChangeArrowheads="1"/>
            </p:cNvSpPr>
            <p:nvPr/>
          </p:nvSpPr>
          <p:spPr bwMode="auto">
            <a:xfrm>
              <a:off x="3286" y="4033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215157" name="Group 383"/>
            <p:cNvGrpSpPr>
              <a:grpSpLocks/>
            </p:cNvGrpSpPr>
            <p:nvPr/>
          </p:nvGrpSpPr>
          <p:grpSpPr bwMode="auto">
            <a:xfrm>
              <a:off x="2864" y="3835"/>
              <a:ext cx="444" cy="154"/>
              <a:chOff x="2717" y="3676"/>
              <a:chExt cx="444" cy="154"/>
            </a:xfrm>
          </p:grpSpPr>
          <p:sp>
            <p:nvSpPr>
              <p:cNvPr id="92283" name="Rectangle 384"/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284" name="Rectangle 385"/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285" name="Text Box 386"/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smtClean="0">
                    <a:solidFill>
                      <a:srgbClr val="000000"/>
                    </a:solidFill>
                    <a:latin typeface="Arial" charset="0"/>
                  </a:rPr>
                  <a:t>SYNACK</a:t>
                </a:r>
              </a:p>
            </p:txBody>
          </p:sp>
        </p:grpSp>
        <p:grpSp>
          <p:nvGrpSpPr>
            <p:cNvPr id="215158" name="Group 387"/>
            <p:cNvGrpSpPr>
              <a:grpSpLocks/>
            </p:cNvGrpSpPr>
            <p:nvPr/>
          </p:nvGrpSpPr>
          <p:grpSpPr bwMode="auto">
            <a:xfrm>
              <a:off x="2867" y="4015"/>
              <a:ext cx="444" cy="154"/>
              <a:chOff x="2717" y="3676"/>
              <a:chExt cx="444" cy="154"/>
            </a:xfrm>
          </p:grpSpPr>
          <p:sp>
            <p:nvSpPr>
              <p:cNvPr id="92280" name="Rectangle 388"/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281" name="Rectangle 389"/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282" name="Text Box 390"/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smtClean="0">
                    <a:solidFill>
                      <a:srgbClr val="000000"/>
                    </a:solidFill>
                    <a:latin typeface="Arial" charset="0"/>
                  </a:rPr>
                  <a:t>SYNACK</a:t>
                </a:r>
              </a:p>
            </p:txBody>
          </p:sp>
        </p:grpSp>
      </p:grpSp>
      <p:grpSp>
        <p:nvGrpSpPr>
          <p:cNvPr id="706983" name="Group 423"/>
          <p:cNvGrpSpPr>
            <a:grpSpLocks/>
          </p:cNvGrpSpPr>
          <p:nvPr/>
        </p:nvGrpSpPr>
        <p:grpSpPr bwMode="auto">
          <a:xfrm>
            <a:off x="82550" y="1354138"/>
            <a:ext cx="1081088" cy="782637"/>
            <a:chOff x="2613" y="3554"/>
            <a:chExt cx="681" cy="493"/>
          </a:xfrm>
        </p:grpSpPr>
        <p:grpSp>
          <p:nvGrpSpPr>
            <p:cNvPr id="215130" name="Group 393"/>
            <p:cNvGrpSpPr>
              <a:grpSpLocks/>
            </p:cNvGrpSpPr>
            <p:nvPr/>
          </p:nvGrpSpPr>
          <p:grpSpPr bwMode="auto">
            <a:xfrm>
              <a:off x="2731" y="3733"/>
              <a:ext cx="480" cy="112"/>
              <a:chOff x="627" y="3377"/>
              <a:chExt cx="480" cy="112"/>
            </a:xfrm>
          </p:grpSpPr>
          <p:sp>
            <p:nvSpPr>
              <p:cNvPr id="92269" name="Rectangle 394"/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270" name="Rectangle 395"/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</p:grpSp>
        <p:grpSp>
          <p:nvGrpSpPr>
            <p:cNvPr id="215131" name="Group 396"/>
            <p:cNvGrpSpPr>
              <a:grpSpLocks/>
            </p:cNvGrpSpPr>
            <p:nvPr/>
          </p:nvGrpSpPr>
          <p:grpSpPr bwMode="auto">
            <a:xfrm>
              <a:off x="2793" y="3554"/>
              <a:ext cx="444" cy="154"/>
              <a:chOff x="2717" y="3676"/>
              <a:chExt cx="444" cy="154"/>
            </a:xfrm>
          </p:grpSpPr>
          <p:sp>
            <p:nvSpPr>
              <p:cNvPr id="92266" name="Rectangle 397"/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267" name="Rectangle 398"/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268" name="Text Box 399"/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smtClean="0">
                    <a:solidFill>
                      <a:srgbClr val="000000"/>
                    </a:solidFill>
                    <a:latin typeface="Arial" charset="0"/>
                  </a:rPr>
                  <a:t>SYNACK</a:t>
                </a:r>
              </a:p>
            </p:txBody>
          </p:sp>
        </p:grpSp>
        <p:sp>
          <p:nvSpPr>
            <p:cNvPr id="92253" name="Rectangle 400"/>
            <p:cNvSpPr>
              <a:spLocks noChangeArrowheads="1"/>
            </p:cNvSpPr>
            <p:nvPr/>
          </p:nvSpPr>
          <p:spPr bwMode="auto">
            <a:xfrm>
              <a:off x="2613" y="3896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2254" name="Rectangle 401"/>
            <p:cNvSpPr>
              <a:spLocks noChangeArrowheads="1"/>
            </p:cNvSpPr>
            <p:nvPr/>
          </p:nvSpPr>
          <p:spPr bwMode="auto">
            <a:xfrm>
              <a:off x="2741" y="3921"/>
              <a:ext cx="96" cy="9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2255" name="Rectangle 402"/>
            <p:cNvSpPr>
              <a:spLocks noChangeArrowheads="1"/>
            </p:cNvSpPr>
            <p:nvPr/>
          </p:nvSpPr>
          <p:spPr bwMode="auto">
            <a:xfrm>
              <a:off x="2732" y="3910"/>
              <a:ext cx="480" cy="112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2256" name="Rectangle 403"/>
            <p:cNvSpPr>
              <a:spLocks noChangeArrowheads="1"/>
            </p:cNvSpPr>
            <p:nvPr/>
          </p:nvSpPr>
          <p:spPr bwMode="auto">
            <a:xfrm>
              <a:off x="2626" y="3912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2257" name="Rectangle 404"/>
            <p:cNvSpPr>
              <a:spLocks noChangeArrowheads="1"/>
            </p:cNvSpPr>
            <p:nvPr/>
          </p:nvSpPr>
          <p:spPr bwMode="auto">
            <a:xfrm>
              <a:off x="3224" y="3911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215137" name="Group 405"/>
            <p:cNvGrpSpPr>
              <a:grpSpLocks/>
            </p:cNvGrpSpPr>
            <p:nvPr/>
          </p:nvGrpSpPr>
          <p:grpSpPr bwMode="auto">
            <a:xfrm>
              <a:off x="2802" y="3713"/>
              <a:ext cx="444" cy="154"/>
              <a:chOff x="2717" y="3676"/>
              <a:chExt cx="444" cy="154"/>
            </a:xfrm>
          </p:grpSpPr>
          <p:sp>
            <p:nvSpPr>
              <p:cNvPr id="92263" name="Rectangle 406"/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264" name="Rectangle 407"/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265" name="Text Box 408"/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smtClean="0">
                    <a:solidFill>
                      <a:srgbClr val="000000"/>
                    </a:solidFill>
                    <a:latin typeface="Arial" charset="0"/>
                  </a:rPr>
                  <a:t>SYNACK</a:t>
                </a:r>
              </a:p>
            </p:txBody>
          </p:sp>
        </p:grpSp>
        <p:grpSp>
          <p:nvGrpSpPr>
            <p:cNvPr id="215138" name="Group 409"/>
            <p:cNvGrpSpPr>
              <a:grpSpLocks/>
            </p:cNvGrpSpPr>
            <p:nvPr/>
          </p:nvGrpSpPr>
          <p:grpSpPr bwMode="auto">
            <a:xfrm>
              <a:off x="2805" y="3893"/>
              <a:ext cx="444" cy="154"/>
              <a:chOff x="2717" y="3676"/>
              <a:chExt cx="444" cy="154"/>
            </a:xfrm>
          </p:grpSpPr>
          <p:sp>
            <p:nvSpPr>
              <p:cNvPr id="92260" name="Rectangle 410"/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261" name="Rectangle 411"/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262" name="Text Box 412"/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smtClean="0">
                    <a:solidFill>
                      <a:srgbClr val="000000"/>
                    </a:solidFill>
                    <a:latin typeface="Arial" charset="0"/>
                  </a:rPr>
                  <a:t>SYNACK</a:t>
                </a:r>
              </a:p>
            </p:txBody>
          </p:sp>
        </p:grpSp>
      </p:grpSp>
      <p:grpSp>
        <p:nvGrpSpPr>
          <p:cNvPr id="706982" name="Group 422"/>
          <p:cNvGrpSpPr>
            <a:grpSpLocks/>
          </p:cNvGrpSpPr>
          <p:nvPr/>
        </p:nvGrpSpPr>
        <p:grpSpPr bwMode="auto">
          <a:xfrm>
            <a:off x="311150" y="4772025"/>
            <a:ext cx="1081088" cy="244475"/>
            <a:chOff x="2709" y="3989"/>
            <a:chExt cx="681" cy="154"/>
          </a:xfrm>
        </p:grpSpPr>
        <p:sp>
          <p:nvSpPr>
            <p:cNvPr id="92242" name="Rectangle 413"/>
            <p:cNvSpPr>
              <a:spLocks noChangeArrowheads="1"/>
            </p:cNvSpPr>
            <p:nvPr/>
          </p:nvSpPr>
          <p:spPr bwMode="auto">
            <a:xfrm>
              <a:off x="2709" y="3992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2243" name="Rectangle 414"/>
            <p:cNvSpPr>
              <a:spLocks noChangeArrowheads="1"/>
            </p:cNvSpPr>
            <p:nvPr/>
          </p:nvSpPr>
          <p:spPr bwMode="auto">
            <a:xfrm>
              <a:off x="2837" y="4017"/>
              <a:ext cx="96" cy="9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2244" name="Rectangle 415"/>
            <p:cNvSpPr>
              <a:spLocks noChangeArrowheads="1"/>
            </p:cNvSpPr>
            <p:nvPr/>
          </p:nvSpPr>
          <p:spPr bwMode="auto">
            <a:xfrm>
              <a:off x="2828" y="4006"/>
              <a:ext cx="480" cy="112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2245" name="Rectangle 416"/>
            <p:cNvSpPr>
              <a:spLocks noChangeArrowheads="1"/>
            </p:cNvSpPr>
            <p:nvPr/>
          </p:nvSpPr>
          <p:spPr bwMode="auto">
            <a:xfrm>
              <a:off x="2722" y="4008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2246" name="Rectangle 417"/>
            <p:cNvSpPr>
              <a:spLocks noChangeArrowheads="1"/>
            </p:cNvSpPr>
            <p:nvPr/>
          </p:nvSpPr>
          <p:spPr bwMode="auto">
            <a:xfrm>
              <a:off x="3320" y="4007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215126" name="Group 418"/>
            <p:cNvGrpSpPr>
              <a:grpSpLocks/>
            </p:cNvGrpSpPr>
            <p:nvPr/>
          </p:nvGrpSpPr>
          <p:grpSpPr bwMode="auto">
            <a:xfrm>
              <a:off x="2901" y="3989"/>
              <a:ext cx="444" cy="154"/>
              <a:chOff x="2717" y="3676"/>
              <a:chExt cx="444" cy="154"/>
            </a:xfrm>
          </p:grpSpPr>
          <p:sp>
            <p:nvSpPr>
              <p:cNvPr id="92248" name="Rectangle 419"/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249" name="Rectangle 420"/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250" name="Text Box 421"/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smtClean="0">
                    <a:solidFill>
                      <a:srgbClr val="000000"/>
                    </a:solidFill>
                    <a:latin typeface="Arial" charset="0"/>
                  </a:rPr>
                  <a:t>SYNACK</a:t>
                </a:r>
              </a:p>
            </p:txBody>
          </p:sp>
        </p:grpSp>
      </p:grpSp>
      <p:sp>
        <p:nvSpPr>
          <p:cNvPr id="706984" name="Rectangle 424"/>
          <p:cNvSpPr>
            <a:spLocks noChangeArrowheads="1"/>
          </p:cNvSpPr>
          <p:nvPr/>
        </p:nvSpPr>
        <p:spPr bwMode="auto">
          <a:xfrm>
            <a:off x="5183188" y="4916488"/>
            <a:ext cx="3787775" cy="98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000" i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web server responds with </a:t>
            </a:r>
            <a:r>
              <a:rPr lang="en-US" sz="2000">
                <a:solidFill>
                  <a:srgbClr val="C00000"/>
                </a:solidFill>
                <a:latin typeface="Gill Sans MT" charset="0"/>
                <a:ea typeface="ＭＳ Ｐゴシック" charset="0"/>
              </a:rPr>
              <a:t>TCP SYNACK</a:t>
            </a:r>
            <a:r>
              <a:rPr lang="en-US" sz="2000" i="0">
                <a:solidFill>
                  <a:srgbClr val="C00000"/>
                </a:solidFill>
                <a:latin typeface="Gill Sans MT" charset="0"/>
                <a:ea typeface="ＭＳ Ｐゴシック" charset="0"/>
              </a:rPr>
              <a:t> </a:t>
            </a:r>
            <a:r>
              <a:rPr lang="en-US" sz="2000" i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(step 2 in 3-way handshake)</a:t>
            </a:r>
          </a:p>
        </p:txBody>
      </p:sp>
      <p:grpSp>
        <p:nvGrpSpPr>
          <p:cNvPr id="215072" name="Group 110"/>
          <p:cNvGrpSpPr>
            <a:grpSpLocks/>
          </p:cNvGrpSpPr>
          <p:nvPr/>
        </p:nvGrpSpPr>
        <p:grpSpPr bwMode="auto">
          <a:xfrm>
            <a:off x="5213350" y="2041525"/>
            <a:ext cx="757238" cy="379413"/>
            <a:chOff x="2466" y="2026"/>
            <a:chExt cx="477" cy="282"/>
          </a:xfrm>
        </p:grpSpPr>
        <p:sp>
          <p:nvSpPr>
            <p:cNvPr id="215107" name="Oval 111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i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5108" name="Line 112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09" name="Rectangle 113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 i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15110" name="Oval 114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i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215111" name="Group 115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5118" name="Line 1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119" name="Line 1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120" name="Line 1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5112" name="Group 119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5115" name="Line 12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116" name="Line 12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117" name="Line 12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15113" name="Line 123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14" name="Line 124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5073" name="Group 248"/>
          <p:cNvGrpSpPr>
            <a:grpSpLocks/>
          </p:cNvGrpSpPr>
          <p:nvPr/>
        </p:nvGrpSpPr>
        <p:grpSpPr bwMode="auto">
          <a:xfrm>
            <a:off x="2470150" y="4932363"/>
            <a:ext cx="333375" cy="581025"/>
            <a:chOff x="4140" y="429"/>
            <a:chExt cx="1425" cy="2396"/>
          </a:xfrm>
        </p:grpSpPr>
        <p:sp>
          <p:nvSpPr>
            <p:cNvPr id="215075" name="Freeform 14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6 w 354"/>
                <a:gd name="T1" fmla="*/ 0 h 2742"/>
                <a:gd name="T2" fmla="*/ 145 w 354"/>
                <a:gd name="T3" fmla="*/ 164 h 2742"/>
                <a:gd name="T4" fmla="*/ 142 w 354"/>
                <a:gd name="T5" fmla="*/ 1268 h 2742"/>
                <a:gd name="T6" fmla="*/ 0 w 354"/>
                <a:gd name="T7" fmla="*/ 1325 h 2742"/>
                <a:gd name="T8" fmla="*/ 2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197" name="Rectangle 149"/>
            <p:cNvSpPr>
              <a:spLocks noChangeArrowheads="1"/>
            </p:cNvSpPr>
            <p:nvPr/>
          </p:nvSpPr>
          <p:spPr bwMode="auto">
            <a:xfrm>
              <a:off x="4208" y="429"/>
              <a:ext cx="1045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215077" name="Freeform 15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3 w 211"/>
                <a:gd name="T1" fmla="*/ 0 h 2537"/>
                <a:gd name="T2" fmla="*/ 87 w 211"/>
                <a:gd name="T3" fmla="*/ 106 h 2537"/>
                <a:gd name="T4" fmla="*/ 3 w 211"/>
                <a:gd name="T5" fmla="*/ 1208 h 2537"/>
                <a:gd name="T6" fmla="*/ 3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078" name="Freeform 15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2 h 226"/>
                <a:gd name="T4" fmla="*/ 135 w 328"/>
                <a:gd name="T5" fmla="*/ 110 h 226"/>
                <a:gd name="T6" fmla="*/ 0 w 328"/>
                <a:gd name="T7" fmla="*/ 4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00" name="Rectangle 152"/>
            <p:cNvSpPr>
              <a:spLocks noChangeArrowheads="1"/>
            </p:cNvSpPr>
            <p:nvPr/>
          </p:nvSpPr>
          <p:spPr bwMode="auto">
            <a:xfrm>
              <a:off x="4215" y="691"/>
              <a:ext cx="590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215080" name="Group 15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92226" name="AutoShape 154"/>
              <p:cNvSpPr>
                <a:spLocks noChangeArrowheads="1"/>
              </p:cNvSpPr>
              <p:nvPr/>
            </p:nvSpPr>
            <p:spPr bwMode="auto">
              <a:xfrm>
                <a:off x="616" y="2571"/>
                <a:ext cx="720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227" name="AutoShape 155"/>
              <p:cNvSpPr>
                <a:spLocks noChangeArrowheads="1"/>
              </p:cNvSpPr>
              <p:nvPr/>
            </p:nvSpPr>
            <p:spPr bwMode="auto">
              <a:xfrm>
                <a:off x="633" y="2590"/>
                <a:ext cx="686" cy="10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</p:grpSp>
        <p:sp>
          <p:nvSpPr>
            <p:cNvPr id="92202" name="Rectangle 156"/>
            <p:cNvSpPr>
              <a:spLocks noChangeArrowheads="1"/>
            </p:cNvSpPr>
            <p:nvPr/>
          </p:nvSpPr>
          <p:spPr bwMode="auto">
            <a:xfrm>
              <a:off x="4221" y="1018"/>
              <a:ext cx="597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215082" name="Group 15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92224" name="AutoShape 158"/>
              <p:cNvSpPr>
                <a:spLocks noChangeArrowheads="1"/>
              </p:cNvSpPr>
              <p:nvPr/>
            </p:nvSpPr>
            <p:spPr bwMode="auto">
              <a:xfrm>
                <a:off x="610" y="2566"/>
                <a:ext cx="728" cy="14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225" name="AutoShape 159"/>
              <p:cNvSpPr>
                <a:spLocks noChangeArrowheads="1"/>
              </p:cNvSpPr>
              <p:nvPr/>
            </p:nvSpPr>
            <p:spPr bwMode="auto">
              <a:xfrm>
                <a:off x="627" y="2580"/>
                <a:ext cx="694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</p:grpSp>
        <p:sp>
          <p:nvSpPr>
            <p:cNvPr id="92204" name="Rectangle 160"/>
            <p:cNvSpPr>
              <a:spLocks noChangeArrowheads="1"/>
            </p:cNvSpPr>
            <p:nvPr/>
          </p:nvSpPr>
          <p:spPr bwMode="auto">
            <a:xfrm>
              <a:off x="4215" y="1359"/>
              <a:ext cx="597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2205" name="Rectangle 161"/>
            <p:cNvSpPr>
              <a:spLocks noChangeArrowheads="1"/>
            </p:cNvSpPr>
            <p:nvPr/>
          </p:nvSpPr>
          <p:spPr bwMode="auto">
            <a:xfrm>
              <a:off x="4228" y="1653"/>
              <a:ext cx="597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215085" name="Group 16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92222" name="AutoShape 163"/>
              <p:cNvSpPr>
                <a:spLocks noChangeArrowheads="1"/>
              </p:cNvSpPr>
              <p:nvPr/>
            </p:nvSpPr>
            <p:spPr bwMode="auto">
              <a:xfrm>
                <a:off x="617" y="2568"/>
                <a:ext cx="719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223" name="AutoShape 164"/>
              <p:cNvSpPr>
                <a:spLocks noChangeArrowheads="1"/>
              </p:cNvSpPr>
              <p:nvPr/>
            </p:nvSpPr>
            <p:spPr bwMode="auto">
              <a:xfrm>
                <a:off x="634" y="2586"/>
                <a:ext cx="685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</p:grpSp>
        <p:sp>
          <p:nvSpPr>
            <p:cNvPr id="215086" name="Freeform 16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1 h 226"/>
                <a:gd name="T4" fmla="*/ 135 w 328"/>
                <a:gd name="T5" fmla="*/ 108 h 226"/>
                <a:gd name="T6" fmla="*/ 0 w 328"/>
                <a:gd name="T7" fmla="*/ 4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15087" name="Group 16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92220" name="AutoShape 167"/>
              <p:cNvSpPr>
                <a:spLocks noChangeArrowheads="1"/>
              </p:cNvSpPr>
              <p:nvPr/>
            </p:nvSpPr>
            <p:spPr bwMode="auto">
              <a:xfrm>
                <a:off x="612" y="2567"/>
                <a:ext cx="727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221" name="AutoShape 168"/>
              <p:cNvSpPr>
                <a:spLocks noChangeArrowheads="1"/>
              </p:cNvSpPr>
              <p:nvPr/>
            </p:nvSpPr>
            <p:spPr bwMode="auto">
              <a:xfrm>
                <a:off x="629" y="2580"/>
                <a:ext cx="693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</p:grpSp>
        <p:sp>
          <p:nvSpPr>
            <p:cNvPr id="92209" name="Rectangle 169"/>
            <p:cNvSpPr>
              <a:spLocks noChangeArrowheads="1"/>
            </p:cNvSpPr>
            <p:nvPr/>
          </p:nvSpPr>
          <p:spPr bwMode="auto">
            <a:xfrm>
              <a:off x="5253" y="429"/>
              <a:ext cx="68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215089" name="Freeform 17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20 w 296"/>
                <a:gd name="T3" fmla="*/ 69 h 256"/>
                <a:gd name="T4" fmla="*/ 122 w 296"/>
                <a:gd name="T5" fmla="*/ 122 h 256"/>
                <a:gd name="T6" fmla="*/ 0 w 296"/>
                <a:gd name="T7" fmla="*/ 4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090" name="Freeform 17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26 w 304"/>
                <a:gd name="T3" fmla="*/ 79 h 288"/>
                <a:gd name="T4" fmla="*/ 118 w 304"/>
                <a:gd name="T5" fmla="*/ 139 h 288"/>
                <a:gd name="T6" fmla="*/ 3 w 304"/>
                <a:gd name="T7" fmla="*/ 6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12" name="Oval 172"/>
            <p:cNvSpPr>
              <a:spLocks noChangeArrowheads="1"/>
            </p:cNvSpPr>
            <p:nvPr/>
          </p:nvSpPr>
          <p:spPr bwMode="auto">
            <a:xfrm>
              <a:off x="5518" y="2609"/>
              <a:ext cx="47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215092" name="Freeform 17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51 h 240"/>
                <a:gd name="T2" fmla="*/ 2 w 306"/>
                <a:gd name="T3" fmla="*/ 116 h 240"/>
                <a:gd name="T4" fmla="*/ 126 w 306"/>
                <a:gd name="T5" fmla="*/ 53 h 240"/>
                <a:gd name="T6" fmla="*/ 123 w 306"/>
                <a:gd name="T7" fmla="*/ 0 h 240"/>
                <a:gd name="T8" fmla="*/ 0 w 306"/>
                <a:gd name="T9" fmla="*/ 5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14" name="AutoShape 174"/>
            <p:cNvSpPr>
              <a:spLocks noChangeArrowheads="1"/>
            </p:cNvSpPr>
            <p:nvPr/>
          </p:nvSpPr>
          <p:spPr bwMode="auto">
            <a:xfrm>
              <a:off x="4140" y="2681"/>
              <a:ext cx="1201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2215" name="AutoShape 175"/>
            <p:cNvSpPr>
              <a:spLocks noChangeArrowheads="1"/>
            </p:cNvSpPr>
            <p:nvPr/>
          </p:nvSpPr>
          <p:spPr bwMode="auto">
            <a:xfrm>
              <a:off x="4208" y="2714"/>
              <a:ext cx="1065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2216" name="Oval 176"/>
            <p:cNvSpPr>
              <a:spLocks noChangeArrowheads="1"/>
            </p:cNvSpPr>
            <p:nvPr/>
          </p:nvSpPr>
          <p:spPr bwMode="auto">
            <a:xfrm>
              <a:off x="4310" y="2380"/>
              <a:ext cx="156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2217" name="Oval 177"/>
            <p:cNvSpPr>
              <a:spLocks noChangeArrowheads="1"/>
            </p:cNvSpPr>
            <p:nvPr/>
          </p:nvSpPr>
          <p:spPr bwMode="auto">
            <a:xfrm>
              <a:off x="4486" y="2386"/>
              <a:ext cx="163" cy="13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2218" name="Oval 178"/>
            <p:cNvSpPr>
              <a:spLocks noChangeArrowheads="1"/>
            </p:cNvSpPr>
            <p:nvPr/>
          </p:nvSpPr>
          <p:spPr bwMode="auto">
            <a:xfrm>
              <a:off x="4663" y="2380"/>
              <a:ext cx="156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2219" name="Rectangle 179"/>
            <p:cNvSpPr>
              <a:spLocks noChangeArrowheads="1"/>
            </p:cNvSpPr>
            <p:nvPr/>
          </p:nvSpPr>
          <p:spPr bwMode="auto">
            <a:xfrm>
              <a:off x="5063" y="1836"/>
              <a:ext cx="81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</p:grpSp>
      <p:sp>
        <p:nvSpPr>
          <p:cNvPr id="289" name="Title 1"/>
          <p:cNvSpPr>
            <a:spLocks noGrp="1"/>
          </p:cNvSpPr>
          <p:nvPr>
            <p:ph type="title"/>
          </p:nvPr>
        </p:nvSpPr>
        <p:spPr>
          <a:xfrm>
            <a:off x="0" y="-15648"/>
            <a:ext cx="7874000" cy="683305"/>
          </a:xfrm>
        </p:spPr>
        <p:txBody>
          <a:bodyPr lIns="0" rIns="0">
            <a:noAutofit/>
          </a:bodyPr>
          <a:lstStyle/>
          <a:p>
            <a:r>
              <a:rPr lang="en-US" sz="2800" dirty="0" smtClean="0"/>
              <a:t>Putting it all together: A day and a life of a web </a:t>
            </a:r>
            <a:r>
              <a:rPr lang="en-US" sz="2800" dirty="0" err="1" smtClean="0"/>
              <a:t>req</a:t>
            </a:r>
            <a:endParaRPr lang="en-US" sz="2800" dirty="0"/>
          </a:p>
        </p:txBody>
      </p:sp>
      <p:sp>
        <p:nvSpPr>
          <p:cNvPr id="290" name="TextBox 289"/>
          <p:cNvSpPr txBox="1"/>
          <p:nvPr/>
        </p:nvSpPr>
        <p:spPr>
          <a:xfrm>
            <a:off x="30880" y="573088"/>
            <a:ext cx="51553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TCP Connection to carry HTTP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030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06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706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706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42 0.00625 L 0.00764 0.08467 L 0.36285 0.08767 L 0.26996 0.22878 L 0.33698 0.22739 L 0.55069 0.01874 L 0.29583 0.52209 L 0.02882 0.5251 L 0.02882 0.41545 " pathEditMode="relative" rAng="0" ptsTypes="AAAAAAAAA">
                                      <p:cBhvr>
                                        <p:cTn id="27" dur="2000" fill="hold"/>
                                        <p:tgtEl>
                                          <p:spTgt spid="7068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05" y="25931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7068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706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06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7068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7068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06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706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15591E-6 L -1.66667E-6 0.09415 L 0.28593 0.09091 L 0.52934 -0.40111 L 0.30937 -0.18182 L 0.23403 -0.19755 L 0.32118 -0.33079 L -0.01997 -0.33079 L -0.01875 -0.41846 " pathEditMode="relative" ptsTypes="AAAAAAAAA">
                                      <p:cBhvr>
                                        <p:cTn id="63" dur="2000" fill="hold"/>
                                        <p:tgtEl>
                                          <p:spTgt spid="7069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7069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7068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7068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7069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1000"/>
                                        <p:tgtEl>
                                          <p:spTgt spid="706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60" grpId="0"/>
      <p:bldP spid="706661" grpId="0"/>
      <p:bldP spid="706662" grpId="0"/>
      <p:bldP spid="706984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065" name="Group 300"/>
          <p:cNvGrpSpPr>
            <a:grpSpLocks/>
          </p:cNvGrpSpPr>
          <p:nvPr/>
        </p:nvGrpSpPr>
        <p:grpSpPr bwMode="auto">
          <a:xfrm>
            <a:off x="773113" y="1273175"/>
            <a:ext cx="3554412" cy="3067050"/>
            <a:chOff x="773113" y="1273175"/>
            <a:chExt cx="3554412" cy="3066395"/>
          </a:xfrm>
        </p:grpSpPr>
        <p:sp>
          <p:nvSpPr>
            <p:cNvPr id="216312" name="Freeform 3"/>
            <p:cNvSpPr>
              <a:spLocks/>
            </p:cNvSpPr>
            <p:nvPr/>
          </p:nvSpPr>
          <p:spPr bwMode="auto">
            <a:xfrm>
              <a:off x="773113" y="1273175"/>
              <a:ext cx="3554412" cy="2754313"/>
            </a:xfrm>
            <a:custGeom>
              <a:avLst/>
              <a:gdLst>
                <a:gd name="T0" fmla="*/ 2147483647 w 2406"/>
                <a:gd name="T1" fmla="*/ 2147483647 h 958"/>
                <a:gd name="T2" fmla="*/ 2147483647 w 2406"/>
                <a:gd name="T3" fmla="*/ 2147483647 h 958"/>
                <a:gd name="T4" fmla="*/ 2147483647 w 2406"/>
                <a:gd name="T5" fmla="*/ 2147483647 h 958"/>
                <a:gd name="T6" fmla="*/ 2147483647 w 2406"/>
                <a:gd name="T7" fmla="*/ 2147483647 h 958"/>
                <a:gd name="T8" fmla="*/ 2147483647 w 2406"/>
                <a:gd name="T9" fmla="*/ 2147483647 h 958"/>
                <a:gd name="T10" fmla="*/ 2147483647 w 2406"/>
                <a:gd name="T11" fmla="*/ 2147483647 h 958"/>
                <a:gd name="T12" fmla="*/ 2147483647 w 2406"/>
                <a:gd name="T13" fmla="*/ 2147483647 h 958"/>
                <a:gd name="T14" fmla="*/ 2147483647 w 2406"/>
                <a:gd name="T15" fmla="*/ 2147483647 h 958"/>
                <a:gd name="T16" fmla="*/ 2147483647 w 2406"/>
                <a:gd name="T17" fmla="*/ 2147483647 h 958"/>
                <a:gd name="T18" fmla="*/ 2147483647 w 2406"/>
                <a:gd name="T19" fmla="*/ 2147483647 h 958"/>
                <a:gd name="T20" fmla="*/ 2147483647 w 2406"/>
                <a:gd name="T21" fmla="*/ 2147483647 h 958"/>
                <a:gd name="T22" fmla="*/ 2147483647 w 2406"/>
                <a:gd name="T23" fmla="*/ 2147483647 h 958"/>
                <a:gd name="T24" fmla="*/ 2147483647 w 2406"/>
                <a:gd name="T25" fmla="*/ 2147483647 h 9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06"/>
                <a:gd name="T40" fmla="*/ 0 h 958"/>
                <a:gd name="T41" fmla="*/ 2406 w 2406"/>
                <a:gd name="T42" fmla="*/ 958 h 95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06" h="958">
                  <a:moveTo>
                    <a:pt x="2192" y="274"/>
                  </a:moveTo>
                  <a:cubicBezTo>
                    <a:pt x="1978" y="94"/>
                    <a:pt x="1990" y="122"/>
                    <a:pt x="1857" y="77"/>
                  </a:cubicBezTo>
                  <a:cubicBezTo>
                    <a:pt x="1724" y="32"/>
                    <a:pt x="1584" y="0"/>
                    <a:pt x="1393" y="7"/>
                  </a:cubicBezTo>
                  <a:cubicBezTo>
                    <a:pt x="1202" y="14"/>
                    <a:pt x="898" y="84"/>
                    <a:pt x="713" y="122"/>
                  </a:cubicBezTo>
                  <a:cubicBezTo>
                    <a:pt x="528" y="160"/>
                    <a:pt x="395" y="168"/>
                    <a:pt x="280" y="234"/>
                  </a:cubicBezTo>
                  <a:cubicBezTo>
                    <a:pt x="166" y="301"/>
                    <a:pt x="52" y="432"/>
                    <a:pt x="26" y="522"/>
                  </a:cubicBezTo>
                  <a:cubicBezTo>
                    <a:pt x="0" y="612"/>
                    <a:pt x="81" y="711"/>
                    <a:pt x="122" y="773"/>
                  </a:cubicBezTo>
                  <a:cubicBezTo>
                    <a:pt x="163" y="835"/>
                    <a:pt x="99" y="877"/>
                    <a:pt x="273" y="894"/>
                  </a:cubicBezTo>
                  <a:cubicBezTo>
                    <a:pt x="447" y="911"/>
                    <a:pt x="938" y="866"/>
                    <a:pt x="1169" y="876"/>
                  </a:cubicBezTo>
                  <a:cubicBezTo>
                    <a:pt x="1400" y="886"/>
                    <a:pt x="1499" y="950"/>
                    <a:pt x="1659" y="954"/>
                  </a:cubicBezTo>
                  <a:cubicBezTo>
                    <a:pt x="1819" y="958"/>
                    <a:pt x="2014" y="958"/>
                    <a:pt x="2129" y="897"/>
                  </a:cubicBezTo>
                  <a:cubicBezTo>
                    <a:pt x="2244" y="836"/>
                    <a:pt x="2327" y="856"/>
                    <a:pt x="2350" y="591"/>
                  </a:cubicBezTo>
                  <a:cubicBezTo>
                    <a:pt x="2373" y="326"/>
                    <a:pt x="2406" y="454"/>
                    <a:pt x="2192" y="274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313" name="Line 36"/>
            <p:cNvSpPr>
              <a:spLocks noChangeShapeType="1"/>
            </p:cNvSpPr>
            <p:nvPr/>
          </p:nvSpPr>
          <p:spPr bwMode="auto">
            <a:xfrm flipV="1">
              <a:off x="3775075" y="2344738"/>
              <a:ext cx="155575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314" name="Line 43"/>
            <p:cNvSpPr>
              <a:spLocks noChangeShapeType="1"/>
            </p:cNvSpPr>
            <p:nvPr/>
          </p:nvSpPr>
          <p:spPr bwMode="auto">
            <a:xfrm flipV="1">
              <a:off x="2665413" y="2517775"/>
              <a:ext cx="6953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315" name="Line 44"/>
            <p:cNvSpPr>
              <a:spLocks noChangeShapeType="1"/>
            </p:cNvSpPr>
            <p:nvPr/>
          </p:nvSpPr>
          <p:spPr bwMode="auto">
            <a:xfrm flipV="1">
              <a:off x="3924300" y="2201863"/>
              <a:ext cx="138113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316" name="Line 48"/>
            <p:cNvSpPr>
              <a:spLocks noChangeShapeType="1"/>
            </p:cNvSpPr>
            <p:nvPr/>
          </p:nvSpPr>
          <p:spPr bwMode="auto">
            <a:xfrm flipV="1">
              <a:off x="3279775" y="2736850"/>
              <a:ext cx="512763" cy="6127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438" name="Text Box 240"/>
            <p:cNvSpPr txBox="1">
              <a:spLocks noChangeArrowheads="1"/>
            </p:cNvSpPr>
            <p:nvPr/>
          </p:nvSpPr>
          <p:spPr bwMode="auto">
            <a:xfrm>
              <a:off x="2562225" y="3815807"/>
              <a:ext cx="1211263" cy="523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router</a:t>
              </a:r>
            </a:p>
            <a:p>
              <a:pPr>
                <a:defRPr/>
              </a:pPr>
              <a:r>
                <a:rPr lang="en-US" sz="140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(runs DHCP)</a:t>
              </a:r>
            </a:p>
          </p:txBody>
        </p:sp>
        <p:grpSp>
          <p:nvGrpSpPr>
            <p:cNvPr id="216318" name="Group 356"/>
            <p:cNvGrpSpPr>
              <a:grpSpLocks/>
            </p:cNvGrpSpPr>
            <p:nvPr/>
          </p:nvGrpSpPr>
          <p:grpSpPr bwMode="auto">
            <a:xfrm>
              <a:off x="1653422" y="1982680"/>
              <a:ext cx="843032" cy="814871"/>
              <a:chOff x="313" y="1497"/>
              <a:chExt cx="1152" cy="1014"/>
            </a:xfrm>
          </p:grpSpPr>
          <p:pic>
            <p:nvPicPr>
              <p:cNvPr id="216370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6371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3440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6925" y="2423867"/>
              <a:ext cx="879475" cy="349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310" name="Rectangle 43"/>
            <p:cNvSpPr>
              <a:spLocks noChangeArrowheads="1"/>
            </p:cNvSpPr>
            <p:nvPr/>
          </p:nvSpPr>
          <p:spPr bwMode="auto">
            <a:xfrm rot="16200000" flipH="1">
              <a:off x="3589349" y="3549138"/>
              <a:ext cx="104753" cy="244475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311" name="Rectangle 43"/>
            <p:cNvSpPr>
              <a:spLocks noChangeArrowheads="1"/>
            </p:cNvSpPr>
            <p:nvPr/>
          </p:nvSpPr>
          <p:spPr bwMode="auto">
            <a:xfrm rot="2460490">
              <a:off x="3206750" y="3274585"/>
              <a:ext cx="82550" cy="247597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312" name="Rectangle 43"/>
            <p:cNvSpPr>
              <a:spLocks noChangeArrowheads="1"/>
            </p:cNvSpPr>
            <p:nvPr/>
          </p:nvSpPr>
          <p:spPr bwMode="auto">
            <a:xfrm rot="-5400000">
              <a:off x="2499531" y="2388124"/>
              <a:ext cx="111101" cy="296863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+mn-ea"/>
              </a:endParaRPr>
            </a:p>
          </p:txBody>
        </p:sp>
        <p:grpSp>
          <p:nvGrpSpPr>
            <p:cNvPr id="216323" name="Group 248"/>
            <p:cNvGrpSpPr>
              <a:grpSpLocks/>
            </p:cNvGrpSpPr>
            <p:nvPr/>
          </p:nvGrpSpPr>
          <p:grpSpPr bwMode="auto">
            <a:xfrm>
              <a:off x="2597285" y="3210128"/>
              <a:ext cx="332569" cy="581078"/>
              <a:chOff x="4140" y="429"/>
              <a:chExt cx="1425" cy="2396"/>
            </a:xfrm>
          </p:grpSpPr>
          <p:sp>
            <p:nvSpPr>
              <p:cNvPr id="216338" name="Freeform 148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6 w 354"/>
                  <a:gd name="T1" fmla="*/ 0 h 2742"/>
                  <a:gd name="T2" fmla="*/ 145 w 354"/>
                  <a:gd name="T3" fmla="*/ 164 h 2742"/>
                  <a:gd name="T4" fmla="*/ 142 w 354"/>
                  <a:gd name="T5" fmla="*/ 1268 h 2742"/>
                  <a:gd name="T6" fmla="*/ 0 w 354"/>
                  <a:gd name="T7" fmla="*/ 1325 h 2742"/>
                  <a:gd name="T8" fmla="*/ 26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460" name="Rectangle 149"/>
              <p:cNvSpPr>
                <a:spLocks noChangeArrowheads="1"/>
              </p:cNvSpPr>
              <p:nvPr/>
            </p:nvSpPr>
            <p:spPr bwMode="auto">
              <a:xfrm>
                <a:off x="4207" y="426"/>
                <a:ext cx="1048" cy="2291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216340" name="Freeform 150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3 w 211"/>
                  <a:gd name="T1" fmla="*/ 0 h 2537"/>
                  <a:gd name="T2" fmla="*/ 87 w 211"/>
                  <a:gd name="T3" fmla="*/ 106 h 2537"/>
                  <a:gd name="T4" fmla="*/ 3 w 211"/>
                  <a:gd name="T5" fmla="*/ 1208 h 2537"/>
                  <a:gd name="T6" fmla="*/ 3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341" name="Freeform 151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36 w 328"/>
                  <a:gd name="T3" fmla="*/ 62 h 226"/>
                  <a:gd name="T4" fmla="*/ 135 w 328"/>
                  <a:gd name="T5" fmla="*/ 110 h 226"/>
                  <a:gd name="T6" fmla="*/ 0 w 328"/>
                  <a:gd name="T7" fmla="*/ 4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463" name="Rectangle 152"/>
              <p:cNvSpPr>
                <a:spLocks noChangeArrowheads="1"/>
              </p:cNvSpPr>
              <p:nvPr/>
            </p:nvSpPr>
            <p:spPr bwMode="auto">
              <a:xfrm>
                <a:off x="4214" y="688"/>
                <a:ext cx="592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grpSp>
            <p:nvGrpSpPr>
              <p:cNvPr id="216343" name="Group 153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93489" name="AutoShape 154"/>
                <p:cNvSpPr>
                  <a:spLocks noChangeArrowheads="1"/>
                </p:cNvSpPr>
                <p:nvPr/>
              </p:nvSpPr>
              <p:spPr bwMode="auto">
                <a:xfrm>
                  <a:off x="617" y="2569"/>
                  <a:ext cx="721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3490" name="AutoShape 155"/>
                <p:cNvSpPr>
                  <a:spLocks noChangeArrowheads="1"/>
                </p:cNvSpPr>
                <p:nvPr/>
              </p:nvSpPr>
              <p:spPr bwMode="auto">
                <a:xfrm>
                  <a:off x="634" y="2587"/>
                  <a:ext cx="688" cy="10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93465" name="Rectangle 156"/>
              <p:cNvSpPr>
                <a:spLocks noChangeArrowheads="1"/>
              </p:cNvSpPr>
              <p:nvPr/>
            </p:nvSpPr>
            <p:spPr bwMode="auto">
              <a:xfrm>
                <a:off x="4221" y="1015"/>
                <a:ext cx="599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grpSp>
            <p:nvGrpSpPr>
              <p:cNvPr id="216345" name="Group 157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93487" name="AutoShape 158"/>
                <p:cNvSpPr>
                  <a:spLocks noChangeArrowheads="1"/>
                </p:cNvSpPr>
                <p:nvPr/>
              </p:nvSpPr>
              <p:spPr bwMode="auto">
                <a:xfrm>
                  <a:off x="611" y="2570"/>
                  <a:ext cx="730" cy="13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3488" name="AutoShape 159"/>
                <p:cNvSpPr>
                  <a:spLocks noChangeArrowheads="1"/>
                </p:cNvSpPr>
                <p:nvPr/>
              </p:nvSpPr>
              <p:spPr bwMode="auto">
                <a:xfrm>
                  <a:off x="628" y="2583"/>
                  <a:ext cx="696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93467" name="Rectangle 160"/>
              <p:cNvSpPr>
                <a:spLocks noChangeArrowheads="1"/>
              </p:cNvSpPr>
              <p:nvPr/>
            </p:nvSpPr>
            <p:spPr bwMode="auto">
              <a:xfrm>
                <a:off x="4214" y="1356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3468" name="Rectangle 161"/>
              <p:cNvSpPr>
                <a:spLocks noChangeArrowheads="1"/>
              </p:cNvSpPr>
              <p:nvPr/>
            </p:nvSpPr>
            <p:spPr bwMode="auto">
              <a:xfrm>
                <a:off x="4228" y="1657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grpSp>
            <p:nvGrpSpPr>
              <p:cNvPr id="216348" name="Group 162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93485" name="AutoShape 163"/>
                <p:cNvSpPr>
                  <a:spLocks noChangeArrowheads="1"/>
                </p:cNvSpPr>
                <p:nvPr/>
              </p:nvSpPr>
              <p:spPr bwMode="auto">
                <a:xfrm>
                  <a:off x="618" y="2571"/>
                  <a:ext cx="720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3486" name="AutoShape 164"/>
                <p:cNvSpPr>
                  <a:spLocks noChangeArrowheads="1"/>
                </p:cNvSpPr>
                <p:nvPr/>
              </p:nvSpPr>
              <p:spPr bwMode="auto">
                <a:xfrm>
                  <a:off x="635" y="2589"/>
                  <a:ext cx="686" cy="10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216349" name="Freeform 165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36 w 328"/>
                  <a:gd name="T3" fmla="*/ 61 h 226"/>
                  <a:gd name="T4" fmla="*/ 135 w 328"/>
                  <a:gd name="T5" fmla="*/ 108 h 226"/>
                  <a:gd name="T6" fmla="*/ 0 w 328"/>
                  <a:gd name="T7" fmla="*/ 4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16350" name="Group 166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93483" name="AutoShape 167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29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3484" name="AutoShape 168"/>
                <p:cNvSpPr>
                  <a:spLocks noChangeArrowheads="1"/>
                </p:cNvSpPr>
                <p:nvPr/>
              </p:nvSpPr>
              <p:spPr bwMode="auto">
                <a:xfrm>
                  <a:off x="630" y="2584"/>
                  <a:ext cx="695" cy="10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93472" name="Rectangle 169"/>
              <p:cNvSpPr>
                <a:spLocks noChangeArrowheads="1"/>
              </p:cNvSpPr>
              <p:nvPr/>
            </p:nvSpPr>
            <p:spPr bwMode="auto">
              <a:xfrm>
                <a:off x="5255" y="426"/>
                <a:ext cx="68" cy="2297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216352" name="Freeform 170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20 w 296"/>
                  <a:gd name="T3" fmla="*/ 69 h 256"/>
                  <a:gd name="T4" fmla="*/ 122 w 296"/>
                  <a:gd name="T5" fmla="*/ 122 h 256"/>
                  <a:gd name="T6" fmla="*/ 0 w 296"/>
                  <a:gd name="T7" fmla="*/ 4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353" name="Freeform 171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26 w 304"/>
                  <a:gd name="T3" fmla="*/ 79 h 288"/>
                  <a:gd name="T4" fmla="*/ 118 w 304"/>
                  <a:gd name="T5" fmla="*/ 139 h 288"/>
                  <a:gd name="T6" fmla="*/ 3 w 304"/>
                  <a:gd name="T7" fmla="*/ 6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475" name="Oval 172"/>
              <p:cNvSpPr>
                <a:spLocks noChangeArrowheads="1"/>
              </p:cNvSpPr>
              <p:nvPr/>
            </p:nvSpPr>
            <p:spPr bwMode="auto">
              <a:xfrm>
                <a:off x="5520" y="2612"/>
                <a:ext cx="48" cy="9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216355" name="Freeform 173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51 h 240"/>
                  <a:gd name="T2" fmla="*/ 2 w 306"/>
                  <a:gd name="T3" fmla="*/ 116 h 240"/>
                  <a:gd name="T4" fmla="*/ 126 w 306"/>
                  <a:gd name="T5" fmla="*/ 53 h 240"/>
                  <a:gd name="T6" fmla="*/ 123 w 306"/>
                  <a:gd name="T7" fmla="*/ 0 h 240"/>
                  <a:gd name="T8" fmla="*/ 0 w 306"/>
                  <a:gd name="T9" fmla="*/ 51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477" name="AutoShape 174"/>
              <p:cNvSpPr>
                <a:spLocks noChangeArrowheads="1"/>
              </p:cNvSpPr>
              <p:nvPr/>
            </p:nvSpPr>
            <p:spPr bwMode="auto">
              <a:xfrm>
                <a:off x="4139" y="2678"/>
                <a:ext cx="1204" cy="164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3478" name="AutoShape 175"/>
              <p:cNvSpPr>
                <a:spLocks noChangeArrowheads="1"/>
              </p:cNvSpPr>
              <p:nvPr/>
            </p:nvSpPr>
            <p:spPr bwMode="auto">
              <a:xfrm>
                <a:off x="4207" y="2717"/>
                <a:ext cx="1068" cy="8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3479" name="Oval 176"/>
              <p:cNvSpPr>
                <a:spLocks noChangeArrowheads="1"/>
              </p:cNvSpPr>
              <p:nvPr/>
            </p:nvSpPr>
            <p:spPr bwMode="auto">
              <a:xfrm>
                <a:off x="4309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3480" name="Oval 177"/>
              <p:cNvSpPr>
                <a:spLocks noChangeArrowheads="1"/>
              </p:cNvSpPr>
              <p:nvPr/>
            </p:nvSpPr>
            <p:spPr bwMode="auto">
              <a:xfrm>
                <a:off x="4486" y="2383"/>
                <a:ext cx="163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solidFill>
                    <a:srgbClr val="FF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3481" name="Oval 178"/>
              <p:cNvSpPr>
                <a:spLocks noChangeArrowheads="1"/>
              </p:cNvSpPr>
              <p:nvPr/>
            </p:nvSpPr>
            <p:spPr bwMode="auto">
              <a:xfrm>
                <a:off x="4663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3482" name="Rectangle 179"/>
              <p:cNvSpPr>
                <a:spLocks noChangeArrowheads="1"/>
              </p:cNvSpPr>
              <p:nvPr/>
            </p:nvSpPr>
            <p:spPr bwMode="auto">
              <a:xfrm>
                <a:off x="5065" y="1834"/>
                <a:ext cx="82" cy="772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</p:grpSp>
        <p:grpSp>
          <p:nvGrpSpPr>
            <p:cNvPr id="216324" name="Group 48"/>
            <p:cNvGrpSpPr>
              <a:grpSpLocks/>
            </p:cNvGrpSpPr>
            <p:nvPr/>
          </p:nvGrpSpPr>
          <p:grpSpPr bwMode="auto">
            <a:xfrm>
              <a:off x="2795471" y="3465563"/>
              <a:ext cx="735669" cy="376863"/>
              <a:chOff x="3600" y="219"/>
              <a:chExt cx="360" cy="175"/>
            </a:xfrm>
          </p:grpSpPr>
          <p:sp>
            <p:nvSpPr>
              <p:cNvPr id="93446" name="Oval 4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3447" name="Line 5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3448" name="Line 5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3449" name="Rectangle 5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3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 i="0">
                  <a:solidFill>
                    <a:srgbClr val="000000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93450" name="Oval 5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grpSp>
            <p:nvGrpSpPr>
              <p:cNvPr id="216330" name="Group 5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93456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3457" name="Line 5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3458" name="Line 5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216331" name="Group 5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93453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3454" name="Line 6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3455" name="Line 61"/>
                <p:cNvSpPr>
                  <a:spLocks noChangeShapeType="1"/>
                </p:cNvSpPr>
                <p:nvPr/>
              </p:nvSpPr>
              <p:spPr bwMode="auto">
                <a:xfrm>
                  <a:off x="2894" y="853"/>
                  <a:ext cx="52" cy="9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</p:grpSp>
      </p:grpSp>
      <p:sp>
        <p:nvSpPr>
          <p:cNvPr id="216068" name="Freeform 2"/>
          <p:cNvSpPr>
            <a:spLocks/>
          </p:cNvSpPr>
          <p:nvPr/>
        </p:nvSpPr>
        <p:spPr bwMode="auto">
          <a:xfrm>
            <a:off x="322263" y="4619625"/>
            <a:ext cx="3963987" cy="1716088"/>
          </a:xfrm>
          <a:custGeom>
            <a:avLst/>
            <a:gdLst>
              <a:gd name="T0" fmla="*/ 2147483647 w 2497"/>
              <a:gd name="T1" fmla="*/ 2147483647 h 1081"/>
              <a:gd name="T2" fmla="*/ 2147483647 w 2497"/>
              <a:gd name="T3" fmla="*/ 2147483647 h 1081"/>
              <a:gd name="T4" fmla="*/ 2147483647 w 2497"/>
              <a:gd name="T5" fmla="*/ 2147483647 h 1081"/>
              <a:gd name="T6" fmla="*/ 2147483647 w 2497"/>
              <a:gd name="T7" fmla="*/ 2147483647 h 1081"/>
              <a:gd name="T8" fmla="*/ 2147483647 w 2497"/>
              <a:gd name="T9" fmla="*/ 2147483647 h 1081"/>
              <a:gd name="T10" fmla="*/ 2147483647 w 2497"/>
              <a:gd name="T11" fmla="*/ 2147483647 h 1081"/>
              <a:gd name="T12" fmla="*/ 2147483647 w 2497"/>
              <a:gd name="T13" fmla="*/ 2147483647 h 1081"/>
              <a:gd name="T14" fmla="*/ 2147483647 w 2497"/>
              <a:gd name="T15" fmla="*/ 2147483647 h 1081"/>
              <a:gd name="T16" fmla="*/ 2147483647 w 2497"/>
              <a:gd name="T17" fmla="*/ 2147483647 h 1081"/>
              <a:gd name="T18" fmla="*/ 2147483647 w 2497"/>
              <a:gd name="T19" fmla="*/ 2147483647 h 1081"/>
              <a:gd name="T20" fmla="*/ 2147483647 w 2497"/>
              <a:gd name="T21" fmla="*/ 2147483647 h 1081"/>
              <a:gd name="T22" fmla="*/ 2147483647 w 2497"/>
              <a:gd name="T23" fmla="*/ 2147483647 h 1081"/>
              <a:gd name="T24" fmla="*/ 2147483647 w 2497"/>
              <a:gd name="T25" fmla="*/ 2147483647 h 1081"/>
              <a:gd name="T26" fmla="*/ 2147483647 w 2497"/>
              <a:gd name="T27" fmla="*/ 2147483647 h 1081"/>
              <a:gd name="T28" fmla="*/ 2147483647 w 2497"/>
              <a:gd name="T29" fmla="*/ 2147483647 h 1081"/>
              <a:gd name="T30" fmla="*/ 2147483647 w 2497"/>
              <a:gd name="T31" fmla="*/ 2147483647 h 108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497" h="1081">
                <a:moveTo>
                  <a:pt x="475" y="274"/>
                </a:moveTo>
                <a:cubicBezTo>
                  <a:pt x="381" y="316"/>
                  <a:pt x="280" y="389"/>
                  <a:pt x="204" y="437"/>
                </a:cubicBezTo>
                <a:cubicBezTo>
                  <a:pt x="128" y="485"/>
                  <a:pt x="42" y="503"/>
                  <a:pt x="21" y="559"/>
                </a:cubicBezTo>
                <a:cubicBezTo>
                  <a:pt x="0" y="615"/>
                  <a:pt x="56" y="734"/>
                  <a:pt x="75" y="776"/>
                </a:cubicBezTo>
                <a:cubicBezTo>
                  <a:pt x="94" y="818"/>
                  <a:pt x="116" y="789"/>
                  <a:pt x="136" y="810"/>
                </a:cubicBezTo>
                <a:cubicBezTo>
                  <a:pt x="156" y="831"/>
                  <a:pt x="167" y="876"/>
                  <a:pt x="197" y="905"/>
                </a:cubicBezTo>
                <a:cubicBezTo>
                  <a:pt x="227" y="934"/>
                  <a:pt x="231" y="970"/>
                  <a:pt x="319" y="986"/>
                </a:cubicBezTo>
                <a:cubicBezTo>
                  <a:pt x="407" y="1002"/>
                  <a:pt x="554" y="1003"/>
                  <a:pt x="726" y="1000"/>
                </a:cubicBezTo>
                <a:cubicBezTo>
                  <a:pt x="898" y="997"/>
                  <a:pt x="1146" y="961"/>
                  <a:pt x="1349" y="966"/>
                </a:cubicBezTo>
                <a:cubicBezTo>
                  <a:pt x="1552" y="971"/>
                  <a:pt x="1785" y="1028"/>
                  <a:pt x="1945" y="1033"/>
                </a:cubicBezTo>
                <a:cubicBezTo>
                  <a:pt x="2105" y="1038"/>
                  <a:pt x="2225" y="1081"/>
                  <a:pt x="2311" y="993"/>
                </a:cubicBezTo>
                <a:cubicBezTo>
                  <a:pt x="2397" y="905"/>
                  <a:pt x="2497" y="662"/>
                  <a:pt x="2460" y="506"/>
                </a:cubicBezTo>
                <a:cubicBezTo>
                  <a:pt x="2423" y="350"/>
                  <a:pt x="2280" y="116"/>
                  <a:pt x="2088" y="58"/>
                </a:cubicBezTo>
                <a:cubicBezTo>
                  <a:pt x="1896" y="0"/>
                  <a:pt x="1528" y="138"/>
                  <a:pt x="1308" y="159"/>
                </a:cubicBezTo>
                <a:cubicBezTo>
                  <a:pt x="1088" y="180"/>
                  <a:pt x="906" y="167"/>
                  <a:pt x="766" y="186"/>
                </a:cubicBezTo>
                <a:cubicBezTo>
                  <a:pt x="626" y="205"/>
                  <a:pt x="569" y="232"/>
                  <a:pt x="475" y="274"/>
                </a:cubicBezTo>
                <a:close/>
              </a:path>
            </a:pathLst>
          </a:custGeom>
          <a:gradFill rotWithShape="1">
            <a:gsLst>
              <a:gs pos="0">
                <a:srgbClr val="00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16069" name="Freeform 3"/>
          <p:cNvSpPr>
            <a:spLocks/>
          </p:cNvSpPr>
          <p:nvPr/>
        </p:nvSpPr>
        <p:spPr bwMode="auto">
          <a:xfrm>
            <a:off x="4751388" y="871538"/>
            <a:ext cx="1919287" cy="2227262"/>
          </a:xfrm>
          <a:custGeom>
            <a:avLst/>
            <a:gdLst>
              <a:gd name="T0" fmla="*/ 2147483647 w 1209"/>
              <a:gd name="T1" fmla="*/ 2147483647 h 1403"/>
              <a:gd name="T2" fmla="*/ 2147483647 w 1209"/>
              <a:gd name="T3" fmla="*/ 2147483647 h 1403"/>
              <a:gd name="T4" fmla="*/ 2147483647 w 1209"/>
              <a:gd name="T5" fmla="*/ 2147483647 h 1403"/>
              <a:gd name="T6" fmla="*/ 2147483647 w 1209"/>
              <a:gd name="T7" fmla="*/ 2147483647 h 1403"/>
              <a:gd name="T8" fmla="*/ 2147483647 w 1209"/>
              <a:gd name="T9" fmla="*/ 2147483647 h 1403"/>
              <a:gd name="T10" fmla="*/ 2147483647 w 1209"/>
              <a:gd name="T11" fmla="*/ 2147483647 h 1403"/>
              <a:gd name="T12" fmla="*/ 2147483647 w 1209"/>
              <a:gd name="T13" fmla="*/ 2147483647 h 1403"/>
              <a:gd name="T14" fmla="*/ 2147483647 w 1209"/>
              <a:gd name="T15" fmla="*/ 2147483647 h 1403"/>
              <a:gd name="T16" fmla="*/ 2147483647 w 1209"/>
              <a:gd name="T17" fmla="*/ 2147483647 h 1403"/>
              <a:gd name="T18" fmla="*/ 2147483647 w 1209"/>
              <a:gd name="T19" fmla="*/ 2147483647 h 1403"/>
              <a:gd name="T20" fmla="*/ 2147483647 w 1209"/>
              <a:gd name="T21" fmla="*/ 2147483647 h 1403"/>
              <a:gd name="T22" fmla="*/ 2147483647 w 1209"/>
              <a:gd name="T23" fmla="*/ 2147483647 h 140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09" h="1403">
                <a:moveTo>
                  <a:pt x="84" y="528"/>
                </a:moveTo>
                <a:cubicBezTo>
                  <a:pt x="51" y="600"/>
                  <a:pt x="28" y="643"/>
                  <a:pt x="16" y="705"/>
                </a:cubicBezTo>
                <a:cubicBezTo>
                  <a:pt x="4" y="767"/>
                  <a:pt x="0" y="845"/>
                  <a:pt x="9" y="901"/>
                </a:cubicBezTo>
                <a:cubicBezTo>
                  <a:pt x="18" y="957"/>
                  <a:pt x="44" y="983"/>
                  <a:pt x="70" y="1043"/>
                </a:cubicBezTo>
                <a:cubicBezTo>
                  <a:pt x="96" y="1103"/>
                  <a:pt x="130" y="1210"/>
                  <a:pt x="165" y="1260"/>
                </a:cubicBezTo>
                <a:cubicBezTo>
                  <a:pt x="200" y="1310"/>
                  <a:pt x="223" y="1324"/>
                  <a:pt x="280" y="1342"/>
                </a:cubicBezTo>
                <a:cubicBezTo>
                  <a:pt x="337" y="1360"/>
                  <a:pt x="393" y="1368"/>
                  <a:pt x="510" y="1369"/>
                </a:cubicBezTo>
                <a:cubicBezTo>
                  <a:pt x="627" y="1370"/>
                  <a:pt x="775" y="1403"/>
                  <a:pt x="985" y="1348"/>
                </a:cubicBezTo>
                <a:cubicBezTo>
                  <a:pt x="1195" y="1293"/>
                  <a:pt x="1209" y="54"/>
                  <a:pt x="985" y="27"/>
                </a:cubicBezTo>
                <a:cubicBezTo>
                  <a:pt x="761" y="0"/>
                  <a:pt x="606" y="115"/>
                  <a:pt x="477" y="156"/>
                </a:cubicBezTo>
                <a:cubicBezTo>
                  <a:pt x="348" y="197"/>
                  <a:pt x="280" y="207"/>
                  <a:pt x="212" y="271"/>
                </a:cubicBezTo>
                <a:cubicBezTo>
                  <a:pt x="144" y="335"/>
                  <a:pt x="117" y="456"/>
                  <a:pt x="84" y="528"/>
                </a:cubicBezTo>
                <a:close/>
              </a:path>
            </a:pathLst>
          </a:custGeom>
          <a:gradFill rotWithShape="1">
            <a:gsLst>
              <a:gs pos="0">
                <a:srgbClr val="00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216071" name="Group 35"/>
          <p:cNvGrpSpPr>
            <a:grpSpLocks/>
          </p:cNvGrpSpPr>
          <p:nvPr/>
        </p:nvGrpSpPr>
        <p:grpSpPr bwMode="auto">
          <a:xfrm>
            <a:off x="1195388" y="1081088"/>
            <a:ext cx="976312" cy="1460500"/>
            <a:chOff x="651" y="681"/>
            <a:chExt cx="615" cy="920"/>
          </a:xfrm>
        </p:grpSpPr>
        <p:sp>
          <p:nvSpPr>
            <p:cNvPr id="216304" name="Freeform 36"/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216305" name="Group 37"/>
            <p:cNvGrpSpPr>
              <a:grpSpLocks/>
            </p:cNvGrpSpPr>
            <p:nvPr/>
          </p:nvGrpSpPr>
          <p:grpSpPr bwMode="auto">
            <a:xfrm>
              <a:off x="651" y="681"/>
              <a:ext cx="500" cy="828"/>
              <a:chOff x="569" y="2954"/>
              <a:chExt cx="500" cy="828"/>
            </a:xfrm>
          </p:grpSpPr>
          <p:sp>
            <p:nvSpPr>
              <p:cNvPr id="93427" name="Rectangle 38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3428" name="Text Box 39"/>
              <p:cNvSpPr txBox="1">
                <a:spLocks noChangeArrowheads="1"/>
              </p:cNvSpPr>
              <p:nvPr/>
            </p:nvSpPr>
            <p:spPr bwMode="auto">
              <a:xfrm>
                <a:off x="607" y="2954"/>
                <a:ext cx="449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i="0" smtClean="0">
                    <a:solidFill>
                      <a:srgbClr val="000000"/>
                    </a:solidFill>
                    <a:latin typeface="Arial" charset="0"/>
                  </a:rPr>
                  <a:t>HTTP</a:t>
                </a:r>
              </a:p>
              <a:p>
                <a:pPr algn="ctr">
                  <a:defRPr/>
                </a:pPr>
                <a:r>
                  <a:rPr lang="en-US" sz="1600" i="0" smtClean="0">
                    <a:solidFill>
                      <a:srgbClr val="000000"/>
                    </a:solidFill>
                    <a:latin typeface="Arial" charset="0"/>
                  </a:rPr>
                  <a:t>TCP</a:t>
                </a:r>
              </a:p>
              <a:p>
                <a:pPr algn="ctr">
                  <a:defRPr/>
                </a:pPr>
                <a:r>
                  <a:rPr lang="en-US" sz="1600" i="0" smtClean="0">
                    <a:solidFill>
                      <a:srgbClr val="000000"/>
                    </a:solidFill>
                    <a:latin typeface="Arial" charset="0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 smtClean="0">
                    <a:solidFill>
                      <a:srgbClr val="000000"/>
                    </a:solidFill>
                    <a:latin typeface="Arial" charset="0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 smtClean="0">
                    <a:solidFill>
                      <a:srgbClr val="000000"/>
                    </a:solidFill>
                    <a:latin typeface="Arial" charset="0"/>
                  </a:rPr>
                  <a:t>Phy</a:t>
                </a:r>
              </a:p>
            </p:txBody>
          </p:sp>
          <p:sp>
            <p:nvSpPr>
              <p:cNvPr id="93429" name="Line 40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3430" name="Line 41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3431" name="Line 42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3432" name="Line 43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707628" name="Group 44"/>
          <p:cNvGrpSpPr>
            <a:grpSpLocks/>
          </p:cNvGrpSpPr>
          <p:nvPr/>
        </p:nvGrpSpPr>
        <p:grpSpPr bwMode="auto">
          <a:xfrm>
            <a:off x="442913" y="1054100"/>
            <a:ext cx="515937" cy="333375"/>
            <a:chOff x="328" y="678"/>
            <a:chExt cx="325" cy="210"/>
          </a:xfrm>
        </p:grpSpPr>
        <p:grpSp>
          <p:nvGrpSpPr>
            <p:cNvPr id="216300" name="Group 45"/>
            <p:cNvGrpSpPr>
              <a:grpSpLocks/>
            </p:cNvGrpSpPr>
            <p:nvPr/>
          </p:nvGrpSpPr>
          <p:grpSpPr bwMode="auto">
            <a:xfrm>
              <a:off x="328" y="693"/>
              <a:ext cx="325" cy="154"/>
              <a:chOff x="844" y="3337"/>
              <a:chExt cx="325" cy="154"/>
            </a:xfrm>
          </p:grpSpPr>
          <p:sp>
            <p:nvSpPr>
              <p:cNvPr id="93423" name="Rectangle 46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3424" name="Text Box 47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2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smtClean="0">
                    <a:solidFill>
                      <a:srgbClr val="FFFFFF"/>
                    </a:solidFill>
                    <a:latin typeface="Arial" charset="0"/>
                  </a:rPr>
                  <a:t>HTTP</a:t>
                </a:r>
              </a:p>
            </p:txBody>
          </p:sp>
        </p:grpSp>
        <p:sp>
          <p:nvSpPr>
            <p:cNvPr id="93422" name="AutoShape 48"/>
            <p:cNvSpPr>
              <a:spLocks noChangeArrowheads="1"/>
            </p:cNvSpPr>
            <p:nvPr/>
          </p:nvSpPr>
          <p:spPr bwMode="auto">
            <a:xfrm>
              <a:off x="396" y="678"/>
              <a:ext cx="240" cy="210"/>
            </a:xfrm>
            <a:prstGeom prst="downArrow">
              <a:avLst>
                <a:gd name="adj1" fmla="val 49167"/>
                <a:gd name="adj2" fmla="val 24292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</p:grpSp>
      <p:sp>
        <p:nvSpPr>
          <p:cNvPr id="707633" name="Rectangle 49"/>
          <p:cNvSpPr>
            <a:spLocks noChangeArrowheads="1"/>
          </p:cNvSpPr>
          <p:nvPr/>
        </p:nvSpPr>
        <p:spPr bwMode="auto">
          <a:xfrm>
            <a:off x="5183188" y="3105150"/>
            <a:ext cx="3441700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000">
                <a:solidFill>
                  <a:srgbClr val="C00000"/>
                </a:solidFill>
                <a:latin typeface="Gill Sans MT" charset="0"/>
                <a:ea typeface="ＭＳ Ｐゴシック" charset="0"/>
              </a:rPr>
              <a:t>HTTP request</a:t>
            </a:r>
            <a:r>
              <a:rPr lang="en-US" sz="2000" i="0">
                <a:solidFill>
                  <a:srgbClr val="C00000"/>
                </a:solidFill>
                <a:latin typeface="Gill Sans MT" charset="0"/>
                <a:ea typeface="ＭＳ Ｐゴシック" charset="0"/>
              </a:rPr>
              <a:t> </a:t>
            </a:r>
            <a:r>
              <a:rPr lang="en-US" sz="2000" i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sent into TCP socket</a:t>
            </a:r>
          </a:p>
        </p:txBody>
      </p:sp>
      <p:sp>
        <p:nvSpPr>
          <p:cNvPr id="707634" name="Rectangle 50"/>
          <p:cNvSpPr>
            <a:spLocks noChangeArrowheads="1"/>
          </p:cNvSpPr>
          <p:nvPr/>
        </p:nvSpPr>
        <p:spPr bwMode="auto">
          <a:xfrm>
            <a:off x="5176838" y="3797300"/>
            <a:ext cx="3787775" cy="98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000" i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IP datagram containing HTTP request routed to www.google.com</a:t>
            </a:r>
          </a:p>
        </p:txBody>
      </p:sp>
      <p:sp>
        <p:nvSpPr>
          <p:cNvPr id="707635" name="Rectangle 51"/>
          <p:cNvSpPr>
            <a:spLocks noChangeArrowheads="1"/>
          </p:cNvSpPr>
          <p:nvPr/>
        </p:nvSpPr>
        <p:spPr bwMode="auto">
          <a:xfrm>
            <a:off x="5189538" y="5702300"/>
            <a:ext cx="3865562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000" i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IP datagram containing HTTP reply routed back to client</a:t>
            </a:r>
          </a:p>
        </p:txBody>
      </p:sp>
      <p:grpSp>
        <p:nvGrpSpPr>
          <p:cNvPr id="216076" name="Group 166"/>
          <p:cNvGrpSpPr>
            <a:grpSpLocks/>
          </p:cNvGrpSpPr>
          <p:nvPr/>
        </p:nvGrpSpPr>
        <p:grpSpPr bwMode="auto">
          <a:xfrm>
            <a:off x="3795713" y="2409825"/>
            <a:ext cx="1576387" cy="1287463"/>
            <a:chOff x="3228" y="1776"/>
            <a:chExt cx="252" cy="96"/>
          </a:xfrm>
        </p:grpSpPr>
        <p:sp>
          <p:nvSpPr>
            <p:cNvPr id="216298" name="Line 164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299" name="Line 165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6077" name="Group 167"/>
          <p:cNvGrpSpPr>
            <a:grpSpLocks/>
          </p:cNvGrpSpPr>
          <p:nvPr/>
        </p:nvGrpSpPr>
        <p:grpSpPr bwMode="auto">
          <a:xfrm flipH="1">
            <a:off x="5600700" y="2424113"/>
            <a:ext cx="400050" cy="152400"/>
            <a:chOff x="3228" y="1776"/>
            <a:chExt cx="252" cy="96"/>
          </a:xfrm>
        </p:grpSpPr>
        <p:sp>
          <p:nvSpPr>
            <p:cNvPr id="216296" name="Line 168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297" name="Line 169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6078" name="Group 170"/>
          <p:cNvGrpSpPr>
            <a:grpSpLocks/>
          </p:cNvGrpSpPr>
          <p:nvPr/>
        </p:nvGrpSpPr>
        <p:grpSpPr bwMode="auto">
          <a:xfrm flipH="1" flipV="1">
            <a:off x="5753100" y="1900238"/>
            <a:ext cx="400050" cy="152400"/>
            <a:chOff x="3228" y="1776"/>
            <a:chExt cx="252" cy="96"/>
          </a:xfrm>
        </p:grpSpPr>
        <p:sp>
          <p:nvSpPr>
            <p:cNvPr id="216294" name="Line 171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295" name="Line 172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6079" name="Group 110"/>
          <p:cNvGrpSpPr>
            <a:grpSpLocks/>
          </p:cNvGrpSpPr>
          <p:nvPr/>
        </p:nvGrpSpPr>
        <p:grpSpPr bwMode="auto">
          <a:xfrm>
            <a:off x="3057525" y="5273675"/>
            <a:ext cx="757238" cy="379413"/>
            <a:chOff x="2466" y="2026"/>
            <a:chExt cx="477" cy="282"/>
          </a:xfrm>
        </p:grpSpPr>
        <p:sp>
          <p:nvSpPr>
            <p:cNvPr id="216280" name="Oval 111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i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6281" name="Line 112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282" name="Rectangle 113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 i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16283" name="Oval 114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i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216284" name="Group 115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6291" name="Line 1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292" name="Line 1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293" name="Line 1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6285" name="Group 119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6288" name="Line 12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289" name="Line 12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290" name="Line 12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16286" name="Line 123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287" name="Line 124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6080" name="Line 136"/>
          <p:cNvSpPr>
            <a:spLocks noChangeShapeType="1"/>
          </p:cNvSpPr>
          <p:nvPr/>
        </p:nvSpPr>
        <p:spPr bwMode="auto">
          <a:xfrm flipV="1">
            <a:off x="2543175" y="5443538"/>
            <a:ext cx="490538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6081" name="Text Box 137"/>
          <p:cNvSpPr txBox="1">
            <a:spLocks noChangeArrowheads="1"/>
          </p:cNvSpPr>
          <p:nvPr/>
        </p:nvSpPr>
        <p:spPr bwMode="auto">
          <a:xfrm>
            <a:off x="1003300" y="5835650"/>
            <a:ext cx="1595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i="0">
                <a:solidFill>
                  <a:srgbClr val="000000"/>
                </a:solidFill>
                <a:latin typeface="Arial" panose="020B0604020202020204" pitchFamily="34" charset="0"/>
              </a:rPr>
              <a:t>64.233.169.105</a:t>
            </a:r>
          </a:p>
        </p:txBody>
      </p:sp>
      <p:sp>
        <p:nvSpPr>
          <p:cNvPr id="216082" name="Text Box 138"/>
          <p:cNvSpPr txBox="1">
            <a:spLocks noChangeArrowheads="1"/>
          </p:cNvSpPr>
          <p:nvPr/>
        </p:nvSpPr>
        <p:spPr bwMode="auto">
          <a:xfrm>
            <a:off x="971550" y="5541963"/>
            <a:ext cx="1177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i="0">
                <a:solidFill>
                  <a:srgbClr val="000000"/>
                </a:solidFill>
                <a:latin typeface="Arial" panose="020B0604020202020204" pitchFamily="34" charset="0"/>
              </a:rPr>
              <a:t>web server</a:t>
            </a:r>
          </a:p>
        </p:txBody>
      </p:sp>
      <p:grpSp>
        <p:nvGrpSpPr>
          <p:cNvPr id="216083" name="Group 194"/>
          <p:cNvGrpSpPr>
            <a:grpSpLocks/>
          </p:cNvGrpSpPr>
          <p:nvPr/>
        </p:nvGrpSpPr>
        <p:grpSpPr bwMode="auto">
          <a:xfrm>
            <a:off x="2970213" y="5649913"/>
            <a:ext cx="295275" cy="114300"/>
            <a:chOff x="3228" y="1776"/>
            <a:chExt cx="252" cy="96"/>
          </a:xfrm>
        </p:grpSpPr>
        <p:sp>
          <p:nvSpPr>
            <p:cNvPr id="216278" name="Line 195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279" name="Line 196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6084" name="Group 200"/>
          <p:cNvGrpSpPr>
            <a:grpSpLocks/>
          </p:cNvGrpSpPr>
          <p:nvPr/>
        </p:nvGrpSpPr>
        <p:grpSpPr bwMode="auto">
          <a:xfrm flipH="1" flipV="1">
            <a:off x="3813175" y="5354638"/>
            <a:ext cx="295275" cy="114300"/>
            <a:chOff x="3228" y="1776"/>
            <a:chExt cx="252" cy="96"/>
          </a:xfrm>
        </p:grpSpPr>
        <p:sp>
          <p:nvSpPr>
            <p:cNvPr id="216276" name="Line 201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277" name="Line 202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3206" name="Line 112"/>
          <p:cNvSpPr>
            <a:spLocks noChangeShapeType="1"/>
          </p:cNvSpPr>
          <p:nvPr/>
        </p:nvSpPr>
        <p:spPr bwMode="auto">
          <a:xfrm flipH="1">
            <a:off x="3594100" y="2432050"/>
            <a:ext cx="1882775" cy="2892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grpSp>
        <p:nvGrpSpPr>
          <p:cNvPr id="216086" name="Group 145"/>
          <p:cNvGrpSpPr>
            <a:grpSpLocks/>
          </p:cNvGrpSpPr>
          <p:nvPr/>
        </p:nvGrpSpPr>
        <p:grpSpPr bwMode="auto">
          <a:xfrm>
            <a:off x="1509713" y="3965575"/>
            <a:ext cx="976312" cy="1460500"/>
            <a:chOff x="4000" y="1895"/>
            <a:chExt cx="615" cy="920"/>
          </a:xfrm>
        </p:grpSpPr>
        <p:sp>
          <p:nvSpPr>
            <p:cNvPr id="216268" name="Freeform 146"/>
            <p:cNvSpPr>
              <a:spLocks/>
            </p:cNvSpPr>
            <p:nvPr/>
          </p:nvSpPr>
          <p:spPr bwMode="auto">
            <a:xfrm>
              <a:off x="4011" y="1912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216269" name="Group 147"/>
            <p:cNvGrpSpPr>
              <a:grpSpLocks/>
            </p:cNvGrpSpPr>
            <p:nvPr/>
          </p:nvGrpSpPr>
          <p:grpSpPr bwMode="auto">
            <a:xfrm>
              <a:off x="4000" y="1895"/>
              <a:ext cx="500" cy="828"/>
              <a:chOff x="569" y="2954"/>
              <a:chExt cx="500" cy="828"/>
            </a:xfrm>
          </p:grpSpPr>
          <p:sp>
            <p:nvSpPr>
              <p:cNvPr id="93391" name="Rectangle 148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3392" name="Text Box 149"/>
              <p:cNvSpPr txBox="1">
                <a:spLocks noChangeArrowheads="1"/>
              </p:cNvSpPr>
              <p:nvPr/>
            </p:nvSpPr>
            <p:spPr bwMode="auto">
              <a:xfrm>
                <a:off x="607" y="2954"/>
                <a:ext cx="449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i="0" smtClean="0">
                    <a:solidFill>
                      <a:srgbClr val="000000"/>
                    </a:solidFill>
                    <a:latin typeface="Arial" charset="0"/>
                  </a:rPr>
                  <a:t>HTTP</a:t>
                </a:r>
              </a:p>
              <a:p>
                <a:pPr algn="ctr">
                  <a:defRPr/>
                </a:pPr>
                <a:r>
                  <a:rPr lang="en-US" sz="1600" i="0" smtClean="0">
                    <a:solidFill>
                      <a:srgbClr val="000000"/>
                    </a:solidFill>
                    <a:latin typeface="Arial" charset="0"/>
                  </a:rPr>
                  <a:t>TCP</a:t>
                </a:r>
              </a:p>
              <a:p>
                <a:pPr algn="ctr">
                  <a:defRPr/>
                </a:pPr>
                <a:r>
                  <a:rPr lang="en-US" sz="1600" i="0" smtClean="0">
                    <a:solidFill>
                      <a:srgbClr val="000000"/>
                    </a:solidFill>
                    <a:latin typeface="Arial" charset="0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 smtClean="0">
                    <a:solidFill>
                      <a:srgbClr val="000000"/>
                    </a:solidFill>
                    <a:latin typeface="Arial" charset="0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 smtClean="0">
                    <a:solidFill>
                      <a:srgbClr val="000000"/>
                    </a:solidFill>
                    <a:latin typeface="Arial" charset="0"/>
                  </a:rPr>
                  <a:t>Phy</a:t>
                </a:r>
              </a:p>
            </p:txBody>
          </p:sp>
          <p:sp>
            <p:nvSpPr>
              <p:cNvPr id="93393" name="Line 150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3394" name="Line 151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3395" name="Line 152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3396" name="Line 153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</p:grpSp>
      <p:sp>
        <p:nvSpPr>
          <p:cNvPr id="707813" name="Rectangle 229"/>
          <p:cNvSpPr>
            <a:spLocks noChangeArrowheads="1"/>
          </p:cNvSpPr>
          <p:nvPr/>
        </p:nvSpPr>
        <p:spPr bwMode="auto">
          <a:xfrm>
            <a:off x="5183188" y="4735513"/>
            <a:ext cx="3787775" cy="98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000" i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web server responds with </a:t>
            </a:r>
            <a:r>
              <a:rPr lang="en-US" sz="2000">
                <a:solidFill>
                  <a:srgbClr val="C00000"/>
                </a:solidFill>
                <a:latin typeface="Gill Sans MT" charset="0"/>
                <a:ea typeface="ＭＳ Ｐゴシック" charset="0"/>
              </a:rPr>
              <a:t>HTTP reply</a:t>
            </a:r>
            <a:r>
              <a:rPr lang="en-US" sz="2000" i="0">
                <a:solidFill>
                  <a:srgbClr val="C00000"/>
                </a:solidFill>
                <a:latin typeface="Gill Sans MT" charset="0"/>
                <a:ea typeface="ＭＳ Ｐゴシック" charset="0"/>
              </a:rPr>
              <a:t> </a:t>
            </a:r>
            <a:r>
              <a:rPr lang="en-US" sz="2000" i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(containing web page)</a:t>
            </a:r>
          </a:p>
        </p:txBody>
      </p:sp>
      <p:grpSp>
        <p:nvGrpSpPr>
          <p:cNvPr id="707941" name="Group 357"/>
          <p:cNvGrpSpPr>
            <a:grpSpLocks/>
          </p:cNvGrpSpPr>
          <p:nvPr/>
        </p:nvGrpSpPr>
        <p:grpSpPr bwMode="auto">
          <a:xfrm>
            <a:off x="88900" y="1363663"/>
            <a:ext cx="1081088" cy="1058862"/>
            <a:chOff x="56" y="859"/>
            <a:chExt cx="681" cy="667"/>
          </a:xfrm>
        </p:grpSpPr>
        <p:grpSp>
          <p:nvGrpSpPr>
            <p:cNvPr id="216237" name="Group 230"/>
            <p:cNvGrpSpPr>
              <a:grpSpLocks/>
            </p:cNvGrpSpPr>
            <p:nvPr/>
          </p:nvGrpSpPr>
          <p:grpSpPr bwMode="auto">
            <a:xfrm>
              <a:off x="290" y="874"/>
              <a:ext cx="379" cy="154"/>
              <a:chOff x="740" y="3209"/>
              <a:chExt cx="379" cy="154"/>
            </a:xfrm>
          </p:grpSpPr>
          <p:grpSp>
            <p:nvGrpSpPr>
              <p:cNvPr id="216263" name="Group 231"/>
              <p:cNvGrpSpPr>
                <a:grpSpLocks/>
              </p:cNvGrpSpPr>
              <p:nvPr/>
            </p:nvGrpSpPr>
            <p:grpSpPr bwMode="auto">
              <a:xfrm>
                <a:off x="794" y="3209"/>
                <a:ext cx="325" cy="154"/>
                <a:chOff x="844" y="3337"/>
                <a:chExt cx="325" cy="154"/>
              </a:xfrm>
            </p:grpSpPr>
            <p:sp>
              <p:nvSpPr>
                <p:cNvPr id="93387" name="Rectangle 232"/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3388" name="Text Box 233"/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325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i="0" smtClean="0">
                      <a:solidFill>
                        <a:srgbClr val="FFFFFF"/>
                      </a:solidFill>
                      <a:latin typeface="Arial" charset="0"/>
                    </a:rPr>
                    <a:t>HTTP</a:t>
                  </a:r>
                </a:p>
              </p:txBody>
            </p:sp>
          </p:grpSp>
          <p:sp>
            <p:nvSpPr>
              <p:cNvPr id="93385" name="Rectangle 234"/>
              <p:cNvSpPr>
                <a:spLocks noChangeArrowheads="1"/>
              </p:cNvSpPr>
              <p:nvPr/>
            </p:nvSpPr>
            <p:spPr bwMode="auto">
              <a:xfrm>
                <a:off x="750" y="3244"/>
                <a:ext cx="8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3386" name="Rectangle 235"/>
              <p:cNvSpPr>
                <a:spLocks noChangeArrowheads="1"/>
              </p:cNvSpPr>
              <p:nvPr/>
            </p:nvSpPr>
            <p:spPr bwMode="auto">
              <a:xfrm>
                <a:off x="740" y="3238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</p:grpSp>
        <p:grpSp>
          <p:nvGrpSpPr>
            <p:cNvPr id="216238" name="Group 236"/>
            <p:cNvGrpSpPr>
              <a:grpSpLocks/>
            </p:cNvGrpSpPr>
            <p:nvPr/>
          </p:nvGrpSpPr>
          <p:grpSpPr bwMode="auto">
            <a:xfrm>
              <a:off x="290" y="1022"/>
              <a:ext cx="379" cy="154"/>
              <a:chOff x="836" y="3305"/>
              <a:chExt cx="379" cy="154"/>
            </a:xfrm>
          </p:grpSpPr>
          <p:grpSp>
            <p:nvGrpSpPr>
              <p:cNvPr id="216257" name="Group 237"/>
              <p:cNvGrpSpPr>
                <a:grpSpLocks/>
              </p:cNvGrpSpPr>
              <p:nvPr/>
            </p:nvGrpSpPr>
            <p:grpSpPr bwMode="auto">
              <a:xfrm>
                <a:off x="890" y="3305"/>
                <a:ext cx="325" cy="154"/>
                <a:chOff x="844" y="3337"/>
                <a:chExt cx="325" cy="154"/>
              </a:xfrm>
            </p:grpSpPr>
            <p:sp>
              <p:nvSpPr>
                <p:cNvPr id="93382" name="Rectangle 238"/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3383" name="Text Box 239"/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325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i="0" smtClean="0">
                      <a:solidFill>
                        <a:srgbClr val="FFFFFF"/>
                      </a:solidFill>
                      <a:latin typeface="Arial" charset="0"/>
                    </a:rPr>
                    <a:t>HTTP</a:t>
                  </a:r>
                </a:p>
              </p:txBody>
            </p:sp>
          </p:grpSp>
          <p:grpSp>
            <p:nvGrpSpPr>
              <p:cNvPr id="216258" name="Group 240"/>
              <p:cNvGrpSpPr>
                <a:grpSpLocks/>
              </p:cNvGrpSpPr>
              <p:nvPr/>
            </p:nvGrpSpPr>
            <p:grpSpPr bwMode="auto">
              <a:xfrm>
                <a:off x="836" y="3334"/>
                <a:ext cx="354" cy="94"/>
                <a:chOff x="836" y="3334"/>
                <a:chExt cx="354" cy="94"/>
              </a:xfrm>
            </p:grpSpPr>
            <p:sp>
              <p:nvSpPr>
                <p:cNvPr id="93380" name="Rectangle 241"/>
                <p:cNvSpPr>
                  <a:spLocks noChangeArrowheads="1"/>
                </p:cNvSpPr>
                <p:nvPr/>
              </p:nvSpPr>
              <p:spPr bwMode="auto">
                <a:xfrm>
                  <a:off x="846" y="3340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3381" name="Rectangle 242"/>
                <p:cNvSpPr>
                  <a:spLocks noChangeArrowheads="1"/>
                </p:cNvSpPr>
                <p:nvPr/>
              </p:nvSpPr>
              <p:spPr bwMode="auto">
                <a:xfrm>
                  <a:off x="836" y="3334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216239" name="Group 243"/>
            <p:cNvGrpSpPr>
              <a:grpSpLocks/>
            </p:cNvGrpSpPr>
            <p:nvPr/>
          </p:nvGrpSpPr>
          <p:grpSpPr bwMode="auto">
            <a:xfrm>
              <a:off x="177" y="1042"/>
              <a:ext cx="480" cy="112"/>
              <a:chOff x="627" y="3377"/>
              <a:chExt cx="480" cy="112"/>
            </a:xfrm>
          </p:grpSpPr>
          <p:sp>
            <p:nvSpPr>
              <p:cNvPr id="93376" name="Rectangle 244"/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3377" name="Rectangle 245"/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</p:grpSp>
        <p:grpSp>
          <p:nvGrpSpPr>
            <p:cNvPr id="216240" name="Group 246"/>
            <p:cNvGrpSpPr>
              <a:grpSpLocks/>
            </p:cNvGrpSpPr>
            <p:nvPr/>
          </p:nvGrpSpPr>
          <p:grpSpPr bwMode="auto">
            <a:xfrm>
              <a:off x="56" y="1189"/>
              <a:ext cx="681" cy="154"/>
              <a:chOff x="504" y="3523"/>
              <a:chExt cx="681" cy="154"/>
            </a:xfrm>
          </p:grpSpPr>
          <p:grpSp>
            <p:nvGrpSpPr>
              <p:cNvPr id="216242" name="Group 247"/>
              <p:cNvGrpSpPr>
                <a:grpSpLocks/>
              </p:cNvGrpSpPr>
              <p:nvPr/>
            </p:nvGrpSpPr>
            <p:grpSpPr bwMode="auto">
              <a:xfrm>
                <a:off x="623" y="3523"/>
                <a:ext cx="492" cy="154"/>
                <a:chOff x="723" y="3453"/>
                <a:chExt cx="492" cy="154"/>
              </a:xfrm>
            </p:grpSpPr>
            <p:grpSp>
              <p:nvGrpSpPr>
                <p:cNvPr id="216246" name="Group 248"/>
                <p:cNvGrpSpPr>
                  <a:grpSpLocks/>
                </p:cNvGrpSpPr>
                <p:nvPr/>
              </p:nvGrpSpPr>
              <p:grpSpPr bwMode="auto">
                <a:xfrm>
                  <a:off x="836" y="3453"/>
                  <a:ext cx="379" cy="154"/>
                  <a:chOff x="836" y="3305"/>
                  <a:chExt cx="379" cy="154"/>
                </a:xfrm>
              </p:grpSpPr>
              <p:grpSp>
                <p:nvGrpSpPr>
                  <p:cNvPr id="216249" name="Group 249"/>
                  <p:cNvGrpSpPr>
                    <a:grpSpLocks/>
                  </p:cNvGrpSpPr>
                  <p:nvPr/>
                </p:nvGrpSpPr>
                <p:grpSpPr bwMode="auto">
                  <a:xfrm>
                    <a:off x="890" y="3305"/>
                    <a:ext cx="325" cy="154"/>
                    <a:chOff x="844" y="3337"/>
                    <a:chExt cx="325" cy="154"/>
                  </a:xfrm>
                </p:grpSpPr>
                <p:sp>
                  <p:nvSpPr>
                    <p:cNvPr id="93374" name="Rectangle 2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89" y="3370"/>
                      <a:ext cx="245" cy="8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000000"/>
                        </a:solidFill>
                        <a:latin typeface="Comic Sans MS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93375" name="Text Box 25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44" y="3337"/>
                      <a:ext cx="325" cy="1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1pPr>
                      <a:lvl2pPr marL="742950" indent="-285750"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2pPr>
                      <a:lvl3pPr marL="1143000" indent="-228600"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3pPr>
                      <a:lvl4pPr marL="1600200" indent="-228600"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4pPr>
                      <a:lvl5pPr marL="2057400" indent="-228600"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en-US" sz="1000" i="0" smtClean="0">
                          <a:solidFill>
                            <a:srgbClr val="FFFFFF"/>
                          </a:solidFill>
                          <a:latin typeface="Arial" charset="0"/>
                        </a:rPr>
                        <a:t>HTTP</a:t>
                      </a:r>
                    </a:p>
                  </p:txBody>
                </p:sp>
              </p:grpSp>
              <p:grpSp>
                <p:nvGrpSpPr>
                  <p:cNvPr id="216250" name="Group 252"/>
                  <p:cNvGrpSpPr>
                    <a:grpSpLocks/>
                  </p:cNvGrpSpPr>
                  <p:nvPr/>
                </p:nvGrpSpPr>
                <p:grpSpPr bwMode="auto">
                  <a:xfrm>
                    <a:off x="836" y="3334"/>
                    <a:ext cx="354" cy="94"/>
                    <a:chOff x="836" y="3334"/>
                    <a:chExt cx="354" cy="94"/>
                  </a:xfrm>
                </p:grpSpPr>
                <p:sp>
                  <p:nvSpPr>
                    <p:cNvPr id="93372" name="Rectangle 2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6" y="3340"/>
                      <a:ext cx="88" cy="82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000000"/>
                        </a:solidFill>
                        <a:latin typeface="Comic Sans MS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93373" name="Rectangle 2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36" y="3334"/>
                      <a:ext cx="354" cy="94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accent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000000"/>
                        </a:solidFill>
                        <a:latin typeface="Comic Sans MS" charset="0"/>
                        <a:ea typeface="ＭＳ Ｐゴシック" charset="0"/>
                      </a:endParaRPr>
                    </a:p>
                  </p:txBody>
                </p:sp>
              </p:grpSp>
            </p:grpSp>
            <p:sp>
              <p:nvSpPr>
                <p:cNvPr id="93368" name="Rectangle 255"/>
                <p:cNvSpPr>
                  <a:spLocks noChangeArrowheads="1"/>
                </p:cNvSpPr>
                <p:nvPr/>
              </p:nvSpPr>
              <p:spPr bwMode="auto">
                <a:xfrm>
                  <a:off x="732" y="3484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3369" name="Rectangle 256"/>
                <p:cNvSpPr>
                  <a:spLocks noChangeArrowheads="1"/>
                </p:cNvSpPr>
                <p:nvPr/>
              </p:nvSpPr>
              <p:spPr bwMode="auto">
                <a:xfrm>
                  <a:off x="723" y="3473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93364" name="Rectangle 257"/>
              <p:cNvSpPr>
                <a:spLocks noChangeArrowheads="1"/>
              </p:cNvSpPr>
              <p:nvPr/>
            </p:nvSpPr>
            <p:spPr bwMode="auto">
              <a:xfrm>
                <a:off x="517" y="3545"/>
                <a:ext cx="94" cy="10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3365" name="Rectangle 258"/>
              <p:cNvSpPr>
                <a:spLocks noChangeArrowheads="1"/>
              </p:cNvSpPr>
              <p:nvPr/>
            </p:nvSpPr>
            <p:spPr bwMode="auto">
              <a:xfrm>
                <a:off x="1115" y="3544"/>
                <a:ext cx="60" cy="10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3366" name="Rectangle 259"/>
              <p:cNvSpPr>
                <a:spLocks noChangeArrowheads="1"/>
              </p:cNvSpPr>
              <p:nvPr/>
            </p:nvSpPr>
            <p:spPr bwMode="auto">
              <a:xfrm>
                <a:off x="504" y="3529"/>
                <a:ext cx="681" cy="1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</p:grpSp>
        <p:sp>
          <p:nvSpPr>
            <p:cNvPr id="93362" name="AutoShape 356"/>
            <p:cNvSpPr>
              <a:spLocks noChangeArrowheads="1"/>
            </p:cNvSpPr>
            <p:nvPr/>
          </p:nvSpPr>
          <p:spPr bwMode="auto">
            <a:xfrm>
              <a:off x="341" y="859"/>
              <a:ext cx="240" cy="667"/>
            </a:xfrm>
            <a:prstGeom prst="downArrow">
              <a:avLst>
                <a:gd name="adj1" fmla="val 49167"/>
                <a:gd name="adj2" fmla="val 67511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</p:grpSp>
      <p:grpSp>
        <p:nvGrpSpPr>
          <p:cNvPr id="707973" name="Group 389"/>
          <p:cNvGrpSpPr>
            <a:grpSpLocks/>
          </p:cNvGrpSpPr>
          <p:nvPr/>
        </p:nvGrpSpPr>
        <p:grpSpPr bwMode="auto">
          <a:xfrm>
            <a:off x="92075" y="1890713"/>
            <a:ext cx="1081088" cy="244475"/>
            <a:chOff x="0" y="2762"/>
            <a:chExt cx="681" cy="154"/>
          </a:xfrm>
        </p:grpSpPr>
        <p:sp>
          <p:nvSpPr>
            <p:cNvPr id="93345" name="Rectangle 388"/>
            <p:cNvSpPr>
              <a:spLocks noChangeArrowheads="1"/>
            </p:cNvSpPr>
            <p:nvPr/>
          </p:nvSpPr>
          <p:spPr bwMode="auto">
            <a:xfrm>
              <a:off x="0" y="2768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216225" name="Group 376"/>
            <p:cNvGrpSpPr>
              <a:grpSpLocks/>
            </p:cNvGrpSpPr>
            <p:nvPr/>
          </p:nvGrpSpPr>
          <p:grpSpPr bwMode="auto">
            <a:xfrm>
              <a:off x="119" y="2762"/>
              <a:ext cx="492" cy="154"/>
              <a:chOff x="723" y="3453"/>
              <a:chExt cx="492" cy="154"/>
            </a:xfrm>
          </p:grpSpPr>
          <p:grpSp>
            <p:nvGrpSpPr>
              <p:cNvPr id="216228" name="Group 377"/>
              <p:cNvGrpSpPr>
                <a:grpSpLocks/>
              </p:cNvGrpSpPr>
              <p:nvPr/>
            </p:nvGrpSpPr>
            <p:grpSpPr bwMode="auto">
              <a:xfrm>
                <a:off x="836" y="3453"/>
                <a:ext cx="379" cy="154"/>
                <a:chOff x="836" y="3305"/>
                <a:chExt cx="379" cy="154"/>
              </a:xfrm>
            </p:grpSpPr>
            <p:grpSp>
              <p:nvGrpSpPr>
                <p:cNvPr id="216231" name="Group 378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25" cy="154"/>
                  <a:chOff x="844" y="3337"/>
                  <a:chExt cx="325" cy="154"/>
                </a:xfrm>
              </p:grpSpPr>
              <p:sp>
                <p:nvSpPr>
                  <p:cNvPr id="93356" name="Rectangle 379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93357" name="Text Box 38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2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smtClean="0">
                        <a:solidFill>
                          <a:srgbClr val="FFFFFF"/>
                        </a:solidFill>
                        <a:latin typeface="Arial" charset="0"/>
                      </a:rPr>
                      <a:t>HTTP</a:t>
                    </a:r>
                  </a:p>
                </p:txBody>
              </p:sp>
            </p:grpSp>
            <p:grpSp>
              <p:nvGrpSpPr>
                <p:cNvPr id="216232" name="Group 381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93354" name="Rectangle 382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93355" name="Rectangle 383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</a:endParaRPr>
                  </a:p>
                </p:txBody>
              </p:sp>
            </p:grpSp>
          </p:grpSp>
          <p:sp>
            <p:nvSpPr>
              <p:cNvPr id="93350" name="Rectangle 384"/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3351" name="Rectangle 385"/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</p:grpSp>
        <p:sp>
          <p:nvSpPr>
            <p:cNvPr id="93347" name="Rectangle 386"/>
            <p:cNvSpPr>
              <a:spLocks noChangeArrowheads="1"/>
            </p:cNvSpPr>
            <p:nvPr/>
          </p:nvSpPr>
          <p:spPr bwMode="auto">
            <a:xfrm>
              <a:off x="13" y="2784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3348" name="Rectangle 387"/>
            <p:cNvSpPr>
              <a:spLocks noChangeArrowheads="1"/>
            </p:cNvSpPr>
            <p:nvPr/>
          </p:nvSpPr>
          <p:spPr bwMode="auto">
            <a:xfrm>
              <a:off x="611" y="2783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</p:grpSp>
      <p:grpSp>
        <p:nvGrpSpPr>
          <p:cNvPr id="707975" name="Group 391"/>
          <p:cNvGrpSpPr>
            <a:grpSpLocks/>
          </p:cNvGrpSpPr>
          <p:nvPr/>
        </p:nvGrpSpPr>
        <p:grpSpPr bwMode="auto">
          <a:xfrm>
            <a:off x="411163" y="4051300"/>
            <a:ext cx="1081087" cy="949325"/>
            <a:chOff x="2231" y="3555"/>
            <a:chExt cx="681" cy="598"/>
          </a:xfrm>
        </p:grpSpPr>
        <p:grpSp>
          <p:nvGrpSpPr>
            <p:cNvPr id="216190" name="Group 392"/>
            <p:cNvGrpSpPr>
              <a:grpSpLocks/>
            </p:cNvGrpSpPr>
            <p:nvPr/>
          </p:nvGrpSpPr>
          <p:grpSpPr bwMode="auto">
            <a:xfrm>
              <a:off x="2231" y="3684"/>
              <a:ext cx="681" cy="469"/>
              <a:chOff x="152" y="970"/>
              <a:chExt cx="681" cy="469"/>
            </a:xfrm>
          </p:grpSpPr>
          <p:grpSp>
            <p:nvGrpSpPr>
              <p:cNvPr id="216194" name="Group 393"/>
              <p:cNvGrpSpPr>
                <a:grpSpLocks/>
              </p:cNvGrpSpPr>
              <p:nvPr/>
            </p:nvGrpSpPr>
            <p:grpSpPr bwMode="auto">
              <a:xfrm>
                <a:off x="386" y="970"/>
                <a:ext cx="379" cy="154"/>
                <a:chOff x="740" y="3209"/>
                <a:chExt cx="379" cy="154"/>
              </a:xfrm>
            </p:grpSpPr>
            <p:grpSp>
              <p:nvGrpSpPr>
                <p:cNvPr id="216219" name="Group 394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25" cy="154"/>
                  <a:chOff x="844" y="3337"/>
                  <a:chExt cx="325" cy="154"/>
                </a:xfrm>
              </p:grpSpPr>
              <p:sp>
                <p:nvSpPr>
                  <p:cNvPr id="93343" name="Rectangle 395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93344" name="Text Box 39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2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smtClean="0">
                        <a:solidFill>
                          <a:srgbClr val="FFFFFF"/>
                        </a:solidFill>
                        <a:latin typeface="Arial" charset="0"/>
                      </a:rPr>
                      <a:t>HTTP</a:t>
                    </a:r>
                  </a:p>
                </p:txBody>
              </p:sp>
            </p:grpSp>
            <p:sp>
              <p:nvSpPr>
                <p:cNvPr id="93341" name="Rectangle 397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3342" name="Rectangle 398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216195" name="Group 399"/>
              <p:cNvGrpSpPr>
                <a:grpSpLocks/>
              </p:cNvGrpSpPr>
              <p:nvPr/>
            </p:nvGrpSpPr>
            <p:grpSpPr bwMode="auto">
              <a:xfrm>
                <a:off x="386" y="1118"/>
                <a:ext cx="379" cy="154"/>
                <a:chOff x="836" y="3305"/>
                <a:chExt cx="379" cy="154"/>
              </a:xfrm>
            </p:grpSpPr>
            <p:grpSp>
              <p:nvGrpSpPr>
                <p:cNvPr id="216213" name="Group 400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25" cy="154"/>
                  <a:chOff x="844" y="3337"/>
                  <a:chExt cx="325" cy="154"/>
                </a:xfrm>
              </p:grpSpPr>
              <p:sp>
                <p:nvSpPr>
                  <p:cNvPr id="93338" name="Rectangle 401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93339" name="Text Box 40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2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smtClean="0">
                        <a:solidFill>
                          <a:srgbClr val="FFFFFF"/>
                        </a:solidFill>
                        <a:latin typeface="Arial" charset="0"/>
                      </a:rPr>
                      <a:t>HTTP</a:t>
                    </a:r>
                  </a:p>
                </p:txBody>
              </p:sp>
            </p:grpSp>
            <p:grpSp>
              <p:nvGrpSpPr>
                <p:cNvPr id="216214" name="Group 403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93336" name="Rectangle 404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93337" name="Rectangle 405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</a:endParaRPr>
                  </a:p>
                </p:txBody>
              </p:sp>
            </p:grpSp>
          </p:grpSp>
          <p:grpSp>
            <p:nvGrpSpPr>
              <p:cNvPr id="216196" name="Group 406"/>
              <p:cNvGrpSpPr>
                <a:grpSpLocks/>
              </p:cNvGrpSpPr>
              <p:nvPr/>
            </p:nvGrpSpPr>
            <p:grpSpPr bwMode="auto">
              <a:xfrm>
                <a:off x="273" y="1138"/>
                <a:ext cx="480" cy="112"/>
                <a:chOff x="627" y="3377"/>
                <a:chExt cx="480" cy="112"/>
              </a:xfrm>
            </p:grpSpPr>
            <p:sp>
              <p:nvSpPr>
                <p:cNvPr id="93332" name="Rectangle 407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3333" name="Rectangle 408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216197" name="Group 409"/>
              <p:cNvGrpSpPr>
                <a:grpSpLocks/>
              </p:cNvGrpSpPr>
              <p:nvPr/>
            </p:nvGrpSpPr>
            <p:grpSpPr bwMode="auto">
              <a:xfrm>
                <a:off x="152" y="1285"/>
                <a:ext cx="681" cy="154"/>
                <a:chOff x="504" y="3523"/>
                <a:chExt cx="681" cy="154"/>
              </a:xfrm>
            </p:grpSpPr>
            <p:grpSp>
              <p:nvGrpSpPr>
                <p:cNvPr id="216198" name="Group 410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492" cy="154"/>
                  <a:chOff x="723" y="3453"/>
                  <a:chExt cx="492" cy="154"/>
                </a:xfrm>
              </p:grpSpPr>
              <p:grpSp>
                <p:nvGrpSpPr>
                  <p:cNvPr id="216202" name="Group 411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79" cy="154"/>
                    <a:chOff x="836" y="3305"/>
                    <a:chExt cx="379" cy="154"/>
                  </a:xfrm>
                </p:grpSpPr>
                <p:grpSp>
                  <p:nvGrpSpPr>
                    <p:cNvPr id="216205" name="Group 41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25" cy="154"/>
                      <a:chOff x="844" y="3337"/>
                      <a:chExt cx="325" cy="154"/>
                    </a:xfrm>
                  </p:grpSpPr>
                  <p:sp>
                    <p:nvSpPr>
                      <p:cNvPr id="93330" name="Rectangle 41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  <a:latin typeface="Comic Sans MS" charset="0"/>
                          <a:ea typeface="ＭＳ Ｐゴシック" charset="0"/>
                        </a:endParaRPr>
                      </a:p>
                    </p:txBody>
                  </p:sp>
                  <p:sp>
                    <p:nvSpPr>
                      <p:cNvPr id="93331" name="Text Box 414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25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1pPr>
                        <a:lvl2pPr marL="742950" indent="-28575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2pPr>
                        <a:lvl3pPr marL="11430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3pPr>
                        <a:lvl4pPr marL="16002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4pPr>
                        <a:lvl5pPr marL="20574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9pPr>
                      </a:lstStyle>
                      <a:p>
                        <a:pPr>
                          <a:defRPr/>
                        </a:pPr>
                        <a:r>
                          <a:rPr lang="en-US" sz="1000" i="0" smtClean="0">
                            <a:solidFill>
                              <a:srgbClr val="FFFFFF"/>
                            </a:solidFill>
                            <a:latin typeface="Arial" charset="0"/>
                          </a:rPr>
                          <a:t>HTTP</a:t>
                        </a:r>
                      </a:p>
                    </p:txBody>
                  </p:sp>
                </p:grpSp>
                <p:grpSp>
                  <p:nvGrpSpPr>
                    <p:cNvPr id="216206" name="Group 41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93328" name="Rectangle 41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  <a:latin typeface="Comic Sans MS" charset="0"/>
                          <a:ea typeface="ＭＳ Ｐゴシック" charset="0"/>
                        </a:endParaRPr>
                      </a:p>
                    </p:txBody>
                  </p:sp>
                  <p:sp>
                    <p:nvSpPr>
                      <p:cNvPr id="93329" name="Rectangle 41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  <a:latin typeface="Comic Sans MS" charset="0"/>
                          <a:ea typeface="ＭＳ Ｐゴシック" charset="0"/>
                        </a:endParaRPr>
                      </a:p>
                    </p:txBody>
                  </p:sp>
                </p:grpSp>
              </p:grpSp>
              <p:sp>
                <p:nvSpPr>
                  <p:cNvPr id="93324" name="Rectangle 418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93325" name="Rectangle 419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</a:endParaRPr>
                  </a:p>
                </p:txBody>
              </p:sp>
            </p:grpSp>
            <p:sp>
              <p:nvSpPr>
                <p:cNvPr id="93320" name="Rectangle 420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3321" name="Rectangle 421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3322" name="Rectangle 422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216191" name="Group 423"/>
            <p:cNvGrpSpPr>
              <a:grpSpLocks/>
            </p:cNvGrpSpPr>
            <p:nvPr/>
          </p:nvGrpSpPr>
          <p:grpSpPr bwMode="auto">
            <a:xfrm>
              <a:off x="2517" y="3555"/>
              <a:ext cx="325" cy="154"/>
              <a:chOff x="844" y="3337"/>
              <a:chExt cx="325" cy="154"/>
            </a:xfrm>
          </p:grpSpPr>
          <p:sp>
            <p:nvSpPr>
              <p:cNvPr id="93313" name="Rectangle 424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3314" name="Text Box 425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2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smtClean="0">
                    <a:solidFill>
                      <a:srgbClr val="FFFFFF"/>
                    </a:solidFill>
                    <a:latin typeface="Arial" charset="0"/>
                  </a:rPr>
                  <a:t>HTTP</a:t>
                </a:r>
              </a:p>
            </p:txBody>
          </p:sp>
        </p:grpSp>
      </p:grpSp>
      <p:grpSp>
        <p:nvGrpSpPr>
          <p:cNvPr id="708061" name="Group 477"/>
          <p:cNvGrpSpPr>
            <a:grpSpLocks/>
          </p:cNvGrpSpPr>
          <p:nvPr/>
        </p:nvGrpSpPr>
        <p:grpSpPr bwMode="auto">
          <a:xfrm>
            <a:off x="76200" y="1119188"/>
            <a:ext cx="1081088" cy="1016000"/>
            <a:chOff x="2256" y="3531"/>
            <a:chExt cx="681" cy="640"/>
          </a:xfrm>
        </p:grpSpPr>
        <p:grpSp>
          <p:nvGrpSpPr>
            <p:cNvPr id="216157" name="Group 321"/>
            <p:cNvGrpSpPr>
              <a:grpSpLocks/>
            </p:cNvGrpSpPr>
            <p:nvPr/>
          </p:nvGrpSpPr>
          <p:grpSpPr bwMode="auto">
            <a:xfrm>
              <a:off x="2482" y="3684"/>
              <a:ext cx="379" cy="154"/>
              <a:chOff x="740" y="3209"/>
              <a:chExt cx="379" cy="154"/>
            </a:xfrm>
          </p:grpSpPr>
          <p:grpSp>
            <p:nvGrpSpPr>
              <p:cNvPr id="216185" name="Group 322"/>
              <p:cNvGrpSpPr>
                <a:grpSpLocks/>
              </p:cNvGrpSpPr>
              <p:nvPr/>
            </p:nvGrpSpPr>
            <p:grpSpPr bwMode="auto">
              <a:xfrm>
                <a:off x="794" y="3209"/>
                <a:ext cx="325" cy="154"/>
                <a:chOff x="844" y="3337"/>
                <a:chExt cx="325" cy="154"/>
              </a:xfrm>
            </p:grpSpPr>
            <p:sp>
              <p:nvSpPr>
                <p:cNvPr id="93309" name="Rectangle 323"/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3310" name="Text Box 324"/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325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i="0" smtClean="0">
                      <a:solidFill>
                        <a:srgbClr val="FFFFFF"/>
                      </a:solidFill>
                      <a:latin typeface="Arial" charset="0"/>
                    </a:rPr>
                    <a:t>HTTP</a:t>
                  </a:r>
                </a:p>
              </p:txBody>
            </p:sp>
          </p:grpSp>
          <p:sp>
            <p:nvSpPr>
              <p:cNvPr id="93307" name="Rectangle 325"/>
              <p:cNvSpPr>
                <a:spLocks noChangeArrowheads="1"/>
              </p:cNvSpPr>
              <p:nvPr/>
            </p:nvSpPr>
            <p:spPr bwMode="auto">
              <a:xfrm>
                <a:off x="750" y="3244"/>
                <a:ext cx="8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3308" name="Rectangle 326"/>
              <p:cNvSpPr>
                <a:spLocks noChangeArrowheads="1"/>
              </p:cNvSpPr>
              <p:nvPr/>
            </p:nvSpPr>
            <p:spPr bwMode="auto">
              <a:xfrm>
                <a:off x="740" y="3238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</p:grpSp>
        <p:grpSp>
          <p:nvGrpSpPr>
            <p:cNvPr id="216158" name="Group 327"/>
            <p:cNvGrpSpPr>
              <a:grpSpLocks/>
            </p:cNvGrpSpPr>
            <p:nvPr/>
          </p:nvGrpSpPr>
          <p:grpSpPr bwMode="auto">
            <a:xfrm>
              <a:off x="2482" y="3844"/>
              <a:ext cx="379" cy="154"/>
              <a:chOff x="836" y="3305"/>
              <a:chExt cx="379" cy="154"/>
            </a:xfrm>
          </p:grpSpPr>
          <p:grpSp>
            <p:nvGrpSpPr>
              <p:cNvPr id="216179" name="Group 328"/>
              <p:cNvGrpSpPr>
                <a:grpSpLocks/>
              </p:cNvGrpSpPr>
              <p:nvPr/>
            </p:nvGrpSpPr>
            <p:grpSpPr bwMode="auto">
              <a:xfrm>
                <a:off x="890" y="3305"/>
                <a:ext cx="325" cy="154"/>
                <a:chOff x="844" y="3337"/>
                <a:chExt cx="325" cy="154"/>
              </a:xfrm>
            </p:grpSpPr>
            <p:sp>
              <p:nvSpPr>
                <p:cNvPr id="93304" name="Rectangle 329"/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3305" name="Text Box 330"/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325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i="0" smtClean="0">
                      <a:solidFill>
                        <a:srgbClr val="FFFFFF"/>
                      </a:solidFill>
                      <a:latin typeface="Arial" charset="0"/>
                    </a:rPr>
                    <a:t>HTTP</a:t>
                  </a:r>
                </a:p>
              </p:txBody>
            </p:sp>
          </p:grpSp>
          <p:grpSp>
            <p:nvGrpSpPr>
              <p:cNvPr id="216180" name="Group 331"/>
              <p:cNvGrpSpPr>
                <a:grpSpLocks/>
              </p:cNvGrpSpPr>
              <p:nvPr/>
            </p:nvGrpSpPr>
            <p:grpSpPr bwMode="auto">
              <a:xfrm>
                <a:off x="836" y="3334"/>
                <a:ext cx="354" cy="94"/>
                <a:chOff x="836" y="3334"/>
                <a:chExt cx="354" cy="94"/>
              </a:xfrm>
            </p:grpSpPr>
            <p:sp>
              <p:nvSpPr>
                <p:cNvPr id="93302" name="Rectangle 332"/>
                <p:cNvSpPr>
                  <a:spLocks noChangeArrowheads="1"/>
                </p:cNvSpPr>
                <p:nvPr/>
              </p:nvSpPr>
              <p:spPr bwMode="auto">
                <a:xfrm>
                  <a:off x="846" y="3340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3303" name="Rectangle 333"/>
                <p:cNvSpPr>
                  <a:spLocks noChangeArrowheads="1"/>
                </p:cNvSpPr>
                <p:nvPr/>
              </p:nvSpPr>
              <p:spPr bwMode="auto">
                <a:xfrm>
                  <a:off x="836" y="3334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216159" name="Group 334"/>
            <p:cNvGrpSpPr>
              <a:grpSpLocks/>
            </p:cNvGrpSpPr>
            <p:nvPr/>
          </p:nvGrpSpPr>
          <p:grpSpPr bwMode="auto">
            <a:xfrm>
              <a:off x="2369" y="3858"/>
              <a:ext cx="480" cy="112"/>
              <a:chOff x="627" y="3377"/>
              <a:chExt cx="480" cy="112"/>
            </a:xfrm>
          </p:grpSpPr>
          <p:sp>
            <p:nvSpPr>
              <p:cNvPr id="93298" name="Rectangle 335"/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3299" name="Rectangle 336"/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</p:grpSp>
        <p:grpSp>
          <p:nvGrpSpPr>
            <p:cNvPr id="216160" name="Group 360"/>
            <p:cNvGrpSpPr>
              <a:grpSpLocks/>
            </p:cNvGrpSpPr>
            <p:nvPr/>
          </p:nvGrpSpPr>
          <p:grpSpPr bwMode="auto">
            <a:xfrm>
              <a:off x="2534" y="3531"/>
              <a:ext cx="325" cy="154"/>
              <a:chOff x="844" y="3337"/>
              <a:chExt cx="325" cy="154"/>
            </a:xfrm>
          </p:grpSpPr>
          <p:sp>
            <p:nvSpPr>
              <p:cNvPr id="93296" name="Rectangle 361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3297" name="Text Box 362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2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smtClean="0">
                    <a:solidFill>
                      <a:srgbClr val="FFFFFF"/>
                    </a:solidFill>
                    <a:latin typeface="Arial" charset="0"/>
                  </a:rPr>
                  <a:t>HTTP</a:t>
                </a:r>
              </a:p>
            </p:txBody>
          </p:sp>
        </p:grpSp>
        <p:grpSp>
          <p:nvGrpSpPr>
            <p:cNvPr id="216161" name="Group 461"/>
            <p:cNvGrpSpPr>
              <a:grpSpLocks/>
            </p:cNvGrpSpPr>
            <p:nvPr/>
          </p:nvGrpSpPr>
          <p:grpSpPr bwMode="auto">
            <a:xfrm>
              <a:off x="2256" y="4017"/>
              <a:ext cx="681" cy="154"/>
              <a:chOff x="-341" y="3180"/>
              <a:chExt cx="681" cy="154"/>
            </a:xfrm>
          </p:grpSpPr>
          <p:sp>
            <p:nvSpPr>
              <p:cNvPr id="93283" name="Rectangle 457"/>
              <p:cNvSpPr>
                <a:spLocks noChangeArrowheads="1"/>
              </p:cNvSpPr>
              <p:nvPr/>
            </p:nvSpPr>
            <p:spPr bwMode="auto">
              <a:xfrm>
                <a:off x="-341" y="3186"/>
                <a:ext cx="681" cy="13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grpSp>
            <p:nvGrpSpPr>
              <p:cNvPr id="216163" name="Group 445"/>
              <p:cNvGrpSpPr>
                <a:grpSpLocks/>
              </p:cNvGrpSpPr>
              <p:nvPr/>
            </p:nvGrpSpPr>
            <p:grpSpPr bwMode="auto">
              <a:xfrm>
                <a:off x="-222" y="3180"/>
                <a:ext cx="492" cy="154"/>
                <a:chOff x="723" y="3453"/>
                <a:chExt cx="492" cy="154"/>
              </a:xfrm>
            </p:grpSpPr>
            <p:grpSp>
              <p:nvGrpSpPr>
                <p:cNvPr id="216166" name="Group 446"/>
                <p:cNvGrpSpPr>
                  <a:grpSpLocks/>
                </p:cNvGrpSpPr>
                <p:nvPr/>
              </p:nvGrpSpPr>
              <p:grpSpPr bwMode="auto">
                <a:xfrm>
                  <a:off x="836" y="3453"/>
                  <a:ext cx="379" cy="154"/>
                  <a:chOff x="836" y="3305"/>
                  <a:chExt cx="379" cy="154"/>
                </a:xfrm>
              </p:grpSpPr>
              <p:grpSp>
                <p:nvGrpSpPr>
                  <p:cNvPr id="216169" name="Group 447"/>
                  <p:cNvGrpSpPr>
                    <a:grpSpLocks/>
                  </p:cNvGrpSpPr>
                  <p:nvPr/>
                </p:nvGrpSpPr>
                <p:grpSpPr bwMode="auto">
                  <a:xfrm>
                    <a:off x="890" y="3305"/>
                    <a:ext cx="325" cy="154"/>
                    <a:chOff x="844" y="3337"/>
                    <a:chExt cx="325" cy="154"/>
                  </a:xfrm>
                </p:grpSpPr>
                <p:sp>
                  <p:nvSpPr>
                    <p:cNvPr id="93294" name="Rectangle 4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89" y="3370"/>
                      <a:ext cx="245" cy="8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000000"/>
                        </a:solidFill>
                        <a:latin typeface="Comic Sans MS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93295" name="Text Box 44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44" y="3337"/>
                      <a:ext cx="325" cy="1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1pPr>
                      <a:lvl2pPr marL="742950" indent="-285750"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2pPr>
                      <a:lvl3pPr marL="1143000" indent="-228600"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3pPr>
                      <a:lvl4pPr marL="1600200" indent="-228600"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4pPr>
                      <a:lvl5pPr marL="2057400" indent="-228600"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en-US" sz="1000" i="0" smtClean="0">
                          <a:solidFill>
                            <a:srgbClr val="FFFFFF"/>
                          </a:solidFill>
                          <a:latin typeface="Arial" charset="0"/>
                        </a:rPr>
                        <a:t>HTTP</a:t>
                      </a:r>
                    </a:p>
                  </p:txBody>
                </p:sp>
              </p:grpSp>
              <p:grpSp>
                <p:nvGrpSpPr>
                  <p:cNvPr id="216170" name="Group 450"/>
                  <p:cNvGrpSpPr>
                    <a:grpSpLocks/>
                  </p:cNvGrpSpPr>
                  <p:nvPr/>
                </p:nvGrpSpPr>
                <p:grpSpPr bwMode="auto">
                  <a:xfrm>
                    <a:off x="836" y="3334"/>
                    <a:ext cx="354" cy="94"/>
                    <a:chOff x="836" y="3334"/>
                    <a:chExt cx="354" cy="94"/>
                  </a:xfrm>
                </p:grpSpPr>
                <p:sp>
                  <p:nvSpPr>
                    <p:cNvPr id="93292" name="Rectangle 4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6" y="3340"/>
                      <a:ext cx="88" cy="82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000000"/>
                        </a:solidFill>
                        <a:latin typeface="Comic Sans MS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93293" name="Rectangle 4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36" y="3334"/>
                      <a:ext cx="354" cy="94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accent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000000"/>
                        </a:solidFill>
                        <a:latin typeface="Comic Sans MS" charset="0"/>
                        <a:ea typeface="ＭＳ Ｐゴシック" charset="0"/>
                      </a:endParaRPr>
                    </a:p>
                  </p:txBody>
                </p:sp>
              </p:grpSp>
            </p:grpSp>
            <p:sp>
              <p:nvSpPr>
                <p:cNvPr id="93288" name="Rectangle 453"/>
                <p:cNvSpPr>
                  <a:spLocks noChangeArrowheads="1"/>
                </p:cNvSpPr>
                <p:nvPr/>
              </p:nvSpPr>
              <p:spPr bwMode="auto">
                <a:xfrm>
                  <a:off x="732" y="3484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3289" name="Rectangle 454"/>
                <p:cNvSpPr>
                  <a:spLocks noChangeArrowheads="1"/>
                </p:cNvSpPr>
                <p:nvPr/>
              </p:nvSpPr>
              <p:spPr bwMode="auto">
                <a:xfrm>
                  <a:off x="723" y="3473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93285" name="Rectangle 455"/>
              <p:cNvSpPr>
                <a:spLocks noChangeArrowheads="1"/>
              </p:cNvSpPr>
              <p:nvPr/>
            </p:nvSpPr>
            <p:spPr bwMode="auto">
              <a:xfrm>
                <a:off x="-328" y="3202"/>
                <a:ext cx="94" cy="10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3286" name="Rectangle 456"/>
              <p:cNvSpPr>
                <a:spLocks noChangeArrowheads="1"/>
              </p:cNvSpPr>
              <p:nvPr/>
            </p:nvSpPr>
            <p:spPr bwMode="auto">
              <a:xfrm>
                <a:off x="270" y="3201"/>
                <a:ext cx="60" cy="10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708046" name="Group 462"/>
          <p:cNvGrpSpPr>
            <a:grpSpLocks/>
          </p:cNvGrpSpPr>
          <p:nvPr/>
        </p:nvGrpSpPr>
        <p:grpSpPr bwMode="auto">
          <a:xfrm>
            <a:off x="414338" y="4756150"/>
            <a:ext cx="1081087" cy="244475"/>
            <a:chOff x="-341" y="3180"/>
            <a:chExt cx="681" cy="154"/>
          </a:xfrm>
        </p:grpSpPr>
        <p:sp>
          <p:nvSpPr>
            <p:cNvPr id="93265" name="Rectangle 463"/>
            <p:cNvSpPr>
              <a:spLocks noChangeArrowheads="1"/>
            </p:cNvSpPr>
            <p:nvPr/>
          </p:nvSpPr>
          <p:spPr bwMode="auto">
            <a:xfrm>
              <a:off x="-341" y="3186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216145" name="Group 464"/>
            <p:cNvGrpSpPr>
              <a:grpSpLocks/>
            </p:cNvGrpSpPr>
            <p:nvPr/>
          </p:nvGrpSpPr>
          <p:grpSpPr bwMode="auto">
            <a:xfrm>
              <a:off x="-222" y="3180"/>
              <a:ext cx="492" cy="154"/>
              <a:chOff x="723" y="3453"/>
              <a:chExt cx="492" cy="154"/>
            </a:xfrm>
          </p:grpSpPr>
          <p:grpSp>
            <p:nvGrpSpPr>
              <p:cNvPr id="216148" name="Group 465"/>
              <p:cNvGrpSpPr>
                <a:grpSpLocks/>
              </p:cNvGrpSpPr>
              <p:nvPr/>
            </p:nvGrpSpPr>
            <p:grpSpPr bwMode="auto">
              <a:xfrm>
                <a:off x="836" y="3453"/>
                <a:ext cx="379" cy="154"/>
                <a:chOff x="836" y="3305"/>
                <a:chExt cx="379" cy="154"/>
              </a:xfrm>
            </p:grpSpPr>
            <p:grpSp>
              <p:nvGrpSpPr>
                <p:cNvPr id="216151" name="Group 466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25" cy="154"/>
                  <a:chOff x="844" y="3337"/>
                  <a:chExt cx="325" cy="154"/>
                </a:xfrm>
              </p:grpSpPr>
              <p:sp>
                <p:nvSpPr>
                  <p:cNvPr id="93276" name="Rectangle 467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93277" name="Text Box 46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2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smtClean="0">
                        <a:solidFill>
                          <a:srgbClr val="FFFFFF"/>
                        </a:solidFill>
                        <a:latin typeface="Arial" charset="0"/>
                      </a:rPr>
                      <a:t>HTTP</a:t>
                    </a:r>
                  </a:p>
                </p:txBody>
              </p:sp>
            </p:grpSp>
            <p:grpSp>
              <p:nvGrpSpPr>
                <p:cNvPr id="216152" name="Group 469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93274" name="Rectangle 470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93275" name="Rectangle 471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</a:endParaRPr>
                  </a:p>
                </p:txBody>
              </p:sp>
            </p:grpSp>
          </p:grpSp>
          <p:sp>
            <p:nvSpPr>
              <p:cNvPr id="93270" name="Rectangle 472"/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3271" name="Rectangle 473"/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</p:grpSp>
        <p:sp>
          <p:nvSpPr>
            <p:cNvPr id="93267" name="Rectangle 474"/>
            <p:cNvSpPr>
              <a:spLocks noChangeArrowheads="1"/>
            </p:cNvSpPr>
            <p:nvPr/>
          </p:nvSpPr>
          <p:spPr bwMode="auto">
            <a:xfrm>
              <a:off x="-328" y="3202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3268" name="Rectangle 475"/>
            <p:cNvSpPr>
              <a:spLocks noChangeArrowheads="1"/>
            </p:cNvSpPr>
            <p:nvPr/>
          </p:nvSpPr>
          <p:spPr bwMode="auto">
            <a:xfrm>
              <a:off x="270" y="3201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</p:grpSp>
      <p:pic>
        <p:nvPicPr>
          <p:cNvPr id="708062" name="Picture 47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613" y="855663"/>
            <a:ext cx="1243012" cy="7683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08064" name="Rectangle 480"/>
          <p:cNvSpPr>
            <a:spLocks noChangeArrowheads="1"/>
          </p:cNvSpPr>
          <p:nvPr/>
        </p:nvSpPr>
        <p:spPr bwMode="auto">
          <a:xfrm>
            <a:off x="3357563" y="1019175"/>
            <a:ext cx="3865562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000" i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web page </a:t>
            </a:r>
            <a:r>
              <a:rPr lang="en-US" sz="2000">
                <a:solidFill>
                  <a:srgbClr val="C00000"/>
                </a:solidFill>
                <a:latin typeface="Gill Sans MT" charset="0"/>
                <a:ea typeface="ＭＳ Ｐゴシック" charset="0"/>
              </a:rPr>
              <a:t>finally (!!!)</a:t>
            </a:r>
            <a:r>
              <a:rPr lang="en-US" sz="2000" i="0">
                <a:solidFill>
                  <a:srgbClr val="C00000"/>
                </a:solidFill>
                <a:latin typeface="Gill Sans MT" charset="0"/>
                <a:ea typeface="ＭＳ Ｐゴシック" charset="0"/>
              </a:rPr>
              <a:t> </a:t>
            </a:r>
            <a:r>
              <a:rPr lang="en-US" sz="2000" i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displayed</a:t>
            </a:r>
          </a:p>
        </p:txBody>
      </p:sp>
      <p:grpSp>
        <p:nvGrpSpPr>
          <p:cNvPr id="216095" name="Group 248"/>
          <p:cNvGrpSpPr>
            <a:grpSpLocks/>
          </p:cNvGrpSpPr>
          <p:nvPr/>
        </p:nvGrpSpPr>
        <p:grpSpPr bwMode="auto">
          <a:xfrm>
            <a:off x="2470150" y="4932363"/>
            <a:ext cx="333375" cy="581025"/>
            <a:chOff x="4140" y="429"/>
            <a:chExt cx="1425" cy="2396"/>
          </a:xfrm>
        </p:grpSpPr>
        <p:sp>
          <p:nvSpPr>
            <p:cNvPr id="216112" name="Freeform 14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6 w 354"/>
                <a:gd name="T1" fmla="*/ 0 h 2742"/>
                <a:gd name="T2" fmla="*/ 145 w 354"/>
                <a:gd name="T3" fmla="*/ 164 h 2742"/>
                <a:gd name="T4" fmla="*/ 142 w 354"/>
                <a:gd name="T5" fmla="*/ 1268 h 2742"/>
                <a:gd name="T6" fmla="*/ 0 w 354"/>
                <a:gd name="T7" fmla="*/ 1325 h 2742"/>
                <a:gd name="T8" fmla="*/ 2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34" name="Rectangle 149"/>
            <p:cNvSpPr>
              <a:spLocks noChangeArrowheads="1"/>
            </p:cNvSpPr>
            <p:nvPr/>
          </p:nvSpPr>
          <p:spPr bwMode="auto">
            <a:xfrm>
              <a:off x="4208" y="429"/>
              <a:ext cx="1045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216114" name="Freeform 15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3 w 211"/>
                <a:gd name="T1" fmla="*/ 0 h 2537"/>
                <a:gd name="T2" fmla="*/ 87 w 211"/>
                <a:gd name="T3" fmla="*/ 106 h 2537"/>
                <a:gd name="T4" fmla="*/ 3 w 211"/>
                <a:gd name="T5" fmla="*/ 1208 h 2537"/>
                <a:gd name="T6" fmla="*/ 3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15" name="Freeform 15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2 h 226"/>
                <a:gd name="T4" fmla="*/ 135 w 328"/>
                <a:gd name="T5" fmla="*/ 110 h 226"/>
                <a:gd name="T6" fmla="*/ 0 w 328"/>
                <a:gd name="T7" fmla="*/ 4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37" name="Rectangle 152"/>
            <p:cNvSpPr>
              <a:spLocks noChangeArrowheads="1"/>
            </p:cNvSpPr>
            <p:nvPr/>
          </p:nvSpPr>
          <p:spPr bwMode="auto">
            <a:xfrm>
              <a:off x="4215" y="691"/>
              <a:ext cx="590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216117" name="Group 15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93263" name="AutoShape 154"/>
              <p:cNvSpPr>
                <a:spLocks noChangeArrowheads="1"/>
              </p:cNvSpPr>
              <p:nvPr/>
            </p:nvSpPr>
            <p:spPr bwMode="auto">
              <a:xfrm>
                <a:off x="616" y="2571"/>
                <a:ext cx="720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3264" name="AutoShape 155"/>
              <p:cNvSpPr>
                <a:spLocks noChangeArrowheads="1"/>
              </p:cNvSpPr>
              <p:nvPr/>
            </p:nvSpPr>
            <p:spPr bwMode="auto">
              <a:xfrm>
                <a:off x="633" y="2590"/>
                <a:ext cx="686" cy="10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</p:grpSp>
        <p:sp>
          <p:nvSpPr>
            <p:cNvPr id="93239" name="Rectangle 156"/>
            <p:cNvSpPr>
              <a:spLocks noChangeArrowheads="1"/>
            </p:cNvSpPr>
            <p:nvPr/>
          </p:nvSpPr>
          <p:spPr bwMode="auto">
            <a:xfrm>
              <a:off x="4221" y="1018"/>
              <a:ext cx="597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216119" name="Group 15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93261" name="AutoShape 158"/>
              <p:cNvSpPr>
                <a:spLocks noChangeArrowheads="1"/>
              </p:cNvSpPr>
              <p:nvPr/>
            </p:nvSpPr>
            <p:spPr bwMode="auto">
              <a:xfrm>
                <a:off x="610" y="2566"/>
                <a:ext cx="728" cy="14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3262" name="AutoShape 159"/>
              <p:cNvSpPr>
                <a:spLocks noChangeArrowheads="1"/>
              </p:cNvSpPr>
              <p:nvPr/>
            </p:nvSpPr>
            <p:spPr bwMode="auto">
              <a:xfrm>
                <a:off x="627" y="2580"/>
                <a:ext cx="694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</p:grpSp>
        <p:sp>
          <p:nvSpPr>
            <p:cNvPr id="93241" name="Rectangle 160"/>
            <p:cNvSpPr>
              <a:spLocks noChangeArrowheads="1"/>
            </p:cNvSpPr>
            <p:nvPr/>
          </p:nvSpPr>
          <p:spPr bwMode="auto">
            <a:xfrm>
              <a:off x="4215" y="1359"/>
              <a:ext cx="597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3242" name="Rectangle 161"/>
            <p:cNvSpPr>
              <a:spLocks noChangeArrowheads="1"/>
            </p:cNvSpPr>
            <p:nvPr/>
          </p:nvSpPr>
          <p:spPr bwMode="auto">
            <a:xfrm>
              <a:off x="4228" y="1653"/>
              <a:ext cx="597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216122" name="Group 16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93259" name="AutoShape 163"/>
              <p:cNvSpPr>
                <a:spLocks noChangeArrowheads="1"/>
              </p:cNvSpPr>
              <p:nvPr/>
            </p:nvSpPr>
            <p:spPr bwMode="auto">
              <a:xfrm>
                <a:off x="617" y="2568"/>
                <a:ext cx="719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3260" name="AutoShape 164"/>
              <p:cNvSpPr>
                <a:spLocks noChangeArrowheads="1"/>
              </p:cNvSpPr>
              <p:nvPr/>
            </p:nvSpPr>
            <p:spPr bwMode="auto">
              <a:xfrm>
                <a:off x="634" y="2586"/>
                <a:ext cx="685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</p:grpSp>
        <p:sp>
          <p:nvSpPr>
            <p:cNvPr id="216123" name="Freeform 16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1 h 226"/>
                <a:gd name="T4" fmla="*/ 135 w 328"/>
                <a:gd name="T5" fmla="*/ 108 h 226"/>
                <a:gd name="T6" fmla="*/ 0 w 328"/>
                <a:gd name="T7" fmla="*/ 4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16124" name="Group 16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93257" name="AutoShape 167"/>
              <p:cNvSpPr>
                <a:spLocks noChangeArrowheads="1"/>
              </p:cNvSpPr>
              <p:nvPr/>
            </p:nvSpPr>
            <p:spPr bwMode="auto">
              <a:xfrm>
                <a:off x="612" y="2567"/>
                <a:ext cx="727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3258" name="AutoShape 168"/>
              <p:cNvSpPr>
                <a:spLocks noChangeArrowheads="1"/>
              </p:cNvSpPr>
              <p:nvPr/>
            </p:nvSpPr>
            <p:spPr bwMode="auto">
              <a:xfrm>
                <a:off x="629" y="2580"/>
                <a:ext cx="693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</p:grpSp>
        <p:sp>
          <p:nvSpPr>
            <p:cNvPr id="93246" name="Rectangle 169"/>
            <p:cNvSpPr>
              <a:spLocks noChangeArrowheads="1"/>
            </p:cNvSpPr>
            <p:nvPr/>
          </p:nvSpPr>
          <p:spPr bwMode="auto">
            <a:xfrm>
              <a:off x="5253" y="429"/>
              <a:ext cx="68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216126" name="Freeform 17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20 w 296"/>
                <a:gd name="T3" fmla="*/ 69 h 256"/>
                <a:gd name="T4" fmla="*/ 122 w 296"/>
                <a:gd name="T5" fmla="*/ 122 h 256"/>
                <a:gd name="T6" fmla="*/ 0 w 296"/>
                <a:gd name="T7" fmla="*/ 4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27" name="Freeform 17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26 w 304"/>
                <a:gd name="T3" fmla="*/ 79 h 288"/>
                <a:gd name="T4" fmla="*/ 118 w 304"/>
                <a:gd name="T5" fmla="*/ 139 h 288"/>
                <a:gd name="T6" fmla="*/ 3 w 304"/>
                <a:gd name="T7" fmla="*/ 6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49" name="Oval 172"/>
            <p:cNvSpPr>
              <a:spLocks noChangeArrowheads="1"/>
            </p:cNvSpPr>
            <p:nvPr/>
          </p:nvSpPr>
          <p:spPr bwMode="auto">
            <a:xfrm>
              <a:off x="5518" y="2609"/>
              <a:ext cx="47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216129" name="Freeform 17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51 h 240"/>
                <a:gd name="T2" fmla="*/ 2 w 306"/>
                <a:gd name="T3" fmla="*/ 116 h 240"/>
                <a:gd name="T4" fmla="*/ 126 w 306"/>
                <a:gd name="T5" fmla="*/ 53 h 240"/>
                <a:gd name="T6" fmla="*/ 123 w 306"/>
                <a:gd name="T7" fmla="*/ 0 h 240"/>
                <a:gd name="T8" fmla="*/ 0 w 306"/>
                <a:gd name="T9" fmla="*/ 5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51" name="AutoShape 174"/>
            <p:cNvSpPr>
              <a:spLocks noChangeArrowheads="1"/>
            </p:cNvSpPr>
            <p:nvPr/>
          </p:nvSpPr>
          <p:spPr bwMode="auto">
            <a:xfrm>
              <a:off x="4140" y="2681"/>
              <a:ext cx="1201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3252" name="AutoShape 175"/>
            <p:cNvSpPr>
              <a:spLocks noChangeArrowheads="1"/>
            </p:cNvSpPr>
            <p:nvPr/>
          </p:nvSpPr>
          <p:spPr bwMode="auto">
            <a:xfrm>
              <a:off x="4208" y="2714"/>
              <a:ext cx="1065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3253" name="Oval 176"/>
            <p:cNvSpPr>
              <a:spLocks noChangeArrowheads="1"/>
            </p:cNvSpPr>
            <p:nvPr/>
          </p:nvSpPr>
          <p:spPr bwMode="auto">
            <a:xfrm>
              <a:off x="4310" y="2380"/>
              <a:ext cx="156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3254" name="Oval 177"/>
            <p:cNvSpPr>
              <a:spLocks noChangeArrowheads="1"/>
            </p:cNvSpPr>
            <p:nvPr/>
          </p:nvSpPr>
          <p:spPr bwMode="auto">
            <a:xfrm>
              <a:off x="4486" y="2386"/>
              <a:ext cx="163" cy="13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3255" name="Oval 178"/>
            <p:cNvSpPr>
              <a:spLocks noChangeArrowheads="1"/>
            </p:cNvSpPr>
            <p:nvPr/>
          </p:nvSpPr>
          <p:spPr bwMode="auto">
            <a:xfrm>
              <a:off x="4663" y="2380"/>
              <a:ext cx="156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3256" name="Rectangle 179"/>
            <p:cNvSpPr>
              <a:spLocks noChangeArrowheads="1"/>
            </p:cNvSpPr>
            <p:nvPr/>
          </p:nvSpPr>
          <p:spPr bwMode="auto">
            <a:xfrm>
              <a:off x="5063" y="1836"/>
              <a:ext cx="81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</p:grpSp>
      <p:grpSp>
        <p:nvGrpSpPr>
          <p:cNvPr id="216096" name="Group 110"/>
          <p:cNvGrpSpPr>
            <a:grpSpLocks/>
          </p:cNvGrpSpPr>
          <p:nvPr/>
        </p:nvGrpSpPr>
        <p:grpSpPr bwMode="auto">
          <a:xfrm>
            <a:off x="5213350" y="2041525"/>
            <a:ext cx="757238" cy="379413"/>
            <a:chOff x="2466" y="2026"/>
            <a:chExt cx="477" cy="282"/>
          </a:xfrm>
        </p:grpSpPr>
        <p:sp>
          <p:nvSpPr>
            <p:cNvPr id="216098" name="Oval 111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i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6099" name="Line 112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100" name="Rectangle 113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 i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16101" name="Oval 114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i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216102" name="Group 115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6109" name="Line 1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110" name="Line 1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111" name="Line 1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6103" name="Group 119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6106" name="Line 12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107" name="Line 12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108" name="Line 12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16104" name="Line 123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105" name="Line 124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3" name="Title 1"/>
          <p:cNvSpPr>
            <a:spLocks noGrp="1"/>
          </p:cNvSpPr>
          <p:nvPr>
            <p:ph type="title"/>
          </p:nvPr>
        </p:nvSpPr>
        <p:spPr>
          <a:xfrm>
            <a:off x="0" y="-15648"/>
            <a:ext cx="7874000" cy="683305"/>
          </a:xfrm>
        </p:spPr>
        <p:txBody>
          <a:bodyPr lIns="0" rIns="0">
            <a:noAutofit/>
          </a:bodyPr>
          <a:lstStyle/>
          <a:p>
            <a:r>
              <a:rPr lang="en-US" sz="2800" dirty="0" smtClean="0"/>
              <a:t>Putting it all together: A day and a life of a web </a:t>
            </a:r>
            <a:r>
              <a:rPr lang="en-US" sz="2800" dirty="0" err="1" smtClean="0"/>
              <a:t>req</a:t>
            </a:r>
            <a:endParaRPr lang="en-US" sz="2800" dirty="0"/>
          </a:p>
        </p:txBody>
      </p:sp>
      <p:sp>
        <p:nvSpPr>
          <p:cNvPr id="314" name="TextBox 313"/>
          <p:cNvSpPr txBox="1"/>
          <p:nvPr/>
        </p:nvSpPr>
        <p:spPr>
          <a:xfrm>
            <a:off x="3518190" y="591528"/>
            <a:ext cx="35759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HTTP Request/Reply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570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7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7079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7076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6.03747E-6 L -1.66667E-6 0.07357 L 0.36771 0.07056 L 0.26545 0.23434 L 0.35625 0.23133 L 0.54826 0.0199 L 0.30347 0.51932 L 0.03437 0.51932 L 0.03437 0.41962 " pathEditMode="relative" ptsTypes="AAAAAAAAA">
                                      <p:cBhvr>
                                        <p:cTn id="24" dur="2000" fill="hold"/>
                                        <p:tgtEl>
                                          <p:spTgt spid="7079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07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7079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7079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707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708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7079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5.8501E-6 L 0.00573 0.09969 L 0.28159 0.09646 L 0.52534 -0.418 L 0.31614 -0.18367 L 0.22986 -0.18668 L 0.32309 -0.36295 L -0.03438 -0.36295 L -0.03334 -0.42101 " pathEditMode="relative" ptsTypes="AAAAAAAAA">
                                      <p:cBhvr>
                                        <p:cTn id="54" dur="2000" fill="hold"/>
                                        <p:tgtEl>
                                          <p:spTgt spid="7080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7080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8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708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1000"/>
                                        <p:tgtEl>
                                          <p:spTgt spid="708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3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708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7633" grpId="0"/>
      <p:bldP spid="707634" grpId="0"/>
      <p:bldP spid="707635" grpId="0"/>
      <p:bldP spid="707813" grpId="0"/>
      <p:bldP spid="708064" grpId="0"/>
      <p:bldP spid="708064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4.2|17|9.4|16.4|13.2|1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4.2|17|9.4|16.4|13.2|1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4.2|17|9.4|16.4|13.2|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4.2|17|9.4|16.4|13.2|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4.2|17|9.4|16.4|13.2|1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4.2|17|9.4|16.4|13.2|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4.2|17|9.4|16.4|13.2|1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4.2|17|9.4|16.4|13.2|1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4.2|17|9.4|16.4|13.2|1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4.2|17|9.4|16.4|13.2|1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7594</TotalTime>
  <Words>7201</Words>
  <Application>Microsoft Office PowerPoint</Application>
  <PresentationFormat>On-screen Show (4:3)</PresentationFormat>
  <Paragraphs>1871</Paragraphs>
  <Slides>94</Slides>
  <Notes>76</Notes>
  <HiddenSlides>2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94</vt:i4>
      </vt:variant>
    </vt:vector>
  </HeadingPairs>
  <TitlesOfParts>
    <vt:vector size="106" baseType="lpstr">
      <vt:lpstr>ＭＳ Ｐゴシック</vt:lpstr>
      <vt:lpstr>ＭＳ Ｐゴシック</vt:lpstr>
      <vt:lpstr>Arial</vt:lpstr>
      <vt:lpstr>Calibri</vt:lpstr>
      <vt:lpstr>Comic Sans MS</vt:lpstr>
      <vt:lpstr>Gill Sans MT</vt:lpstr>
      <vt:lpstr>Gulim</vt:lpstr>
      <vt:lpstr>MS Mincho</vt:lpstr>
      <vt:lpstr>Times New Roman</vt:lpstr>
      <vt:lpstr>Wingdings</vt:lpstr>
      <vt:lpstr>Office Theme</vt:lpstr>
      <vt:lpstr>Equation</vt:lpstr>
      <vt:lpstr>Data Link and Physical Layers and 10 GbE Protocol</vt:lpstr>
      <vt:lpstr>Goals for Today</vt:lpstr>
      <vt:lpstr>Link layer</vt:lpstr>
      <vt:lpstr>Link Layer</vt:lpstr>
      <vt:lpstr>Link Layer</vt:lpstr>
      <vt:lpstr>Link Layer</vt:lpstr>
      <vt:lpstr>Link Layer</vt:lpstr>
      <vt:lpstr>Link Layer</vt:lpstr>
      <vt:lpstr>Link Layer</vt:lpstr>
      <vt:lpstr>Goals for Today</vt:lpstr>
      <vt:lpstr>Ethernet Switch</vt:lpstr>
      <vt:lpstr>Ethernet Switch</vt:lpstr>
      <vt:lpstr>Ethernet Switch</vt:lpstr>
      <vt:lpstr>Ethernet Switch</vt:lpstr>
      <vt:lpstr>Ethernet Switch</vt:lpstr>
      <vt:lpstr>Ethernet Switch</vt:lpstr>
      <vt:lpstr>Ethernet Switch</vt:lpstr>
      <vt:lpstr>Ethernet Switch</vt:lpstr>
      <vt:lpstr>Ethernet Switch</vt:lpstr>
      <vt:lpstr>Ethernet Switch</vt:lpstr>
      <vt:lpstr>Goals for Today</vt:lpstr>
      <vt:lpstr>Switches and Local Area Networks</vt:lpstr>
      <vt:lpstr>Switches and Local Area Networks</vt:lpstr>
      <vt:lpstr>Switches and Local Area Networks</vt:lpstr>
      <vt:lpstr>Switches and Local Area Networks</vt:lpstr>
      <vt:lpstr>Switches and Local Area Networks</vt:lpstr>
      <vt:lpstr>Switches and Local Area Networks</vt:lpstr>
      <vt:lpstr>Switches and Local Area Networks</vt:lpstr>
      <vt:lpstr>Switches and Local Area Networks</vt:lpstr>
      <vt:lpstr>Switches and Local Area Networks</vt:lpstr>
      <vt:lpstr>Switches and Local Area Networks</vt:lpstr>
      <vt:lpstr>Switches and Local Area Networks</vt:lpstr>
      <vt:lpstr>Goals for Today</vt:lpstr>
      <vt:lpstr>Link and Physical Layer: Ethernet</vt:lpstr>
      <vt:lpstr>Link and Physical Layer: Ethernet</vt:lpstr>
      <vt:lpstr>Link and Physical Layer: Ethernet</vt:lpstr>
      <vt:lpstr>Link and Physical Layer: Ethernet</vt:lpstr>
      <vt:lpstr>Link and Physical Layer: Ethernet</vt:lpstr>
      <vt:lpstr>Link and Physical Layer: Ethernet</vt:lpstr>
      <vt:lpstr>Goals for Today</vt:lpstr>
      <vt:lpstr>10GbE (10 gigabit Ethernet)</vt:lpstr>
      <vt:lpstr>10GbE (10 gigabit Ethernet)</vt:lpstr>
      <vt:lpstr>10GbE (10 gigabit Ethernet)</vt:lpstr>
      <vt:lpstr>10GbE (10 gigabit Ethernet)</vt:lpstr>
      <vt:lpstr>10GbE (10 gigabit Ethernet)</vt:lpstr>
      <vt:lpstr>Goals for Today</vt:lpstr>
      <vt:lpstr>Perspective</vt:lpstr>
      <vt:lpstr>Perspective</vt:lpstr>
      <vt:lpstr>Before Next time</vt:lpstr>
      <vt:lpstr>Goals for Today</vt:lpstr>
      <vt:lpstr>Multiple Access Links, Protocols</vt:lpstr>
      <vt:lpstr>Multiple Access Links, Protocols</vt:lpstr>
      <vt:lpstr>Multiple Access Links, Protocols</vt:lpstr>
      <vt:lpstr>Multiple Access Links, Protocols</vt:lpstr>
      <vt:lpstr>Goals for Today</vt:lpstr>
      <vt:lpstr>Virtual Local Area Networks (VLAN)</vt:lpstr>
      <vt:lpstr>Virtual Local Area Networks (VLAN)</vt:lpstr>
      <vt:lpstr>Virtual Local Area Networks (VLAN)</vt:lpstr>
      <vt:lpstr>Virtual Local Area Networks (VLAN)</vt:lpstr>
      <vt:lpstr>PowerPoint Presentation</vt:lpstr>
      <vt:lpstr>Goals for Today</vt:lpstr>
      <vt:lpstr>Multiple Access Links, Protocols</vt:lpstr>
      <vt:lpstr>Multiple access protocols</vt:lpstr>
      <vt:lpstr>An ideal multiple access protocol</vt:lpstr>
      <vt:lpstr>Multiple Access Links, Protocols</vt:lpstr>
      <vt:lpstr>Multiple Access Links, Protocols</vt:lpstr>
      <vt:lpstr>Multiple Access Links, Protocols</vt:lpstr>
      <vt:lpstr>Multiple Access Links, Protocols</vt:lpstr>
      <vt:lpstr>Multiple Access Links, Protocols</vt:lpstr>
      <vt:lpstr>Multiple Access Links, Protocols</vt:lpstr>
      <vt:lpstr>Multiple Access Links, Protocols</vt:lpstr>
      <vt:lpstr>Multiple Access Links, Protocols</vt:lpstr>
      <vt:lpstr>Multiple Access Links, Protocols</vt:lpstr>
      <vt:lpstr>Multiple Access Links, Protocols</vt:lpstr>
      <vt:lpstr>Multiple Access Links, Protocols</vt:lpstr>
      <vt:lpstr>Multiple Access Links, Protocols</vt:lpstr>
      <vt:lpstr>Multiple Access Links, Protocols</vt:lpstr>
      <vt:lpstr>Multiple Access Links, Protocols</vt:lpstr>
      <vt:lpstr>Multiple Access Links, Protocols</vt:lpstr>
      <vt:lpstr>Multiple Access Links, Protocols</vt:lpstr>
      <vt:lpstr>Multiple Access Links, Protocols</vt:lpstr>
      <vt:lpstr>Multiple Access Links, Protocols</vt:lpstr>
      <vt:lpstr>PowerPoint Presentation</vt:lpstr>
      <vt:lpstr>PowerPoint Presentation</vt:lpstr>
      <vt:lpstr>PowerPoint Presentation</vt:lpstr>
      <vt:lpstr>Goals for Today</vt:lpstr>
      <vt:lpstr>Putting it all together: A day and a life of a web req</vt:lpstr>
      <vt:lpstr>Putting it all together: A day and a life of a web req</vt:lpstr>
      <vt:lpstr>Putting it all together: A day and a life of a web req</vt:lpstr>
      <vt:lpstr>Putting it all together: A day and a life of a web req</vt:lpstr>
      <vt:lpstr>Putting it all together: A day and a life of a web req</vt:lpstr>
      <vt:lpstr>Putting it all together: A day and a life of a web req</vt:lpstr>
      <vt:lpstr>Putting it all together: A day and a life of a web req</vt:lpstr>
      <vt:lpstr>Putting it all together: A day and a life of a web req</vt:lpstr>
    </vt:vector>
  </TitlesOfParts>
  <Company>Cornell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Hakim Weatherspoon</dc:creator>
  <cp:lastModifiedBy>Hakim Weatherspoon</cp:lastModifiedBy>
  <cp:revision>172</cp:revision>
  <dcterms:created xsi:type="dcterms:W3CDTF">2011-03-13T12:50:14Z</dcterms:created>
  <dcterms:modified xsi:type="dcterms:W3CDTF">2017-02-22T13:31:23Z</dcterms:modified>
</cp:coreProperties>
</file>